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54"/>
  </p:notesMasterIdLst>
  <p:sldIdLst>
    <p:sldId id="256" r:id="rId4"/>
    <p:sldId id="369" r:id="rId5"/>
    <p:sldId id="329" r:id="rId6"/>
    <p:sldId id="311" r:id="rId7"/>
    <p:sldId id="332" r:id="rId8"/>
    <p:sldId id="395" r:id="rId9"/>
    <p:sldId id="396" r:id="rId10"/>
    <p:sldId id="378" r:id="rId11"/>
    <p:sldId id="370" r:id="rId12"/>
    <p:sldId id="428" r:id="rId13"/>
    <p:sldId id="376" r:id="rId14"/>
    <p:sldId id="429" r:id="rId15"/>
    <p:sldId id="261" r:id="rId16"/>
    <p:sldId id="431" r:id="rId17"/>
    <p:sldId id="432" r:id="rId18"/>
    <p:sldId id="343" r:id="rId19"/>
    <p:sldId id="379" r:id="rId20"/>
    <p:sldId id="331" r:id="rId21"/>
    <p:sldId id="402" r:id="rId22"/>
    <p:sldId id="398" r:id="rId23"/>
    <p:sldId id="382" r:id="rId24"/>
    <p:sldId id="371" r:id="rId25"/>
    <p:sldId id="433" r:id="rId26"/>
    <p:sldId id="264" r:id="rId27"/>
    <p:sldId id="434" r:id="rId28"/>
    <p:sldId id="403" r:id="rId29"/>
    <p:sldId id="372" r:id="rId30"/>
    <p:sldId id="436" r:id="rId31"/>
    <p:sldId id="437" r:id="rId32"/>
    <p:sldId id="335" r:id="rId33"/>
    <p:sldId id="408" r:id="rId34"/>
    <p:sldId id="409" r:id="rId35"/>
    <p:sldId id="410" r:id="rId36"/>
    <p:sldId id="411" r:id="rId37"/>
    <p:sldId id="412" r:id="rId38"/>
    <p:sldId id="413" r:id="rId39"/>
    <p:sldId id="340" r:id="rId40"/>
    <p:sldId id="438" r:id="rId41"/>
    <p:sldId id="336" r:id="rId42"/>
    <p:sldId id="416" r:id="rId43"/>
    <p:sldId id="440" r:id="rId44"/>
    <p:sldId id="417" r:id="rId45"/>
    <p:sldId id="423" r:id="rId46"/>
    <p:sldId id="418" r:id="rId47"/>
    <p:sldId id="419" r:id="rId48"/>
    <p:sldId id="349" r:id="rId49"/>
    <p:sldId id="427" r:id="rId50"/>
    <p:sldId id="426" r:id="rId51"/>
    <p:sldId id="360" r:id="rId52"/>
    <p:sldId id="266" r:id="rId53"/>
  </p:sldIdLst>
  <p:sldSz cx="9144000" cy="5143500" type="screen16x9"/>
  <p:notesSz cx="6858000" cy="9144000"/>
  <p:embeddedFontLst>
    <p:embeddedFont>
      <p:font typeface="Cambria Math" panose="02040503050406030204" pitchFamily="18" charset="0"/>
      <p:regular r:id="rId55"/>
    </p:embeddedFont>
    <p:embeddedFont>
      <p:font typeface="Ranchers" panose="020B0604020202020204" charset="0"/>
      <p:regular r:id="rId56"/>
    </p:embeddedFont>
    <p:embeddedFont>
      <p:font typeface="Calibri" panose="020F0502020204030204" pitchFamily="34" charset="0"/>
      <p:regular r:id="rId57"/>
      <p:bold r:id="rId58"/>
      <p:italic r:id="rId59"/>
      <p:boldItalic r:id="rId60"/>
    </p:embeddedFont>
    <p:embeddedFont>
      <p:font typeface="Poppins SemiBold" panose="020B0604020202020204" charset="0"/>
      <p:regular r:id="rId61"/>
      <p:bold r:id="rId62"/>
      <p:italic r:id="rId63"/>
      <p:boldItalic r:id="rId64"/>
    </p:embeddedFont>
    <p:embeddedFont>
      <p:font typeface="Malgun Gothic" panose="020B0503020000020004" pitchFamily="34" charset="-127"/>
      <p:regular r:id="rId65"/>
      <p:bold r:id="rId66"/>
    </p:embeddedFont>
    <p:embeddedFont>
      <p:font typeface="DM Sans" panose="020B0604020202020204" charset="0"/>
      <p:regular r:id="rId67"/>
      <p:bold r:id="rId68"/>
      <p:italic r:id="rId69"/>
      <p:boldItalic r:id="rId70"/>
    </p:embeddedFont>
    <p:embeddedFont>
      <p:font typeface="Dotum" panose="020B0600000101010101" pitchFamily="34" charset="-127"/>
      <p:regular r:id="rId71"/>
    </p:embeddedFont>
    <p:embeddedFont>
      <p:font typeface="Calibri Light" panose="020F0302020204030204" pitchFamily="34" charset="0"/>
      <p:regular r:id="rId72"/>
      <p:italic r:id="rId73"/>
    </p:embeddedFont>
    <p:embeddedFont>
      <p:font typeface="Nunito" panose="020B0604020202020204" charset="0"/>
      <p:regular r:id="rId74"/>
      <p:bold r:id="rId75"/>
      <p:italic r:id="rId76"/>
      <p:boldItalic r:id="rId77"/>
    </p:embeddedFont>
    <p:embeddedFont>
      <p:font typeface="Proxima Nova" panose="020B0604020202020204" charset="0"/>
      <p:regular r:id="rId78"/>
      <p:bold r:id="rId79"/>
      <p:italic r:id="rId80"/>
      <p:boldItalic r:id="rId81"/>
    </p:embeddedFont>
    <p:embeddedFont>
      <p:font typeface="Maven Pro SemiBold" panose="020B0604020202020204" charset="0"/>
      <p:regular r:id="rId82"/>
      <p:bold r:id="rId83"/>
    </p:embeddedFont>
    <p:embeddedFont>
      <p:font typeface="Maven Pro ExtraBold" panose="020B0604020202020204" charset="0"/>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DF7B9"/>
    <a:srgbClr val="FF9900"/>
    <a:srgbClr val="FF7C80"/>
    <a:srgbClr val="EA8B00"/>
    <a:srgbClr val="FF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979" autoAdjust="0"/>
  </p:normalViewPr>
  <p:slideViewPr>
    <p:cSldViewPr snapToGrid="0">
      <p:cViewPr varScale="1">
        <p:scale>
          <a:sx n="80" d="100"/>
          <a:sy n="80" d="100"/>
        </p:scale>
        <p:origin x="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font" Target="fonts/font22.fntdata"/><Relationship Id="rId84" Type="http://schemas.openxmlformats.org/officeDocument/2006/relationships/font" Target="fonts/font30.fntdata"/><Relationship Id="rId7" Type="http://schemas.openxmlformats.org/officeDocument/2006/relationships/slide" Target="slides/slide4.xml"/><Relationship Id="rId71"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font" Target="fonts/font25.fntdata"/><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12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9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65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80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8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324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04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5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9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88838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3183065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57433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69143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50319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97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62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1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563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0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1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4972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238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037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7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70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87112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7025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4312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9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479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711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4555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79504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65752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13838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25349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65" r:id="rId7"/>
    <p:sldLayoutId id="2147483672" r:id="rId8"/>
    <p:sldLayoutId id="2147483673"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11/21/2023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597425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NUL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NULL"/><Relationship Id="rId10" Type="http://schemas.microsoft.com/office/2007/relationships/hdphoto" Target="../media/hdphoto8.wdp"/><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NULL"/><Relationship Id="rId10" Type="http://schemas.openxmlformats.org/officeDocument/2006/relationships/image" Target="../media/image36.png"/><Relationship Id="rId9"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10.wd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3.png"/><Relationship Id="rId5" Type="http://schemas.microsoft.com/office/2007/relationships/hdphoto" Target="../media/hdphoto10.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audio" Target="../media/audio2.wav"/><Relationship Id="rId9" Type="http://schemas.openxmlformats.org/officeDocument/2006/relationships/image" Target="../media/image54.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61.pn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70.png"/><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 Id="rId14"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75.png"/><Relationship Id="rId10" Type="http://schemas.openxmlformats.org/officeDocument/2006/relationships/image" Target="../media/image72.png"/><Relationship Id="rId4" Type="http://schemas.openxmlformats.org/officeDocument/2006/relationships/audio" Target="../media/audio2.wav"/><Relationship Id="rId9" Type="http://schemas.openxmlformats.org/officeDocument/2006/relationships/image" Target="../media/image71.png"/><Relationship Id="rId1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audio" Target="../media/audio2.wav"/><Relationship Id="rId9" Type="http://schemas.openxmlformats.org/officeDocument/2006/relationships/image" Target="../media/image76.png"/><Relationship Id="rId1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3.png"/><Relationship Id="rId5" Type="http://schemas.microsoft.com/office/2007/relationships/hdphoto" Target="../media/hdphoto11.wdp"/><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4.png"/><Relationship Id="rId4" Type="http://schemas.microsoft.com/office/2007/relationships/hdphoto" Target="../media/hdphoto11.wdp"/></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microsoft.com/office/2007/relationships/hdphoto" Target="../media/hdphoto12.wdp"/></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89.png"/><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3.png"/><Relationship Id="rId7"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90.png"/><Relationship Id="rId5" Type="http://schemas.openxmlformats.org/officeDocument/2006/relationships/image" Target="NUL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95.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microsoft.com/office/2007/relationships/hdphoto" Target="../media/hdphoto14.wdp"/><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6.png"/><Relationship Id="rId4" Type="http://schemas.microsoft.com/office/2007/relationships/hdphoto" Target="../media/hdphoto15.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NULL"/><Relationship Id="rId10" Type="http://schemas.openxmlformats.org/officeDocument/2006/relationships/image" Target="../media/image16.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706" name="Google Shape;706;p45"/>
          <p:cNvGrpSpPr/>
          <p:nvPr/>
        </p:nvGrpSpPr>
        <p:grpSpPr>
          <a:xfrm rot="3435640">
            <a:off x="1679788" y="2991195"/>
            <a:ext cx="1609226" cy="2448025"/>
            <a:chOff x="-149650" y="2156050"/>
            <a:chExt cx="1609226" cy="2448025"/>
          </a:xfrm>
        </p:grpSpPr>
        <p:sp>
          <p:nvSpPr>
            <p:cNvPr id="707"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45"/>
            <p:cNvGrpSpPr/>
            <p:nvPr/>
          </p:nvGrpSpPr>
          <p:grpSpPr>
            <a:xfrm>
              <a:off x="-149380" y="2156540"/>
              <a:ext cx="1608680" cy="2447031"/>
              <a:chOff x="3599875" y="1105925"/>
              <a:chExt cx="558550" cy="849575"/>
            </a:xfrm>
          </p:grpSpPr>
          <p:sp>
            <p:nvSpPr>
              <p:cNvPr id="709"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45"/>
          <p:cNvGrpSpPr/>
          <p:nvPr/>
        </p:nvGrpSpPr>
        <p:grpSpPr>
          <a:xfrm rot="19827713">
            <a:off x="7216559" y="3142036"/>
            <a:ext cx="1633305" cy="1623840"/>
            <a:chOff x="183950" y="105014"/>
            <a:chExt cx="1633305" cy="1623840"/>
          </a:xfrm>
        </p:grpSpPr>
        <p:sp>
          <p:nvSpPr>
            <p:cNvPr id="764" name="Google Shape;764;p45"/>
            <p:cNvSpPr/>
            <p:nvPr/>
          </p:nvSpPr>
          <p:spPr>
            <a:xfrm>
              <a:off x="183950" y="105912"/>
              <a:ext cx="1633305" cy="1622057"/>
            </a:xfrm>
            <a:custGeom>
              <a:avLst/>
              <a:gdLst/>
              <a:ahLst/>
              <a:cxnLst/>
              <a:rect l="l" t="t" r="r" b="b"/>
              <a:pathLst>
                <a:path w="38916" h="38648" extrusionOk="0">
                  <a:moveTo>
                    <a:pt x="17294" y="1"/>
                  </a:moveTo>
                  <a:lnTo>
                    <a:pt x="1" y="26116"/>
                  </a:lnTo>
                  <a:lnTo>
                    <a:pt x="1638" y="29157"/>
                  </a:lnTo>
                  <a:lnTo>
                    <a:pt x="21622" y="38648"/>
                  </a:lnTo>
                  <a:lnTo>
                    <a:pt x="38915" y="12532"/>
                  </a:lnTo>
                  <a:lnTo>
                    <a:pt x="37278" y="9508"/>
                  </a:lnTo>
                  <a:lnTo>
                    <a:pt x="1729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183957" y="105014"/>
              <a:ext cx="1633281" cy="1623840"/>
              <a:chOff x="372975" y="269000"/>
              <a:chExt cx="1461810" cy="1453360"/>
            </a:xfrm>
          </p:grpSpPr>
          <p:sp>
            <p:nvSpPr>
              <p:cNvPr id="766" name="Google Shape;766;p45"/>
              <p:cNvSpPr/>
              <p:nvPr/>
            </p:nvSpPr>
            <p:spPr>
              <a:xfrm>
                <a:off x="1124266" y="625993"/>
                <a:ext cx="710520" cy="1096368"/>
              </a:xfrm>
              <a:custGeom>
                <a:avLst/>
                <a:gdLst/>
                <a:ahLst/>
                <a:cxnLst/>
                <a:rect l="l" t="t" r="r" b="b"/>
                <a:pathLst>
                  <a:path w="12706" h="19606" extrusionOk="0">
                    <a:moveTo>
                      <a:pt x="11642" y="0"/>
                    </a:moveTo>
                    <a:lnTo>
                      <a:pt x="0" y="17538"/>
                    </a:lnTo>
                    <a:lnTo>
                      <a:pt x="1125" y="19605"/>
                    </a:lnTo>
                    <a:lnTo>
                      <a:pt x="12706" y="2037"/>
                    </a:lnTo>
                    <a:lnTo>
                      <a:pt x="1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372975" y="1249780"/>
                <a:ext cx="814195" cy="472580"/>
              </a:xfrm>
              <a:custGeom>
                <a:avLst/>
                <a:gdLst/>
                <a:ahLst/>
                <a:cxnLst/>
                <a:rect l="l" t="t" r="r" b="b"/>
                <a:pathLst>
                  <a:path w="14560" h="8451" extrusionOk="0">
                    <a:moveTo>
                      <a:pt x="0" y="0"/>
                    </a:moveTo>
                    <a:lnTo>
                      <a:pt x="1095" y="2067"/>
                    </a:lnTo>
                    <a:lnTo>
                      <a:pt x="14560" y="8450"/>
                    </a:lnTo>
                    <a:lnTo>
                      <a:pt x="13435" y="63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372975" y="269000"/>
                <a:ext cx="1402306" cy="1337774"/>
              </a:xfrm>
              <a:custGeom>
                <a:avLst/>
                <a:gdLst/>
                <a:ahLst/>
                <a:cxnLst/>
                <a:rect l="l" t="t" r="r" b="b"/>
                <a:pathLst>
                  <a:path w="25077" h="23923" extrusionOk="0">
                    <a:moveTo>
                      <a:pt x="11611" y="1"/>
                    </a:moveTo>
                    <a:lnTo>
                      <a:pt x="0" y="17539"/>
                    </a:lnTo>
                    <a:lnTo>
                      <a:pt x="13435" y="23922"/>
                    </a:lnTo>
                    <a:lnTo>
                      <a:pt x="25077" y="6384"/>
                    </a:lnTo>
                    <a:lnTo>
                      <a:pt x="1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952590" y="466174"/>
                <a:ext cx="601755" cy="390993"/>
              </a:xfrm>
              <a:custGeom>
                <a:avLst/>
                <a:gdLst/>
                <a:ahLst/>
                <a:cxnLst/>
                <a:rect l="l" t="t" r="r" b="b"/>
                <a:pathLst>
                  <a:path w="10761" h="6992" extrusionOk="0">
                    <a:moveTo>
                      <a:pt x="1672" y="1"/>
                    </a:moveTo>
                    <a:lnTo>
                      <a:pt x="0" y="2767"/>
                    </a:lnTo>
                    <a:lnTo>
                      <a:pt x="9089" y="6992"/>
                    </a:lnTo>
                    <a:lnTo>
                      <a:pt x="10760" y="4226"/>
                    </a:ln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11238" y="974430"/>
                <a:ext cx="515023" cy="254995"/>
              </a:xfrm>
              <a:custGeom>
                <a:avLst/>
                <a:gdLst/>
                <a:ahLst/>
                <a:cxnLst/>
                <a:rect l="l" t="t" r="r" b="b"/>
                <a:pathLst>
                  <a:path w="9210" h="4560" extrusionOk="0">
                    <a:moveTo>
                      <a:pt x="122" y="0"/>
                    </a:moveTo>
                    <a:lnTo>
                      <a:pt x="0" y="243"/>
                    </a:lnTo>
                    <a:lnTo>
                      <a:pt x="9088" y="4559"/>
                    </a:lnTo>
                    <a:lnTo>
                      <a:pt x="9210"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661916" y="1057695"/>
                <a:ext cx="513402" cy="254995"/>
              </a:xfrm>
              <a:custGeom>
                <a:avLst/>
                <a:gdLst/>
                <a:ahLst/>
                <a:cxnLst/>
                <a:rect l="l" t="t" r="r" b="b"/>
                <a:pathLst>
                  <a:path w="9181" h="4560" extrusionOk="0">
                    <a:moveTo>
                      <a:pt x="92" y="1"/>
                    </a:moveTo>
                    <a:lnTo>
                      <a:pt x="1" y="213"/>
                    </a:lnTo>
                    <a:lnTo>
                      <a:pt x="9089" y="4560"/>
                    </a:lnTo>
                    <a:lnTo>
                      <a:pt x="9180" y="431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610916" y="1142693"/>
                <a:ext cx="515079" cy="254995"/>
              </a:xfrm>
              <a:custGeom>
                <a:avLst/>
                <a:gdLst/>
                <a:ahLst/>
                <a:cxnLst/>
                <a:rect l="l" t="t" r="r" b="b"/>
                <a:pathLst>
                  <a:path w="9211" h="4560" extrusionOk="0">
                    <a:moveTo>
                      <a:pt x="122" y="0"/>
                    </a:moveTo>
                    <a:lnTo>
                      <a:pt x="1" y="243"/>
                    </a:lnTo>
                    <a:lnTo>
                      <a:pt x="9089" y="4560"/>
                    </a:lnTo>
                    <a:lnTo>
                      <a:pt x="9211"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6424;p41"/>
          <p:cNvSpPr txBox="1">
            <a:spLocks/>
          </p:cNvSpPr>
          <p:nvPr/>
        </p:nvSpPr>
        <p:spPr>
          <a:xfrm>
            <a:off x="428603" y="1615705"/>
            <a:ext cx="8271247"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CHÀO MỪNG CÁC EM </a:t>
            </a:r>
            <a:endParaRPr lang="en-US" sz="4000" b="1" dirty="0">
              <a:solidFill>
                <a:srgbClr val="2270B6">
                  <a:lumMod val="75000"/>
                </a:srgbClr>
              </a:solidFill>
              <a:latin typeface="Arial"/>
            </a:endParaRPr>
          </a:p>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lang="en-US" sz="4000" b="1" dirty="0" smtClean="0">
                <a:solidFill>
                  <a:srgbClr val="2270B6">
                    <a:lumMod val="75000"/>
                  </a:srgbClr>
                </a:solidFill>
                <a:latin typeface="Arial"/>
              </a:rPr>
              <a:t>ĐÃ </a:t>
            </a: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ĐẾN VỚI BUỔI</a:t>
            </a:r>
            <a:r>
              <a:rPr kumimoji="0" lang="en-US" sz="4000" b="1" i="0" u="none" strike="noStrike" kern="0" cap="none" spc="0" normalizeH="0" noProof="0" dirty="0" smtClean="0">
                <a:ln>
                  <a:noFill/>
                </a:ln>
                <a:solidFill>
                  <a:srgbClr val="2270B6">
                    <a:lumMod val="75000"/>
                  </a:srgbClr>
                </a:solidFill>
                <a:effectLst/>
                <a:uLnTx/>
                <a:uFillTx/>
                <a:latin typeface="Arial"/>
                <a:sym typeface="Ranchers"/>
              </a:rPr>
              <a:t> HỌC</a:t>
            </a: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a:t>
            </a:r>
            <a:endParaRPr kumimoji="0" lang="en-US" sz="4000" b="1" i="0" u="none" strike="noStrike" kern="0" cap="none" spc="0" normalizeH="0" baseline="0" noProof="0" dirty="0">
              <a:ln>
                <a:noFill/>
              </a:ln>
              <a:solidFill>
                <a:srgbClr val="2270B6">
                  <a:lumMod val="75000"/>
                </a:srgbClr>
              </a:solidFill>
              <a:effectLst/>
              <a:uLnTx/>
              <a:uFillTx/>
              <a:latin typeface="Arial"/>
              <a:sym typeface="Ranchers"/>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379431" y="981817"/>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2983940" y="814580"/>
                <a:ext cx="5489329" cy="4053802"/>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b</a:t>
                </a:r>
                <a:r>
                  <a:rPr kumimoji="0" lang="vi-VN" sz="1900" b="0" i="0" u="none" strike="noStrike" kern="0" cap="none" spc="0" normalizeH="0" baseline="0" noProof="0">
                    <a:ln>
                      <a:noFill/>
                    </a:ln>
                    <a:solidFill>
                      <a:srgbClr val="000000"/>
                    </a:solidFill>
                    <a:effectLst/>
                    <a:uLnTx/>
                    <a:uFillTx/>
                    <a:latin typeface="+mn-lt"/>
                    <a:sym typeface="Arial"/>
                  </a:rPr>
                  <a:t>) Vì </a:t>
                </a:r>
                <a14:m>
                  <m:oMath xmlns:m="http://schemas.openxmlformats.org/officeDocument/2006/math">
                    <m:r>
                      <a:rPr kumimoji="0" lang="vi-VN" sz="1900" b="0" i="1" u="none" strike="noStrike" kern="0" cap="none" spc="0" normalizeH="0" baseline="0" noProof="0">
                        <a:ln>
                          <a:noFill/>
                        </a:ln>
                        <a:solidFill>
                          <a:srgbClr val="292A00"/>
                        </a:solidFill>
                        <a:effectLst/>
                        <a:uLnTx/>
                        <a:uFillTx/>
                        <a:latin typeface="+mn-lt"/>
                        <a:sym typeface="Arial"/>
                      </a:rPr>
                      <m:t>𝑆𝐴</m:t>
                    </m:r>
                    <m:r>
                      <a:rPr kumimoji="0" lang="da-DK" sz="1900" b="0" i="1"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m:t>⊥</m:t>
                    </m:r>
                    <m:r>
                      <a:rPr kumimoji="0" lang="vi-VN" sz="1900" b="0" i="1" u="none" strike="noStrike" kern="0" cap="none" spc="0" normalizeH="0" baseline="0" noProof="0">
                        <a:ln>
                          <a:noFill/>
                        </a:ln>
                        <a:solidFill>
                          <a:srgbClr val="292A00"/>
                        </a:solidFill>
                        <a:effectLst/>
                        <a:uLnTx/>
                        <a:uFillTx/>
                        <a:latin typeface="+mn-lt"/>
                        <a:sym typeface="Arial"/>
                      </a:rPr>
                      <m:t>(</m:t>
                    </m:r>
                    <m:r>
                      <a:rPr kumimoji="0" lang="vi-VN" sz="1900" b="0" i="1" u="none" strike="noStrike" kern="0" cap="none" spc="0" normalizeH="0" baseline="0" noProof="0">
                        <a:ln>
                          <a:noFill/>
                        </a:ln>
                        <a:solidFill>
                          <a:srgbClr val="292A00"/>
                        </a:solidFill>
                        <a:effectLst/>
                        <a:uLnTx/>
                        <a:uFillTx/>
                        <a:latin typeface="+mn-lt"/>
                        <a:sym typeface="Arial"/>
                      </a:rPr>
                      <m:t>𝐴𝐵𝐶</m:t>
                    </m:r>
                    <m:r>
                      <a:rPr kumimoji="0" lang="vi-VN" sz="1900" b="0" i="1" u="none" strike="noStrike" kern="0" cap="none" spc="0" normalizeH="0" baseline="0" noProof="0">
                        <a:ln>
                          <a:noFill/>
                        </a:ln>
                        <a:solidFill>
                          <a:srgbClr val="292A00"/>
                        </a:solidFill>
                        <a:effectLst/>
                        <a:uLnTx/>
                        <a:uFillTx/>
                        <a:latin typeface="+mn-lt"/>
                        <a:sym typeface="Arial"/>
                      </a:rPr>
                      <m:t>)</m:t>
                    </m:r>
                  </m:oMath>
                </a14:m>
                <a:r>
                  <a:rPr kumimoji="0" lang="en-US" sz="1900" b="0" i="0" u="none" strike="noStrike" kern="0" cap="none" spc="0" normalizeH="0" baseline="0" noProof="0">
                    <a:ln>
                      <a:noFill/>
                    </a:ln>
                    <a:solidFill>
                      <a:srgbClr val="292A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𝐴𝐵</m:t>
                    </m:r>
                  </m:oMath>
                </a14:m>
                <a:r>
                  <a:rPr kumimoji="0" lang="vi-VN" sz="1900" b="0" i="0" u="none" strike="noStrike" kern="0" cap="none" spc="0" normalizeH="0" baseline="0" noProof="0">
                    <a:ln>
                      <a:noFill/>
                    </a:ln>
                    <a:solidFill>
                      <a:srgbClr val="000000"/>
                    </a:solidFill>
                    <a:effectLst/>
                    <a:uLnTx/>
                    <a:uFillTx/>
                    <a:latin typeface="+mn-lt"/>
                    <a:sym typeface="Arial"/>
                  </a:rPr>
                  <a:t> là hình chiếu của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trên </a:t>
                </a:r>
                <a14:m>
                  <m:oMath xmlns:m="http://schemas.openxmlformats.org/officeDocument/2006/math">
                    <m:d>
                      <m:dPr>
                        <m:ctrlPr>
                          <a:rPr kumimoji="0" lang="vi-VN" sz="1900" b="0" i="1" u="none" strike="noStrike" kern="0" cap="none" spc="0" normalizeH="0" baseline="0" noProof="0">
                            <a:ln>
                              <a:noFill/>
                            </a:ln>
                            <a:solidFill>
                              <a:srgbClr val="292A00"/>
                            </a:solidFill>
                            <a:effectLst/>
                            <a:uLnTx/>
                            <a:uFillTx/>
                            <a:latin typeface="+mn-lt"/>
                            <a:sym typeface="Arial"/>
                          </a:rPr>
                        </m:ctrlPr>
                      </m:dPr>
                      <m:e>
                        <m:r>
                          <a:rPr kumimoji="0" lang="vi-VN" sz="1900" b="0" i="1" u="none" strike="noStrike" kern="0" cap="none" spc="0" normalizeH="0" baseline="0" noProof="0">
                            <a:ln>
                              <a:noFill/>
                            </a:ln>
                            <a:solidFill>
                              <a:srgbClr val="292A00"/>
                            </a:solidFill>
                            <a:effectLst/>
                            <a:uLnTx/>
                            <a:uFillTx/>
                            <a:latin typeface="+mn-lt"/>
                            <a:sym typeface="Arial"/>
                          </a:rPr>
                          <m:t>𝐴𝐵𝐶</m:t>
                        </m:r>
                      </m:e>
                    </m:d>
                    <m:r>
                      <a:rPr kumimoji="0" lang="en-US" sz="1900" b="0" i="0" u="none" strike="noStrike" kern="0" cap="none" spc="0" normalizeH="0" baseline="0" noProof="0" smtClean="0">
                        <a:ln>
                          <a:noFill/>
                        </a:ln>
                        <a:solidFill>
                          <a:srgbClr val="292A00"/>
                        </a:solidFill>
                        <a:effectLst/>
                        <a:uLnTx/>
                        <a:uFillTx/>
                        <a:latin typeface="+mn-lt"/>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Suy </a:t>
                </a:r>
                <a:r>
                  <a:rPr kumimoji="0" lang="vi-VN" sz="1900" b="0" i="0" u="none" strike="noStrike" kern="0" cap="none" spc="0" normalizeH="0" baseline="0" noProof="0">
                    <a:ln>
                      <a:noFill/>
                    </a:ln>
                    <a:solidFill>
                      <a:srgbClr val="000000"/>
                    </a:solidFill>
                    <a:effectLst/>
                    <a:uLnTx/>
                    <a:uFillTx/>
                    <a:latin typeface="+mn-lt"/>
                    <a:sym typeface="Arial"/>
                  </a:rPr>
                  <a:t>ra 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m:t>
                    </m:r>
                    <m:r>
                      <a:rPr kumimoji="0" lang="vi-VN" sz="1900" b="0" i="1" u="none" strike="noStrike" kern="0" cap="none" spc="0" normalizeH="0" baseline="0" noProof="0" smtClean="0">
                        <a:ln>
                          <a:noFill/>
                        </a:ln>
                        <a:solidFill>
                          <a:srgbClr val="000000"/>
                        </a:solidFill>
                        <a:effectLst/>
                        <a:uLnTx/>
                        <a:uFillTx/>
                        <a:latin typeface="+mn-lt"/>
                        <a:sym typeface="Arial"/>
                      </a:rPr>
                      <m:t>𝐴𝐵𝐶</m:t>
                    </m:r>
                    <m:r>
                      <a:rPr kumimoji="0" lang="vi-VN" sz="1900" b="0" i="1" u="none" strike="noStrike" kern="0" cap="none" spc="0" normalizeH="0" baseline="0" noProof="0" smtClean="0">
                        <a:ln>
                          <a:noFill/>
                        </a:ln>
                        <a:solidFill>
                          <a:srgbClr val="000000"/>
                        </a:solidFill>
                        <a:effectLst/>
                        <a:uLnTx/>
                        <a:uFillTx/>
                        <a:latin typeface="+mn-lt"/>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acc>
                      <m:accPr>
                        <m:chr m:val="̂"/>
                        <m:ctrlPr>
                          <a:rPr kumimoji="0" lang="vi-VN" sz="1900" b="0" i="1" u="none" strike="noStrike" kern="0" cap="none" spc="0" normalizeH="0" baseline="0" noProof="0" smtClean="0">
                            <a:ln>
                              <a:noFill/>
                            </a:ln>
                            <a:solidFill>
                              <a:srgbClr val="000000"/>
                            </a:solidFill>
                            <a:effectLst/>
                            <a:uLnTx/>
                            <a:uFillTx/>
                            <a:latin typeface="+mn-lt"/>
                            <a:sym typeface="Arial"/>
                          </a:rPr>
                        </m:ctrlPr>
                      </m:accPr>
                      <m:e>
                        <m:r>
                          <a:rPr kumimoji="0" lang="vi-VN" sz="1900" b="0" i="1" u="none" strike="noStrike" kern="0" cap="none" spc="0" normalizeH="0" baseline="0" noProof="0">
                            <a:ln>
                              <a:noFill/>
                            </a:ln>
                            <a:solidFill>
                              <a:srgbClr val="000000"/>
                            </a:solidFill>
                            <a:effectLst/>
                            <a:uLnTx/>
                            <a:uFillTx/>
                            <a:latin typeface="+mn-lt"/>
                            <a:sym typeface="Arial"/>
                          </a:rPr>
                          <m:t>𝑆𝐵𝐴</m:t>
                        </m:r>
                      </m:e>
                    </m:acc>
                  </m:oMath>
                </a14:m>
                <a:r>
                  <a:rPr kumimoji="0" lang="vi-VN" sz="1900" b="0" i="0" u="none" strike="noStrike" kern="0" cap="none" spc="0" normalizeH="0" baseline="0" noProof="0" smtClean="0">
                    <a:ln>
                      <a:noFill/>
                    </a:ln>
                    <a:solidFill>
                      <a:srgbClr val="000000"/>
                    </a:solidFill>
                    <a:effectLst/>
                    <a:uLnTx/>
                    <a:uFillTx/>
                    <a:latin typeface="+mn-lt"/>
                    <a:sym typeface="Arial"/>
                  </a:rPr>
                  <a:t>. </a:t>
                </a:r>
                <a:endParaRPr kumimoji="0" lang="en-US" sz="1900" b="0" i="0" u="none" strike="noStrike" kern="0" cap="none" spc="0" normalizeH="0" baseline="0" noProof="0" smtClean="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Xét </a:t>
                </a:r>
                <a:r>
                  <a:rPr kumimoji="0" lang="vi-VN" sz="1900" b="0" i="0" u="none" strike="noStrike" kern="0" cap="none" spc="0" normalizeH="0" baseline="0" noProof="0">
                    <a:ln>
                      <a:noFill/>
                    </a:ln>
                    <a:solidFill>
                      <a:srgbClr val="000000"/>
                    </a:solidFill>
                    <a:effectLst/>
                    <a:uLnTx/>
                    <a:uFillTx/>
                    <a:latin typeface="+mn-lt"/>
                    <a:sym typeface="Arial"/>
                  </a:rPr>
                  <a:t>tam giác vuông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𝑆𝐵𝐴</m:t>
                    </m:r>
                  </m:oMath>
                </a14:m>
                <a:r>
                  <a:rPr kumimoji="0" lang="vi-VN" sz="1900" b="0" i="0" u="none" strike="noStrike" kern="0" cap="none" spc="0" normalizeH="0" baseline="0" noProof="0">
                    <a:ln>
                      <a:noFill/>
                    </a:ln>
                    <a:solidFill>
                      <a:srgbClr val="000000"/>
                    </a:solidFill>
                    <a:effectLst/>
                    <a:uLnTx/>
                    <a:uFillTx/>
                    <a:latin typeface="+mn-lt"/>
                    <a:sym typeface="Arial"/>
                  </a:rPr>
                  <a:t>. </a:t>
                </a:r>
                <a:endParaRPr kumimoji="0" lang="en-US" sz="1900" b="0" i="0" u="none" strike="noStrike" kern="0" cap="none" spc="0" normalizeH="0" baseline="0" noProof="0" smtClean="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Vì </a:t>
                </a:r>
                <a14:m>
                  <m:oMath xmlns:m="http://schemas.openxmlformats.org/officeDocument/2006/math">
                    <m:func>
                      <m:funcPr>
                        <m:ctrlPr>
                          <a:rPr kumimoji="0" lang="vi-VN" sz="1900" b="0" i="1" u="none" strike="noStrike" kern="0" cap="none" spc="0" normalizeH="0" baseline="0" noProof="0" smtClean="0">
                            <a:ln>
                              <a:noFill/>
                            </a:ln>
                            <a:solidFill>
                              <a:srgbClr val="000000"/>
                            </a:solidFill>
                            <a:effectLst/>
                            <a:uLnTx/>
                            <a:uFillTx/>
                            <a:latin typeface="+mn-lt"/>
                            <a:sym typeface="Arial"/>
                          </a:rPr>
                        </m:ctrlPr>
                      </m:funcPr>
                      <m:fName>
                        <m:r>
                          <m:rPr>
                            <m:sty m:val="p"/>
                          </m:rPr>
                          <a:rPr kumimoji="0" lang="vi-VN" sz="1900" b="0" i="0" u="none" strike="noStrike" kern="0" cap="none" spc="0" normalizeH="0" baseline="0" noProof="0" smtClean="0">
                            <a:ln>
                              <a:noFill/>
                            </a:ln>
                            <a:solidFill>
                              <a:srgbClr val="000000"/>
                            </a:solidFill>
                            <a:effectLst/>
                            <a:uLnTx/>
                            <a:uFillTx/>
                            <a:latin typeface="+mn-lt"/>
                            <a:sym typeface="Arial"/>
                          </a:rPr>
                          <m:t>tan</m:t>
                        </m:r>
                      </m:fName>
                      <m:e>
                        <m:acc>
                          <m:accPr>
                            <m:chr m:val="̂"/>
                            <m:ctrlPr>
                              <a:rPr kumimoji="0" lang="vi-VN" sz="1900" b="0" i="1" u="none" strike="noStrike" kern="0" cap="none" spc="0" normalizeH="0" baseline="0" noProof="0">
                                <a:ln>
                                  <a:noFill/>
                                </a:ln>
                                <a:solidFill>
                                  <a:srgbClr val="000000"/>
                                </a:solidFill>
                                <a:effectLst/>
                                <a:uLnTx/>
                                <a:uFillTx/>
                                <a:latin typeface="+mn-lt"/>
                                <a:sym typeface="Arial"/>
                              </a:rPr>
                            </m:ctrlPr>
                          </m:accPr>
                          <m:e>
                            <m:r>
                              <a:rPr kumimoji="0" lang="vi-VN" sz="1900" b="0" i="1" u="none" strike="noStrike" kern="0" cap="none" spc="0" normalizeH="0" baseline="0" noProof="0">
                                <a:ln>
                                  <a:noFill/>
                                </a:ln>
                                <a:solidFill>
                                  <a:srgbClr val="000000"/>
                                </a:solidFill>
                                <a:effectLst/>
                                <a:uLnTx/>
                                <a:uFillTx/>
                                <a:latin typeface="+mn-lt"/>
                                <a:sym typeface="Arial"/>
                              </a:rPr>
                              <m:t>𝑆𝐵𝐴</m:t>
                            </m:r>
                          </m:e>
                        </m:acc>
                      </m:e>
                    </m:func>
                    <m:r>
                      <a:rPr kumimoji="0" lang="en-US" sz="1900" b="0" i="1" u="none" strike="noStrike" kern="0" cap="none" spc="0" normalizeH="0" baseline="0" noProof="0" smtClean="0">
                        <a:ln>
                          <a:noFill/>
                        </a:ln>
                        <a:solidFill>
                          <a:srgbClr val="000000"/>
                        </a:solidFill>
                        <a:effectLst/>
                        <a:uLnTx/>
                        <a:uFillTx/>
                        <a:latin typeface="+mn-lt"/>
                        <a:sym typeface="Arial"/>
                      </a:rPr>
                      <m:t>=</m:t>
                    </m:r>
                    <m:f>
                      <m:fPr>
                        <m:ctrlPr>
                          <a:rPr kumimoji="0" lang="en-US" sz="1900" b="0" i="1" u="none" strike="noStrike" kern="0" cap="none" spc="0" normalizeH="0" baseline="0" noProof="0" smtClean="0">
                            <a:ln>
                              <a:noFill/>
                            </a:ln>
                            <a:solidFill>
                              <a:srgbClr val="000000"/>
                            </a:solidFill>
                            <a:effectLst/>
                            <a:uLnTx/>
                            <a:uFillTx/>
                            <a:latin typeface="+mn-lt"/>
                            <a:sym typeface="Arial"/>
                          </a:rPr>
                        </m:ctrlPr>
                      </m:fPr>
                      <m:num>
                        <m:r>
                          <a:rPr kumimoji="0" lang="en-US" sz="1900" b="0" i="1" u="none" strike="noStrike" kern="0" cap="none" spc="0" normalizeH="0" baseline="0" noProof="0" smtClean="0">
                            <a:ln>
                              <a:noFill/>
                            </a:ln>
                            <a:solidFill>
                              <a:srgbClr val="000000"/>
                            </a:solidFill>
                            <a:effectLst/>
                            <a:uLnTx/>
                            <a:uFillTx/>
                            <a:latin typeface="+mn-lt"/>
                            <a:sym typeface="Arial"/>
                          </a:rPr>
                          <m:t>𝑆𝐴</m:t>
                        </m:r>
                      </m:num>
                      <m:den>
                        <m:r>
                          <a:rPr kumimoji="0" lang="en-US" sz="1900" b="0" i="1" u="none" strike="noStrike" kern="0" cap="none" spc="0" normalizeH="0" baseline="0" noProof="0" smtClean="0">
                            <a:ln>
                              <a:noFill/>
                            </a:ln>
                            <a:solidFill>
                              <a:srgbClr val="000000"/>
                            </a:solidFill>
                            <a:effectLst/>
                            <a:uLnTx/>
                            <a:uFillTx/>
                            <a:latin typeface="+mn-lt"/>
                            <a:sym typeface="Arial"/>
                          </a:rPr>
                          <m:t>𝐴𝐵</m:t>
                        </m:r>
                      </m:den>
                    </m:f>
                    <m:r>
                      <a:rPr kumimoji="0" lang="en-US" sz="1900" b="0" i="1" u="none" strike="noStrike" kern="0" cap="none" spc="0" normalizeH="0" baseline="0" noProof="0" smtClean="0">
                        <a:ln>
                          <a:noFill/>
                        </a:ln>
                        <a:solidFill>
                          <a:srgbClr val="000000"/>
                        </a:solidFill>
                        <a:effectLst/>
                        <a:uLnTx/>
                        <a:uFillTx/>
                        <a:latin typeface="+mn-lt"/>
                        <a:sym typeface="Arial"/>
                      </a:rPr>
                      <m:t>=</m:t>
                    </m:r>
                    <m:rad>
                      <m:radPr>
                        <m:degHide m:val="on"/>
                        <m:ctrlPr>
                          <a:rPr kumimoji="0" lang="en-US" sz="1900" b="0" i="1" u="none" strike="noStrike" kern="0" cap="none" spc="0" normalizeH="0" baseline="0" noProof="0" smtClean="0">
                            <a:ln>
                              <a:noFill/>
                            </a:ln>
                            <a:solidFill>
                              <a:srgbClr val="000000"/>
                            </a:solidFill>
                            <a:effectLst/>
                            <a:uLnTx/>
                            <a:uFillTx/>
                            <a:latin typeface="+mn-lt"/>
                            <a:sym typeface="Arial"/>
                          </a:rPr>
                        </m:ctrlPr>
                      </m:radPr>
                      <m:deg/>
                      <m:e>
                        <m:r>
                          <a:rPr kumimoji="0" lang="en-US" sz="1900" b="0" i="1" u="none" strike="noStrike" kern="0" cap="none" spc="0" normalizeH="0" baseline="0" noProof="0" smtClean="0">
                            <a:ln>
                              <a:noFill/>
                            </a:ln>
                            <a:solidFill>
                              <a:srgbClr val="000000"/>
                            </a:solidFill>
                            <a:effectLst/>
                            <a:uLnTx/>
                            <a:uFillTx/>
                            <a:latin typeface="+mn-lt"/>
                            <a:sym typeface="Arial"/>
                          </a:rPr>
                          <m:t>3</m:t>
                        </m:r>
                      </m:e>
                    </m:rad>
                  </m:oMath>
                </a14:m>
                <a:r>
                  <a:rPr kumimoji="0" lang="en-US" sz="1900" b="0" i="0" u="none" strike="noStrike" kern="0" cap="none" spc="0" normalizeH="0" baseline="0" noProof="0" smtClean="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acc>
                      <m:accPr>
                        <m:chr m:val="̂"/>
                        <m:ctrlPr>
                          <a:rPr kumimoji="0" lang="vi-VN" sz="1900" b="0" i="1" u="none" strike="noStrike" kern="0" cap="none" spc="0" normalizeH="0" baseline="0" noProof="0">
                            <a:ln>
                              <a:noFill/>
                            </a:ln>
                            <a:solidFill>
                              <a:srgbClr val="000000"/>
                            </a:solidFill>
                            <a:effectLst/>
                            <a:uLnTx/>
                            <a:uFillTx/>
                            <a:latin typeface="+mn-lt"/>
                            <a:sym typeface="Arial"/>
                          </a:rPr>
                        </m:ctrlPr>
                      </m:accPr>
                      <m:e>
                        <m:r>
                          <a:rPr kumimoji="0" lang="vi-VN" sz="1900" b="0" i="1" u="none" strike="noStrike" kern="0" cap="none" spc="0" normalizeH="0" baseline="0" noProof="0">
                            <a:ln>
                              <a:noFill/>
                            </a:ln>
                            <a:solidFill>
                              <a:srgbClr val="000000"/>
                            </a:solidFill>
                            <a:effectLst/>
                            <a:uLnTx/>
                            <a:uFillTx/>
                            <a:latin typeface="+mn-lt"/>
                            <a:sym typeface="Arial"/>
                          </a:rPr>
                          <m:t>𝑆𝐵𝐴</m:t>
                        </m:r>
                      </m:e>
                    </m:acc>
                    <m:r>
                      <a:rPr kumimoji="0" lang="en-US" sz="1900" b="0" i="1" u="none" strike="noStrike" kern="0" cap="none" spc="0" normalizeH="0" baseline="0" noProof="0" smtClean="0">
                        <a:ln>
                          <a:noFill/>
                        </a:ln>
                        <a:solidFill>
                          <a:srgbClr val="000000"/>
                        </a:solidFill>
                        <a:effectLst/>
                        <a:uLnTx/>
                        <a:uFillTx/>
                        <a:latin typeface="+mn-lt"/>
                        <a:sym typeface="Arial"/>
                      </a:rPr>
                      <m:t>=</m:t>
                    </m:r>
                    <m:r>
                      <a:rPr kumimoji="0" lang="en-US" sz="1900" b="0" i="1" u="none" strike="noStrike" kern="0" cap="none" spc="0" normalizeH="0" baseline="0" noProof="0">
                        <a:ln>
                          <a:noFill/>
                        </a:ln>
                        <a:solidFill>
                          <a:srgbClr val="000000"/>
                        </a:solidFill>
                        <a:effectLst/>
                        <a:uLnTx/>
                        <a:uFillTx/>
                        <a:latin typeface="+mn-lt"/>
                        <a:sym typeface="Arial"/>
                      </a:rPr>
                      <m:t>60</m:t>
                    </m:r>
                    <m:r>
                      <a:rPr kumimoji="0" lang="en-US" sz="1900" b="0" i="1" u="none" strike="noStrike" kern="0" cap="none" spc="0" normalizeH="0" baseline="0" noProof="0">
                        <a:ln>
                          <a:noFill/>
                        </a:ln>
                        <a:solidFill>
                          <a:srgbClr val="000000"/>
                        </a:solidFill>
                        <a:effectLst/>
                        <a:uLnTx/>
                        <a:uFillTx/>
                        <a:latin typeface="+mn-lt"/>
                        <a:ea typeface="Cambria Math" panose="02040503050406030204" pitchFamily="18" charset="0"/>
                        <a:sym typeface="Arial"/>
                      </a:rPr>
                      <m:t>°</m:t>
                    </m:r>
                    <m:r>
                      <a:rPr kumimoji="0" lang="en-US" sz="1900" b="0" i="1" u="none" strike="noStrike" kern="0" cap="none" spc="0" normalizeH="0" baseline="0" noProof="0" smtClean="0">
                        <a:ln>
                          <a:noFill/>
                        </a:ln>
                        <a:solidFill>
                          <a:srgbClr val="000000"/>
                        </a:solidFill>
                        <a:effectLst/>
                        <a:uLnTx/>
                        <a:uFillTx/>
                        <a:latin typeface="+mn-lt"/>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Vậy </a:t>
                </a:r>
                <a:r>
                  <a:rPr kumimoji="0" lang="vi-VN" sz="1900" b="0" i="0" u="none" strike="noStrike" kern="0" cap="none" spc="0" normalizeH="0" baseline="0" noProof="0">
                    <a:ln>
                      <a:noFill/>
                    </a:ln>
                    <a:solidFill>
                      <a:srgbClr val="000000"/>
                    </a:solidFill>
                    <a:effectLst/>
                    <a:uLnTx/>
                    <a:uFillTx/>
                    <a:latin typeface="+mn-lt"/>
                    <a:sym typeface="Arial"/>
                  </a:rPr>
                  <a:t>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mn-lt"/>
                        <a:sym typeface="Arial"/>
                      </a:rPr>
                      <m:t>(</m:t>
                    </m:r>
                    <m:r>
                      <a:rPr kumimoji="0" lang="vi-VN" sz="1900" b="0" i="1" u="none" strike="noStrike" kern="0" cap="none" spc="0" normalizeH="0" baseline="0" noProof="0" smtClean="0">
                        <a:ln>
                          <a:noFill/>
                        </a:ln>
                        <a:solidFill>
                          <a:srgbClr val="000000"/>
                        </a:solidFill>
                        <a:effectLst/>
                        <a:uLnTx/>
                        <a:uFillTx/>
                        <a:latin typeface="+mn-lt"/>
                        <a:sym typeface="Arial"/>
                      </a:rPr>
                      <m:t>𝐴𝐵𝐶</m:t>
                    </m:r>
                    <m:r>
                      <a:rPr kumimoji="0" lang="vi-VN" sz="1900" b="0" i="1" u="none" strike="noStrike" kern="0" cap="none" spc="0" normalizeH="0" baseline="0" noProof="0" smtClean="0">
                        <a:ln>
                          <a:noFill/>
                        </a:ln>
                        <a:solidFill>
                          <a:srgbClr val="000000"/>
                        </a:solidFill>
                        <a:effectLst/>
                        <a:uLnTx/>
                        <a:uFillTx/>
                        <a:latin typeface="+mn-lt"/>
                        <a:sym typeface="Arial"/>
                      </a:rPr>
                      <m:t>) </m:t>
                    </m:r>
                  </m:oMath>
                </a14:m>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sym typeface="Arial"/>
                      </a:rPr>
                      <m:t>60</m:t>
                    </m:r>
                    <m:r>
                      <a:rPr kumimoji="0" lang="en-US" sz="1900" b="0" i="1" u="none" strike="noStrike" kern="0" cap="none" spc="0" normalizeH="0" baseline="0" noProof="0">
                        <a:ln>
                          <a:noFill/>
                        </a:ln>
                        <a:solidFill>
                          <a:srgbClr val="000000"/>
                        </a:solidFill>
                        <a:effectLst/>
                        <a:uLnTx/>
                        <a:uFillTx/>
                        <a:latin typeface="+mn-lt"/>
                        <a:ea typeface="Cambria Math" panose="02040503050406030204" pitchFamily="18" charset="0"/>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a:t>
                </a:r>
                <a:endParaRPr kumimoji="0" lang="vi-VN" sz="1900" b="0" i="0" u="none" strike="noStrike" kern="0" cap="none" spc="0" normalizeH="0" baseline="0" noProof="0">
                  <a:ln>
                    <a:noFill/>
                  </a:ln>
                  <a:solidFill>
                    <a:srgbClr val="000000"/>
                  </a:solidFill>
                  <a:effectLst/>
                  <a:uLnTx/>
                  <a:uFillTx/>
                  <a:latin typeface="+mn-lt"/>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2983940" y="814580"/>
                <a:ext cx="5489329" cy="4053802"/>
              </a:xfrm>
              <a:prstGeom prst="rect">
                <a:avLst/>
              </a:prstGeom>
              <a:blipFill>
                <a:blip r:embed="rId9"/>
                <a:stretch>
                  <a:fillRect l="-999" r="-999" b="-1805"/>
                </a:stretch>
              </a:blipFill>
            </p:spPr>
            <p:txBody>
              <a:bodyPr/>
              <a:lstStyle/>
              <a:p>
                <a:r>
                  <a:rPr lang="en-US">
                    <a:noFill/>
                  </a:rPr>
                  <a:t> </a:t>
                </a:r>
              </a:p>
            </p:txBody>
          </p:sp>
        </mc:Fallback>
      </mc:AlternateContent>
    </p:spTree>
    <p:extLst>
      <p:ext uri="{BB962C8B-B14F-4D97-AF65-F5344CB8AC3E}">
        <p14:creationId xmlns:p14="http://schemas.microsoft.com/office/powerpoint/2010/main" val="2766588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8" name="TextBox 77"/>
          <p:cNvSpPr txBox="1"/>
          <p:nvPr/>
        </p:nvSpPr>
        <p:spPr>
          <a:xfrm>
            <a:off x="234966" y="164317"/>
            <a:ext cx="8052140" cy="553998"/>
          </a:xfrm>
          <a:prstGeom prst="rect">
            <a:avLst/>
          </a:prstGeom>
          <a:noFill/>
        </p:spPr>
        <p:txBody>
          <a:bodyPr wrap="square" rtlCol="0">
            <a:spAutoFit/>
          </a:bodyPr>
          <a:lstStyle/>
          <a:p>
            <a:pPr lvl="0" algn="just">
              <a:lnSpc>
                <a:spcPct val="150000"/>
              </a:lnSpc>
              <a:buClr>
                <a:srgbClr val="2D1549"/>
              </a:buClr>
              <a:buSzPts val="1100"/>
              <a:defRPr/>
            </a:pPr>
            <a:r>
              <a:rPr lang="en-US" sz="2000" b="1" smtClean="0">
                <a:solidFill>
                  <a:srgbClr val="FFFFFF"/>
                </a:solidFill>
                <a:highlight>
                  <a:srgbClr val="CE4D8E"/>
                </a:highlight>
                <a:cs typeface="Poppins SemiBold"/>
                <a:sym typeface="Poppins SemiBold"/>
              </a:rPr>
              <a:t>Ví </a:t>
            </a:r>
            <a:r>
              <a:rPr lang="en-US" sz="2000" b="1">
                <a:solidFill>
                  <a:srgbClr val="FFFFFF"/>
                </a:solidFill>
                <a:highlight>
                  <a:srgbClr val="CE4D8E"/>
                </a:highlight>
                <a:cs typeface="Poppins SemiBold"/>
                <a:sym typeface="Poppins SemiBold"/>
              </a:rPr>
              <a:t>dụ </a:t>
            </a:r>
            <a:r>
              <a:rPr lang="en-US" sz="2000" b="1" smtClean="0">
                <a:solidFill>
                  <a:srgbClr val="FFFFFF"/>
                </a:solidFill>
                <a:highlight>
                  <a:srgbClr val="CE4D8E"/>
                </a:highlight>
                <a:cs typeface="Poppins SemiBold"/>
                <a:sym typeface="Poppins SemiBold"/>
              </a:rPr>
              <a:t>2:</a:t>
            </a:r>
            <a:r>
              <a:rPr lang="en-US" sz="2000" smtClean="0">
                <a:solidFill>
                  <a:srgbClr val="292A00"/>
                </a:solidFill>
                <a:latin typeface="+mn-lt"/>
              </a:rPr>
              <a:t> </a:t>
            </a:r>
            <a:r>
              <a:rPr lang="vi-VN" sz="1900">
                <a:solidFill>
                  <a:srgbClr val="292A00"/>
                </a:solidFill>
                <a:latin typeface="+mn-lt"/>
              </a:rPr>
              <a:t>Bài toán đo chiều cao của tháp khi không thể lên tới đỉnh tháp.</a:t>
            </a: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sp>
        <p:nvSpPr>
          <p:cNvPr id="3" name="Rectangle 2"/>
          <p:cNvSpPr/>
          <p:nvPr/>
        </p:nvSpPr>
        <p:spPr>
          <a:xfrm>
            <a:off x="234966" y="645564"/>
            <a:ext cx="8734105" cy="3226524"/>
          </a:xfrm>
          <a:prstGeom prst="rect">
            <a:avLst/>
          </a:prstGeom>
        </p:spPr>
        <p:txBody>
          <a:bodyPr wrap="square">
            <a:spAutoFit/>
          </a:bodyPr>
          <a:lstStyle/>
          <a:p>
            <a:pPr algn="just">
              <a:lnSpc>
                <a:spcPct val="150000"/>
              </a:lnSpc>
              <a:spcAft>
                <a:spcPts val="500"/>
              </a:spcAft>
            </a:pPr>
            <a:r>
              <a:rPr lang="vi-VN" sz="1900">
                <a:latin typeface="+mn-lt"/>
              </a:rPr>
              <a:t>Để ước lượng chiều cao của tháp khi không thể lên tới đỉnh tháp, người ta đo góc giữa tia nắng chiếu qua đỉnh tháp và mặt đất, đo chiều dài của bóng tháp trên mặt đất, từ đó ước lượng được chiều cao của tháp. Giả sử khi tia nắng tạo với mặt đất một góc 40°, chiều dài của bóng tháp là 114 m (Hình 34a). Tính chiều cao của tháp theo đơn vị mét (làm tròn kết quả đến hàng phần mười).</a:t>
            </a:r>
          </a:p>
          <a:p>
            <a:pPr algn="just">
              <a:lnSpc>
                <a:spcPct val="150000"/>
              </a:lnSpc>
            </a:pPr>
            <a:r>
              <a:rPr lang="vi-VN" sz="1900">
                <a:latin typeface="+mn-lt"/>
              </a:rPr>
              <a:t/>
            </a:r>
            <a:br>
              <a:rPr lang="vi-VN" sz="1900">
                <a:latin typeface="+mn-lt"/>
              </a:rPr>
            </a:br>
            <a:endParaRPr lang="en-US" sz="1900">
              <a:latin typeface="+mn-lt"/>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34597" y="2901141"/>
            <a:ext cx="4534842" cy="2141624"/>
          </a:xfrm>
          <a:prstGeom prst="rect">
            <a:avLst/>
          </a:prstGeom>
        </p:spPr>
      </p:pic>
    </p:spTree>
    <p:extLst>
      <p:ext uri="{BB962C8B-B14F-4D97-AF65-F5344CB8AC3E}">
        <p14:creationId xmlns:p14="http://schemas.microsoft.com/office/powerpoint/2010/main" val="28751872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10080" y="634191"/>
            <a:ext cx="4534842" cy="2141624"/>
          </a:xfrm>
          <a:prstGeom prst="rect">
            <a:avLst/>
          </a:prstGeom>
        </p:spPr>
      </p:pic>
      <p:sp>
        <p:nvSpPr>
          <p:cNvPr id="7" name="Rectangle 6"/>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26393" y="2848204"/>
                <a:ext cx="8302216" cy="1974900"/>
              </a:xfrm>
              <a:prstGeom prst="rect">
                <a:avLst/>
              </a:prstGeom>
            </p:spPr>
            <p:txBody>
              <a:bodyPr wrap="square">
                <a:spAutoFit/>
              </a:bodyPr>
              <a:lstStyle/>
              <a:p>
                <a:pPr algn="just">
                  <a:lnSpc>
                    <a:spcPct val="150000"/>
                  </a:lnSpc>
                  <a:spcAft>
                    <a:spcPts val="500"/>
                  </a:spcAft>
                </a:pPr>
                <a:r>
                  <a:rPr lang="en-US" sz="1900" smtClean="0">
                    <a:latin typeface="+mn-lt"/>
                  </a:rPr>
                  <a:t>Xét Hình 34b, độ dài </a:t>
                </a:r>
                <a14:m>
                  <m:oMath xmlns:m="http://schemas.openxmlformats.org/officeDocument/2006/math">
                    <m:r>
                      <a:rPr lang="en-US" sz="1900" i="1">
                        <a:latin typeface="Cambria Math" panose="02040503050406030204" pitchFamily="18" charset="0"/>
                      </a:rPr>
                      <m:t>𝐴𝐻</m:t>
                    </m:r>
                  </m:oMath>
                </a14:m>
                <a:r>
                  <a:rPr lang="en-US" sz="1900" smtClean="0">
                    <a:latin typeface="+mn-lt"/>
                  </a:rPr>
                  <a:t> chỉ chiều cao của tháp, độ dài </a:t>
                </a:r>
                <a14:m>
                  <m:oMath xmlns:m="http://schemas.openxmlformats.org/officeDocument/2006/math">
                    <m:r>
                      <a:rPr lang="en-US" sz="1900" i="1">
                        <a:latin typeface="Cambria Math" panose="02040503050406030204" pitchFamily="18" charset="0"/>
                      </a:rPr>
                      <m:t>𝑂𝐻</m:t>
                    </m:r>
                  </m:oMath>
                </a14:m>
                <a:r>
                  <a:rPr lang="en-US" sz="1900" smtClean="0">
                    <a:latin typeface="+mn-lt"/>
                  </a:rPr>
                  <a:t> chỉ chiều dài của bóng tháp, độ lớn của góc </a:t>
                </a:r>
                <a14:m>
                  <m:oMath xmlns:m="http://schemas.openxmlformats.org/officeDocument/2006/math">
                    <m:r>
                      <a:rPr lang="vi-VN" sz="1900" i="1">
                        <a:latin typeface="Cambria Math" panose="02040503050406030204" pitchFamily="18" charset="0"/>
                      </a:rPr>
                      <m:t>𝐴</m:t>
                    </m:r>
                    <m:r>
                      <a:rPr lang="en-US" sz="1900" i="1">
                        <a:latin typeface="Cambria Math" panose="02040503050406030204" pitchFamily="18" charset="0"/>
                      </a:rPr>
                      <m:t>𝑂𝐻</m:t>
                    </m:r>
                  </m:oMath>
                </a14:m>
                <a:r>
                  <a:rPr lang="en-US" sz="1900" smtClean="0">
                    <a:latin typeface="+mn-lt"/>
                  </a:rPr>
                  <a:t> chỉ số đo góc giữa tia nắng và mặt đất. Vì tam giác </a:t>
                </a:r>
                <a14:m>
                  <m:oMath xmlns:m="http://schemas.openxmlformats.org/officeDocument/2006/math">
                    <m:r>
                      <a:rPr lang="en-US" sz="1900" i="1" smtClean="0">
                        <a:latin typeface="Cambria Math" panose="02040503050406030204" pitchFamily="18" charset="0"/>
                      </a:rPr>
                      <m:t>𝑂𝐴𝐻</m:t>
                    </m:r>
                  </m:oMath>
                </a14:m>
                <a:r>
                  <a:rPr lang="en-US" sz="1900" smtClean="0">
                    <a:latin typeface="+mn-lt"/>
                  </a:rPr>
                  <a:t> vuông tại </a:t>
                </a:r>
                <a14:m>
                  <m:oMath xmlns:m="http://schemas.openxmlformats.org/officeDocument/2006/math">
                    <m:r>
                      <a:rPr lang="en-US" sz="1900" i="1" smtClean="0">
                        <a:latin typeface="Cambria Math" panose="02040503050406030204" pitchFamily="18" charset="0"/>
                      </a:rPr>
                      <m:t>𝐻</m:t>
                    </m:r>
                  </m:oMath>
                </a14:m>
                <a:r>
                  <a:rPr lang="en-US" sz="1900" smtClean="0">
                    <a:latin typeface="+mn-lt"/>
                  </a:rPr>
                  <a:t> </a:t>
                </a:r>
                <a:r>
                  <a:rPr lang="en-US" sz="1900">
                    <a:latin typeface="+mn-lt"/>
                  </a:rPr>
                  <a:t>nên </a:t>
                </a:r>
                <a:endParaRPr lang="en-US" sz="1900" smtClean="0">
                  <a:latin typeface="+mn-lt"/>
                </a:endParaRPr>
              </a:p>
              <a:p>
                <a:pPr algn="ctr">
                  <a:lnSpc>
                    <a:spcPct val="150000"/>
                  </a:lnSpc>
                  <a:spcAft>
                    <a:spcPts val="500"/>
                  </a:spcAft>
                </a:pPr>
                <a14:m>
                  <m:oMathPara xmlns:m="http://schemas.openxmlformats.org/officeDocument/2006/math">
                    <m:oMathParaPr>
                      <m:jc m:val="centerGroup"/>
                    </m:oMathParaPr>
                    <m:oMath xmlns:m="http://schemas.openxmlformats.org/officeDocument/2006/math">
                      <m:r>
                        <a:rPr lang="en-US" sz="1900" i="1" smtClean="0">
                          <a:latin typeface="Cambria Math" panose="02040503050406030204" pitchFamily="18" charset="0"/>
                        </a:rPr>
                        <m:t>𝐴𝐻</m:t>
                      </m:r>
                      <m:r>
                        <a:rPr lang="en-US" sz="1900" i="1" smtClean="0">
                          <a:latin typeface="Cambria Math" panose="02040503050406030204" pitchFamily="18" charset="0"/>
                        </a:rPr>
                        <m:t> = </m:t>
                      </m:r>
                      <m:r>
                        <a:rPr lang="en-US" sz="1900" i="1">
                          <a:latin typeface="Cambria Math" panose="02040503050406030204" pitchFamily="18" charset="0"/>
                        </a:rPr>
                        <m:t>𝑂𝐻</m:t>
                      </m:r>
                      <m:r>
                        <a:rPr lang="en-US" sz="1900" i="1">
                          <a:latin typeface="Cambria Math" panose="02040503050406030204" pitchFamily="18" charset="0"/>
                        </a:rPr>
                        <m:t>. </m:t>
                      </m:r>
                      <m:r>
                        <m:rPr>
                          <m:sty m:val="p"/>
                        </m:rPr>
                        <a:rPr lang="en-US" sz="1900" i="1">
                          <a:latin typeface="Cambria Math" panose="02040503050406030204" pitchFamily="18" charset="0"/>
                        </a:rPr>
                        <m:t>tan</m:t>
                      </m:r>
                      <m:r>
                        <a:rPr lang="en-US" sz="1900" i="1">
                          <a:latin typeface="Cambria Math" panose="02040503050406030204" pitchFamily="18" charset="0"/>
                        </a:rPr>
                        <m:t>⁡</m:t>
                      </m:r>
                      <m:acc>
                        <m:accPr>
                          <m:chr m:val="̂"/>
                          <m:ctrlPr>
                            <a:rPr lang="vi-VN" sz="1900" i="1">
                              <a:latin typeface="Cambria Math" panose="02040503050406030204" pitchFamily="18" charset="0"/>
                            </a:rPr>
                          </m:ctrlPr>
                        </m:accPr>
                        <m:e>
                          <m:r>
                            <a:rPr lang="vi-VN" sz="1900" i="1">
                              <a:latin typeface="Cambria Math" panose="02040503050406030204" pitchFamily="18" charset="0"/>
                            </a:rPr>
                            <m:t>𝐴</m:t>
                          </m:r>
                          <m:r>
                            <a:rPr lang="en-US" sz="1900" b="0" i="1" smtClean="0">
                              <a:latin typeface="Cambria Math" panose="02040503050406030204" pitchFamily="18" charset="0"/>
                            </a:rPr>
                            <m:t>𝑂𝐻</m:t>
                          </m:r>
                        </m:e>
                      </m:acc>
                      <m:r>
                        <a:rPr lang="en-US" sz="1900" i="1">
                          <a:latin typeface="Cambria Math" panose="02040503050406030204" pitchFamily="18" charset="0"/>
                        </a:rPr>
                        <m:t>= 114. </m:t>
                      </m:r>
                      <m:r>
                        <m:rPr>
                          <m:sty m:val="p"/>
                        </m:rPr>
                        <a:rPr lang="en-US" sz="1900" i="1">
                          <a:latin typeface="Cambria Math" panose="02040503050406030204" pitchFamily="18" charset="0"/>
                        </a:rPr>
                        <m:t>tan</m:t>
                      </m:r>
                      <m:r>
                        <a:rPr lang="en-US" sz="1900" i="1">
                          <a:latin typeface="Cambria Math" panose="02040503050406030204" pitchFamily="18" charset="0"/>
                        </a:rPr>
                        <m:t>⁡40°≈ 95,7 (</m:t>
                      </m:r>
                      <m:r>
                        <a:rPr lang="en-US" sz="1900" i="1">
                          <a:latin typeface="Cambria Math" panose="02040503050406030204" pitchFamily="18" charset="0"/>
                        </a:rPr>
                        <m:t>𝑚</m:t>
                      </m:r>
                      <m:r>
                        <a:rPr lang="en-US" sz="1900" i="1" smtClean="0">
                          <a:latin typeface="Cambria Math" panose="02040503050406030204" pitchFamily="18" charset="0"/>
                        </a:rPr>
                        <m:t>).</m:t>
                      </m:r>
                    </m:oMath>
                  </m:oMathPara>
                </a14:m>
                <a:endParaRPr lang="en-US" sz="19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426393" y="2848204"/>
                <a:ext cx="8302216" cy="1974900"/>
              </a:xfrm>
              <a:prstGeom prst="rect">
                <a:avLst/>
              </a:prstGeom>
              <a:blipFill>
                <a:blip r:embed="rId6"/>
                <a:stretch>
                  <a:fillRect l="-734" r="-661"/>
                </a:stretch>
              </a:blipFill>
            </p:spPr>
            <p:txBody>
              <a:bodyPr/>
              <a:lstStyle/>
              <a:p>
                <a:r>
                  <a:rPr lang="en-US">
                    <a:noFill/>
                  </a:rPr>
                  <a:t> </a:t>
                </a:r>
              </a:p>
            </p:txBody>
          </p:sp>
        </mc:Fallback>
      </mc:AlternateContent>
    </p:spTree>
    <p:extLst>
      <p:ext uri="{BB962C8B-B14F-4D97-AF65-F5344CB8AC3E}">
        <p14:creationId xmlns:p14="http://schemas.microsoft.com/office/powerpoint/2010/main" val="2179935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51780" y="599880"/>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36" name="Rectangle 1"/>
          <p:cNvSpPr>
            <a:spLocks noChangeArrowheads="1"/>
          </p:cNvSpPr>
          <p:nvPr/>
        </p:nvSpPr>
        <p:spPr bwMode="auto">
          <a:xfrm>
            <a:off x="935520" y="1397989"/>
            <a:ext cx="7252968"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pPr>
            <a:r>
              <a:rPr lang="vi-VN" sz="2100">
                <a:solidFill>
                  <a:srgbClr val="000000"/>
                </a:solidFill>
                <a:latin typeface="+mn-lt"/>
              </a:rPr>
              <a:t>Giả sử ở những giây đầu tiên sau khi </a:t>
            </a:r>
            <a:r>
              <a:rPr lang="vi-VN" sz="2100">
                <a:solidFill>
                  <a:srgbClr val="000000"/>
                </a:solidFill>
                <a:latin typeface="+mn-lt"/>
              </a:rPr>
              <a:t>cất </a:t>
            </a:r>
            <a:r>
              <a:rPr lang="vi-VN" sz="2100" smtClean="0">
                <a:solidFill>
                  <a:srgbClr val="000000"/>
                </a:solidFill>
                <a:latin typeface="+mn-lt"/>
              </a:rPr>
              <a:t>cánh</a:t>
            </a:r>
            <a:r>
              <a:rPr lang="en-US" sz="2100" smtClean="0">
                <a:solidFill>
                  <a:srgbClr val="000000"/>
                </a:solidFill>
                <a:latin typeface="+mn-lt"/>
              </a:rPr>
              <a:t>,</a:t>
            </a:r>
            <a:r>
              <a:rPr lang="vi-VN" sz="2100" smtClean="0">
                <a:solidFill>
                  <a:srgbClr val="000000"/>
                </a:solidFill>
                <a:latin typeface="+mn-lt"/>
              </a:rPr>
              <a:t> </a:t>
            </a:r>
            <a:r>
              <a:rPr lang="vi-VN" sz="2100">
                <a:solidFill>
                  <a:srgbClr val="000000"/>
                </a:solidFill>
                <a:latin typeface="+mn-lt"/>
              </a:rPr>
              <a:t>máy bay chuyển động theo một đường thẳng tạo với mặt đất một </a:t>
            </a:r>
            <a:r>
              <a:rPr lang="vi-VN" sz="2100">
                <a:solidFill>
                  <a:srgbClr val="000000"/>
                </a:solidFill>
                <a:latin typeface="+mn-lt"/>
              </a:rPr>
              <a:t>góc </a:t>
            </a:r>
            <a:r>
              <a:rPr lang="en-US" sz="2100" smtClean="0">
                <a:solidFill>
                  <a:srgbClr val="000000"/>
                </a:solidFill>
                <a:latin typeface="+mn-lt"/>
              </a:rPr>
              <a:t>2</a:t>
            </a:r>
            <a:r>
              <a:rPr lang="vi-VN" sz="2100" smtClean="0">
                <a:solidFill>
                  <a:srgbClr val="000000"/>
                </a:solidFill>
                <a:latin typeface="+mn-lt"/>
              </a:rPr>
              <a:t>0°</a:t>
            </a:r>
            <a:r>
              <a:rPr lang="en-US" sz="2100" smtClean="0">
                <a:solidFill>
                  <a:srgbClr val="000000"/>
                </a:solidFill>
                <a:latin typeface="+mn-lt"/>
              </a:rPr>
              <a:t> </a:t>
            </a:r>
            <a:r>
              <a:rPr lang="vi-VN" sz="2100" smtClean="0">
                <a:solidFill>
                  <a:srgbClr val="000000"/>
                </a:solidFill>
                <a:latin typeface="+mn-lt"/>
              </a:rPr>
              <a:t>và </a:t>
            </a:r>
            <a:r>
              <a:rPr lang="vi-VN" sz="2100">
                <a:solidFill>
                  <a:srgbClr val="000000"/>
                </a:solidFill>
                <a:latin typeface="+mn-lt"/>
              </a:rPr>
              <a:t>có vận tốc 200 km/h. Tính độ cao của máy bay so với mặt đất theo đơn vị mét sau khi máy bay rời khỏi mặt đất 2 giây (làm tròn kết quả đến hàng phần </a:t>
            </a:r>
            <a:r>
              <a:rPr lang="vi-VN" sz="2100">
                <a:solidFill>
                  <a:srgbClr val="000000"/>
                </a:solidFill>
                <a:latin typeface="+mn-lt"/>
              </a:rPr>
              <a:t>mười</a:t>
            </a:r>
            <a:r>
              <a:rPr lang="vi-VN" sz="2100" smtClean="0">
                <a:solidFill>
                  <a:srgbClr val="000000"/>
                </a:solidFill>
                <a:latin typeface="+mn-lt"/>
              </a:rPr>
              <a:t>).</a:t>
            </a:r>
            <a:endParaRPr lang="vi-VN" sz="2100">
              <a:solidFill>
                <a:srgbClr val="000000"/>
              </a:solidFill>
              <a:latin typeface="+mn-lt"/>
            </a:endParaRPr>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grpSp>
        <p:nvGrpSpPr>
          <p:cNvPr id="18" name="Google Shape;2137;p80"/>
          <p:cNvGrpSpPr/>
          <p:nvPr/>
        </p:nvGrpSpPr>
        <p:grpSpPr>
          <a:xfrm rot="21238516">
            <a:off x="8229243" y="192054"/>
            <a:ext cx="742325" cy="815650"/>
            <a:chOff x="3269900" y="2002350"/>
            <a:chExt cx="742325" cy="815650"/>
          </a:xfrm>
        </p:grpSpPr>
        <p:sp>
          <p:nvSpPr>
            <p:cNvPr id="19"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8" name="Rectangle 27"/>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sp>
        <p:nvSpPr>
          <p:cNvPr id="16" name="Rectangle 15"/>
          <p:cNvSpPr/>
          <p:nvPr/>
        </p:nvSpPr>
        <p:spPr>
          <a:xfrm>
            <a:off x="4239640" y="3353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720586" y="619967"/>
            <a:ext cx="3062630" cy="134338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80521" y="522073"/>
                <a:ext cx="5046786" cy="2790123"/>
              </a:xfrm>
              <a:prstGeom prst="rect">
                <a:avLst/>
              </a:prstGeom>
            </p:spPr>
            <p:txBody>
              <a:bodyPr wrap="square">
                <a:spAutoFit/>
              </a:bodyPr>
              <a:lstStyle/>
              <a:p>
                <a:pPr lvl="0" algn="just">
                  <a:lnSpc>
                    <a:spcPct val="150000"/>
                  </a:lnSpc>
                  <a:defRPr/>
                </a:pPr>
                <a:r>
                  <a:rPr lang="vi-VN" sz="1800">
                    <a:latin typeface="+mn-lt"/>
                    <a:ea typeface="Dotum" panose="020B0600000101010101" pitchFamily="34" charset="-127"/>
                    <a:cs typeface="Times New Roman" panose="02020603050405020304" pitchFamily="18" charset="0"/>
                  </a:rPr>
                  <a:t>Đổi </a:t>
                </a:r>
                <a14:m>
                  <m:oMath xmlns:m="http://schemas.openxmlformats.org/officeDocument/2006/math">
                    <m:r>
                      <a:rPr lang="vi-VN" sz="1800" i="1">
                        <a:latin typeface="+mn-lt"/>
                        <a:ea typeface="Dotum" panose="020B0600000101010101" pitchFamily="34" charset="-127"/>
                        <a:cs typeface="Times New Roman" panose="02020603050405020304" pitchFamily="18" charset="0"/>
                      </a:rPr>
                      <m:t>200</m:t>
                    </m:r>
                    <m:r>
                      <a:rPr lang="vi-VN" sz="1800" i="1">
                        <a:latin typeface="+mn-lt"/>
                        <a:ea typeface="Dotum" panose="020B0600000101010101" pitchFamily="34" charset="-127"/>
                        <a:cs typeface="Times New Roman" panose="02020603050405020304" pitchFamily="18" charset="0"/>
                      </a:rPr>
                      <m:t>𝑘𝑚</m:t>
                    </m:r>
                    <m:r>
                      <a:rPr lang="vi-VN" sz="1800" i="1">
                        <a:latin typeface="+mn-lt"/>
                        <a:ea typeface="Dotum" panose="020B0600000101010101" pitchFamily="34" charset="-127"/>
                        <a:cs typeface="Times New Roman" panose="02020603050405020304" pitchFamily="18" charset="0"/>
                      </a:rPr>
                      <m:t>/</m:t>
                    </m:r>
                    <m:r>
                      <a:rPr lang="vi-VN" sz="1800" i="1">
                        <a:latin typeface="+mn-lt"/>
                        <a:ea typeface="Dotum" panose="020B0600000101010101" pitchFamily="34" charset="-127"/>
                        <a:cs typeface="Times New Roman" panose="02020603050405020304" pitchFamily="18" charset="0"/>
                      </a:rPr>
                      <m:t>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latin typeface="+mn-lt"/>
                        <a:ea typeface="Dotum" panose="020B0600000101010101" pitchFamily="34" charset="-127"/>
                        <a:cs typeface="Times New Roman" panose="02020603050405020304" pitchFamily="18" charset="0"/>
                      </a:rPr>
                      <m:t>=</m:t>
                    </m:r>
                    <m:f>
                      <m:fPr>
                        <m:ctrlPr>
                          <a:rPr lang="en-US" sz="1800" i="1">
                            <a:latin typeface="+mn-lt"/>
                            <a:ea typeface="Dotum" panose="020B0600000101010101" pitchFamily="34" charset="-127"/>
                            <a:cs typeface="Times New Roman" panose="02020603050405020304" pitchFamily="18" charset="0"/>
                          </a:rPr>
                        </m:ctrlPr>
                      </m:fPr>
                      <m:num>
                        <m:r>
                          <a:rPr lang="vi-VN" sz="1800" i="1">
                            <a:latin typeface="+mn-lt"/>
                            <a:ea typeface="Dotum" panose="020B0600000101010101" pitchFamily="34" charset="-127"/>
                            <a:cs typeface="Times New Roman" panose="02020603050405020304" pitchFamily="18" charset="0"/>
                          </a:rPr>
                          <m:t>500</m:t>
                        </m:r>
                      </m:num>
                      <m:den>
                        <m:r>
                          <a:rPr lang="vi-VN" sz="1800" i="1">
                            <a:latin typeface="+mn-lt"/>
                            <a:ea typeface="Dotum" panose="020B0600000101010101" pitchFamily="34" charset="-127"/>
                            <a:cs typeface="Times New Roman" panose="02020603050405020304" pitchFamily="18" charset="0"/>
                          </a:rPr>
                          <m:t>9</m:t>
                        </m:r>
                      </m:den>
                    </m:f>
                    <m:r>
                      <a:rPr lang="vi-VN" sz="1800" i="1">
                        <a:latin typeface="+mn-lt"/>
                        <a:ea typeface="Dotum" panose="020B0600000101010101" pitchFamily="34" charset="-127"/>
                        <a:cs typeface="Times New Roman" panose="02020603050405020304" pitchFamily="18" charset="0"/>
                      </a:rPr>
                      <m:t> </m:t>
                    </m:r>
                    <m:r>
                      <a:rPr lang="vi-VN" sz="1800" i="1">
                        <a:latin typeface="+mn-lt"/>
                        <a:ea typeface="Dotum" panose="020B0600000101010101" pitchFamily="34" charset="-127"/>
                        <a:cs typeface="Times New Roman" panose="02020603050405020304" pitchFamily="18" charset="0"/>
                      </a:rPr>
                      <m:t>𝑚</m:t>
                    </m:r>
                    <m:r>
                      <a:rPr lang="vi-VN" sz="1800" i="1">
                        <a:latin typeface="+mn-lt"/>
                        <a:ea typeface="Dotum" panose="020B0600000101010101" pitchFamily="34" charset="-127"/>
                        <a:cs typeface="Times New Roman" panose="02020603050405020304" pitchFamily="18" charset="0"/>
                      </a:rPr>
                      <m:t>/</m:t>
                    </m:r>
                    <m:r>
                      <a:rPr lang="vi-VN" sz="1800" i="1">
                        <a:latin typeface="+mn-lt"/>
                        <a:ea typeface="Dotum" panose="020B0600000101010101" pitchFamily="34" charset="-127"/>
                        <a:cs typeface="Times New Roman" panose="02020603050405020304" pitchFamily="18" charset="0"/>
                      </a:rPr>
                      <m:t>𝑠</m:t>
                    </m:r>
                  </m:oMath>
                </a14:m>
                <a:endParaRPr lang="en-US" sz="1800">
                  <a:latin typeface="+mn-lt"/>
                  <a:ea typeface="Arial" panose="020B0604020202020204" pitchFamily="34" charset="0"/>
                  <a:cs typeface="Times New Roman" panose="02020603050405020304" pitchFamily="18" charset="0"/>
                </a:endParaRPr>
              </a:p>
              <a:p>
                <a:pPr lvl="0" algn="just">
                  <a:lnSpc>
                    <a:spcPct val="150000"/>
                  </a:lnSpc>
                  <a:defRPr/>
                </a:pPr>
                <a:r>
                  <a:rPr lang="vi-VN" sz="1800">
                    <a:latin typeface="+mn-lt"/>
                    <a:ea typeface="Dotum" panose="020B0600000101010101" pitchFamily="34" charset="-127"/>
                    <a:cs typeface="Times New Roman" panose="02020603050405020304" pitchFamily="18" charset="0"/>
                  </a:rPr>
                  <a:t>Mô hình hóa như hình vẽ, với </a:t>
                </a:r>
                <a14:m>
                  <m:oMath xmlns:m="http://schemas.openxmlformats.org/officeDocument/2006/math">
                    <m:r>
                      <a:rPr lang="vi-VN" sz="1800" i="1">
                        <a:latin typeface="+mn-lt"/>
                        <a:ea typeface="Dotum" panose="020B0600000101010101" pitchFamily="34" charset="-127"/>
                        <a:cs typeface="Times New Roman" panose="02020603050405020304" pitchFamily="18" charset="0"/>
                      </a:rPr>
                      <m:t>𝑂𝐴</m:t>
                    </m:r>
                  </m:oMath>
                </a14:m>
                <a:r>
                  <a:rPr lang="vi-VN" sz="1800">
                    <a:latin typeface="+mn-lt"/>
                    <a:ea typeface="Dotum" panose="020B0600000101010101" pitchFamily="34" charset="-127"/>
                    <a:cs typeface="Times New Roman" panose="02020603050405020304" pitchFamily="18" charset="0"/>
                  </a:rPr>
                  <a:t> là quãng đường máy bay bay được sau 2 giây, </a:t>
                </a:r>
                <a14:m>
                  <m:oMath xmlns:m="http://schemas.openxmlformats.org/officeDocument/2006/math">
                    <m:r>
                      <a:rPr lang="vi-VN" sz="1800" i="1">
                        <a:latin typeface="+mn-lt"/>
                        <a:ea typeface="Dotum" panose="020B0600000101010101" pitchFamily="34" charset="-127"/>
                        <a:cs typeface="Times New Roman" panose="02020603050405020304" pitchFamily="18" charset="0"/>
                      </a:rPr>
                      <m:t>𝑂𝐻</m:t>
                    </m:r>
                  </m:oMath>
                </a14:m>
                <a:r>
                  <a:rPr lang="vi-VN" sz="1800">
                    <a:latin typeface="+mn-lt"/>
                    <a:ea typeface="Dotum" panose="020B0600000101010101" pitchFamily="34" charset="-127"/>
                    <a:cs typeface="Times New Roman" panose="02020603050405020304" pitchFamily="18" charset="0"/>
                  </a:rPr>
                  <a:t> là độ cao của máy bay so với mặt đất khi máy bay bay được 2 giây, độ lớn của </a:t>
                </a:r>
                <a14:m>
                  <m:oMath xmlns:m="http://schemas.openxmlformats.org/officeDocument/2006/math">
                    <m:acc>
                      <m:accPr>
                        <m:chr m:val="̂"/>
                        <m:ctrlPr>
                          <a:rPr lang="en-US" sz="1800" i="1">
                            <a:latin typeface="+mn-lt"/>
                            <a:ea typeface="Dotum" panose="020B0600000101010101" pitchFamily="34" charset="-127"/>
                            <a:cs typeface="Times New Roman" panose="02020603050405020304" pitchFamily="18" charset="0"/>
                          </a:rPr>
                        </m:ctrlPr>
                      </m:accPr>
                      <m:e>
                        <m:r>
                          <a:rPr lang="vi-VN" sz="1800" i="1">
                            <a:latin typeface="+mn-lt"/>
                            <a:ea typeface="Dotum" panose="020B0600000101010101" pitchFamily="34" charset="-127"/>
                            <a:cs typeface="Times New Roman" panose="02020603050405020304" pitchFamily="18" charset="0"/>
                          </a:rPr>
                          <m:t>𝐴𝑂𝐻</m:t>
                        </m:r>
                      </m:e>
                    </m:acc>
                  </m:oMath>
                </a14:m>
                <a:r>
                  <a:rPr lang="vi-VN" sz="1800">
                    <a:latin typeface="+mn-lt"/>
                    <a:ea typeface="Dotum" panose="020B0600000101010101" pitchFamily="34" charset="-127"/>
                    <a:cs typeface="Times New Roman" panose="02020603050405020304" pitchFamily="18" charset="0"/>
                  </a:rPr>
                  <a:t> là chỉ số đo góc giữa đường thẳng máy bay bay và mặt </a:t>
                </a:r>
                <a:r>
                  <a:rPr lang="vi-VN" sz="1800">
                    <a:latin typeface="+mn-lt"/>
                    <a:ea typeface="Dotum" panose="020B0600000101010101" pitchFamily="34" charset="-127"/>
                    <a:cs typeface="Times New Roman" panose="02020603050405020304" pitchFamily="18" charset="0"/>
                  </a:rPr>
                  <a:t>đất</a:t>
                </a:r>
                <a:r>
                  <a:rPr lang="vi-VN" sz="1800" smtClean="0">
                    <a:latin typeface="+mn-lt"/>
                    <a:ea typeface="Dotum" panose="020B0600000101010101" pitchFamily="34" charset="-127"/>
                    <a:cs typeface="Times New Roman" panose="02020603050405020304" pitchFamily="18" charset="0"/>
                  </a:rPr>
                  <a:t>.</a:t>
                </a:r>
                <a:endParaRPr lang="en-US" sz="1800">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80521" y="522073"/>
                <a:ext cx="5046786" cy="2790123"/>
              </a:xfrm>
              <a:prstGeom prst="rect">
                <a:avLst/>
              </a:prstGeom>
              <a:blipFill>
                <a:blip r:embed="rId6"/>
                <a:stretch>
                  <a:fillRect l="-1087" r="-966" b="-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80521" y="3178280"/>
                <a:ext cx="8318598" cy="1693284"/>
              </a:xfrm>
              <a:prstGeom prst="rect">
                <a:avLst/>
              </a:prstGeom>
            </p:spPr>
            <p:txBody>
              <a:bodyPr wrap="square">
                <a:spAutoFit/>
              </a:bodyPr>
              <a:lstStyle/>
              <a:p>
                <a:pPr lvl="0" algn="just">
                  <a:lnSpc>
                    <a:spcPct val="150000"/>
                  </a:lnSpc>
                  <a:defRPr/>
                </a:pPr>
                <a:r>
                  <a:rPr lang="vi-VN" sz="1800">
                    <a:latin typeface="Arial" panose="020B0604020202020204" pitchFamily="34" charset="0"/>
                    <a:ea typeface="Dotum" panose="020B0600000101010101" pitchFamily="34" charset="-127"/>
                    <a:cs typeface="Times New Roman" panose="02020603050405020304" pitchFamily="18" charset="0"/>
                  </a:rPr>
                  <a:t>Sau </a:t>
                </a:r>
                <a:r>
                  <a:rPr lang="vi-VN" sz="1800">
                    <a:latin typeface="Arial" panose="020B0604020202020204" pitchFamily="34" charset="0"/>
                    <a:ea typeface="Dotum" panose="020B0600000101010101" pitchFamily="34" charset="-127"/>
                    <a:cs typeface="Times New Roman" panose="02020603050405020304" pitchFamily="18" charset="0"/>
                  </a:rPr>
                  <a:t>2 giây máy bay bay được quãng đường </a:t>
                </a:r>
                <a:r>
                  <a:rPr lang="vi-VN" sz="1800">
                    <a:latin typeface="Arial" panose="020B0604020202020204" pitchFamily="34" charset="0"/>
                    <a:ea typeface="Dotum" panose="020B0600000101010101" pitchFamily="34" charset="-127"/>
                    <a:cs typeface="Times New Roman" panose="02020603050405020304" pitchFamily="18" charset="0"/>
                  </a:rPr>
                  <a:t>là</a:t>
                </a:r>
                <a:r>
                  <a:rPr lang="vi-VN" sz="1800" smtClean="0">
                    <a:latin typeface="Arial" panose="020B0604020202020204" pitchFamily="34" charset="0"/>
                    <a:ea typeface="Dotum" panose="020B0600000101010101" pitchFamily="34" charset="-127"/>
                    <a:cs typeface="Times New Roman" panose="02020603050405020304" pitchFamily="18" charset="0"/>
                  </a:rPr>
                  <a:t>:</a:t>
                </a:r>
                <a:r>
                  <a:rPr lang="en-US" sz="1800">
                    <a:ea typeface="Dotum" panose="020B0600000101010101" pitchFamily="34" charset="-127"/>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500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 . 2=</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𝑂𝐴𝐻</m:t>
                    </m:r>
                  </m:oMath>
                </a14:m>
                <a:r>
                  <a:rPr lang="vi-VN" sz="1800">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𝐻</m:t>
                    </m:r>
                  </m:oMath>
                </a14:m>
                <a:r>
                  <a:rPr lang="vi-VN" sz="1800">
                    <a:latin typeface="Arial" panose="020B0604020202020204" pitchFamily="34" charset="0"/>
                    <a:ea typeface="Dotum" panose="020B0600000101010101" pitchFamily="34" charset="-127"/>
                    <a:cs typeface="Times New Roman" panose="02020603050405020304" pitchFamily="18" charset="0"/>
                  </a:rPr>
                  <a:t> nên ta có:</a:t>
                </a:r>
                <a:endParaRPr lang="en-US" sz="1800">
                  <a:ea typeface="Arial" panose="020B0604020202020204" pitchFamily="34" charset="0"/>
                  <a:cs typeface="Times New Roman" panose="02020603050405020304" pitchFamily="18" charset="0"/>
                </a:endParaRPr>
              </a:p>
              <a:p>
                <a:pPr lvl="0" algn="ctr">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𝐴𝐻</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m:t>
                    </m:r>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acc>
                          <m:accPr>
                            <m:chr m:val="̂"/>
                            <m:ctrlPr>
                              <a:rPr lang="en-US" sz="1800" i="1">
                                <a:latin typeface="Cambria Math" panose="02040503050406030204" pitchFamily="18" charset="0"/>
                                <a:ea typeface="Dotum" panose="020B0600000101010101" pitchFamily="34" charset="-127"/>
                                <a:cs typeface="Times New Roman" panose="02020603050405020304" pitchFamily="18" charset="0"/>
                              </a:rPr>
                            </m:ctrlPr>
                          </m:accPr>
                          <m:e>
                            <m:r>
                              <a:rPr lang="vi-VN" sz="1800" i="1">
                                <a:latin typeface="Cambria Math" panose="02040503050406030204" pitchFamily="18" charset="0"/>
                                <a:ea typeface="Dotum" panose="020B0600000101010101" pitchFamily="34" charset="-127"/>
                                <a:cs typeface="Times New Roman" panose="02020603050405020304" pitchFamily="18" charset="0"/>
                              </a:rPr>
                              <m:t>𝐴𝑂𝐻</m:t>
                            </m:r>
                          </m:e>
                        </m:acc>
                      </m:e>
                    </m:func>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vi-VN" sz="1800" i="1">
                                <a:latin typeface="Cambria Math" panose="02040503050406030204" pitchFamily="18" charset="0"/>
                                <a:ea typeface="Dotum" panose="020B0600000101010101" pitchFamily="34" charset="-127"/>
                                <a:cs typeface="Times New Roman" panose="02020603050405020304" pitchFamily="18" charset="0"/>
                              </a:rPr>
                              <m:t>20</m:t>
                            </m:r>
                          </m:e>
                          <m:sup>
                            <m:r>
                              <a:rPr lang="vi-VN" sz="1800" i="1">
                                <a:latin typeface="Cambria Math" panose="02040503050406030204" pitchFamily="18" charset="0"/>
                                <a:ea typeface="Dotum" panose="020B0600000101010101" pitchFamily="34" charset="-127"/>
                                <a:cs typeface="Times New Roman" panose="02020603050405020304" pitchFamily="18" charset="0"/>
                              </a:rPr>
                              <m:t>𝑜</m:t>
                            </m:r>
                          </m:sup>
                        </m:sSup>
                      </m:e>
                    </m:func>
                    <m:r>
                      <a:rPr lang="vi-VN" sz="1800" i="1">
                        <a:latin typeface="Cambria Math" panose="02040503050406030204" pitchFamily="18" charset="0"/>
                        <a:ea typeface="Dotum" panose="020B0600000101010101" pitchFamily="34" charset="-127"/>
                        <a:cs typeface="Times New Roman" panose="02020603050405020304" pitchFamily="18" charset="0"/>
                      </a:rPr>
                      <m:t>≈38</m:t>
                    </m:r>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80521" y="3178280"/>
                <a:ext cx="8318598" cy="1693284"/>
              </a:xfrm>
              <a:prstGeom prst="rect">
                <a:avLst/>
              </a:prstGeom>
              <a:blipFill>
                <a:blip r:embed="rId7"/>
                <a:stretch>
                  <a:fillRect l="-660"/>
                </a:stretch>
              </a:blipFill>
            </p:spPr>
            <p:txBody>
              <a:bodyPr/>
              <a:lstStyle/>
              <a:p>
                <a:r>
                  <a:rPr lang="en-US">
                    <a:noFill/>
                  </a:rPr>
                  <a:t> </a:t>
                </a:r>
              </a:p>
            </p:txBody>
          </p:sp>
        </mc:Fallback>
      </mc:AlternateContent>
    </p:spTree>
    <p:extLst>
      <p:ext uri="{BB962C8B-B14F-4D97-AF65-F5344CB8AC3E}">
        <p14:creationId xmlns:p14="http://schemas.microsoft.com/office/powerpoint/2010/main" val="49199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up)">
                                      <p:cBhvr>
                                        <p:cTn id="32" dur="500"/>
                                        <p:tgtEl>
                                          <p:spTgt spid="3">
                                            <p:txEl>
                                              <p:pRg st="1" end="1"/>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up)">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71432" y="440771"/>
            <a:ext cx="7793493" cy="2529300"/>
          </a:xfrm>
          <a:prstGeom prst="rect">
            <a:avLst/>
          </a:prstGeom>
        </p:spPr>
        <p:txBody>
          <a:bodyPr spcFirstLastPara="1" wrap="square" lIns="91425" tIns="91425" rIns="91425" bIns="91425" anchor="ctr" anchorCtr="0">
            <a:noAutofit/>
          </a:bodyPr>
          <a:lstStyle/>
          <a:p>
            <a:pPr lvl="0">
              <a:lnSpc>
                <a:spcPct val="150000"/>
              </a:lnSpc>
            </a:pPr>
            <a:r>
              <a:rPr lang="en-US" sz="5000" smtClean="0">
                <a:solidFill>
                  <a:srgbClr val="C00000"/>
                </a:solidFill>
                <a:latin typeface="+mn-lt"/>
              </a:rPr>
              <a:t>II. </a:t>
            </a:r>
            <a:r>
              <a:rPr lang="vi-VN" sz="5000" smtClean="0">
                <a:solidFill>
                  <a:srgbClr val="C00000"/>
                </a:solidFill>
                <a:latin typeface="+mn-lt"/>
              </a:rPr>
              <a:t>GÓC </a:t>
            </a:r>
            <a:r>
              <a:rPr lang="en-US" sz="5000" smtClean="0">
                <a:solidFill>
                  <a:srgbClr val="C00000"/>
                </a:solidFill>
                <a:latin typeface="+mn-lt"/>
              </a:rPr>
              <a:t>NHỊ DIỆN</a:t>
            </a:r>
            <a:endParaRPr lang="vi-VN" sz="50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250357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5" name="Title 21"/>
          <p:cNvSpPr>
            <a:spLocks noGrp="1"/>
          </p:cNvSpPr>
          <p:nvPr>
            <p:ph type="title" idx="4294967295"/>
          </p:nvPr>
        </p:nvSpPr>
        <p:spPr>
          <a:xfrm>
            <a:off x="3159383" y="1001864"/>
            <a:ext cx="2672772"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500" kern="1200">
                <a:solidFill>
                  <a:srgbClr val="000000"/>
                </a:solidFill>
                <a:latin typeface="+mn-lt"/>
                <a:ea typeface="+mn-ea"/>
                <a:cs typeface="Arial" panose="020B0604020202020204" pitchFamily="34" charset="0"/>
                <a:sym typeface="Arial"/>
              </a:rPr>
              <a:t>1. Khái niệm</a:t>
            </a:r>
            <a:endParaRPr lang="en-US" sz="2500" b="1" kern="1200" dirty="0">
              <a:solidFill>
                <a:srgbClr val="000000"/>
              </a:solidFill>
              <a:latin typeface="+mn-lt"/>
              <a:ea typeface="+mn-ea"/>
              <a:cs typeface="Arial" panose="020B0604020202020204" pitchFamily="34" charset="0"/>
              <a:sym typeface="Arial"/>
            </a:endParaRPr>
          </a:p>
        </p:txBody>
      </p:sp>
      <p:sp>
        <p:nvSpPr>
          <p:cNvPr id="3" name="Rectangle 2"/>
          <p:cNvSpPr/>
          <p:nvPr/>
        </p:nvSpPr>
        <p:spPr>
          <a:xfrm>
            <a:off x="979305" y="1760736"/>
            <a:ext cx="7032929" cy="2326791"/>
          </a:xfrm>
          <a:prstGeom prst="rect">
            <a:avLst/>
          </a:prstGeom>
        </p:spPr>
        <p:txBody>
          <a:bodyPr wrap="square">
            <a:spAutoFit/>
          </a:bodyPr>
          <a:lstStyle/>
          <a:p>
            <a:pPr algn="just">
              <a:lnSpc>
                <a:spcPct val="165000"/>
              </a:lnSpc>
            </a:pPr>
            <a:r>
              <a:rPr lang="vi-VN" sz="2200">
                <a:latin typeface="+mn-lt"/>
                <a:ea typeface="Arial" panose="020B0604020202020204" pitchFamily="34" charset="0"/>
              </a:rPr>
              <a:t>Một đường thẳng nằm trong một mặt phẳng chia mặt phẳng đó thành hai phần, mỗi phần được gọi là một nửa mặt phẳng và đường thẳng đó được gọi là bờ của mỗi nửa mặt </a:t>
            </a:r>
            <a:r>
              <a:rPr lang="vi-VN" sz="2200">
                <a:latin typeface="+mn-lt"/>
                <a:ea typeface="Arial" panose="020B0604020202020204" pitchFamily="34" charset="0"/>
              </a:rPr>
              <a:t>phẳng </a:t>
            </a:r>
            <a:r>
              <a:rPr lang="vi-VN" sz="2200" smtClean="0">
                <a:latin typeface="+mn-lt"/>
                <a:ea typeface="Arial" panose="020B0604020202020204" pitchFamily="34" charset="0"/>
              </a:rPr>
              <a:t>này</a:t>
            </a:r>
            <a:r>
              <a:rPr lang="en-US" sz="2200" smtClean="0">
                <a:latin typeface="+mn-lt"/>
                <a:ea typeface="Arial" panose="020B0604020202020204" pitchFamily="34" charset="0"/>
              </a:rPr>
              <a:t>.</a:t>
            </a:r>
            <a:endParaRPr lang="en-US" sz="2200">
              <a:latin typeface="+mn-lt"/>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9263" y="278296"/>
            <a:ext cx="8506746" cy="4605476"/>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3" name="Google Shape;1400;p56"/>
          <p:cNvGrpSpPr/>
          <p:nvPr/>
        </p:nvGrpSpPr>
        <p:grpSpPr>
          <a:xfrm>
            <a:off x="134591" y="4206240"/>
            <a:ext cx="938908" cy="800597"/>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9" name="Title 21"/>
          <p:cNvSpPr txBox="1">
            <a:spLocks/>
          </p:cNvSpPr>
          <p:nvPr/>
        </p:nvSpPr>
        <p:spPr>
          <a:xfrm>
            <a:off x="554828" y="612762"/>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0" name="Rectangle 29"/>
          <p:cNvSpPr/>
          <p:nvPr/>
        </p:nvSpPr>
        <p:spPr>
          <a:xfrm>
            <a:off x="1504398" y="424695"/>
            <a:ext cx="7158969" cy="1546577"/>
          </a:xfrm>
          <a:prstGeom prst="rect">
            <a:avLst/>
          </a:prstGeom>
        </p:spPr>
        <p:txBody>
          <a:bodyPr wrap="square">
            <a:spAutoFit/>
          </a:bodyPr>
          <a:lstStyle/>
          <a:p>
            <a:pPr lvl="0" algn="just">
              <a:lnSpc>
                <a:spcPct val="150000"/>
              </a:lnSpc>
            </a:pPr>
            <a:r>
              <a:rPr lang="vi-VN" sz="2100">
                <a:latin typeface="+mn-lt"/>
              </a:rPr>
              <a:t>Quan sát hình ảnh một quyển sổ được mở ra (Hình 35), mỗi trang sổ gợi nên hình ảnh của một nửa mặt phẳng. Nêu đặc điểm của hai nửa mặt phẳng </a:t>
            </a:r>
            <a:r>
              <a:rPr lang="vi-VN" sz="2100">
                <a:latin typeface="+mn-lt"/>
              </a:rPr>
              <a:t>đó</a:t>
            </a:r>
            <a:r>
              <a:rPr lang="vi-VN" sz="2100" smtClean="0">
                <a:latin typeface="+mn-lt"/>
              </a:rPr>
              <a:t>.</a:t>
            </a:r>
            <a:endParaRPr lang="vi-VN" sz="2100">
              <a:latin typeface="+mn-lt"/>
            </a:endParaRPr>
          </a:p>
        </p:txBody>
      </p:sp>
      <p:grpSp>
        <p:nvGrpSpPr>
          <p:cNvPr id="34" name="Google Shape;706;p45"/>
          <p:cNvGrpSpPr/>
          <p:nvPr/>
        </p:nvGrpSpPr>
        <p:grpSpPr>
          <a:xfrm rot="9583304">
            <a:off x="8509207" y="1659004"/>
            <a:ext cx="693016" cy="809108"/>
            <a:chOff x="-149650" y="2156050"/>
            <a:chExt cx="1609226" cy="2448025"/>
          </a:xfrm>
        </p:grpSpPr>
        <p:sp>
          <p:nvSpPr>
            <p:cNvPr id="35"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708;p45"/>
            <p:cNvGrpSpPr/>
            <p:nvPr/>
          </p:nvGrpSpPr>
          <p:grpSpPr>
            <a:xfrm>
              <a:off x="-149380" y="2156540"/>
              <a:ext cx="1608680" cy="2447031"/>
              <a:chOff x="3599875" y="1105925"/>
              <a:chExt cx="558550" cy="849575"/>
            </a:xfrm>
          </p:grpSpPr>
          <p:sp>
            <p:nvSpPr>
              <p:cNvPr id="37"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568447" y="2093576"/>
            <a:ext cx="2484688" cy="2642446"/>
          </a:xfrm>
          <a:prstGeom prst="rect">
            <a:avLst/>
          </a:prstGeom>
        </p:spPr>
      </p:pic>
      <p:sp>
        <p:nvSpPr>
          <p:cNvPr id="5" name="Right Arrow 4"/>
          <p:cNvSpPr/>
          <p:nvPr/>
        </p:nvSpPr>
        <p:spPr>
          <a:xfrm>
            <a:off x="4674632" y="2746040"/>
            <a:ext cx="326003" cy="284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9479" y="2562938"/>
            <a:ext cx="2742996"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nửa mặt phẳng có </a:t>
            </a:r>
            <a:r>
              <a:rPr lang="vi-VN" sz="2100">
                <a:latin typeface="+mn-lt"/>
                <a:ea typeface="Arial" panose="020B0604020202020204" pitchFamily="34" charset="0"/>
                <a:cs typeface="Times New Roman" panose="02020603050405020304" pitchFamily="18" charset="0"/>
              </a:rPr>
              <a:t>chung </a:t>
            </a:r>
            <a:r>
              <a:rPr lang="vi-VN" sz="2100" smtClean="0">
                <a:latin typeface="+mn-lt"/>
                <a:ea typeface="Arial" panose="020B0604020202020204" pitchFamily="34" charset="0"/>
                <a:cs typeface="Times New Roman" panose="02020603050405020304" pitchFamily="18" charset="0"/>
              </a:rPr>
              <a:t>bờ</a:t>
            </a:r>
            <a:r>
              <a:rPr lang="en-US" sz="2100" smtClean="0">
                <a:latin typeface="+mn-lt"/>
                <a:ea typeface="Arial" panose="020B060402020202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B9">
            <a:alpha val="49000"/>
          </a:srgbClr>
        </a:solidFill>
        <a:effectLst/>
      </p:bgPr>
    </p:bg>
    <p:spTree>
      <p:nvGrpSpPr>
        <p:cNvPr id="1" name="Shape 2282"/>
        <p:cNvGrpSpPr/>
        <p:nvPr/>
      </p:nvGrpSpPr>
      <p:grpSpPr>
        <a:xfrm>
          <a:off x="0" y="0"/>
          <a:ext cx="0" cy="0"/>
          <a:chOff x="0" y="0"/>
          <a:chExt cx="0" cy="0"/>
        </a:xfrm>
      </p:grpSpPr>
      <p:sp>
        <p:nvSpPr>
          <p:cNvPr id="28" name="Rectangle 27"/>
          <p:cNvSpPr/>
          <p:nvPr/>
        </p:nvSpPr>
        <p:spPr>
          <a:xfrm>
            <a:off x="364295" y="296429"/>
            <a:ext cx="8403704" cy="4589415"/>
          </a:xfrm>
          <a:prstGeom prst="rect">
            <a:avLst/>
          </a:prstGeom>
          <a:solidFill>
            <a:schemeClr val="bg1"/>
          </a:solidFill>
          <a:ln>
            <a:solidFill>
              <a:srgbClr val="FDF7B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3" name="Google Shape;1058;p51"/>
          <p:cNvGrpSpPr/>
          <p:nvPr/>
        </p:nvGrpSpPr>
        <p:grpSpPr>
          <a:xfrm rot="5400000">
            <a:off x="422159" y="4483837"/>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rot="21366549">
            <a:off x="8093261" y="191755"/>
            <a:ext cx="810195" cy="739117"/>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5" name="Google Shape;2540;p49"/>
          <p:cNvSpPr txBox="1">
            <a:spLocks/>
          </p:cNvSpPr>
          <p:nvPr/>
        </p:nvSpPr>
        <p:spPr>
          <a:xfrm>
            <a:off x="3003248" y="41282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smtClean="0">
                <a:solidFill>
                  <a:srgbClr val="C00000"/>
                </a:solidFill>
                <a:latin typeface="Arial" panose="020B0604020202020204" pitchFamily="34" charset="0"/>
              </a:rPr>
              <a:t>KẾT LUẬN</a:t>
            </a:r>
            <a:endParaRPr lang="vi-VN" sz="3000" b="1">
              <a:solidFill>
                <a:srgbClr val="C00000"/>
              </a:solidFill>
              <a:latin typeface="Arial" panose="020B0604020202020204" pitchFamily="34" charset="0"/>
            </a:endParaRPr>
          </a:p>
        </p:txBody>
      </p:sp>
      <p:sp>
        <p:nvSpPr>
          <p:cNvPr id="6" name="Rectangle 5"/>
          <p:cNvSpPr/>
          <p:nvPr/>
        </p:nvSpPr>
        <p:spPr>
          <a:xfrm>
            <a:off x="1014804" y="1106739"/>
            <a:ext cx="7102684" cy="55399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spcBef>
                <a:spcPts val="600"/>
              </a:spcBef>
              <a:spcAft>
                <a:spcPts val="800"/>
              </a:spcAft>
            </a:pPr>
            <a:r>
              <a:rPr lang="en-US" sz="2000" kern="100">
                <a:ea typeface="Malgun Gothic" panose="020B0503020000020004" pitchFamily="34" charset="-127"/>
                <a:cs typeface="Times New Roman" panose="02020603050405020304" pitchFamily="18" charset="0"/>
              </a:rPr>
              <a:t>Góc nhị diện là hình gồm hai nửa mặt phẳng có chung bờ.</a:t>
            </a:r>
            <a:endParaRPr lang="en-US" sz="2000" kern="100" smtClean="0">
              <a:solidFill>
                <a:srgbClr val="000000"/>
              </a:solidFill>
              <a:ea typeface="Malgun Gothic" panose="020B0503020000020004" pitchFamily="34" charset="-127"/>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974747" y="1927413"/>
                <a:ext cx="4662727" cy="2877711"/>
              </a:xfrm>
              <a:prstGeom prst="rect">
                <a:avLst/>
              </a:prstGeom>
            </p:spPr>
            <p:txBody>
              <a:bodyPr wrap="square">
                <a:spAutoFit/>
              </a:bodyPr>
              <a:lstStyle/>
              <a:p>
                <a:pPr algn="just">
                  <a:lnSpc>
                    <a:spcPct val="150000"/>
                  </a:lnSpc>
                  <a:spcBef>
                    <a:spcPts val="600"/>
                  </a:spcBef>
                  <a:spcAft>
                    <a:spcPts val="600"/>
                  </a:spcAft>
                </a:pPr>
                <a:r>
                  <a:rPr lang="vi-VN" sz="1900">
                    <a:latin typeface="+mn-lt"/>
                    <a:ea typeface="Arial" panose="020B0604020202020204" pitchFamily="34" charset="0"/>
                    <a:cs typeface="Times New Roman" panose="02020603050405020304" pitchFamily="18" charset="0"/>
                  </a:rPr>
                  <a:t>Trong Hình 36, ta có góc nhị diện gồm hai nửa mặt phẳng </a:t>
                </a:r>
                <a14:m>
                  <m:oMath xmlns:m="http://schemas.openxmlformats.org/officeDocument/2006/math">
                    <m:d>
                      <m:dPr>
                        <m:ctrlPr>
                          <a:rPr lang="en-US" sz="1900" i="1">
                            <a:effectLst/>
                            <a:latin typeface="+mn-lt"/>
                            <a:ea typeface="Arial" panose="020B0604020202020204" pitchFamily="34" charset="0"/>
                            <a:cs typeface="Times New Roman" panose="02020603050405020304" pitchFamily="18" charset="0"/>
                          </a:rPr>
                        </m:ctrlPr>
                      </m:dPr>
                      <m:e>
                        <m:r>
                          <a:rPr lang="vi-VN" sz="1900" i="1">
                            <a:effectLst/>
                            <a:latin typeface="+mn-lt"/>
                            <a:ea typeface="Arial" panose="020B0604020202020204" pitchFamily="34" charset="0"/>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có chung bờ là đường thẳng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kí hiệu là </a:t>
                </a:r>
                <a14:m>
                  <m:oMath xmlns:m="http://schemas.openxmlformats.org/officeDocument/2006/math">
                    <m:d>
                      <m:dPr>
                        <m:begChr m:val="["/>
                        <m:endChr m:val="]"/>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𝑃</m:t>
                        </m:r>
                        <m:r>
                          <a:rPr lang="vi-VN" sz="1900" i="1">
                            <a:effectLst/>
                            <a:latin typeface="+mn-lt"/>
                            <a:ea typeface="Dotum" panose="020B0600000101010101" pitchFamily="34" charset="-127"/>
                            <a:cs typeface="Times New Roman" panose="02020603050405020304" pitchFamily="18" charset="0"/>
                          </a:rPr>
                          <m:t>,</m:t>
                        </m:r>
                        <m:r>
                          <a:rPr lang="vi-VN" sz="1900" i="1">
                            <a:effectLst/>
                            <a:latin typeface="+mn-lt"/>
                            <a:ea typeface="Dotum" panose="020B0600000101010101" pitchFamily="34" charset="-127"/>
                            <a:cs typeface="Times New Roman" panose="02020603050405020304" pitchFamily="18" charset="0"/>
                          </a:rPr>
                          <m:t>𝑑</m:t>
                        </m:r>
                        <m:r>
                          <a:rPr lang="vi-VN" sz="1900" i="1">
                            <a:effectLst/>
                            <a:latin typeface="+mn-lt"/>
                            <a:ea typeface="Dotum" panose="020B0600000101010101" pitchFamily="34" charset="-127"/>
                            <a:cs typeface="Times New Roman" panose="02020603050405020304" pitchFamily="18" charset="0"/>
                          </a:rPr>
                          <m:t>,</m:t>
                        </m:r>
                        <m:r>
                          <a:rPr lang="vi-VN" sz="1900" i="1">
                            <a:effectLst/>
                            <a:latin typeface="+mn-lt"/>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900">
                    <a:effectLst/>
                    <a:latin typeface="+mn-lt"/>
                    <a:ea typeface="Arial" panose="020B0604020202020204" pitchFamily="34" charset="0"/>
                    <a:cs typeface="Times New Roman" panose="02020603050405020304" pitchFamily="18" charset="0"/>
                  </a:rPr>
                  <a:t>Đường thẳng </a:t>
                </a:r>
                <a14:m>
                  <m:oMath xmlns:m="http://schemas.openxmlformats.org/officeDocument/2006/math">
                    <m:r>
                      <a:rPr lang="vi-VN" sz="1900" i="1">
                        <a:effectLst/>
                        <a:latin typeface="+mn-lt"/>
                        <a:ea typeface="Arial" panose="020B0604020202020204" pitchFamily="34" charset="0"/>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gọi là cạnh </a:t>
                </a:r>
                <a:r>
                  <a:rPr lang="vi-VN" sz="1900">
                    <a:effectLst/>
                    <a:latin typeface="+mn-lt"/>
                    <a:ea typeface="Dotum" panose="020B0600000101010101" pitchFamily="34" charset="-127"/>
                    <a:cs typeface="Times New Roman" panose="02020603050405020304" pitchFamily="18" charset="0"/>
                  </a:rPr>
                  <a:t>của </a:t>
                </a:r>
                <a:r>
                  <a:rPr lang="vi-VN" sz="1900" smtClean="0">
                    <a:effectLst/>
                    <a:latin typeface="+mn-lt"/>
                    <a:ea typeface="Dotum" panose="020B0600000101010101" pitchFamily="34" charset="-127"/>
                    <a:cs typeface="Times New Roman" panose="02020603050405020304" pitchFamily="18" charset="0"/>
                  </a:rPr>
                  <a:t>g</a:t>
                </a:r>
                <a:r>
                  <a:rPr lang="en-US" sz="1900">
                    <a:latin typeface="+mn-lt"/>
                    <a:ea typeface="Dotum" panose="020B0600000101010101" pitchFamily="34" charset="-127"/>
                    <a:cs typeface="Times New Roman" panose="02020603050405020304" pitchFamily="18" charset="0"/>
                  </a:rPr>
                  <a:t>ó</a:t>
                </a:r>
                <a:r>
                  <a:rPr lang="vi-VN" sz="1900" smtClean="0">
                    <a:effectLst/>
                    <a:latin typeface="+mn-lt"/>
                    <a:ea typeface="Dotum" panose="020B0600000101010101" pitchFamily="34" charset="-127"/>
                    <a:cs typeface="Times New Roman" panose="02020603050405020304" pitchFamily="18" charset="0"/>
                  </a:rPr>
                  <a:t>c </a:t>
                </a:r>
                <a:r>
                  <a:rPr lang="en-US" sz="1900" smtClean="0">
                    <a:effectLst/>
                    <a:latin typeface="+mn-lt"/>
                    <a:ea typeface="Dotum" panose="020B0600000101010101" pitchFamily="34" charset="-127"/>
                    <a:cs typeface="Times New Roman" panose="02020603050405020304" pitchFamily="18" charset="0"/>
                  </a:rPr>
                  <a:t>      nhị</a:t>
                </a:r>
                <a:r>
                  <a:rPr lang="vi-VN" sz="1900" smtClean="0">
                    <a:effectLst/>
                    <a:latin typeface="+mn-lt"/>
                    <a:ea typeface="Dotum" panose="020B0600000101010101" pitchFamily="34" charset="-127"/>
                    <a:cs typeface="Times New Roman" panose="02020603050405020304" pitchFamily="18" charset="0"/>
                  </a:rPr>
                  <a:t> </a:t>
                </a:r>
                <a:r>
                  <a:rPr lang="vi-VN" sz="1900">
                    <a:effectLst/>
                    <a:latin typeface="+mn-lt"/>
                    <a:ea typeface="Dotum" panose="020B0600000101010101" pitchFamily="34" charset="-127"/>
                    <a:cs typeface="Times New Roman" panose="02020603050405020304" pitchFamily="18" charset="0"/>
                  </a:rPr>
                  <a:t>diện, mỗi nửa mặt phẳng </a:t>
                </a:r>
                <a14:m>
                  <m:oMath xmlns:m="http://schemas.openxmlformats.org/officeDocument/2006/math">
                    <m:d>
                      <m:dPr>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gọi là một mặt của góc nhị diện.</a:t>
                </a:r>
                <a:endParaRPr lang="en-US" sz="19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974747" y="1927413"/>
                <a:ext cx="4662727" cy="2877711"/>
              </a:xfrm>
              <a:prstGeom prst="rect">
                <a:avLst/>
              </a:prstGeom>
              <a:blipFill>
                <a:blip r:embed="rId3"/>
                <a:stretch>
                  <a:fillRect l="-1307" r="-1176" b="-847"/>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938716" y="1859401"/>
            <a:ext cx="2300946" cy="2992218"/>
          </a:xfrm>
          <a:prstGeom prst="rect">
            <a:avLst/>
          </a:prstGeom>
        </p:spPr>
      </p:pic>
    </p:spTree>
    <p:extLst>
      <p:ext uri="{BB962C8B-B14F-4D97-AF65-F5344CB8AC3E}">
        <p14:creationId xmlns:p14="http://schemas.microsoft.com/office/powerpoint/2010/main" val="130474909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578"/>
        <p:cNvGrpSpPr/>
        <p:nvPr/>
      </p:nvGrpSpPr>
      <p:grpSpPr>
        <a:xfrm>
          <a:off x="0" y="0"/>
          <a:ext cx="0" cy="0"/>
          <a:chOff x="0" y="0"/>
          <a:chExt cx="0" cy="0"/>
        </a:xfrm>
      </p:grpSpPr>
      <p:sp>
        <p:nvSpPr>
          <p:cNvPr id="3" name="Snip Single Corner Rectangle 2"/>
          <p:cNvSpPr/>
          <p:nvPr/>
        </p:nvSpPr>
        <p:spPr>
          <a:xfrm rot="10800000">
            <a:off x="724499" y="644056"/>
            <a:ext cx="7759540" cy="3975652"/>
          </a:xfrm>
          <a:prstGeom prst="snip1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Rectangle 22"/>
              <p:cNvSpPr/>
              <p:nvPr/>
            </p:nvSpPr>
            <p:spPr>
              <a:xfrm>
                <a:off x="915572" y="856518"/>
                <a:ext cx="4901984" cy="2754600"/>
              </a:xfrm>
              <a:prstGeom prst="rect">
                <a:avLst/>
              </a:prstGeom>
            </p:spPr>
            <p:txBody>
              <a:bodyPr wrap="square">
                <a:spAutoFit/>
              </a:bodyPr>
              <a:lstStyle/>
              <a:p>
                <a:pPr algn="just">
                  <a:lnSpc>
                    <a:spcPct val="150000"/>
                  </a:lnSpc>
                </a:pPr>
                <a:r>
                  <a:rPr lang="en-US" sz="2400" b="1" kern="100">
                    <a:solidFill>
                      <a:srgbClr val="C00000"/>
                    </a:solidFill>
                    <a:latin typeface="+mn-lt"/>
                    <a:ea typeface="Malgun Gothic" panose="020B0503020000020004" pitchFamily="34" charset="-127"/>
                    <a:cs typeface="Times New Roman" panose="02020603050405020304" pitchFamily="18" charset="0"/>
                  </a:rPr>
                  <a:t>Chú ý:</a:t>
                </a:r>
                <a:endParaRPr lang="en-US" sz="2400" kern="100">
                  <a:solidFill>
                    <a:srgbClr val="C00000"/>
                  </a:solidFill>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200">
                    <a:latin typeface="+mn-lt"/>
                    <a:ea typeface="Arial" panose="020B0604020202020204" pitchFamily="34" charset="0"/>
                    <a:cs typeface="Times New Roman" panose="02020603050405020304" pitchFamily="18" charset="0"/>
                  </a:rPr>
                  <a:t>Góc nhị diện còn được kí hiệu là </a:t>
                </a:r>
                <a14:m>
                  <m:oMath xmlns:m="http://schemas.openxmlformats.org/officeDocument/2006/math">
                    <m:r>
                      <a:rPr lang="vi-VN" sz="2200" i="1">
                        <a:effectLst/>
                        <a:latin typeface="+mn-lt"/>
                        <a:ea typeface="Arial" panose="020B0604020202020204" pitchFamily="34" charset="0"/>
                        <a:cs typeface="Times New Roman" panose="02020603050405020304" pitchFamily="18" charset="0"/>
                      </a:rPr>
                      <m:t>[</m:t>
                    </m:r>
                    <m:r>
                      <a:rPr lang="vi-VN" sz="2200" i="1">
                        <a:effectLst/>
                        <a:latin typeface="+mn-lt"/>
                        <a:ea typeface="Arial" panose="020B0604020202020204" pitchFamily="34" charset="0"/>
                        <a:cs typeface="Times New Roman" panose="02020603050405020304" pitchFamily="18" charset="0"/>
                      </a:rPr>
                      <m:t>𝑀</m:t>
                    </m:r>
                    <m:r>
                      <a:rPr lang="vi-VN" sz="2200" i="1">
                        <a:effectLst/>
                        <a:latin typeface="+mn-lt"/>
                        <a:ea typeface="Arial" panose="020B0604020202020204" pitchFamily="34" charset="0"/>
                        <a:cs typeface="Times New Roman" panose="02020603050405020304" pitchFamily="18" charset="0"/>
                      </a:rPr>
                      <m:t>,</m:t>
                    </m:r>
                    <m:r>
                      <a:rPr lang="vi-VN" sz="2200" i="1">
                        <a:effectLst/>
                        <a:latin typeface="+mn-lt"/>
                        <a:ea typeface="Arial" panose="020B0604020202020204" pitchFamily="34" charset="0"/>
                        <a:cs typeface="Times New Roman" panose="02020603050405020304" pitchFamily="18" charset="0"/>
                      </a:rPr>
                      <m:t>𝑑</m:t>
                    </m:r>
                    <m:r>
                      <a:rPr lang="vi-VN" sz="2200" i="1">
                        <a:effectLst/>
                        <a:latin typeface="+mn-lt"/>
                        <a:ea typeface="Arial" panose="020B0604020202020204" pitchFamily="34" charset="0"/>
                        <a:cs typeface="Times New Roman" panose="02020603050405020304" pitchFamily="18" charset="0"/>
                      </a:rPr>
                      <m:t>,</m:t>
                    </m:r>
                    <m:r>
                      <a:rPr lang="vi-VN" sz="2200" i="1">
                        <a:effectLst/>
                        <a:latin typeface="+mn-lt"/>
                        <a:ea typeface="Arial" panose="020B0604020202020204" pitchFamily="34" charset="0"/>
                        <a:cs typeface="Times New Roman" panose="02020603050405020304" pitchFamily="18" charset="0"/>
                      </a:rPr>
                      <m:t>𝑁</m:t>
                    </m:r>
                    <m:r>
                      <a:rPr lang="vi-VN" sz="2200" i="1">
                        <a:effectLst/>
                        <a:latin typeface="+mn-lt"/>
                        <a:ea typeface="Arial" panose="020B0604020202020204" pitchFamily="34" charset="0"/>
                        <a:cs typeface="Times New Roman" panose="02020603050405020304" pitchFamily="18" charset="0"/>
                      </a:rPr>
                      <m:t>]</m:t>
                    </m:r>
                  </m:oMath>
                </a14:m>
                <a:r>
                  <a:rPr lang="vi-VN" sz="2200">
                    <a:effectLst/>
                    <a:latin typeface="+mn-lt"/>
                    <a:ea typeface="Dotum" panose="020B0600000101010101" pitchFamily="34" charset="-127"/>
                    <a:cs typeface="Times New Roman" panose="02020603050405020304" pitchFamily="18" charset="0"/>
                  </a:rPr>
                  <a:t> với </a:t>
                </a:r>
                <a14:m>
                  <m:oMath xmlns:m="http://schemas.openxmlformats.org/officeDocument/2006/math">
                    <m:r>
                      <a:rPr lang="vi-VN" sz="2200" i="1">
                        <a:effectLst/>
                        <a:latin typeface="+mn-lt"/>
                        <a:ea typeface="Dotum" panose="020B0600000101010101" pitchFamily="34" charset="-127"/>
                        <a:cs typeface="Times New Roman" panose="02020603050405020304" pitchFamily="18" charset="0"/>
                      </a:rPr>
                      <m:t>𝑀</m:t>
                    </m:r>
                    <m:r>
                      <a:rPr lang="vi-VN" sz="2200" i="1">
                        <a:effectLst/>
                        <a:latin typeface="+mn-lt"/>
                        <a:ea typeface="Dotum" panose="020B0600000101010101" pitchFamily="34" charset="-127"/>
                        <a:cs typeface="Times New Roman" panose="02020603050405020304" pitchFamily="18" charset="0"/>
                      </a:rPr>
                      <m:t>, </m:t>
                    </m:r>
                    <m:r>
                      <a:rPr lang="vi-VN" sz="2200" i="1">
                        <a:effectLst/>
                        <a:latin typeface="+mn-lt"/>
                        <a:ea typeface="Dotum" panose="020B0600000101010101" pitchFamily="34" charset="-127"/>
                        <a:cs typeface="Times New Roman" panose="02020603050405020304" pitchFamily="18" charset="0"/>
                      </a:rPr>
                      <m:t>𝑁</m:t>
                    </m:r>
                  </m:oMath>
                </a14:m>
                <a:r>
                  <a:rPr lang="vi-VN" sz="2200">
                    <a:effectLst/>
                    <a:latin typeface="+mn-lt"/>
                    <a:ea typeface="Dotum" panose="020B0600000101010101" pitchFamily="34" charset="-127"/>
                    <a:cs typeface="Times New Roman" panose="02020603050405020304" pitchFamily="18" charset="0"/>
                  </a:rPr>
                  <a:t> lần lượt là các điểm thuộc các nửa mặt phẳng </a:t>
                </a:r>
                <a14:m>
                  <m:oMath xmlns:m="http://schemas.openxmlformats.org/officeDocument/2006/math">
                    <m:d>
                      <m:dPr>
                        <m:ctrlPr>
                          <a:rPr lang="en-US" sz="2200" i="1">
                            <a:effectLst/>
                            <a:latin typeface="+mn-lt"/>
                            <a:ea typeface="Dotum" panose="020B0600000101010101" pitchFamily="34" charset="-127"/>
                            <a:cs typeface="Times New Roman" panose="02020603050405020304" pitchFamily="18" charset="0"/>
                          </a:rPr>
                        </m:ctrlPr>
                      </m:dPr>
                      <m:e>
                        <m:r>
                          <a:rPr lang="vi-VN" sz="2200" i="1">
                            <a:effectLst/>
                            <a:latin typeface="+mn-lt"/>
                            <a:ea typeface="Dotum" panose="020B0600000101010101" pitchFamily="34" charset="-127"/>
                            <a:cs typeface="Times New Roman" panose="02020603050405020304" pitchFamily="18" charset="0"/>
                          </a:rPr>
                          <m:t>𝑃</m:t>
                        </m:r>
                      </m:e>
                    </m:d>
                    <m:r>
                      <a:rPr lang="vi-VN" sz="2200" i="1">
                        <a:effectLst/>
                        <a:latin typeface="+mn-lt"/>
                        <a:ea typeface="Dotum" panose="020B0600000101010101" pitchFamily="34" charset="-127"/>
                        <a:cs typeface="Times New Roman" panose="02020603050405020304" pitchFamily="18" charset="0"/>
                      </a:rPr>
                      <m:t>, </m:t>
                    </m:r>
                    <m:d>
                      <m:dPr>
                        <m:ctrlPr>
                          <a:rPr lang="en-US" sz="2200" i="1">
                            <a:effectLst/>
                            <a:latin typeface="+mn-lt"/>
                            <a:ea typeface="Dotum" panose="020B0600000101010101" pitchFamily="34" charset="-127"/>
                            <a:cs typeface="Times New Roman" panose="02020603050405020304" pitchFamily="18" charset="0"/>
                          </a:rPr>
                        </m:ctrlPr>
                      </m:dPr>
                      <m:e>
                        <m:r>
                          <a:rPr lang="vi-VN" sz="2200" i="1">
                            <a:effectLst/>
                            <a:latin typeface="+mn-lt"/>
                            <a:ea typeface="Dotum" panose="020B0600000101010101" pitchFamily="34" charset="-127"/>
                            <a:cs typeface="Times New Roman" panose="02020603050405020304" pitchFamily="18" charset="0"/>
                          </a:rPr>
                          <m:t>𝑄</m:t>
                        </m:r>
                      </m:e>
                    </m:d>
                  </m:oMath>
                </a14:m>
                <a:r>
                  <a:rPr lang="vi-VN" sz="2200">
                    <a:effectLst/>
                    <a:latin typeface="+mn-lt"/>
                    <a:ea typeface="Dotum" panose="020B0600000101010101" pitchFamily="34" charset="-127"/>
                    <a:cs typeface="Times New Roman" panose="02020603050405020304" pitchFamily="18" charset="0"/>
                  </a:rPr>
                  <a:t> nhưng không thuộc đường thẳng </a:t>
                </a:r>
                <a14:m>
                  <m:oMath xmlns:m="http://schemas.openxmlformats.org/officeDocument/2006/math">
                    <m:r>
                      <a:rPr lang="vi-VN" sz="2200" i="1">
                        <a:effectLst/>
                        <a:latin typeface="+mn-lt"/>
                        <a:ea typeface="Dotum" panose="020B0600000101010101" pitchFamily="34" charset="-127"/>
                        <a:cs typeface="Times New Roman" panose="02020603050405020304" pitchFamily="18" charset="0"/>
                      </a:rPr>
                      <m:t>𝑑</m:t>
                    </m:r>
                  </m:oMath>
                </a14:m>
                <a:r>
                  <a:rPr lang="vi-VN" sz="2200" smtClean="0">
                    <a:effectLst/>
                    <a:latin typeface="+mn-lt"/>
                    <a:ea typeface="Dotum" panose="020B0600000101010101" pitchFamily="34" charset="-127"/>
                    <a:cs typeface="Times New Roman" panose="02020603050405020304" pitchFamily="18" charset="0"/>
                  </a:rPr>
                  <a:t>.</a:t>
                </a:r>
                <a:endParaRPr lang="en-US" sz="2200">
                  <a:effectLst/>
                  <a:latin typeface="+mn-lt"/>
                  <a:ea typeface="Arial" panose="020B0604020202020204" pitchFamily="34"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915572" y="856518"/>
                <a:ext cx="4901984" cy="2754600"/>
              </a:xfrm>
              <a:prstGeom prst="rect">
                <a:avLst/>
              </a:prstGeom>
              <a:blipFill>
                <a:blip r:embed="rId3"/>
                <a:stretch>
                  <a:fillRect l="-1866" r="-1617" b="-155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3057540" y="3852599"/>
            <a:ext cx="618047" cy="549408"/>
          </a:xfrm>
          <a:prstGeom prst="rect">
            <a:avLst/>
          </a:prstGeom>
        </p:spPr>
      </p:pic>
      <p:grpSp>
        <p:nvGrpSpPr>
          <p:cNvPr id="28" name="Google Shape;752;p45"/>
          <p:cNvGrpSpPr/>
          <p:nvPr/>
        </p:nvGrpSpPr>
        <p:grpSpPr>
          <a:xfrm rot="3370780">
            <a:off x="-323921" y="639172"/>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pic>
        <p:nvPicPr>
          <p:cNvPr id="17" name="Picture 16"/>
          <p:cNvPicPr>
            <a:picLocks noChangeAspect="1"/>
          </p:cNvPicPr>
          <p:nvPr/>
        </p:nvPicPr>
        <p:blipFill>
          <a:blip r:embed="rId5"/>
          <a:stretch>
            <a:fillRect/>
          </a:stretch>
        </p:blipFill>
        <p:spPr>
          <a:xfrm>
            <a:off x="6017561" y="799755"/>
            <a:ext cx="2300946" cy="2992218"/>
          </a:xfrm>
          <a:prstGeom prst="rect">
            <a:avLst/>
          </a:prstGeom>
        </p:spPr>
      </p:pic>
    </p:spTree>
    <p:extLst>
      <p:ext uri="{BB962C8B-B14F-4D97-AF65-F5344CB8AC3E}">
        <p14:creationId xmlns:p14="http://schemas.microsoft.com/office/powerpoint/2010/main" val="25222785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53" name="Google Shape;777;p46"/>
          <p:cNvSpPr txBox="1">
            <a:spLocks noGrp="1"/>
          </p:cNvSpPr>
          <p:nvPr>
            <p:ph type="title"/>
          </p:nvPr>
        </p:nvSpPr>
        <p:spPr>
          <a:xfrm>
            <a:off x="2265446" y="808169"/>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rgbClr val="C00000"/>
                </a:solidFill>
                <a:latin typeface="+mj-lt"/>
              </a:rPr>
              <a:t>KHỞI ĐỘNG</a:t>
            </a:r>
            <a:endParaRPr sz="3200" b="1" dirty="0">
              <a:solidFill>
                <a:srgbClr val="C00000"/>
              </a:solidFill>
              <a:latin typeface="+mj-lt"/>
            </a:endParaRPr>
          </a:p>
        </p:txBody>
      </p:sp>
      <mc:AlternateContent xmlns:mc="http://schemas.openxmlformats.org/markup-compatibility/2006">
        <mc:Choice xmlns:a14="http://schemas.microsoft.com/office/drawing/2010/main" Requires="a14">
          <p:sp>
            <p:nvSpPr>
              <p:cNvPr id="55" name="Rectangle 54"/>
              <p:cNvSpPr/>
              <p:nvPr/>
            </p:nvSpPr>
            <p:spPr>
              <a:xfrm>
                <a:off x="4020277" y="1469697"/>
                <a:ext cx="4210806" cy="1353897"/>
              </a:xfrm>
              <a:prstGeom prst="rect">
                <a:avLst/>
              </a:prstGeom>
            </p:spPr>
            <p:txBody>
              <a:bodyPr wrap="square">
                <a:spAutoFit/>
              </a:bodyPr>
              <a:lstStyle/>
              <a:p>
                <a:pPr algn="just">
                  <a:lnSpc>
                    <a:spcPct val="150000"/>
                  </a:lnSpc>
                </a:pPr>
                <a:r>
                  <a:rPr lang="da-DK" sz="1900">
                    <a:latin typeface="+mn-lt"/>
                    <a:ea typeface="Calibri" panose="020F0502020204030204" pitchFamily="34" charset="0"/>
                    <a:cs typeface="Times New Roman" panose="02020603050405020304" pitchFamily="18" charset="0"/>
                  </a:rPr>
                  <a:t>Hình 32 biểu diễn một chiếc gậy dựa vào tường. Bạn Hoa nói góc nghiêng giữa chiếc gậy và mặt đất bằng </a:t>
                </a:r>
                <a14:m>
                  <m:oMath xmlns:m="http://schemas.openxmlformats.org/officeDocument/2006/math">
                    <m:sSup>
                      <m:sSupPr>
                        <m:ctrlPr>
                          <a:rPr lang="en-US" sz="1900" i="1">
                            <a:effectLst/>
                            <a:latin typeface="+mn-lt"/>
                            <a:ea typeface="Calibri" panose="020F0502020204030204" pitchFamily="34" charset="0"/>
                            <a:cs typeface="Times New Roman" panose="02020603050405020304" pitchFamily="18" charset="0"/>
                          </a:rPr>
                        </m:ctrlPr>
                      </m:sSupPr>
                      <m:e>
                        <m:r>
                          <a:rPr lang="da-DK" sz="1900" i="1">
                            <a:effectLst/>
                            <a:latin typeface="+mn-lt"/>
                            <a:ea typeface="Calibri" panose="020F0502020204030204" pitchFamily="34" charset="0"/>
                            <a:cs typeface="Times New Roman" panose="02020603050405020304" pitchFamily="18" charset="0"/>
                          </a:rPr>
                          <m:t>65</m:t>
                        </m:r>
                      </m:e>
                      <m:sup>
                        <m:r>
                          <a:rPr lang="da-DK" sz="1900" i="1">
                            <a:effectLst/>
                            <a:latin typeface="+mn-lt"/>
                            <a:ea typeface="Calibri" panose="020F0502020204030204" pitchFamily="34" charset="0"/>
                            <a:cs typeface="Times New Roman" panose="02020603050405020304" pitchFamily="18" charset="0"/>
                          </a:rPr>
                          <m:t>𝑜</m:t>
                        </m:r>
                      </m:sup>
                    </m:sSup>
                  </m:oMath>
                </a14:m>
                <a:r>
                  <a:rPr lang="da-DK" sz="1900" smtClean="0">
                    <a:effectLst/>
                    <a:latin typeface="+mn-lt"/>
                    <a:ea typeface="Calibri" panose="020F0502020204030204" pitchFamily="34" charset="0"/>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4020277" y="1469697"/>
                <a:ext cx="4210806" cy="1353897"/>
              </a:xfrm>
              <a:prstGeom prst="rect">
                <a:avLst/>
              </a:prstGeom>
              <a:blipFill>
                <a:blip r:embed="rId3"/>
                <a:stretch>
                  <a:fillRect l="-1302" r="-1447" b="-6757"/>
                </a:stretch>
              </a:blipFill>
            </p:spPr>
            <p:txBody>
              <a:bodyPr/>
              <a:lstStyle/>
              <a:p>
                <a:r>
                  <a:rPr lang="en-US">
                    <a:noFill/>
                  </a:rPr>
                  <a:t> </a:t>
                </a:r>
              </a:p>
            </p:txBody>
          </p:sp>
        </mc:Fallback>
      </mc:AlternateContent>
      <p:grpSp>
        <p:nvGrpSpPr>
          <p:cNvPr id="56" name="Google Shape;1175;p53"/>
          <p:cNvGrpSpPr/>
          <p:nvPr/>
        </p:nvGrpSpPr>
        <p:grpSpPr>
          <a:xfrm rot="20798910">
            <a:off x="7867711" y="634412"/>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4" name="Picture 3"/>
          <p:cNvPicPr>
            <a:picLocks noChangeAspect="1"/>
          </p:cNvPicPr>
          <p:nvPr/>
        </p:nvPicPr>
        <p:blipFill>
          <a:blip r:embed="rId4"/>
          <a:stretch>
            <a:fillRect/>
          </a:stretch>
        </p:blipFill>
        <p:spPr>
          <a:xfrm rot="21085837">
            <a:off x="4434006" y="3112141"/>
            <a:ext cx="422522" cy="633784"/>
          </a:xfrm>
          <a:prstGeom prst="rect">
            <a:avLst/>
          </a:prstGeom>
        </p:spPr>
      </p:pic>
      <p:sp>
        <p:nvSpPr>
          <p:cNvPr id="2" name="Rectangle 1"/>
          <p:cNvSpPr/>
          <p:nvPr/>
        </p:nvSpPr>
        <p:spPr>
          <a:xfrm>
            <a:off x="4901389" y="2878516"/>
            <a:ext cx="3272482" cy="1408078"/>
          </a:xfrm>
          <a:prstGeom prst="rect">
            <a:avLst/>
          </a:prstGeom>
        </p:spPr>
        <p:txBody>
          <a:bodyPr wrap="square">
            <a:spAutoFit/>
          </a:bodyPr>
          <a:lstStyle/>
          <a:p>
            <a:pPr lvl="0" algn="just">
              <a:lnSpc>
                <a:spcPct val="150000"/>
              </a:lnSpc>
            </a:pPr>
            <a:r>
              <a:rPr lang="da-DK" sz="1900" i="1">
                <a:ea typeface="Calibri" panose="020F0502020204030204" pitchFamily="34" charset="0"/>
              </a:rPr>
              <a:t>Góc </a:t>
            </a:r>
            <a:r>
              <a:rPr lang="da-DK" sz="1900" i="1">
                <a:ea typeface="Calibri" panose="020F0502020204030204" pitchFamily="34" charset="0"/>
              </a:rPr>
              <a:t>nghiêng </a:t>
            </a:r>
            <a:r>
              <a:rPr lang="da-DK" sz="1900" i="1" smtClean="0">
                <a:ea typeface="Calibri" panose="020F0502020204030204" pitchFamily="34" charset="0"/>
              </a:rPr>
              <a:t>giữa </a:t>
            </a:r>
            <a:r>
              <a:rPr lang="da-DK" sz="1900" i="1">
                <a:ea typeface="Calibri" panose="020F0502020204030204" pitchFamily="34" charset="0"/>
              </a:rPr>
              <a:t>chiếc gậy và mặt đất được hiểu như thế nào?</a:t>
            </a:r>
            <a:endParaRPr lang="en-US" sz="190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36732" y="1636405"/>
            <a:ext cx="2968198" cy="2622646"/>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 name="Group 3"/>
          <p:cNvGrpSpPr/>
          <p:nvPr/>
        </p:nvGrpSpPr>
        <p:grpSpPr>
          <a:xfrm rot="14303226">
            <a:off x="-200905" y="1946311"/>
            <a:ext cx="966025" cy="397905"/>
            <a:chOff x="1236482" y="2560736"/>
            <a:chExt cx="1290657" cy="567968"/>
          </a:xfrm>
        </p:grpSpPr>
        <p:grpSp>
          <p:nvGrpSpPr>
            <p:cNvPr id="2147" name="Google Shape;2147;p80"/>
            <p:cNvGrpSpPr/>
            <p:nvPr/>
          </p:nvGrpSpPr>
          <p:grpSpPr>
            <a:xfrm rot="10450688">
              <a:off x="1236482" y="2563204"/>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1705539" y="2560736"/>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330503" y="340739"/>
            <a:ext cx="8468459" cy="1546577"/>
          </a:xfrm>
          <a:prstGeom prst="rect">
            <a:avLst/>
          </a:prstGeom>
          <a:noFill/>
        </p:spPr>
        <p:txBody>
          <a:bodyPr wrap="square" rtlCol="0">
            <a:spAutoFit/>
          </a:bodyPr>
          <a:lstStyle/>
          <a:p>
            <a:pPr lvl="0" algn="just">
              <a:lnSpc>
                <a:spcPct val="150000"/>
              </a:lnSpc>
              <a:buClr>
                <a:srgbClr val="2D1549"/>
              </a:buClr>
              <a:buSzPts val="1100"/>
              <a:defRPr/>
            </a:pPr>
            <a:r>
              <a:rPr lang="en-US" sz="2100" b="1" smtClean="0">
                <a:solidFill>
                  <a:srgbClr val="FFFFFF"/>
                </a:solidFill>
                <a:highlight>
                  <a:srgbClr val="CE4D8E"/>
                </a:highlight>
                <a:cs typeface="Poppins SemiBold"/>
                <a:sym typeface="Poppins SemiBold"/>
              </a:rPr>
              <a:t>Ví </a:t>
            </a:r>
            <a:r>
              <a:rPr lang="en-US" sz="2100" b="1">
                <a:solidFill>
                  <a:srgbClr val="FFFFFF"/>
                </a:solidFill>
                <a:highlight>
                  <a:srgbClr val="CE4D8E"/>
                </a:highlight>
                <a:cs typeface="Poppins SemiBold"/>
                <a:sym typeface="Poppins SemiBold"/>
              </a:rPr>
              <a:t>dụ </a:t>
            </a:r>
            <a:r>
              <a:rPr lang="en-US" sz="2100" b="1" smtClean="0">
                <a:solidFill>
                  <a:srgbClr val="FFFFFF"/>
                </a:solidFill>
                <a:highlight>
                  <a:srgbClr val="CE4D8E"/>
                </a:highlight>
                <a:cs typeface="Poppins SemiBold"/>
                <a:sym typeface="Poppins SemiBold"/>
              </a:rPr>
              <a:t>3:</a:t>
            </a:r>
            <a:r>
              <a:rPr lang="en-US" sz="2100" smtClean="0">
                <a:solidFill>
                  <a:srgbClr val="292A00"/>
                </a:solidFill>
                <a:latin typeface="+mn-lt"/>
              </a:rPr>
              <a:t> </a:t>
            </a:r>
            <a:r>
              <a:rPr lang="vi-VN" sz="2100">
                <a:solidFill>
                  <a:srgbClr val="292A00"/>
                </a:solidFill>
                <a:latin typeface="+mn-lt"/>
              </a:rPr>
              <a:t>Trong không gian cho bốn nửa mặt phẳng (P), (Q), (R), </a:t>
            </a:r>
            <a:r>
              <a:rPr lang="vi-VN" sz="2100">
                <a:solidFill>
                  <a:srgbClr val="292A00"/>
                </a:solidFill>
                <a:latin typeface="+mn-lt"/>
              </a:rPr>
              <a:t>(</a:t>
            </a:r>
            <a:r>
              <a:rPr lang="vi-VN" sz="2100" smtClean="0">
                <a:solidFill>
                  <a:srgbClr val="292A00"/>
                </a:solidFill>
                <a:latin typeface="+mn-lt"/>
              </a:rPr>
              <a:t>S)</a:t>
            </a:r>
            <a:r>
              <a:rPr lang="en-US" sz="2100" smtClean="0">
                <a:solidFill>
                  <a:srgbClr val="292A00"/>
                </a:solidFill>
                <a:latin typeface="+mn-lt"/>
              </a:rPr>
              <a:t> </a:t>
            </a:r>
            <a:r>
              <a:rPr lang="vi-VN" sz="2100" smtClean="0">
                <a:solidFill>
                  <a:srgbClr val="292A00"/>
                </a:solidFill>
                <a:latin typeface="+mn-lt"/>
              </a:rPr>
              <a:t>cắt </a:t>
            </a:r>
            <a:r>
              <a:rPr lang="vi-VN" sz="2100">
                <a:solidFill>
                  <a:srgbClr val="292A00"/>
                </a:solidFill>
                <a:latin typeface="+mn-lt"/>
              </a:rPr>
              <a:t>nhau theo giao tuyến d (Hình 37). Hãy chỉ ra ba góc nhị diện có cạnh của góc nhị diện là đường thẳng d.</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20000"/>
                    </a14:imgEffect>
                  </a14:imgLayer>
                </a14:imgProps>
              </a:ext>
            </a:extLst>
          </a:blip>
          <a:stretch>
            <a:fillRect/>
          </a:stretch>
        </p:blipFill>
        <p:spPr>
          <a:xfrm>
            <a:off x="6439496" y="1593427"/>
            <a:ext cx="2169455" cy="3195509"/>
          </a:xfrm>
          <a:prstGeom prst="rect">
            <a:avLst/>
          </a:prstGeom>
        </p:spPr>
      </p:pic>
      <p:sp>
        <p:nvSpPr>
          <p:cNvPr id="38" name="Rectangle 37"/>
          <p:cNvSpPr/>
          <p:nvPr/>
        </p:nvSpPr>
        <p:spPr>
          <a:xfrm>
            <a:off x="2807609" y="2073646"/>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340333" y="2652575"/>
            <a:ext cx="5704316" cy="1546577"/>
          </a:xfrm>
          <a:prstGeom prst="rect">
            <a:avLst/>
          </a:prstGeom>
        </p:spPr>
        <p:txBody>
          <a:bodyPr wrap="square">
            <a:spAutoFit/>
          </a:bodyPr>
          <a:lstStyle/>
          <a:p>
            <a:pPr algn="just">
              <a:lnSpc>
                <a:spcPct val="150000"/>
              </a:lnSpc>
              <a:spcAft>
                <a:spcPts val="500"/>
              </a:spcAft>
            </a:pPr>
            <a:r>
              <a:rPr lang="vi-VN" sz="2100">
                <a:solidFill>
                  <a:srgbClr val="1F2000"/>
                </a:solidFill>
                <a:latin typeface="+mn-lt"/>
              </a:rPr>
              <a:t>Ba góc nhị diện có cạnh của góc nhị diện là đường thẳng d, hai mặt lần lượt là</a:t>
            </a:r>
            <a:r>
              <a:rPr lang="vi-VN" sz="2100">
                <a:solidFill>
                  <a:srgbClr val="1F2000"/>
                </a:solidFill>
                <a:latin typeface="+mn-lt"/>
              </a:rPr>
              <a:t>: </a:t>
            </a:r>
            <a:endParaRPr lang="en-US" sz="2100" smtClean="0">
              <a:solidFill>
                <a:srgbClr val="1F2000"/>
              </a:solidFill>
              <a:latin typeface="+mn-lt"/>
            </a:endParaRPr>
          </a:p>
          <a:p>
            <a:pPr algn="ctr">
              <a:lnSpc>
                <a:spcPct val="150000"/>
              </a:lnSpc>
              <a:spcAft>
                <a:spcPts val="500"/>
              </a:spcAft>
            </a:pPr>
            <a:r>
              <a:rPr lang="vi-VN" sz="2100" smtClean="0">
                <a:solidFill>
                  <a:srgbClr val="1F2000"/>
                </a:solidFill>
                <a:latin typeface="+mn-lt"/>
              </a:rPr>
              <a:t>(</a:t>
            </a:r>
            <a:r>
              <a:rPr lang="vi-VN" sz="2100">
                <a:solidFill>
                  <a:srgbClr val="1F2000"/>
                </a:solidFill>
                <a:latin typeface="+mn-lt"/>
              </a:rPr>
              <a:t>P) và (Q); (Q) và (R); (R) và (</a:t>
            </a:r>
            <a:r>
              <a:rPr lang="vi-VN" sz="2100">
                <a:solidFill>
                  <a:srgbClr val="1F2000"/>
                </a:solidFill>
                <a:latin typeface="+mn-lt"/>
              </a:rPr>
              <a:t>S</a:t>
            </a:r>
            <a:r>
              <a:rPr lang="vi-VN" sz="2100" smtClean="0">
                <a:solidFill>
                  <a:srgbClr val="1F2000"/>
                </a:solidFill>
                <a:latin typeface="+mn-lt"/>
              </a:rPr>
              <a:t>).</a:t>
            </a:r>
            <a:endParaRPr lang="vi-VN" sz="2100">
              <a:latin typeface="+mn-lt"/>
            </a:endParaRPr>
          </a:p>
        </p:txBody>
      </p:sp>
    </p:spTree>
    <p:extLst>
      <p:ext uri="{BB962C8B-B14F-4D97-AF65-F5344CB8AC3E}">
        <p14:creationId xmlns:p14="http://schemas.microsoft.com/office/powerpoint/2010/main" val="114299446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DF7B9">
            <a:alpha val="43000"/>
          </a:srgbClr>
        </a:solidFill>
        <a:effectLst/>
      </p:bgPr>
    </p:bg>
    <p:spTree>
      <p:nvGrpSpPr>
        <p:cNvPr id="1" name="Shape 776"/>
        <p:cNvGrpSpPr/>
        <p:nvPr/>
      </p:nvGrpSpPr>
      <p:grpSpPr>
        <a:xfrm>
          <a:off x="0" y="0"/>
          <a:ext cx="0" cy="0"/>
          <a:chOff x="0" y="0"/>
          <a:chExt cx="0" cy="0"/>
        </a:xfrm>
      </p:grpSpPr>
      <p:grpSp>
        <p:nvGrpSpPr>
          <p:cNvPr id="28" name="Google Shape;1175;p53"/>
          <p:cNvGrpSpPr/>
          <p:nvPr/>
        </p:nvGrpSpPr>
        <p:grpSpPr>
          <a:xfrm rot="3523692">
            <a:off x="8606697" y="4572048"/>
            <a:ext cx="453739" cy="45958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477310" y="152107"/>
            <a:ext cx="492299" cy="54680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1" name="TextBox 50"/>
          <p:cNvSpPr txBox="1"/>
          <p:nvPr/>
        </p:nvSpPr>
        <p:spPr>
          <a:xfrm>
            <a:off x="295112" y="315495"/>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a:t>
            </a: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2</a:t>
            </a:r>
            <a:endPar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232910" y="1087745"/>
                <a:ext cx="8537557" cy="1546577"/>
              </a:xfrm>
              <a:prstGeom prst="rect">
                <a:avLst/>
              </a:prstGeom>
            </p:spPr>
            <p:txBody>
              <a:bodyPr wrap="square">
                <a:spAutoFit/>
              </a:bodyPr>
              <a:lstStyle/>
              <a:p>
                <a:pPr algn="just">
                  <a:lnSpc>
                    <a:spcPct val="150000"/>
                  </a:lnSpc>
                </a:pPr>
                <a:r>
                  <a:rPr lang="vi-VN" sz="2100">
                    <a:latin typeface="+mn-lt"/>
                  </a:rPr>
                  <a:t>Trong không gian cho hai mặt phẳng</a:t>
                </a:r>
                <a:r>
                  <a:rPr lang="vi-VN" sz="2100">
                    <a:latin typeface="+mn-lt"/>
                  </a:rPr>
                  <a:t> </a:t>
                </a:r>
                <a14:m>
                  <m:oMath xmlns:m="http://schemas.openxmlformats.org/officeDocument/2006/math">
                    <m:r>
                      <a:rPr lang="vi-VN" sz="2100" i="1" smtClean="0">
                        <a:latin typeface="Cambria Math" panose="02040503050406030204" pitchFamily="18" charset="0"/>
                      </a:rPr>
                      <m:t>(</m:t>
                    </m:r>
                    <m:r>
                      <a:rPr lang="el-GR" sz="2100" i="1" smtClean="0">
                        <a:latin typeface="Cambria Math" panose="02040503050406030204" pitchFamily="18" charset="0"/>
                      </a:rPr>
                      <m:t>𝛼</m:t>
                    </m:r>
                    <m:r>
                      <a:rPr lang="el-GR" sz="2100" i="1" smtClean="0">
                        <a:latin typeface="Cambria Math" panose="02040503050406030204" pitchFamily="18" charset="0"/>
                      </a:rPr>
                      <m:t>),(</m:t>
                    </m:r>
                    <m:r>
                      <a:rPr lang="el-GR" sz="2100" i="1" smtClean="0">
                        <a:latin typeface="Cambria Math" panose="02040503050406030204" pitchFamily="18" charset="0"/>
                      </a:rPr>
                      <m:t>𝛽</m:t>
                    </m:r>
                    <m:r>
                      <a:rPr lang="el-GR" sz="2100" i="1" smtClean="0">
                        <a:latin typeface="Cambria Math" panose="02040503050406030204" pitchFamily="18" charset="0"/>
                      </a:rPr>
                      <m:t>)</m:t>
                    </m:r>
                  </m:oMath>
                </a14:m>
                <a:r>
                  <a:rPr lang="el-GR" sz="2100">
                    <a:latin typeface="+mn-lt"/>
                  </a:rPr>
                  <a:t> </a:t>
                </a:r>
                <a:r>
                  <a:rPr lang="vi-VN" sz="2100">
                    <a:latin typeface="+mn-lt"/>
                  </a:rPr>
                  <a:t>cắt nhau theo giao tuyến </a:t>
                </a:r>
                <a14:m>
                  <m:oMath xmlns:m="http://schemas.openxmlformats.org/officeDocument/2006/math">
                    <m:r>
                      <a:rPr lang="vi-VN" sz="2100" i="1" smtClean="0">
                        <a:latin typeface="Cambria Math" panose="02040503050406030204" pitchFamily="18" charset="0"/>
                      </a:rPr>
                      <m:t>𝑑</m:t>
                    </m:r>
                  </m:oMath>
                </a14:m>
                <a:r>
                  <a:rPr lang="vi-VN" sz="2100">
                    <a:latin typeface="+mn-lt"/>
                  </a:rPr>
                  <a:t>. Hai mặt phẳng </a:t>
                </a:r>
                <a14:m>
                  <m:oMath xmlns:m="http://schemas.openxmlformats.org/officeDocument/2006/math">
                    <m:r>
                      <a:rPr lang="vi-VN" sz="2100" i="1">
                        <a:latin typeface="Cambria Math" panose="02040503050406030204" pitchFamily="18" charset="0"/>
                      </a:rPr>
                      <m:t>(</m:t>
                    </m:r>
                    <m:r>
                      <a:rPr lang="el-GR" sz="2100" i="1">
                        <a:latin typeface="Cambria Math" panose="02040503050406030204" pitchFamily="18" charset="0"/>
                      </a:rPr>
                      <m:t>𝛼</m:t>
                    </m:r>
                    <m:r>
                      <a:rPr lang="el-GR" sz="2100" i="1">
                        <a:latin typeface="Cambria Math" panose="02040503050406030204" pitchFamily="18" charset="0"/>
                      </a:rPr>
                      <m:t>),(</m:t>
                    </m:r>
                    <m:r>
                      <a:rPr lang="el-GR" sz="2100" i="1">
                        <a:latin typeface="Cambria Math" panose="02040503050406030204" pitchFamily="18" charset="0"/>
                      </a:rPr>
                      <m:t>𝛽</m:t>
                    </m:r>
                    <m:r>
                      <a:rPr lang="el-GR" sz="2100" i="1">
                        <a:latin typeface="Cambria Math" panose="02040503050406030204" pitchFamily="18" charset="0"/>
                      </a:rPr>
                      <m:t>)</m:t>
                    </m:r>
                  </m:oMath>
                </a14:m>
                <a:r>
                  <a:rPr lang="el-GR" sz="2100">
                    <a:latin typeface="+mn-lt"/>
                  </a:rPr>
                  <a:t> </a:t>
                </a:r>
                <a:r>
                  <a:rPr lang="vi-VN" sz="2100">
                    <a:latin typeface="+mn-lt"/>
                  </a:rPr>
                  <a:t>tạo nên bao nhiêu góc nhị diện có cạnh của </a:t>
                </a:r>
                <a:r>
                  <a:rPr lang="vi-VN" sz="2100">
                    <a:latin typeface="+mn-lt"/>
                  </a:rPr>
                  <a:t>góc </a:t>
                </a:r>
                <a:r>
                  <a:rPr lang="vi-VN" sz="2100" smtClean="0">
                    <a:latin typeface="+mn-lt"/>
                  </a:rPr>
                  <a:t>nhị </a:t>
                </a:r>
                <a:r>
                  <a:rPr lang="vi-VN" sz="2100">
                    <a:latin typeface="+mn-lt"/>
                  </a:rPr>
                  <a:t>diện là đường thẳng </a:t>
                </a:r>
                <a14:m>
                  <m:oMath xmlns:m="http://schemas.openxmlformats.org/officeDocument/2006/math">
                    <m:r>
                      <a:rPr lang="vi-VN" sz="2100" i="1" smtClean="0">
                        <a:latin typeface="Cambria Math" panose="02040503050406030204" pitchFamily="18" charset="0"/>
                      </a:rPr>
                      <m:t>𝑑</m:t>
                    </m:r>
                  </m:oMath>
                </a14:m>
                <a:r>
                  <a:rPr lang="vi-VN" sz="2100" smtClean="0">
                    <a:latin typeface="+mn-lt"/>
                  </a:rPr>
                  <a:t>?</a:t>
                </a:r>
                <a:endParaRPr lang="en-US" sz="2100">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232910" y="1087745"/>
                <a:ext cx="8537557" cy="1546577"/>
              </a:xfrm>
              <a:prstGeom prst="rect">
                <a:avLst/>
              </a:prstGeom>
              <a:blipFill>
                <a:blip r:embed="rId3"/>
                <a:stretch>
                  <a:fillRect l="-857" r="-785" b="-3150"/>
                </a:stretch>
              </a:blipFill>
            </p:spPr>
            <p:txBody>
              <a:bodyPr/>
              <a:lstStyle/>
              <a:p>
                <a:r>
                  <a:rPr lang="en-US">
                    <a:noFill/>
                  </a:rPr>
                  <a:t> </a:t>
                </a:r>
              </a:p>
            </p:txBody>
          </p:sp>
        </mc:Fallback>
      </mc:AlternateContent>
      <p:sp>
        <p:nvSpPr>
          <p:cNvPr id="52" name="Rectangle 51"/>
          <p:cNvSpPr/>
          <p:nvPr/>
        </p:nvSpPr>
        <p:spPr>
          <a:xfrm>
            <a:off x="4116806" y="2757235"/>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307985" y="3372671"/>
                <a:ext cx="8362983"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mặt phẳng </a:t>
                </a:r>
                <a14:m>
                  <m:oMath xmlns:m="http://schemas.openxmlformats.org/officeDocument/2006/math">
                    <m:d>
                      <m:dPr>
                        <m:ctrlPr>
                          <a:rPr lang="en-US" sz="2100" i="1">
                            <a:effectLst/>
                            <a:latin typeface="+mn-lt"/>
                            <a:ea typeface="Arial" panose="020B0604020202020204" pitchFamily="34" charset="0"/>
                            <a:cs typeface="Times New Roman" panose="02020603050405020304" pitchFamily="18" charset="0"/>
                          </a:rPr>
                        </m:ctrlPr>
                      </m:dPr>
                      <m:e>
                        <m:r>
                          <a:rPr lang="vi-VN" sz="2100" i="1">
                            <a:effectLst/>
                            <a:latin typeface="+mn-lt"/>
                            <a:ea typeface="Arial" panose="020B0604020202020204" pitchFamily="34" charset="0"/>
                            <a:cs typeface="Times New Roman" panose="02020603050405020304" pitchFamily="18" charset="0"/>
                          </a:rPr>
                          <m:t>𝛼</m:t>
                        </m:r>
                      </m:e>
                    </m:d>
                  </m:oMath>
                </a14:m>
                <a:r>
                  <a:rPr lang="vi-VN" sz="21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2100" i="1">
                            <a:effectLst/>
                            <a:latin typeface="+mn-lt"/>
                            <a:ea typeface="Dotum" panose="020B0600000101010101" pitchFamily="34" charset="-127"/>
                            <a:cs typeface="Times New Roman" panose="02020603050405020304" pitchFamily="18" charset="0"/>
                          </a:rPr>
                        </m:ctrlPr>
                      </m:dPr>
                      <m:e>
                        <m:r>
                          <a:rPr lang="vi-VN" sz="2100" i="1">
                            <a:effectLst/>
                            <a:latin typeface="+mn-lt"/>
                            <a:ea typeface="Dotum" panose="020B0600000101010101" pitchFamily="34" charset="-127"/>
                            <a:cs typeface="Times New Roman" panose="02020603050405020304" pitchFamily="18" charset="0"/>
                          </a:rPr>
                          <m:t>𝛽</m:t>
                        </m:r>
                      </m:e>
                    </m:d>
                  </m:oMath>
                </a14:m>
                <a:r>
                  <a:rPr lang="vi-VN" sz="2100">
                    <a:effectLst/>
                    <a:latin typeface="+mn-lt"/>
                    <a:ea typeface="Dotum" panose="020B0600000101010101" pitchFamily="34" charset="-127"/>
                    <a:cs typeface="Times New Roman" panose="02020603050405020304" pitchFamily="18" charset="0"/>
                  </a:rPr>
                  <a:t> tạo nên 4 góc nhị diện có cạnh của </a:t>
                </a:r>
                <a:r>
                  <a:rPr lang="vi-VN" sz="2100">
                    <a:effectLst/>
                    <a:latin typeface="+mn-lt"/>
                    <a:ea typeface="Dotum" panose="020B0600000101010101" pitchFamily="34" charset="-127"/>
                    <a:cs typeface="Times New Roman" panose="02020603050405020304" pitchFamily="18" charset="0"/>
                  </a:rPr>
                  <a:t>góc </a:t>
                </a:r>
                <a:r>
                  <a:rPr lang="en-US" sz="2100" smtClean="0">
                    <a:effectLst/>
                    <a:latin typeface="+mn-lt"/>
                    <a:ea typeface="Dotum" panose="020B0600000101010101" pitchFamily="34" charset="-127"/>
                    <a:cs typeface="Times New Roman" panose="02020603050405020304" pitchFamily="18" charset="0"/>
                  </a:rPr>
                  <a:t>   </a:t>
                </a:r>
                <a:r>
                  <a:rPr lang="vi-VN" sz="2100" smtClean="0">
                    <a:effectLst/>
                    <a:latin typeface="+mn-lt"/>
                    <a:ea typeface="Dotum" panose="020B0600000101010101" pitchFamily="34" charset="-127"/>
                    <a:cs typeface="Times New Roman" panose="02020603050405020304" pitchFamily="18" charset="0"/>
                  </a:rPr>
                  <a:t>nhị </a:t>
                </a:r>
                <a:r>
                  <a:rPr lang="vi-VN" sz="2100">
                    <a:effectLst/>
                    <a:latin typeface="+mn-lt"/>
                    <a:ea typeface="Dotum" panose="020B0600000101010101" pitchFamily="34" charset="-127"/>
                    <a:cs typeface="Times New Roman" panose="02020603050405020304" pitchFamily="18" charset="0"/>
                  </a:rPr>
                  <a:t>diện là đường thẳng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07985" y="3372671"/>
                <a:ext cx="8362983" cy="1061829"/>
              </a:xfrm>
              <a:prstGeom prst="rect">
                <a:avLst/>
              </a:prstGeom>
              <a:blipFill>
                <a:blip r:embed="rId4"/>
                <a:stretch>
                  <a:fillRect l="-875" r="-948" b="-5172"/>
                </a:stretch>
              </a:blipFill>
            </p:spPr>
            <p:txBody>
              <a:bodyPr/>
              <a:lstStyle/>
              <a:p>
                <a:r>
                  <a:rPr lang="en-US">
                    <a:noFill/>
                  </a:rPr>
                  <a:t> </a:t>
                </a:r>
              </a:p>
            </p:txBody>
          </p:sp>
        </mc:Fallback>
      </mc:AlternateContent>
    </p:spTree>
    <p:extLst>
      <p:ext uri="{BB962C8B-B14F-4D97-AF65-F5344CB8AC3E}">
        <p14:creationId xmlns:p14="http://schemas.microsoft.com/office/powerpoint/2010/main" val="209184436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 grpId="0"/>
      <p:bldP spid="5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4" name="Picture 3"/>
          <p:cNvPicPr>
            <a:picLocks noChangeAspect="1"/>
          </p:cNvPicPr>
          <p:nvPr/>
        </p:nvPicPr>
        <p:blipFill>
          <a:blip r:embed="rId7"/>
          <a:stretch>
            <a:fillRect/>
          </a:stretch>
        </p:blipFill>
        <p:spPr>
          <a:xfrm rot="21113079" flipH="1">
            <a:off x="-196075" y="73850"/>
            <a:ext cx="1094393" cy="678424"/>
          </a:xfrm>
          <a:prstGeom prst="rect">
            <a:avLst/>
          </a:prstGeom>
        </p:spPr>
      </p:pic>
      <p:grpSp>
        <p:nvGrpSpPr>
          <p:cNvPr id="3" name="Group 2"/>
          <p:cNvGrpSpPr/>
          <p:nvPr/>
        </p:nvGrpSpPr>
        <p:grpSpPr>
          <a:xfrm>
            <a:off x="351121" y="1056051"/>
            <a:ext cx="6259948" cy="3926588"/>
            <a:chOff x="313267" y="1019752"/>
            <a:chExt cx="6259948" cy="3926588"/>
          </a:xfrm>
        </p:grpSpPr>
        <p:sp>
          <p:nvSpPr>
            <p:cNvPr id="19" name="Title 21"/>
            <p:cNvSpPr txBox="1">
              <a:spLocks/>
            </p:cNvSpPr>
            <p:nvPr/>
          </p:nvSpPr>
          <p:spPr>
            <a:xfrm>
              <a:off x="417623" y="1061317"/>
              <a:ext cx="735068" cy="413268"/>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spcBef>
                  <a:spcPts val="0"/>
                </a:spcBef>
                <a:spcAft>
                  <a:spcPts val="0"/>
                </a:spcAft>
                <a:buClr>
                  <a:srgbClr val="070185"/>
                </a:buClr>
                <a:buSzPts val="3500"/>
                <a:buFont typeface="Maven Pro ExtraBold"/>
                <a:buNone/>
                <a:tabLst/>
                <a:defRPr/>
              </a:pPr>
              <a:r>
                <a:rPr kumimoji="0" lang="nl-NL"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HĐ3</a:t>
              </a:r>
              <a:endPar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0" name="Rectangle 19"/>
                <p:cNvSpPr/>
                <p:nvPr/>
              </p:nvSpPr>
              <p:spPr>
                <a:xfrm>
                  <a:off x="313267" y="1019752"/>
                  <a:ext cx="6259948" cy="3926588"/>
                </a:xfrm>
                <a:prstGeom prst="rect">
                  <a:avLst/>
                </a:prstGeom>
              </p:spPr>
              <p:txBody>
                <a:bodyPr wrap="square">
                  <a:spAutoFit/>
                </a:bodyPr>
                <a:lstStyle/>
                <a:p>
                  <a:pPr algn="just">
                    <a:lnSpc>
                      <a:spcPct val="155000"/>
                    </a:lnSpc>
                  </a:pPr>
                  <a:r>
                    <a:rPr lang="en-US" sz="1800" smtClean="0">
                      <a:latin typeface="+mn-lt"/>
                    </a:rPr>
                    <a:t>              </a:t>
                  </a:r>
                  <a:r>
                    <a:rPr lang="vi-VN" sz="1800" smtClean="0">
                      <a:latin typeface="+mn-lt"/>
                    </a:rPr>
                    <a:t>Cho </a:t>
                  </a:r>
                  <a:r>
                    <a:rPr lang="vi-VN" sz="1800" smtClean="0">
                      <a:latin typeface="+mn-lt"/>
                    </a:rPr>
                    <a:t>góc nhị diện có hai mặt là hai nửa mặt phẳng </a:t>
                  </a:r>
                  <a14:m>
                    <m:oMath xmlns:m="http://schemas.openxmlformats.org/officeDocument/2006/math">
                      <m:r>
                        <a:rPr lang="vi-VN" sz="1800" i="1" smtClean="0">
                          <a:latin typeface="+mn-lt"/>
                        </a:rPr>
                        <m:t>(</m:t>
                      </m:r>
                      <m:r>
                        <a:rPr lang="vi-VN" sz="1800" i="1" smtClean="0">
                          <a:latin typeface="+mn-lt"/>
                        </a:rPr>
                        <m:t>𝑃</m:t>
                      </m:r>
                      <m:r>
                        <a:rPr lang="vi-VN" sz="1800" i="1" smtClean="0">
                          <a:latin typeface="+mn-lt"/>
                        </a:rPr>
                        <m:t>),(</m:t>
                      </m:r>
                      <m:r>
                        <a:rPr lang="vi-VN" sz="1800" i="1">
                          <a:latin typeface="+mn-lt"/>
                        </a:rPr>
                        <m:t>𝑄</m:t>
                      </m:r>
                      <m:r>
                        <a:rPr lang="vi-VN" sz="1800" i="1" smtClean="0">
                          <a:latin typeface="+mn-lt"/>
                        </a:rPr>
                        <m:t>)</m:t>
                      </m:r>
                    </m:oMath>
                  </a14:m>
                  <a:r>
                    <a:rPr lang="en-US" sz="1800" smtClean="0">
                      <a:latin typeface="+mn-lt"/>
                    </a:rPr>
                    <a:t> </a:t>
                  </a:r>
                  <a:r>
                    <a:rPr lang="vi-VN" sz="1800" smtClean="0">
                      <a:latin typeface="+mn-lt"/>
                    </a:rPr>
                    <a:t>và </a:t>
                  </a:r>
                  <a:r>
                    <a:rPr lang="vi-VN" sz="1800">
                      <a:latin typeface="+mn-lt"/>
                    </a:rPr>
                    <a:t>cạnh của góc nhị diện là đường thẳng</a:t>
                  </a:r>
                  <a:r>
                    <a:rPr lang="vi-VN" sz="1800">
                      <a:latin typeface="+mn-lt"/>
                    </a:rPr>
                    <a:t> </a:t>
                  </a:r>
                  <a14:m>
                    <m:oMath xmlns:m="http://schemas.openxmlformats.org/officeDocument/2006/math">
                      <m:r>
                        <a:rPr lang="vi-VN" sz="1800" i="1" smtClean="0">
                          <a:latin typeface="+mn-lt"/>
                        </a:rPr>
                        <m:t>𝑑</m:t>
                      </m:r>
                    </m:oMath>
                  </a14:m>
                  <a:r>
                    <a:rPr lang="vi-VN" sz="1800" smtClean="0">
                      <a:latin typeface="+mn-lt"/>
                    </a:rPr>
                    <a:t>.</a:t>
                  </a:r>
                  <a:endParaRPr lang="vi-VN" sz="1800">
                    <a:latin typeface="+mn-lt"/>
                  </a:endParaRPr>
                </a:p>
                <a:p>
                  <a:pPr algn="just">
                    <a:lnSpc>
                      <a:spcPct val="155000"/>
                    </a:lnSpc>
                  </a:pPr>
                  <a:r>
                    <a:rPr lang="vi-VN" sz="1800">
                      <a:latin typeface="+mn-lt"/>
                    </a:rPr>
                    <a:t>Qua một điểm</a:t>
                  </a:r>
                  <a:r>
                    <a:rPr lang="vi-VN" sz="1800">
                      <a:latin typeface="+mn-lt"/>
                    </a:rPr>
                    <a:t> </a:t>
                  </a:r>
                  <a14:m>
                    <m:oMath xmlns:m="http://schemas.openxmlformats.org/officeDocument/2006/math">
                      <m:r>
                        <a:rPr lang="vi-VN" sz="1800" i="1" smtClean="0">
                          <a:latin typeface="+mn-lt"/>
                        </a:rPr>
                        <m:t>𝑂</m:t>
                      </m:r>
                    </m:oMath>
                  </a14:m>
                  <a:r>
                    <a:rPr lang="vi-VN" sz="1800">
                      <a:latin typeface="+mn-lt"/>
                    </a:rPr>
                    <a:t> trên đường thẳng </a:t>
                  </a:r>
                  <a14:m>
                    <m:oMath xmlns:m="http://schemas.openxmlformats.org/officeDocument/2006/math">
                      <m:r>
                        <a:rPr lang="vi-VN" sz="1800" i="1">
                          <a:latin typeface="+mn-lt"/>
                        </a:rPr>
                        <m:t>𝑑</m:t>
                      </m:r>
                    </m:oMath>
                  </a14:m>
                  <a:r>
                    <a:rPr lang="vi-VN" sz="1800">
                      <a:latin typeface="+mn-lt"/>
                    </a:rPr>
                    <a:t>, ta kẻ hai tia </a:t>
                  </a:r>
                  <a14:m>
                    <m:oMath xmlns:m="http://schemas.openxmlformats.org/officeDocument/2006/math">
                      <m:r>
                        <a:rPr lang="vi-VN" sz="1800" i="1" smtClean="0">
                          <a:latin typeface="+mn-lt"/>
                        </a:rPr>
                        <m:t>𝑂𝑥</m:t>
                      </m:r>
                      <m:r>
                        <a:rPr lang="vi-VN" sz="1800" i="1" smtClean="0">
                          <a:latin typeface="+mn-lt"/>
                        </a:rPr>
                        <m:t>,</m:t>
                      </m:r>
                      <m:r>
                        <a:rPr lang="vi-VN" sz="1800" i="1" smtClean="0">
                          <a:latin typeface="+mn-lt"/>
                        </a:rPr>
                        <m:t>𝑂𝑦</m:t>
                      </m:r>
                    </m:oMath>
                  </a14:m>
                  <a:r>
                    <a:rPr lang="en-US" sz="1800" smtClean="0">
                      <a:latin typeface="+mn-lt"/>
                    </a:rPr>
                    <a:t> </a:t>
                  </a:r>
                  <a:r>
                    <a:rPr lang="vi-VN" sz="1800" smtClean="0">
                      <a:latin typeface="+mn-lt"/>
                    </a:rPr>
                    <a:t>lần </a:t>
                  </a:r>
                  <a:r>
                    <a:rPr lang="vi-VN" sz="1800">
                      <a:latin typeface="+mn-lt"/>
                    </a:rPr>
                    <a:t>lượt thuộc hai nửa mặt phẳng  </a:t>
                  </a:r>
                  <a14:m>
                    <m:oMath xmlns:m="http://schemas.openxmlformats.org/officeDocument/2006/math">
                      <m:r>
                        <a:rPr lang="vi-VN" sz="1800" i="1">
                          <a:latin typeface="+mn-lt"/>
                        </a:rPr>
                        <m:t>(</m:t>
                      </m:r>
                      <m:r>
                        <a:rPr lang="vi-VN" sz="1800" i="1">
                          <a:latin typeface="+mn-lt"/>
                        </a:rPr>
                        <m:t>𝑃</m:t>
                      </m:r>
                      <m:r>
                        <a:rPr lang="vi-VN" sz="1800" i="1">
                          <a:latin typeface="+mn-lt"/>
                        </a:rPr>
                        <m:t>),(</m:t>
                      </m:r>
                      <m:r>
                        <a:rPr lang="vi-VN" sz="1800" i="1">
                          <a:latin typeface="+mn-lt"/>
                        </a:rPr>
                        <m:t>𝑄</m:t>
                      </m:r>
                      <m:r>
                        <a:rPr lang="vi-VN" sz="1800" i="1">
                          <a:latin typeface="+mn-lt"/>
                        </a:rPr>
                        <m:t>)</m:t>
                      </m:r>
                    </m:oMath>
                  </a14:m>
                  <a:r>
                    <a:rPr lang="en-US" sz="1800">
                      <a:latin typeface="+mn-lt"/>
                    </a:rPr>
                    <a:t> </a:t>
                  </a:r>
                  <a:r>
                    <a:rPr lang="vi-VN" sz="1800" smtClean="0">
                      <a:latin typeface="+mn-lt"/>
                    </a:rPr>
                    <a:t>và </a:t>
                  </a:r>
                  <a:r>
                    <a:rPr lang="vi-VN" sz="1800">
                      <a:latin typeface="+mn-lt"/>
                    </a:rPr>
                    <a:t>cùng vuông góc với đường thẳng </a:t>
                  </a:r>
                  <a14:m>
                    <m:oMath xmlns:m="http://schemas.openxmlformats.org/officeDocument/2006/math">
                      <m:r>
                        <a:rPr lang="vi-VN" sz="1800" i="1">
                          <a:latin typeface="+mn-lt"/>
                        </a:rPr>
                        <m:t>𝑑</m:t>
                      </m:r>
                    </m:oMath>
                  </a14:m>
                  <a:r>
                    <a:rPr lang="vi-VN" sz="1800">
                      <a:latin typeface="+mn-lt"/>
                    </a:rPr>
                    <a:t>. Góc </a:t>
                  </a:r>
                  <a14:m>
                    <m:oMath xmlns:m="http://schemas.openxmlformats.org/officeDocument/2006/math">
                      <m:r>
                        <a:rPr lang="vi-VN" sz="1800" i="1" smtClean="0">
                          <a:latin typeface="+mn-lt"/>
                        </a:rPr>
                        <m:t>𝑥𝑂𝑦</m:t>
                      </m:r>
                    </m:oMath>
                  </a14:m>
                  <a:r>
                    <a:rPr lang="vi-VN" sz="1800">
                      <a:latin typeface="+mn-lt"/>
                    </a:rPr>
                    <a:t> gọi là góc phẳng nhị diện của góc nhị diện đã cho (Hình 38).</a:t>
                  </a:r>
                </a:p>
                <a:p>
                  <a:pPr algn="just">
                    <a:lnSpc>
                      <a:spcPct val="155000"/>
                    </a:lnSpc>
                  </a:pPr>
                  <a:r>
                    <a:rPr lang="vi-VN" sz="1800">
                      <a:latin typeface="+mn-lt"/>
                    </a:rPr>
                    <a:t>Giả sử góc </a:t>
                  </a:r>
                  <a14:m>
                    <m:oMath xmlns:m="http://schemas.openxmlformats.org/officeDocument/2006/math">
                      <m:r>
                        <a:rPr lang="vi-VN" sz="1800" i="1" smtClean="0">
                          <a:latin typeface="+mn-lt"/>
                        </a:rPr>
                        <m:t>𝑥</m:t>
                      </m:r>
                      <m:r>
                        <a:rPr lang="vi-VN" sz="1800" i="1" smtClean="0">
                          <a:latin typeface="+mn-lt"/>
                        </a:rPr>
                        <m:t>′</m:t>
                      </m:r>
                      <m:r>
                        <a:rPr lang="vi-VN" sz="1800" i="1" smtClean="0">
                          <a:latin typeface="+mn-lt"/>
                        </a:rPr>
                        <m:t>𝑂𝑦</m:t>
                      </m:r>
                      <m:r>
                        <a:rPr lang="vi-VN" sz="1800" i="1" smtClean="0">
                          <a:latin typeface="+mn-lt"/>
                        </a:rPr>
                        <m:t>′</m:t>
                      </m:r>
                      <m:r>
                        <a:rPr lang="en-US" sz="1800" i="1" smtClean="0">
                          <a:latin typeface="+mn-lt"/>
                        </a:rPr>
                        <m:t> </m:t>
                      </m:r>
                    </m:oMath>
                  </a14:m>
                  <a:r>
                    <a:rPr lang="vi-VN" sz="1800">
                      <a:latin typeface="+mn-lt"/>
                    </a:rPr>
                    <a:t> cũng là góc phẳng nhị diện của góc nhị diện đã cho với </a:t>
                  </a:r>
                  <a14:m>
                    <m:oMath xmlns:m="http://schemas.openxmlformats.org/officeDocument/2006/math">
                      <m:r>
                        <a:rPr lang="vi-VN" sz="1800" i="1" smtClean="0">
                          <a:latin typeface="+mn-lt"/>
                        </a:rPr>
                        <m:t>𝑂</m:t>
                      </m:r>
                      <m:r>
                        <a:rPr lang="vi-VN" sz="1800" i="1" smtClean="0">
                          <a:latin typeface="+mn-lt"/>
                        </a:rPr>
                        <m:t>′</m:t>
                      </m:r>
                    </m:oMath>
                  </a14:m>
                  <a:r>
                    <a:rPr lang="en-US" sz="1800" smtClean="0">
                      <a:latin typeface="+mn-lt"/>
                    </a:rPr>
                    <a:t> </a:t>
                  </a:r>
                  <a:r>
                    <a:rPr lang="vi-VN" sz="1800">
                      <a:latin typeface="+mn-lt"/>
                    </a:rPr>
                    <a:t>khác </a:t>
                  </a:r>
                  <a14:m>
                    <m:oMath xmlns:m="http://schemas.openxmlformats.org/officeDocument/2006/math">
                      <m:r>
                        <a:rPr lang="vi-VN" sz="1800" i="1">
                          <a:latin typeface="+mn-lt"/>
                        </a:rPr>
                        <m:t>𝑂</m:t>
                      </m:r>
                    </m:oMath>
                  </a14:m>
                  <a:r>
                    <a:rPr lang="en-US" sz="1800" smtClean="0">
                      <a:latin typeface="+mn-lt"/>
                    </a:rPr>
                    <a:t> </a:t>
                  </a:r>
                  <a:r>
                    <a:rPr lang="vi-VN" sz="1800" smtClean="0">
                      <a:latin typeface="+mn-lt"/>
                    </a:rPr>
                    <a:t>(</a:t>
                  </a:r>
                  <a:r>
                    <a:rPr lang="vi-VN" sz="1800">
                      <a:latin typeface="+mn-lt"/>
                    </a:rPr>
                    <a:t>Hình 39).</a:t>
                  </a:r>
                </a:p>
                <a:p>
                  <a:pPr algn="just">
                    <a:lnSpc>
                      <a:spcPct val="155000"/>
                    </a:lnSpc>
                  </a:pPr>
                  <a:r>
                    <a:rPr lang="vi-VN" sz="1800">
                      <a:latin typeface="+mn-lt"/>
                    </a:rPr>
                    <a:t>Hãy so sánh số đo của hai góc </a:t>
                  </a:r>
                  <a14:m>
                    <m:oMath xmlns:m="http://schemas.openxmlformats.org/officeDocument/2006/math">
                      <m:r>
                        <a:rPr lang="vi-VN" sz="1800" i="1">
                          <a:latin typeface="+mn-lt"/>
                        </a:rPr>
                        <m:t>𝑥𝑂𝑦</m:t>
                      </m:r>
                    </m:oMath>
                  </a14:m>
                  <a:r>
                    <a:rPr lang="en-US" sz="1800" smtClean="0">
                      <a:latin typeface="+mn-lt"/>
                    </a:rPr>
                    <a:t> </a:t>
                  </a:r>
                  <a:r>
                    <a:rPr lang="vi-VN" sz="1800" smtClean="0">
                      <a:latin typeface="+mn-lt"/>
                    </a:rPr>
                    <a:t>và</a:t>
                  </a:r>
                  <a:r>
                    <a:rPr lang="vi-VN" sz="1800">
                      <a:latin typeface="+mn-lt"/>
                    </a:rPr>
                    <a:t>  </a:t>
                  </a:r>
                  <a14:m>
                    <m:oMath xmlns:m="http://schemas.openxmlformats.org/officeDocument/2006/math">
                      <m:sSup>
                        <m:sSupPr>
                          <m:ctrlPr>
                            <a:rPr lang="vi-VN" sz="1800" i="1">
                              <a:latin typeface="+mn-lt"/>
                            </a:rPr>
                          </m:ctrlPr>
                        </m:sSupPr>
                        <m:e>
                          <m:r>
                            <a:rPr lang="vi-VN" sz="1800" i="1">
                              <a:latin typeface="+mn-lt"/>
                            </a:rPr>
                            <m:t>𝑥</m:t>
                          </m:r>
                        </m:e>
                        <m:sup>
                          <m:r>
                            <a:rPr lang="vi-VN" sz="1800" i="1">
                              <a:latin typeface="+mn-lt"/>
                            </a:rPr>
                            <m:t>′</m:t>
                          </m:r>
                        </m:sup>
                      </m:sSup>
                      <m:r>
                        <a:rPr lang="vi-VN" sz="1800" i="1">
                          <a:latin typeface="+mn-lt"/>
                        </a:rPr>
                        <m:t>𝑂</m:t>
                      </m:r>
                      <m:sSup>
                        <m:sSupPr>
                          <m:ctrlPr>
                            <a:rPr lang="vi-VN" sz="1800" i="1">
                              <a:latin typeface="+mn-lt"/>
                            </a:rPr>
                          </m:ctrlPr>
                        </m:sSupPr>
                        <m:e>
                          <m:r>
                            <a:rPr lang="vi-VN" sz="1800" i="1">
                              <a:latin typeface="+mn-lt"/>
                            </a:rPr>
                            <m:t>𝑦</m:t>
                          </m:r>
                        </m:e>
                        <m:sup>
                          <m:r>
                            <a:rPr lang="vi-VN" sz="1800" i="1">
                              <a:latin typeface="+mn-lt"/>
                            </a:rPr>
                            <m:t>′</m:t>
                          </m:r>
                        </m:sup>
                      </m:sSup>
                      <m:r>
                        <a:rPr lang="en-US" sz="1800" b="0" i="1" smtClean="0">
                          <a:latin typeface="+mn-lt"/>
                        </a:rPr>
                        <m:t>.</m:t>
                      </m:r>
                    </m:oMath>
                  </a14:m>
                  <a:endParaRPr lang="vi-VN" sz="1800">
                    <a:latin typeface="+mn-lt"/>
                  </a:endParaRPr>
                </a:p>
              </p:txBody>
            </p:sp>
          </mc:Choice>
          <mc:Fallback>
            <p:sp>
              <p:nvSpPr>
                <p:cNvPr id="20" name="Rectangle 19"/>
                <p:cNvSpPr>
                  <a:spLocks noRot="1" noChangeAspect="1" noMove="1" noResize="1" noEditPoints="1" noAdjustHandles="1" noChangeArrowheads="1" noChangeShapeType="1" noTextEdit="1"/>
                </p:cNvSpPr>
                <p:nvPr/>
              </p:nvSpPr>
              <p:spPr>
                <a:xfrm>
                  <a:off x="313267" y="1019752"/>
                  <a:ext cx="6259948" cy="3926588"/>
                </a:xfrm>
                <a:prstGeom prst="rect">
                  <a:avLst/>
                </a:prstGeom>
                <a:blipFill>
                  <a:blip r:embed="rId8"/>
                  <a:stretch>
                    <a:fillRect l="-877" r="-877" b="-1553"/>
                  </a:stretch>
                </a:blipFill>
              </p:spPr>
              <p:txBody>
                <a:bodyPr/>
                <a:lstStyle/>
                <a:p>
                  <a:r>
                    <a:rPr lang="en-US">
                      <a:noFill/>
                    </a:rPr>
                    <a:t> </a:t>
                  </a:r>
                </a:p>
              </p:txBody>
            </p:sp>
          </mc:Fallback>
        </mc:AlternateContent>
      </p:grpSp>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Lst>
          </a:blip>
          <a:stretch>
            <a:fillRect/>
          </a:stretch>
        </p:blipFill>
        <p:spPr>
          <a:xfrm>
            <a:off x="6789733" y="658443"/>
            <a:ext cx="2209662" cy="4324196"/>
          </a:xfrm>
          <a:prstGeom prst="rect">
            <a:avLst/>
          </a:prstGeom>
        </p:spPr>
      </p:pic>
      <p:sp>
        <p:nvSpPr>
          <p:cNvPr id="23" name="Title 21"/>
          <p:cNvSpPr>
            <a:spLocks noGrp="1"/>
          </p:cNvSpPr>
          <p:nvPr>
            <p:ph type="title" idx="4294967295"/>
          </p:nvPr>
        </p:nvSpPr>
        <p:spPr>
          <a:xfrm>
            <a:off x="2392847" y="253629"/>
            <a:ext cx="4396886"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300" kern="1200">
                <a:solidFill>
                  <a:srgbClr val="000000"/>
                </a:solidFill>
                <a:latin typeface="+mn-lt"/>
                <a:ea typeface="+mn-ea"/>
                <a:cs typeface="Arial" panose="020B0604020202020204" pitchFamily="34" charset="0"/>
                <a:sym typeface="Arial"/>
              </a:rPr>
              <a:t>2. Số đo của góc nhị diện</a:t>
            </a:r>
            <a:endParaRPr lang="en-US" sz="2300" b="1" kern="1200" dirty="0">
              <a:solidFill>
                <a:srgbClr val="000000"/>
              </a:solidFill>
              <a:latin typeface="+mn-lt"/>
              <a:ea typeface="+mn-ea"/>
              <a:cs typeface="Arial" panose="020B0604020202020204" pitchFamily="34" charset="0"/>
              <a:sym typeface="Arial"/>
            </a:endParaRPr>
          </a:p>
        </p:txBody>
      </p:sp>
    </p:spTree>
    <p:extLst>
      <p:ext uri="{BB962C8B-B14F-4D97-AF65-F5344CB8AC3E}">
        <p14:creationId xmlns:p14="http://schemas.microsoft.com/office/powerpoint/2010/main" val="1110844773"/>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4" name="Picture 3"/>
          <p:cNvPicPr>
            <a:picLocks noChangeAspect="1"/>
          </p:cNvPicPr>
          <p:nvPr/>
        </p:nvPicPr>
        <p:blipFill>
          <a:blip r:embed="rId7"/>
          <a:stretch>
            <a:fillRect/>
          </a:stretch>
        </p:blipFill>
        <p:spPr>
          <a:xfrm rot="21113079" flipH="1">
            <a:off x="-196075" y="73850"/>
            <a:ext cx="1094393" cy="678424"/>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Lst>
          </a:blip>
          <a:stretch>
            <a:fillRect/>
          </a:stretch>
        </p:blipFill>
        <p:spPr>
          <a:xfrm>
            <a:off x="5777346" y="1"/>
            <a:ext cx="2502130" cy="506905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122220" y="1012390"/>
                <a:ext cx="3890356" cy="3682803"/>
              </a:xfrm>
              <a:prstGeom prst="rect">
                <a:avLst/>
              </a:prstGeom>
            </p:spPr>
            <p:txBody>
              <a:bodyPr wrap="square">
                <a:spAutoFit/>
              </a:bodyPr>
              <a:lstStyle/>
              <a:p>
                <a:pPr algn="just">
                  <a:lnSpc>
                    <a:spcPct val="155000"/>
                  </a:lnSpc>
                  <a:spcBef>
                    <a:spcPts val="600"/>
                  </a:spcBef>
                  <a:spcAft>
                    <a:spcPts val="600"/>
                  </a:spcAft>
                </a:pPr>
                <a:r>
                  <a:rPr lang="vi-VN" sz="2100" smtClean="0">
                    <a:latin typeface="+mn-lt"/>
                    <a:ea typeface="Arial" panose="020B0604020202020204" pitchFamily="34" charset="0"/>
                    <a:cs typeface="Times New Roman" panose="02020603050405020304" pitchFamily="18" charset="0"/>
                  </a:rPr>
                  <a:t>Trong </a:t>
                </a:r>
                <a14:m>
                  <m:oMath xmlns:m="http://schemas.openxmlformats.org/officeDocument/2006/math">
                    <m:d>
                      <m:dPr>
                        <m:ctrlPr>
                          <a:rPr lang="en-US" sz="2100" i="1">
                            <a:effectLst/>
                            <a:latin typeface="+mn-lt"/>
                            <a:ea typeface="Arial" panose="020B0604020202020204" pitchFamily="34" charset="0"/>
                            <a:cs typeface="Times New Roman" panose="02020603050405020304" pitchFamily="18" charset="0"/>
                          </a:rPr>
                        </m:ctrlPr>
                      </m:dPr>
                      <m:e>
                        <m:r>
                          <a:rPr lang="vi-VN" sz="2100" i="1">
                            <a:effectLst/>
                            <a:latin typeface="+mn-lt"/>
                            <a:ea typeface="Arial" panose="020B0604020202020204" pitchFamily="34" charset="0"/>
                            <a:cs typeface="Times New Roman" panose="02020603050405020304" pitchFamily="18" charset="0"/>
                          </a:rPr>
                          <m:t>𝑃</m:t>
                        </m:r>
                      </m:e>
                    </m:d>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𝑂𝑥</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𝑑</m:t>
                    </m:r>
                    <m:r>
                      <a:rPr lang="vi-VN" sz="2100" i="1">
                        <a:effectLst/>
                        <a:latin typeface="+mn-lt"/>
                        <a:ea typeface="Dotum" panose="020B0600000101010101" pitchFamily="34" charset="-127"/>
                        <a:cs typeface="Times New Roman" panose="02020603050405020304" pitchFamily="18" charset="0"/>
                      </a:rPr>
                      <m:t>;</m:t>
                    </m:r>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𝑂</m:t>
                        </m:r>
                      </m:e>
                      <m:sup>
                        <m:r>
                          <a:rPr lang="vi-VN" sz="2100" i="1">
                            <a:effectLst/>
                            <a:latin typeface="+mn-lt"/>
                            <a:ea typeface="Dotum" panose="020B0600000101010101" pitchFamily="34" charset="-127"/>
                            <a:cs typeface="Times New Roman" panose="02020603050405020304" pitchFamily="18" charset="0"/>
                          </a:rPr>
                          <m:t>′</m:t>
                        </m:r>
                      </m:sup>
                    </m:sSup>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𝑥</m:t>
                        </m:r>
                      </m:e>
                      <m:sup>
                        <m:r>
                          <a:rPr lang="vi-VN" sz="2100" i="1">
                            <a:effectLst/>
                            <a:latin typeface="+mn-lt"/>
                            <a:ea typeface="Dotum" panose="020B0600000101010101" pitchFamily="34" charset="-127"/>
                            <a:cs typeface="Times New Roman" panose="02020603050405020304" pitchFamily="18" charset="0"/>
                          </a:rPr>
                          <m:t>′</m:t>
                        </m:r>
                      </m:sup>
                    </m:sSup>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smtClean="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b="0" i="0" smtClean="0">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𝑂𝑥</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𝑂</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𝑥</m:t>
                      </m:r>
                      <m:r>
                        <a:rPr lang="vi-VN" sz="2100" i="1">
                          <a:effectLst/>
                          <a:latin typeface="+mn-lt"/>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Trong </a:t>
                </a:r>
                <a14:m>
                  <m:oMath xmlns:m="http://schemas.openxmlformats.org/officeDocument/2006/math">
                    <m:r>
                      <a:rPr lang="vi-VN" sz="2100" i="1">
                        <a:effectLst/>
                        <a:latin typeface="+mn-lt"/>
                        <a:ea typeface="Arial" panose="020B0604020202020204" pitchFamily="34" charset="0"/>
                        <a:cs typeface="Times New Roman" panose="02020603050405020304" pitchFamily="18" charset="0"/>
                      </a:rPr>
                      <m:t>(</m:t>
                    </m:r>
                    <m:r>
                      <a:rPr lang="vi-VN" sz="2100" i="1">
                        <a:effectLst/>
                        <a:latin typeface="+mn-lt"/>
                        <a:ea typeface="Arial" panose="020B0604020202020204" pitchFamily="34" charset="0"/>
                        <a:cs typeface="Times New Roman" panose="02020603050405020304" pitchFamily="18" charset="0"/>
                      </a:rPr>
                      <m:t>𝑄</m:t>
                    </m:r>
                    <m:r>
                      <a:rPr lang="vi-VN" sz="2100" i="1">
                        <a:effectLst/>
                        <a:latin typeface="+mn-lt"/>
                        <a:ea typeface="Dotum" panose="020B0600000101010101" pitchFamily="34" charset="-127"/>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𝑂𝑦</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𝑑</m:t>
                    </m:r>
                    <m:r>
                      <a:rPr lang="vi-VN" sz="2100" i="1">
                        <a:effectLst/>
                        <a:latin typeface="+mn-lt"/>
                        <a:ea typeface="Dotum" panose="020B0600000101010101" pitchFamily="34" charset="-127"/>
                        <a:cs typeface="Times New Roman" panose="02020603050405020304" pitchFamily="18" charset="0"/>
                      </a:rPr>
                      <m:t>;</m:t>
                    </m:r>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𝑂</m:t>
                        </m:r>
                      </m:e>
                      <m:sup>
                        <m:r>
                          <a:rPr lang="vi-VN" sz="2100" i="1">
                            <a:effectLst/>
                            <a:latin typeface="+mn-lt"/>
                            <a:ea typeface="Dotum" panose="020B0600000101010101" pitchFamily="34" charset="-127"/>
                            <a:cs typeface="Times New Roman" panose="02020603050405020304" pitchFamily="18" charset="0"/>
                          </a:rPr>
                          <m:t>′</m:t>
                        </m:r>
                      </m:sup>
                    </m:sSup>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𝑦</m:t>
                        </m:r>
                      </m:e>
                      <m:sup>
                        <m:r>
                          <a:rPr lang="vi-VN" sz="2100" i="1">
                            <a:effectLst/>
                            <a:latin typeface="+mn-lt"/>
                            <a:ea typeface="Dotum" panose="020B0600000101010101" pitchFamily="34" charset="-127"/>
                            <a:cs typeface="Times New Roman" panose="02020603050405020304" pitchFamily="18" charset="0"/>
                          </a:rPr>
                          <m:t>′</m:t>
                        </m:r>
                      </m:sup>
                    </m:sSup>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smtClean="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𝑂𝑦</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𝑂</m:t>
                      </m:r>
                      <m:r>
                        <a:rPr lang="vi-VN" sz="2100" i="1">
                          <a:effectLst/>
                          <a:latin typeface="+mn-lt"/>
                          <a:ea typeface="Dotum" panose="020B0600000101010101" pitchFamily="34" charset="-127"/>
                          <a:cs typeface="Times New Roman" panose="02020603050405020304" pitchFamily="18" charset="0"/>
                        </a:rPr>
                        <m:t>′</m:t>
                      </m:r>
                      <m:r>
                        <a:rPr lang="vi-VN" sz="2100" i="1">
                          <a:effectLst/>
                          <a:latin typeface="+mn-lt"/>
                          <a:ea typeface="Dotum" panose="020B0600000101010101" pitchFamily="34" charset="-127"/>
                          <a:cs typeface="Times New Roman" panose="02020603050405020304" pitchFamily="18" charset="0"/>
                        </a:rPr>
                        <m:t>𝑦</m:t>
                      </m:r>
                      <m:r>
                        <a:rPr lang="vi-VN" sz="2100" i="1">
                          <a:effectLst/>
                          <a:latin typeface="+mn-lt"/>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Vậy </a:t>
                </a:r>
                <a14:m>
                  <m:oMath xmlns:m="http://schemas.openxmlformats.org/officeDocument/2006/math">
                    <m:d>
                      <m:dPr>
                        <m:ctrlPr>
                          <a:rPr lang="en-US" sz="2100" i="1">
                            <a:effectLst/>
                            <a:latin typeface="+mn-lt"/>
                            <a:ea typeface="Arial" panose="020B0604020202020204" pitchFamily="34" charset="0"/>
                            <a:cs typeface="Times New Roman" panose="02020603050405020304" pitchFamily="18" charset="0"/>
                          </a:rPr>
                        </m:ctrlPr>
                      </m:dPr>
                      <m:e>
                        <m:r>
                          <a:rPr lang="vi-VN" sz="2100" i="1">
                            <a:effectLst/>
                            <a:latin typeface="+mn-lt"/>
                            <a:ea typeface="Arial" panose="020B0604020202020204" pitchFamily="34" charset="0"/>
                            <a:cs typeface="Times New Roman" panose="02020603050405020304" pitchFamily="18" charset="0"/>
                          </a:rPr>
                          <m:t>𝑂𝑥</m:t>
                        </m:r>
                        <m:r>
                          <a:rPr lang="vi-VN" sz="2100" i="1">
                            <a:effectLst/>
                            <a:latin typeface="+mn-lt"/>
                            <a:ea typeface="Arial" panose="020B0604020202020204" pitchFamily="34" charset="0"/>
                            <a:cs typeface="Times New Roman" panose="02020603050405020304" pitchFamily="18" charset="0"/>
                          </a:rPr>
                          <m:t>,</m:t>
                        </m:r>
                        <m:r>
                          <a:rPr lang="vi-VN" sz="2100" i="1">
                            <a:effectLst/>
                            <a:latin typeface="+mn-lt"/>
                            <a:ea typeface="Arial" panose="020B0604020202020204" pitchFamily="34" charset="0"/>
                            <a:cs typeface="Times New Roman" panose="02020603050405020304" pitchFamily="18" charset="0"/>
                          </a:rPr>
                          <m:t>𝑂𝑦</m:t>
                        </m:r>
                      </m:e>
                    </m:d>
                    <m:r>
                      <a:rPr lang="vi-VN" sz="2100" i="1">
                        <a:effectLst/>
                        <a:latin typeface="+mn-lt"/>
                        <a:ea typeface="Arial" panose="020B0604020202020204" pitchFamily="34" charset="0"/>
                        <a:cs typeface="Times New Roman" panose="02020603050405020304" pitchFamily="18" charset="0"/>
                      </a:rPr>
                      <m:t>=(</m:t>
                    </m:r>
                    <m:sSup>
                      <m:sSupPr>
                        <m:ctrlPr>
                          <a:rPr lang="en-US" sz="2100" i="1">
                            <a:effectLst/>
                            <a:latin typeface="+mn-lt"/>
                            <a:ea typeface="Arial" panose="020B0604020202020204" pitchFamily="34" charset="0"/>
                            <a:cs typeface="Times New Roman" panose="02020603050405020304" pitchFamily="18" charset="0"/>
                          </a:rPr>
                        </m:ctrlPr>
                      </m:sSupPr>
                      <m:e>
                        <m:r>
                          <a:rPr lang="vi-VN" sz="2100" i="1">
                            <a:effectLst/>
                            <a:latin typeface="+mn-lt"/>
                            <a:ea typeface="Arial" panose="020B0604020202020204" pitchFamily="34" charset="0"/>
                            <a:cs typeface="Times New Roman" panose="02020603050405020304" pitchFamily="18" charset="0"/>
                          </a:rPr>
                          <m:t>𝑂</m:t>
                        </m:r>
                      </m:e>
                      <m:sup>
                        <m:r>
                          <a:rPr lang="vi-VN" sz="2100" i="1">
                            <a:effectLst/>
                            <a:latin typeface="+mn-lt"/>
                            <a:ea typeface="Arial" panose="020B0604020202020204" pitchFamily="34" charset="0"/>
                            <a:cs typeface="Times New Roman" panose="02020603050405020304" pitchFamily="18" charset="0"/>
                          </a:rPr>
                          <m:t>′</m:t>
                        </m:r>
                      </m:sup>
                    </m:sSup>
                    <m:sSup>
                      <m:sSupPr>
                        <m:ctrlPr>
                          <a:rPr lang="en-US" sz="2100" i="1">
                            <a:effectLst/>
                            <a:latin typeface="+mn-lt"/>
                            <a:ea typeface="Arial" panose="020B0604020202020204" pitchFamily="34" charset="0"/>
                            <a:cs typeface="Times New Roman" panose="02020603050405020304" pitchFamily="18" charset="0"/>
                          </a:rPr>
                        </m:ctrlPr>
                      </m:sSupPr>
                      <m:e>
                        <m:r>
                          <a:rPr lang="vi-VN" sz="2100" i="1">
                            <a:effectLst/>
                            <a:latin typeface="+mn-lt"/>
                            <a:ea typeface="Arial" panose="020B0604020202020204" pitchFamily="34" charset="0"/>
                            <a:cs typeface="Times New Roman" panose="02020603050405020304" pitchFamily="18" charset="0"/>
                          </a:rPr>
                          <m:t>𝑥</m:t>
                        </m:r>
                      </m:e>
                      <m:sup>
                        <m:r>
                          <a:rPr lang="vi-VN" sz="2100" i="1">
                            <a:effectLst/>
                            <a:latin typeface="+mn-lt"/>
                            <a:ea typeface="Arial" panose="020B0604020202020204" pitchFamily="34" charset="0"/>
                            <a:cs typeface="Times New Roman" panose="02020603050405020304" pitchFamily="18" charset="0"/>
                          </a:rPr>
                          <m:t>′</m:t>
                        </m:r>
                      </m:sup>
                    </m:sSup>
                    <m:r>
                      <a:rPr lang="vi-VN" sz="2100" i="1">
                        <a:effectLst/>
                        <a:latin typeface="+mn-lt"/>
                        <a:ea typeface="Arial" panose="020B0604020202020204" pitchFamily="34" charset="0"/>
                        <a:cs typeface="Times New Roman" panose="02020603050405020304" pitchFamily="18" charset="0"/>
                      </a:rPr>
                      <m:t>,</m:t>
                    </m:r>
                    <m:sSup>
                      <m:sSupPr>
                        <m:ctrlPr>
                          <a:rPr lang="en-US" sz="2100" i="1">
                            <a:effectLst/>
                            <a:latin typeface="+mn-lt"/>
                            <a:ea typeface="Arial" panose="020B0604020202020204" pitchFamily="34" charset="0"/>
                            <a:cs typeface="Times New Roman" panose="02020603050405020304" pitchFamily="18" charset="0"/>
                          </a:rPr>
                        </m:ctrlPr>
                      </m:sSupPr>
                      <m:e>
                        <m:r>
                          <a:rPr lang="vi-VN" sz="2100" i="1">
                            <a:effectLst/>
                            <a:latin typeface="+mn-lt"/>
                            <a:ea typeface="Arial" panose="020B0604020202020204" pitchFamily="34" charset="0"/>
                            <a:cs typeface="Times New Roman" panose="02020603050405020304" pitchFamily="18" charset="0"/>
                          </a:rPr>
                          <m:t>𝑂</m:t>
                        </m:r>
                      </m:e>
                      <m:sup>
                        <m:r>
                          <a:rPr lang="vi-VN" sz="2100" i="1">
                            <a:effectLst/>
                            <a:latin typeface="+mn-lt"/>
                            <a:ea typeface="Arial" panose="020B0604020202020204" pitchFamily="34" charset="0"/>
                            <a:cs typeface="Times New Roman" panose="02020603050405020304" pitchFamily="18" charset="0"/>
                          </a:rPr>
                          <m:t>′</m:t>
                        </m:r>
                      </m:sup>
                    </m:sSup>
                    <m:sSup>
                      <m:sSupPr>
                        <m:ctrlPr>
                          <a:rPr lang="en-US" sz="2100" i="1">
                            <a:effectLst/>
                            <a:latin typeface="+mn-lt"/>
                            <a:ea typeface="Arial" panose="020B0604020202020204" pitchFamily="34" charset="0"/>
                            <a:cs typeface="Times New Roman" panose="02020603050405020304" pitchFamily="18" charset="0"/>
                          </a:rPr>
                        </m:ctrlPr>
                      </m:sSupPr>
                      <m:e>
                        <m:r>
                          <a:rPr lang="vi-VN" sz="2100" i="1">
                            <a:effectLst/>
                            <a:latin typeface="+mn-lt"/>
                            <a:ea typeface="Arial" panose="020B0604020202020204" pitchFamily="34" charset="0"/>
                            <a:cs typeface="Times New Roman" panose="02020603050405020304" pitchFamily="18" charset="0"/>
                          </a:rPr>
                          <m:t>𝑦</m:t>
                        </m:r>
                      </m:e>
                      <m:sup>
                        <m:r>
                          <a:rPr lang="vi-VN" sz="2100" i="1">
                            <a:effectLst/>
                            <a:latin typeface="+mn-lt"/>
                            <a:ea typeface="Arial" panose="020B0604020202020204" pitchFamily="34" charset="0"/>
                            <a:cs typeface="Times New Roman" panose="02020603050405020304" pitchFamily="18" charset="0"/>
                          </a:rPr>
                          <m:t>′</m:t>
                        </m:r>
                      </m:sup>
                    </m:sSup>
                    <m:r>
                      <a:rPr lang="vi-VN" sz="2100" i="1">
                        <a:effectLst/>
                        <a:latin typeface="+mn-lt"/>
                        <a:ea typeface="Arial" panose="020B0604020202020204" pitchFamily="34" charset="0"/>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hay số đo của </a:t>
                </a:r>
                <a14:m>
                  <m:oMath xmlns:m="http://schemas.openxmlformats.org/officeDocument/2006/math">
                    <m:acc>
                      <m:accPr>
                        <m:chr m:val="̂"/>
                        <m:ctrlPr>
                          <a:rPr lang="en-US" sz="2100" i="1">
                            <a:effectLst/>
                            <a:latin typeface="+mn-lt"/>
                            <a:ea typeface="Dotum" panose="020B0600000101010101" pitchFamily="34" charset="-127"/>
                            <a:cs typeface="Times New Roman" panose="02020603050405020304" pitchFamily="18" charset="0"/>
                          </a:rPr>
                        </m:ctrlPr>
                      </m:accPr>
                      <m:e>
                        <m:r>
                          <a:rPr lang="vi-VN" sz="2100" i="1">
                            <a:effectLst/>
                            <a:latin typeface="+mn-lt"/>
                            <a:ea typeface="Dotum" panose="020B0600000101010101" pitchFamily="34" charset="-127"/>
                            <a:cs typeface="Times New Roman" panose="02020603050405020304" pitchFamily="18" charset="0"/>
                          </a:rPr>
                          <m:t>𝑥𝑂𝑦</m:t>
                        </m:r>
                      </m:e>
                    </m:acc>
                    <m:r>
                      <a:rPr lang="vi-VN" sz="2100" i="1">
                        <a:effectLst/>
                        <a:latin typeface="+mn-lt"/>
                        <a:ea typeface="Dotum" panose="020B0600000101010101" pitchFamily="34" charset="-127"/>
                        <a:cs typeface="Times New Roman" panose="02020603050405020304" pitchFamily="18" charset="0"/>
                      </a:rPr>
                      <m:t>=</m:t>
                    </m:r>
                    <m:acc>
                      <m:accPr>
                        <m:chr m:val="̂"/>
                        <m:ctrlPr>
                          <a:rPr lang="en-US" sz="2100" i="1">
                            <a:effectLst/>
                            <a:latin typeface="+mn-lt"/>
                            <a:ea typeface="Dotum" panose="020B0600000101010101" pitchFamily="34" charset="-127"/>
                            <a:cs typeface="Times New Roman" panose="02020603050405020304" pitchFamily="18" charset="0"/>
                          </a:rPr>
                        </m:ctrlPr>
                      </m:accPr>
                      <m:e>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𝑥</m:t>
                            </m:r>
                          </m:e>
                          <m:sup>
                            <m:r>
                              <a:rPr lang="vi-VN" sz="2100" i="1">
                                <a:effectLst/>
                                <a:latin typeface="+mn-lt"/>
                                <a:ea typeface="Dotum" panose="020B0600000101010101" pitchFamily="34" charset="-127"/>
                                <a:cs typeface="Times New Roman" panose="02020603050405020304" pitchFamily="18" charset="0"/>
                              </a:rPr>
                              <m:t>′</m:t>
                            </m:r>
                          </m:sup>
                        </m:sSup>
                        <m:r>
                          <a:rPr lang="vi-VN" sz="2100" i="1">
                            <a:effectLst/>
                            <a:latin typeface="+mn-lt"/>
                            <a:ea typeface="Dotum" panose="020B0600000101010101" pitchFamily="34" charset="-127"/>
                            <a:cs typeface="Times New Roman" panose="02020603050405020304" pitchFamily="18" charset="0"/>
                          </a:rPr>
                          <m:t>𝑂</m:t>
                        </m:r>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𝑦</m:t>
                            </m:r>
                          </m:e>
                          <m:sup>
                            <m:r>
                              <a:rPr lang="vi-VN" sz="2100" i="1">
                                <a:effectLst/>
                                <a:latin typeface="+mn-lt"/>
                                <a:ea typeface="Dotum" panose="020B0600000101010101" pitchFamily="34" charset="-127"/>
                                <a:cs typeface="Times New Roman" panose="02020603050405020304" pitchFamily="18" charset="0"/>
                              </a:rPr>
                              <m:t>′</m:t>
                            </m:r>
                          </m:sup>
                        </m:sSup>
                      </m:e>
                    </m:acc>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22220" y="1012390"/>
                <a:ext cx="3890356" cy="3682803"/>
              </a:xfrm>
              <a:prstGeom prst="rect">
                <a:avLst/>
              </a:prstGeom>
              <a:blipFill>
                <a:blip r:embed="rId10"/>
                <a:stretch>
                  <a:fillRect l="-1881" r="-1881" b="-2318"/>
                </a:stretch>
              </a:blipFill>
            </p:spPr>
            <p:txBody>
              <a:bodyPr/>
              <a:lstStyle/>
              <a:p>
                <a:r>
                  <a:rPr lang="en-US">
                    <a:noFill/>
                  </a:rPr>
                  <a:t> </a:t>
                </a:r>
              </a:p>
            </p:txBody>
          </p:sp>
        </mc:Fallback>
      </mc:AlternateContent>
      <p:sp>
        <p:nvSpPr>
          <p:cNvPr id="10" name="Rectangle 9"/>
          <p:cNvSpPr/>
          <p:nvPr/>
        </p:nvSpPr>
        <p:spPr>
          <a:xfrm>
            <a:off x="1122220" y="270411"/>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09924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down)">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4" name="Rectangle 3"/>
          <p:cNvSpPr/>
          <p:nvPr/>
        </p:nvSpPr>
        <p:spPr>
          <a:xfrm>
            <a:off x="1415332" y="889908"/>
            <a:ext cx="1587294" cy="577850"/>
          </a:xfrm>
          <a:prstGeom prst="rect">
            <a:avLst/>
          </a:prstGeom>
        </p:spPr>
        <p:txBody>
          <a:bodyPr wrap="none">
            <a:spAutoFit/>
          </a:bodyPr>
          <a:lstStyle/>
          <a:p>
            <a:pPr lvl="0" algn="just">
              <a:lnSpc>
                <a:spcPct val="150000"/>
              </a:lnSpc>
            </a:pPr>
            <a:r>
              <a:rPr lang="en-US" sz="2400" b="1" kern="100">
                <a:solidFill>
                  <a:srgbClr val="C00000"/>
                </a:solidFill>
                <a:ea typeface="Malgun Gothic" panose="020B0503020000020004" pitchFamily="34" charset="-127"/>
                <a:cs typeface="Times New Roman" panose="02020603050405020304" pitchFamily="18" charset="0"/>
              </a:rPr>
              <a:t>Nhận xét:</a:t>
            </a:r>
            <a:endParaRPr lang="en-US" sz="2400" kern="100">
              <a:solidFill>
                <a:srgbClr val="C00000"/>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415332" y="1634737"/>
                <a:ext cx="6281530" cy="2185214"/>
              </a:xfrm>
              <a:prstGeom prst="rect">
                <a:avLst/>
              </a:prstGeom>
            </p:spPr>
            <p:txBody>
              <a:bodyPr wrap="square">
                <a:spAutoFit/>
              </a:bodyPr>
              <a:lstStyle/>
              <a:p>
                <a:pPr marL="342900" indent="-342900" algn="just">
                  <a:lnSpc>
                    <a:spcPct val="150000"/>
                  </a:lnSpc>
                  <a:spcBef>
                    <a:spcPts val="600"/>
                  </a:spcBef>
                  <a:spcAft>
                    <a:spcPts val="600"/>
                  </a:spcAft>
                  <a:buFont typeface="Arial" panose="020B0604020202020204" pitchFamily="34" charset="0"/>
                  <a:buChar char="•"/>
                </a:pPr>
                <a:r>
                  <a:rPr lang="vi-VN" sz="2100" smtClean="0">
                    <a:latin typeface="+mn-lt"/>
                    <a:ea typeface="Arial" panose="020B0604020202020204" pitchFamily="34" charset="0"/>
                    <a:cs typeface="Times New Roman" panose="02020603050405020304" pitchFamily="18" charset="0"/>
                  </a:rPr>
                  <a:t>Số </a:t>
                </a:r>
                <a:r>
                  <a:rPr lang="vi-VN" sz="2100">
                    <a:latin typeface="+mn-lt"/>
                    <a:ea typeface="Arial" panose="020B0604020202020204" pitchFamily="34" charset="0"/>
                    <a:cs typeface="Times New Roman" panose="02020603050405020304" pitchFamily="18" charset="0"/>
                  </a:rPr>
                  <a:t>đo góc phẳng nhị diện </a:t>
                </a:r>
                <a14:m>
                  <m:oMath xmlns:m="http://schemas.openxmlformats.org/officeDocument/2006/math">
                    <m:r>
                      <a:rPr lang="vi-VN" sz="2100" i="1">
                        <a:effectLst/>
                        <a:latin typeface="+mn-lt"/>
                        <a:ea typeface="Arial" panose="020B0604020202020204" pitchFamily="34" charset="0"/>
                        <a:cs typeface="Times New Roman" panose="02020603050405020304" pitchFamily="18" charset="0"/>
                      </a:rPr>
                      <m:t>𝑥𝑂𝑦</m:t>
                    </m:r>
                  </m:oMath>
                </a14:m>
                <a:r>
                  <a:rPr lang="vi-VN" sz="2100">
                    <a:effectLst/>
                    <a:latin typeface="+mn-lt"/>
                    <a:ea typeface="Dotum" panose="020B0600000101010101" pitchFamily="34" charset="-127"/>
                    <a:cs typeface="Times New Roman" panose="02020603050405020304" pitchFamily="18" charset="0"/>
                  </a:rPr>
                  <a:t> không phụ thuộc vào vị trí của  điểm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𝑂</m:t>
                    </m:r>
                  </m:oMath>
                </a14:m>
                <a:r>
                  <a:rPr lang="vi-VN" sz="2100">
                    <a:effectLst/>
                    <a:latin typeface="+mn-lt"/>
                    <a:ea typeface="Dotum" panose="020B0600000101010101" pitchFamily="34" charset="-127"/>
                    <a:cs typeface="Times New Roman" panose="02020603050405020304" pitchFamily="18" charset="0"/>
                  </a:rPr>
                  <a:t> trên cạnh nhị diện và được gọi là </a:t>
                </a:r>
                <a:r>
                  <a:rPr lang="vi-VN" sz="2100">
                    <a:effectLst/>
                    <a:latin typeface="+mn-lt"/>
                    <a:ea typeface="Dotum" panose="020B0600000101010101" pitchFamily="34" charset="-127"/>
                    <a:cs typeface="Times New Roman" panose="02020603050405020304" pitchFamily="18" charset="0"/>
                  </a:rPr>
                  <a:t>số </a:t>
                </a:r>
                <a:r>
                  <a:rPr lang="vi-VN" sz="2100" smtClean="0">
                    <a:effectLst/>
                    <a:latin typeface="+mn-lt"/>
                    <a:ea typeface="Dotum" panose="020B0600000101010101" pitchFamily="34" charset="-127"/>
                    <a:cs typeface="Times New Roman" panose="02020603050405020304" pitchFamily="18" charset="0"/>
                  </a:rPr>
                  <a:t>đ</a:t>
                </a:r>
                <a:r>
                  <a:rPr lang="en-US" sz="2100" smtClean="0">
                    <a:effectLst/>
                    <a:latin typeface="+mn-lt"/>
                    <a:ea typeface="Dotum" panose="020B0600000101010101" pitchFamily="34" charset="-127"/>
                    <a:cs typeface="Times New Roman" panose="02020603050405020304" pitchFamily="18" charset="0"/>
                  </a:rPr>
                  <a:t>o</a:t>
                </a:r>
                <a:r>
                  <a:rPr lang="vi-VN" sz="2100" smtClean="0">
                    <a:effectLst/>
                    <a:latin typeface="+mn-lt"/>
                    <a:ea typeface="Dotum" panose="020B0600000101010101" pitchFamily="34" charset="-127"/>
                    <a:cs typeface="Times New Roman" panose="02020603050405020304" pitchFamily="18" charset="0"/>
                  </a:rPr>
                  <a:t> </a:t>
                </a:r>
                <a:r>
                  <a:rPr lang="vi-VN" sz="2100">
                    <a:effectLst/>
                    <a:latin typeface="+mn-lt"/>
                    <a:ea typeface="Dotum" panose="020B0600000101010101" pitchFamily="34" charset="-127"/>
                    <a:cs typeface="Times New Roman" panose="02020603050405020304" pitchFamily="18" charset="0"/>
                  </a:rPr>
                  <a:t>của góc nhị điện </a:t>
                </a:r>
                <a:r>
                  <a:rPr lang="vi-VN" sz="2100">
                    <a:effectLst/>
                    <a:latin typeface="+mn-lt"/>
                    <a:ea typeface="Dotum" panose="020B0600000101010101" pitchFamily="34" charset="-127"/>
                    <a:cs typeface="Times New Roman" panose="02020603050405020304" pitchFamily="18" charset="0"/>
                  </a:rPr>
                  <a:t>đã </a:t>
                </a:r>
                <a:r>
                  <a:rPr lang="vi-VN" sz="2100" smtClean="0">
                    <a:effectLst/>
                    <a:latin typeface="+mn-lt"/>
                    <a:ea typeface="Dotum" panose="020B0600000101010101" pitchFamily="34" charset="-127"/>
                    <a:cs typeface="Times New Roman" panose="02020603050405020304" pitchFamily="18" charset="0"/>
                  </a:rPr>
                  <a:t>cho.</a:t>
                </a:r>
                <a:endParaRPr lang="en-US" sz="2100" smtClean="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 typeface="Arial" panose="020B0604020202020204" pitchFamily="34" charset="0"/>
                  <a:buChar char="•"/>
                </a:pPr>
                <a:r>
                  <a:rPr lang="vi-VN" sz="2100" smtClean="0">
                    <a:effectLst/>
                    <a:latin typeface="+mn-lt"/>
                    <a:ea typeface="Arial" panose="020B0604020202020204" pitchFamily="34" charset="0"/>
                    <a:cs typeface="Times New Roman" panose="02020603050405020304" pitchFamily="18" charset="0"/>
                  </a:rPr>
                  <a:t>Số </a:t>
                </a:r>
                <a:r>
                  <a:rPr lang="vi-VN" sz="2100">
                    <a:effectLst/>
                    <a:latin typeface="+mn-lt"/>
                    <a:ea typeface="Arial" panose="020B0604020202020204" pitchFamily="34" charset="0"/>
                    <a:cs typeface="Times New Roman" panose="02020603050405020304" pitchFamily="18" charset="0"/>
                  </a:rPr>
                  <a:t>đo của góc nhị diện từ </a:t>
                </a:r>
                <a14:m>
                  <m:oMath xmlns:m="http://schemas.openxmlformats.org/officeDocument/2006/math">
                    <m:sSup>
                      <m:sSupPr>
                        <m:ctrlPr>
                          <a:rPr lang="en-US" sz="2100" i="1">
                            <a:effectLst/>
                            <a:latin typeface="+mn-lt"/>
                            <a:ea typeface="Arial" panose="020B0604020202020204" pitchFamily="34" charset="0"/>
                            <a:cs typeface="Times New Roman" panose="02020603050405020304" pitchFamily="18" charset="0"/>
                          </a:rPr>
                        </m:ctrlPr>
                      </m:sSupPr>
                      <m:e>
                        <m:r>
                          <a:rPr lang="vi-VN" sz="2100" i="1">
                            <a:effectLst/>
                            <a:latin typeface="+mn-lt"/>
                            <a:ea typeface="Arial" panose="020B0604020202020204" pitchFamily="34" charset="0"/>
                            <a:cs typeface="Times New Roman" panose="02020603050405020304" pitchFamily="18" charset="0"/>
                          </a:rPr>
                          <m:t>0</m:t>
                        </m:r>
                      </m:e>
                      <m:sup>
                        <m:r>
                          <a:rPr lang="vi-VN" sz="2100" i="1">
                            <a:effectLst/>
                            <a:latin typeface="+mn-lt"/>
                            <a:ea typeface="Arial" panose="020B0604020202020204" pitchFamily="34" charset="0"/>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 đến </a:t>
                </a:r>
                <a14:m>
                  <m:oMath xmlns:m="http://schemas.openxmlformats.org/officeDocument/2006/math">
                    <m:sSup>
                      <m:sSupPr>
                        <m:ctrlPr>
                          <a:rPr lang="en-US" sz="2100" i="1">
                            <a:effectLst/>
                            <a:latin typeface="+mn-lt"/>
                            <a:ea typeface="Dotum" panose="020B0600000101010101" pitchFamily="34" charset="-127"/>
                            <a:cs typeface="Times New Roman" panose="02020603050405020304" pitchFamily="18" charset="0"/>
                          </a:rPr>
                        </m:ctrlPr>
                      </m:sSupPr>
                      <m:e>
                        <m:r>
                          <a:rPr lang="vi-VN" sz="2100" i="1">
                            <a:effectLst/>
                            <a:latin typeface="+mn-lt"/>
                            <a:ea typeface="Dotum" panose="020B0600000101010101" pitchFamily="34" charset="-127"/>
                            <a:cs typeface="Times New Roman" panose="02020603050405020304" pitchFamily="18" charset="0"/>
                          </a:rPr>
                          <m:t>180</m:t>
                        </m:r>
                      </m:e>
                      <m:sup>
                        <m:r>
                          <a:rPr lang="vi-VN" sz="2100" i="1">
                            <a:effectLst/>
                            <a:latin typeface="+mn-lt"/>
                            <a:ea typeface="Dotum" panose="020B0600000101010101" pitchFamily="34" charset="-127"/>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415332" y="1634737"/>
                <a:ext cx="6281530" cy="2185214"/>
              </a:xfrm>
              <a:prstGeom prst="rect">
                <a:avLst/>
              </a:prstGeom>
              <a:blipFill>
                <a:blip r:embed="rId3"/>
                <a:stretch>
                  <a:fillRect l="-970" r="-1067" b="-167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87464" y="998820"/>
                <a:ext cx="8152406" cy="37856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pPr>
                <a:r>
                  <a:rPr lang="en-US" sz="2000">
                    <a:ea typeface="Arial" panose="020B0604020202020204" pitchFamily="34" charset="0"/>
                    <a:cs typeface="Times New Roman" panose="02020603050405020304" pitchFamily="18" charset="0"/>
                  </a:rPr>
                  <a:t>Trong không gian cho góc nhị diện.</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Một </a:t>
                </a:r>
                <a:r>
                  <a:rPr lang="en-US" sz="2000">
                    <a:effectLst/>
                    <a:ea typeface="Arial" panose="020B0604020202020204" pitchFamily="34" charset="0"/>
                    <a:cs typeface="Times New Roman" panose="02020603050405020304" pitchFamily="18" charset="0"/>
                  </a:rPr>
                  <a:t>góc có đỉnh thuộc cạnh của góc nhị diện, hai cạnh của góc đó lần lượt thuộc hai mặt nhị diện và cùng vuông góc với cạnh của góc nhị diện được gọi là góc phẳng nhị diện của góc nhị diện </a:t>
                </a:r>
                <a:r>
                  <a:rPr lang="en-US" sz="2000">
                    <a:effectLst/>
                    <a:ea typeface="Arial" panose="020B0604020202020204" pitchFamily="34" charset="0"/>
                    <a:cs typeface="Times New Roman" panose="02020603050405020304" pitchFamily="18" charset="0"/>
                  </a:rPr>
                  <a:t>đã </a:t>
                </a:r>
                <a:r>
                  <a:rPr lang="en-US" sz="2000" smtClean="0">
                    <a:effectLst/>
                    <a:ea typeface="Arial" panose="020B0604020202020204" pitchFamily="34" charset="0"/>
                    <a:cs typeface="Times New Roman" panose="02020603050405020304" pitchFamily="18" charset="0"/>
                  </a:rPr>
                  <a:t>cho.</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Số </a:t>
                </a:r>
                <a:r>
                  <a:rPr lang="en-US" sz="2000">
                    <a:effectLst/>
                    <a:ea typeface="Arial" panose="020B0604020202020204" pitchFamily="34" charset="0"/>
                    <a:cs typeface="Times New Roman" panose="02020603050405020304" pitchFamily="18" charset="0"/>
                  </a:rPr>
                  <a:t>đo của một góc phẳng nhị điện được gọi là số đo của </a:t>
                </a:r>
                <a:r>
                  <a:rPr lang="en-US" sz="2000">
                    <a:effectLst/>
                    <a:ea typeface="Arial" panose="020B0604020202020204" pitchFamily="34" charset="0"/>
                    <a:cs typeface="Times New Roman" panose="02020603050405020304" pitchFamily="18" charset="0"/>
                  </a:rPr>
                  <a:t>góc </a:t>
                </a:r>
                <a:r>
                  <a:rPr lang="en-US" sz="2000" smtClean="0">
                    <a:effectLst/>
                    <a:ea typeface="Arial" panose="020B0604020202020204" pitchFamily="34" charset="0"/>
                    <a:cs typeface="Times New Roman" panose="02020603050405020304" pitchFamily="18" charset="0"/>
                  </a:rPr>
                  <a:t>      nhị </a:t>
                </a:r>
                <a:r>
                  <a:rPr lang="en-US" sz="2000">
                    <a:effectLst/>
                    <a:ea typeface="Arial" panose="020B0604020202020204" pitchFamily="34" charset="0"/>
                    <a:cs typeface="Times New Roman" panose="02020603050405020304" pitchFamily="18" charset="0"/>
                  </a:rPr>
                  <a:t>diện </a:t>
                </a:r>
                <a:r>
                  <a:rPr lang="en-US" sz="2000" smtClean="0">
                    <a:effectLst/>
                    <a:ea typeface="Arial" panose="020B0604020202020204" pitchFamily="34" charset="0"/>
                    <a:cs typeface="Times New Roman" panose="02020603050405020304" pitchFamily="18" charset="0"/>
                  </a:rPr>
                  <a:t>đó.</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Nếu </a:t>
                </a:r>
                <a:r>
                  <a:rPr lang="en-US" sz="2000">
                    <a:effectLst/>
                    <a:ea typeface="Arial" panose="020B0604020202020204" pitchFamily="34" charset="0"/>
                    <a:cs typeface="Times New Roman" panose="02020603050405020304" pitchFamily="18" charset="0"/>
                  </a:rPr>
                  <a:t>số đo góc phẳng nhị diện bằng </a:t>
                </a:r>
                <a14:m>
                  <m:oMath xmlns:m="http://schemas.openxmlformats.org/officeDocument/2006/math">
                    <m:sSup>
                      <m:sSupPr>
                        <m:ctrlPr>
                          <a:rPr lang="en-US" sz="2000" i="1">
                            <a:effectLst/>
                            <a:ea typeface="Arial" panose="020B0604020202020204" pitchFamily="34" charset="0"/>
                            <a:cs typeface="Times New Roman" panose="02020603050405020304" pitchFamily="18" charset="0"/>
                          </a:rPr>
                        </m:ctrlPr>
                      </m:sSupPr>
                      <m:e>
                        <m:r>
                          <a:rPr lang="en-US" sz="2000" i="1">
                            <a:effectLst/>
                            <a:ea typeface="Arial" panose="020B0604020202020204" pitchFamily="34" charset="0"/>
                            <a:cs typeface="Times New Roman" panose="02020603050405020304" pitchFamily="18" charset="0"/>
                          </a:rPr>
                          <m:t>90</m:t>
                        </m:r>
                      </m:e>
                      <m:sup>
                        <m:r>
                          <a:rPr lang="en-US" sz="2000" i="1">
                            <a:effectLst/>
                            <a:ea typeface="Arial" panose="020B0604020202020204" pitchFamily="34" charset="0"/>
                            <a:cs typeface="Times New Roman" panose="02020603050405020304" pitchFamily="18" charset="0"/>
                          </a:rPr>
                          <m:t>𝑜</m:t>
                        </m:r>
                      </m:sup>
                    </m:sSup>
                  </m:oMath>
                </a14:m>
                <a:r>
                  <a:rPr lang="en-US" sz="2000">
                    <a:effectLst/>
                    <a:ea typeface="Arial" panose="020B0604020202020204" pitchFamily="34" charset="0"/>
                    <a:cs typeface="Times New Roman" panose="02020603050405020304" pitchFamily="18" charset="0"/>
                  </a:rPr>
                  <a:t> thì góc nhị diện đó gọi là góc nhị diện vuông.</a:t>
                </a:r>
              </a:p>
            </p:txBody>
          </p:sp>
        </mc:Choice>
        <mc:Fallback>
          <p:sp>
            <p:nvSpPr>
              <p:cNvPr id="3" name="Rectangle 2"/>
              <p:cNvSpPr>
                <a:spLocks noRot="1" noChangeAspect="1" noMove="1" noResize="1" noEditPoints="1" noAdjustHandles="1" noChangeArrowheads="1" noChangeShapeType="1" noTextEdit="1"/>
              </p:cNvSpPr>
              <p:nvPr/>
            </p:nvSpPr>
            <p:spPr>
              <a:xfrm>
                <a:off x="487464" y="998820"/>
                <a:ext cx="8152406" cy="3785652"/>
              </a:xfrm>
              <a:prstGeom prst="rect">
                <a:avLst/>
              </a:prstGeom>
              <a:blipFill>
                <a:blip r:embed="rId3"/>
                <a:stretch>
                  <a:fillRect l="-671" r="-597" b="-160"/>
                </a:stretch>
              </a:blipFill>
            </p:spPr>
            <p:txBody>
              <a:bodyPr/>
              <a:lstStyle/>
              <a:p>
                <a:r>
                  <a:rPr lang="en-US">
                    <a:noFill/>
                  </a:rPr>
                  <a:t> </a:t>
                </a:r>
              </a:p>
            </p:txBody>
          </p:sp>
        </mc:Fallback>
      </mc:AlternateContent>
      <p:sp>
        <p:nvSpPr>
          <p:cNvPr id="4" name="Google Shape;2540;p49"/>
          <p:cNvSpPr txBox="1">
            <a:spLocks/>
          </p:cNvSpPr>
          <p:nvPr/>
        </p:nvSpPr>
        <p:spPr>
          <a:xfrm>
            <a:off x="3000768" y="22453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3000" b="1" i="0" u="none" strike="noStrike" kern="0" cap="none" spc="0" normalizeH="0" baseline="0" noProof="0" smtClean="0">
                <a:ln>
                  <a:noFill/>
                </a:ln>
                <a:solidFill>
                  <a:srgbClr val="C00000"/>
                </a:solidFill>
                <a:effectLst/>
                <a:uLnTx/>
                <a:uFillTx/>
                <a:latin typeface="Arial" panose="020B0604020202020204" pitchFamily="34" charset="0"/>
                <a:cs typeface="Maven Pro ExtraBold"/>
                <a:sym typeface="Maven Pro ExtraBold"/>
              </a:rPr>
              <a:t>ĐỊNH NGHĨA</a:t>
            </a:r>
            <a:endParaRPr kumimoji="0" lang="vi-VN" sz="30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grpSp>
        <p:nvGrpSpPr>
          <p:cNvPr id="7" name="Google Shape;1058;p51"/>
          <p:cNvGrpSpPr/>
          <p:nvPr/>
        </p:nvGrpSpPr>
        <p:grpSpPr>
          <a:xfrm rot="5400000">
            <a:off x="8198496" y="4437958"/>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276251105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8" name="TextBox 37"/>
          <p:cNvSpPr txBox="1"/>
          <p:nvPr/>
        </p:nvSpPr>
        <p:spPr>
          <a:xfrm>
            <a:off x="222915" y="42345"/>
            <a:ext cx="8690493" cy="1569660"/>
          </a:xfrm>
          <a:prstGeom prst="rect">
            <a:avLst/>
          </a:prstGeom>
          <a:noFill/>
        </p:spPr>
        <p:txBody>
          <a:bodyPr wrap="square" rtlCol="0">
            <a:spAutoFit/>
          </a:bodyPr>
          <a:lstStyle/>
          <a:p>
            <a:pPr lvl="0" algn="just">
              <a:lnSpc>
                <a:spcPct val="150000"/>
              </a:lnSpc>
              <a:buClr>
                <a:srgbClr val="2D1549"/>
              </a:buClr>
              <a:buSzPts val="1100"/>
              <a:defRPr/>
            </a:pPr>
            <a:r>
              <a:rPr lang="en-US" sz="1600" b="1" smtClean="0">
                <a:solidFill>
                  <a:srgbClr val="FFFFFF"/>
                </a:solidFill>
                <a:highlight>
                  <a:srgbClr val="CE4D8E"/>
                </a:highlight>
                <a:cs typeface="Poppins SemiBold"/>
                <a:sym typeface="Poppins SemiBold"/>
              </a:rPr>
              <a:t>Ví </a:t>
            </a:r>
            <a:r>
              <a:rPr lang="en-US" sz="1600" b="1">
                <a:solidFill>
                  <a:srgbClr val="FFFFFF"/>
                </a:solidFill>
                <a:highlight>
                  <a:srgbClr val="CE4D8E"/>
                </a:highlight>
                <a:cs typeface="Poppins SemiBold"/>
                <a:sym typeface="Poppins SemiBold"/>
              </a:rPr>
              <a:t>dụ </a:t>
            </a:r>
            <a:r>
              <a:rPr lang="en-US" sz="1600" b="1" smtClean="0">
                <a:solidFill>
                  <a:srgbClr val="FFFFFF"/>
                </a:solidFill>
                <a:highlight>
                  <a:srgbClr val="CE4D8E"/>
                </a:highlight>
                <a:cs typeface="Poppins SemiBold"/>
                <a:sym typeface="Poppins SemiBold"/>
              </a:rPr>
              <a:t>4:</a:t>
            </a:r>
            <a:r>
              <a:rPr lang="en-US" sz="1600" smtClean="0">
                <a:solidFill>
                  <a:srgbClr val="292A00"/>
                </a:solidFill>
                <a:latin typeface="+mn-lt"/>
              </a:rPr>
              <a:t> </a:t>
            </a:r>
            <a:r>
              <a:rPr lang="vi-VN" sz="1600">
                <a:solidFill>
                  <a:srgbClr val="292A00"/>
                </a:solidFill>
                <a:latin typeface="+mn-lt"/>
              </a:rPr>
              <a:t>Trong các công trình xây dựng nhà ở, độ dốc mái được hiểu là độ nghiêng của mái khi hoàn thiện so với mặt phẳng nằm ngang. Khi thi công, mái nhà cần một độ nghiêng nhất định để đảm bảo thoát nước tốt tránh gây ra tình trạng đọng nước hay thấm dột. Quan sát Hình 40 và cho biết góc nhị diện nào phản ánh độ dốc của mái.</a:t>
            </a:r>
          </a:p>
        </p:txBody>
      </p:sp>
      <p:sp>
        <p:nvSpPr>
          <p:cNvPr id="39" name="Rectangle 38"/>
          <p:cNvSpPr/>
          <p:nvPr/>
        </p:nvSpPr>
        <p:spPr>
          <a:xfrm>
            <a:off x="616052" y="3153221"/>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65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003972" y="1562255"/>
            <a:ext cx="5128378" cy="1821082"/>
          </a:xfrm>
          <a:prstGeom prst="rect">
            <a:avLst/>
          </a:prstGeom>
        </p:spPr>
      </p:pic>
      <p:sp>
        <p:nvSpPr>
          <p:cNvPr id="9" name="Rectangle 8"/>
          <p:cNvSpPr/>
          <p:nvPr/>
        </p:nvSpPr>
        <p:spPr>
          <a:xfrm>
            <a:off x="326003" y="3519678"/>
            <a:ext cx="8460188" cy="1569660"/>
          </a:xfrm>
          <a:prstGeom prst="rect">
            <a:avLst/>
          </a:prstGeom>
        </p:spPr>
        <p:txBody>
          <a:bodyPr wrap="square">
            <a:spAutoFit/>
          </a:bodyPr>
          <a:lstStyle/>
          <a:p>
            <a:pPr algn="just">
              <a:lnSpc>
                <a:spcPct val="150000"/>
              </a:lnSpc>
              <a:spcAft>
                <a:spcPts val="500"/>
              </a:spcAft>
            </a:pPr>
            <a:r>
              <a:rPr lang="vi-VN" sz="1600">
                <a:latin typeface="+mn-lt"/>
              </a:rPr>
              <a:t>Giả sử nửa mặt phẳng (P) (minh hoạ mặt phẳng nằm ngang) và nửa mặt phẳng (Q) (minh hoạ mái nhà) cắt nhau theo giao tuyến d (Hình 40b). Khi đó góc nhị diện có cạnh là đường thẳng d, hai mặt lần lượt là (P) và (Q) phản ánh độ dốc của mái. Độ dốc đó cũng được phản ánh bởi góc phẳng nhị diện xOy của góc nhị diện trên (Hình </a:t>
            </a:r>
            <a:r>
              <a:rPr lang="vi-VN" sz="1600">
                <a:latin typeface="+mn-lt"/>
              </a:rPr>
              <a:t>40a</a:t>
            </a:r>
            <a:r>
              <a:rPr lang="vi-VN" sz="1600" smtClean="0">
                <a:latin typeface="+mn-lt"/>
              </a:rPr>
              <a:t>).</a:t>
            </a:r>
            <a:endParaRPr lang="en-US" sz="1600">
              <a:latin typeface="+mn-lt"/>
            </a:endParaRPr>
          </a:p>
        </p:txBody>
      </p:sp>
    </p:spTree>
    <p:extLst>
      <p:ext uri="{BB962C8B-B14F-4D97-AF65-F5344CB8AC3E}">
        <p14:creationId xmlns:p14="http://schemas.microsoft.com/office/powerpoint/2010/main" val="314394464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dissolv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36" name="TextBox 35"/>
              <p:cNvSpPr txBox="1"/>
              <p:nvPr/>
            </p:nvSpPr>
            <p:spPr>
              <a:xfrm>
                <a:off x="366037" y="412213"/>
                <a:ext cx="6288616" cy="1742208"/>
              </a:xfrm>
              <a:prstGeom prst="rect">
                <a:avLst/>
              </a:prstGeom>
              <a:noFill/>
            </p:spPr>
            <p:txBody>
              <a:bodyPr wrap="square" rtlCol="0">
                <a:spAutoFit/>
              </a:bodyPr>
              <a:lstStyle/>
              <a:p>
                <a:pPr lvl="0" algn="just">
                  <a:lnSpc>
                    <a:spcPct val="150000"/>
                  </a:lnSpc>
                  <a:buClr>
                    <a:srgbClr val="2D1549"/>
                  </a:buClr>
                  <a:buSzPts val="1100"/>
                  <a:defRPr/>
                </a:pPr>
                <a:r>
                  <a:rPr lang="en-US" sz="1800" b="1" smtClean="0">
                    <a:solidFill>
                      <a:srgbClr val="FFFFFF"/>
                    </a:solidFill>
                    <a:highlight>
                      <a:srgbClr val="CE4D8E"/>
                    </a:highlight>
                    <a:cs typeface="Poppins SemiBold"/>
                    <a:sym typeface="Poppins SemiBold"/>
                  </a:rPr>
                  <a:t>Ví </a:t>
                </a:r>
                <a:r>
                  <a:rPr lang="en-US" sz="1800" b="1">
                    <a:solidFill>
                      <a:srgbClr val="FFFFFF"/>
                    </a:solidFill>
                    <a:highlight>
                      <a:srgbClr val="CE4D8E"/>
                    </a:highlight>
                    <a:cs typeface="Poppins SemiBold"/>
                    <a:sym typeface="Poppins SemiBold"/>
                  </a:rPr>
                  <a:t>dụ </a:t>
                </a:r>
                <a:r>
                  <a:rPr lang="en-US" sz="1800" b="1" smtClean="0">
                    <a:solidFill>
                      <a:srgbClr val="FFFFFF"/>
                    </a:solidFill>
                    <a:highlight>
                      <a:srgbClr val="CE4D8E"/>
                    </a:highlight>
                    <a:cs typeface="Poppins SemiBold"/>
                    <a:sym typeface="Poppins SemiBold"/>
                  </a:rPr>
                  <a:t>5:</a:t>
                </a:r>
                <a:r>
                  <a:rPr lang="en-US" sz="1800" smtClean="0">
                    <a:solidFill>
                      <a:srgbClr val="292A00"/>
                    </a:solidFill>
                    <a:latin typeface="+mn-lt"/>
                  </a:rPr>
                  <a:t> </a:t>
                </a:r>
                <a:r>
                  <a:rPr lang="vi-VN" sz="1800">
                    <a:solidFill>
                      <a:srgbClr val="292A00"/>
                    </a:solidFill>
                    <a:latin typeface="+mn-lt"/>
                  </a:rPr>
                  <a:t>Cho hình chóp </a:t>
                </a:r>
                <a14:m>
                  <m:oMath xmlns:m="http://schemas.openxmlformats.org/officeDocument/2006/math">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có đáy </a:t>
                </a:r>
                <a14:m>
                  <m:oMath xmlns:m="http://schemas.openxmlformats.org/officeDocument/2006/math">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là tam giác vuông cân tại </a:t>
                </a:r>
                <a14:m>
                  <m:oMath xmlns:m="http://schemas.openxmlformats.org/officeDocument/2006/math">
                    <m:r>
                      <a:rPr lang="vi-VN" sz="1800" i="1" smtClean="0">
                        <a:solidFill>
                          <a:srgbClr val="292A00"/>
                        </a:solidFill>
                        <a:latin typeface="Cambria Math" panose="02040503050406030204" pitchFamily="18" charset="0"/>
                      </a:rPr>
                      <m:t>𝐵</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𝐴𝐵</m:t>
                    </m:r>
                    <m:r>
                      <a:rPr lang="vi-VN" sz="1800" i="1" smtClean="0">
                        <a:solidFill>
                          <a:srgbClr val="292A00"/>
                        </a:solidFill>
                        <a:latin typeface="Cambria Math" panose="02040503050406030204" pitchFamily="18" charset="0"/>
                      </a:rPr>
                      <m:t> = </m:t>
                    </m:r>
                    <m:r>
                      <a:rPr lang="vi-VN" sz="1800" i="1" smtClean="0">
                        <a:solidFill>
                          <a:srgbClr val="292A00"/>
                        </a:solidFill>
                        <a:latin typeface="Cambria Math" panose="02040503050406030204" pitchFamily="18" charset="0"/>
                      </a:rPr>
                      <m:t>𝑎</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en-US" sz="1800" b="0" i="1" smtClean="0">
                        <a:solidFill>
                          <a:srgbClr val="292A00"/>
                        </a:solidFill>
                        <a:latin typeface="Cambria Math" panose="02040503050406030204" pitchFamily="18" charset="0"/>
                      </a:rPr>
                      <m:t>𝑎</m:t>
                    </m:r>
                    <m:rad>
                      <m:radPr>
                        <m:degHide m:val="on"/>
                        <m:ctrlPr>
                          <a:rPr lang="en-US" sz="1800" b="0" i="1" smtClean="0">
                            <a:solidFill>
                              <a:srgbClr val="292A00"/>
                            </a:solidFill>
                            <a:latin typeface="Cambria Math" panose="02040503050406030204" pitchFamily="18" charset="0"/>
                          </a:rPr>
                        </m:ctrlPr>
                      </m:radPr>
                      <m:deg/>
                      <m:e>
                        <m:r>
                          <a:rPr lang="en-US" sz="1800" b="0" i="1" smtClean="0">
                            <a:solidFill>
                              <a:srgbClr val="292A00"/>
                            </a:solidFill>
                            <a:latin typeface="Cambria Math" panose="02040503050406030204" pitchFamily="18" charset="0"/>
                          </a:rPr>
                          <m:t>3</m:t>
                        </m:r>
                      </m:e>
                    </m:rad>
                  </m:oMath>
                </a14:m>
                <a:r>
                  <a:rPr lang="vi-VN" sz="1800" smtClean="0">
                    <a:solidFill>
                      <a:srgbClr val="292A00"/>
                    </a:solidFill>
                    <a:latin typeface="+mn-lt"/>
                  </a:rPr>
                  <a:t> </a:t>
                </a:r>
                <a:r>
                  <a:rPr lang="vi-VN" sz="1800">
                    <a:solidFill>
                      <a:srgbClr val="292A00"/>
                    </a:solidFill>
                    <a:latin typeface="+mn-lt"/>
                  </a:rPr>
                  <a:t>(Hình 41). Tính số đo của mỗi góc nhị diện sau:</a:t>
                </a:r>
              </a:p>
              <a:p>
                <a:pPr lvl="0" algn="ctr">
                  <a:lnSpc>
                    <a:spcPct val="150000"/>
                  </a:lnSpc>
                  <a:buClr>
                    <a:srgbClr val="2D1549"/>
                  </a:buClr>
                  <a:buSzPts val="1100"/>
                  <a:defRPr/>
                </a:pPr>
                <a:r>
                  <a:rPr lang="vi-VN" sz="1800" smtClean="0">
                    <a:solidFill>
                      <a:srgbClr val="292A00"/>
                    </a:solidFill>
                    <a:latin typeface="+mn-lt"/>
                  </a:rPr>
                  <a:t>a</a:t>
                </a:r>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𝐵</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𝐶</m:t>
                    </m:r>
                    <m:r>
                      <a:rPr lang="vi-VN" sz="1800" i="1" smtClean="0">
                        <a:solidFill>
                          <a:srgbClr val="292A00"/>
                        </a:solidFill>
                        <a:latin typeface="Cambria Math" panose="02040503050406030204" pitchFamily="18" charset="0"/>
                      </a:rPr>
                      <m:t>];</m:t>
                    </m:r>
                  </m:oMath>
                </a14:m>
                <a:r>
                  <a:rPr lang="en-US" sz="1800" smtClean="0">
                    <a:solidFill>
                      <a:srgbClr val="292A00"/>
                    </a:solidFill>
                    <a:latin typeface="+mn-lt"/>
                  </a:rPr>
                  <a:t>		</a:t>
                </a:r>
                <a:r>
                  <a:rPr lang="vi-VN" sz="1800" smtClean="0">
                    <a:solidFill>
                      <a:srgbClr val="292A00"/>
                    </a:solidFill>
                    <a:latin typeface="+mn-lt"/>
                  </a:rPr>
                  <a:t>b</a:t>
                </a:r>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oMath>
                </a14:m>
                <a:endParaRPr lang="vi-VN" sz="1800">
                  <a:solidFill>
                    <a:srgbClr val="292A00"/>
                  </a:solidFill>
                  <a:latin typeface="+mn-lt"/>
                </a:endParaRPr>
              </a:p>
            </p:txBody>
          </p:sp>
        </mc:Choice>
        <mc:Fallback>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457354" y="2862454"/>
                <a:ext cx="7033845" cy="1960665"/>
              </a:xfrm>
              <a:prstGeom prst="rect">
                <a:avLst/>
              </a:prstGeom>
            </p:spPr>
            <p:txBody>
              <a:bodyPr wrap="square">
                <a:spAutoFit/>
              </a:bodyPr>
              <a:lstStyle/>
              <a:p>
                <a:pPr algn="just">
                  <a:lnSpc>
                    <a:spcPct val="150000"/>
                  </a:lnSpc>
                  <a:spcAft>
                    <a:spcPts val="500"/>
                  </a:spcAft>
                </a:pPr>
                <a:r>
                  <a:rPr lang="en-US" sz="1800" smtClean="0">
                    <a:solidFill>
                      <a:srgbClr val="000000"/>
                    </a:solidFill>
                    <a:latin typeface="+mn-lt"/>
                  </a:rPr>
                  <a:t>a) Vì </a:t>
                </a:r>
                <a14:m>
                  <m:oMath xmlns:m="http://schemas.openxmlformats.org/officeDocument/2006/math">
                    <m:r>
                      <a:rPr lang="vi-VN" sz="1800" i="1">
                        <a:solidFill>
                          <a:srgbClr val="000000"/>
                        </a:solidFill>
                        <a:latin typeface="Cambria Math" panose="02040503050406030204" pitchFamily="18" charset="0"/>
                      </a:rPr>
                      <m:t>𝑆𝐴</m:t>
                    </m:r>
                    <m:r>
                      <a:rPr lang="vi-VN" sz="1800" i="1">
                        <a:solidFill>
                          <a:srgbClr val="000000"/>
                        </a:solidFill>
                        <a:latin typeface="Cambria Math" panose="02040503050406030204" pitchFamily="18" charset="0"/>
                      </a:rPr>
                      <m:t> ⊥</m:t>
                    </m:r>
                  </m:oMath>
                </a14:m>
                <a:r>
                  <a:rPr lang="vi-VN" sz="1800">
                    <a:solidFill>
                      <a:srgbClr val="000000"/>
                    </a:solidFill>
                  </a:rPr>
                  <a:t> </a:t>
                </a:r>
                <a14:m>
                  <m:oMath xmlns:m="http://schemas.openxmlformats.org/officeDocument/2006/math">
                    <m:r>
                      <a:rPr lang="vi-VN" sz="1800" i="1">
                        <a:solidFill>
                          <a:srgbClr val="000000"/>
                        </a:solidFill>
                        <a:latin typeface="Cambria Math" panose="02040503050406030204" pitchFamily="18" charset="0"/>
                      </a:rPr>
                      <m:t>(</m:t>
                    </m:r>
                    <m:r>
                      <a:rPr lang="vi-VN" sz="1800" i="1">
                        <a:solidFill>
                          <a:srgbClr val="000000"/>
                        </a:solidFill>
                        <a:latin typeface="Cambria Math" panose="02040503050406030204" pitchFamily="18" charset="0"/>
                      </a:rPr>
                      <m:t>𝐴𝐵𝐶</m:t>
                    </m:r>
                    <m:r>
                      <a:rPr lang="vi-VN" sz="1800" i="1">
                        <a:solidFill>
                          <a:srgbClr val="000000"/>
                        </a:solidFill>
                        <a:latin typeface="Cambria Math" panose="02040503050406030204" pitchFamily="18" charset="0"/>
                      </a:rPr>
                      <m:t>)</m:t>
                    </m:r>
                  </m:oMath>
                </a14:m>
                <a:r>
                  <a:rPr lang="en-US" sz="1800" smtClean="0">
                    <a:solidFill>
                      <a:srgbClr val="000000"/>
                    </a:solidFill>
                    <a:latin typeface="+mn-lt"/>
                  </a:rPr>
                  <a:t> </a:t>
                </a:r>
                <a:r>
                  <a:rPr lang="en-US" sz="1800">
                    <a:solidFill>
                      <a:srgbClr val="000000"/>
                    </a:solidFill>
                    <a:latin typeface="+mn-lt"/>
                  </a:rPr>
                  <a:t>nên </a:t>
                </a:r>
                <a14:m>
                  <m:oMath xmlns:m="http://schemas.openxmlformats.org/officeDocument/2006/math">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𝐴𝐶</m:t>
                    </m:r>
                  </m:oMath>
                </a14:m>
                <a:r>
                  <a:rPr lang="en-US" sz="1800">
                    <a:solidFill>
                      <a:srgbClr val="000000"/>
                    </a:solidFill>
                    <a:latin typeface="+mn-lt"/>
                  </a:rPr>
                  <a:t>. </a:t>
                </a:r>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Do </a:t>
                </a:r>
                <a:r>
                  <a:rPr lang="en-US" sz="1800">
                    <a:solidFill>
                      <a:srgbClr val="000000"/>
                    </a:solidFill>
                    <a:latin typeface="+mn-lt"/>
                  </a:rPr>
                  <a:t>đó, góc </a:t>
                </a:r>
                <a14:m>
                  <m:oMath xmlns:m="http://schemas.openxmlformats.org/officeDocument/2006/math">
                    <m:r>
                      <a:rPr lang="en-US" sz="1800" i="1" smtClean="0">
                        <a:solidFill>
                          <a:srgbClr val="000000"/>
                        </a:solidFill>
                        <a:latin typeface="Cambria Math" panose="02040503050406030204" pitchFamily="18" charset="0"/>
                      </a:rPr>
                      <m:t>𝐵𝐴𝐶</m:t>
                    </m:r>
                  </m:oMath>
                </a14:m>
                <a:r>
                  <a:rPr lang="en-US" sz="1800">
                    <a:solidFill>
                      <a:srgbClr val="000000"/>
                    </a:solidFill>
                    <a:latin typeface="+mn-lt"/>
                  </a:rPr>
                  <a:t> là góc phẳng nhị diện của góc nhị diện </a:t>
                </a:r>
                <a14:m>
                  <m:oMath xmlns:m="http://schemas.openxmlformats.org/officeDocument/2006/math">
                    <m:r>
                      <a:rPr lang="en-US" sz="1800" i="1" smtClean="0">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𝐶</m:t>
                    </m:r>
                    <m:r>
                      <a:rPr lang="en-US" sz="1800" i="1" smtClean="0">
                        <a:solidFill>
                          <a:srgbClr val="000000"/>
                        </a:solidFill>
                        <a:latin typeface="Cambria Math" panose="02040503050406030204" pitchFamily="18" charset="0"/>
                      </a:rPr>
                      <m:t>]. </m:t>
                    </m:r>
                  </m:oMath>
                </a14:m>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Do </a:t>
                </a:r>
                <a:r>
                  <a:rPr lang="en-US" sz="1800">
                    <a:solidFill>
                      <a:srgbClr val="000000"/>
                    </a:solidFill>
                    <a:latin typeface="+mn-lt"/>
                  </a:rPr>
                  <a:t>tam giác </a:t>
                </a:r>
                <a14:m>
                  <m:oMath xmlns:m="http://schemas.openxmlformats.org/officeDocument/2006/math">
                    <m:r>
                      <a:rPr lang="en-US" sz="1800" i="1" smtClean="0">
                        <a:solidFill>
                          <a:srgbClr val="000000"/>
                        </a:solidFill>
                        <a:latin typeface="Cambria Math" panose="02040503050406030204" pitchFamily="18" charset="0"/>
                      </a:rPr>
                      <m:t>𝐴𝐵𝐶</m:t>
                    </m:r>
                  </m:oMath>
                </a14:m>
                <a:r>
                  <a:rPr lang="en-US" sz="1800">
                    <a:solidFill>
                      <a:srgbClr val="000000"/>
                    </a:solidFill>
                    <a:latin typeface="+mn-lt"/>
                  </a:rPr>
                  <a:t> vuông cân tại </a:t>
                </a:r>
                <a14:m>
                  <m:oMath xmlns:m="http://schemas.openxmlformats.org/officeDocument/2006/math">
                    <m:r>
                      <a:rPr lang="en-US" sz="1800" i="1" smtClean="0">
                        <a:solidFill>
                          <a:srgbClr val="000000"/>
                        </a:solidFill>
                        <a:latin typeface="Cambria Math" panose="02040503050406030204" pitchFamily="18" charset="0"/>
                      </a:rPr>
                      <m:t>𝐵</m:t>
                    </m:r>
                  </m:oMath>
                </a14:m>
                <a:r>
                  <a:rPr lang="en-US" sz="1800">
                    <a:solidFill>
                      <a:srgbClr val="000000"/>
                    </a:solidFill>
                    <a:latin typeface="+mn-lt"/>
                  </a:rPr>
                  <a:t> nên </a:t>
                </a:r>
                <a14:m>
                  <m:oMath xmlns:m="http://schemas.openxmlformats.org/officeDocument/2006/math">
                    <m:acc>
                      <m:accPr>
                        <m:chr m:val="̂"/>
                        <m:ctrlPr>
                          <a:rPr lang="en-US" sz="1800" i="1" smtClean="0">
                            <a:solidFill>
                              <a:srgbClr val="000000"/>
                            </a:solidFill>
                            <a:latin typeface="Cambria Math" panose="02040503050406030204" pitchFamily="18" charset="0"/>
                          </a:rPr>
                        </m:ctrlPr>
                      </m:accPr>
                      <m:e>
                        <m:r>
                          <a:rPr lang="en-US" sz="1800" i="1">
                            <a:latin typeface="Cambria Math" panose="02040503050406030204" pitchFamily="18" charset="0"/>
                          </a:rPr>
                          <m:t>𝐵𝐴𝐶</m:t>
                        </m:r>
                      </m:e>
                    </m:acc>
                    <m:r>
                      <a:rPr lang="en-US" sz="1800" i="1" smtClean="0">
                        <a:solidFill>
                          <a:srgbClr val="000000"/>
                        </a:solidFill>
                        <a:latin typeface="Cambria Math" panose="02040503050406030204" pitchFamily="18" charset="0"/>
                      </a:rPr>
                      <m:t>=45°. </m:t>
                    </m:r>
                  </m:oMath>
                </a14:m>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Vậy </a:t>
                </a:r>
                <a:r>
                  <a:rPr lang="en-US" sz="1800">
                    <a:solidFill>
                      <a:srgbClr val="000000"/>
                    </a:solidFill>
                    <a:latin typeface="+mn-lt"/>
                  </a:rPr>
                  <a:t>số đo của góc nhị diện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𝐵</m:t>
                    </m:r>
                    <m:r>
                      <a:rPr lang="en-US" sz="1800" i="1">
                        <a:latin typeface="Cambria Math" panose="02040503050406030204" pitchFamily="18" charset="0"/>
                      </a:rPr>
                      <m:t>, </m:t>
                    </m:r>
                    <m:r>
                      <a:rPr lang="en-US" sz="1800" i="1">
                        <a:latin typeface="Cambria Math" panose="02040503050406030204" pitchFamily="18" charset="0"/>
                      </a:rPr>
                      <m:t>𝑆𝐴</m:t>
                    </m:r>
                    <m:r>
                      <a:rPr lang="en-US" sz="1800" i="1">
                        <a:latin typeface="Cambria Math" panose="02040503050406030204" pitchFamily="18" charset="0"/>
                      </a:rPr>
                      <m:t>, </m:t>
                    </m:r>
                    <m:r>
                      <a:rPr lang="en-US" sz="1800" i="1">
                        <a:latin typeface="Cambria Math" panose="02040503050406030204" pitchFamily="18" charset="0"/>
                      </a:rPr>
                      <m:t>𝐶</m:t>
                    </m:r>
                    <m:r>
                      <a:rPr lang="en-US" sz="1800" i="1">
                        <a:latin typeface="Cambria Math" panose="02040503050406030204" pitchFamily="18" charset="0"/>
                      </a:rPr>
                      <m:t>]</m:t>
                    </m:r>
                  </m:oMath>
                </a14:m>
                <a:r>
                  <a:rPr lang="en-US" sz="1800" smtClean="0">
                    <a:solidFill>
                      <a:srgbClr val="000000"/>
                    </a:solidFill>
                    <a:latin typeface="+mn-lt"/>
                  </a:rPr>
                  <a:t> </a:t>
                </a:r>
                <a:r>
                  <a:rPr lang="en-US" sz="1800">
                    <a:solidFill>
                      <a:srgbClr val="000000"/>
                    </a:solidFill>
                    <a:latin typeface="+mn-lt"/>
                  </a:rPr>
                  <a:t>bằng </a:t>
                </a:r>
                <a14:m>
                  <m:oMath xmlns:m="http://schemas.openxmlformats.org/officeDocument/2006/math">
                    <m:r>
                      <a:rPr lang="en-US" sz="1800" i="1">
                        <a:latin typeface="Cambria Math" panose="02040503050406030204" pitchFamily="18" charset="0"/>
                      </a:rPr>
                      <m:t>45°</m:t>
                    </m:r>
                  </m:oMath>
                </a14:m>
                <a:r>
                  <a:rPr lang="en-US" sz="1800" smtClean="0">
                    <a:solidFill>
                      <a:srgbClr val="000000"/>
                    </a:solidFill>
                    <a:latin typeface="+mn-lt"/>
                  </a:rPr>
                  <a:t>.</a:t>
                </a:r>
                <a:endParaRPr lang="en-US" sz="1800">
                  <a:solidFill>
                    <a:srgbClr val="000000"/>
                  </a:solidFill>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457354" y="2862454"/>
                <a:ext cx="7033845" cy="1960665"/>
              </a:xfrm>
              <a:prstGeom prst="rect">
                <a:avLst/>
              </a:prstGeom>
              <a:blipFill>
                <a:blip r:embed="rId6"/>
                <a:stretch>
                  <a:fillRect l="-693" b="-1869"/>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36" name="TextBox 35"/>
              <p:cNvSpPr txBox="1"/>
              <p:nvPr/>
            </p:nvSpPr>
            <p:spPr>
              <a:xfrm>
                <a:off x="366037" y="412213"/>
                <a:ext cx="6288616" cy="174220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en-US" sz="18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a:t>
                </a:r>
                <a:r>
                  <a:rPr kumimoji="0" lang="en-US" sz="18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dụ </a:t>
                </a:r>
                <a:r>
                  <a:rPr kumimoji="0" lang="en-US" sz="18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5:</a:t>
                </a:r>
                <a:r>
                  <a:rPr kumimoji="0" lang="en-US" sz="1800" b="0" i="0" u="none" strike="noStrike" kern="0" cap="none" spc="0" normalizeH="0" baseline="0" noProof="0" smtClean="0">
                    <a:ln>
                      <a:noFill/>
                    </a:ln>
                    <a:solidFill>
                      <a:srgbClr val="292A00"/>
                    </a:solidFill>
                    <a:effectLst/>
                    <a:uLnTx/>
                    <a:uFillTx/>
                    <a:latin typeface="Arial"/>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Cho hình chóp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có đáy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là tam giác vuông cân tại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ad>
                      <m:radPr>
                        <m:degHide m:val="on"/>
                        <m:ctrlP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ctrlPr>
                      </m:radPr>
                      <m:deg/>
                      <m:e>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3</m:t>
                        </m:r>
                      </m:e>
                    </m:rad>
                  </m:oMath>
                </a14:m>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(Hình 41). Tính số đo của mỗi góc nhị diện sau:</a:t>
                </a:r>
              </a:p>
              <a:p>
                <a:pPr marL="0" marR="0" lvl="0" indent="0" algn="ctr"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a</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r>
                  <a:rPr kumimoji="0" lang="en-US" sz="1800" b="0" i="0" u="none" strike="noStrike" kern="0" cap="none" spc="0" normalizeH="0" baseline="0" noProof="0" smtClean="0">
                    <a:ln>
                      <a:noFill/>
                    </a:ln>
                    <a:solidFill>
                      <a:srgbClr val="292A00"/>
                    </a:solidFill>
                    <a:effectLst/>
                    <a:uLnTx/>
                    <a:uFillTx/>
                    <a:latin typeface="Arial"/>
                    <a:cs typeface="Arial"/>
                    <a:sym typeface="Arial"/>
                  </a:rPr>
                  <a:t>		</a:t>
                </a:r>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b</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endPar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endParaRPr>
              </a:p>
            </p:txBody>
          </p:sp>
        </mc:Choice>
        <mc:Fallback>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414772" y="2794604"/>
                <a:ext cx="8120737" cy="2015873"/>
              </a:xfrm>
              <a:prstGeom prst="rect">
                <a:avLst/>
              </a:prstGeom>
            </p:spPr>
            <p:txBody>
              <a:bodyPr wrap="square">
                <a:spAutoFit/>
              </a:bodyPr>
              <a:lstStyle/>
              <a:p>
                <a:pPr lvl="0" algn="just">
                  <a:lnSpc>
                    <a:spcPct val="150000"/>
                  </a:lnSpc>
                  <a:defRPr/>
                </a:pPr>
                <a:r>
                  <a:rPr lang="en-US" sz="1800" smtClean="0"/>
                  <a:t>b) Vì </a:t>
                </a:r>
                <a14:m>
                  <m:oMath xmlns:m="http://schemas.openxmlformats.org/officeDocument/2006/math">
                    <m:r>
                      <a:rPr lang="vi-VN" sz="1800" i="1">
                        <a:solidFill>
                          <a:srgbClr val="292A00"/>
                        </a:solidFill>
                        <a:latin typeface="Cambria Math" panose="02040503050406030204" pitchFamily="18" charset="0"/>
                      </a:rPr>
                      <m:t>𝑆𝐴</m:t>
                    </m:r>
                    <m:r>
                      <a:rPr lang="vi-VN" sz="1800" i="1">
                        <a:solidFill>
                          <a:srgbClr val="292A00"/>
                        </a:solidFill>
                        <a:latin typeface="Cambria Math" panose="02040503050406030204" pitchFamily="18" charset="0"/>
                      </a:rPr>
                      <m:t> ⊥</m:t>
                    </m:r>
                  </m:oMath>
                </a14:m>
                <a:r>
                  <a:rPr lang="vi-VN" sz="1800">
                    <a:solidFill>
                      <a:srgbClr val="292A00"/>
                    </a:solidFill>
                    <a:latin typeface="Arial" panose="020B0604020202020204" pitchFamily="34" charset="0"/>
                  </a:rPr>
                  <a:t>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𝐴𝐵𝐶</m:t>
                    </m:r>
                    <m:r>
                      <a:rPr lang="vi-VN" sz="1800" i="1">
                        <a:solidFill>
                          <a:srgbClr val="292A00"/>
                        </a:solidFill>
                        <a:latin typeface="Cambria Math" panose="02040503050406030204" pitchFamily="18" charset="0"/>
                      </a:rPr>
                      <m:t>)</m:t>
                    </m:r>
                  </m:oMath>
                </a14:m>
                <a:r>
                  <a:rPr lang="en-US" sz="1800" smtClean="0"/>
                  <a:t> </a:t>
                </a:r>
                <a:r>
                  <a:rPr lang="en-US" sz="1800"/>
                  <a:t>nên </a:t>
                </a:r>
                <a14:m>
                  <m:oMath xmlns:m="http://schemas.openxmlformats.org/officeDocument/2006/math">
                    <m:r>
                      <a:rPr lang="en-US" sz="1800" i="1" smtClean="0">
                        <a:latin typeface="Cambria Math" panose="02040503050406030204" pitchFamily="18" charset="0"/>
                      </a:rPr>
                      <m:t>𝑆𝐴</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𝐵𝐶</m:t>
                    </m:r>
                  </m:oMath>
                </a14:m>
                <a:r>
                  <a:rPr lang="en-US" sz="1800"/>
                  <a:t>. Mà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𝐴𝐵</m:t>
                    </m:r>
                    <m:r>
                      <a:rPr lang="en-US" sz="1800" i="1" smtClean="0">
                        <a:latin typeface="Cambria Math" panose="02040503050406030204" pitchFamily="18" charset="0"/>
                      </a:rPr>
                      <m:t> </m:t>
                    </m:r>
                  </m:oMath>
                </a14:m>
                <a:r>
                  <a:rPr lang="en-US" sz="1800"/>
                  <a:t>nên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𝑆𝐴𝐵</m:t>
                    </m:r>
                    <m:r>
                      <a:rPr lang="en-US" sz="1800" i="1" smtClean="0">
                        <a:latin typeface="Cambria Math" panose="02040503050406030204" pitchFamily="18" charset="0"/>
                      </a:rPr>
                      <m:t>),</m:t>
                    </m:r>
                  </m:oMath>
                </a14:m>
                <a:r>
                  <a:rPr lang="en-US" sz="1800" smtClean="0"/>
                  <a:t> </a:t>
                </a:r>
                <a:r>
                  <a:rPr lang="en-US" sz="1800"/>
                  <a:t>suy ra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𝑆𝐵</m:t>
                    </m:r>
                  </m:oMath>
                </a14:m>
                <a:r>
                  <a:rPr lang="en-US" sz="1800"/>
                  <a:t>. </a:t>
                </a:r>
                <a:endParaRPr lang="en-US" sz="1800" smtClean="0"/>
              </a:p>
              <a:p>
                <a:pPr lvl="0" algn="just">
                  <a:lnSpc>
                    <a:spcPct val="150000"/>
                  </a:lnSpc>
                  <a:defRPr/>
                </a:pPr>
                <a:r>
                  <a:rPr lang="en-US" sz="1800" smtClean="0"/>
                  <a:t>Do </a:t>
                </a:r>
                <a:r>
                  <a:rPr lang="en-US" sz="1800"/>
                  <a:t>đó góc </a:t>
                </a:r>
                <a14:m>
                  <m:oMath xmlns:m="http://schemas.openxmlformats.org/officeDocument/2006/math">
                    <m:r>
                      <a:rPr lang="en-US" sz="1800" i="1" smtClean="0">
                        <a:latin typeface="Cambria Math" panose="02040503050406030204" pitchFamily="18" charset="0"/>
                      </a:rPr>
                      <m:t>𝑆𝐵𝐴</m:t>
                    </m:r>
                  </m:oMath>
                </a14:m>
                <a:r>
                  <a:rPr lang="en-US" sz="1800"/>
                  <a:t> là góc phẳng nhị diện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 </m:t>
                    </m:r>
                  </m:oMath>
                </a14:m>
                <a:endParaRPr lang="en-US" sz="1800" smtClean="0"/>
              </a:p>
              <a:p>
                <a:pPr lvl="0">
                  <a:lnSpc>
                    <a:spcPct val="150000"/>
                  </a:lnSpc>
                  <a:defRPr/>
                </a:pPr>
                <a:r>
                  <a:rPr lang="en-US" sz="1800" smtClean="0"/>
                  <a:t>Trong </a:t>
                </a:r>
                <a:r>
                  <a:rPr lang="en-US" sz="1800"/>
                  <a:t>tam giác vuông </a:t>
                </a:r>
                <a14:m>
                  <m:oMath xmlns:m="http://schemas.openxmlformats.org/officeDocument/2006/math">
                    <m:r>
                      <a:rPr lang="en-US" sz="1800" i="1" smtClean="0">
                        <a:latin typeface="Cambria Math" panose="02040503050406030204" pitchFamily="18" charset="0"/>
                      </a:rPr>
                      <m:t>𝑆𝐴𝐵</m:t>
                    </m:r>
                  </m:oMath>
                </a14:m>
                <a:r>
                  <a:rPr lang="en-US" sz="1800"/>
                  <a:t>, ta </a:t>
                </a:r>
                <a:r>
                  <a:rPr lang="en-US" sz="1800"/>
                  <a:t>có</a:t>
                </a:r>
                <a:r>
                  <a:rPr lang="en-US" sz="1800" smtClean="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acc>
                          <m:accPr>
                            <m:chr m:val="̂"/>
                            <m:ctrlPr>
                              <a:rPr lang="en-US" sz="1800" i="1" smtClean="0">
                                <a:latin typeface="Cambria Math" panose="02040503050406030204" pitchFamily="18" charset="0"/>
                              </a:rPr>
                            </m:ctrlPr>
                          </m:accPr>
                          <m:e>
                            <m:r>
                              <a:rPr lang="en-US" sz="1800" i="1">
                                <a:latin typeface="Cambria Math" panose="02040503050406030204" pitchFamily="18" charset="0"/>
                              </a:rPr>
                              <m:t>𝑆𝐵𝐴</m:t>
                            </m:r>
                            <m:r>
                              <m:rPr>
                                <m:nor/>
                              </m:rPr>
                              <a:rPr lang="en-US" sz="1800"/>
                              <m:t> </m:t>
                            </m:r>
                          </m:e>
                        </m:ac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𝑆𝐴</m:t>
                        </m:r>
                      </m:num>
                      <m:den>
                        <m:r>
                          <a:rPr lang="en-US" sz="1800" b="0" i="1" smtClean="0">
                            <a:latin typeface="Cambria Math" panose="02040503050406030204" pitchFamily="18" charset="0"/>
                          </a:rPr>
                          <m:t>𝐴𝐵</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i="1">
                            <a:solidFill>
                              <a:srgbClr val="292A00"/>
                            </a:solidFill>
                            <a:latin typeface="Cambria Math" panose="02040503050406030204" pitchFamily="18" charset="0"/>
                          </a:rPr>
                          <m:t>𝑎</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num>
                      <m:den>
                        <m:r>
                          <a:rPr lang="en-US" sz="1800" b="0" i="1" smtClean="0">
                            <a:latin typeface="Cambria Math" panose="02040503050406030204" pitchFamily="18" charset="0"/>
                          </a:rPr>
                          <m:t>𝑎</m:t>
                        </m:r>
                      </m:den>
                    </m:f>
                    <m:r>
                      <a:rPr lang="en-US" sz="1800" b="0" i="1" smtClean="0">
                        <a:latin typeface="Cambria Math" panose="02040503050406030204" pitchFamily="18" charset="0"/>
                      </a:rPr>
                      <m:t>=</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oMath>
                </a14:m>
                <a:r>
                  <a:rPr lang="en-US" sz="1800" smtClean="0"/>
                  <a:t> </a:t>
                </a:r>
                <a:endParaRPr lang="en-US" sz="1800"/>
              </a:p>
              <a:p>
                <a:pPr lvl="0" algn="just">
                  <a:lnSpc>
                    <a:spcPct val="150000"/>
                  </a:lnSpc>
                  <a:defRPr/>
                </a:pPr>
                <a:r>
                  <a:rPr lang="en-US" sz="1800" smtClean="0"/>
                  <a:t>Suy </a:t>
                </a:r>
                <a:r>
                  <a:rPr lang="en-US" sz="1800"/>
                  <a:t>ra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𝑆𝐵𝐴</m:t>
                        </m:r>
                      </m:e>
                    </m:acc>
                    <m:r>
                      <a:rPr lang="en-US" sz="1800" i="1">
                        <a:latin typeface="Cambria Math" panose="02040503050406030204" pitchFamily="18" charset="0"/>
                      </a:rPr>
                      <m:t>=</m:t>
                    </m:r>
                    <m:r>
                      <a:rPr lang="en-US" sz="1800" b="0" i="1" smtClean="0">
                        <a:latin typeface="Cambria Math" panose="02040503050406030204" pitchFamily="18" charset="0"/>
                      </a:rPr>
                      <m:t>60</m:t>
                    </m:r>
                    <m:r>
                      <a:rPr lang="en-US" sz="1800" i="1">
                        <a:latin typeface="Cambria Math" panose="02040503050406030204" pitchFamily="18" charset="0"/>
                      </a:rPr>
                      <m:t>°. </m:t>
                    </m:r>
                  </m:oMath>
                </a14:m>
                <a:r>
                  <a:rPr lang="en-US" sz="1800"/>
                  <a:t>Vậy số đo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m:t>
                    </m:r>
                  </m:oMath>
                </a14:m>
                <a:r>
                  <a:rPr lang="en-US" sz="1800" smtClean="0"/>
                  <a:t> </a:t>
                </a:r>
                <a:r>
                  <a:rPr lang="en-US" sz="1800"/>
                  <a:t>bằng </a:t>
                </a:r>
                <a14:m>
                  <m:oMath xmlns:m="http://schemas.openxmlformats.org/officeDocument/2006/math">
                    <m:r>
                      <a:rPr lang="en-US" sz="1800" i="1">
                        <a:latin typeface="Cambria Math" panose="02040503050406030204" pitchFamily="18" charset="0"/>
                      </a:rPr>
                      <m:t>60</m:t>
                    </m:r>
                    <m:r>
                      <a:rPr lang="en-US" sz="1800" i="1">
                        <a:latin typeface="Cambria Math" panose="02040503050406030204" pitchFamily="18" charset="0"/>
                      </a:rPr>
                      <m:t>°</m:t>
                    </m:r>
                  </m:oMath>
                </a14:m>
                <a:r>
                  <a:rPr lang="en-US" sz="1800"/>
                  <a:t>.</a:t>
                </a:r>
                <a:endParaRPr lang="en-US" sz="1800"/>
              </a:p>
            </p:txBody>
          </p:sp>
        </mc:Choice>
        <mc:Fallback>
          <p:sp>
            <p:nvSpPr>
              <p:cNvPr id="3" name="Rectangle 2"/>
              <p:cNvSpPr>
                <a:spLocks noRot="1" noChangeAspect="1" noMove="1" noResize="1" noEditPoints="1" noAdjustHandles="1" noChangeArrowheads="1" noChangeShapeType="1" noTextEdit="1"/>
              </p:cNvSpPr>
              <p:nvPr/>
            </p:nvSpPr>
            <p:spPr>
              <a:xfrm>
                <a:off x="414772" y="2794604"/>
                <a:ext cx="8120737" cy="2015873"/>
              </a:xfrm>
              <a:prstGeom prst="rect">
                <a:avLst/>
              </a:prstGeom>
              <a:blipFill>
                <a:blip r:embed="rId6"/>
                <a:stretch>
                  <a:fillRect l="-601" r="-300" b="-1208"/>
                </a:stretch>
              </a:blipFill>
            </p:spPr>
            <p:txBody>
              <a:bodyPr/>
              <a:lstStyle/>
              <a:p>
                <a:r>
                  <a:rPr lang="en-US">
                    <a:noFill/>
                  </a:rPr>
                  <a:t> </a:t>
                </a:r>
              </a:p>
            </p:txBody>
          </p:sp>
        </mc:Fallback>
      </mc:AlternateContent>
    </p:spTree>
    <p:extLst>
      <p:ext uri="{BB962C8B-B14F-4D97-AF65-F5344CB8AC3E}">
        <p14:creationId xmlns:p14="http://schemas.microsoft.com/office/powerpoint/2010/main" val="3911201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151076" y="147399"/>
            <a:ext cx="8861216" cy="4832128"/>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670491" y="301865"/>
            <a:ext cx="1867643" cy="430887"/>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sym typeface="Arial"/>
              </a:rPr>
              <a:t>Luyện tập 3</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6" name="Rectangle 1"/>
              <p:cNvSpPr>
                <a:spLocks noChangeArrowheads="1"/>
              </p:cNvSpPr>
              <p:nvPr/>
            </p:nvSpPr>
            <p:spPr bwMode="auto">
              <a:xfrm>
                <a:off x="593519" y="215732"/>
                <a:ext cx="7922312" cy="15336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000">
                    <a:solidFill>
                      <a:srgbClr val="000000"/>
                    </a:solidFill>
                    <a:latin typeface="+mn-lt"/>
                  </a:rPr>
                  <a:t> </a:t>
                </a:r>
                <a:r>
                  <a:rPr lang="en-US" sz="2000" smtClean="0">
                    <a:solidFill>
                      <a:srgbClr val="000000"/>
                    </a:solidFill>
                    <a:latin typeface="+mn-lt"/>
                  </a:rPr>
                  <a:t>                           </a:t>
                </a:r>
                <a:r>
                  <a:rPr lang="vi-VN" sz="2000" smtClean="0">
                    <a:solidFill>
                      <a:srgbClr val="000000"/>
                    </a:solidFill>
                    <a:latin typeface="+mn-lt"/>
                  </a:rPr>
                  <a:t>Cho </a:t>
                </a:r>
                <a:r>
                  <a:rPr lang="vi-VN" sz="2000">
                    <a:solidFill>
                      <a:srgbClr val="000000"/>
                    </a:solidFill>
                    <a:latin typeface="+mn-lt"/>
                  </a:rPr>
                  <a:t>hình chóp</a:t>
                </a:r>
                <a:r>
                  <a:rPr lang="vi-VN" sz="2000">
                    <a:solidFill>
                      <a:srgbClr val="000000"/>
                    </a:solidFill>
                    <a:latin typeface="+mn-lt"/>
                  </a:rPr>
                  <a:t> </a:t>
                </a:r>
                <a14:m>
                  <m:oMath xmlns:m="http://schemas.openxmlformats.org/officeDocument/2006/math">
                    <m:r>
                      <a:rPr lang="vi-VN" sz="2000" i="1" smtClean="0">
                        <a:solidFill>
                          <a:srgbClr val="000000"/>
                        </a:solidFill>
                        <a:latin typeface="+mn-lt"/>
                      </a:rPr>
                      <m:t>𝑆</m:t>
                    </m:r>
                    <m:r>
                      <a:rPr lang="vi-VN" sz="2000" i="1" smtClean="0">
                        <a:solidFill>
                          <a:srgbClr val="000000"/>
                        </a:solidFill>
                        <a:latin typeface="+mn-lt"/>
                      </a:rPr>
                      <m:t>.</m:t>
                    </m:r>
                    <m:r>
                      <a:rPr lang="vi-VN" sz="2000" i="1" smtClean="0">
                        <a:solidFill>
                          <a:srgbClr val="000000"/>
                        </a:solidFill>
                        <a:latin typeface="+mn-lt"/>
                      </a:rPr>
                      <m:t>𝐴𝐵𝐶𝐷</m:t>
                    </m:r>
                  </m:oMath>
                </a14:m>
                <a:r>
                  <a:rPr lang="vi-VN" sz="2000">
                    <a:solidFill>
                      <a:srgbClr val="000000"/>
                    </a:solidFill>
                    <a:latin typeface="+mn-lt"/>
                  </a:rPr>
                  <a:t> có đáy</a:t>
                </a:r>
                <a:r>
                  <a:rPr lang="vi-VN" sz="2000">
                    <a:solidFill>
                      <a:srgbClr val="000000"/>
                    </a:solidFill>
                    <a:latin typeface="+mn-lt"/>
                  </a:rPr>
                  <a:t> </a:t>
                </a:r>
                <a14:m>
                  <m:oMath xmlns:m="http://schemas.openxmlformats.org/officeDocument/2006/math">
                    <m:r>
                      <a:rPr lang="vi-VN" sz="2000" i="1" smtClean="0">
                        <a:solidFill>
                          <a:srgbClr val="000000"/>
                        </a:solidFill>
                        <a:latin typeface="+mn-lt"/>
                      </a:rPr>
                      <m:t>𝐴𝐵𝐶𝐷</m:t>
                    </m:r>
                  </m:oMath>
                </a14:m>
                <a:r>
                  <a:rPr lang="vi-VN" sz="2000">
                    <a:solidFill>
                      <a:srgbClr val="000000"/>
                    </a:solidFill>
                    <a:latin typeface="+mn-lt"/>
                  </a:rPr>
                  <a:t> là </a:t>
                </a:r>
                <a:r>
                  <a:rPr lang="vi-VN" sz="2000">
                    <a:solidFill>
                      <a:srgbClr val="000000"/>
                    </a:solidFill>
                    <a:latin typeface="+mn-lt"/>
                  </a:rPr>
                  <a:t>hình </a:t>
                </a:r>
                <a:r>
                  <a:rPr lang="vi-VN" sz="2000" smtClean="0">
                    <a:solidFill>
                      <a:srgbClr val="000000"/>
                    </a:solidFill>
                    <a:latin typeface="+mn-lt"/>
                  </a:rPr>
                  <a:t>vuông</a:t>
                </a:r>
                <a:r>
                  <a:rPr lang="en-US" sz="2000" smtClean="0">
                    <a:solidFill>
                      <a:srgbClr val="000000"/>
                    </a:solidFill>
                    <a:latin typeface="+mn-lt"/>
                  </a:rPr>
                  <a:t> </a:t>
                </a:r>
                <a:r>
                  <a:rPr lang="vi-VN" sz="2000" smtClean="0">
                    <a:solidFill>
                      <a:srgbClr val="000000"/>
                    </a:solidFill>
                    <a:latin typeface="+mn-lt"/>
                  </a:rPr>
                  <a:t>và</a:t>
                </a:r>
                <a:r>
                  <a:rPr lang="vi-VN" sz="2000">
                    <a:solidFill>
                      <a:srgbClr val="000000"/>
                    </a:solidFill>
                    <a:latin typeface="+mn-lt"/>
                  </a:rPr>
                  <a:t> </a:t>
                </a:r>
                <a14:m>
                  <m:oMath xmlns:m="http://schemas.openxmlformats.org/officeDocument/2006/math">
                    <m:r>
                      <a:rPr lang="vi-VN" sz="2000" i="1" smtClean="0">
                        <a:solidFill>
                          <a:srgbClr val="000000"/>
                        </a:solidFill>
                        <a:latin typeface="+mn-lt"/>
                      </a:rPr>
                      <m:t>𝑆𝐴</m:t>
                    </m:r>
                    <m:r>
                      <a:rPr lang="vi-VN" sz="2000" i="1" smtClean="0">
                        <a:solidFill>
                          <a:srgbClr val="000000"/>
                        </a:solidFill>
                        <a:latin typeface="+mn-lt"/>
                      </a:rPr>
                      <m:t>⊥(</m:t>
                    </m:r>
                    <m:r>
                      <a:rPr lang="vi-VN" sz="2000" i="1" smtClean="0">
                        <a:solidFill>
                          <a:srgbClr val="000000"/>
                        </a:solidFill>
                        <a:latin typeface="+mn-lt"/>
                      </a:rPr>
                      <m:t>𝐴𝐵𝐶𝐷</m:t>
                    </m:r>
                    <m:r>
                      <a:rPr lang="vi-VN" sz="2000" i="1" smtClean="0">
                        <a:solidFill>
                          <a:srgbClr val="000000"/>
                        </a:solidFill>
                        <a:latin typeface="+mn-lt"/>
                      </a:rPr>
                      <m:t>)</m:t>
                    </m:r>
                  </m:oMath>
                </a14:m>
                <a:r>
                  <a:rPr lang="en-US" sz="2000" smtClean="0">
                    <a:solidFill>
                      <a:srgbClr val="000000"/>
                    </a:solidFill>
                    <a:latin typeface="+mn-lt"/>
                  </a:rPr>
                  <a:t>. </a:t>
                </a:r>
              </a:p>
              <a:p>
                <a:pPr>
                  <a:lnSpc>
                    <a:spcPct val="150000"/>
                  </a:lnSpc>
                </a:pPr>
                <a:r>
                  <a:rPr lang="vi-VN" sz="2000" smtClean="0">
                    <a:solidFill>
                      <a:srgbClr val="000000"/>
                    </a:solidFill>
                    <a:latin typeface="+mn-lt"/>
                  </a:rPr>
                  <a:t>Tính </a:t>
                </a:r>
                <a:r>
                  <a:rPr lang="vi-VN" sz="2000">
                    <a:solidFill>
                      <a:srgbClr val="000000"/>
                    </a:solidFill>
                    <a:latin typeface="+mn-lt"/>
                  </a:rPr>
                  <a:t>số </a:t>
                </a:r>
                <a:r>
                  <a:rPr lang="vi-VN" sz="2000">
                    <a:solidFill>
                      <a:srgbClr val="000000"/>
                    </a:solidFill>
                    <a:latin typeface="+mn-lt"/>
                  </a:rPr>
                  <a:t>đo </a:t>
                </a:r>
                <a:r>
                  <a:rPr lang="vi-VN" sz="2000" smtClean="0">
                    <a:solidFill>
                      <a:srgbClr val="000000"/>
                    </a:solidFill>
                    <a:latin typeface="+mn-lt"/>
                  </a:rPr>
                  <a:t>của</a:t>
                </a:r>
                <a:r>
                  <a:rPr lang="en-US" sz="2000" smtClean="0">
                    <a:solidFill>
                      <a:srgbClr val="000000"/>
                    </a:solidFill>
                    <a:latin typeface="+mn-lt"/>
                  </a:rPr>
                  <a:t> mỗi</a:t>
                </a:r>
                <a:r>
                  <a:rPr lang="vi-VN" sz="2000" smtClean="0">
                    <a:solidFill>
                      <a:srgbClr val="000000"/>
                    </a:solidFill>
                    <a:latin typeface="+mn-lt"/>
                  </a:rPr>
                  <a:t> </a:t>
                </a:r>
                <a:r>
                  <a:rPr lang="vi-VN" sz="2000">
                    <a:solidFill>
                      <a:srgbClr val="000000"/>
                    </a:solidFill>
                    <a:latin typeface="+mn-lt"/>
                  </a:rPr>
                  <a:t>góc </a:t>
                </a:r>
                <a:r>
                  <a:rPr lang="vi-VN" sz="2000">
                    <a:solidFill>
                      <a:srgbClr val="000000"/>
                    </a:solidFill>
                    <a:latin typeface="+mn-lt"/>
                  </a:rPr>
                  <a:t>nhị </a:t>
                </a:r>
                <a:r>
                  <a:rPr lang="vi-VN" sz="2000" smtClean="0">
                    <a:solidFill>
                      <a:srgbClr val="000000"/>
                    </a:solidFill>
                    <a:latin typeface="+mn-lt"/>
                  </a:rPr>
                  <a:t>diện</a:t>
                </a:r>
                <a:r>
                  <a:rPr lang="en-US" sz="2000" smtClean="0">
                    <a:solidFill>
                      <a:srgbClr val="000000"/>
                    </a:solidFill>
                    <a:latin typeface="+mn-lt"/>
                  </a:rPr>
                  <a:t> sau:    </a:t>
                </a:r>
                <a:r>
                  <a:rPr lang="vi-VN" sz="2000" smtClean="0">
                    <a:solidFill>
                      <a:srgbClr val="000000"/>
                    </a:solidFill>
                    <a:latin typeface="+mn-lt"/>
                  </a:rPr>
                  <a:t>a</a:t>
                </a:r>
                <a:r>
                  <a:rPr lang="vi-VN" sz="2000">
                    <a:solidFill>
                      <a:srgbClr val="000000"/>
                    </a:solidFill>
                    <a:latin typeface="+mn-lt"/>
                  </a:rPr>
                  <a:t>)</a:t>
                </a:r>
                <a14:m>
                  <m:oMath xmlns:m="http://schemas.openxmlformats.org/officeDocument/2006/math">
                    <m:r>
                      <a:rPr lang="vi-VN" sz="2000" i="1" smtClean="0">
                        <a:solidFill>
                          <a:srgbClr val="000000"/>
                        </a:solidFill>
                        <a:latin typeface="+mn-lt"/>
                      </a:rPr>
                      <m:t> </m:t>
                    </m:r>
                    <m:r>
                      <a:rPr lang="vi-VN" sz="2000" i="1">
                        <a:solidFill>
                          <a:srgbClr val="000000"/>
                        </a:solidFill>
                        <a:latin typeface="+mn-lt"/>
                      </a:rPr>
                      <m:t>[</m:t>
                    </m:r>
                    <m:r>
                      <a:rPr lang="vi-VN" sz="2000" i="1" smtClean="0">
                        <a:solidFill>
                          <a:srgbClr val="000000"/>
                        </a:solidFill>
                        <a:latin typeface="+mn-lt"/>
                      </a:rPr>
                      <m:t>𝐵</m:t>
                    </m:r>
                    <m:r>
                      <a:rPr lang="vi-VN" sz="2000" i="1" smtClean="0">
                        <a:solidFill>
                          <a:srgbClr val="000000"/>
                        </a:solidFill>
                        <a:latin typeface="+mn-lt"/>
                      </a:rPr>
                      <m:t>,</m:t>
                    </m:r>
                    <m:r>
                      <a:rPr lang="vi-VN" sz="2000" i="1" smtClean="0">
                        <a:solidFill>
                          <a:srgbClr val="000000"/>
                        </a:solidFill>
                        <a:latin typeface="+mn-lt"/>
                      </a:rPr>
                      <m:t>𝑆𝐴</m:t>
                    </m:r>
                    <m:r>
                      <a:rPr lang="vi-VN" sz="2000" i="1" smtClean="0">
                        <a:solidFill>
                          <a:srgbClr val="000000"/>
                        </a:solidFill>
                        <a:latin typeface="+mn-lt"/>
                      </a:rPr>
                      <m:t>,</m:t>
                    </m:r>
                    <m:r>
                      <a:rPr lang="vi-VN" sz="2000" i="1" smtClean="0">
                        <a:solidFill>
                          <a:srgbClr val="000000"/>
                        </a:solidFill>
                        <a:latin typeface="+mn-lt"/>
                      </a:rPr>
                      <m:t>𝐷</m:t>
                    </m:r>
                    <m:r>
                      <a:rPr lang="vi-VN" sz="2000" i="1" smtClean="0">
                        <a:solidFill>
                          <a:srgbClr val="000000"/>
                        </a:solidFill>
                        <a:latin typeface="+mn-lt"/>
                      </a:rPr>
                      <m:t>]</m:t>
                    </m:r>
                  </m:oMath>
                </a14:m>
                <a:r>
                  <a:rPr lang="en-US" sz="2000" smtClean="0">
                    <a:solidFill>
                      <a:srgbClr val="000000"/>
                    </a:solidFill>
                    <a:latin typeface="+mn-lt"/>
                  </a:rPr>
                  <a:t>;        </a:t>
                </a:r>
                <a:r>
                  <a:rPr lang="vi-VN" sz="2000" smtClean="0">
                    <a:solidFill>
                      <a:srgbClr val="000000"/>
                    </a:solidFill>
                    <a:latin typeface="+mn-lt"/>
                  </a:rPr>
                  <a:t>b</a:t>
                </a:r>
                <a:r>
                  <a:rPr lang="vi-VN" sz="2000">
                    <a:solidFill>
                      <a:srgbClr val="000000"/>
                    </a:solidFill>
                    <a:latin typeface="+mn-lt"/>
                  </a:rPr>
                  <a:t>) </a:t>
                </a:r>
                <a14:m>
                  <m:oMath xmlns:m="http://schemas.openxmlformats.org/officeDocument/2006/math">
                    <m:r>
                      <a:rPr lang="vi-VN" sz="2000" i="1" smtClean="0">
                        <a:solidFill>
                          <a:srgbClr val="000000"/>
                        </a:solidFill>
                        <a:latin typeface="+mn-lt"/>
                      </a:rPr>
                      <m:t>[</m:t>
                    </m:r>
                    <m:r>
                      <a:rPr lang="vi-VN" sz="2000" i="1">
                        <a:solidFill>
                          <a:srgbClr val="000000"/>
                        </a:solidFill>
                        <a:latin typeface="+mn-lt"/>
                      </a:rPr>
                      <m:t>𝐵</m:t>
                    </m:r>
                    <m:r>
                      <a:rPr lang="vi-VN" sz="2000" i="1">
                        <a:solidFill>
                          <a:srgbClr val="000000"/>
                        </a:solidFill>
                        <a:latin typeface="+mn-lt"/>
                      </a:rPr>
                      <m:t>,</m:t>
                    </m:r>
                    <m:r>
                      <a:rPr lang="vi-VN" sz="2000" i="1">
                        <a:solidFill>
                          <a:srgbClr val="000000"/>
                        </a:solidFill>
                        <a:latin typeface="+mn-lt"/>
                      </a:rPr>
                      <m:t>𝑆𝐴</m:t>
                    </m:r>
                    <m:r>
                      <a:rPr lang="vi-VN" sz="2000" i="1">
                        <a:solidFill>
                          <a:srgbClr val="000000"/>
                        </a:solidFill>
                        <a:latin typeface="+mn-lt"/>
                      </a:rPr>
                      <m:t>,</m:t>
                    </m:r>
                    <m:r>
                      <a:rPr lang="vi-VN" sz="2000" i="1">
                        <a:solidFill>
                          <a:srgbClr val="000000"/>
                        </a:solidFill>
                        <a:latin typeface="+mn-lt"/>
                      </a:rPr>
                      <m:t>𝐶</m:t>
                    </m:r>
                    <m:r>
                      <a:rPr lang="vi-VN" sz="2000" i="1" smtClean="0">
                        <a:solidFill>
                          <a:srgbClr val="000000"/>
                        </a:solidFill>
                        <a:latin typeface="+mn-lt"/>
                      </a:rPr>
                      <m:t>]</m:t>
                    </m:r>
                  </m:oMath>
                </a14:m>
                <a:r>
                  <a:rPr lang="en-US" sz="2000">
                    <a:solidFill>
                      <a:srgbClr val="000000"/>
                    </a:solidFill>
                    <a:latin typeface="+mn-lt"/>
                  </a:rPr>
                  <a:t>.</a:t>
                </a:r>
                <a:endParaRPr lang="vi-VN" sz="2000">
                  <a:solidFill>
                    <a:srgbClr val="000000"/>
                  </a:solidFill>
                  <a:latin typeface="+mn-lt"/>
                </a:endParaRPr>
              </a:p>
            </p:txBody>
          </p:sp>
        </mc:Choice>
        <mc:Fallback>
          <p:sp>
            <p:nvSpPr>
              <p:cNvPr id="36" name="Rectangle 1"/>
              <p:cNvSpPr>
                <a:spLocks noRot="1" noChangeAspect="1" noMove="1" noResize="1" noEditPoints="1" noAdjustHandles="1" noChangeArrowheads="1" noChangeShapeType="1" noTextEdit="1"/>
              </p:cNvSpPr>
              <p:nvPr/>
            </p:nvSpPr>
            <p:spPr bwMode="auto">
              <a:xfrm>
                <a:off x="593519" y="215732"/>
                <a:ext cx="7922312" cy="1533690"/>
              </a:xfrm>
              <a:prstGeom prst="rect">
                <a:avLst/>
              </a:prstGeom>
              <a:blipFill>
                <a:blip r:embed="rId3"/>
                <a:stretch>
                  <a:fillRect l="-769" r="-692" b="-23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0" name="Picture 39"/>
          <p:cNvPicPr>
            <a:picLocks noChangeAspect="1"/>
          </p:cNvPicPr>
          <p:nvPr/>
        </p:nvPicPr>
        <p:blipFill>
          <a:blip r:embed="rId4"/>
          <a:stretch>
            <a:fillRect/>
          </a:stretch>
        </p:blipFill>
        <p:spPr>
          <a:xfrm flipH="1">
            <a:off x="8250583" y="4351436"/>
            <a:ext cx="782307" cy="698861"/>
          </a:xfrm>
          <a:prstGeom prst="rect">
            <a:avLst/>
          </a:prstGeom>
        </p:spPr>
      </p:pic>
      <p:sp>
        <p:nvSpPr>
          <p:cNvPr id="16" name="Rectangle 15"/>
          <p:cNvSpPr/>
          <p:nvPr/>
        </p:nvSpPr>
        <p:spPr>
          <a:xfrm>
            <a:off x="4248099" y="182755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5"/>
          <a:stretch>
            <a:fillRect/>
          </a:stretch>
        </p:blipFill>
        <p:spPr>
          <a:xfrm>
            <a:off x="620019" y="2301126"/>
            <a:ext cx="2621191" cy="251784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655507" y="2545833"/>
                <a:ext cx="4860324" cy="2123915"/>
              </a:xfrm>
              <a:prstGeom prst="rect">
                <a:avLst/>
              </a:prstGeom>
            </p:spPr>
            <p:txBody>
              <a:bodyPr wrap="square">
                <a:spAutoFit/>
              </a:bodyPr>
              <a:lstStyle/>
              <a:p>
                <a:pPr algn="just">
                  <a:lnSpc>
                    <a:spcPct val="150000"/>
                  </a:lnSpc>
                  <a:spcBef>
                    <a:spcPts val="600"/>
                  </a:spcBef>
                  <a:spcAft>
                    <a:spcPts val="600"/>
                  </a:spcAft>
                </a:pPr>
                <a:r>
                  <a:rPr lang="pt-BR" sz="2000" smtClean="0">
                    <a:latin typeface="+mn-lt"/>
                    <a:ea typeface="Arial" panose="020B0604020202020204" pitchFamily="34" charset="0"/>
                    <a:cs typeface="Times New Roman" panose="02020603050405020304" pitchFamily="18" charset="0"/>
                  </a:rPr>
                  <a:t>a) </a:t>
                </a:r>
                <a:r>
                  <a:rPr lang="pt-BR" sz="2000">
                    <a:latin typeface="+mn-lt"/>
                    <a:ea typeface="Arial" panose="020B0604020202020204" pitchFamily="34" charset="0"/>
                    <a:cs typeface="Times New Roman" panose="02020603050405020304" pitchFamily="18" charset="0"/>
                  </a:rPr>
                  <a:t>Vì </a:t>
                </a:r>
                <a14:m>
                  <m:oMath xmlns:m="http://schemas.openxmlformats.org/officeDocument/2006/math">
                    <m:r>
                      <a:rPr lang="pt-BR" sz="2000" i="1">
                        <a:effectLst/>
                        <a:latin typeface="+mn-lt"/>
                        <a:ea typeface="Arial" panose="020B0604020202020204" pitchFamily="34" charset="0"/>
                        <a:cs typeface="Times New Roman" panose="02020603050405020304" pitchFamily="18" charset="0"/>
                      </a:rPr>
                      <m:t>𝐴𝐵</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r>
                      <a:rPr lang="pt-BR" sz="2000" i="1">
                        <a:effectLst/>
                        <a:latin typeface="+mn-lt"/>
                        <a:ea typeface="Arial" panose="020B0604020202020204" pitchFamily="34" charset="0"/>
                        <a:cs typeface="Times New Roman" panose="02020603050405020304" pitchFamily="18" charset="0"/>
                      </a:rPr>
                      <m:t>, </m:t>
                    </m:r>
                    <m:r>
                      <a:rPr lang="pt-BR" sz="2000" i="1">
                        <a:effectLst/>
                        <a:latin typeface="+mn-lt"/>
                        <a:ea typeface="Arial" panose="020B0604020202020204" pitchFamily="34" charset="0"/>
                        <a:cs typeface="Times New Roman" panose="02020603050405020304" pitchFamily="18" charset="0"/>
                      </a:rPr>
                      <m:t>𝐴𝐷</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mn-lt"/>
                            <a:ea typeface="Arial" panose="020B0604020202020204" pitchFamily="34" charset="0"/>
                            <a:cs typeface="Times New Roman" panose="02020603050405020304" pitchFamily="18" charset="0"/>
                          </a:rPr>
                        </m:ctrlPr>
                      </m:dPr>
                      <m:e>
                        <m:r>
                          <a:rPr lang="pt-BR" sz="2000" i="1">
                            <a:effectLst/>
                            <a:latin typeface="+mn-lt"/>
                            <a:ea typeface="Arial" panose="020B0604020202020204" pitchFamily="34" charset="0"/>
                            <a:cs typeface="Times New Roman" panose="02020603050405020304" pitchFamily="18" charset="0"/>
                          </a:rPr>
                          <m:t>𝐵</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𝐷</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mn-lt"/>
                            <a:ea typeface="Arial" panose="020B0604020202020204" pitchFamily="34" charset="0"/>
                            <a:cs typeface="Times New Roman" panose="02020603050405020304" pitchFamily="18" charset="0"/>
                          </a:rPr>
                        </m:ctrlPr>
                      </m:accPr>
                      <m:e>
                        <m:r>
                          <a:rPr lang="pt-BR" sz="2000" i="1">
                            <a:effectLst/>
                            <a:latin typeface="+mn-lt"/>
                            <a:ea typeface="Arial" panose="020B0604020202020204" pitchFamily="34" charset="0"/>
                            <a:cs typeface="Times New Roman" panose="02020603050405020304" pitchFamily="18" charset="0"/>
                          </a:rPr>
                          <m:t>𝐵𝐴𝐷</m:t>
                        </m:r>
                      </m:e>
                    </m:acc>
                    <m:r>
                      <a:rPr lang="pt-BR" sz="2000" i="1">
                        <a:effectLst/>
                        <a:latin typeface="+mn-lt"/>
                        <a:ea typeface="Arial" panose="020B0604020202020204" pitchFamily="34" charset="0"/>
                        <a:cs typeface="Times New Roman" panose="02020603050405020304" pitchFamily="18" charset="0"/>
                      </a:rPr>
                      <m:t>=</m:t>
                    </m:r>
                    <m:sSup>
                      <m:sSupPr>
                        <m:ctrlPr>
                          <a:rPr lang="en-US" sz="2000" i="1">
                            <a:effectLst/>
                            <a:latin typeface="+mn-lt"/>
                            <a:ea typeface="Arial" panose="020B0604020202020204" pitchFamily="34" charset="0"/>
                            <a:cs typeface="Times New Roman" panose="02020603050405020304" pitchFamily="18" charset="0"/>
                          </a:rPr>
                        </m:ctrlPr>
                      </m:sSupPr>
                      <m:e>
                        <m:r>
                          <a:rPr lang="pt-BR" sz="2000" i="1">
                            <a:effectLst/>
                            <a:latin typeface="+mn-lt"/>
                            <a:ea typeface="Arial" panose="020B0604020202020204" pitchFamily="34" charset="0"/>
                            <a:cs typeface="Times New Roman" panose="02020603050405020304" pitchFamily="18" charset="0"/>
                          </a:rPr>
                          <m:t>90</m:t>
                        </m:r>
                      </m:e>
                      <m:sup>
                        <m:r>
                          <a:rPr lang="pt-BR" sz="2000" i="1">
                            <a:effectLst/>
                            <a:latin typeface="+mn-lt"/>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pt-BR" sz="2000" smtClean="0">
                    <a:effectLst/>
                    <a:latin typeface="+mn-lt"/>
                    <a:ea typeface="Arial" panose="020B0604020202020204" pitchFamily="34" charset="0"/>
                    <a:cs typeface="Times New Roman" panose="02020603050405020304" pitchFamily="18" charset="0"/>
                  </a:rPr>
                  <a:t>b) </a:t>
                </a:r>
                <a:r>
                  <a:rPr lang="pt-BR" sz="2000">
                    <a:effectLst/>
                    <a:latin typeface="+mn-lt"/>
                    <a:ea typeface="Arial" panose="020B0604020202020204" pitchFamily="34" charset="0"/>
                    <a:cs typeface="Times New Roman" panose="02020603050405020304" pitchFamily="18" charset="0"/>
                  </a:rPr>
                  <a:t>Vì </a:t>
                </a:r>
                <a14:m>
                  <m:oMath xmlns:m="http://schemas.openxmlformats.org/officeDocument/2006/math">
                    <m:r>
                      <a:rPr lang="pt-BR" sz="2000" i="1">
                        <a:effectLst/>
                        <a:latin typeface="+mn-lt"/>
                        <a:ea typeface="Arial" panose="020B0604020202020204" pitchFamily="34" charset="0"/>
                        <a:cs typeface="Times New Roman" panose="02020603050405020304" pitchFamily="18" charset="0"/>
                      </a:rPr>
                      <m:t>𝐴𝐵</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r>
                      <a:rPr lang="pt-BR" sz="2000" i="1">
                        <a:effectLst/>
                        <a:latin typeface="+mn-lt"/>
                        <a:ea typeface="Arial" panose="020B0604020202020204" pitchFamily="34" charset="0"/>
                        <a:cs typeface="Times New Roman" panose="02020603050405020304" pitchFamily="18" charset="0"/>
                      </a:rPr>
                      <m:t>, </m:t>
                    </m:r>
                    <m:r>
                      <a:rPr lang="pt-BR" sz="2000" i="1">
                        <a:effectLst/>
                        <a:latin typeface="+mn-lt"/>
                        <a:ea typeface="Arial" panose="020B0604020202020204" pitchFamily="34" charset="0"/>
                        <a:cs typeface="Times New Roman" panose="02020603050405020304" pitchFamily="18" charset="0"/>
                      </a:rPr>
                      <m:t>𝐴𝐶</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mn-lt"/>
                            <a:ea typeface="Arial" panose="020B0604020202020204" pitchFamily="34" charset="0"/>
                            <a:cs typeface="Times New Roman" panose="02020603050405020304" pitchFamily="18" charset="0"/>
                          </a:rPr>
                        </m:ctrlPr>
                      </m:dPr>
                      <m:e>
                        <m:r>
                          <a:rPr lang="pt-BR" sz="2000" i="1">
                            <a:effectLst/>
                            <a:latin typeface="+mn-lt"/>
                            <a:ea typeface="Arial" panose="020B0604020202020204" pitchFamily="34" charset="0"/>
                            <a:cs typeface="Times New Roman" panose="02020603050405020304" pitchFamily="18" charset="0"/>
                          </a:rPr>
                          <m:t>𝐵</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𝑆𝐴</m:t>
                        </m:r>
                        <m:r>
                          <a:rPr lang="pt-BR" sz="2000" i="1">
                            <a:effectLst/>
                            <a:latin typeface="+mn-lt"/>
                            <a:ea typeface="Arial" panose="020B0604020202020204" pitchFamily="34" charset="0"/>
                            <a:cs typeface="Times New Roman" panose="02020603050405020304" pitchFamily="18" charset="0"/>
                          </a:rPr>
                          <m:t>,</m:t>
                        </m:r>
                        <m:r>
                          <a:rPr lang="pt-BR" sz="2000" i="1">
                            <a:effectLst/>
                            <a:latin typeface="+mn-lt"/>
                            <a:ea typeface="Arial" panose="020B0604020202020204" pitchFamily="34" charset="0"/>
                            <a:cs typeface="Times New Roman" panose="02020603050405020304" pitchFamily="18" charset="0"/>
                          </a:rPr>
                          <m:t>𝐶</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mn-lt"/>
                            <a:ea typeface="Arial" panose="020B0604020202020204" pitchFamily="34" charset="0"/>
                            <a:cs typeface="Times New Roman" panose="02020603050405020304" pitchFamily="18" charset="0"/>
                          </a:rPr>
                        </m:ctrlPr>
                      </m:accPr>
                      <m:e>
                        <m:r>
                          <a:rPr lang="pt-BR" sz="2000" i="1">
                            <a:effectLst/>
                            <a:latin typeface="+mn-lt"/>
                            <a:ea typeface="Arial" panose="020B0604020202020204" pitchFamily="34" charset="0"/>
                            <a:cs typeface="Times New Roman" panose="02020603050405020304" pitchFamily="18" charset="0"/>
                          </a:rPr>
                          <m:t>𝐵𝐴𝐶</m:t>
                        </m:r>
                      </m:e>
                    </m:acc>
                    <m:r>
                      <a:rPr lang="pt-BR" sz="2000" i="1">
                        <a:effectLst/>
                        <a:latin typeface="+mn-lt"/>
                        <a:ea typeface="Arial" panose="020B0604020202020204" pitchFamily="34" charset="0"/>
                        <a:cs typeface="Times New Roman" panose="02020603050405020304" pitchFamily="18" charset="0"/>
                      </a:rPr>
                      <m:t>=</m:t>
                    </m:r>
                    <m:sSup>
                      <m:sSupPr>
                        <m:ctrlPr>
                          <a:rPr lang="en-US" sz="2000" i="1">
                            <a:effectLst/>
                            <a:latin typeface="+mn-lt"/>
                            <a:ea typeface="Arial" panose="020B0604020202020204" pitchFamily="34" charset="0"/>
                            <a:cs typeface="Times New Roman" panose="02020603050405020304" pitchFamily="18" charset="0"/>
                          </a:rPr>
                        </m:ctrlPr>
                      </m:sSupPr>
                      <m:e>
                        <m:r>
                          <a:rPr lang="pt-BR" sz="2000" i="1">
                            <a:effectLst/>
                            <a:latin typeface="+mn-lt"/>
                            <a:ea typeface="Arial" panose="020B0604020202020204" pitchFamily="34" charset="0"/>
                            <a:cs typeface="Times New Roman" panose="02020603050405020304" pitchFamily="18" charset="0"/>
                          </a:rPr>
                          <m:t>45</m:t>
                        </m:r>
                      </m:e>
                      <m:sup>
                        <m:r>
                          <a:rPr lang="pt-BR" sz="2000" i="1">
                            <a:effectLst/>
                            <a:latin typeface="+mn-lt"/>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655507" y="2545833"/>
                <a:ext cx="4860324" cy="2123915"/>
              </a:xfrm>
              <a:prstGeom prst="rect">
                <a:avLst/>
              </a:prstGeom>
              <a:blipFill>
                <a:blip r:embed="rId6"/>
                <a:stretch>
                  <a:fillRect l="-1380" r="-1255" b="-1724"/>
                </a:stretch>
              </a:blipFill>
            </p:spPr>
            <p:txBody>
              <a:bodyPr/>
              <a:lstStyle/>
              <a:p>
                <a:r>
                  <a:rPr lang="en-US">
                    <a:noFill/>
                  </a:rPr>
                  <a:t> </a:t>
                </a:r>
              </a:p>
            </p:txBody>
          </p:sp>
        </mc:Fallback>
      </mc:AlternateContent>
      <p:grpSp>
        <p:nvGrpSpPr>
          <p:cNvPr id="28" name="Google Shape;2137;p80"/>
          <p:cNvGrpSpPr/>
          <p:nvPr/>
        </p:nvGrpSpPr>
        <p:grpSpPr>
          <a:xfrm rot="1232756">
            <a:off x="-32034" y="1903613"/>
            <a:ext cx="607442" cy="651940"/>
            <a:chOff x="3269900" y="2002350"/>
            <a:chExt cx="742325" cy="815650"/>
          </a:xfrm>
        </p:grpSpPr>
        <p:sp>
          <p:nvSpPr>
            <p:cNvPr id="30"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418114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up)">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4" name="TextBox 83"/>
          <p:cNvSpPr txBox="1"/>
          <p:nvPr/>
        </p:nvSpPr>
        <p:spPr>
          <a:xfrm>
            <a:off x="685264" y="653937"/>
            <a:ext cx="7734972" cy="2446824"/>
          </a:xfrm>
          <a:prstGeom prst="rect">
            <a:avLst/>
          </a:prstGeom>
          <a:noFill/>
        </p:spPr>
        <p:txBody>
          <a:bodyPr wrap="square" rtlCol="0">
            <a:spAutoFit/>
          </a:bodyPr>
          <a:lstStyle/>
          <a:p>
            <a:pPr algn="ctr">
              <a:lnSpc>
                <a:spcPct val="150000"/>
              </a:lnSpc>
            </a:pPr>
            <a:r>
              <a:rPr lang="vi-VN" sz="3400" b="1">
                <a:solidFill>
                  <a:schemeClr val="accent1">
                    <a:lumMod val="75000"/>
                  </a:schemeClr>
                </a:solidFill>
              </a:rPr>
              <a:t>CHƯƠNG VIII. QUAN </a:t>
            </a:r>
            <a:r>
              <a:rPr lang="vi-VN" sz="3400" b="1">
                <a:solidFill>
                  <a:schemeClr val="accent1">
                    <a:lumMod val="75000"/>
                  </a:schemeClr>
                </a:solidFill>
              </a:rPr>
              <a:t>HỆ </a:t>
            </a:r>
            <a:endParaRPr lang="en-US" sz="3400" b="1" smtClean="0">
              <a:solidFill>
                <a:schemeClr val="accent1">
                  <a:lumMod val="75000"/>
                </a:schemeClr>
              </a:solidFill>
            </a:endParaRPr>
          </a:p>
          <a:p>
            <a:pPr algn="ctr">
              <a:lnSpc>
                <a:spcPct val="150000"/>
              </a:lnSpc>
            </a:pPr>
            <a:r>
              <a:rPr lang="vi-VN" sz="3400" b="1" smtClean="0">
                <a:solidFill>
                  <a:schemeClr val="accent1">
                    <a:lumMod val="75000"/>
                  </a:schemeClr>
                </a:solidFill>
              </a:rPr>
              <a:t>VUÔNG </a:t>
            </a:r>
            <a:r>
              <a:rPr lang="vi-VN" sz="3400" b="1">
                <a:solidFill>
                  <a:schemeClr val="accent1">
                    <a:lumMod val="75000"/>
                  </a:schemeClr>
                </a:solidFill>
              </a:rPr>
              <a:t>GÓC TRONG KHÔNG GIAN. </a:t>
            </a:r>
          </a:p>
          <a:p>
            <a:pPr algn="ctr">
              <a:lnSpc>
                <a:spcPct val="150000"/>
              </a:lnSpc>
            </a:pPr>
            <a:r>
              <a:rPr lang="vi-VN" sz="3400" b="1">
                <a:solidFill>
                  <a:schemeClr val="accent1">
                    <a:lumMod val="75000"/>
                  </a:schemeClr>
                </a:solidFill>
              </a:rPr>
              <a:t>PHÉP CHIẾU VUÔNG GÓC</a:t>
            </a:r>
            <a:endParaRPr lang="vi-VN" sz="3400" b="1">
              <a:solidFill>
                <a:schemeClr val="accent1">
                  <a:lumMod val="75000"/>
                </a:schemeClr>
              </a:solidFill>
            </a:endParaRPr>
          </a:p>
        </p:txBody>
      </p:sp>
      <p:sp>
        <p:nvSpPr>
          <p:cNvPr id="85" name="Rectangle 84"/>
          <p:cNvSpPr/>
          <p:nvPr/>
        </p:nvSpPr>
        <p:spPr>
          <a:xfrm>
            <a:off x="874309" y="2920188"/>
            <a:ext cx="7356882" cy="1565044"/>
          </a:xfrm>
          <a:prstGeom prst="rect">
            <a:avLst/>
          </a:prstGeom>
        </p:spPr>
        <p:txBody>
          <a:bodyPr wrap="square">
            <a:spAutoFit/>
          </a:bodyPr>
          <a:lstStyle/>
          <a:p>
            <a:pPr algn="ctr">
              <a:lnSpc>
                <a:spcPct val="150000"/>
              </a:lnSpc>
            </a:pPr>
            <a:r>
              <a:rPr lang="vi-VN" sz="3400" b="1">
                <a:solidFill>
                  <a:srgbClr val="C00000"/>
                </a:solidFill>
                <a:latin typeface="+mn-lt"/>
                <a:ea typeface="Calibri" panose="020F0502020204030204" pitchFamily="34" charset="0"/>
              </a:rPr>
              <a:t>BÀI 3. GÓC GIỮA ĐƯỜNG THẲNG VÀ MẶT PHẲNG. GÓC NHỊ DIỆN </a:t>
            </a:r>
            <a:endParaRPr lang="en-US" sz="3400">
              <a:solidFill>
                <a:srgbClr val="C00000"/>
              </a:solidFill>
              <a:latin typeface="+mn-lt"/>
            </a:endParaRPr>
          </a:p>
        </p:txBody>
      </p:sp>
      <p:grpSp>
        <p:nvGrpSpPr>
          <p:cNvPr id="86" name="Google Shape;782;p46"/>
          <p:cNvGrpSpPr/>
          <p:nvPr/>
        </p:nvGrpSpPr>
        <p:grpSpPr>
          <a:xfrm>
            <a:off x="395041" y="4031311"/>
            <a:ext cx="580446" cy="656157"/>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109" name="Google Shape;1058;p51"/>
          <p:cNvGrpSpPr/>
          <p:nvPr/>
        </p:nvGrpSpPr>
        <p:grpSpPr>
          <a:xfrm rot="16523113">
            <a:off x="7983314" y="254680"/>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smtClean="0">
                <a:latin typeface="+mn-lt"/>
              </a:rPr>
              <a:t>LUYỆN TẬP</a:t>
            </a:r>
            <a:endParaRPr sz="7000" b="1">
              <a:latin typeface="+mn-lt"/>
            </a:endParaRPr>
          </a:p>
        </p:txBody>
      </p:sp>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00" y="487968"/>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9"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2394507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defTabSz="685800">
              <a:buClrTx/>
              <a:defRPr/>
            </a:pPr>
            <a:endParaRPr lang="en-US" sz="1350" kern="1200">
              <a:solidFill>
                <a:prstClr val="black"/>
              </a:solidFill>
              <a:latin typeface="Calibri"/>
              <a:ea typeface="+mn-ea"/>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438132"/>
            <a:ext cx="5573604" cy="2322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dirty="0">
              <a:solidFill>
                <a:prstClr val="black"/>
              </a:solidFill>
              <a:latin typeface="Calibri"/>
            </a:endParaRPr>
          </a:p>
        </p:txBody>
      </p:sp>
      <mc:AlternateContent xmlns:mc="http://schemas.openxmlformats.org/markup-compatibility/2006">
        <mc:Choice xmlns:a14="http://schemas.microsoft.com/office/drawing/2010/main" Requires="a14">
          <p:sp>
            <p:nvSpPr>
              <p:cNvPr id="11" name="Rectangle 10"/>
              <p:cNvSpPr/>
              <p:nvPr/>
            </p:nvSpPr>
            <p:spPr>
              <a:xfrm>
                <a:off x="1538023" y="3215004"/>
                <a:ext cx="698406"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900" i="1">
                              <a:effectLst/>
                              <a:latin typeface="Cambria Math" panose="02040503050406030204" pitchFamily="18" charset="0"/>
                              <a:cs typeface="Times New Roman" panose="02020603050405020304" pitchFamily="18" charset="0"/>
                            </a:rPr>
                          </m:ctrlPr>
                        </m:s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538023" y="3215004"/>
                <a:ext cx="698406" cy="5731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694718" y="455472"/>
                <a:ext cx="4891379" cy="2239844"/>
              </a:xfrm>
              <a:prstGeom prst="rect">
                <a:avLst/>
              </a:prstGeom>
              <a:noFill/>
            </p:spPr>
            <p:txBody>
              <a:bodyPr wrap="square" rtlCol="0">
                <a:spAutoFit/>
              </a:bodyPr>
              <a:lstStyle/>
              <a:p>
                <a:pPr marR="30480" algn="just">
                  <a:lnSpc>
                    <a:spcPct val="150000"/>
                  </a:lnSpc>
                  <a:spcBef>
                    <a:spcPts val="600"/>
                  </a:spcBef>
                  <a:spcAft>
                    <a:spcPts val="600"/>
                  </a:spcAft>
                </a:pPr>
                <a:r>
                  <a:rPr lang="nl-NL" sz="2400" b="1" kern="100">
                    <a:latin typeface="Arial" panose="020B0604020202020204" pitchFamily="34" charset="0"/>
                    <a:ea typeface="Calibri" panose="020F0502020204030204" pitchFamily="34" charset="0"/>
                    <a:cs typeface="Arial" panose="020B0604020202020204" pitchFamily="34" charset="0"/>
                  </a:rPr>
                  <a:t>Câu 1. </a:t>
                </a:r>
                <a:r>
                  <a:rPr lang="fr-FR" sz="2400">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𝑆</m:t>
                    </m:r>
                    <m:r>
                      <a:rPr lang="fr-FR" sz="2400" i="1">
                        <a:effectLst/>
                        <a:latin typeface="+mn-lt"/>
                        <a:ea typeface="Times New Roman" panose="02020603050405020304" pitchFamily="18" charset="0"/>
                        <a:cs typeface="Times New Roman" panose="02020603050405020304" pitchFamily="18" charset="0"/>
                      </a:rPr>
                      <m:t>.</m:t>
                    </m:r>
                    <m:r>
                      <a:rPr lang="fr-FR" sz="2400" i="1">
                        <a:effectLst/>
                        <a:latin typeface="+mn-lt"/>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𝑆𝐴</m:t>
                    </m:r>
                    <m:r>
                      <a:rPr lang="fr-FR" sz="2400" i="1">
                        <a:effectLst/>
                        <a:latin typeface="+mn-lt"/>
                        <a:ea typeface="Times New Roman" panose="02020603050405020304" pitchFamily="18" charset="0"/>
                        <a:cs typeface="Times New Roman" panose="02020603050405020304" pitchFamily="18" charset="0"/>
                      </a:rPr>
                      <m:t> ⊥ (</m:t>
                    </m:r>
                    <m:r>
                      <a:rPr lang="fr-FR" sz="2400" i="1">
                        <a:effectLst/>
                        <a:latin typeface="+mn-lt"/>
                        <a:ea typeface="Times New Roman" panose="02020603050405020304" pitchFamily="18" charset="0"/>
                        <a:cs typeface="Times New Roman" panose="02020603050405020304" pitchFamily="18" charset="0"/>
                      </a:rPr>
                      <m:t>𝐴𝐵𝐶</m:t>
                    </m:r>
                    <m:r>
                      <a:rPr lang="fr-FR" sz="2400" i="1">
                        <a:effectLst/>
                        <a:latin typeface="+mn-lt"/>
                        <a:ea typeface="Times New Roman" panose="02020603050405020304" pitchFamily="18" charset="0"/>
                        <a:cs typeface="Times New Roman" panose="02020603050405020304" pitchFamily="18" charset="0"/>
                      </a:rPr>
                      <m:t>),</m:t>
                    </m:r>
                  </m:oMath>
                </a14:m>
                <a:r>
                  <a:rPr lang="fr-FR" sz="2400">
                    <a:effectLst/>
                    <a:latin typeface="Arial" panose="020B0604020202020204" pitchFamily="34" charset="0"/>
                    <a:ea typeface="Times New Roman" panose="02020603050405020304" pitchFamily="18" charset="0"/>
                    <a:cs typeface="Arial" panose="020B0604020202020204" pitchFamily="34" charset="0"/>
                  </a:rPr>
                  <a:t> tam giác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đều cạnh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𝑎</m:t>
                    </m:r>
                    <m:r>
                      <a:rPr lang="fr-FR" sz="2400" i="1">
                        <a:effectLst/>
                        <a:latin typeface="+mn-lt"/>
                        <a:ea typeface="Times New Roman" panose="02020603050405020304" pitchFamily="18" charset="0"/>
                        <a:cs typeface="Times New Roman" panose="02020603050405020304" pitchFamily="18" charset="0"/>
                      </a:rPr>
                      <m:t>, </m:t>
                    </m:r>
                    <m:r>
                      <a:rPr lang="fr-FR" sz="2400" i="1">
                        <a:effectLst/>
                        <a:latin typeface="+mn-lt"/>
                        <a:ea typeface="Times New Roman" panose="02020603050405020304" pitchFamily="18" charset="0"/>
                        <a:cs typeface="Times New Roman" panose="02020603050405020304" pitchFamily="18" charset="0"/>
                      </a:rPr>
                      <m:t>𝑆𝐴</m:t>
                    </m:r>
                    <m:r>
                      <a:rPr lang="fr-FR" sz="2400" i="1">
                        <a:effectLst/>
                        <a:latin typeface="+mn-lt"/>
                        <a:ea typeface="Times New Roman" panose="02020603050405020304" pitchFamily="18" charset="0"/>
                        <a:cs typeface="Times New Roman" panose="02020603050405020304" pitchFamily="18" charset="0"/>
                      </a:rPr>
                      <m:t> = </m:t>
                    </m:r>
                    <m:r>
                      <a:rPr lang="fr-FR" sz="2400" i="1">
                        <a:effectLst/>
                        <a:latin typeface="+mn-lt"/>
                        <a:ea typeface="Times New Roman" panose="02020603050405020304" pitchFamily="18" charset="0"/>
                        <a:cs typeface="Times New Roman" panose="02020603050405020304" pitchFamily="18" charset="0"/>
                      </a:rPr>
                      <m:t>𝑎</m:t>
                    </m:r>
                  </m:oMath>
                </a14:m>
                <a:r>
                  <a:rPr lang="fr-FR" sz="24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𝑆𝐵</m:t>
                    </m:r>
                  </m:oMath>
                </a14:m>
                <a:r>
                  <a:rPr lang="fr-FR" sz="24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m:t>
                    </m:r>
                    <m:r>
                      <a:rPr lang="fr-FR" sz="2400" i="1">
                        <a:effectLst/>
                        <a:latin typeface="+mn-lt"/>
                        <a:ea typeface="Times New Roman" panose="02020603050405020304" pitchFamily="18" charset="0"/>
                        <a:cs typeface="Times New Roman" panose="02020603050405020304" pitchFamily="18" charset="0"/>
                      </a:rPr>
                      <m:t>𝐴𝐵𝐶</m:t>
                    </m:r>
                    <m:r>
                      <a:rPr lang="fr-FR" sz="2400" i="1">
                        <a:effectLst/>
                        <a:latin typeface="+mn-lt"/>
                        <a:ea typeface="Times New Roman" panose="02020603050405020304" pitchFamily="18" charset="0"/>
                        <a:cs typeface="Times New Roman" panose="02020603050405020304" pitchFamily="18" charset="0"/>
                      </a:rPr>
                      <m:t>):</m:t>
                    </m:r>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694718" y="455472"/>
                <a:ext cx="4891379" cy="2239844"/>
              </a:xfrm>
              <a:prstGeom prst="rect">
                <a:avLst/>
              </a:prstGeom>
              <a:blipFill>
                <a:blip r:embed="rId10"/>
                <a:stretch>
                  <a:fillRect l="-1995" r="-1247" b="-3542"/>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875759"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4" name="Oval 23"/>
          <p:cNvSpPr/>
          <p:nvPr/>
        </p:nvSpPr>
        <p:spPr>
          <a:xfrm>
            <a:off x="821345"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5" name="Oval 24"/>
          <p:cNvSpPr/>
          <p:nvPr/>
        </p:nvSpPr>
        <p:spPr>
          <a:xfrm>
            <a:off x="822871"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3948811" y="3296149"/>
            <a:ext cx="342900" cy="400110"/>
          </a:xfrm>
          <a:prstGeom prst="rect">
            <a:avLst/>
          </a:prstGeom>
          <a:noFill/>
        </p:spPr>
        <p:txBody>
          <a:bodyPr wrap="square" rtlCol="0">
            <a:spAutoFit/>
          </a:bodyPr>
          <a:lstStyle/>
          <a:p>
            <a:pPr defTabSz="685800">
              <a:buClrTx/>
              <a:defRPr/>
            </a:pPr>
            <a:r>
              <a:rPr lang="en-US" sz="2000" b="1" kern="1200" smtClean="0">
                <a:solidFill>
                  <a:prstClr val="black"/>
                </a:solidFill>
                <a:latin typeface="Arial" panose="020B0604020202020204" pitchFamily="34" charset="0"/>
                <a:ea typeface="+mn-ea"/>
                <a:cs typeface="Arial" panose="020B0604020202020204" pitchFamily="34" charset="0"/>
              </a:rPr>
              <a:t>C</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D</a:t>
            </a:r>
          </a:p>
        </p:txBody>
      </p:sp>
      <p:sp>
        <p:nvSpPr>
          <p:cNvPr id="29" name="TextBox 28"/>
          <p:cNvSpPr txBox="1"/>
          <p:nvPr/>
        </p:nvSpPr>
        <p:spPr>
          <a:xfrm>
            <a:off x="894397" y="4263451"/>
            <a:ext cx="342900" cy="400110"/>
          </a:xfrm>
          <a:prstGeom prst="rect">
            <a:avLst/>
          </a:prstGeom>
          <a:noFill/>
        </p:spPr>
        <p:txBody>
          <a:bodyPr wrap="square" rtlCol="0">
            <a:spAutoFit/>
          </a:bodyPr>
          <a:lstStyle/>
          <a:p>
            <a:pPr defTabSz="685800">
              <a:buClrTx/>
              <a:defRPr/>
            </a:pPr>
            <a:r>
              <a:rPr lang="en-US" sz="2000" b="1" kern="1200" smtClean="0">
                <a:solidFill>
                  <a:prstClr val="black"/>
                </a:solidFill>
                <a:latin typeface="Arial" panose="020B0604020202020204" pitchFamily="34" charset="0"/>
                <a:ea typeface="+mn-ea"/>
                <a:cs typeface="Arial" panose="020B0604020202020204" pitchFamily="34" charset="0"/>
              </a:rPr>
              <a:t>B</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30" name="TextBox 29"/>
          <p:cNvSpPr txBox="1"/>
          <p:nvPr/>
        </p:nvSpPr>
        <p:spPr>
          <a:xfrm>
            <a:off x="903874" y="3296149"/>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A</a:t>
            </a:r>
            <a:endParaRPr lang="en-US" sz="2000" b="1" kern="1200" dirty="0">
              <a:solidFill>
                <a:prstClr val="black"/>
              </a:solidFill>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1" name="Rectangle 30"/>
              <p:cNvSpPr/>
              <p:nvPr/>
            </p:nvSpPr>
            <p:spPr>
              <a:xfrm>
                <a:off x="1540093" y="4177795"/>
                <a:ext cx="694224"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540093" y="4177795"/>
                <a:ext cx="694224" cy="5784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577518" y="3215003"/>
                <a:ext cx="687484"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45</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4577518" y="3215003"/>
                <a:ext cx="687484" cy="5731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577518" y="4177795"/>
                <a:ext cx="687484"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9</m:t>
                          </m:r>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577518" y="4177795"/>
                <a:ext cx="687484"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0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496880"/>
            <a:ext cx="5621224" cy="2082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𝑆𝑂𝐴</m:t>
                          </m:r>
                        </m:e>
                      </m:acc>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r="-109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00997" y="566819"/>
                <a:ext cx="5509025" cy="1883657"/>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2</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hình chữ nhật,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giao điểm hai đường chéo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của hình chữ nhật. Góc phẳng nhị diện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a:t>
                </a: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00997" y="566819"/>
                <a:ext cx="5509025" cy="1883657"/>
              </a:xfrm>
              <a:prstGeom prst="rect">
                <a:avLst/>
              </a:prstGeom>
              <a:blipFill>
                <a:blip r:embed="rId10"/>
                <a:stretch>
                  <a:fillRect l="-1106" r="-664" b="-4854"/>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41534"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45257"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25352"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14586" y="308042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3510358" y="415338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798404" y="307246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𝑆𝐵𝐴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r="-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158861" y="2873667"/>
                <a:ext cx="1651161"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defTabSz="685800">
                  <a:buClrTx/>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𝐻</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l</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à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â</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đườ</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cao</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ạ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t</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ừ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xu</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ố</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𝐵𝐷</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m:t>
                      </m:r>
                    </m:oMath>
                  </m:oMathPara>
                </a14:m>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158861" y="2873667"/>
                <a:ext cx="1651161" cy="798004"/>
              </a:xfrm>
              <a:prstGeom prst="rect">
                <a:avLst/>
              </a:prstGeom>
              <a:blipFill>
                <a:blip r:embed="rId14"/>
                <a:stretch>
                  <a:fillRect t="-1515" b="-106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158861"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𝑆𝐷𝐴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158861" y="3962842"/>
                <a:ext cx="932736" cy="807941"/>
              </a:xfrm>
              <a:prstGeom prst="rect">
                <a:avLst/>
              </a:prstGeom>
              <a:blipFill>
                <a:blip r:embed="rId15"/>
                <a:stretch>
                  <a:fillRect r="-10390"/>
                </a:stretch>
              </a:blipFill>
            </p:spPr>
            <p:txBody>
              <a:bodyPr/>
              <a:lstStyle/>
              <a:p>
                <a:r>
                  <a:rPr lang="en-US">
                    <a:noFill/>
                  </a:rPr>
                  <a:t> </a:t>
                </a:r>
              </a:p>
            </p:txBody>
          </p:sp>
        </mc:Fallback>
      </mc:AlternateContent>
    </p:spTree>
    <p:extLst>
      <p:ext uri="{BB962C8B-B14F-4D97-AF65-F5344CB8AC3E}">
        <p14:creationId xmlns:p14="http://schemas.microsoft.com/office/powerpoint/2010/main" val="379398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834886"/>
            <a:ext cx="5573604" cy="1885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538023" y="3175249"/>
                <a:ext cx="786369"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𝐻𝐶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538023" y="3175249"/>
                <a:ext cx="786369" cy="573107"/>
              </a:xfrm>
              <a:prstGeom prst="rect">
                <a:avLst/>
              </a:prstGeom>
              <a:blipFill>
                <a:blip r:embed="rId9"/>
                <a:stretch>
                  <a:fillRect l="-3077" r="-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04944" y="823643"/>
                <a:ext cx="5494921" cy="1938992"/>
              </a:xfrm>
              <a:prstGeom prst="rect">
                <a:avLst/>
              </a:prstGeom>
              <a:noFill/>
            </p:spPr>
            <p:txBody>
              <a:bodyPr wrap="square" rtlCol="0">
                <a:spAutoFit/>
              </a:bodyPr>
              <a:lstStyle/>
              <a:p>
                <a:pPr lvl="0" algn="just">
                  <a:lnSpc>
                    <a:spcPct val="150000"/>
                  </a:lnSpc>
                  <a:spcAft>
                    <a:spcPts val="1200"/>
                  </a:spcAft>
                </a:pPr>
                <a:r>
                  <a:rPr lang="fr-FR" sz="2000" b="1">
                    <a:latin typeface="Arial" panose="020B0604020202020204" pitchFamily="34" charset="0"/>
                    <a:ea typeface="Arial" panose="020B0604020202020204" pitchFamily="34" charset="0"/>
                    <a:cs typeface="Arial" panose="020B0604020202020204" pitchFamily="34" charset="0"/>
                  </a:rPr>
                  <a:t>Câu 3.</a:t>
                </a:r>
                <a:r>
                  <a:rPr lang="fr-FR" sz="2000">
                    <a:effectLst/>
                    <a:latin typeface="Arial" panose="020B0604020202020204" pitchFamily="34" charset="0"/>
                    <a:ea typeface="Arial" panose="020B0604020202020204" pitchFamily="34" charset="0"/>
                    <a:cs typeface="Arial" panose="020B0604020202020204" pitchFamily="34" charset="0"/>
                  </a:rPr>
                  <a:t> Cho hình lăng trụ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𝐵</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có đáy là tam giác đều. Hình chiếu vuông góc của đỉnh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lên mặt phẳng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 trung điểm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𝐻</m:t>
                    </m:r>
                  </m:oMath>
                </a14:m>
                <a:r>
                  <a:rPr lang="fr-FR" sz="2000">
                    <a:effectLst/>
                    <a:latin typeface="Arial" panose="020B0604020202020204" pitchFamily="34" charset="0"/>
                    <a:ea typeface="Arial" panose="020B0604020202020204" pitchFamily="34" charset="0"/>
                    <a:cs typeface="Arial" panose="020B0604020202020204" pitchFamily="34" charset="0"/>
                  </a:rPr>
                  <a:t> của cạnh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fr-FR" sz="2000">
                    <a:effectLst/>
                    <a:latin typeface="Arial" panose="020B0604020202020204" pitchFamily="34" charset="0"/>
                    <a:ea typeface="Arial" panose="020B0604020202020204" pitchFamily="34" charset="0"/>
                    <a:cs typeface="Arial" panose="020B0604020202020204" pitchFamily="34" charset="0"/>
                  </a:rPr>
                  <a:t>. Góc phẳng nhị diện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𝐴𝐵</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a:t>
                </a:r>
                <a:endParaRPr kumimoji="0" lang="en-US" sz="19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20" name="TextBox 19"/>
              <p:cNvSpPr txBox="1">
                <a:spLocks noRot="1" noChangeAspect="1" noMove="1" noResize="1" noEditPoints="1" noAdjustHandles="1" noChangeArrowheads="1" noChangeShapeType="1" noTextEdit="1"/>
              </p:cNvSpPr>
              <p:nvPr/>
            </p:nvSpPr>
            <p:spPr>
              <a:xfrm>
                <a:off x="404944" y="823643"/>
                <a:ext cx="5494921" cy="1938992"/>
              </a:xfrm>
              <a:prstGeom prst="rect">
                <a:avLst/>
              </a:prstGeom>
              <a:blipFill>
                <a:blip r:embed="rId10"/>
                <a:stretch>
                  <a:fillRect l="-1109" r="-1109" b="-188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771071" y="320705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71071"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44123" y="326420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852074" y="4271402"/>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540092" y="4177795"/>
                <a:ext cx="781661"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𝐴𝐶</m:t>
                          </m:r>
                        </m:e>
                      </m:acc>
                    </m:oMath>
                  </m:oMathPara>
                </a14:m>
                <a:endParaRPr kumimoji="0" lang="en-US" sz="19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540092" y="4177795"/>
                <a:ext cx="781661" cy="578415"/>
              </a:xfrm>
              <a:prstGeom prst="rect">
                <a:avLst/>
              </a:prstGeom>
              <a:blipFill>
                <a:blip r:embed="rId13"/>
                <a:stretch>
                  <a:fillRect l="-38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577517" y="3167778"/>
                <a:ext cx="781661" cy="5805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𝐵𝐶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577517" y="3167778"/>
                <a:ext cx="781661" cy="580578"/>
              </a:xfrm>
              <a:prstGeom prst="rect">
                <a:avLst/>
              </a:prstGeom>
              <a:blipFill>
                <a:blip r:embed="rId14"/>
                <a:stretch>
                  <a:fillRect l="-2326" r="-23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577517" y="4177795"/>
                <a:ext cx="781661"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𝐶</m:t>
                          </m:r>
                        </m:e>
                      </m:acc>
                    </m:oMath>
                  </m:oMathPara>
                </a14:m>
                <a:endParaRPr lang="en-US" sz="1800">
                  <a:effectLst/>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577517" y="4177795"/>
                <a:ext cx="781661"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194099"/>
            <a:ext cx="5703157" cy="2373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24851" y="208381"/>
                <a:ext cx="5509025" cy="2343655"/>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4.</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tam giác vuông với cạnh huyền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Hình chiếu vuông góc của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lên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trùng với trung điểm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24851" y="208381"/>
                <a:ext cx="5509025" cy="2343655"/>
              </a:xfrm>
              <a:prstGeom prst="rect">
                <a:avLst/>
              </a:prstGeom>
              <a:blipFill>
                <a:blip r:embed="rId10"/>
                <a:stretch>
                  <a:fillRect l="-1106" r="-664" b="-207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56759"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729050"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456759" y="410768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9811" y="3115431"/>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794151" y="310748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3529811"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158862" y="2873667"/>
                <a:ext cx="932736"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r>
                        <m:rPr>
                          <m:nor/>
                        </m:rPr>
                        <a:rPr lang="fr-FR" sz="1800">
                          <a:effectLst/>
                          <a:latin typeface="Times New Roman" panose="02020603050405020304" pitchFamily="18" charset="0"/>
                          <a:ea typeface="Arial" panose="020B0604020202020204" pitchFamily="34" charset="0"/>
                        </a:rPr>
                        <m:t>	</m:t>
                      </m:r>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158862" y="2873667"/>
                <a:ext cx="932736" cy="7980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130133"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75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130133" y="3962842"/>
                <a:ext cx="932736" cy="80794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37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74979" y="585016"/>
            <a:ext cx="5573604" cy="2160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538023" y="3120156"/>
                <a:ext cx="1062054" cy="6679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538023" y="3120156"/>
                <a:ext cx="1062054" cy="6679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98050" y="675714"/>
                <a:ext cx="5327462" cy="1925464"/>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5.</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là hình vuông cạnh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vuông góc với mặt phẳng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đường thẳng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mặt phẳng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498050" y="675714"/>
                <a:ext cx="5327462" cy="1925464"/>
              </a:xfrm>
              <a:prstGeom prst="rect">
                <a:avLst/>
              </a:prstGeom>
              <a:blipFill>
                <a:blip r:embed="rId10"/>
                <a:stretch>
                  <a:fillRect l="-1259" r="-572" b="-474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820696"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826056" y="420985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93748" y="3215004"/>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907059" y="426700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540092" y="4127623"/>
                <a:ext cx="1055695" cy="674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540092" y="4127623"/>
                <a:ext cx="1055695" cy="6741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577517" y="3079645"/>
                <a:ext cx="1055695" cy="676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577517" y="3079645"/>
                <a:ext cx="1055695" cy="67666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577517" y="4128596"/>
                <a:ext cx="1055695" cy="6672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90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577517" y="4128596"/>
                <a:ext cx="1055695" cy="66728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22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556753" y="4429691"/>
            <a:ext cx="531022" cy="630511"/>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307898" y="230868"/>
                <a:ext cx="8523840" cy="22159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2000" b="1" smtClean="0">
                    <a:solidFill>
                      <a:srgbClr val="C00000"/>
                    </a:solidFill>
                    <a:latin typeface="+mn-lt"/>
                    <a:ea typeface="Calibri" panose="020F0502020204030204" pitchFamily="34" charset="0"/>
                    <a:cs typeface="Times New Roman" panose="02020603050405020304" pitchFamily="18" charset="0"/>
                  </a:rPr>
                  <a:t>Bài 1 </a:t>
                </a:r>
                <a:r>
                  <a:rPr lang="fr-FR" sz="2000" b="1">
                    <a:solidFill>
                      <a:srgbClr val="C00000"/>
                    </a:solidFill>
                    <a:latin typeface="+mn-lt"/>
                    <a:ea typeface="Calibri" panose="020F0502020204030204" pitchFamily="34" charset="0"/>
                    <a:cs typeface="Times New Roman" panose="02020603050405020304" pitchFamily="18" charset="0"/>
                  </a:rPr>
                  <a:t>(SGK – </a:t>
                </a:r>
                <a:r>
                  <a:rPr lang="fr-FR" sz="2000" b="1" smtClean="0">
                    <a:solidFill>
                      <a:srgbClr val="C00000"/>
                    </a:solidFill>
                    <a:latin typeface="+mn-lt"/>
                    <a:ea typeface="Calibri" panose="020F0502020204030204" pitchFamily="34" charset="0"/>
                    <a:cs typeface="Times New Roman" panose="02020603050405020304" pitchFamily="18" charset="0"/>
                  </a:rPr>
                  <a:t>tr.94)</a:t>
                </a:r>
                <a:r>
                  <a:rPr lang="en-US" sz="2000" smtClean="0">
                    <a:solidFill>
                      <a:srgbClr val="C00000"/>
                    </a:solidFill>
                    <a:latin typeface="+mn-lt"/>
                    <a:ea typeface="Calibri" panose="020F0502020204030204" pitchFamily="34" charset="0"/>
                    <a:cs typeface="Times New Roman" panose="02020603050405020304" pitchFamily="18" charset="0"/>
                  </a:rPr>
                  <a:t> </a:t>
                </a:r>
                <a:r>
                  <a:rPr kumimoji="0" lang="en-US" altLang="en-US" sz="1900" b="0" i="0" u="none" strike="noStrike" cap="none" normalizeH="0" baseline="0" smtClean="0">
                    <a:ln>
                      <a:noFill/>
                    </a:ln>
                    <a:solidFill>
                      <a:srgbClr val="000000"/>
                    </a:solidFill>
                    <a:effectLst/>
                    <a:latin typeface="+mn-lt"/>
                    <a:ea typeface="OpenSans"/>
                  </a:rPr>
                  <a:t>Cho hình chóp </a:t>
                </a:r>
                <a14:m>
                  <m:oMath xmlns:m="http://schemas.openxmlformats.org/officeDocument/2006/math">
                    <m:r>
                      <a:rPr kumimoji="0" lang="en-US" altLang="en-US" sz="1900" b="0" i="1" u="none" strike="noStrike" cap="none" normalizeH="0" baseline="0" smtClean="0">
                        <a:ln>
                          <a:noFill/>
                        </a:ln>
                        <a:solidFill>
                          <a:srgbClr val="000000"/>
                        </a:solidFill>
                        <a:effectLst/>
                        <a:latin typeface="+mn-lt"/>
                        <a:ea typeface="OpenSans"/>
                      </a:rPr>
                      <m:t>𝑆</m:t>
                    </m:r>
                    <m:r>
                      <a:rPr kumimoji="0" lang="en-US" altLang="en-US" sz="1900" b="0" i="1" u="none" strike="noStrike" cap="none" normalizeH="0" baseline="0" smtClean="0">
                        <a:ln>
                          <a:noFill/>
                        </a:ln>
                        <a:solidFill>
                          <a:srgbClr val="000000"/>
                        </a:solidFill>
                        <a:effectLst/>
                        <a:latin typeface="+mn-lt"/>
                        <a:ea typeface="OpenSans"/>
                      </a:rPr>
                      <m:t>.</m:t>
                    </m:r>
                    <m:r>
                      <a:rPr kumimoji="0" lang="en-US" altLang="en-US" sz="1900" b="0" i="1" u="none" strike="noStrike" cap="none" normalizeH="0" baseline="0" smtClean="0">
                        <a:ln>
                          <a:noFill/>
                        </a:ln>
                        <a:solidFill>
                          <a:srgbClr val="000000"/>
                        </a:solidFill>
                        <a:effectLst/>
                        <a:latin typeface="+mn-lt"/>
                        <a:ea typeface="OpenSans"/>
                      </a:rPr>
                      <m:t>𝐴𝐵𝐶𝐷</m:t>
                    </m:r>
                  </m:oMath>
                </a14:m>
                <a:r>
                  <a:rPr kumimoji="0" lang="en-US" altLang="en-US" sz="1900" b="0" i="0" u="none" strike="noStrike" cap="none" normalizeH="0" baseline="0" smtClean="0">
                    <a:ln>
                      <a:noFill/>
                    </a:ln>
                    <a:solidFill>
                      <a:srgbClr val="000000"/>
                    </a:solidFill>
                    <a:effectLst/>
                    <a:latin typeface="+mn-lt"/>
                    <a:ea typeface="OpenSans"/>
                  </a:rPr>
                  <a:t> </a:t>
                </a:r>
                <a:r>
                  <a:rPr lang="en-US" altLang="en-US" sz="1900" smtClean="0">
                    <a:solidFill>
                      <a:srgbClr val="000000"/>
                    </a:solidFill>
                    <a:latin typeface="+mn-lt"/>
                    <a:ea typeface="OpenSans"/>
                  </a:rPr>
                  <a:t>có </a:t>
                </a:r>
                <a14:m>
                  <m:oMath xmlns:m="http://schemas.openxmlformats.org/officeDocument/2006/math">
                    <m:r>
                      <a:rPr lang="en-US" sz="1900" i="1">
                        <a:solidFill>
                          <a:srgbClr val="000000"/>
                        </a:solidFill>
                        <a:latin typeface="+mn-lt"/>
                        <a:ea typeface="Times New Roman" panose="02020603050405020304" pitchFamily="18" charset="0"/>
                        <a:cs typeface="Times New Roman" panose="02020603050405020304" pitchFamily="18" charset="0"/>
                      </a:rPr>
                      <m:t>𝑆𝐴</m:t>
                    </m:r>
                    <m:r>
                      <a:rPr lang="en-US" sz="1900" i="1">
                        <a:solidFill>
                          <a:srgbClr val="000000"/>
                        </a:solidFill>
                        <a:latin typeface="+mn-lt"/>
                        <a:ea typeface="Times New Roman" panose="02020603050405020304" pitchFamily="18" charset="0"/>
                        <a:cs typeface="Times New Roman" panose="02020603050405020304" pitchFamily="18" charset="0"/>
                      </a:rPr>
                      <m:t> ⊥</m:t>
                    </m:r>
                    <m:d>
                      <m:dPr>
                        <m:ctrlPr>
                          <a:rPr lang="en-US" sz="1900" i="1">
                            <a:solidFill>
                              <a:srgbClr val="000000"/>
                            </a:solidFill>
                            <a:latin typeface="+mn-lt"/>
                            <a:ea typeface="Times New Roman" panose="02020603050405020304" pitchFamily="18" charset="0"/>
                            <a:cs typeface="Times New Roman" panose="02020603050405020304" pitchFamily="18" charset="0"/>
                          </a:rPr>
                        </m:ctrlPr>
                      </m:dPr>
                      <m:e>
                        <m:r>
                          <a:rPr lang="en-US" sz="1900" i="1">
                            <a:solidFill>
                              <a:srgbClr val="000000"/>
                            </a:solidFill>
                            <a:latin typeface="+mn-lt"/>
                            <a:ea typeface="Times New Roman" panose="02020603050405020304" pitchFamily="18" charset="0"/>
                            <a:cs typeface="Times New Roman" panose="02020603050405020304" pitchFamily="18" charset="0"/>
                          </a:rPr>
                          <m:t>𝐴𝐵𝐶</m:t>
                        </m:r>
                        <m:r>
                          <a:rPr lang="en-US" sz="1900" b="0" i="1" smtClean="0">
                            <a:solidFill>
                              <a:srgbClr val="000000"/>
                            </a:solidFill>
                            <a:latin typeface="+mn-lt"/>
                            <a:ea typeface="Times New Roman" panose="02020603050405020304" pitchFamily="18" charset="0"/>
                            <a:cs typeface="Times New Roman" panose="02020603050405020304" pitchFamily="18" charset="0"/>
                          </a:rPr>
                          <m:t>𝐷</m:t>
                        </m:r>
                      </m:e>
                    </m:d>
                    <m:r>
                      <a:rPr lang="en-US" sz="1900" b="0" i="1" smtClean="0">
                        <a:solidFill>
                          <a:srgbClr val="000000"/>
                        </a:solidFill>
                        <a:latin typeface="+mn-lt"/>
                        <a:ea typeface="Times New Roman" panose="02020603050405020304" pitchFamily="18" charset="0"/>
                        <a:cs typeface="Times New Roman" panose="02020603050405020304" pitchFamily="18" charset="0"/>
                      </a:rPr>
                      <m:t>,</m:t>
                    </m:r>
                  </m:oMath>
                </a14:m>
                <a:r>
                  <a:rPr lang="en-US" sz="1900" smtClean="0">
                    <a:solidFill>
                      <a:srgbClr val="000000"/>
                    </a:solidFill>
                    <a:latin typeface="+mn-lt"/>
                    <a:ea typeface="Times New Roman" panose="02020603050405020304" pitchFamily="18" charset="0"/>
                    <a:cs typeface="Times New Roman" panose="02020603050405020304" pitchFamily="18" charset="0"/>
                  </a:rPr>
                  <a:t> </a:t>
                </a:r>
                <a:r>
                  <a:rPr lang="en-US" sz="1900" smtClean="0">
                    <a:solidFill>
                      <a:srgbClr val="000000"/>
                    </a:solidFill>
                    <a:latin typeface="+mn-lt"/>
                    <a:ea typeface="Times New Roman" panose="02020603050405020304" pitchFamily="18" charset="0"/>
                    <a:cs typeface="Times New Roman" panose="02020603050405020304" pitchFamily="18" charset="0"/>
                  </a:rPr>
                  <a:t>đáy </a:t>
                </a:r>
                <a14:m>
                  <m:oMath xmlns:m="http://schemas.openxmlformats.org/officeDocument/2006/math">
                    <m:r>
                      <a:rPr lang="en-US" sz="1900" i="1">
                        <a:solidFill>
                          <a:srgbClr val="000000"/>
                        </a:solidFill>
                        <a:latin typeface="+mn-lt"/>
                        <a:ea typeface="Times New Roman" panose="02020603050405020304" pitchFamily="18" charset="0"/>
                        <a:cs typeface="Times New Roman" panose="02020603050405020304" pitchFamily="18" charset="0"/>
                      </a:rPr>
                      <m:t>𝐴𝐵𝐶</m:t>
                    </m:r>
                    <m:r>
                      <a:rPr lang="en-US" sz="1900" b="0" i="1" smtClean="0">
                        <a:solidFill>
                          <a:srgbClr val="000000"/>
                        </a:solidFill>
                        <a:latin typeface="+mn-lt"/>
                        <a:ea typeface="Times New Roman" panose="02020603050405020304" pitchFamily="18" charset="0"/>
                        <a:cs typeface="Times New Roman" panose="02020603050405020304" pitchFamily="18" charset="0"/>
                      </a:rPr>
                      <m:t>𝐷</m:t>
                    </m:r>
                  </m:oMath>
                </a14:m>
                <a:r>
                  <a:rPr lang="en-US" sz="1900" smtClean="0">
                    <a:solidFill>
                      <a:srgbClr val="000000"/>
                    </a:solidFill>
                    <a:latin typeface="+mn-lt"/>
                    <a:ea typeface="Times New Roman" panose="02020603050405020304" pitchFamily="18" charset="0"/>
                    <a:cs typeface="Times New Roman" panose="02020603050405020304" pitchFamily="18" charset="0"/>
                  </a:rPr>
                  <a:t> là hình thoi cạnh </a:t>
                </a:r>
                <a14:m>
                  <m:oMath xmlns:m="http://schemas.openxmlformats.org/officeDocument/2006/math">
                    <m:r>
                      <a:rPr lang="en-US" sz="1900" i="1">
                        <a:solidFill>
                          <a:srgbClr val="000000"/>
                        </a:solidFill>
                        <a:latin typeface="+mn-lt"/>
                      </a:rPr>
                      <m:t>𝑎</m:t>
                    </m:r>
                  </m:oMath>
                </a14:m>
                <a:r>
                  <a:rPr lang="en-US" sz="1900" smtClean="0">
                    <a:solidFill>
                      <a:srgbClr val="000000"/>
                    </a:solidFill>
                    <a:latin typeface="+mn-lt"/>
                    <a:ea typeface="Times New Roman" panose="02020603050405020304" pitchFamily="18" charset="0"/>
                    <a:cs typeface="Times New Roman" panose="02020603050405020304" pitchFamily="18" charset="0"/>
                  </a:rPr>
                  <a:t> và </a:t>
                </a:r>
                <a14:m>
                  <m:oMath xmlns:m="http://schemas.openxmlformats.org/officeDocument/2006/math">
                    <m:r>
                      <a:rPr lang="en-US" sz="1900" i="1">
                        <a:solidFill>
                          <a:srgbClr val="000000"/>
                        </a:solidFill>
                        <a:latin typeface="+mn-lt"/>
                        <a:ea typeface="Times New Roman" panose="02020603050405020304" pitchFamily="18" charset="0"/>
                        <a:cs typeface="Times New Roman" panose="02020603050405020304" pitchFamily="18" charset="0"/>
                      </a:rPr>
                      <m:t>𝐴</m:t>
                    </m:r>
                    <m:r>
                      <a:rPr lang="en-US" sz="1900" b="0" i="1" smtClean="0">
                        <a:solidFill>
                          <a:srgbClr val="000000"/>
                        </a:solidFill>
                        <a:latin typeface="+mn-lt"/>
                        <a:ea typeface="Times New Roman" panose="02020603050405020304" pitchFamily="18" charset="0"/>
                        <a:cs typeface="Times New Roman" panose="02020603050405020304" pitchFamily="18" charset="0"/>
                      </a:rPr>
                      <m:t>𝐶</m:t>
                    </m:r>
                    <m:r>
                      <a:rPr lang="en-US" sz="1900" b="0" i="1" smtClean="0">
                        <a:solidFill>
                          <a:srgbClr val="000000"/>
                        </a:solidFill>
                        <a:latin typeface="+mn-lt"/>
                        <a:ea typeface="Times New Roman" panose="02020603050405020304" pitchFamily="18" charset="0"/>
                        <a:cs typeface="Times New Roman" panose="02020603050405020304" pitchFamily="18" charset="0"/>
                      </a:rPr>
                      <m:t>=</m:t>
                    </m:r>
                    <m:r>
                      <a:rPr lang="en-US" sz="1900" b="0" i="1" smtClean="0">
                        <a:solidFill>
                          <a:srgbClr val="000000"/>
                        </a:solidFill>
                        <a:latin typeface="+mn-lt"/>
                        <a:ea typeface="Times New Roman" panose="02020603050405020304" pitchFamily="18" charset="0"/>
                        <a:cs typeface="Times New Roman" panose="02020603050405020304" pitchFamily="18" charset="0"/>
                      </a:rPr>
                      <m:t>𝑎</m:t>
                    </m:r>
                    <m:r>
                      <a:rPr lang="en-US" sz="1900" b="0" i="1" smtClean="0">
                        <a:solidFill>
                          <a:srgbClr val="000000"/>
                        </a:solidFill>
                        <a:latin typeface="+mn-lt"/>
                        <a:ea typeface="Times New Roman" panose="02020603050405020304" pitchFamily="18" charset="0"/>
                        <a:cs typeface="Times New Roman" panose="02020603050405020304" pitchFamily="18" charset="0"/>
                      </a:rPr>
                      <m:t>.</m:t>
                    </m:r>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a) Tính số đo của góc nhị </a:t>
                </a:r>
                <a:r>
                  <a:rPr lang="en-US" altLang="en-US" sz="1900">
                    <a:solidFill>
                      <a:srgbClr val="000000"/>
                    </a:solidFill>
                    <a:latin typeface="+mn-lt"/>
                    <a:ea typeface="OpenSans"/>
                  </a:rPr>
                  <a:t>diện </a:t>
                </a:r>
                <a14:m>
                  <m:oMath xmlns:m="http://schemas.openxmlformats.org/officeDocument/2006/math">
                    <m:d>
                      <m:dPr>
                        <m:begChr m:val="["/>
                        <m:endChr m:val="]"/>
                        <m:ctrlPr>
                          <a:rPr lang="en-US" sz="1900" i="1">
                            <a:solidFill>
                              <a:srgbClr val="000000"/>
                            </a:solidFill>
                            <a:latin typeface="+mn-lt"/>
                            <a:ea typeface="Calibri" panose="020F0502020204030204" pitchFamily="34" charset="0"/>
                            <a:cs typeface="Times New Roman" panose="02020603050405020304" pitchFamily="18" charset="0"/>
                          </a:rPr>
                        </m:ctrlPr>
                      </m:dPr>
                      <m:e>
                        <m:r>
                          <a:rPr lang="en-US" sz="1900" i="1">
                            <a:solidFill>
                              <a:srgbClr val="000000"/>
                            </a:solidFill>
                            <a:effectLst/>
                            <a:latin typeface="+mn-lt"/>
                            <a:ea typeface="Calibri" panose="020F0502020204030204" pitchFamily="34" charset="0"/>
                            <a:cs typeface="Times New Roman" panose="02020603050405020304" pitchFamily="18" charset="0"/>
                          </a:rPr>
                          <m:t>𝐵</m:t>
                        </m:r>
                        <m:r>
                          <a:rPr lang="en-US" sz="1900" i="1">
                            <a:solidFill>
                              <a:srgbClr val="000000"/>
                            </a:solidFill>
                            <a:effectLst/>
                            <a:latin typeface="+mn-lt"/>
                            <a:ea typeface="Calibri" panose="020F0502020204030204" pitchFamily="34" charset="0"/>
                            <a:cs typeface="Times New Roman" panose="02020603050405020304" pitchFamily="18" charset="0"/>
                          </a:rPr>
                          <m:t>,</m:t>
                        </m:r>
                        <m:r>
                          <a:rPr lang="en-US" sz="1900" i="1">
                            <a:solidFill>
                              <a:srgbClr val="000000"/>
                            </a:solidFill>
                            <a:effectLst/>
                            <a:latin typeface="+mn-lt"/>
                            <a:ea typeface="Calibri" panose="020F0502020204030204" pitchFamily="34" charset="0"/>
                            <a:cs typeface="Times New Roman" panose="02020603050405020304" pitchFamily="18" charset="0"/>
                          </a:rPr>
                          <m:t>𝑆𝐴</m:t>
                        </m:r>
                        <m:r>
                          <a:rPr lang="en-US" sz="1900" i="1">
                            <a:solidFill>
                              <a:srgbClr val="000000"/>
                            </a:solidFill>
                            <a:effectLst/>
                            <a:latin typeface="+mn-lt"/>
                            <a:ea typeface="Calibri" panose="020F0502020204030204" pitchFamily="34" charset="0"/>
                            <a:cs typeface="Times New Roman" panose="02020603050405020304" pitchFamily="18" charset="0"/>
                          </a:rPr>
                          <m:t>,</m:t>
                        </m:r>
                        <m:r>
                          <a:rPr lang="en-US" sz="1900" i="1">
                            <a:solidFill>
                              <a:srgbClr val="000000"/>
                            </a:solidFill>
                            <a:effectLst/>
                            <a:latin typeface="+mn-lt"/>
                            <a:ea typeface="Calibri" panose="020F0502020204030204" pitchFamily="34" charset="0"/>
                            <a:cs typeface="Times New Roman" panose="02020603050405020304" pitchFamily="18" charset="0"/>
                          </a:rPr>
                          <m:t>𝐶</m:t>
                        </m:r>
                      </m:e>
                    </m:d>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b) Tính số đo của góc nhị </a:t>
                </a:r>
                <a:r>
                  <a:rPr lang="en-US" altLang="en-US" sz="1900">
                    <a:solidFill>
                      <a:srgbClr val="000000"/>
                    </a:solidFill>
                    <a:latin typeface="+mn-lt"/>
                    <a:ea typeface="OpenSans"/>
                  </a:rPr>
                  <a:t>diện </a:t>
                </a:r>
                <a14:m>
                  <m:oMath xmlns:m="http://schemas.openxmlformats.org/officeDocument/2006/math">
                    <m:d>
                      <m:dPr>
                        <m:begChr m:val="["/>
                        <m:endChr m:val="]"/>
                        <m:ctrlPr>
                          <a:rPr lang="en-US" sz="1900" i="1">
                            <a:solidFill>
                              <a:srgbClr val="000000"/>
                            </a:solidFill>
                            <a:latin typeface="+mn-lt"/>
                            <a:ea typeface="Calibri" panose="020F0502020204030204" pitchFamily="34" charset="0"/>
                            <a:cs typeface="Times New Roman" panose="02020603050405020304" pitchFamily="18" charset="0"/>
                          </a:rPr>
                        </m:ctrlPr>
                      </m:dPr>
                      <m:e>
                        <m:r>
                          <a:rPr lang="en-US" sz="1900" i="1">
                            <a:solidFill>
                              <a:srgbClr val="000000"/>
                            </a:solidFill>
                            <a:latin typeface="+mn-lt"/>
                            <a:ea typeface="Calibri" panose="020F0502020204030204" pitchFamily="34" charset="0"/>
                            <a:cs typeface="Times New Roman" panose="02020603050405020304" pitchFamily="18" charset="0"/>
                          </a:rPr>
                          <m:t>𝐵</m:t>
                        </m:r>
                        <m:r>
                          <a:rPr lang="en-US" sz="1900" i="1">
                            <a:solidFill>
                              <a:srgbClr val="000000"/>
                            </a:solidFill>
                            <a:latin typeface="+mn-lt"/>
                            <a:ea typeface="Calibri" panose="020F0502020204030204" pitchFamily="34" charset="0"/>
                            <a:cs typeface="Times New Roman" panose="02020603050405020304" pitchFamily="18" charset="0"/>
                          </a:rPr>
                          <m:t>,</m:t>
                        </m:r>
                        <m:r>
                          <a:rPr lang="en-US" sz="1900" i="1">
                            <a:solidFill>
                              <a:srgbClr val="000000"/>
                            </a:solidFill>
                            <a:latin typeface="+mn-lt"/>
                            <a:ea typeface="Calibri" panose="020F0502020204030204" pitchFamily="34" charset="0"/>
                            <a:cs typeface="Times New Roman" panose="02020603050405020304" pitchFamily="18" charset="0"/>
                          </a:rPr>
                          <m:t>𝑆𝐴</m:t>
                        </m:r>
                        <m:r>
                          <a:rPr lang="en-US" sz="1900" i="1">
                            <a:solidFill>
                              <a:srgbClr val="000000"/>
                            </a:solidFill>
                            <a:latin typeface="+mn-lt"/>
                            <a:ea typeface="Calibri" panose="020F0502020204030204" pitchFamily="34" charset="0"/>
                            <a:cs typeface="Times New Roman" panose="02020603050405020304" pitchFamily="18" charset="0"/>
                          </a:rPr>
                          <m:t>,</m:t>
                        </m:r>
                        <m:r>
                          <a:rPr lang="en-US" sz="1900" b="0" i="1" smtClean="0">
                            <a:solidFill>
                              <a:srgbClr val="000000"/>
                            </a:solidFill>
                            <a:latin typeface="+mn-lt"/>
                            <a:ea typeface="Calibri" panose="020F0502020204030204" pitchFamily="34" charset="0"/>
                            <a:cs typeface="Times New Roman" panose="02020603050405020304" pitchFamily="18" charset="0"/>
                          </a:rPr>
                          <m:t>𝐷</m:t>
                        </m:r>
                      </m:e>
                    </m:d>
                  </m:oMath>
                </a14:m>
                <a:endParaRPr lang="en-US" altLang="en-US" sz="1900" smtClean="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smtClean="0">
                    <a:solidFill>
                      <a:srgbClr val="000000"/>
                    </a:solidFill>
                    <a:latin typeface="+mn-lt"/>
                    <a:ea typeface="OpenSans"/>
                  </a:rPr>
                  <a:t>c) </a:t>
                </a:r>
                <a:r>
                  <a:rPr lang="vi-VN" sz="1900" smtClean="0">
                    <a:solidFill>
                      <a:srgbClr val="000000"/>
                    </a:solidFill>
                    <a:latin typeface="+mn-lt"/>
                  </a:rPr>
                  <a:t>Biết</a:t>
                </a:r>
                <a:r>
                  <a:rPr lang="vi-VN" sz="1900">
                    <a:solidFill>
                      <a:srgbClr val="000000"/>
                    </a:solidFill>
                    <a:latin typeface="+mn-lt"/>
                  </a:rPr>
                  <a:t> </a:t>
                </a:r>
                <a14:m>
                  <m:oMath xmlns:m="http://schemas.openxmlformats.org/officeDocument/2006/math">
                    <m:r>
                      <a:rPr lang="vi-VN" sz="1900" i="1" smtClean="0">
                        <a:solidFill>
                          <a:srgbClr val="000000"/>
                        </a:solidFill>
                        <a:latin typeface="+mn-lt"/>
                      </a:rPr>
                      <m:t>𝑆𝐴</m:t>
                    </m:r>
                    <m:r>
                      <a:rPr lang="vi-VN" sz="1900" i="1" smtClean="0">
                        <a:solidFill>
                          <a:srgbClr val="000000"/>
                        </a:solidFill>
                        <a:latin typeface="+mn-lt"/>
                      </a:rPr>
                      <m:t>=</m:t>
                    </m:r>
                    <m:r>
                      <a:rPr lang="vi-VN" sz="1900" i="1" smtClean="0">
                        <a:solidFill>
                          <a:srgbClr val="000000"/>
                        </a:solidFill>
                        <a:latin typeface="+mn-lt"/>
                      </a:rPr>
                      <m:t>𝑎</m:t>
                    </m:r>
                  </m:oMath>
                </a14:m>
                <a:r>
                  <a:rPr lang="vi-VN" sz="1900" smtClean="0">
                    <a:solidFill>
                      <a:srgbClr val="000000"/>
                    </a:solidFill>
                    <a:latin typeface="+mn-lt"/>
                  </a:rPr>
                  <a:t>, </a:t>
                </a:r>
                <a:r>
                  <a:rPr lang="vi-VN" sz="1900">
                    <a:solidFill>
                      <a:srgbClr val="000000"/>
                    </a:solidFill>
                    <a:latin typeface="+mn-lt"/>
                  </a:rPr>
                  <a:t>tính số đo của góc giữa đường thẳng</a:t>
                </a:r>
                <a:r>
                  <a:rPr lang="vi-VN" sz="1900">
                    <a:solidFill>
                      <a:srgbClr val="000000"/>
                    </a:solidFill>
                    <a:latin typeface="+mn-lt"/>
                  </a:rPr>
                  <a:t> </a:t>
                </a:r>
                <a14:m>
                  <m:oMath xmlns:m="http://schemas.openxmlformats.org/officeDocument/2006/math">
                    <m:r>
                      <a:rPr lang="vi-VN" sz="1900" i="1" smtClean="0">
                        <a:solidFill>
                          <a:srgbClr val="000000"/>
                        </a:solidFill>
                        <a:latin typeface="+mn-lt"/>
                      </a:rPr>
                      <m:t>𝑆𝐶</m:t>
                    </m:r>
                  </m:oMath>
                </a14:m>
                <a:r>
                  <a:rPr lang="vi-VN" sz="1900">
                    <a:solidFill>
                      <a:srgbClr val="000000"/>
                    </a:solidFill>
                    <a:latin typeface="+mn-lt"/>
                  </a:rPr>
                  <a:t> và mặt phẳng </a:t>
                </a:r>
                <a14:m>
                  <m:oMath xmlns:m="http://schemas.openxmlformats.org/officeDocument/2006/math">
                    <m:r>
                      <a:rPr lang="vi-VN" sz="1900" i="1" smtClean="0">
                        <a:solidFill>
                          <a:srgbClr val="000000"/>
                        </a:solidFill>
                        <a:latin typeface="+mn-lt"/>
                      </a:rPr>
                      <m:t>(</m:t>
                    </m:r>
                    <m:r>
                      <a:rPr lang="vi-VN" sz="1900" i="1" smtClean="0">
                        <a:solidFill>
                          <a:srgbClr val="000000"/>
                        </a:solidFill>
                        <a:latin typeface="+mn-lt"/>
                      </a:rPr>
                      <m:t>𝐴𝐵𝐶𝐷</m:t>
                    </m:r>
                    <m:r>
                      <a:rPr lang="vi-VN" sz="1900" i="1" smtClean="0">
                        <a:solidFill>
                          <a:srgbClr val="000000"/>
                        </a:solidFill>
                        <a:latin typeface="+mn-lt"/>
                      </a:rPr>
                      <m:t>)</m:t>
                    </m:r>
                  </m:oMath>
                </a14:m>
                <a:r>
                  <a:rPr lang="en-US" sz="1900">
                    <a:solidFill>
                      <a:srgbClr val="000000"/>
                    </a:solidFill>
                    <a:latin typeface="+mn-lt"/>
                  </a:rPr>
                  <a:t>.</a:t>
                </a:r>
                <a:endParaRPr lang="en-US" altLang="en-US" sz="1900">
                  <a:solidFill>
                    <a:srgbClr val="000000"/>
                  </a:solidFill>
                  <a:latin typeface="+mn-lt"/>
                  <a:ea typeface="OpenSan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307898" y="230868"/>
                <a:ext cx="8523840" cy="2215991"/>
              </a:xfrm>
              <a:prstGeom prst="rect">
                <a:avLst/>
              </a:prstGeom>
              <a:blipFill>
                <a:blip r:embed="rId3"/>
                <a:stretch>
                  <a:fillRect l="-1860" r="-1717" b="-3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4" name="Rectangle 53"/>
          <p:cNvSpPr/>
          <p:nvPr/>
        </p:nvSpPr>
        <p:spPr>
          <a:xfrm>
            <a:off x="4247454" y="253657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chemeClr val="accent1">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1">
                  <a:lumMod val="50000"/>
                </a:schemeClr>
              </a:solidFill>
              <a:effectLst/>
              <a:uLnTx/>
              <a:uFillTx/>
              <a:latin typeface="Calibri"/>
              <a:ea typeface="+mn-ea"/>
              <a:cs typeface="Arial"/>
              <a:sym typeface="Arial"/>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48442" y="2839488"/>
            <a:ext cx="3689108" cy="2169634"/>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4272236" y="3018963"/>
                <a:ext cx="4115342" cy="1520673"/>
              </a:xfrm>
              <a:prstGeom prst="rect">
                <a:avLst/>
              </a:prstGeom>
            </p:spPr>
            <p:txBody>
              <a:bodyPr wrap="square">
                <a:spAutoFit/>
              </a:bodyPr>
              <a:lstStyle/>
              <a:p>
                <a:pPr algn="just">
                  <a:lnSpc>
                    <a:spcPct val="150000"/>
                  </a:lnSpc>
                  <a:spcBef>
                    <a:spcPts val="600"/>
                  </a:spcBef>
                  <a:spcAft>
                    <a:spcPts val="600"/>
                  </a:spcAft>
                </a:pPr>
                <a:r>
                  <a:rPr lang="en-US" sz="1900">
                    <a:latin typeface="+mn-lt"/>
                    <a:ea typeface="Calibri" panose="020F0502020204030204" pitchFamily="34" charset="0"/>
                    <a:cs typeface="Times New Roman" panose="02020603050405020304" pitchFamily="18" charset="0"/>
                  </a:rPr>
                  <a:t>a) Ta có </a:t>
                </a:r>
                <a14:m>
                  <m:oMath xmlns:m="http://schemas.openxmlformats.org/officeDocument/2006/math">
                    <m:d>
                      <m:dPr>
                        <m:begChr m:val="["/>
                        <m:endChr m:val="]"/>
                        <m:ctrlPr>
                          <a:rPr lang="en-US" sz="1900" i="1">
                            <a:effectLst/>
                            <a:latin typeface="+mn-lt"/>
                            <a:ea typeface="Calibri" panose="020F0502020204030204" pitchFamily="34" charset="0"/>
                            <a:cs typeface="Times New Roman" panose="02020603050405020304" pitchFamily="18" charset="0"/>
                          </a:rPr>
                        </m:ctrlPr>
                      </m:dPr>
                      <m:e>
                        <m:r>
                          <a:rPr lang="en-US" sz="1900" i="1">
                            <a:effectLst/>
                            <a:latin typeface="+mn-lt"/>
                            <a:ea typeface="Calibri" panose="020F0502020204030204" pitchFamily="34" charset="0"/>
                            <a:cs typeface="Times New Roman" panose="02020603050405020304" pitchFamily="18" charset="0"/>
                          </a:rPr>
                          <m:t>𝐵</m:t>
                        </m:r>
                        <m:r>
                          <a:rPr lang="en-US" sz="1900" i="1">
                            <a:effectLst/>
                            <a:latin typeface="+mn-lt"/>
                            <a:ea typeface="Calibri" panose="020F0502020204030204" pitchFamily="34" charset="0"/>
                            <a:cs typeface="Times New Roman" panose="02020603050405020304" pitchFamily="18" charset="0"/>
                          </a:rPr>
                          <m:t>,</m:t>
                        </m:r>
                        <m:r>
                          <a:rPr lang="en-US" sz="1900" i="1">
                            <a:effectLst/>
                            <a:latin typeface="+mn-lt"/>
                            <a:ea typeface="Calibri" panose="020F0502020204030204" pitchFamily="34" charset="0"/>
                            <a:cs typeface="Times New Roman" panose="02020603050405020304" pitchFamily="18" charset="0"/>
                          </a:rPr>
                          <m:t>𝑆𝐴</m:t>
                        </m:r>
                        <m:r>
                          <a:rPr lang="en-US" sz="1900" i="1">
                            <a:effectLst/>
                            <a:latin typeface="+mn-lt"/>
                            <a:ea typeface="Calibri" panose="020F0502020204030204" pitchFamily="34" charset="0"/>
                            <a:cs typeface="Times New Roman" panose="02020603050405020304" pitchFamily="18" charset="0"/>
                          </a:rPr>
                          <m:t>,</m:t>
                        </m:r>
                        <m:r>
                          <a:rPr lang="en-US" sz="1900" i="1">
                            <a:effectLst/>
                            <a:latin typeface="+mn-lt"/>
                            <a:ea typeface="Calibri" panose="020F0502020204030204" pitchFamily="34" charset="0"/>
                            <a:cs typeface="Times New Roman" panose="02020603050405020304" pitchFamily="18" charset="0"/>
                          </a:rPr>
                          <m:t>𝐶</m:t>
                        </m:r>
                      </m:e>
                    </m:d>
                    <m:r>
                      <a:rPr lang="en-US" sz="1900" i="1">
                        <a:effectLst/>
                        <a:latin typeface="+mn-lt"/>
                        <a:ea typeface="Calibri" panose="020F0502020204030204" pitchFamily="34" charset="0"/>
                        <a:cs typeface="Times New Roman" panose="02020603050405020304" pitchFamily="18" charset="0"/>
                      </a:rPr>
                      <m:t>=</m:t>
                    </m:r>
                    <m:acc>
                      <m:accPr>
                        <m:chr m:val="̂"/>
                        <m:ctrlPr>
                          <a:rPr lang="en-US" sz="1900" i="1">
                            <a:effectLst/>
                            <a:latin typeface="+mn-lt"/>
                            <a:ea typeface="Calibri" panose="020F0502020204030204" pitchFamily="34" charset="0"/>
                            <a:cs typeface="Times New Roman" panose="02020603050405020304" pitchFamily="18" charset="0"/>
                          </a:rPr>
                        </m:ctrlPr>
                      </m:accPr>
                      <m:e>
                        <m:r>
                          <a:rPr lang="en-US" sz="1900" i="1">
                            <a:effectLst/>
                            <a:latin typeface="+mn-lt"/>
                            <a:ea typeface="Calibri" panose="020F0502020204030204" pitchFamily="34" charset="0"/>
                            <a:cs typeface="Times New Roman" panose="02020603050405020304" pitchFamily="18" charset="0"/>
                          </a:rPr>
                          <m:t>𝐵𝐴𝐶</m:t>
                        </m:r>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9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900" i="1">
                        <a:effectLst/>
                        <a:latin typeface="+mn-lt"/>
                        <a:ea typeface="Calibri" panose="020F0502020204030204" pitchFamily="34" charset="0"/>
                        <a:cs typeface="Times New Roman" panose="02020603050405020304" pitchFamily="18" charset="0"/>
                      </a:rPr>
                      <m:t>∆</m:t>
                    </m:r>
                    <m:r>
                      <a:rPr lang="en-US" sz="1900" i="1">
                        <a:effectLst/>
                        <a:latin typeface="+mn-lt"/>
                        <a:ea typeface="Calibri" panose="020F0502020204030204" pitchFamily="34" charset="0"/>
                        <a:cs typeface="Times New Roman" panose="02020603050405020304" pitchFamily="18" charset="0"/>
                      </a:rPr>
                      <m:t>𝐴𝐵𝐶</m:t>
                    </m:r>
                  </m:oMath>
                </a14:m>
                <a:r>
                  <a:rPr lang="en-US" sz="1900">
                    <a:effectLst/>
                    <a:latin typeface="+mn-lt"/>
                    <a:ea typeface="Calibri" panose="020F0502020204030204" pitchFamily="34" charset="0"/>
                    <a:cs typeface="Times New Roman" panose="02020603050405020304" pitchFamily="18" charset="0"/>
                  </a:rPr>
                  <a:t> là tam giác đều cạnh </a:t>
                </a:r>
                <a14:m>
                  <m:oMath xmlns:m="http://schemas.openxmlformats.org/officeDocument/2006/math">
                    <m:r>
                      <a:rPr lang="en-US" sz="1900" i="1">
                        <a:effectLst/>
                        <a:latin typeface="+mn-lt"/>
                        <a:ea typeface="Calibri" panose="020F0502020204030204" pitchFamily="34" charset="0"/>
                        <a:cs typeface="Times New Roman" panose="02020603050405020304" pitchFamily="18" charset="0"/>
                      </a:rPr>
                      <m:t>𝑎</m:t>
                    </m:r>
                  </m:oMath>
                </a14:m>
                <a:r>
                  <a:rPr lang="en-US" sz="1900">
                    <a:effectLst/>
                    <a:latin typeface="+mn-lt"/>
                    <a:ea typeface="Calibri" panose="020F0502020204030204" pitchFamily="34" charset="0"/>
                    <a:cs typeface="Times New Roman" panose="02020603050405020304" pitchFamily="18" charset="0"/>
                  </a:rPr>
                  <a:t>, vậy </a:t>
                </a:r>
                <a14:m>
                  <m:oMath xmlns:m="http://schemas.openxmlformats.org/officeDocument/2006/math">
                    <m:d>
                      <m:dPr>
                        <m:begChr m:val="["/>
                        <m:endChr m:val="]"/>
                        <m:ctrlPr>
                          <a:rPr lang="en-US" sz="1900" i="1">
                            <a:effectLst/>
                            <a:latin typeface="+mn-lt"/>
                            <a:ea typeface="Calibri" panose="020F0502020204030204" pitchFamily="34" charset="0"/>
                            <a:cs typeface="Times New Roman" panose="02020603050405020304" pitchFamily="18" charset="0"/>
                          </a:rPr>
                        </m:ctrlPr>
                      </m:dPr>
                      <m:e>
                        <m:r>
                          <a:rPr lang="en-US" sz="1900" i="1">
                            <a:effectLst/>
                            <a:latin typeface="+mn-lt"/>
                            <a:ea typeface="Calibri" panose="020F0502020204030204" pitchFamily="34" charset="0"/>
                            <a:cs typeface="Times New Roman" panose="02020603050405020304" pitchFamily="18" charset="0"/>
                          </a:rPr>
                          <m:t>𝐵</m:t>
                        </m:r>
                        <m:r>
                          <a:rPr lang="en-US" sz="1900" i="1">
                            <a:effectLst/>
                            <a:latin typeface="+mn-lt"/>
                            <a:ea typeface="Calibri" panose="020F0502020204030204" pitchFamily="34" charset="0"/>
                            <a:cs typeface="Times New Roman" panose="02020603050405020304" pitchFamily="18" charset="0"/>
                          </a:rPr>
                          <m:t>,</m:t>
                        </m:r>
                        <m:r>
                          <a:rPr lang="en-US" sz="1900" i="1">
                            <a:effectLst/>
                            <a:latin typeface="+mn-lt"/>
                            <a:ea typeface="Calibri" panose="020F0502020204030204" pitchFamily="34" charset="0"/>
                            <a:cs typeface="Times New Roman" panose="02020603050405020304" pitchFamily="18" charset="0"/>
                          </a:rPr>
                          <m:t>𝑆𝐴</m:t>
                        </m:r>
                        <m:r>
                          <a:rPr lang="en-US" sz="1900" i="1">
                            <a:effectLst/>
                            <a:latin typeface="+mn-lt"/>
                            <a:ea typeface="Calibri" panose="020F0502020204030204" pitchFamily="34" charset="0"/>
                            <a:cs typeface="Times New Roman" panose="02020603050405020304" pitchFamily="18" charset="0"/>
                          </a:rPr>
                          <m:t>,</m:t>
                        </m:r>
                        <m:r>
                          <a:rPr lang="en-US" sz="1900" i="1">
                            <a:effectLst/>
                            <a:latin typeface="+mn-lt"/>
                            <a:ea typeface="Calibri" panose="020F0502020204030204" pitchFamily="34" charset="0"/>
                            <a:cs typeface="Times New Roman" panose="02020603050405020304" pitchFamily="18" charset="0"/>
                          </a:rPr>
                          <m:t>𝐶</m:t>
                        </m:r>
                      </m:e>
                    </m:d>
                    <m:r>
                      <a:rPr lang="en-US" sz="1900" i="1">
                        <a:effectLst/>
                        <a:latin typeface="+mn-lt"/>
                        <a:ea typeface="Calibri" panose="020F0502020204030204" pitchFamily="34" charset="0"/>
                        <a:cs typeface="Times New Roman" panose="02020603050405020304" pitchFamily="18" charset="0"/>
                      </a:rPr>
                      <m:t>=</m:t>
                    </m:r>
                    <m:acc>
                      <m:accPr>
                        <m:chr m:val="̂"/>
                        <m:ctrlPr>
                          <a:rPr lang="en-US" sz="1900" i="1">
                            <a:effectLst/>
                            <a:latin typeface="+mn-lt"/>
                            <a:ea typeface="Calibri" panose="020F0502020204030204" pitchFamily="34" charset="0"/>
                            <a:cs typeface="Times New Roman" panose="02020603050405020304" pitchFamily="18" charset="0"/>
                          </a:rPr>
                        </m:ctrlPr>
                      </m:accPr>
                      <m:e>
                        <m:r>
                          <a:rPr lang="en-US" sz="1900" i="1">
                            <a:effectLst/>
                            <a:latin typeface="+mn-lt"/>
                            <a:ea typeface="Calibri" panose="020F0502020204030204" pitchFamily="34" charset="0"/>
                            <a:cs typeface="Times New Roman" panose="02020603050405020304" pitchFamily="18" charset="0"/>
                          </a:rPr>
                          <m:t>𝐵𝐴𝐶</m:t>
                        </m:r>
                      </m:e>
                    </m:acc>
                    <m:r>
                      <a:rPr lang="en-US" sz="1900" i="1">
                        <a:effectLst/>
                        <a:latin typeface="+mn-lt"/>
                        <a:ea typeface="Calibri" panose="020F0502020204030204" pitchFamily="34" charset="0"/>
                        <a:cs typeface="Times New Roman" panose="02020603050405020304" pitchFamily="18" charset="0"/>
                      </a:rPr>
                      <m:t>=</m:t>
                    </m:r>
                    <m:sSup>
                      <m:sSupPr>
                        <m:ctrlPr>
                          <a:rPr lang="en-US" sz="1900" i="1">
                            <a:effectLst/>
                            <a:latin typeface="+mn-lt"/>
                            <a:ea typeface="Calibri" panose="020F0502020204030204" pitchFamily="34" charset="0"/>
                            <a:cs typeface="Times New Roman" panose="02020603050405020304" pitchFamily="18" charset="0"/>
                          </a:rPr>
                        </m:ctrlPr>
                      </m:sSupPr>
                      <m:e>
                        <m:r>
                          <a:rPr lang="en-US" sz="1900" i="1">
                            <a:effectLst/>
                            <a:latin typeface="+mn-lt"/>
                            <a:ea typeface="Calibri" panose="020F0502020204030204" pitchFamily="34" charset="0"/>
                            <a:cs typeface="Times New Roman" panose="02020603050405020304" pitchFamily="18" charset="0"/>
                          </a:rPr>
                          <m:t>60</m:t>
                        </m:r>
                      </m:e>
                      <m:sup>
                        <m:r>
                          <a:rPr lang="en-US" sz="1900" i="1">
                            <a:effectLst/>
                            <a:latin typeface="+mn-lt"/>
                            <a:ea typeface="Calibri" panose="020F0502020204030204" pitchFamily="34" charset="0"/>
                            <a:cs typeface="Times New Roman" panose="02020603050405020304" pitchFamily="18" charset="0"/>
                          </a:rPr>
                          <m:t>0</m:t>
                        </m:r>
                      </m:sup>
                    </m:sSup>
                  </m:oMath>
                </a14:m>
                <a:endParaRPr lang="en-US" sz="1900">
                  <a:effectLst/>
                  <a:latin typeface="+mn-lt"/>
                  <a:ea typeface="Arial" panose="020B0604020202020204" pitchFamily="34"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272236" y="3018963"/>
                <a:ext cx="4115342" cy="1520673"/>
              </a:xfrm>
              <a:prstGeom prst="rect">
                <a:avLst/>
              </a:prstGeom>
              <a:blipFill>
                <a:blip r:embed="rId6"/>
                <a:stretch>
                  <a:fillRect l="-1481" r="-1630" b="-6400"/>
                </a:stretch>
              </a:blipFill>
            </p:spPr>
            <p:txBody>
              <a:bodyPr/>
              <a:lstStyle/>
              <a:p>
                <a:r>
                  <a:rPr lang="en-US">
                    <a:noFill/>
                  </a:rPr>
                  <a:t> </a:t>
                </a:r>
              </a:p>
            </p:txBody>
          </p:sp>
        </mc:Fallback>
      </mc:AlternateContent>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91440" y="4238046"/>
            <a:ext cx="664866" cy="78205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391269" y="319353"/>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2756" y="888094"/>
            <a:ext cx="3898771" cy="2292941"/>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3775537" y="732375"/>
                <a:ext cx="4907288" cy="411253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b</a:t>
                </a: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Ta có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𝐵𝐴𝐷</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𝐴𝐶𝐷</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tam giác đều cạnh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𝑎</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ta có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60</m:t>
                        </m:r>
                      </m:e>
                      <m:sup>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0</m:t>
                        </m:r>
                      </m:sup>
                    </m:sSup>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a:t>
                </a:r>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Vậy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𝐵𝐴𝐷</m:t>
                        </m:r>
                      </m:e>
                    </m:acc>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𝐵𝐴𝐶</m:t>
                        </m:r>
                      </m:e>
                    </m:acc>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120</m:t>
                        </m:r>
                      </m:e>
                      <m:sup>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c) Do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hình chiếu của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trên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Suy ra góc giữa đường thẳng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và mặt phẳng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bằng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𝑆𝐶𝐴</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Ta có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vuông cân tại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𝐴</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𝑆𝐶𝐴</m:t>
                        </m:r>
                      </m:e>
                    </m:acc>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45</m:t>
                        </m:r>
                      </m:e>
                      <m:sup>
                        <m:r>
                          <a:rPr kumimoji="0" lang="en-US" sz="19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p:sp>
            <p:nvSpPr>
              <p:cNvPr id="13" name="Rectangle 12"/>
              <p:cNvSpPr>
                <a:spLocks noRot="1" noChangeAspect="1" noMove="1" noResize="1" noEditPoints="1" noAdjustHandles="1" noChangeArrowheads="1" noChangeShapeType="1" noTextEdit="1"/>
              </p:cNvSpPr>
              <p:nvPr/>
            </p:nvSpPr>
            <p:spPr>
              <a:xfrm>
                <a:off x="3775537" y="732375"/>
                <a:ext cx="4907288" cy="4112536"/>
              </a:xfrm>
              <a:prstGeom prst="rect">
                <a:avLst/>
              </a:prstGeom>
              <a:blipFill>
                <a:blip r:embed="rId5"/>
                <a:stretch>
                  <a:fillRect l="-1118" r="-7950" b="-148"/>
                </a:stretch>
              </a:blipFill>
            </p:spPr>
            <p:txBody>
              <a:bodyPr/>
              <a:lstStyle/>
              <a:p>
                <a:r>
                  <a:rPr lang="en-US">
                    <a:noFill/>
                  </a:rPr>
                  <a:t> </a:t>
                </a:r>
              </a:p>
            </p:txBody>
          </p:sp>
        </mc:Fallback>
      </mc:AlternateContent>
    </p:spTree>
    <p:extLst>
      <p:ext uri="{BB962C8B-B14F-4D97-AF65-F5344CB8AC3E}">
        <p14:creationId xmlns:p14="http://schemas.microsoft.com/office/powerpoint/2010/main" val="2140649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down)">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fade">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8411512" y="4365957"/>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mc:AlternateContent xmlns:mc="http://schemas.openxmlformats.org/markup-compatibility/2006">
        <mc:Choice xmlns:a14="http://schemas.microsoft.com/office/drawing/2010/main" Requires="a14">
          <p:sp>
            <p:nvSpPr>
              <p:cNvPr id="26" name="Rectangle 1"/>
              <p:cNvSpPr>
                <a:spLocks noChangeArrowheads="1"/>
              </p:cNvSpPr>
              <p:nvPr/>
            </p:nvSpPr>
            <p:spPr bwMode="auto">
              <a:xfrm>
                <a:off x="435678" y="287509"/>
                <a:ext cx="8238780" cy="40880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smtClean="0">
                    <a:solidFill>
                      <a:srgbClr val="C00000"/>
                    </a:solidFill>
                    <a:ea typeface="Calibri" panose="020F0502020204030204" pitchFamily="34" charset="0"/>
                    <a:cs typeface="Arial" panose="020B0604020202020204" pitchFamily="34" charset="0"/>
                  </a:rPr>
                  <a:t>Bài 2 </a:t>
                </a:r>
                <a:r>
                  <a:rPr lang="fr-FR" sz="2100" b="1">
                    <a:solidFill>
                      <a:srgbClr val="C00000"/>
                    </a:solidFill>
                    <a:ea typeface="Calibri" panose="020F0502020204030204" pitchFamily="34" charset="0"/>
                    <a:cs typeface="Arial" panose="020B0604020202020204" pitchFamily="34" charset="0"/>
                  </a:rPr>
                  <a:t>(SGK – </a:t>
                </a:r>
                <a:r>
                  <a:rPr lang="fr-FR" sz="2100" b="1" smtClean="0">
                    <a:solidFill>
                      <a:srgbClr val="C00000"/>
                    </a:solidFill>
                    <a:ea typeface="Calibri" panose="020F0502020204030204" pitchFamily="34" charset="0"/>
                    <a:cs typeface="Arial" panose="020B0604020202020204" pitchFamily="34" charset="0"/>
                  </a:rPr>
                  <a:t>tr.94)</a:t>
                </a:r>
                <a:r>
                  <a:rPr lang="en-US" sz="2100" smtClean="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Cho hình chóp</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𝑆</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có </a:t>
                </a:r>
                <a:r>
                  <a:rPr lang="vi-VN" sz="2000">
                    <a:solidFill>
                      <a:srgbClr val="000000"/>
                    </a:solidFill>
                    <a:cs typeface="Arial" panose="020B0604020202020204" pitchFamily="34" charset="0"/>
                  </a:rPr>
                  <a:t>đáy</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𝐴𝐵𝐶𝐷</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là </a:t>
                </a:r>
                <a:r>
                  <a:rPr lang="vi-VN" sz="2000">
                    <a:solidFill>
                      <a:srgbClr val="000000"/>
                    </a:solidFill>
                    <a:cs typeface="Arial" panose="020B0604020202020204" pitchFamily="34" charset="0"/>
                  </a:rPr>
                  <a:t>hình vuông, hai đường thẳng</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𝐴𝐶</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và</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𝐵𝐷</m:t>
                    </m:r>
                  </m:oMath>
                </a14:m>
                <a:r>
                  <a:rPr lang="vi-VN" sz="2000">
                    <a:solidFill>
                      <a:srgbClr val="000000"/>
                    </a:solidFill>
                    <a:cs typeface="Arial" panose="020B0604020202020204" pitchFamily="34" charset="0"/>
                  </a:rPr>
                  <a:t> cắt nhau tại </a:t>
                </a:r>
                <a14:m>
                  <m:oMath xmlns:m="http://schemas.openxmlformats.org/officeDocument/2006/math">
                    <m:r>
                      <a:rPr lang="vi-VN" sz="2000" i="1" smtClean="0">
                        <a:solidFill>
                          <a:srgbClr val="000000"/>
                        </a:solidFill>
                        <a:latin typeface="Cambria Math" panose="02040503050406030204" pitchFamily="18" charset="0"/>
                      </a:rPr>
                      <m:t>𝑂</m:t>
                    </m:r>
                  </m:oMath>
                </a14:m>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𝑆𝑂</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𝐴𝐵𝐶𝐷</m:t>
                        </m:r>
                      </m:e>
                    </m:d>
                    <m:r>
                      <a:rPr lang="en-US" sz="2000" b="0" i="0" smtClean="0">
                        <a:solidFill>
                          <a:srgbClr val="000000"/>
                        </a:solidFill>
                        <a:latin typeface="Cambria Math" panose="02040503050406030204" pitchFamily="18" charset="0"/>
                      </a:rPr>
                      <m:t>,</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tam </a:t>
                </a:r>
                <a:r>
                  <a:rPr lang="vi-VN" sz="2000">
                    <a:solidFill>
                      <a:srgbClr val="000000"/>
                    </a:solidFill>
                    <a:cs typeface="Arial" panose="020B0604020202020204" pitchFamily="34" charset="0"/>
                  </a:rPr>
                  <a:t>giác </a:t>
                </a:r>
                <a14:m>
                  <m:oMath xmlns:m="http://schemas.openxmlformats.org/officeDocument/2006/math">
                    <m:r>
                      <a:rPr lang="vi-VN" sz="2000" i="1" smtClean="0">
                        <a:solidFill>
                          <a:srgbClr val="000000"/>
                        </a:solidFill>
                        <a:latin typeface="Cambria Math" panose="02040503050406030204" pitchFamily="18" charset="0"/>
                      </a:rPr>
                      <m:t>𝑆𝐴𝐶</m:t>
                    </m:r>
                  </m:oMath>
                </a14:m>
                <a:r>
                  <a:rPr lang="vi-VN" sz="2000">
                    <a:solidFill>
                      <a:srgbClr val="000000"/>
                    </a:solidFill>
                    <a:cs typeface="Arial" panose="020B0604020202020204" pitchFamily="34" charset="0"/>
                  </a:rPr>
                  <a:t> là tam giác đều.</a:t>
                </a:r>
              </a:p>
              <a:p>
                <a:pPr algn="just">
                  <a:lnSpc>
                    <a:spcPct val="165000"/>
                  </a:lnSpc>
                </a:pPr>
                <a:r>
                  <a:rPr lang="vi-VN" sz="2000" smtClean="0">
                    <a:solidFill>
                      <a:srgbClr val="000000"/>
                    </a:solidFill>
                    <a:cs typeface="Arial" panose="020B0604020202020204" pitchFamily="34" charset="0"/>
                  </a:rPr>
                  <a:t>a) Tính </a:t>
                </a:r>
                <a:r>
                  <a:rPr lang="vi-VN" sz="2000">
                    <a:solidFill>
                      <a:srgbClr val="000000"/>
                    </a:solidFill>
                    <a:cs typeface="Arial" panose="020B0604020202020204" pitchFamily="34" charset="0"/>
                  </a:rPr>
                  <a:t>số đo của góc giữa đường thẳng </a:t>
                </a:r>
                <a14:m>
                  <m:oMath xmlns:m="http://schemas.openxmlformats.org/officeDocument/2006/math">
                    <m:r>
                      <a:rPr lang="vi-VN" sz="2000" i="1" smtClean="0">
                        <a:solidFill>
                          <a:srgbClr val="000000"/>
                        </a:solidFill>
                        <a:latin typeface="Cambria Math" panose="02040503050406030204" pitchFamily="18" charset="0"/>
                      </a:rPr>
                      <m:t>𝑆𝐴</m:t>
                    </m:r>
                  </m:oMath>
                </a14:m>
                <a:r>
                  <a:rPr lang="vi-VN" sz="2000">
                    <a:solidFill>
                      <a:srgbClr val="000000"/>
                    </a:solidFill>
                    <a:cs typeface="Arial" panose="020B0604020202020204" pitchFamily="34" charset="0"/>
                  </a:rPr>
                  <a:t> và mặt phẳng </a:t>
                </a:r>
                <a14:m>
                  <m:oMath xmlns:m="http://schemas.openxmlformats.org/officeDocument/2006/math">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r>
                      <a:rPr lang="en-US" sz="2000" i="1" smtClean="0">
                        <a:solidFill>
                          <a:srgbClr val="000000"/>
                        </a:solidFill>
                        <a:latin typeface="Cambria Math" panose="02040503050406030204" pitchFamily="18" charset="0"/>
                      </a:rPr>
                      <m:t>).</m:t>
                    </m:r>
                  </m:oMath>
                </a14:m>
                <a:endParaRPr lang="en-US" sz="2000" smtClean="0">
                  <a:solidFill>
                    <a:srgbClr val="000000"/>
                  </a:solidFill>
                  <a:cs typeface="Arial" panose="020B0604020202020204" pitchFamily="34" charset="0"/>
                </a:endParaRPr>
              </a:p>
              <a:p>
                <a:pPr algn="just">
                  <a:lnSpc>
                    <a:spcPct val="165000"/>
                  </a:lnSpc>
                </a:pPr>
                <a:r>
                  <a:rPr lang="vi-VN" sz="2000" smtClean="0">
                    <a:solidFill>
                      <a:srgbClr val="000000"/>
                    </a:solidFill>
                    <a:cs typeface="Arial" panose="020B0604020202020204" pitchFamily="34" charset="0"/>
                  </a:rPr>
                  <a:t>b</a:t>
                </a:r>
                <a:r>
                  <a:rPr lang="vi-VN" sz="2000">
                    <a:solidFill>
                      <a:srgbClr val="000000"/>
                    </a:solidFill>
                    <a:cs typeface="Arial" panose="020B0604020202020204" pitchFamily="34" charset="0"/>
                  </a:rPr>
                  <a:t>) Chứng minh rằng </a:t>
                </a:r>
                <a14:m>
                  <m:oMath xmlns:m="http://schemas.openxmlformats.org/officeDocument/2006/math">
                    <m:r>
                      <a:rPr lang="vi-VN" sz="2000" i="1" smtClean="0">
                        <a:solidFill>
                          <a:srgbClr val="000000"/>
                        </a:solidFill>
                        <a:latin typeface="Cambria Math" panose="02040503050406030204" pitchFamily="18" charset="0"/>
                      </a:rPr>
                      <m:t>𝐴𝐶</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0" smtClean="0">
                        <a:solidFill>
                          <a:srgbClr val="000000"/>
                        </a:solidFill>
                        <a:latin typeface="Cambria Math" panose="02040503050406030204" pitchFamily="18" charset="0"/>
                      </a:rPr>
                      <m:t>.</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Tính </a:t>
                </a:r>
                <a:r>
                  <a:rPr lang="vi-VN" sz="2000">
                    <a:solidFill>
                      <a:srgbClr val="000000"/>
                    </a:solidFill>
                    <a:cs typeface="Arial" panose="020B0604020202020204" pitchFamily="34" charset="0"/>
                  </a:rPr>
                  <a:t>số đo của góc giữa đường thẳng</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𝑆𝐴</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và </a:t>
                </a:r>
                <a:r>
                  <a:rPr lang="vi-VN" sz="2000">
                    <a:solidFill>
                      <a:srgbClr val="000000"/>
                    </a:solidFill>
                    <a:cs typeface="Arial" panose="020B0604020202020204" pitchFamily="34" charset="0"/>
                  </a:rPr>
                  <a:t>mặt phẳng </a:t>
                </a:r>
                <a14:m>
                  <m:oMath xmlns:m="http://schemas.openxmlformats.org/officeDocument/2006/math">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a:p>
                <a:pPr algn="just">
                  <a:lnSpc>
                    <a:spcPct val="165000"/>
                  </a:lnSpc>
                </a:pPr>
                <a:r>
                  <a:rPr lang="vi-VN" sz="2000">
                    <a:solidFill>
                      <a:srgbClr val="000000"/>
                    </a:solidFill>
                    <a:cs typeface="Arial" panose="020B0604020202020204" pitchFamily="34" charset="0"/>
                  </a:rPr>
                  <a:t>c) Gọi</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𝑀</m:t>
                    </m:r>
                  </m:oMath>
                </a14:m>
                <a:r>
                  <a:rPr lang="vi-VN" sz="2000">
                    <a:solidFill>
                      <a:srgbClr val="000000"/>
                    </a:solidFill>
                    <a:cs typeface="Arial" panose="020B0604020202020204" pitchFamily="34" charset="0"/>
                  </a:rPr>
                  <a:t> là trung điểm của cạnh</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𝐴𝐵</m:t>
                    </m:r>
                  </m:oMath>
                </a14:m>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Tính số đo của góc nhị diện </a:t>
                </a:r>
                <a14:m>
                  <m:oMath xmlns:m="http://schemas.openxmlformats.org/officeDocument/2006/math">
                    <m:r>
                      <a:rPr lang="vi-VN" sz="2000" i="1" smtClean="0">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𝑀</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𝑆𝑂</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𝐷</m:t>
                    </m:r>
                    <m:r>
                      <a:rPr lang="vi-VN"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p:txBody>
          </p:sp>
        </mc:Choice>
        <mc:Fallback>
          <p:sp>
            <p:nvSpPr>
              <p:cNvPr id="26" name="Rectangle 1"/>
              <p:cNvSpPr>
                <a:spLocks noRot="1" noChangeAspect="1" noMove="1" noResize="1" noEditPoints="1" noAdjustHandles="1" noChangeArrowheads="1" noChangeShapeType="1" noTextEdit="1"/>
              </p:cNvSpPr>
              <p:nvPr/>
            </p:nvSpPr>
            <p:spPr bwMode="auto">
              <a:xfrm>
                <a:off x="435678" y="287509"/>
                <a:ext cx="8238780" cy="4088042"/>
              </a:xfrm>
              <a:prstGeom prst="rect">
                <a:avLst/>
              </a:prstGeom>
              <a:blipFill>
                <a:blip r:embed="rId3"/>
                <a:stretch>
                  <a:fillRect l="-1997" r="-1849" b="-17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B9">
            <a:alpha val="48000"/>
          </a:srgbClr>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sp>
        <p:nvSpPr>
          <p:cNvPr id="40" name="Google Shape;2004;p39"/>
          <p:cNvSpPr txBox="1">
            <a:spLocks/>
          </p:cNvSpPr>
          <p:nvPr/>
        </p:nvSpPr>
        <p:spPr>
          <a:xfrm>
            <a:off x="1364979" y="1684569"/>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chemeClr val="bg1"/>
                </a:solidFill>
                <a:effectLst/>
                <a:uLnTx/>
                <a:uFillTx/>
                <a:latin typeface="Arial"/>
                <a:cs typeface="Maven Pro ExtraBold"/>
                <a:sym typeface="Maven Pro ExtraBold"/>
              </a:rPr>
              <a:t>I</a:t>
            </a:r>
            <a:endParaRPr kumimoji="0" lang="en" sz="3000" b="1" i="0" u="none" strike="noStrike" kern="0" cap="none" spc="0" normalizeH="0" baseline="0" noProof="0">
              <a:ln>
                <a:noFill/>
              </a:ln>
              <a:solidFill>
                <a:schemeClr val="bg1"/>
              </a:solidFill>
              <a:effectLst/>
              <a:uLnTx/>
              <a:uFillTx/>
              <a:latin typeface="Arial"/>
              <a:cs typeface="Maven Pro ExtraBold"/>
              <a:sym typeface="Maven Pro ExtraBold"/>
            </a:endParaRPr>
          </a:p>
        </p:txBody>
      </p:sp>
      <p:sp>
        <p:nvSpPr>
          <p:cNvPr id="57" name="Google Shape;2007;p39"/>
          <p:cNvSpPr txBox="1">
            <a:spLocks/>
          </p:cNvSpPr>
          <p:nvPr/>
        </p:nvSpPr>
        <p:spPr>
          <a:xfrm>
            <a:off x="2329181" y="180002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giữa đường thẳng và mặt phẳng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364978" y="2890303"/>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chemeClr val="bg1"/>
                </a:solidFill>
                <a:effectLst/>
                <a:uLnTx/>
                <a:uFillTx/>
                <a:latin typeface="Arial"/>
                <a:cs typeface="Maven Pro ExtraBold"/>
                <a:sym typeface="Maven Pro ExtraBold"/>
              </a:rPr>
              <a:t>II</a:t>
            </a:r>
            <a:endParaRPr kumimoji="0" lang="en" sz="3000" b="1" i="0" u="none" strike="noStrike" kern="0" cap="none" spc="0" normalizeH="0" baseline="0" noProof="0">
              <a:ln>
                <a:noFill/>
              </a:ln>
              <a:solidFill>
                <a:schemeClr val="bg1"/>
              </a:solidFill>
              <a:effectLst/>
              <a:uLnTx/>
              <a:uFillTx/>
              <a:latin typeface="Arial"/>
              <a:cs typeface="Maven Pro ExtraBold"/>
              <a:sym typeface="Maven Pro ExtraBold"/>
            </a:endParaRPr>
          </a:p>
        </p:txBody>
      </p:sp>
      <p:sp>
        <p:nvSpPr>
          <p:cNvPr id="60" name="Google Shape;2007;p39"/>
          <p:cNvSpPr txBox="1">
            <a:spLocks/>
          </p:cNvSpPr>
          <p:nvPr/>
        </p:nvSpPr>
        <p:spPr>
          <a:xfrm>
            <a:off x="2329180" y="301229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a:t>
            </a:r>
            <a:r>
              <a:rPr lang="en-US" sz="2400" b="1" smtClean="0">
                <a:solidFill>
                  <a:srgbClr val="070185"/>
                </a:solidFill>
                <a:latin typeface="Arial" panose="020B0604020202020204" pitchFamily="34" charset="0"/>
              </a:rPr>
              <a:t>nhị diện</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grpSp>
        <p:nvGrpSpPr>
          <p:cNvPr id="28" name="Google Shape;752;p45"/>
          <p:cNvGrpSpPr/>
          <p:nvPr/>
        </p:nvGrpSpPr>
        <p:grpSpPr>
          <a:xfrm rot="3370780">
            <a:off x="-644255" y="668404"/>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39" name="Google Shape;692;p45"/>
          <p:cNvGrpSpPr/>
          <p:nvPr/>
        </p:nvGrpSpPr>
        <p:grpSpPr>
          <a:xfrm>
            <a:off x="7882780" y="3681454"/>
            <a:ext cx="990875" cy="1198270"/>
            <a:chOff x="7497498" y="3004049"/>
            <a:chExt cx="1422004" cy="1782829"/>
          </a:xfrm>
        </p:grpSpPr>
        <p:sp>
          <p:nvSpPr>
            <p:cNvPr id="41" name="Google Shape;693;p45"/>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2" name="Google Shape;694;p45"/>
            <p:cNvGrpSpPr/>
            <p:nvPr/>
          </p:nvGrpSpPr>
          <p:grpSpPr>
            <a:xfrm>
              <a:off x="7497498" y="3004049"/>
              <a:ext cx="1421609" cy="1782755"/>
              <a:chOff x="7150350" y="26400"/>
              <a:chExt cx="1520275" cy="1906486"/>
            </a:xfrm>
          </p:grpSpPr>
          <p:sp>
            <p:nvSpPr>
              <p:cNvPr id="43" name="Google Shape;695;p45"/>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4" name="Google Shape;696;p45"/>
              <p:cNvGrpSpPr/>
              <p:nvPr/>
            </p:nvGrpSpPr>
            <p:grpSpPr>
              <a:xfrm>
                <a:off x="7261935" y="26400"/>
                <a:ext cx="1408690" cy="1549463"/>
                <a:chOff x="7261935" y="26400"/>
                <a:chExt cx="1408690" cy="1549463"/>
              </a:xfrm>
            </p:grpSpPr>
            <p:sp>
              <p:nvSpPr>
                <p:cNvPr id="45" name="Google Shape;697;p45"/>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6" name="Google Shape;698;p45"/>
                <p:cNvGrpSpPr/>
                <p:nvPr/>
              </p:nvGrpSpPr>
              <p:grpSpPr>
                <a:xfrm>
                  <a:off x="7534518" y="166693"/>
                  <a:ext cx="958694" cy="1181862"/>
                  <a:chOff x="7534518" y="166693"/>
                  <a:chExt cx="958694" cy="1181862"/>
                </a:xfrm>
              </p:grpSpPr>
              <p:sp>
                <p:nvSpPr>
                  <p:cNvPr id="58" name="Google Shape;699;p45"/>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700;p45"/>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701;p45"/>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702;p45"/>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703;p45"/>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704;p45"/>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705;p45"/>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grpSp>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4" dur="500"/>
                                        <p:tgtEl>
                                          <p:spTgt spid="57">
                                            <p:txEl>
                                              <p:pRg st="0" end="0"/>
                                            </p:txEl>
                                          </p:spTgt>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1"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463087" y="633666"/>
                <a:ext cx="5505984" cy="1896160"/>
              </a:xfrm>
              <a:prstGeom prst="rect">
                <a:avLst/>
              </a:prstGeom>
            </p:spPr>
            <p:txBody>
              <a:bodyPr wrap="square">
                <a:spAutoFit/>
              </a:bodyPr>
              <a:lstStyle/>
              <a:p>
                <a:pPr algn="just">
                  <a:lnSpc>
                    <a:spcPct val="165000"/>
                  </a:lnSpc>
                </a:pPr>
                <a:r>
                  <a:rPr lang="en-US" sz="1800">
                    <a:latin typeface="+mn-lt"/>
                    <a:ea typeface="Calibri" panose="020F0502020204030204" pitchFamily="34" charset="0"/>
                    <a:cs typeface="Times New Roman" panose="02020603050405020304" pitchFamily="18" charset="0"/>
                  </a:rPr>
                  <a:t>a) Góc giữa đường thẳng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mn-lt"/>
                            <a:ea typeface="Calibri" panose="020F0502020204030204" pitchFamily="34" charset="0"/>
                            <a:cs typeface="Times New Roman" panose="02020603050405020304" pitchFamily="18" charset="0"/>
                          </a:rPr>
                        </m:ctrlPr>
                      </m:dPr>
                      <m:e>
                        <m:r>
                          <a:rPr lang="en-US" sz="1800" i="1">
                            <a:effectLst/>
                            <a:latin typeface="+mn-lt"/>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a:t>
                </a:r>
                <a:r>
                  <a:rPr lang="en-US" sz="1800">
                    <a:effectLst/>
                    <a:latin typeface="+mn-lt"/>
                    <a:ea typeface="Calibri" panose="020F0502020204030204" pitchFamily="34" charset="0"/>
                    <a:cs typeface="Times New Roman" panose="02020603050405020304" pitchFamily="18" charset="0"/>
                  </a:rPr>
                  <a:t>bằng </a:t>
                </a:r>
                <a:r>
                  <a:rPr lang="en-US" sz="1800" smtClean="0">
                    <a:effectLst/>
                    <a:latin typeface="+mn-lt"/>
                    <a:ea typeface="Calibri" panose="020F0502020204030204" pitchFamily="34" charset="0"/>
                    <a:cs typeface="Times New Roman" panose="02020603050405020304" pitchFamily="18" charset="0"/>
                  </a:rPr>
                  <a:t>      góc </a:t>
                </a:r>
                <a14:m>
                  <m:oMath xmlns:m="http://schemas.openxmlformats.org/officeDocument/2006/math">
                    <m:acc>
                      <m:accPr>
                        <m:chr m:val="̂"/>
                        <m:ctrlPr>
                          <a:rPr lang="en-US" sz="1800" i="1">
                            <a:effectLst/>
                            <a:latin typeface="+mn-lt"/>
                            <a:ea typeface="Calibri" panose="020F0502020204030204" pitchFamily="34" charset="0"/>
                            <a:cs typeface="Times New Roman" panose="02020603050405020304" pitchFamily="18" charset="0"/>
                          </a:rPr>
                        </m:ctrlPr>
                      </m:accPr>
                      <m:e>
                        <m:r>
                          <a:rPr lang="en-US" sz="1800" i="1">
                            <a:effectLst/>
                            <a:latin typeface="+mn-lt"/>
                            <a:ea typeface="Calibri" panose="020F0502020204030204" pitchFamily="34" charset="0"/>
                            <a:cs typeface="Times New Roman" panose="02020603050405020304" pitchFamily="18" charset="0"/>
                          </a:rPr>
                          <m:t>𝑆𝐴𝐶</m:t>
                        </m:r>
                      </m:e>
                    </m:acc>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65000"/>
                  </a:lnSpc>
                </a:pPr>
                <a:r>
                  <a:rPr lang="en-US" sz="1800">
                    <a:effectLst/>
                    <a:latin typeface="+mn-lt"/>
                    <a:ea typeface="Calibri" panose="020F0502020204030204" pitchFamily="34" charset="0"/>
                    <a:cs typeface="Times New Roman" panose="02020603050405020304" pitchFamily="18" charset="0"/>
                  </a:rPr>
                  <a:t>Do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m:t>
                    </m:r>
                    <m:r>
                      <a:rPr lang="en-US" sz="1800" i="1">
                        <a:effectLst/>
                        <a:latin typeface="+mn-lt"/>
                        <a:ea typeface="Calibri" panose="020F0502020204030204" pitchFamily="34" charset="0"/>
                        <a:cs typeface="Times New Roman" panose="02020603050405020304" pitchFamily="18" charset="0"/>
                      </a:rPr>
                      <m:t>𝑆𝐴𝐶</m:t>
                    </m:r>
                  </m:oMath>
                </a14:m>
                <a:r>
                  <a:rPr lang="en-US" sz="1800">
                    <a:effectLst/>
                    <a:latin typeface="+mn-lt"/>
                    <a:ea typeface="Calibri" panose="020F0502020204030204" pitchFamily="34" charset="0"/>
                    <a:cs typeface="Times New Roman" panose="02020603050405020304" pitchFamily="18" charset="0"/>
                  </a:rPr>
                  <a:t> đều, suy ra </a:t>
                </a:r>
                <a14:m>
                  <m:oMath xmlns:m="http://schemas.openxmlformats.org/officeDocument/2006/math">
                    <m:acc>
                      <m:accPr>
                        <m:chr m:val="̂"/>
                        <m:ctrlPr>
                          <a:rPr lang="en-US" sz="1800" i="1">
                            <a:effectLst/>
                            <a:latin typeface="+mn-lt"/>
                            <a:ea typeface="Calibri" panose="020F0502020204030204" pitchFamily="34" charset="0"/>
                            <a:cs typeface="Times New Roman" panose="02020603050405020304" pitchFamily="18" charset="0"/>
                          </a:rPr>
                        </m:ctrlPr>
                      </m:accPr>
                      <m:e>
                        <m:r>
                          <a:rPr lang="en-US" sz="1800" i="1">
                            <a:effectLst/>
                            <a:latin typeface="+mn-lt"/>
                            <a:ea typeface="Calibri" panose="020F0502020204030204" pitchFamily="34" charset="0"/>
                            <a:cs typeface="Times New Roman" panose="02020603050405020304" pitchFamily="18" charset="0"/>
                          </a:rPr>
                          <m:t>𝑆𝐴𝐶</m:t>
                        </m:r>
                      </m:e>
                    </m:acc>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60</m:t>
                        </m:r>
                      </m:e>
                      <m:sup>
                        <m:r>
                          <a:rPr lang="en-US" sz="1800" i="1">
                            <a:effectLst/>
                            <a:latin typeface="+mn-lt"/>
                            <a:ea typeface="Calibri" panose="020F0502020204030204" pitchFamily="34" charset="0"/>
                            <a:cs typeface="Times New Roman" panose="02020603050405020304" pitchFamily="18" charset="0"/>
                          </a:rPr>
                          <m:t>0</m:t>
                        </m:r>
                      </m:sup>
                    </m:sSup>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65000"/>
                  </a:lnSpc>
                </a:pPr>
                <a:r>
                  <a:rPr lang="en-US" sz="1800">
                    <a:effectLst/>
                    <a:latin typeface="+mn-lt"/>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mn-lt"/>
                            <a:ea typeface="Calibri" panose="020F0502020204030204" pitchFamily="34" charset="0"/>
                            <a:cs typeface="Times New Roman" panose="02020603050405020304" pitchFamily="18" charset="0"/>
                          </a:rPr>
                        </m:ctrlPr>
                      </m:dPr>
                      <m:e>
                        <m:r>
                          <a:rPr lang="en-US" sz="1800" i="1">
                            <a:effectLst/>
                            <a:latin typeface="+mn-lt"/>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60</m:t>
                        </m:r>
                      </m:e>
                      <m:sup>
                        <m:r>
                          <a:rPr lang="en-US" sz="1800" i="1">
                            <a:effectLst/>
                            <a:latin typeface="+mn-lt"/>
                            <a:ea typeface="Calibri" panose="020F0502020204030204" pitchFamily="34" charset="0"/>
                            <a:cs typeface="Times New Roman" panose="02020603050405020304" pitchFamily="18" charset="0"/>
                          </a:rPr>
                          <m:t>0</m:t>
                        </m:r>
                      </m:sup>
                    </m:sSup>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463087" y="633666"/>
                <a:ext cx="5505984" cy="1896160"/>
              </a:xfrm>
              <a:prstGeom prst="rect">
                <a:avLst/>
              </a:prstGeom>
              <a:blipFill>
                <a:blip r:embed="rId5"/>
                <a:stretch>
                  <a:fillRect l="-886" r="-997" b="-45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463087" y="2709818"/>
                <a:ext cx="5435429" cy="1920526"/>
              </a:xfrm>
              <a:prstGeom prst="rect">
                <a:avLst/>
              </a:prstGeom>
            </p:spPr>
            <p:txBody>
              <a:bodyPr wrap="square">
                <a:spAutoFit/>
              </a:bodyPr>
              <a:lstStyle/>
              <a:p>
                <a:pPr lvl="0" algn="just">
                  <a:lnSpc>
                    <a:spcPct val="165000"/>
                  </a:lnSpc>
                  <a:defRPr/>
                </a:pPr>
                <a:r>
                  <a:rPr lang="en-US" sz="1800">
                    <a:ea typeface="Calibri" panose="020F0502020204030204" pitchFamily="34" charset="0"/>
                    <a:cs typeface="Times New Roman" panose="02020603050405020304" pitchFamily="18" charset="0"/>
                  </a:rPr>
                  <a:t>b) Do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𝐴𝐵𝐶𝐷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𝐵𝐷</m:t>
                    </m:r>
                  </m:oMath>
                </a14:m>
                <a:endParaRPr lang="en-US" sz="1800" smtClean="0">
                  <a:ea typeface="Calibri" panose="020F0502020204030204" pitchFamily="34" charset="0"/>
                  <a:cs typeface="Times New Roman" panose="02020603050405020304" pitchFamily="18" charset="0"/>
                </a:endParaRPr>
              </a:p>
              <a:p>
                <a:pPr lvl="0" algn="just">
                  <a:lnSpc>
                    <a:spcPct val="165000"/>
                  </a:lnSpc>
                  <a:defRPr/>
                </a:pPr>
                <a:r>
                  <a:rPr lang="en-US" sz="1800" smtClean="0">
                    <a:ea typeface="Calibri" panose="020F0502020204030204" pitchFamily="34" charset="0"/>
                    <a:cs typeface="Times New Roman" panose="02020603050405020304" pitchFamily="18" charset="0"/>
                  </a:rPr>
                  <a:t>Suy </a:t>
                </a:r>
                <a:r>
                  <a:rPr lang="en-US" sz="1800">
                    <a:ea typeface="Calibri" panose="020F0502020204030204" pitchFamily="34" charset="0"/>
                    <a:cs typeface="Times New Roman" panose="02020603050405020304" pitchFamily="18" charset="0"/>
                  </a:rPr>
                  <a:t>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𝐴𝐵𝐷</m:t>
                        </m:r>
                      </m:e>
                    </m:d>
                  </m:oMath>
                </a14:m>
                <a:r>
                  <a:rPr lang="en-US" sz="1800" smtClean="0">
                    <a:ea typeface="Arial" panose="020B0604020202020204" pitchFamily="34"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a:p>
                <a:pPr lvl="0" algn="just">
                  <a:lnSpc>
                    <a:spcPct val="165000"/>
                  </a:lnSpc>
                  <a:defRPr/>
                </a:pPr>
                <a:r>
                  <a:rPr lang="en-US" sz="1800">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và mặt phẳng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𝑆𝐵𝐷</m:t>
                        </m:r>
                      </m:e>
                    </m:d>
                  </m:oMath>
                </a14:m>
                <a:r>
                  <a:rPr lang="en-US" sz="1800">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smtClean="0"/>
                  <a:t>.</a:t>
                </a:r>
                <a:endParaRPr lang="en-US" sz="1800"/>
              </a:p>
            </p:txBody>
          </p:sp>
        </mc:Choice>
        <mc:Fallback>
          <p:sp>
            <p:nvSpPr>
              <p:cNvPr id="5" name="Rectangle 4"/>
              <p:cNvSpPr>
                <a:spLocks noRot="1" noChangeAspect="1" noMove="1" noResize="1" noEditPoints="1" noAdjustHandles="1" noChangeArrowheads="1" noChangeShapeType="1" noTextEdit="1"/>
              </p:cNvSpPr>
              <p:nvPr/>
            </p:nvSpPr>
            <p:spPr>
              <a:xfrm>
                <a:off x="3463087" y="2709818"/>
                <a:ext cx="5435429" cy="1920526"/>
              </a:xfrm>
              <a:prstGeom prst="rect">
                <a:avLst/>
              </a:prstGeom>
              <a:blipFill>
                <a:blip r:embed="rId6"/>
                <a:stretch>
                  <a:fillRect l="-897" b="-952"/>
                </a:stretch>
              </a:blipFill>
            </p:spPr>
            <p:txBody>
              <a:bodyPr/>
              <a:lstStyle/>
              <a:p>
                <a:r>
                  <a:rPr lang="en-US">
                    <a:noFill/>
                  </a:rPr>
                  <a:t> </a:t>
                </a:r>
              </a:p>
            </p:txBody>
          </p:sp>
        </mc:Fallback>
      </mc:AlternateContent>
    </p:spTree>
    <p:extLst>
      <p:ext uri="{BB962C8B-B14F-4D97-AF65-F5344CB8AC3E}">
        <p14:creationId xmlns:p14="http://schemas.microsoft.com/office/powerpoint/2010/main" val="35967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019384" y="495553"/>
                <a:ext cx="5005346" cy="4440318"/>
              </a:xfrm>
              <a:prstGeom prst="rect">
                <a:avLst/>
              </a:prstGeom>
            </p:spPr>
            <p:txBody>
              <a:bodyPr wrap="square">
                <a:spAutoFit/>
              </a:bodyPr>
              <a:lstStyle/>
              <a:p>
                <a:pPr lvl="0" algn="just">
                  <a:lnSpc>
                    <a:spcPct val="150000"/>
                  </a:lnSpc>
                  <a:spcBef>
                    <a:spcPts val="300"/>
                  </a:spcBef>
                  <a:spcAft>
                    <a:spcPts val="300"/>
                  </a:spcAft>
                  <a:defRPr/>
                </a:pPr>
                <a:r>
                  <a:rPr lang="en-US" sz="1800" smtClean="0">
                    <a:latin typeface="Arial" panose="020B0604020202020204" pitchFamily="34" charset="0"/>
                    <a:ea typeface="Calibri" panose="020F0502020204030204" pitchFamily="34" charset="0"/>
                    <a:cs typeface="Arial" panose="020B0604020202020204" pitchFamily="34" charset="0"/>
                  </a:rPr>
                  <a:t>c</a:t>
                </a:r>
                <a:r>
                  <a:rPr lang="en-US" sz="1800">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𝑂𝐷</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i="1"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1800">
                    <a:latin typeface="Arial" panose="020B0604020202020204" pitchFamily="34" charset="0"/>
                    <a:ea typeface="Calibri" panose="020F0502020204030204" pitchFamily="34" charset="0"/>
                    <a:cs typeface="Arial" panose="020B0604020202020204" pitchFamily="34" charset="0"/>
                  </a:rPr>
                  <a:t> vuông cân tại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m:t>
                    </m:r>
                  </m:oMath>
                </a14:m>
                <a:endParaRPr lang="en-US" sz="180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trung tuyến trong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endParaRPr lang="en-US" sz="1800" smtClean="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r>
                  <a:rPr lang="en-US" sz="1800" smtClean="0">
                    <a:latin typeface="Arial" panose="020B0604020202020204" pitchFamily="34" charset="0"/>
                    <a:ea typeface="Calibri" panose="020F0502020204030204" pitchFamily="34" charset="0"/>
                    <a:cs typeface="Arial" panose="020B0604020202020204" pitchFamily="34" charset="0"/>
                  </a:rPr>
                  <a:t>suy </a:t>
                </a:r>
                <a:r>
                  <a:rPr lang="en-US" sz="1800">
                    <a:latin typeface="Arial" panose="020B0604020202020204" pitchFamily="34" charset="0"/>
                    <a:ea typeface="Calibri" panose="020F0502020204030204" pitchFamily="34" charset="0"/>
                    <a:cs typeface="Arial" panose="020B0604020202020204" pitchFamily="34" charset="0"/>
                  </a:rPr>
                  <a:t>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phân giác của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𝐴𝑂𝐵</m:t>
                        </m:r>
                      </m:e>
                    </m:acc>
                  </m:oMath>
                </a14:m>
                <a:r>
                  <a:rPr lang="en-US" sz="1800" smtClean="0">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oMath>
                </a14:m>
                <a:r>
                  <a:rPr lang="en-US" sz="1800">
                    <a:latin typeface="Arial" panose="020B0604020202020204" pitchFamily="34" charset="0"/>
                    <a:ea typeface="Calibri" panose="020F0502020204030204" pitchFamily="34" charset="0"/>
                    <a:cs typeface="Arial" panose="020B0604020202020204" pitchFamily="34" charset="0"/>
                  </a:rPr>
                  <a:t> Số đo góc nhị </a:t>
                </a:r>
                <a:r>
                  <a:rPr lang="en-US" sz="1800">
                    <a:latin typeface="Arial" panose="020B0604020202020204" pitchFamily="34" charset="0"/>
                    <a:ea typeface="Calibri" panose="020F0502020204030204" pitchFamily="34" charset="0"/>
                    <a:cs typeface="Arial" panose="020B0604020202020204" pitchFamily="34" charset="0"/>
                  </a:rPr>
                  <a:t>diện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oMath>
                </a14:m>
                <a:endParaRPr lang="en-US" sz="1800" i="1" smtClean="0">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135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019384" y="495553"/>
                <a:ext cx="5005346" cy="4440318"/>
              </a:xfrm>
              <a:prstGeom prst="rect">
                <a:avLst/>
              </a:prstGeom>
              <a:blipFill>
                <a:blip r:embed="rId5"/>
                <a:stretch>
                  <a:fillRect l="-974" r="-8648"/>
                </a:stretch>
              </a:blipFill>
            </p:spPr>
            <p:txBody>
              <a:bodyPr/>
              <a:lstStyle/>
              <a:p>
                <a:r>
                  <a:rPr lang="en-US">
                    <a:noFill/>
                  </a:rPr>
                  <a:t> </a:t>
                </a:r>
              </a:p>
            </p:txBody>
          </p:sp>
        </mc:Fallback>
      </mc:AlternateContent>
    </p:spTree>
    <p:extLst>
      <p:ext uri="{BB962C8B-B14F-4D97-AF65-F5344CB8AC3E}">
        <p14:creationId xmlns:p14="http://schemas.microsoft.com/office/powerpoint/2010/main" val="302907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89603" y="19133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grpSp>
        <p:nvGrpSpPr>
          <p:cNvPr id="91" name="Google Shape;2147;p80"/>
          <p:cNvGrpSpPr/>
          <p:nvPr/>
        </p:nvGrpSpPr>
        <p:grpSpPr>
          <a:xfrm rot="10450688">
            <a:off x="8074153" y="4213766"/>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06834" y="4158040"/>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39" name="Rectangle 1"/>
              <p:cNvSpPr>
                <a:spLocks noChangeArrowheads="1"/>
              </p:cNvSpPr>
              <p:nvPr/>
            </p:nvSpPr>
            <p:spPr bwMode="auto">
              <a:xfrm>
                <a:off x="324262" y="276472"/>
                <a:ext cx="8463393" cy="8633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smtClean="0">
                    <a:solidFill>
                      <a:srgbClr val="C00000"/>
                    </a:solidFill>
                    <a:latin typeface="+mn-lt"/>
                    <a:ea typeface="Calibri" panose="020F0502020204030204" pitchFamily="34" charset="0"/>
                    <a:cs typeface="Arial" panose="020B0604020202020204" pitchFamily="34" charset="0"/>
                  </a:rPr>
                  <a:t>Bài 6 </a:t>
                </a:r>
                <a:r>
                  <a:rPr lang="fr-FR" sz="1700" b="1">
                    <a:solidFill>
                      <a:srgbClr val="C00000"/>
                    </a:solidFill>
                    <a:latin typeface="+mn-lt"/>
                    <a:ea typeface="Calibri" panose="020F0502020204030204" pitchFamily="34" charset="0"/>
                    <a:cs typeface="Arial" panose="020B0604020202020204" pitchFamily="34" charset="0"/>
                  </a:rPr>
                  <a:t>(SGK – </a:t>
                </a:r>
                <a:r>
                  <a:rPr lang="fr-FR" sz="1700" b="1" smtClean="0">
                    <a:solidFill>
                      <a:srgbClr val="C00000"/>
                    </a:solidFill>
                    <a:latin typeface="+mn-lt"/>
                    <a:ea typeface="Calibri" panose="020F0502020204030204" pitchFamily="34" charset="0"/>
                    <a:cs typeface="Arial" panose="020B0604020202020204" pitchFamily="34" charset="0"/>
                  </a:rPr>
                  <a:t>tr.94)</a:t>
                </a:r>
                <a:r>
                  <a:rPr lang="en-US" sz="1700" smtClean="0">
                    <a:solidFill>
                      <a:srgbClr val="C00000"/>
                    </a:solidFill>
                    <a:latin typeface="+mn-lt"/>
                    <a:ea typeface="Calibri" panose="020F0502020204030204" pitchFamily="34" charset="0"/>
                    <a:cs typeface="Arial" panose="020B0604020202020204" pitchFamily="34" charset="0"/>
                  </a:rPr>
                  <a:t> </a:t>
                </a:r>
                <a:r>
                  <a:rPr lang="en-US" sz="1700">
                    <a:solidFill>
                      <a:srgbClr val="000000"/>
                    </a:solidFill>
                    <a:latin typeface="+mn-lt"/>
                  </a:rPr>
                  <a:t>Cho hình chóp</a:t>
                </a:r>
                <a:r>
                  <a:rPr lang="en-US" sz="1700">
                    <a:solidFill>
                      <a:srgbClr val="000000"/>
                    </a:solidFill>
                    <a:latin typeface="+mn-lt"/>
                  </a:rPr>
                  <a:t> </a:t>
                </a:r>
                <a14:m>
                  <m:oMath xmlns:m="http://schemas.openxmlformats.org/officeDocument/2006/math">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oMath>
                </a14:m>
                <a:r>
                  <a:rPr lang="en-US" sz="1700">
                    <a:solidFill>
                      <a:srgbClr val="000000"/>
                    </a:solidFill>
                    <a:latin typeface="+mn-lt"/>
                  </a:rPr>
                  <a:t> có </a:t>
                </a:r>
                <a14:m>
                  <m:oMath xmlns:m="http://schemas.openxmlformats.org/officeDocument/2006/math">
                    <m:r>
                      <a:rPr lang="en-US" sz="1700" i="1" smtClean="0">
                        <a:solidFill>
                          <a:srgbClr val="000000"/>
                        </a:solidFill>
                        <a:latin typeface="Cambria Math" panose="02040503050406030204" pitchFamily="18" charset="0"/>
                      </a:rPr>
                      <m:t>𝑆𝐴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r>
                      <a:rPr lang="en-US" sz="1700" i="1" smtClean="0">
                        <a:solidFill>
                          <a:srgbClr val="000000"/>
                        </a:solidFill>
                        <a:latin typeface="Cambria Math" panose="02040503050406030204" pitchFamily="18" charset="0"/>
                      </a:rPr>
                      <m:t>)</m:t>
                    </m:r>
                  </m:oMath>
                </a14:m>
                <a:r>
                  <a:rPr lang="en-US" sz="1700" smtClean="0">
                    <a:solidFill>
                      <a:srgbClr val="000000"/>
                    </a:solidFill>
                    <a:latin typeface="+mn-lt"/>
                  </a:rPr>
                  <a:t>. Gọi</a:t>
                </a:r>
                <a:r>
                  <a:rPr lang="en-US" sz="1700">
                    <a:solidFill>
                      <a:srgbClr val="000000"/>
                    </a:solidFill>
                    <a:latin typeface="+mn-lt"/>
                  </a:rPr>
                  <a:t> </a:t>
                </a:r>
                <a14:m>
                  <m:oMath xmlns:m="http://schemas.openxmlformats.org/officeDocument/2006/math">
                    <m:r>
                      <a:rPr lang="el-GR" sz="1700" i="1" smtClean="0">
                        <a:solidFill>
                          <a:srgbClr val="000000"/>
                        </a:solidFill>
                        <a:latin typeface="Cambria Math" panose="02040503050406030204" pitchFamily="18" charset="0"/>
                      </a:rPr>
                      <m:t>𝛼</m:t>
                    </m:r>
                  </m:oMath>
                </a14:m>
                <a:r>
                  <a:rPr lang="en-US" sz="1700" smtClean="0">
                    <a:solidFill>
                      <a:srgbClr val="000000"/>
                    </a:solidFill>
                    <a:latin typeface="+mn-lt"/>
                  </a:rPr>
                  <a:t> là </a:t>
                </a:r>
                <a:r>
                  <a:rPr lang="en-US" sz="1700">
                    <a:solidFill>
                      <a:srgbClr val="000000"/>
                    </a:solidFill>
                    <a:latin typeface="+mn-lt"/>
                  </a:rPr>
                  <a:t>số đo của góc nhị diện </a:t>
                </a:r>
                <a14:m>
                  <m:oMath xmlns:m="http://schemas.openxmlformats.org/officeDocument/2006/math">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𝐵𝐶</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 </m:t>
                    </m:r>
                  </m:oMath>
                </a14:m>
                <a:r>
                  <a:rPr lang="en-US" sz="1700" smtClean="0">
                    <a:solidFill>
                      <a:srgbClr val="000000"/>
                    </a:solidFill>
                    <a:latin typeface="+mn-lt"/>
                  </a:rPr>
                  <a:t>Chứng </a:t>
                </a:r>
                <a:r>
                  <a:rPr lang="en-US" sz="1700">
                    <a:solidFill>
                      <a:srgbClr val="000000"/>
                    </a:solidFill>
                    <a:latin typeface="+mn-lt"/>
                  </a:rPr>
                  <a:t>minh rằng tỉ số diện tích của hai tam giác</a:t>
                </a:r>
                <a:r>
                  <a:rPr lang="en-US" sz="1700">
                    <a:solidFill>
                      <a:srgbClr val="000000"/>
                    </a:solidFill>
                    <a:latin typeface="+mn-lt"/>
                  </a:rPr>
                  <a:t> </a:t>
                </a:r>
                <a14:m>
                  <m:oMath xmlns:m="http://schemas.openxmlformats.org/officeDocument/2006/math">
                    <m:r>
                      <a:rPr lang="en-US" sz="1700" i="1" smtClean="0">
                        <a:solidFill>
                          <a:srgbClr val="000000"/>
                        </a:solidFill>
                        <a:latin typeface="Cambria Math" panose="02040503050406030204" pitchFamily="18" charset="0"/>
                      </a:rPr>
                      <m:t>𝐴𝐵𝐶</m:t>
                    </m:r>
                  </m:oMath>
                </a14:m>
                <a:r>
                  <a:rPr lang="en-US" sz="1700" smtClean="0">
                    <a:solidFill>
                      <a:srgbClr val="000000"/>
                    </a:solidFill>
                    <a:latin typeface="+mn-lt"/>
                  </a:rPr>
                  <a:t> và</a:t>
                </a:r>
                <a:r>
                  <a:rPr lang="en-US" sz="1700">
                    <a:solidFill>
                      <a:srgbClr val="000000"/>
                    </a:solidFill>
                    <a:latin typeface="+mn-lt"/>
                  </a:rPr>
                  <a:t> </a:t>
                </a:r>
                <a14:m>
                  <m:oMath xmlns:m="http://schemas.openxmlformats.org/officeDocument/2006/math">
                    <m:r>
                      <a:rPr lang="en-US" sz="1700" i="1" smtClean="0">
                        <a:solidFill>
                          <a:srgbClr val="000000"/>
                        </a:solidFill>
                        <a:latin typeface="Cambria Math" panose="02040503050406030204" pitchFamily="18" charset="0"/>
                      </a:rPr>
                      <m:t>𝑆𝐵𝐶</m:t>
                    </m:r>
                  </m:oMath>
                </a14:m>
                <a:r>
                  <a:rPr lang="en-US" sz="1700">
                    <a:solidFill>
                      <a:srgbClr val="000000"/>
                    </a:solidFill>
                    <a:latin typeface="+mn-lt"/>
                  </a:rPr>
                  <a:t> bằng </a:t>
                </a:r>
                <a14:m>
                  <m:oMath xmlns:m="http://schemas.openxmlformats.org/officeDocument/2006/math">
                    <m:r>
                      <m:rPr>
                        <m:sty m:val="p"/>
                      </m:rPr>
                      <a:rPr lang="en-US" sz="1700" i="1" smtClean="0">
                        <a:solidFill>
                          <a:srgbClr val="000000"/>
                        </a:solidFill>
                        <a:latin typeface="Cambria Math" panose="02040503050406030204" pitchFamily="18" charset="0"/>
                      </a:rPr>
                      <m:t>cos</m:t>
                    </m:r>
                    <m:r>
                      <a:rPr lang="el-GR" sz="1700" i="1" smtClean="0">
                        <a:solidFill>
                          <a:srgbClr val="000000"/>
                        </a:solidFill>
                        <a:latin typeface="Cambria Math" panose="02040503050406030204" pitchFamily="18" charset="0"/>
                      </a:rPr>
                      <m:t>𝛼</m:t>
                    </m:r>
                  </m:oMath>
                </a14:m>
                <a:r>
                  <a:rPr lang="en-US" sz="1700" smtClean="0">
                    <a:solidFill>
                      <a:srgbClr val="000000"/>
                    </a:solidFill>
                    <a:latin typeface="+mn-lt"/>
                  </a:rPr>
                  <a:t>.</a:t>
                </a:r>
                <a:endParaRPr lang="vi-VN" sz="1700">
                  <a:solidFill>
                    <a:srgbClr val="000000"/>
                  </a:solidFill>
                  <a:latin typeface="+mn-lt"/>
                  <a:cs typeface="Arial" panose="020B0604020202020204" pitchFamily="34" charset="0"/>
                </a:endParaRPr>
              </a:p>
            </p:txBody>
          </p:sp>
        </mc:Choice>
        <mc:Fallback>
          <p:sp>
            <p:nvSpPr>
              <p:cNvPr id="39" name="Rectangle 1"/>
              <p:cNvSpPr>
                <a:spLocks noRot="1" noChangeAspect="1" noMove="1" noResize="1" noEditPoints="1" noAdjustHandles="1" noChangeArrowheads="1" noChangeShapeType="1" noTextEdit="1"/>
              </p:cNvSpPr>
              <p:nvPr/>
            </p:nvSpPr>
            <p:spPr bwMode="auto">
              <a:xfrm>
                <a:off x="324262" y="276472"/>
                <a:ext cx="8463393" cy="863313"/>
              </a:xfrm>
              <a:prstGeom prst="rect">
                <a:avLst/>
              </a:prstGeom>
              <a:blipFill>
                <a:blip r:embed="rId6"/>
                <a:stretch>
                  <a:fillRect l="-1512" r="-1512" b="-84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Rectangle 39"/>
          <p:cNvSpPr/>
          <p:nvPr/>
        </p:nvSpPr>
        <p:spPr>
          <a:xfrm>
            <a:off x="675906" y="1263853"/>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5" name="Picture 4"/>
          <p:cNvPicPr>
            <a:picLocks noChangeAspect="1"/>
          </p:cNvPicPr>
          <p:nvPr/>
        </p:nvPicPr>
        <p:blipFill>
          <a:blip r:embed="rId7"/>
          <a:stretch>
            <a:fillRect/>
          </a:stretch>
        </p:blipFill>
        <p:spPr>
          <a:xfrm>
            <a:off x="384358" y="1776606"/>
            <a:ext cx="2866599" cy="293142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3683733" y="1617796"/>
                <a:ext cx="5328272" cy="3360728"/>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Kẻ </a:t>
                </a:r>
                <a:r>
                  <a:rPr lang="en-US" sz="1700" smtClean="0">
                    <a:latin typeface="+mn-lt"/>
                    <a:ea typeface="Calibri" panose="020F0502020204030204" pitchFamily="34" charset="0"/>
                    <a:cs typeface="Times New Roman" panose="02020603050405020304" pitchFamily="18" charset="0"/>
                  </a:rPr>
                  <a:t>đường cao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𝐴𝐻</m:t>
                    </m:r>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b="0" smtClean="0">
                  <a:effectLst/>
                  <a:latin typeface="+mn-lt"/>
                  <a:ea typeface="Calibri" panose="020F0502020204030204" pitchFamily="34" charset="0"/>
                  <a:cs typeface="Times New Roman" panose="02020603050405020304" pitchFamily="18" charset="0"/>
                </a:endParaRPr>
              </a:p>
              <a:p>
                <a:pPr algn="just">
                  <a:lnSpc>
                    <a:spcPct val="150000"/>
                  </a:lnSpc>
                </a:pPr>
                <a:r>
                  <a:rPr lang="en-US" sz="1700" smtClean="0">
                    <a:effectLst/>
                    <a:latin typeface="+mn-lt"/>
                    <a:ea typeface="Calibri" panose="020F0502020204030204" pitchFamily="34" charset="0"/>
                    <a:cs typeface="Times New Roman" panose="02020603050405020304" pitchFamily="18" charset="0"/>
                  </a:rPr>
                  <a:t>Ta </a:t>
                </a:r>
                <a:r>
                  <a:rPr lang="en-US" sz="1700">
                    <a:effectLst/>
                    <a:latin typeface="+mn-lt"/>
                    <a:ea typeface="Calibri" panose="020F0502020204030204" pitchFamily="34" charset="0"/>
                    <a:cs typeface="Times New Roman" panose="02020603050405020304" pitchFamily="18" charset="0"/>
                  </a:rPr>
                  <a:t>có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𝐴𝐻</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𝑆𝐴</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r>
                      <a:rPr lang="en-US" sz="1700" i="1">
                        <a:effectLst/>
                        <a:latin typeface="+mn-lt"/>
                        <a:ea typeface="Calibri" panose="020F0502020204030204" pitchFamily="34" charset="0"/>
                        <a:cs typeface="Times New Roman" panose="02020603050405020304" pitchFamily="18" charset="0"/>
                      </a:rPr>
                      <m:t>⊥</m:t>
                    </m:r>
                    <m:d>
                      <m:dPr>
                        <m:ctrlPr>
                          <a:rPr lang="en-US" sz="1700" i="1">
                            <a:effectLst/>
                            <a:latin typeface="+mn-lt"/>
                            <a:ea typeface="Calibri" panose="020F0502020204030204" pitchFamily="34" charset="0"/>
                            <a:cs typeface="Times New Roman" panose="02020603050405020304" pitchFamily="18" charset="0"/>
                          </a:rPr>
                        </m:ctrlPr>
                      </m:dPr>
                      <m:e>
                        <m:r>
                          <a:rPr lang="en-US" sz="1700" i="1">
                            <a:effectLst/>
                            <a:latin typeface="+mn-lt"/>
                            <a:ea typeface="Calibri" panose="020F0502020204030204" pitchFamily="34" charset="0"/>
                            <a:cs typeface="Times New Roman" panose="02020603050405020304" pitchFamily="18" charset="0"/>
                          </a:rPr>
                          <m:t>𝑆𝐴𝐻</m:t>
                        </m:r>
                      </m:e>
                    </m:d>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𝑆𝐻</m:t>
                    </m:r>
                  </m:oMath>
                </a14:m>
                <a:r>
                  <a:rPr lang="en-US"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so đo góc nhị diện </a:t>
                </a:r>
                <a14:m>
                  <m:oMath xmlns:m="http://schemas.openxmlformats.org/officeDocument/2006/math">
                    <m:d>
                      <m:dPr>
                        <m:begChr m:val="["/>
                        <m:endChr m:val="]"/>
                        <m:ctrlPr>
                          <a:rPr lang="en-US" sz="1700" i="1">
                            <a:effectLst/>
                            <a:latin typeface="+mn-lt"/>
                            <a:ea typeface="Calibri" panose="020F0502020204030204" pitchFamily="34" charset="0"/>
                            <a:cs typeface="Times New Roman" panose="02020603050405020304" pitchFamily="18" charset="0"/>
                          </a:rPr>
                        </m:ctrlPr>
                      </m:dPr>
                      <m:e>
                        <m:r>
                          <a:rPr lang="en-US" sz="1700" i="1">
                            <a:effectLst/>
                            <a:latin typeface="+mn-lt"/>
                            <a:ea typeface="Calibri" panose="020F0502020204030204" pitchFamily="34" charset="0"/>
                            <a:cs typeface="Times New Roman" panose="02020603050405020304" pitchFamily="18" charset="0"/>
                          </a:rPr>
                          <m:t>𝐴</m:t>
                        </m:r>
                        <m:r>
                          <a:rPr lang="en-US" sz="1700" i="1">
                            <a:effectLst/>
                            <a:latin typeface="+mn-lt"/>
                            <a:ea typeface="Calibri" panose="020F0502020204030204" pitchFamily="34" charset="0"/>
                            <a:cs typeface="Times New Roman" panose="02020603050405020304" pitchFamily="18" charset="0"/>
                          </a:rPr>
                          <m:t>, </m:t>
                        </m:r>
                        <m:r>
                          <a:rPr lang="en-US" sz="1700" i="1">
                            <a:effectLst/>
                            <a:latin typeface="+mn-lt"/>
                            <a:ea typeface="Calibri" panose="020F0502020204030204" pitchFamily="34" charset="0"/>
                            <a:cs typeface="Times New Roman" panose="02020603050405020304" pitchFamily="18" charset="0"/>
                          </a:rPr>
                          <m:t>𝐵𝐶</m:t>
                        </m:r>
                        <m:r>
                          <a:rPr lang="en-US" sz="1700" i="1">
                            <a:effectLst/>
                            <a:latin typeface="+mn-lt"/>
                            <a:ea typeface="Calibri" panose="020F0502020204030204" pitchFamily="34" charset="0"/>
                            <a:cs typeface="Times New Roman" panose="02020603050405020304" pitchFamily="18" charset="0"/>
                          </a:rPr>
                          <m:t>, </m:t>
                        </m:r>
                        <m:r>
                          <a:rPr lang="en-US" sz="1700" i="1">
                            <a:effectLst/>
                            <a:latin typeface="+mn-lt"/>
                            <a:ea typeface="Calibri" panose="020F0502020204030204" pitchFamily="34" charset="0"/>
                            <a:cs typeface="Times New Roman" panose="02020603050405020304" pitchFamily="18" charset="0"/>
                          </a:rPr>
                          <m:t>𝑆</m:t>
                        </m:r>
                      </m:e>
                    </m:d>
                  </m:oMath>
                </a14:m>
                <a:r>
                  <a:rPr lang="en-US" sz="1700">
                    <a:effectLst/>
                    <a:latin typeface="+mn-lt"/>
                    <a:ea typeface="Calibri" panose="020F0502020204030204" pitchFamily="34" charset="0"/>
                    <a:cs typeface="Times New Roman" panose="02020603050405020304" pitchFamily="18" charset="0"/>
                  </a:rPr>
                  <a:t> bằng </a:t>
                </a:r>
                <a14:m>
                  <m:oMath xmlns:m="http://schemas.openxmlformats.org/officeDocument/2006/math">
                    <m:acc>
                      <m:accPr>
                        <m:chr m:val="̂"/>
                        <m:ctrlPr>
                          <a:rPr lang="en-US" sz="1700" i="1">
                            <a:effectLst/>
                            <a:latin typeface="+mn-lt"/>
                            <a:ea typeface="Calibri" panose="020F0502020204030204" pitchFamily="34" charset="0"/>
                            <a:cs typeface="Times New Roman" panose="02020603050405020304" pitchFamily="18" charset="0"/>
                          </a:rPr>
                        </m:ctrlPr>
                      </m:accPr>
                      <m:e>
                        <m:r>
                          <a:rPr lang="en-US" sz="1700" i="1">
                            <a:effectLst/>
                            <a:latin typeface="+mn-lt"/>
                            <a:ea typeface="Calibri" panose="020F0502020204030204" pitchFamily="34" charset="0"/>
                            <a:cs typeface="Times New Roman" panose="02020603050405020304" pitchFamily="18" charset="0"/>
                          </a:rPr>
                          <m:t>𝐴𝐻𝑆</m:t>
                        </m:r>
                      </m:e>
                    </m:acc>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𝛼</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𝑆𝐴𝐻</m:t>
                    </m:r>
                    <m:r>
                      <a:rPr lang="en-US" sz="1700" i="1">
                        <a:effectLst/>
                        <a:latin typeface="+mn-lt"/>
                        <a:ea typeface="Calibri" panose="020F0502020204030204" pitchFamily="34" charset="0"/>
                        <a:cs typeface="Times New Roman" panose="02020603050405020304" pitchFamily="18" charset="0"/>
                      </a:rPr>
                      <m:t> </m:t>
                    </m:r>
                  </m:oMath>
                </a14:m>
                <a:r>
                  <a:rPr lang="en-US" sz="1700">
                    <a:effectLst/>
                    <a:latin typeface="+mn-lt"/>
                    <a:ea typeface="Calibri" panose="020F0502020204030204" pitchFamily="34" charset="0"/>
                    <a:cs typeface="Times New Roman" panose="02020603050405020304" pitchFamily="18" charset="0"/>
                  </a:rPr>
                  <a:t>vuông tại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effectLst/>
                            <a:latin typeface="+mn-lt"/>
                            <a:ea typeface="Calibri" panose="020F0502020204030204" pitchFamily="34" charset="0"/>
                            <a:cs typeface="Times New Roman" panose="02020603050405020304" pitchFamily="18" charset="0"/>
                          </a:rPr>
                        </m:ctrlPr>
                      </m:funcPr>
                      <m:fName>
                        <m:r>
                          <m:rPr>
                            <m:sty m:val="p"/>
                          </m:rPr>
                          <a:rPr lang="en-US" sz="1700">
                            <a:effectLst/>
                            <a:latin typeface="+mn-lt"/>
                            <a:ea typeface="Calibri" panose="020F0502020204030204" pitchFamily="34" charset="0"/>
                            <a:cs typeface="Times New Roman" panose="02020603050405020304" pitchFamily="18" charset="0"/>
                          </a:rPr>
                          <m:t>cos</m:t>
                        </m:r>
                      </m:fName>
                      <m:e>
                        <m:r>
                          <a:rPr lang="en-US" sz="1700" i="1">
                            <a:effectLst/>
                            <a:latin typeface="+mn-lt"/>
                            <a:ea typeface="Calibri" panose="020F0502020204030204" pitchFamily="34" charset="0"/>
                            <a:cs typeface="Times New Roman" panose="02020603050405020304" pitchFamily="18" charset="0"/>
                          </a:rPr>
                          <m:t>𝛼</m:t>
                        </m:r>
                      </m:e>
                    </m:func>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r>
                          <a:rPr lang="en-US" sz="1700" i="1">
                            <a:effectLst/>
                            <a:latin typeface="+mn-lt"/>
                            <a:ea typeface="Calibri" panose="020F0502020204030204" pitchFamily="34" charset="0"/>
                            <a:cs typeface="Times New Roman" panose="02020603050405020304" pitchFamily="18" charset="0"/>
                          </a:rPr>
                          <m:t>𝐴𝐻</m:t>
                        </m:r>
                      </m:num>
                      <m:den>
                        <m:r>
                          <a:rPr lang="en-US" sz="1700" i="1">
                            <a:effectLst/>
                            <a:latin typeface="+mn-lt"/>
                            <a:ea typeface="Calibri" panose="020F0502020204030204" pitchFamily="34" charset="0"/>
                            <a:cs typeface="Times New Roman" panose="02020603050405020304" pitchFamily="18" charset="0"/>
                          </a:rPr>
                          <m:t>𝑆𝐻</m:t>
                        </m:r>
                      </m:den>
                    </m:f>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Mặt khác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sSub>
                          <m:sSubPr>
                            <m:ctrlPr>
                              <a:rPr lang="en-US" sz="1700" i="1">
                                <a:effectLst/>
                                <a:latin typeface="+mn-lt"/>
                                <a:ea typeface="Calibri" panose="020F0502020204030204" pitchFamily="34" charset="0"/>
                                <a:cs typeface="Times New Roman" panose="02020603050405020304" pitchFamily="18" charset="0"/>
                              </a:rPr>
                            </m:ctrlPr>
                          </m:sSubPr>
                          <m:e>
                            <m:r>
                              <a:rPr lang="en-US" sz="1700" i="1">
                                <a:effectLst/>
                                <a:latin typeface="+mn-lt"/>
                                <a:ea typeface="Calibri" panose="020F0502020204030204" pitchFamily="34" charset="0"/>
                                <a:cs typeface="Times New Roman" panose="02020603050405020304" pitchFamily="18" charset="0"/>
                              </a:rPr>
                              <m:t>𝑆</m:t>
                            </m:r>
                          </m:e>
                          <m:sub>
                            <m:r>
                              <a:rPr lang="en-US" sz="1700" i="1">
                                <a:effectLst/>
                                <a:latin typeface="+mn-lt"/>
                                <a:ea typeface="Calibri" panose="020F0502020204030204" pitchFamily="34" charset="0"/>
                                <a:cs typeface="Times New Roman" panose="02020603050405020304" pitchFamily="18" charset="0"/>
                              </a:rPr>
                              <m:t>𝐴𝐵𝐶</m:t>
                            </m:r>
                          </m:sub>
                        </m:sSub>
                      </m:num>
                      <m:den>
                        <m:sSub>
                          <m:sSubPr>
                            <m:ctrlPr>
                              <a:rPr lang="en-US" sz="1700" i="1">
                                <a:effectLst/>
                                <a:latin typeface="+mn-lt"/>
                                <a:ea typeface="Calibri" panose="020F0502020204030204" pitchFamily="34" charset="0"/>
                                <a:cs typeface="Times New Roman" panose="02020603050405020304" pitchFamily="18" charset="0"/>
                              </a:rPr>
                            </m:ctrlPr>
                          </m:sSubPr>
                          <m:e>
                            <m:r>
                              <a:rPr lang="en-US" sz="1700" i="1">
                                <a:effectLst/>
                                <a:latin typeface="+mn-lt"/>
                                <a:ea typeface="Calibri" panose="020F0502020204030204" pitchFamily="34" charset="0"/>
                                <a:cs typeface="Times New Roman" panose="02020603050405020304" pitchFamily="18" charset="0"/>
                              </a:rPr>
                              <m:t>𝑆</m:t>
                            </m:r>
                          </m:e>
                          <m:sub>
                            <m:r>
                              <a:rPr lang="en-US" sz="1700" i="1">
                                <a:effectLst/>
                                <a:latin typeface="+mn-lt"/>
                                <a:ea typeface="Calibri" panose="020F0502020204030204" pitchFamily="34" charset="0"/>
                                <a:cs typeface="Times New Roman" panose="02020603050405020304" pitchFamily="18" charset="0"/>
                              </a:rPr>
                              <m:t>𝑆𝐵𝐶</m:t>
                            </m:r>
                          </m:sub>
                        </m:sSub>
                      </m:den>
                    </m:f>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f>
                          <m:fPr>
                            <m:ctrlPr>
                              <a:rPr lang="en-US" sz="1700" i="1">
                                <a:effectLst/>
                                <a:latin typeface="+mn-lt"/>
                                <a:ea typeface="Calibri" panose="020F0502020204030204" pitchFamily="34" charset="0"/>
                                <a:cs typeface="Times New Roman" panose="02020603050405020304" pitchFamily="18" charset="0"/>
                              </a:rPr>
                            </m:ctrlPr>
                          </m:fPr>
                          <m:num>
                            <m:r>
                              <a:rPr lang="en-US" sz="1700" i="1">
                                <a:effectLst/>
                                <a:latin typeface="+mn-lt"/>
                                <a:ea typeface="Calibri" panose="020F0502020204030204" pitchFamily="34" charset="0"/>
                                <a:cs typeface="Times New Roman" panose="02020603050405020304" pitchFamily="18" charset="0"/>
                              </a:rPr>
                              <m:t>1</m:t>
                            </m:r>
                          </m:num>
                          <m:den>
                            <m:r>
                              <a:rPr lang="en-US" sz="1700" i="1">
                                <a:effectLst/>
                                <a:latin typeface="+mn-lt"/>
                                <a:ea typeface="Calibri" panose="020F0502020204030204" pitchFamily="34" charset="0"/>
                                <a:cs typeface="Times New Roman" panose="02020603050405020304" pitchFamily="18" charset="0"/>
                              </a:rPr>
                              <m:t>2</m:t>
                            </m:r>
                          </m:den>
                        </m:f>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𝐴𝐻</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num>
                      <m:den>
                        <m:f>
                          <m:fPr>
                            <m:ctrlPr>
                              <a:rPr lang="en-US" sz="1700" i="1">
                                <a:effectLst/>
                                <a:latin typeface="+mn-lt"/>
                                <a:ea typeface="Calibri" panose="020F0502020204030204" pitchFamily="34" charset="0"/>
                                <a:cs typeface="Times New Roman" panose="02020603050405020304" pitchFamily="18" charset="0"/>
                              </a:rPr>
                            </m:ctrlPr>
                          </m:fPr>
                          <m:num>
                            <m:r>
                              <a:rPr lang="en-US" sz="1700" i="1">
                                <a:effectLst/>
                                <a:latin typeface="+mn-lt"/>
                                <a:ea typeface="Calibri" panose="020F0502020204030204" pitchFamily="34" charset="0"/>
                                <a:cs typeface="Times New Roman" panose="02020603050405020304" pitchFamily="18" charset="0"/>
                              </a:rPr>
                              <m:t>1</m:t>
                            </m:r>
                          </m:num>
                          <m:den>
                            <m:r>
                              <a:rPr lang="en-US" sz="1700" i="1">
                                <a:effectLst/>
                                <a:latin typeface="+mn-lt"/>
                                <a:ea typeface="Calibri" panose="020F0502020204030204" pitchFamily="34" charset="0"/>
                                <a:cs typeface="Times New Roman" panose="02020603050405020304" pitchFamily="18" charset="0"/>
                              </a:rPr>
                              <m:t>2</m:t>
                            </m:r>
                          </m:den>
                        </m:f>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𝑆𝐻</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𝐵𝐶</m:t>
                        </m:r>
                      </m:den>
                    </m:f>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r>
                          <a:rPr lang="en-US" sz="1700" i="1">
                            <a:effectLst/>
                            <a:latin typeface="+mn-lt"/>
                            <a:ea typeface="Calibri" panose="020F0502020204030204" pitchFamily="34" charset="0"/>
                            <a:cs typeface="Times New Roman" panose="02020603050405020304" pitchFamily="18" charset="0"/>
                          </a:rPr>
                          <m:t>𝐴𝐻</m:t>
                        </m:r>
                      </m:num>
                      <m:den>
                        <m:r>
                          <a:rPr lang="en-US" sz="1700" i="1">
                            <a:effectLst/>
                            <a:latin typeface="+mn-lt"/>
                            <a:ea typeface="Calibri" panose="020F0502020204030204" pitchFamily="34" charset="0"/>
                            <a:cs typeface="Times New Roman" panose="02020603050405020304" pitchFamily="18" charset="0"/>
                          </a:rPr>
                          <m:t>𝑆𝐻</m:t>
                        </m:r>
                      </m:den>
                    </m:f>
                  </m:oMath>
                </a14:m>
                <a:endParaRPr lang="en-US" sz="1700" smtClean="0">
                  <a:effectLst/>
                  <a:latin typeface="+mn-lt"/>
                  <a:ea typeface="Calibri" panose="020F0502020204030204" pitchFamily="34" charset="0"/>
                  <a:cs typeface="Times New Roman" panose="02020603050405020304" pitchFamily="18" charset="0"/>
                </a:endParaRPr>
              </a:p>
              <a:p>
                <a:pPr algn="just">
                  <a:lnSpc>
                    <a:spcPct val="150000"/>
                  </a:lnSpc>
                </a:pPr>
                <a:r>
                  <a:rPr lang="en-US" sz="1700" smtClean="0">
                    <a:effectLst/>
                    <a:latin typeface="+mn-lt"/>
                    <a:ea typeface="Calibri" panose="020F0502020204030204" pitchFamily="34" charset="0"/>
                    <a:cs typeface="Times New Roman" panose="02020603050405020304" pitchFamily="18" charset="0"/>
                  </a:rPr>
                  <a:t>Vậy </a:t>
                </a:r>
                <a14:m>
                  <m:oMath xmlns:m="http://schemas.openxmlformats.org/officeDocument/2006/math">
                    <m:func>
                      <m:funcPr>
                        <m:ctrlPr>
                          <a:rPr lang="en-US" sz="1700" i="1">
                            <a:effectLst/>
                            <a:latin typeface="+mn-lt"/>
                            <a:ea typeface="Calibri" panose="020F0502020204030204" pitchFamily="34" charset="0"/>
                            <a:cs typeface="Times New Roman" panose="02020603050405020304" pitchFamily="18" charset="0"/>
                          </a:rPr>
                        </m:ctrlPr>
                      </m:funcPr>
                      <m:fName>
                        <m:r>
                          <m:rPr>
                            <m:sty m:val="p"/>
                          </m:rPr>
                          <a:rPr lang="en-US" sz="1700">
                            <a:effectLst/>
                            <a:latin typeface="+mn-lt"/>
                            <a:ea typeface="Calibri" panose="020F0502020204030204" pitchFamily="34" charset="0"/>
                            <a:cs typeface="Times New Roman" panose="02020603050405020304" pitchFamily="18" charset="0"/>
                          </a:rPr>
                          <m:t>cos</m:t>
                        </m:r>
                      </m:fName>
                      <m:e>
                        <m:r>
                          <a:rPr lang="en-US" sz="1700" i="1">
                            <a:effectLst/>
                            <a:latin typeface="+mn-lt"/>
                            <a:ea typeface="Calibri" panose="020F0502020204030204" pitchFamily="34" charset="0"/>
                            <a:cs typeface="Times New Roman" panose="02020603050405020304" pitchFamily="18" charset="0"/>
                          </a:rPr>
                          <m:t>𝛼</m:t>
                        </m:r>
                      </m:e>
                    </m:func>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sSub>
                          <m:sSubPr>
                            <m:ctrlPr>
                              <a:rPr lang="en-US" sz="1700" i="1">
                                <a:effectLst/>
                                <a:latin typeface="+mn-lt"/>
                                <a:ea typeface="Calibri" panose="020F0502020204030204" pitchFamily="34" charset="0"/>
                                <a:cs typeface="Times New Roman" panose="02020603050405020304" pitchFamily="18" charset="0"/>
                              </a:rPr>
                            </m:ctrlPr>
                          </m:sSubPr>
                          <m:e>
                            <m:r>
                              <a:rPr lang="en-US" sz="1700" i="1">
                                <a:effectLst/>
                                <a:latin typeface="+mn-lt"/>
                                <a:ea typeface="Calibri" panose="020F0502020204030204" pitchFamily="34" charset="0"/>
                                <a:cs typeface="Times New Roman" panose="02020603050405020304" pitchFamily="18" charset="0"/>
                              </a:rPr>
                              <m:t>𝑆</m:t>
                            </m:r>
                          </m:e>
                          <m:sub>
                            <m:r>
                              <a:rPr lang="en-US" sz="1700" i="1">
                                <a:effectLst/>
                                <a:latin typeface="+mn-lt"/>
                                <a:ea typeface="Calibri" panose="020F0502020204030204" pitchFamily="34" charset="0"/>
                                <a:cs typeface="Times New Roman" panose="02020603050405020304" pitchFamily="18" charset="0"/>
                              </a:rPr>
                              <m:t>𝐴𝐵𝐶</m:t>
                            </m:r>
                          </m:sub>
                        </m:sSub>
                      </m:num>
                      <m:den>
                        <m:sSub>
                          <m:sSubPr>
                            <m:ctrlPr>
                              <a:rPr lang="en-US" sz="1700" i="1">
                                <a:effectLst/>
                                <a:latin typeface="+mn-lt"/>
                                <a:ea typeface="Calibri" panose="020F0502020204030204" pitchFamily="34" charset="0"/>
                                <a:cs typeface="Times New Roman" panose="02020603050405020304" pitchFamily="18" charset="0"/>
                              </a:rPr>
                            </m:ctrlPr>
                          </m:sSubPr>
                          <m:e>
                            <m:r>
                              <a:rPr lang="en-US" sz="1700" i="1">
                                <a:effectLst/>
                                <a:latin typeface="+mn-lt"/>
                                <a:ea typeface="Calibri" panose="020F0502020204030204" pitchFamily="34" charset="0"/>
                                <a:cs typeface="Times New Roman" panose="02020603050405020304" pitchFamily="18" charset="0"/>
                              </a:rPr>
                              <m:t>𝑆</m:t>
                            </m:r>
                          </m:e>
                          <m:sub>
                            <m:r>
                              <a:rPr lang="en-US" sz="1700" i="1">
                                <a:effectLst/>
                                <a:latin typeface="+mn-lt"/>
                                <a:ea typeface="Calibri" panose="020F0502020204030204" pitchFamily="34" charset="0"/>
                                <a:cs typeface="Times New Roman" panose="02020603050405020304" pitchFamily="18" charset="0"/>
                              </a:rPr>
                              <m:t>𝑆𝐵𝐶</m:t>
                            </m:r>
                          </m:sub>
                        </m:sSub>
                      </m:den>
                    </m:f>
                  </m:oMath>
                </a14:m>
                <a:endParaRPr lang="en-US" sz="17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683733" y="1617796"/>
                <a:ext cx="5328272" cy="3360728"/>
              </a:xfrm>
              <a:prstGeom prst="rect">
                <a:avLst/>
              </a:prstGeom>
              <a:blipFill>
                <a:blip r:embed="rId8"/>
                <a:stretch>
                  <a:fillRect l="-686" r="-1487"/>
                </a:stretch>
              </a:blipFill>
            </p:spPr>
            <p:txBody>
              <a:bodyPr/>
              <a:lstStyle/>
              <a:p>
                <a:r>
                  <a:rPr lang="en-US">
                    <a:noFill/>
                  </a:rPr>
                  <a:t> </a:t>
                </a:r>
              </a:p>
            </p:txBody>
          </p:sp>
        </mc:Fallback>
      </mc:AlternateContent>
    </p:spTree>
    <p:extLst>
      <p:ext uri="{BB962C8B-B14F-4D97-AF65-F5344CB8AC3E}">
        <p14:creationId xmlns:p14="http://schemas.microsoft.com/office/powerpoint/2010/main" val="23934841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up)">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barn(inVertical)">
                                      <p:cBhvr>
                                        <p:cTn id="4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smtClean="0">
                <a:latin typeface="+mn-lt"/>
              </a:rPr>
              <a:t>VẬN DỤNG</a:t>
            </a:r>
            <a:endParaRPr sz="7000" b="1">
              <a:latin typeface="+mn-lt"/>
            </a:endParaRPr>
          </a:p>
        </p:txBody>
      </p:sp>
    </p:spTree>
    <p:extLst>
      <p:ext uri="{BB962C8B-B14F-4D97-AF65-F5344CB8AC3E}">
        <p14:creationId xmlns:p14="http://schemas.microsoft.com/office/powerpoint/2010/main" val="10622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p:pic>
        <p:nvPicPr>
          <p:cNvPr id="5" name="Picture 4"/>
          <p:cNvPicPr>
            <a:picLocks noChangeAspect="1"/>
          </p:cNvPicPr>
          <p:nvPr/>
        </p:nvPicPr>
        <p:blipFill>
          <a:blip r:embed="rId4"/>
          <a:stretch>
            <a:fillRect/>
          </a:stretch>
        </p:blipFill>
        <p:spPr>
          <a:xfrm>
            <a:off x="79099" y="83282"/>
            <a:ext cx="675734" cy="745294"/>
          </a:xfrm>
          <a:prstGeom prst="rect">
            <a:avLst/>
          </a:prstGeom>
        </p:spPr>
      </p:pic>
      <mc:AlternateContent xmlns:mc="http://schemas.openxmlformats.org/markup-compatibility/2006">
        <mc:Choice xmlns:a14="http://schemas.microsoft.com/office/drawing/2010/main" Requires="a14">
          <p:sp>
            <p:nvSpPr>
              <p:cNvPr id="7" name="Rectangle 1"/>
              <p:cNvSpPr>
                <a:spLocks noChangeArrowheads="1"/>
              </p:cNvSpPr>
              <p:nvPr/>
            </p:nvSpPr>
            <p:spPr bwMode="auto">
              <a:xfrm>
                <a:off x="596188" y="725975"/>
                <a:ext cx="7951624" cy="3580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smtClean="0">
                    <a:solidFill>
                      <a:srgbClr val="C00000"/>
                    </a:solidFill>
                    <a:ea typeface="Calibri" panose="020F0502020204030204" pitchFamily="34" charset="0"/>
                    <a:cs typeface="Arial" panose="020B0604020202020204" pitchFamily="34" charset="0"/>
                  </a:rPr>
                  <a:t>Bài 3 </a:t>
                </a:r>
                <a:r>
                  <a:rPr lang="fr-FR" sz="2100" b="1">
                    <a:solidFill>
                      <a:srgbClr val="C00000"/>
                    </a:solidFill>
                    <a:ea typeface="Calibri" panose="020F0502020204030204" pitchFamily="34" charset="0"/>
                    <a:cs typeface="Arial" panose="020B0604020202020204" pitchFamily="34" charset="0"/>
                  </a:rPr>
                  <a:t>(SGK – </a:t>
                </a:r>
                <a:r>
                  <a:rPr lang="fr-FR" sz="2100" b="1" smtClean="0">
                    <a:solidFill>
                      <a:srgbClr val="C00000"/>
                    </a:solidFill>
                    <a:ea typeface="Calibri" panose="020F0502020204030204" pitchFamily="34" charset="0"/>
                    <a:cs typeface="Arial" panose="020B0604020202020204" pitchFamily="34" charset="0"/>
                  </a:rPr>
                  <a:t>tr.94)</a:t>
                </a:r>
                <a:r>
                  <a:rPr lang="en-US" sz="2100" smtClean="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Dốc là đoạn đường thẳng nối hai khu vực hay hai vùng có độ cao khác nhau. Độ dốc được xác định bằng góc giữa dốc và mặt phẳng nằm ngang, ở đó độ dốc lớn nhất là 100%, tương ứng với </a:t>
                </a:r>
                <a:r>
                  <a:rPr lang="vi-VN" sz="2000">
                    <a:solidFill>
                      <a:srgbClr val="000000"/>
                    </a:solidFill>
                    <a:cs typeface="Arial" panose="020B0604020202020204" pitchFamily="34" charset="0"/>
                  </a:rPr>
                  <a:t>góc </a:t>
                </a:r>
                <a:r>
                  <a:rPr lang="vi-VN" sz="2000" smtClean="0">
                    <a:solidFill>
                      <a:srgbClr val="000000"/>
                    </a:solidFill>
                    <a:cs typeface="Arial" panose="020B0604020202020204" pitchFamily="34" charset="0"/>
                  </a:rPr>
                  <a:t>90</a:t>
                </a:r>
                <a14:m>
                  <m:oMath xmlns:m="http://schemas.openxmlformats.org/officeDocument/2006/math">
                    <m:r>
                      <a:rPr lang="vi-VN"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(độ dốc 10% tương ứng với góc 9</a:t>
                </a:r>
                <a14:m>
                  <m:oMath xmlns:m="http://schemas.openxmlformats.org/officeDocument/2006/math">
                    <m:r>
                      <a:rPr lang="vi-VN"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a:solidFill>
                      <a:srgbClr val="000000"/>
                    </a:solidFill>
                    <a:cs typeface="Arial" panose="020B0604020202020204" pitchFamily="34" charset="0"/>
                  </a:rPr>
                  <a:t>). Giả sử có hai điểm A,B nằm ở độ cao lần lượt là 200 m, 220 m so với mực nước biển và đoạn dốc AB dài 120 m. Độ dốc đó bằng bao nhiêu phần trăm (làm tròn kết quả đến hàng </a:t>
                </a:r>
                <a:r>
                  <a:rPr lang="vi-VN" sz="2000">
                    <a:solidFill>
                      <a:srgbClr val="000000"/>
                    </a:solidFill>
                    <a:cs typeface="Arial" panose="020B0604020202020204" pitchFamily="34" charset="0"/>
                  </a:rPr>
                  <a:t>phần </a:t>
                </a:r>
                <a:r>
                  <a:rPr lang="vi-VN" sz="2000" smtClean="0">
                    <a:solidFill>
                      <a:srgbClr val="000000"/>
                    </a:solidFill>
                    <a:cs typeface="Arial" panose="020B0604020202020204" pitchFamily="34" charset="0"/>
                  </a:rPr>
                  <a:t>trăm</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a:t>
                </a:r>
                <a:endParaRPr lang="vi-VN" sz="2000">
                  <a:solidFill>
                    <a:srgbClr val="000000"/>
                  </a:solidFill>
                  <a:cs typeface="Arial" panose="020B0604020202020204" pitchFamily="34" charset="0"/>
                </a:endParaRPr>
              </a:p>
            </p:txBody>
          </p:sp>
        </mc:Choice>
        <mc:Fallback>
          <p:sp>
            <p:nvSpPr>
              <p:cNvPr id="7" name="Rectangle 1"/>
              <p:cNvSpPr>
                <a:spLocks noRot="1" noChangeAspect="1" noMove="1" noResize="1" noEditPoints="1" noAdjustHandles="1" noChangeArrowheads="1" noChangeShapeType="1" noTextEdit="1"/>
              </p:cNvSpPr>
              <p:nvPr/>
            </p:nvSpPr>
            <p:spPr bwMode="auto">
              <a:xfrm>
                <a:off x="596188" y="725975"/>
                <a:ext cx="7951624" cy="3580211"/>
              </a:xfrm>
              <a:prstGeom prst="rect">
                <a:avLst/>
              </a:prstGeom>
              <a:blipFill>
                <a:blip r:embed="rId5"/>
                <a:stretch>
                  <a:fillRect l="-2071" r="-1917" b="-20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0897128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103368" y="88394"/>
            <a:ext cx="8929315" cy="4960684"/>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36316" y="4098954"/>
            <a:ext cx="619593" cy="891739"/>
          </a:xfrm>
          <a:prstGeom prst="rect">
            <a:avLst/>
          </a:prstGeom>
        </p:spPr>
      </p:pic>
      <p:pic>
        <p:nvPicPr>
          <p:cNvPr id="5" name="Picture 4"/>
          <p:cNvPicPr>
            <a:picLocks noChangeAspect="1"/>
          </p:cNvPicPr>
          <p:nvPr/>
        </p:nvPicPr>
        <p:blipFill>
          <a:blip r:embed="rId4"/>
          <a:stretch>
            <a:fillRect/>
          </a:stretch>
        </p:blipFill>
        <p:spPr>
          <a:xfrm>
            <a:off x="8525915" y="80442"/>
            <a:ext cx="618085" cy="74872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9263" y="283442"/>
            <a:ext cx="3409384" cy="2351081"/>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788647" y="409140"/>
                <a:ext cx="4737268" cy="3244543"/>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Mô hình hóa như hình vẽ, với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𝐴𝐵</m:t>
                    </m:r>
                  </m:oMath>
                </a14:m>
                <a:r>
                  <a:rPr lang="en-US" sz="1700">
                    <a:effectLst/>
                    <a:latin typeface="+mn-lt"/>
                    <a:ea typeface="Calibri" panose="020F0502020204030204" pitchFamily="34" charset="0"/>
                    <a:cs typeface="Times New Roman" panose="02020603050405020304" pitchFamily="18" charset="0"/>
                  </a:rPr>
                  <a:t> là chiều dài con dốc,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𝐴𝐻</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𝐵𝐾</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𝐵</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𝐵𝐼</m:t>
                    </m:r>
                  </m:oMath>
                </a14:m>
                <a:r>
                  <a:rPr lang="en-US" sz="1700">
                    <a:effectLst/>
                    <a:latin typeface="+mn-lt"/>
                    <a:ea typeface="Calibri" panose="020F0502020204030204" pitchFamily="34" charset="0"/>
                    <a:cs typeface="Times New Roman" panose="02020603050405020304" pitchFamily="18" charset="0"/>
                  </a:rPr>
                  <a:t> là chiều cao của con dốc, độ lớn của góc </a:t>
                </a:r>
                <a14:m>
                  <m:oMath xmlns:m="http://schemas.openxmlformats.org/officeDocument/2006/math">
                    <m:acc>
                      <m:accPr>
                        <m:chr m:val="̂"/>
                        <m:ctrlPr>
                          <a:rPr lang="en-US" sz="1700" i="1">
                            <a:effectLst/>
                            <a:latin typeface="+mn-lt"/>
                            <a:ea typeface="Calibri" panose="020F0502020204030204" pitchFamily="34" charset="0"/>
                            <a:cs typeface="Times New Roman" panose="02020603050405020304" pitchFamily="18" charset="0"/>
                          </a:rPr>
                        </m:ctrlPr>
                      </m:accPr>
                      <m:e>
                        <m:r>
                          <a:rPr lang="en-US" sz="1700" i="1">
                            <a:effectLst/>
                            <a:latin typeface="+mn-lt"/>
                            <a:ea typeface="Calibri" panose="020F0502020204030204" pitchFamily="34" charset="0"/>
                            <a:cs typeface="Times New Roman" panose="02020603050405020304" pitchFamily="18" charset="0"/>
                          </a:rPr>
                          <m:t>𝐵𝐴𝐼</m:t>
                        </m:r>
                      </m:e>
                    </m:acc>
                  </m:oMath>
                </a14:m>
                <a:r>
                  <a:rPr lang="en-US" sz="1700">
                    <a:effectLst/>
                    <a:latin typeface="+mn-lt"/>
                    <a:ea typeface="Calibri" panose="020F0502020204030204" pitchFamily="34" charset="0"/>
                    <a:cs typeface="Times New Roman" panose="02020603050405020304" pitchFamily="18" charset="0"/>
                  </a:rPr>
                  <a:t> chỉ độ dốc.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𝐴𝐻</m:t>
                    </m:r>
                    <m:r>
                      <a:rPr lang="en-US" sz="1700" i="1">
                        <a:effectLst/>
                        <a:latin typeface="+mn-lt"/>
                        <a:ea typeface="Calibri" panose="020F0502020204030204" pitchFamily="34" charset="0"/>
                        <a:cs typeface="Times New Roman" panose="02020603050405020304" pitchFamily="18" charset="0"/>
                      </a:rPr>
                      <m:t>=200, </m:t>
                    </m:r>
                    <m:r>
                      <a:rPr lang="en-US" sz="1700" i="1">
                        <a:effectLst/>
                        <a:latin typeface="+mn-lt"/>
                        <a:ea typeface="Calibri" panose="020F0502020204030204" pitchFamily="34" charset="0"/>
                        <a:cs typeface="Times New Roman" panose="02020603050405020304" pitchFamily="18" charset="0"/>
                      </a:rPr>
                      <m:t>𝐵𝐾</m:t>
                    </m:r>
                    <m:r>
                      <a:rPr lang="en-US" sz="1700" i="1">
                        <a:effectLst/>
                        <a:latin typeface="+mn-lt"/>
                        <a:ea typeface="Calibri" panose="020F0502020204030204" pitchFamily="34" charset="0"/>
                        <a:cs typeface="Times New Roman" panose="02020603050405020304" pitchFamily="18" charset="0"/>
                      </a:rPr>
                      <m:t>=220, </m:t>
                    </m:r>
                    <m:r>
                      <a:rPr lang="en-US" sz="1700" i="1">
                        <a:effectLst/>
                        <a:latin typeface="+mn-lt"/>
                        <a:ea typeface="Calibri" panose="020F0502020204030204" pitchFamily="34" charset="0"/>
                        <a:cs typeface="Times New Roman" panose="02020603050405020304" pitchFamily="18" charset="0"/>
                      </a:rPr>
                      <m:t>𝐴𝐵</m:t>
                    </m:r>
                    <m:r>
                      <a:rPr lang="en-US" sz="1700" i="1">
                        <a:effectLst/>
                        <a:latin typeface="+mn-lt"/>
                        <a:ea typeface="Calibri" panose="020F0502020204030204" pitchFamily="34" charset="0"/>
                        <a:cs typeface="Times New Roman" panose="02020603050405020304" pitchFamily="18" charset="0"/>
                      </a:rPr>
                      <m:t>=120</m:t>
                    </m:r>
                  </m:oMath>
                </a14:m>
                <a:r>
                  <a:rPr lang="en-US"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𝐴𝐻𝐾𝐵</m:t>
                    </m:r>
                  </m:oMath>
                </a14:m>
                <a:r>
                  <a:rPr lang="en-US" sz="1700">
                    <a:effectLst/>
                    <a:latin typeface="+mn-lt"/>
                    <a:ea typeface="Calibri" panose="020F0502020204030204" pitchFamily="34" charset="0"/>
                    <a:cs typeface="Times New Roman" panose="02020603050405020304" pitchFamily="18" charset="0"/>
                  </a:rPr>
                  <a:t> là hình chữ nhật, suy ra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𝐼𝐾</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𝐴𝐻</m:t>
                    </m:r>
                    <m:r>
                      <a:rPr lang="en-US" sz="1700" i="1">
                        <a:effectLst/>
                        <a:latin typeface="+mn-lt"/>
                        <a:ea typeface="Calibri" panose="020F0502020204030204" pitchFamily="34" charset="0"/>
                        <a:cs typeface="Times New Roman" panose="02020603050405020304" pitchFamily="18" charset="0"/>
                      </a:rPr>
                      <m:t>=200</m:t>
                    </m:r>
                  </m:oMath>
                </a14:m>
                <a:endParaRPr lang="en-US" sz="1700" i="1" smtClean="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𝐵𝐼</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𝐵𝐾</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𝐼𝐾</m:t>
                      </m:r>
                      <m:r>
                        <a:rPr lang="en-US" sz="1700" i="1">
                          <a:effectLst/>
                          <a:latin typeface="+mn-lt"/>
                          <a:ea typeface="Calibri" panose="020F0502020204030204" pitchFamily="34" charset="0"/>
                          <a:cs typeface="Times New Roman" panose="02020603050405020304" pitchFamily="18" charset="0"/>
                        </a:rPr>
                        <m:t>=220−200=20</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788647" y="409140"/>
                <a:ext cx="4737268" cy="3244543"/>
              </a:xfrm>
              <a:prstGeom prst="rect">
                <a:avLst/>
              </a:prstGeom>
              <a:blipFill>
                <a:blip r:embed="rId7"/>
                <a:stretch>
                  <a:fillRect l="-771" r="-771"/>
                </a:stretch>
              </a:blipFill>
            </p:spPr>
            <p:txBody>
              <a:bodyPr/>
              <a:lstStyle/>
              <a:p>
                <a:r>
                  <a:rPr lang="en-US">
                    <a:noFill/>
                  </a:rPr>
                  <a:t> </a:t>
                </a:r>
              </a:p>
            </p:txBody>
          </p:sp>
        </mc:Fallback>
      </mc:AlternateContent>
      <p:sp>
        <p:nvSpPr>
          <p:cNvPr id="11" name="Rectangle 10"/>
          <p:cNvSpPr/>
          <p:nvPr/>
        </p:nvSpPr>
        <p:spPr>
          <a:xfrm>
            <a:off x="222201" y="16980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mn-lt"/>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mn-lt"/>
              <a:ea typeface="+mn-ea"/>
              <a:cs typeface="Arial"/>
              <a:sym typeface="Arial"/>
            </a:endParaRPr>
          </a:p>
        </p:txBody>
      </p:sp>
      <mc:AlternateContent xmlns:mc="http://schemas.openxmlformats.org/markup-compatibility/2006">
        <mc:Choice xmlns:a14="http://schemas.microsoft.com/office/drawing/2010/main" Requires="a14">
          <p:sp>
            <p:nvSpPr>
              <p:cNvPr id="9" name="Rectangle 8"/>
              <p:cNvSpPr/>
              <p:nvPr/>
            </p:nvSpPr>
            <p:spPr>
              <a:xfrm>
                <a:off x="379263" y="3555877"/>
                <a:ext cx="7880279" cy="1434816"/>
              </a:xfrm>
              <a:prstGeom prst="rect">
                <a:avLst/>
              </a:prstGeom>
            </p:spPr>
            <p:txBody>
              <a:bodyPr wrap="square">
                <a:spAutoFit/>
              </a:bodyPr>
              <a:lstStyle/>
              <a:p>
                <a:pPr lvl="0" algn="just">
                  <a:lnSpc>
                    <a:spcPct val="150000"/>
                  </a:lnSpc>
                </a:pPr>
                <a:r>
                  <a:rPr lang="en-US" sz="1700">
                    <a:ea typeface="Calibri" panose="020F0502020204030204" pitchFamily="34" charset="0"/>
                    <a:cs typeface="Times New Roman" panose="02020603050405020304" pitchFamily="18" charset="0"/>
                  </a:rPr>
                  <a:t>Vì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m:t>
                    </m:r>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oMath>
                </a14:m>
                <a:r>
                  <a:rPr lang="en-US" sz="1700">
                    <a:ea typeface="Calibri" panose="020F0502020204030204" pitchFamily="34" charset="0"/>
                    <a:cs typeface="Times New Roman" panose="02020603050405020304" pitchFamily="18" charset="0"/>
                  </a:rPr>
                  <a:t> vuông tại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𝐼</m:t>
                    </m:r>
                  </m:oMath>
                </a14:m>
                <a:r>
                  <a:rPr lang="en-US" sz="1700">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latin typeface="Cambria Math" panose="02040503050406030204" pitchFamily="18" charset="0"/>
                            <a:ea typeface="Calibri" panose="020F0502020204030204" pitchFamily="34" charset="0"/>
                            <a:cs typeface="Times New Roman" panose="02020603050405020304" pitchFamily="18" charset="0"/>
                          </a:rPr>
                          <m:t>sin</m:t>
                        </m:r>
                      </m:fName>
                      <m:e>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𝐵𝐼</m:t>
                            </m:r>
                          </m:num>
                          <m:den>
                            <m:r>
                              <a:rPr lang="en-US" sz="1700" i="1">
                                <a:latin typeface="Cambria Math" panose="02040503050406030204" pitchFamily="18" charset="0"/>
                                <a:ea typeface="Calibri" panose="020F0502020204030204" pitchFamily="34" charset="0"/>
                                <a:cs typeface="Times New Roman" panose="02020603050405020304" pitchFamily="18" charset="0"/>
                              </a:rPr>
                              <m:t>𝐴𝐵</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20</m:t>
                            </m:r>
                          </m:num>
                          <m:den>
                            <m:r>
                              <a:rPr lang="en-US" sz="1700" i="1">
                                <a:latin typeface="Cambria Math" panose="02040503050406030204" pitchFamily="18" charset="0"/>
                                <a:ea typeface="Calibri" panose="020F0502020204030204" pitchFamily="34" charset="0"/>
                                <a:cs typeface="Times New Roman" panose="02020603050405020304" pitchFamily="18" charset="0"/>
                              </a:rPr>
                              <m:t>120</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1</m:t>
                            </m:r>
                          </m:num>
                          <m:den>
                            <m:r>
                              <a:rPr lang="en-US" sz="1700" i="1">
                                <a:latin typeface="Cambria Math" panose="02040503050406030204" pitchFamily="18" charset="0"/>
                                <a:ea typeface="Calibri" panose="020F0502020204030204" pitchFamily="34" charset="0"/>
                                <a:cs typeface="Times New Roman" panose="02020603050405020304" pitchFamily="18" charset="0"/>
                              </a:rPr>
                              <m:t>6</m:t>
                            </m:r>
                          </m:den>
                        </m:f>
                      </m:e>
                    </m:func>
                    <m:r>
                      <a:rPr lang="en-US" sz="17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latin typeface="Cambria Math" panose="02040503050406030204" pitchFamily="18" charset="0"/>
                            <a:ea typeface="Calibri" panose="020F0502020204030204" pitchFamily="34" charset="0"/>
                            <a:cs typeface="Times New Roman" panose="02020603050405020304" pitchFamily="18" charset="0"/>
                          </a:rPr>
                        </m:ctrlPr>
                      </m:sSupPr>
                      <m:e>
                        <m:r>
                          <a:rPr lang="en-US" sz="1700" i="1">
                            <a:latin typeface="Cambria Math" panose="02040503050406030204" pitchFamily="18" charset="0"/>
                            <a:ea typeface="Calibri" panose="020F0502020204030204" pitchFamily="34" charset="0"/>
                            <a:cs typeface="Times New Roman" panose="02020603050405020304" pitchFamily="18" charset="0"/>
                          </a:rPr>
                          <m:t>9,59</m:t>
                        </m:r>
                      </m:e>
                      <m:sup>
                        <m:r>
                          <a:rPr lang="en-US" sz="17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700">
                    <a:ea typeface="Calibri" panose="020F0502020204030204" pitchFamily="34" charset="0"/>
                    <a:cs typeface="Times New Roman" panose="02020603050405020304" pitchFamily="18" charset="0"/>
                  </a:rPr>
                  <a:t> </a:t>
                </a:r>
                <a:endParaRPr lang="en-US" sz="1700">
                  <a:ea typeface="Calibri" panose="020F0502020204030204" pitchFamily="34" charset="0"/>
                  <a:cs typeface="Times New Roman" panose="02020603050405020304" pitchFamily="18" charset="0"/>
                </a:endParaRPr>
              </a:p>
              <a:p>
                <a:pPr lvl="0" algn="just">
                  <a:lnSpc>
                    <a:spcPct val="150000"/>
                  </a:lnSpc>
                </a:pPr>
                <a:r>
                  <a:rPr lang="en-US" sz="1700">
                    <a:ea typeface="Calibri" panose="020F0502020204030204" pitchFamily="34" charset="0"/>
                    <a:cs typeface="Times New Roman" panose="02020603050405020304" pitchFamily="18" charset="0"/>
                  </a:rPr>
                  <a:t>tương </a:t>
                </a:r>
                <a:r>
                  <a:rPr lang="en-US" sz="1700">
                    <a:ea typeface="Calibri" panose="020F0502020204030204" pitchFamily="34" charset="0"/>
                    <a:cs typeface="Times New Roman" panose="02020603050405020304" pitchFamily="18" charset="0"/>
                  </a:rPr>
                  <a:t>ứng với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a:p>
                <a:pPr lvl="0" algn="just">
                  <a:lnSpc>
                    <a:spcPct val="150000"/>
                  </a:lnSpc>
                </a:pPr>
                <a:r>
                  <a:rPr lang="en-US" sz="1700">
                    <a:ea typeface="Calibri" panose="020F0502020204030204" pitchFamily="34" charset="0"/>
                    <a:cs typeface="Times New Roman" panose="02020603050405020304" pitchFamily="18" charset="0"/>
                  </a:rPr>
                  <a:t>Vậy độ dốc của con dốc đó là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379263" y="3555877"/>
                <a:ext cx="7880279" cy="1434816"/>
              </a:xfrm>
              <a:prstGeom prst="rect">
                <a:avLst/>
              </a:prstGeom>
              <a:blipFill>
                <a:blip r:embed="rId8"/>
                <a:stretch>
                  <a:fillRect l="-464" b="-1271"/>
                </a:stretch>
              </a:blipFill>
            </p:spPr>
            <p:txBody>
              <a:bodyPr/>
              <a:lstStyle/>
              <a:p>
                <a:r>
                  <a:rPr lang="en-US">
                    <a:noFill/>
                  </a:rPr>
                  <a:t> </a:t>
                </a:r>
              </a:p>
            </p:txBody>
          </p:sp>
        </mc:Fallback>
      </mc:AlternateContent>
    </p:spTree>
    <p:extLst>
      <p:ext uri="{BB962C8B-B14F-4D97-AF65-F5344CB8AC3E}">
        <p14:creationId xmlns:p14="http://schemas.microsoft.com/office/powerpoint/2010/main" val="2587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barn(inVertical)">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9369286">
            <a:off x="8556143" y="3648135"/>
            <a:ext cx="888946" cy="1026411"/>
          </a:xfrm>
          <a:prstGeom prst="rect">
            <a:avLst/>
          </a:prstGeom>
        </p:spPr>
      </p:pic>
      <mc:AlternateContent xmlns:mc="http://schemas.openxmlformats.org/markup-compatibility/2006">
        <mc:Choice xmlns:a14="http://schemas.microsoft.com/office/drawing/2010/main" Requires="a14">
          <p:sp>
            <p:nvSpPr>
              <p:cNvPr id="15" name="Rectangle 1"/>
              <p:cNvSpPr>
                <a:spLocks noChangeArrowheads="1"/>
              </p:cNvSpPr>
              <p:nvPr/>
            </p:nvSpPr>
            <p:spPr bwMode="auto">
              <a:xfrm>
                <a:off x="190674" y="39896"/>
                <a:ext cx="5438850" cy="26305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smtClean="0">
                    <a:solidFill>
                      <a:srgbClr val="C00000"/>
                    </a:solidFill>
                    <a:latin typeface="+mn-lt"/>
                    <a:ea typeface="Calibri" panose="020F0502020204030204" pitchFamily="34" charset="0"/>
                    <a:cs typeface="Arial" panose="020B0604020202020204" pitchFamily="34" charset="0"/>
                  </a:rPr>
                  <a:t>Bài 4 </a:t>
                </a:r>
                <a:r>
                  <a:rPr lang="fr-FR" sz="1700" b="1">
                    <a:solidFill>
                      <a:srgbClr val="C00000"/>
                    </a:solidFill>
                    <a:latin typeface="+mn-lt"/>
                    <a:ea typeface="Calibri" panose="020F0502020204030204" pitchFamily="34" charset="0"/>
                    <a:cs typeface="Arial" panose="020B0604020202020204" pitchFamily="34" charset="0"/>
                  </a:rPr>
                  <a:t>(SGK – </a:t>
                </a:r>
                <a:r>
                  <a:rPr lang="fr-FR" sz="1700" b="1" smtClean="0">
                    <a:solidFill>
                      <a:srgbClr val="C00000"/>
                    </a:solidFill>
                    <a:latin typeface="+mn-lt"/>
                    <a:ea typeface="Calibri" panose="020F0502020204030204" pitchFamily="34" charset="0"/>
                    <a:cs typeface="Arial" panose="020B0604020202020204" pitchFamily="34" charset="0"/>
                  </a:rPr>
                  <a:t>tr.94)</a:t>
                </a:r>
                <a:r>
                  <a:rPr lang="en-US" sz="1700" smtClean="0">
                    <a:solidFill>
                      <a:srgbClr val="C00000"/>
                    </a:solidFill>
                    <a:latin typeface="+mn-lt"/>
                    <a:ea typeface="Calibri" panose="020F0502020204030204" pitchFamily="34" charset="0"/>
                    <a:cs typeface="Arial" panose="020B0604020202020204" pitchFamily="34" charset="0"/>
                  </a:rPr>
                  <a:t> </a:t>
                </a:r>
                <a:r>
                  <a:rPr lang="vi-VN" sz="1700">
                    <a:solidFill>
                      <a:srgbClr val="000000"/>
                    </a:solidFill>
                    <a:latin typeface="+mn-lt"/>
                  </a:rPr>
                  <a:t>Trong </a:t>
                </a:r>
                <a:r>
                  <a:rPr lang="vi-VN" sz="1700" i="1">
                    <a:solidFill>
                      <a:srgbClr val="000000"/>
                    </a:solidFill>
                    <a:latin typeface="+mn-lt"/>
                  </a:rPr>
                  <a:t>Hình 42</a:t>
                </a:r>
                <a:r>
                  <a:rPr lang="vi-VN" sz="1700">
                    <a:solidFill>
                      <a:srgbClr val="000000"/>
                    </a:solidFill>
                    <a:latin typeface="+mn-lt"/>
                  </a:rPr>
                  <a:t>, máy tính xách tay đang mở gợi nên hình ảnh của một góc nhị diện. Ta gọi số đo góc nhị diện đó là độ mở của màn hình máy tính. Tính độ mở của màn hình máy </a:t>
                </a:r>
                <a:r>
                  <a:rPr lang="vi-VN" sz="1700">
                    <a:solidFill>
                      <a:srgbClr val="000000"/>
                    </a:solidFill>
                    <a:latin typeface="+mn-lt"/>
                  </a:rPr>
                  <a:t>tính </a:t>
                </a:r>
                <a:r>
                  <a:rPr lang="en-US" sz="1700" smtClean="0">
                    <a:solidFill>
                      <a:srgbClr val="000000"/>
                    </a:solidFill>
                    <a:latin typeface="+mn-lt"/>
                  </a:rPr>
                  <a:t>đó</a:t>
                </a:r>
                <a:r>
                  <a:rPr lang="vi-VN" sz="1700" smtClean="0">
                    <a:solidFill>
                      <a:srgbClr val="000000"/>
                    </a:solidFill>
                    <a:latin typeface="+mn-lt"/>
                  </a:rPr>
                  <a:t>, </a:t>
                </a:r>
                <a:r>
                  <a:rPr lang="vi-VN" sz="1700">
                    <a:solidFill>
                      <a:srgbClr val="000000"/>
                    </a:solidFill>
                    <a:latin typeface="+mn-lt"/>
                  </a:rPr>
                  <a:t>biết tam giác</a:t>
                </a:r>
                <a:r>
                  <a:rPr lang="vi-VN" sz="1700">
                    <a:solidFill>
                      <a:srgbClr val="000000"/>
                    </a:solidFill>
                    <a:latin typeface="+mn-lt"/>
                  </a:rPr>
                  <a:t>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có độ dài các cạnh là</a:t>
                </a:r>
                <a:r>
                  <a:rPr lang="vi-VN" sz="1700">
                    <a:solidFill>
                      <a:srgbClr val="000000"/>
                    </a:solidFill>
                    <a:latin typeface="+mn-lt"/>
                  </a:rPr>
                  <a:t> </a:t>
                </a:r>
                <a14:m>
                  <m:oMath xmlns:m="http://schemas.openxmlformats.org/officeDocument/2006/math">
                    <m:r>
                      <a:rPr lang="vi-VN" sz="1700" i="1" smtClean="0">
                        <a:solidFill>
                          <a:srgbClr val="000000"/>
                        </a:solidFill>
                        <a:latin typeface="Cambria Math" panose="02040503050406030204" pitchFamily="18" charset="0"/>
                      </a:rPr>
                      <m:t>𝐴𝐵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𝐴𝐶</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30</m:t>
                    </m:r>
                    <m:r>
                      <a:rPr lang="vi-VN" sz="1700" i="1" smtClean="0">
                        <a:solidFill>
                          <a:srgbClr val="000000"/>
                        </a:solidFill>
                        <a:latin typeface="Cambria Math" panose="02040503050406030204" pitchFamily="18" charset="0"/>
                      </a:rPr>
                      <m:t>𝑐𝑚</m:t>
                    </m:r>
                  </m:oMath>
                </a14:m>
                <a:r>
                  <a:rPr lang="en-US" sz="1700" smtClean="0">
                    <a:solidFill>
                      <a:srgbClr val="000000"/>
                    </a:solidFill>
                    <a:latin typeface="+mn-lt"/>
                  </a:rPr>
                  <a:t> </a:t>
                </a:r>
                <a:r>
                  <a:rPr lang="vi-VN" sz="1700">
                    <a:solidFill>
                      <a:srgbClr val="000000"/>
                    </a:solidFill>
                    <a:latin typeface="+mn-lt"/>
                  </a:rPr>
                  <a:t>và </a:t>
                </a:r>
                <a14:m>
                  <m:oMath xmlns:m="http://schemas.openxmlformats.org/officeDocument/2006/math">
                    <m:r>
                      <a:rPr lang="vi-VN" sz="1700" i="1" smtClean="0">
                        <a:solidFill>
                          <a:srgbClr val="000000"/>
                        </a:solidFill>
                        <a:latin typeface="Cambria Math" panose="02040503050406030204" pitchFamily="18" charset="0"/>
                      </a:rPr>
                      <m:t>𝐵𝐶</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30</m:t>
                    </m:r>
                    <m:rad>
                      <m:radPr>
                        <m:degHide m:val="on"/>
                        <m:ctrlPr>
                          <a:rPr lang="vi-VN" sz="1700" i="1" smtClean="0">
                            <a:solidFill>
                              <a:srgbClr val="000000"/>
                            </a:solidFill>
                            <a:latin typeface="Cambria Math" panose="02040503050406030204" pitchFamily="18" charset="0"/>
                          </a:rPr>
                        </m:ctrlPr>
                      </m:radPr>
                      <m:deg/>
                      <m:e>
                        <m:r>
                          <a:rPr lang="en-US" sz="1700" b="0" i="1" smtClean="0">
                            <a:solidFill>
                              <a:srgbClr val="000000"/>
                            </a:solidFill>
                            <a:latin typeface="Cambria Math" panose="02040503050406030204" pitchFamily="18" charset="0"/>
                          </a:rPr>
                          <m:t>3</m:t>
                        </m:r>
                      </m:e>
                    </m:rad>
                    <m:r>
                      <a:rPr lang="en-US" sz="1700" b="0" i="1" smtClean="0">
                        <a:solidFill>
                          <a:srgbClr val="000000"/>
                        </a:solidFill>
                        <a:latin typeface="Cambria Math" panose="02040503050406030204" pitchFamily="18" charset="0"/>
                      </a:rPr>
                      <m:t> </m:t>
                    </m:r>
                  </m:oMath>
                </a14:m>
                <a:r>
                  <a:rPr lang="vi-VN" sz="1700" smtClean="0">
                    <a:solidFill>
                      <a:srgbClr val="000000"/>
                    </a:solidFill>
                    <a:latin typeface="+mn-lt"/>
                  </a:rPr>
                  <a:t>cm.</a:t>
                </a:r>
                <a:endParaRPr lang="vi-VN" sz="1700">
                  <a:solidFill>
                    <a:srgbClr val="000000"/>
                  </a:solidFill>
                  <a:latin typeface="+mn-lt"/>
                  <a:cs typeface="Arial" panose="020B0604020202020204" pitchFamily="34" charset="0"/>
                </a:endParaRPr>
              </a:p>
            </p:txBody>
          </p:sp>
        </mc:Choice>
        <mc:Fallback>
          <p:sp>
            <p:nvSpPr>
              <p:cNvPr id="15" name="Rectangle 1"/>
              <p:cNvSpPr>
                <a:spLocks noRot="1" noChangeAspect="1" noMove="1" noResize="1" noEditPoints="1" noAdjustHandles="1" noChangeArrowheads="1" noChangeShapeType="1" noTextEdit="1"/>
              </p:cNvSpPr>
              <p:nvPr/>
            </p:nvSpPr>
            <p:spPr bwMode="auto">
              <a:xfrm>
                <a:off x="190674" y="39896"/>
                <a:ext cx="5438850" cy="2630592"/>
              </a:xfrm>
              <a:prstGeom prst="rect">
                <a:avLst/>
              </a:prstGeom>
              <a:blipFill>
                <a:blip r:embed="rId4"/>
                <a:stretch>
                  <a:fillRect l="-2354" r="-2466" b="-18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40000"/>
                    </a14:imgEffect>
                  </a14:imgLayer>
                </a14:imgProps>
              </a:ext>
            </a:extLst>
          </a:blip>
          <a:stretch>
            <a:fillRect/>
          </a:stretch>
        </p:blipFill>
        <p:spPr>
          <a:xfrm>
            <a:off x="5823419" y="143125"/>
            <a:ext cx="3283119" cy="2311519"/>
          </a:xfrm>
          <a:prstGeom prst="rect">
            <a:avLst/>
          </a:prstGeom>
        </p:spPr>
      </p:pic>
      <p:sp>
        <p:nvSpPr>
          <p:cNvPr id="17" name="Rectangle 16"/>
          <p:cNvSpPr/>
          <p:nvPr/>
        </p:nvSpPr>
        <p:spPr>
          <a:xfrm>
            <a:off x="2610978" y="264717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6CC3C4">
                    <a:lumMod val="50000"/>
                  </a:srgbClr>
                </a:solidFill>
                <a:effectLst/>
                <a:uLnTx/>
                <a:uFillTx/>
                <a:latin typeface="Arial"/>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11161" y="3034068"/>
                <a:ext cx="8754543" cy="2020233"/>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Độ mở của màn hình máy tính bằng số đo góc </a:t>
                </a:r>
                <a14:m>
                  <m:oMath xmlns:m="http://schemas.openxmlformats.org/officeDocument/2006/math">
                    <m:acc>
                      <m:accPr>
                        <m:chr m:val="̂"/>
                        <m:ctrlPr>
                          <a:rPr lang="en-US" sz="1700" i="1">
                            <a:effectLst/>
                            <a:latin typeface="+mn-lt"/>
                            <a:ea typeface="Calibri" panose="020F0502020204030204" pitchFamily="34" charset="0"/>
                            <a:cs typeface="Times New Roman" panose="02020603050405020304" pitchFamily="18" charset="0"/>
                          </a:rPr>
                        </m:ctrlPr>
                      </m:accPr>
                      <m:e>
                        <m:r>
                          <a:rPr lang="en-US" sz="1700" i="1">
                            <a:effectLst/>
                            <a:latin typeface="+mn-lt"/>
                            <a:ea typeface="Calibri" panose="020F0502020204030204" pitchFamily="34" charset="0"/>
                            <a:cs typeface="Times New Roman" panose="02020603050405020304" pitchFamily="18" charset="0"/>
                          </a:rPr>
                          <m:t>𝐶𝐴𝐵</m:t>
                        </m:r>
                      </m:e>
                    </m:acc>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Áp dụng định </a:t>
                </a:r>
                <a:r>
                  <a:rPr lang="en-US" sz="1700">
                    <a:effectLst/>
                    <a:latin typeface="+mn-lt"/>
                    <a:ea typeface="Calibri" panose="020F0502020204030204" pitchFamily="34" charset="0"/>
                    <a:cs typeface="Times New Roman" panose="02020603050405020304" pitchFamily="18" charset="0"/>
                  </a:rPr>
                  <a:t>lý </a:t>
                </a:r>
                <a:r>
                  <a:rPr lang="en-US" sz="1700" smtClean="0">
                    <a:effectLst/>
                    <a:latin typeface="+mn-lt"/>
                    <a:ea typeface="Calibri" panose="020F0502020204030204" pitchFamily="34" charset="0"/>
                    <a:cs typeface="Times New Roman" panose="02020603050405020304" pitchFamily="18" charset="0"/>
                  </a:rPr>
                  <a:t>cosin vào </a:t>
                </a: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𝐴𝐵𝐶</m:t>
                    </m:r>
                  </m:oMath>
                </a14:m>
                <a:r>
                  <a:rPr lang="en-US" sz="1700">
                    <a:effectLst/>
                    <a:latin typeface="+mn-lt"/>
                    <a:ea typeface="Calibri" panose="020F0502020204030204" pitchFamily="34" charset="0"/>
                    <a:cs typeface="Times New Roman" panose="02020603050405020304" pitchFamily="18" charset="0"/>
                  </a:rPr>
                  <a:t> ta </a:t>
                </a:r>
                <a:r>
                  <a:rPr lang="en-US" sz="1700">
                    <a:effectLst/>
                    <a:latin typeface="+mn-lt"/>
                    <a:ea typeface="Calibri" panose="020F0502020204030204" pitchFamily="34" charset="0"/>
                    <a:cs typeface="Times New Roman" panose="02020603050405020304" pitchFamily="18" charset="0"/>
                  </a:rPr>
                  <a:t>có </a:t>
                </a:r>
                <a14:m>
                  <m:oMath xmlns:m="http://schemas.openxmlformats.org/officeDocument/2006/math">
                    <m:func>
                      <m:funcPr>
                        <m:ctrlPr>
                          <a:rPr lang="en-US" sz="1700" i="1">
                            <a:effectLst/>
                            <a:latin typeface="+mn-lt"/>
                            <a:ea typeface="Calibri" panose="020F0502020204030204" pitchFamily="34" charset="0"/>
                            <a:cs typeface="Times New Roman" panose="02020603050405020304" pitchFamily="18" charset="0"/>
                          </a:rPr>
                        </m:ctrlPr>
                      </m:funcPr>
                      <m:fName>
                        <m:r>
                          <m:rPr>
                            <m:sty m:val="p"/>
                          </m:rPr>
                          <a:rPr lang="en-US" sz="1700">
                            <a:effectLst/>
                            <a:latin typeface="+mn-lt"/>
                            <a:ea typeface="Calibri" panose="020F0502020204030204" pitchFamily="34" charset="0"/>
                            <a:cs typeface="Times New Roman" panose="02020603050405020304" pitchFamily="18" charset="0"/>
                          </a:rPr>
                          <m:t>cos</m:t>
                        </m:r>
                      </m:fName>
                      <m:e>
                        <m:acc>
                          <m:accPr>
                            <m:chr m:val="̂"/>
                            <m:ctrlPr>
                              <a:rPr lang="en-US" sz="1700" i="1">
                                <a:effectLst/>
                                <a:latin typeface="+mn-lt"/>
                                <a:ea typeface="Calibri" panose="020F0502020204030204" pitchFamily="34" charset="0"/>
                                <a:cs typeface="Times New Roman" panose="02020603050405020304" pitchFamily="18" charset="0"/>
                              </a:rPr>
                            </m:ctrlPr>
                          </m:accPr>
                          <m:e>
                            <m:r>
                              <a:rPr lang="en-US" sz="1700" i="1">
                                <a:effectLst/>
                                <a:latin typeface="+mn-lt"/>
                                <a:ea typeface="Calibri" panose="020F0502020204030204" pitchFamily="34" charset="0"/>
                                <a:cs typeface="Times New Roman" panose="02020603050405020304" pitchFamily="18" charset="0"/>
                              </a:rPr>
                              <m:t>𝐴</m:t>
                            </m:r>
                          </m:e>
                        </m:acc>
                      </m:e>
                    </m:func>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𝐴𝐵</m:t>
                            </m:r>
                          </m:e>
                          <m:sup>
                            <m:r>
                              <a:rPr lang="en-US" sz="1700" i="1">
                                <a:effectLst/>
                                <a:latin typeface="+mn-lt"/>
                                <a:ea typeface="Calibri" panose="020F0502020204030204" pitchFamily="34" charset="0"/>
                                <a:cs typeface="Times New Roman" panose="02020603050405020304" pitchFamily="18" charset="0"/>
                              </a:rPr>
                              <m:t>2</m:t>
                            </m:r>
                          </m:sup>
                        </m:sSup>
                        <m:r>
                          <a:rPr lang="en-US" sz="1700" i="1">
                            <a:effectLst/>
                            <a:latin typeface="+mn-lt"/>
                            <a:ea typeface="Calibri" panose="020F0502020204030204" pitchFamily="34" charset="0"/>
                            <a:cs typeface="Times New Roman" panose="02020603050405020304" pitchFamily="18" charset="0"/>
                          </a:rPr>
                          <m:t>+</m:t>
                        </m:r>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𝐴𝐶</m:t>
                            </m:r>
                          </m:e>
                          <m:sup>
                            <m:r>
                              <a:rPr lang="en-US" sz="1700" i="1">
                                <a:effectLst/>
                                <a:latin typeface="+mn-lt"/>
                                <a:ea typeface="Calibri" panose="020F0502020204030204" pitchFamily="34" charset="0"/>
                                <a:cs typeface="Times New Roman" panose="02020603050405020304" pitchFamily="18" charset="0"/>
                              </a:rPr>
                              <m:t>2</m:t>
                            </m:r>
                          </m:sup>
                        </m:sSup>
                        <m:r>
                          <a:rPr lang="en-US" sz="1700" i="1">
                            <a:effectLst/>
                            <a:latin typeface="+mn-lt"/>
                            <a:ea typeface="Calibri" panose="020F0502020204030204" pitchFamily="34" charset="0"/>
                            <a:cs typeface="Times New Roman" panose="02020603050405020304" pitchFamily="18" charset="0"/>
                          </a:rPr>
                          <m:t>−</m:t>
                        </m:r>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𝐵𝐶</m:t>
                            </m:r>
                          </m:e>
                          <m:sup>
                            <m:r>
                              <a:rPr lang="en-US" sz="1700" i="1">
                                <a:effectLst/>
                                <a:latin typeface="+mn-lt"/>
                                <a:ea typeface="Calibri" panose="020F0502020204030204" pitchFamily="34" charset="0"/>
                                <a:cs typeface="Times New Roman" panose="02020603050405020304" pitchFamily="18" charset="0"/>
                              </a:rPr>
                              <m:t>2</m:t>
                            </m:r>
                          </m:sup>
                        </m:sSup>
                      </m:num>
                      <m:den>
                        <m:r>
                          <a:rPr lang="en-US" sz="1700" i="1">
                            <a:effectLst/>
                            <a:latin typeface="+mn-lt"/>
                            <a:ea typeface="Calibri" panose="020F0502020204030204" pitchFamily="34" charset="0"/>
                            <a:cs typeface="Times New Roman" panose="02020603050405020304" pitchFamily="18" charset="0"/>
                          </a:rPr>
                          <m:t>2</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𝐴𝐵</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𝐴𝐶</m:t>
                        </m:r>
                      </m:den>
                    </m:f>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30</m:t>
                            </m:r>
                          </m:e>
                          <m:sup>
                            <m:r>
                              <a:rPr lang="en-US" sz="1700" i="1">
                                <a:effectLst/>
                                <a:latin typeface="+mn-lt"/>
                                <a:ea typeface="Calibri" panose="020F0502020204030204" pitchFamily="34" charset="0"/>
                                <a:cs typeface="Times New Roman" panose="02020603050405020304" pitchFamily="18" charset="0"/>
                              </a:rPr>
                              <m:t>2</m:t>
                            </m:r>
                          </m:sup>
                        </m:sSup>
                        <m:r>
                          <a:rPr lang="en-US" sz="1700" i="1">
                            <a:effectLst/>
                            <a:latin typeface="+mn-lt"/>
                            <a:ea typeface="Calibri" panose="020F0502020204030204" pitchFamily="34" charset="0"/>
                            <a:cs typeface="Times New Roman" panose="02020603050405020304" pitchFamily="18" charset="0"/>
                          </a:rPr>
                          <m:t>+</m:t>
                        </m:r>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30</m:t>
                            </m:r>
                          </m:e>
                          <m:sup>
                            <m:r>
                              <a:rPr lang="en-US" sz="1700" i="1">
                                <a:effectLst/>
                                <a:latin typeface="+mn-lt"/>
                                <a:ea typeface="Calibri" panose="020F0502020204030204" pitchFamily="34" charset="0"/>
                                <a:cs typeface="Times New Roman" panose="02020603050405020304" pitchFamily="18" charset="0"/>
                              </a:rPr>
                              <m:t>2</m:t>
                            </m:r>
                          </m:sup>
                        </m:sSup>
                        <m:r>
                          <a:rPr lang="en-US" sz="1700" i="1">
                            <a:effectLst/>
                            <a:latin typeface="+mn-lt"/>
                            <a:ea typeface="Calibri" panose="020F0502020204030204" pitchFamily="34" charset="0"/>
                            <a:cs typeface="Times New Roman" panose="02020603050405020304" pitchFamily="18" charset="0"/>
                          </a:rPr>
                          <m:t>−</m:t>
                        </m:r>
                        <m:sSup>
                          <m:sSupPr>
                            <m:ctrlPr>
                              <a:rPr lang="en-US" sz="1700" i="1">
                                <a:effectLst/>
                                <a:latin typeface="+mn-lt"/>
                                <a:ea typeface="Calibri" panose="020F0502020204030204" pitchFamily="34" charset="0"/>
                                <a:cs typeface="Times New Roman" panose="02020603050405020304" pitchFamily="18" charset="0"/>
                              </a:rPr>
                            </m:ctrlPr>
                          </m:sSupPr>
                          <m:e>
                            <m:d>
                              <m:dPr>
                                <m:ctrlPr>
                                  <a:rPr lang="en-US" sz="1700" i="1">
                                    <a:effectLst/>
                                    <a:latin typeface="+mn-lt"/>
                                    <a:ea typeface="Calibri" panose="020F0502020204030204" pitchFamily="34" charset="0"/>
                                    <a:cs typeface="Times New Roman" panose="02020603050405020304" pitchFamily="18" charset="0"/>
                                  </a:rPr>
                                </m:ctrlPr>
                              </m:dPr>
                              <m:e>
                                <m:r>
                                  <a:rPr lang="en-US" sz="1700" i="1">
                                    <a:effectLst/>
                                    <a:latin typeface="+mn-lt"/>
                                    <a:ea typeface="Calibri" panose="020F0502020204030204" pitchFamily="34" charset="0"/>
                                    <a:cs typeface="Times New Roman" panose="02020603050405020304" pitchFamily="18" charset="0"/>
                                  </a:rPr>
                                  <m:t>30</m:t>
                                </m:r>
                                <m:rad>
                                  <m:radPr>
                                    <m:degHide m:val="on"/>
                                    <m:ctrlPr>
                                      <a:rPr lang="en-US" sz="1700" i="1">
                                        <a:effectLst/>
                                        <a:latin typeface="+mn-lt"/>
                                        <a:ea typeface="Calibri" panose="020F0502020204030204" pitchFamily="34" charset="0"/>
                                        <a:cs typeface="Times New Roman" panose="02020603050405020304" pitchFamily="18" charset="0"/>
                                      </a:rPr>
                                    </m:ctrlPr>
                                  </m:radPr>
                                  <m:deg/>
                                  <m:e>
                                    <m:r>
                                      <a:rPr lang="en-US" sz="1700" i="1">
                                        <a:effectLst/>
                                        <a:latin typeface="+mn-lt"/>
                                        <a:ea typeface="Calibri" panose="020F0502020204030204" pitchFamily="34" charset="0"/>
                                        <a:cs typeface="Times New Roman" panose="02020603050405020304" pitchFamily="18" charset="0"/>
                                      </a:rPr>
                                      <m:t>3</m:t>
                                    </m:r>
                                  </m:e>
                                </m:rad>
                              </m:e>
                            </m:d>
                          </m:e>
                          <m:sup>
                            <m:r>
                              <a:rPr lang="en-US" sz="1700" i="1">
                                <a:effectLst/>
                                <a:latin typeface="+mn-lt"/>
                                <a:ea typeface="Calibri" panose="020F0502020204030204" pitchFamily="34" charset="0"/>
                                <a:cs typeface="Times New Roman" panose="02020603050405020304" pitchFamily="18" charset="0"/>
                              </a:rPr>
                              <m:t>2</m:t>
                            </m:r>
                          </m:sup>
                        </m:sSup>
                      </m:num>
                      <m:den>
                        <m:r>
                          <a:rPr lang="en-US" sz="1700" i="1">
                            <a:effectLst/>
                            <a:latin typeface="+mn-lt"/>
                            <a:ea typeface="Calibri" panose="020F0502020204030204" pitchFamily="34" charset="0"/>
                            <a:cs typeface="Times New Roman" panose="02020603050405020304" pitchFamily="18" charset="0"/>
                          </a:rPr>
                          <m:t>2</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30</m:t>
                        </m:r>
                        <m:r>
                          <a:rPr lang="en-US" sz="1700" i="1">
                            <a:effectLst/>
                            <a:latin typeface="+mn-lt"/>
                            <a:ea typeface="Calibri" panose="020F0502020204030204" pitchFamily="34" charset="0"/>
                            <a:cs typeface="Times New Roman" panose="02020603050405020304" pitchFamily="18" charset="0"/>
                          </a:rPr>
                          <m:t>.</m:t>
                        </m:r>
                        <m:r>
                          <a:rPr lang="en-US" sz="1700" i="1">
                            <a:effectLst/>
                            <a:latin typeface="+mn-lt"/>
                            <a:ea typeface="Calibri" panose="020F0502020204030204" pitchFamily="34" charset="0"/>
                            <a:cs typeface="Times New Roman" panose="02020603050405020304" pitchFamily="18" charset="0"/>
                          </a:rPr>
                          <m:t>30</m:t>
                        </m:r>
                      </m:den>
                    </m:f>
                    <m:r>
                      <a:rPr lang="en-US" sz="1700" i="1">
                        <a:effectLst/>
                        <a:latin typeface="+mn-lt"/>
                        <a:ea typeface="Calibri" panose="020F0502020204030204" pitchFamily="34" charset="0"/>
                        <a:cs typeface="Times New Roman" panose="02020603050405020304" pitchFamily="18" charset="0"/>
                      </a:rPr>
                      <m:t>=−</m:t>
                    </m:r>
                    <m:f>
                      <m:fPr>
                        <m:ctrlPr>
                          <a:rPr lang="en-US" sz="1700" i="1">
                            <a:effectLst/>
                            <a:latin typeface="+mn-lt"/>
                            <a:ea typeface="Calibri" panose="020F0502020204030204" pitchFamily="34" charset="0"/>
                            <a:cs typeface="Times New Roman" panose="02020603050405020304" pitchFamily="18" charset="0"/>
                          </a:rPr>
                        </m:ctrlPr>
                      </m:fPr>
                      <m:num>
                        <m:r>
                          <a:rPr lang="en-US" sz="1700" i="1">
                            <a:effectLst/>
                            <a:latin typeface="+mn-lt"/>
                            <a:ea typeface="Calibri" panose="020F0502020204030204" pitchFamily="34" charset="0"/>
                            <a:cs typeface="Times New Roman" panose="02020603050405020304" pitchFamily="18" charset="0"/>
                          </a:rPr>
                          <m:t>1</m:t>
                        </m:r>
                      </m:num>
                      <m:den>
                        <m:r>
                          <a:rPr lang="en-US" sz="1700" i="1">
                            <a:effectLst/>
                            <a:latin typeface="+mn-lt"/>
                            <a:ea typeface="Calibri" panose="020F0502020204030204" pitchFamily="34" charset="0"/>
                            <a:cs typeface="Times New Roman" panose="02020603050405020304" pitchFamily="18" charset="0"/>
                          </a:rPr>
                          <m:t>2</m:t>
                        </m:r>
                      </m:den>
                    </m:f>
                    <m:r>
                      <a:rPr lang="en-US" sz="1700" i="1">
                        <a:effectLst/>
                        <a:latin typeface="+mn-lt"/>
                        <a:ea typeface="Calibri" panose="020F0502020204030204" pitchFamily="34" charset="0"/>
                        <a:cs typeface="Times New Roman" panose="02020603050405020304" pitchFamily="18" charset="0"/>
                      </a:rPr>
                      <m:t> </m:t>
                    </m:r>
                  </m:oMath>
                </a14:m>
                <a:endParaRPr lang="en-US" sz="1700" i="1" smtClean="0">
                  <a:effectLst/>
                  <a:latin typeface="+mn-l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1700" i="1">
                        <a:effectLst/>
                        <a:latin typeface="+mn-lt"/>
                        <a:ea typeface="Calibri" panose="020F0502020204030204" pitchFamily="34" charset="0"/>
                        <a:cs typeface="Times New Roman" panose="02020603050405020304" pitchFamily="18" charset="0"/>
                      </a:rPr>
                      <m:t>⇒</m:t>
                    </m:r>
                    <m:acc>
                      <m:accPr>
                        <m:chr m:val="̂"/>
                        <m:ctrlPr>
                          <a:rPr lang="en-US" sz="1700" i="1">
                            <a:effectLst/>
                            <a:latin typeface="+mn-lt"/>
                            <a:ea typeface="Calibri" panose="020F0502020204030204" pitchFamily="34" charset="0"/>
                            <a:cs typeface="Times New Roman" panose="02020603050405020304" pitchFamily="18" charset="0"/>
                          </a:rPr>
                        </m:ctrlPr>
                      </m:accPr>
                      <m:e>
                        <m:r>
                          <a:rPr lang="en-US" sz="1700" i="1">
                            <a:effectLst/>
                            <a:latin typeface="+mn-lt"/>
                            <a:ea typeface="Calibri" panose="020F0502020204030204" pitchFamily="34" charset="0"/>
                            <a:cs typeface="Times New Roman" panose="02020603050405020304" pitchFamily="18" charset="0"/>
                          </a:rPr>
                          <m:t>𝐴</m:t>
                        </m:r>
                      </m:e>
                    </m:acc>
                    <m:r>
                      <a:rPr lang="en-US" sz="1700" i="1">
                        <a:effectLst/>
                        <a:latin typeface="+mn-lt"/>
                        <a:ea typeface="Calibri" panose="020F0502020204030204" pitchFamily="34" charset="0"/>
                        <a:cs typeface="Times New Roman" panose="02020603050405020304" pitchFamily="18" charset="0"/>
                      </a:rPr>
                      <m:t>=</m:t>
                    </m:r>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120</m:t>
                        </m:r>
                      </m:e>
                      <m:sup>
                        <m:r>
                          <a:rPr lang="en-US" sz="1700" i="1">
                            <a:effectLst/>
                            <a:latin typeface="+mn-lt"/>
                            <a:ea typeface="Calibri" panose="020F0502020204030204" pitchFamily="34" charset="0"/>
                            <a:cs typeface="Times New Roman" panose="02020603050405020304" pitchFamily="18" charset="0"/>
                          </a:rPr>
                          <m:t>0</m:t>
                        </m:r>
                      </m:sup>
                    </m:sSup>
                  </m:oMath>
                </a14:m>
                <a:r>
                  <a:rPr lang="en-US" sz="1700" smtClean="0">
                    <a:effectLst/>
                    <a:latin typeface="+mn-lt"/>
                    <a:ea typeface="Arial" panose="020B060402020202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độ mở của máy tính bằng </a:t>
                </a:r>
                <a14:m>
                  <m:oMath xmlns:m="http://schemas.openxmlformats.org/officeDocument/2006/math">
                    <m:sSup>
                      <m:sSupPr>
                        <m:ctrlPr>
                          <a:rPr lang="en-US" sz="1700" i="1">
                            <a:effectLst/>
                            <a:latin typeface="+mn-lt"/>
                            <a:ea typeface="Calibri" panose="020F0502020204030204" pitchFamily="34" charset="0"/>
                            <a:cs typeface="Times New Roman" panose="02020603050405020304" pitchFamily="18" charset="0"/>
                          </a:rPr>
                        </m:ctrlPr>
                      </m:sSupPr>
                      <m:e>
                        <m:r>
                          <a:rPr lang="en-US" sz="1700" i="1">
                            <a:effectLst/>
                            <a:latin typeface="+mn-lt"/>
                            <a:ea typeface="Calibri" panose="020F0502020204030204" pitchFamily="34" charset="0"/>
                            <a:cs typeface="Times New Roman" panose="02020603050405020304" pitchFamily="18" charset="0"/>
                          </a:rPr>
                          <m:t>120</m:t>
                        </m:r>
                      </m:e>
                      <m:sup>
                        <m:r>
                          <a:rPr lang="en-US" sz="1700" i="1">
                            <a:effectLst/>
                            <a:latin typeface="+mn-lt"/>
                            <a:ea typeface="Calibri" panose="020F0502020204030204" pitchFamily="34" charset="0"/>
                            <a:cs typeface="Times New Roman" panose="02020603050405020304" pitchFamily="18" charset="0"/>
                          </a:rPr>
                          <m:t>0</m:t>
                        </m:r>
                      </m:sup>
                    </m:sSup>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11161" y="3034068"/>
                <a:ext cx="8754543" cy="2020233"/>
              </a:xfrm>
              <a:prstGeom prst="rect">
                <a:avLst/>
              </a:prstGeom>
              <a:blipFill>
                <a:blip r:embed="rId7"/>
                <a:stretch>
                  <a:fillRect l="-418" b="-1208"/>
                </a:stretch>
              </a:blipFill>
            </p:spPr>
            <p:txBody>
              <a:bodyPr/>
              <a:lstStyle/>
              <a:p>
                <a:r>
                  <a:rPr lang="en-US">
                    <a:noFill/>
                  </a:rPr>
                  <a:t> </a:t>
                </a:r>
              </a:p>
            </p:txBody>
          </p:sp>
        </mc:Fallback>
      </mc:AlternateContent>
    </p:spTree>
    <p:extLst>
      <p:ext uri="{BB962C8B-B14F-4D97-AF65-F5344CB8AC3E}">
        <p14:creationId xmlns:p14="http://schemas.microsoft.com/office/powerpoint/2010/main" val="268006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01168" y="219456"/>
            <a:ext cx="8713844"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4302616" y="4472939"/>
            <a:ext cx="505400" cy="563350"/>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17" name="Rectangle 1"/>
              <p:cNvSpPr>
                <a:spLocks noChangeArrowheads="1"/>
              </p:cNvSpPr>
              <p:nvPr/>
            </p:nvSpPr>
            <p:spPr bwMode="auto">
              <a:xfrm>
                <a:off x="434633" y="367277"/>
                <a:ext cx="8246913" cy="2065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000" b="1" smtClean="0">
                    <a:solidFill>
                      <a:srgbClr val="C00000"/>
                    </a:solidFill>
                    <a:latin typeface="+mn-lt"/>
                    <a:ea typeface="Calibri" panose="020F0502020204030204" pitchFamily="34" charset="0"/>
                    <a:cs typeface="Arial" panose="020B0604020202020204" pitchFamily="34" charset="0"/>
                  </a:rPr>
                  <a:t>Bài 5 </a:t>
                </a:r>
                <a:r>
                  <a:rPr lang="fr-FR" sz="2000" b="1">
                    <a:solidFill>
                      <a:srgbClr val="C00000"/>
                    </a:solidFill>
                    <a:latin typeface="+mn-lt"/>
                    <a:ea typeface="Calibri" panose="020F0502020204030204" pitchFamily="34" charset="0"/>
                    <a:cs typeface="Arial" panose="020B0604020202020204" pitchFamily="34" charset="0"/>
                  </a:rPr>
                  <a:t>(SGK – </a:t>
                </a:r>
                <a:r>
                  <a:rPr lang="fr-FR" sz="2000" b="1" smtClean="0">
                    <a:solidFill>
                      <a:srgbClr val="C00000"/>
                    </a:solidFill>
                    <a:latin typeface="+mn-lt"/>
                    <a:ea typeface="Calibri" panose="020F0502020204030204" pitchFamily="34" charset="0"/>
                    <a:cs typeface="Arial" panose="020B0604020202020204" pitchFamily="34" charset="0"/>
                  </a:rPr>
                  <a:t>tr.94)</a:t>
                </a:r>
                <a:r>
                  <a:rPr lang="en-US" sz="2000" smtClean="0">
                    <a:solidFill>
                      <a:srgbClr val="C00000"/>
                    </a:solidFill>
                    <a:latin typeface="+mn-lt"/>
                    <a:ea typeface="Calibri" panose="020F0502020204030204" pitchFamily="34" charset="0"/>
                    <a:cs typeface="Arial" panose="020B0604020202020204" pitchFamily="34" charset="0"/>
                  </a:rPr>
                  <a:t> </a:t>
                </a:r>
                <a:r>
                  <a:rPr lang="vi-VN" sz="2000">
                    <a:solidFill>
                      <a:srgbClr val="000000"/>
                    </a:solidFill>
                    <a:latin typeface="+mn-lt"/>
                  </a:rPr>
                  <a:t>Trong </a:t>
                </a:r>
                <a:r>
                  <a:rPr lang="vi-VN" sz="2000" i="1">
                    <a:solidFill>
                      <a:srgbClr val="000000"/>
                    </a:solidFill>
                    <a:latin typeface="+mn-lt"/>
                  </a:rPr>
                  <a:t>Hình 43</a:t>
                </a:r>
                <a:r>
                  <a:rPr lang="vi-VN" sz="2000">
                    <a:solidFill>
                      <a:srgbClr val="000000"/>
                    </a:solidFill>
                    <a:latin typeface="+mn-lt"/>
                  </a:rPr>
                  <a:t>, xét các góc nhị diện có góc phẳng nhị diện tương </a:t>
                </a:r>
                <a:r>
                  <a:rPr lang="vi-VN" sz="2000">
                    <a:solidFill>
                      <a:srgbClr val="000000"/>
                    </a:solidFill>
                    <a:latin typeface="+mn-lt"/>
                  </a:rPr>
                  <a:t>ứng </a:t>
                </a:r>
                <a:r>
                  <a:rPr lang="vi-VN" sz="2000" smtClean="0">
                    <a:solidFill>
                      <a:srgbClr val="000000"/>
                    </a:solidFill>
                    <a:latin typeface="+mn-lt"/>
                  </a:rPr>
                  <a:t>là</a:t>
                </a:r>
                <a:r>
                  <a:rPr lang="en-US" sz="2000" smtClean="0">
                    <a:solidFill>
                      <a:srgbClr val="000000"/>
                    </a:solidFill>
                    <a:latin typeface="+mn-lt"/>
                  </a:rPr>
                  <a:t> </a:t>
                </a:r>
                <a14:m>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b="0" i="1"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oMath>
                </a14:m>
                <a:r>
                  <a:rPr lang="vi-VN" sz="2000">
                    <a:solidFill>
                      <a:srgbClr val="000000"/>
                    </a:solidFill>
                    <a:latin typeface="+mn-lt"/>
                  </a:rPr>
                  <a:t> </a:t>
                </a:r>
                <a:r>
                  <a:rPr lang="vi-VN" sz="2000" smtClean="0">
                    <a:solidFill>
                      <a:srgbClr val="000000"/>
                    </a:solidFill>
                    <a:latin typeface="+mn-lt"/>
                  </a:rPr>
                  <a:t>trong </a:t>
                </a:r>
                <a:r>
                  <a:rPr lang="vi-VN" sz="2000">
                    <a:solidFill>
                      <a:srgbClr val="000000"/>
                    </a:solidFill>
                    <a:latin typeface="+mn-lt"/>
                  </a:rPr>
                  <a:t>cùng mặt phẳng. Lục giác</a:t>
                </a:r>
                <a:r>
                  <a:rPr lang="vi-VN" sz="200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𝐴𝐵𝐶𝐷𝐸𝐺</m:t>
                    </m:r>
                  </m:oMath>
                </a14:m>
                <a:r>
                  <a:rPr lang="en-US" sz="2000" smtClean="0">
                    <a:solidFill>
                      <a:srgbClr val="000000"/>
                    </a:solidFill>
                    <a:latin typeface="+mn-lt"/>
                  </a:rPr>
                  <a:t> </a:t>
                </a:r>
                <a:r>
                  <a:rPr lang="vi-VN" sz="2000" smtClean="0">
                    <a:solidFill>
                      <a:srgbClr val="000000"/>
                    </a:solidFill>
                    <a:latin typeface="+mn-lt"/>
                  </a:rPr>
                  <a:t>nằm </a:t>
                </a:r>
                <a:r>
                  <a:rPr lang="vi-VN" sz="2000">
                    <a:solidFill>
                      <a:srgbClr val="000000"/>
                    </a:solidFill>
                    <a:latin typeface="+mn-lt"/>
                  </a:rPr>
                  <a:t>trong mặt phẳng </a:t>
                </a:r>
                <a:r>
                  <a:rPr lang="vi-VN" sz="2000">
                    <a:solidFill>
                      <a:srgbClr val="000000"/>
                    </a:solidFill>
                    <a:latin typeface="+mn-lt"/>
                  </a:rPr>
                  <a:t>đó </a:t>
                </a:r>
                <a:r>
                  <a:rPr lang="vi-VN" sz="2000" smtClean="0">
                    <a:solidFill>
                      <a:srgbClr val="000000"/>
                    </a:solidFill>
                    <a:latin typeface="+mn-lt"/>
                  </a:rPr>
                  <a:t>có</a:t>
                </a:r>
                <a:r>
                  <a:rPr lang="en-US" sz="2000" smtClean="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𝐴𝐵</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𝐺𝐸</m:t>
                    </m:r>
                    <m:r>
                      <a:rPr lang="vi-VN" sz="2000" i="1" smtClean="0">
                        <a:solidFill>
                          <a:srgbClr val="000000"/>
                        </a:solidFill>
                        <a:latin typeface="Cambria Math" panose="02040503050406030204" pitchFamily="18" charset="0"/>
                      </a:rPr>
                      <m:t>=2</m:t>
                    </m:r>
                    <m:r>
                      <a:rPr lang="vi-VN" sz="2000" i="1" smtClean="0">
                        <a:solidFill>
                          <a:srgbClr val="000000"/>
                        </a:solidFill>
                        <a:latin typeface="Cambria Math" panose="02040503050406030204" pitchFamily="18" charset="0"/>
                      </a:rPr>
                      <m:t>𝑚</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𝐵𝐶</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𝐷𝐸</m:t>
                    </m:r>
                  </m:oMath>
                </a14:m>
                <a:r>
                  <a:rPr lang="vi-VN" sz="2000" smtClean="0">
                    <a:solidFill>
                      <a:srgbClr val="000000"/>
                    </a:solidFill>
                    <a:latin typeface="+mn-lt"/>
                  </a:rPr>
                  <a:t>,</a:t>
                </a:r>
                <a:r>
                  <a:rPr lang="en-US" sz="2000" smtClean="0">
                    <a:solidFill>
                      <a:srgbClr val="000000"/>
                    </a:solidFill>
                    <a:latin typeface="+mn-lt"/>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𝐴</m:t>
                        </m:r>
                      </m:e>
                    </m:acc>
                    <m:r>
                      <a:rPr lang="en-US" sz="2000" b="0" i="1" smtClean="0">
                        <a:solidFill>
                          <a:srgbClr val="000000"/>
                        </a:solidFill>
                        <a:latin typeface="Cambria Math" panose="02040503050406030204" pitchFamily="18" charset="0"/>
                      </a:rPr>
                      <m:t>=</m:t>
                    </m:r>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𝐺</m:t>
                        </m:r>
                      </m:e>
                    </m:acc>
                  </m:oMath>
                </a14:m>
                <a:r>
                  <a:rPr lang="en-US" sz="2000">
                    <a:solidFill>
                      <a:srgbClr val="000000"/>
                    </a:solidFill>
                  </a:rPr>
                  <a:t> </a:t>
                </a:r>
                <a14:m>
                  <m:oMath xmlns:m="http://schemas.openxmlformats.org/officeDocument/2006/math">
                    <m:r>
                      <a:rPr lang="en-US" sz="2000" b="0" i="0"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90</m:t>
                    </m:r>
                    <m:r>
                      <a:rPr lang="en-US" sz="2000" i="1">
                        <a:solidFill>
                          <a:srgbClr val="000000"/>
                        </a:solidFill>
                        <a:latin typeface="Cambria Math" panose="02040503050406030204" pitchFamily="18" charset="0"/>
                        <a:ea typeface="Cambria Math" panose="02040503050406030204" pitchFamily="18" charset="0"/>
                      </a:rPr>
                      <m:t>°</m:t>
                    </m:r>
                    <m:r>
                      <a:rPr lang="en-US" sz="2000" b="0" i="0" smtClean="0">
                        <a:solidFill>
                          <a:srgbClr val="000000"/>
                        </a:solidFill>
                        <a:latin typeface="Cambria Math" panose="02040503050406030204" pitchFamily="18" charset="0"/>
                        <a:ea typeface="Cambria Math" panose="02040503050406030204" pitchFamily="18" charset="0"/>
                      </a:rPr>
                      <m:t>,</m:t>
                    </m:r>
                  </m:oMath>
                </a14:m>
                <a:r>
                  <a:rPr lang="en-US" sz="2000" smtClean="0">
                    <a:solidFill>
                      <a:srgbClr val="000000"/>
                    </a:solidFill>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r>
                      <a:rPr lang="en-US" sz="2000" b="0" i="0"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𝑦</m:t>
                    </m:r>
                    <m:r>
                      <a:rPr lang="en-US" sz="2000" b="0" i="1" smtClean="0">
                        <a:solidFill>
                          <a:srgbClr val="000000"/>
                        </a:solidFill>
                        <a:latin typeface="Cambria Math" panose="02040503050406030204" pitchFamily="18" charset="0"/>
                      </a:rPr>
                      <m:t>.</m:t>
                    </m:r>
                  </m:oMath>
                </a14:m>
                <a:endParaRPr lang="vi-VN" sz="2000">
                  <a:solidFill>
                    <a:srgbClr val="000000"/>
                  </a:solidFill>
                  <a:latin typeface="+mn-lt"/>
                  <a:cs typeface="Arial" panose="020B0604020202020204" pitchFamily="34" charset="0"/>
                </a:endParaRPr>
              </a:p>
            </p:txBody>
          </p:sp>
        </mc:Choice>
        <mc:Fallback>
          <p:sp>
            <p:nvSpPr>
              <p:cNvPr id="17" name="Rectangle 1"/>
              <p:cNvSpPr>
                <a:spLocks noRot="1" noChangeAspect="1" noMove="1" noResize="1" noEditPoints="1" noAdjustHandles="1" noChangeArrowheads="1" noChangeShapeType="1" noTextEdit="1"/>
              </p:cNvSpPr>
              <p:nvPr/>
            </p:nvSpPr>
            <p:spPr bwMode="auto">
              <a:xfrm>
                <a:off x="434633" y="367277"/>
                <a:ext cx="8246913" cy="2065822"/>
              </a:xfrm>
              <a:prstGeom prst="rect">
                <a:avLst/>
              </a:prstGeom>
              <a:blipFill>
                <a:blip r:embed="rId3"/>
                <a:stretch>
                  <a:fillRect l="-1848" r="-1922" b="-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980162" y="2301903"/>
            <a:ext cx="3701384" cy="258298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35720" y="2433041"/>
                <a:ext cx="4283367" cy="2123658"/>
              </a:xfrm>
              <a:prstGeom prst="rect">
                <a:avLst/>
              </a:prstGeom>
            </p:spPr>
            <p:txBody>
              <a:bodyPr wrap="square">
                <a:spAutoFit/>
              </a:bodyPr>
              <a:lstStyle/>
              <a:p>
                <a:pPr lvl="0" algn="just">
                  <a:lnSpc>
                    <a:spcPct val="165000"/>
                  </a:lnSpc>
                </a:pPr>
                <a:r>
                  <a:rPr lang="vi-VN" sz="2000" smtClean="0">
                    <a:latin typeface="Arial" panose="020B0604020202020204" pitchFamily="34" charset="0"/>
                  </a:rPr>
                  <a:t>Biết </a:t>
                </a:r>
                <a:r>
                  <a:rPr lang="vi-VN" sz="2000">
                    <a:latin typeface="Arial" panose="020B0604020202020204" pitchFamily="34" charset="0"/>
                  </a:rPr>
                  <a:t>rằng khoảng cách từ </a:t>
                </a:r>
                <a14:m>
                  <m:oMath xmlns:m="http://schemas.openxmlformats.org/officeDocument/2006/math">
                    <m:r>
                      <a:rPr lang="vi-VN" sz="2000" i="1">
                        <a:latin typeface="Cambria Math" panose="02040503050406030204" pitchFamily="18" charset="0"/>
                      </a:rPr>
                      <m:t>𝐶</m:t>
                    </m:r>
                  </m:oMath>
                </a14:m>
                <a:r>
                  <a:rPr lang="vi-VN" sz="2000">
                    <a:latin typeface="Arial" panose="020B0604020202020204" pitchFamily="34" charset="0"/>
                  </a:rPr>
                  <a:t> và </a:t>
                </a:r>
                <a14:m>
                  <m:oMath xmlns:m="http://schemas.openxmlformats.org/officeDocument/2006/math">
                    <m:r>
                      <a:rPr lang="vi-VN" sz="2000" i="1">
                        <a:latin typeface="Cambria Math" panose="02040503050406030204" pitchFamily="18" charset="0"/>
                      </a:rPr>
                      <m:t>𝐷</m:t>
                    </m:r>
                  </m:oMath>
                </a14:m>
                <a:r>
                  <a:rPr lang="en-US" sz="2000" smtClean="0">
                    <a:latin typeface="Arial" panose="020B0604020202020204" pitchFamily="34" charset="0"/>
                  </a:rPr>
                  <a:t> </a:t>
                </a:r>
                <a:r>
                  <a:rPr lang="vi-VN" sz="2000">
                    <a:latin typeface="Arial" panose="020B0604020202020204" pitchFamily="34" charset="0"/>
                  </a:rPr>
                  <a:t>đến</a:t>
                </a:r>
                <a:r>
                  <a:rPr lang="en-US" sz="2000" smtClean="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oMath>
                </a14:m>
                <a:r>
                  <a:rPr lang="vi-VN" sz="2000">
                    <a:latin typeface="Arial" panose="020B0604020202020204" pitchFamily="34" charset="0"/>
                  </a:rPr>
                  <a:t> là </a:t>
                </a:r>
                <a14:m>
                  <m:oMath xmlns:m="http://schemas.openxmlformats.org/officeDocument/2006/math">
                    <m:r>
                      <a:rPr lang="vi-VN" sz="2000" i="1">
                        <a:latin typeface="Cambria Math" panose="02040503050406030204" pitchFamily="18" charset="0"/>
                      </a:rPr>
                      <m:t>4</m:t>
                    </m:r>
                    <m:r>
                      <a:rPr lang="vi-VN" sz="2000" i="1">
                        <a:latin typeface="Cambria Math" panose="02040503050406030204" pitchFamily="18" charset="0"/>
                      </a:rPr>
                      <m:t>𝑚</m:t>
                    </m:r>
                  </m:oMath>
                </a14:m>
                <a:r>
                  <a:rPr lang="vi-VN" sz="2000" smtClean="0">
                    <a:latin typeface="Arial" panose="020B0604020202020204" pitchFamily="34" charset="0"/>
                  </a:rPr>
                  <a:t>,</a:t>
                </a:r>
                <a:r>
                  <a:rPr lang="en-US" sz="200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r>
                      <a:rPr lang="vi-VN" sz="2000" i="1">
                        <a:latin typeface="Cambria Math" panose="02040503050406030204" pitchFamily="18" charset="0"/>
                      </a:rPr>
                      <m:t>=12</m:t>
                    </m:r>
                    <m:r>
                      <a:rPr lang="vi-VN" sz="2000" i="1">
                        <a:latin typeface="Cambria Math" panose="02040503050406030204" pitchFamily="18" charset="0"/>
                      </a:rPr>
                      <m:t>𝑚</m:t>
                    </m:r>
                    <m:r>
                      <a:rPr lang="vi-VN" sz="2000" i="1">
                        <a:latin typeface="Cambria Math" panose="02040503050406030204" pitchFamily="18" charset="0"/>
                      </a:rPr>
                      <m:t>, </m:t>
                    </m:r>
                    <m:r>
                      <a:rPr lang="vi-VN" sz="2000" i="1">
                        <a:latin typeface="Cambria Math" panose="02040503050406030204" pitchFamily="18" charset="0"/>
                      </a:rPr>
                      <m:t>𝐶𝐷</m:t>
                    </m:r>
                    <m:r>
                      <a:rPr lang="vi-VN" sz="2000" i="1">
                        <a:latin typeface="Cambria Math" panose="02040503050406030204" pitchFamily="18" charset="0"/>
                      </a:rPr>
                      <m:t>=1</m:t>
                    </m:r>
                    <m:r>
                      <a:rPr lang="vi-VN" sz="2000" i="1">
                        <a:latin typeface="Cambria Math" panose="02040503050406030204" pitchFamily="18" charset="0"/>
                      </a:rPr>
                      <m:t>𝑚</m:t>
                    </m:r>
                  </m:oMath>
                </a14:m>
                <a:r>
                  <a:rPr lang="vi-VN" sz="2000">
                    <a:latin typeface="Arial" panose="020B0604020202020204" pitchFamily="34" charset="0"/>
                  </a:rPr>
                  <a:t>. Tìm </a:t>
                </a:r>
                <a14:m>
                  <m:oMath xmlns:m="http://schemas.openxmlformats.org/officeDocument/2006/math">
                    <m:r>
                      <a:rPr lang="vi-VN" sz="2000" i="1">
                        <a:latin typeface="Cambria Math" panose="02040503050406030204" pitchFamily="18" charset="0"/>
                      </a:rPr>
                      <m:t>𝑥</m:t>
                    </m:r>
                    <m:r>
                      <a:rPr lang="vi-VN" sz="2000" i="1">
                        <a:latin typeface="Cambria Math" panose="02040503050406030204" pitchFamily="18" charset="0"/>
                      </a:rPr>
                      <m:t>, </m:t>
                    </m:r>
                    <m:r>
                      <a:rPr lang="vi-VN" sz="2000" i="1">
                        <a:latin typeface="Cambria Math" panose="02040503050406030204" pitchFamily="18" charset="0"/>
                      </a:rPr>
                      <m:t>𝑦</m:t>
                    </m:r>
                  </m:oMath>
                </a14:m>
                <a:r>
                  <a:rPr lang="vi-VN" sz="2000">
                    <a:latin typeface="Arial" panose="020B0604020202020204" pitchFamily="34" charset="0"/>
                  </a:rPr>
                  <a:t> (làm tròn kết quả đến hàng đơn vị theo đơn vị độ</a:t>
                </a:r>
                <a:r>
                  <a:rPr lang="vi-VN" sz="2000">
                    <a:latin typeface="Arial" panose="020B0604020202020204" pitchFamily="34" charset="0"/>
                  </a:rPr>
                  <a:t>).</a:t>
                </a:r>
                <a:endParaRPr lang="vi-VN" sz="200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35720" y="2433041"/>
                <a:ext cx="4283367" cy="2123658"/>
              </a:xfrm>
              <a:prstGeom prst="rect">
                <a:avLst/>
              </a:prstGeom>
              <a:blipFill>
                <a:blip r:embed="rId5"/>
                <a:stretch>
                  <a:fillRect l="-1422" r="-1422" b="-1149"/>
                </a:stretch>
              </a:blipFill>
            </p:spPr>
            <p:txBody>
              <a:bodyPr/>
              <a:lstStyle/>
              <a:p>
                <a:r>
                  <a:rPr lang="en-US">
                    <a:noFill/>
                  </a:rPr>
                  <a:t> </a:t>
                </a:r>
              </a:p>
            </p:txBody>
          </p:sp>
        </mc:Fallback>
      </mc:AlternateContent>
    </p:spTree>
    <p:extLst>
      <p:ext uri="{BB962C8B-B14F-4D97-AF65-F5344CB8AC3E}">
        <p14:creationId xmlns:p14="http://schemas.microsoft.com/office/powerpoint/2010/main" val="300490341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78295" y="219456"/>
            <a:ext cx="8628766"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285259" y="380207"/>
            <a:ext cx="691763" cy="804057"/>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 name="Rectangle 16"/>
          <p:cNvSpPr/>
          <p:nvPr/>
        </p:nvSpPr>
        <p:spPr>
          <a:xfrm>
            <a:off x="468466" y="41290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6CC3C4">
                    <a:lumMod val="50000"/>
                  </a:srgbClr>
                </a:solidFill>
                <a:effectLst/>
                <a:uLnTx/>
                <a:uFillTx/>
                <a:latin typeface="Arial"/>
                <a:ea typeface="+mn-ea"/>
                <a:cs typeface="Arial"/>
                <a:sym typeface="Arial"/>
              </a:rPr>
              <a:t>Giải</a:t>
            </a:r>
            <a:endParaRPr kumimoji="0" lang="en-US" sz="18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56815" y="387895"/>
            <a:ext cx="4871726" cy="218445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631902" y="2524035"/>
                <a:ext cx="6516158" cy="2442079"/>
              </a:xfrm>
              <a:prstGeom prst="rect">
                <a:avLst/>
              </a:prstGeom>
            </p:spPr>
            <p:txBody>
              <a:bodyPr wrap="square">
                <a:spAutoFit/>
              </a:bodyPr>
              <a:lstStyle/>
              <a:p>
                <a:pPr algn="just">
                  <a:lnSpc>
                    <a:spcPct val="150000"/>
                  </a:lnSpc>
                  <a:spcBef>
                    <a:spcPts val="600"/>
                  </a:spcBef>
                  <a:spcAft>
                    <a:spcPts val="600"/>
                  </a:spcAft>
                </a:pPr>
                <a:r>
                  <a:rPr lang="en-US" sz="1800">
                    <a:latin typeface="+mn-lt"/>
                    <a:ea typeface="Calibri" panose="020F0502020204030204" pitchFamily="34" charset="0"/>
                    <a:cs typeface="Times New Roman" panose="02020603050405020304" pitchFamily="18" charset="0"/>
                  </a:rPr>
                  <a:t>Kẻ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𝐷𝐻</m:t>
                    </m:r>
                    <m:r>
                      <a:rPr lang="en-US" sz="1800" i="1">
                        <a:effectLst/>
                        <a:latin typeface="+mn-lt"/>
                        <a:ea typeface="Calibri" panose="020F0502020204030204" pitchFamily="34" charset="0"/>
                        <a:cs typeface="Times New Roman" panose="02020603050405020304" pitchFamily="18" charset="0"/>
                      </a:rPr>
                      <m:t>⊥</m:t>
                    </m:r>
                    <m:r>
                      <a:rPr lang="en-US" sz="1800" i="1">
                        <a:effectLst/>
                        <a:latin typeface="+mn-lt"/>
                        <a:ea typeface="Calibri" panose="020F0502020204030204" pitchFamily="34" charset="0"/>
                        <a:cs typeface="Times New Roman" panose="02020603050405020304" pitchFamily="18" charset="0"/>
                      </a:rPr>
                      <m:t>𝐴𝐺</m:t>
                    </m:r>
                  </m:oMath>
                </a14:m>
                <a:r>
                  <a:rPr lang="en-US" sz="1800">
                    <a:effectLst/>
                    <a:latin typeface="+mn-lt"/>
                    <a:ea typeface="Calibri" panose="020F0502020204030204" pitchFamily="34" charset="0"/>
                    <a:cs typeface="Times New Roman" panose="02020603050405020304" pitchFamily="18" charset="0"/>
                  </a:rPr>
                  <a:t> và cắt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𝐵𝐸</m:t>
                    </m:r>
                  </m:oMath>
                </a14:m>
                <a:r>
                  <a:rPr lang="en-US" sz="1800">
                    <a:effectLst/>
                    <a:latin typeface="+mn-lt"/>
                    <a:ea typeface="Calibri" panose="020F0502020204030204" pitchFamily="34" charset="0"/>
                    <a:cs typeface="Times New Roman" panose="02020603050405020304" pitchFamily="18" charset="0"/>
                  </a:rPr>
                  <a:t> tại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Khi đó ta có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m:t>
                    </m:r>
                    <m:r>
                      <a:rPr lang="en-US" sz="1800" i="1">
                        <a:effectLst/>
                        <a:latin typeface="+mn-lt"/>
                        <a:ea typeface="Calibri" panose="020F0502020204030204" pitchFamily="34" charset="0"/>
                        <a:cs typeface="Times New Roman" panose="02020603050405020304" pitchFamily="18" charset="0"/>
                      </a:rPr>
                      <m:t>𝐷𝐻𝐸</m:t>
                    </m:r>
                  </m:oMath>
                </a14:m>
                <a:r>
                  <a:rPr lang="en-US"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𝐷𝐻</m:t>
                    </m:r>
                    <m:r>
                      <a:rPr lang="en-US" sz="1800" i="1">
                        <a:effectLst/>
                        <a:latin typeface="+mn-lt"/>
                        <a:ea typeface="Calibri" panose="020F0502020204030204" pitchFamily="34" charset="0"/>
                        <a:cs typeface="Times New Roman" panose="02020603050405020304" pitchFamily="18" charset="0"/>
                      </a:rPr>
                      <m:t>=2</m:t>
                    </m:r>
                    <m:r>
                      <a:rPr lang="en-US" sz="1800" i="1">
                        <a:effectLst/>
                        <a:latin typeface="+mn-lt"/>
                        <a:ea typeface="Calibri" panose="020F0502020204030204" pitchFamily="34" charset="0"/>
                        <a:cs typeface="Times New Roman" panose="02020603050405020304" pitchFamily="18" charset="0"/>
                      </a:rPr>
                      <m:t>𝑚</m:t>
                    </m:r>
                    <m:r>
                      <a:rPr lang="en-US" sz="1800" i="1">
                        <a:effectLst/>
                        <a:latin typeface="+mn-lt"/>
                        <a:ea typeface="Calibri" panose="020F0502020204030204" pitchFamily="34" charset="0"/>
                        <a:cs typeface="Times New Roman" panose="02020603050405020304" pitchFamily="18" charset="0"/>
                      </a:rPr>
                      <m:t>;</m:t>
                    </m:r>
                    <m:r>
                      <a:rPr lang="en-US" sz="1800" i="1">
                        <a:effectLst/>
                        <a:latin typeface="+mn-lt"/>
                        <a:ea typeface="Calibri" panose="020F0502020204030204" pitchFamily="34" charset="0"/>
                        <a:cs typeface="Times New Roman" panose="02020603050405020304" pitchFamily="18" charset="0"/>
                      </a:rPr>
                      <m:t>𝐻𝐸</m:t>
                    </m:r>
                    <m:r>
                      <a:rPr lang="en-US" sz="1800" i="1">
                        <a:effectLst/>
                        <a:latin typeface="+mn-lt"/>
                        <a:ea typeface="Calibri" panose="020F0502020204030204" pitchFamily="34" charset="0"/>
                        <a:cs typeface="Times New Roman" panose="02020603050405020304" pitchFamily="18" charset="0"/>
                      </a:rPr>
                      <m:t>=5,5</m:t>
                    </m:r>
                    <m:r>
                      <a:rPr lang="en-US" sz="1800" i="1">
                        <a:effectLst/>
                        <a:latin typeface="+mn-lt"/>
                        <a:ea typeface="Calibri" panose="020F0502020204030204" pitchFamily="34" charset="0"/>
                        <a:cs typeface="Times New Roman" panose="02020603050405020304" pitchFamily="18" charset="0"/>
                      </a:rPr>
                      <m:t>𝑚</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mn-lt"/>
                            <a:ea typeface="Calibri" panose="020F0502020204030204" pitchFamily="34" charset="0"/>
                            <a:cs typeface="Times New Roman" panose="02020603050405020304" pitchFamily="18" charset="0"/>
                          </a:rPr>
                        </m:ctrlPr>
                      </m:funcPr>
                      <m:fName>
                        <m:r>
                          <m:rPr>
                            <m:sty m:val="p"/>
                          </m:rPr>
                          <a:rPr lang="en-US" sz="1800">
                            <a:effectLst/>
                            <a:latin typeface="+mn-lt"/>
                            <a:ea typeface="Calibri" panose="020F0502020204030204" pitchFamily="34" charset="0"/>
                            <a:cs typeface="Times New Roman" panose="02020603050405020304" pitchFamily="18" charset="0"/>
                          </a:rPr>
                          <m:t>tan</m:t>
                        </m:r>
                      </m:fName>
                      <m:e>
                        <m:acc>
                          <m:accPr>
                            <m:chr m:val="̂"/>
                            <m:ctrlPr>
                              <a:rPr lang="en-US" sz="1800" i="1">
                                <a:effectLst/>
                                <a:latin typeface="+mn-lt"/>
                                <a:ea typeface="Calibri" panose="020F0502020204030204" pitchFamily="34" charset="0"/>
                                <a:cs typeface="Times New Roman" panose="02020603050405020304" pitchFamily="18" charset="0"/>
                              </a:rPr>
                            </m:ctrlPr>
                          </m:accPr>
                          <m:e>
                            <m:r>
                              <a:rPr lang="en-US" sz="1800" i="1">
                                <a:effectLst/>
                                <a:latin typeface="+mn-lt"/>
                                <a:ea typeface="Calibri" panose="020F0502020204030204" pitchFamily="34" charset="0"/>
                                <a:cs typeface="Times New Roman" panose="02020603050405020304" pitchFamily="18" charset="0"/>
                              </a:rPr>
                              <m:t>𝐻𝐸𝐷</m:t>
                            </m:r>
                          </m:e>
                        </m:acc>
                      </m:e>
                    </m:func>
                    <m:r>
                      <a:rPr lang="en-US"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en-US" sz="1800" i="1">
                            <a:effectLst/>
                            <a:latin typeface="+mn-lt"/>
                            <a:ea typeface="Calibri" panose="020F0502020204030204" pitchFamily="34" charset="0"/>
                            <a:cs typeface="Times New Roman" panose="02020603050405020304" pitchFamily="18" charset="0"/>
                          </a:rPr>
                          <m:t>𝐷𝐻</m:t>
                        </m:r>
                      </m:num>
                      <m:den>
                        <m:r>
                          <a:rPr lang="en-US" sz="1800" i="1">
                            <a:effectLst/>
                            <a:latin typeface="+mn-lt"/>
                            <a:ea typeface="Calibri" panose="020F0502020204030204" pitchFamily="34" charset="0"/>
                            <a:cs typeface="Times New Roman" panose="02020603050405020304" pitchFamily="18" charset="0"/>
                          </a:rPr>
                          <m:t>𝐻𝐸</m:t>
                        </m:r>
                      </m:den>
                    </m:f>
                    <m:r>
                      <a:rPr lang="en-US"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en-US" sz="1800" i="1">
                            <a:effectLst/>
                            <a:latin typeface="+mn-lt"/>
                            <a:ea typeface="Calibri" panose="020F0502020204030204" pitchFamily="34" charset="0"/>
                            <a:cs typeface="Times New Roman" panose="02020603050405020304" pitchFamily="18" charset="0"/>
                          </a:rPr>
                          <m:t>2</m:t>
                        </m:r>
                      </m:num>
                      <m:den>
                        <m:r>
                          <a:rPr lang="en-US" sz="1800" i="1">
                            <a:effectLst/>
                            <a:latin typeface="+mn-lt"/>
                            <a:ea typeface="Calibri" panose="020F0502020204030204" pitchFamily="34" charset="0"/>
                            <a:cs typeface="Times New Roman" panose="02020603050405020304" pitchFamily="18" charset="0"/>
                          </a:rPr>
                          <m:t>5,5</m:t>
                        </m:r>
                      </m:den>
                    </m:f>
                    <m:r>
                      <a:rPr lang="en-US" sz="1800" i="1">
                        <a:effectLst/>
                        <a:latin typeface="+mn-lt"/>
                        <a:ea typeface="Calibri" panose="020F0502020204030204" pitchFamily="34" charset="0"/>
                        <a:cs typeface="Times New Roman" panose="02020603050405020304" pitchFamily="18" charset="0"/>
                      </a:rPr>
                      <m:t>⇒</m:t>
                    </m:r>
                    <m:acc>
                      <m:accPr>
                        <m:chr m:val="̂"/>
                        <m:ctrlPr>
                          <a:rPr lang="en-US" sz="1800" i="1">
                            <a:effectLst/>
                            <a:latin typeface="+mn-lt"/>
                            <a:ea typeface="Calibri" panose="020F0502020204030204" pitchFamily="34" charset="0"/>
                            <a:cs typeface="Times New Roman" panose="02020603050405020304" pitchFamily="18" charset="0"/>
                          </a:rPr>
                        </m:ctrlPr>
                      </m:accPr>
                      <m:e>
                        <m:r>
                          <a:rPr lang="en-US" sz="1800" i="1">
                            <a:effectLst/>
                            <a:latin typeface="+mn-lt"/>
                            <a:ea typeface="Calibri" panose="020F0502020204030204" pitchFamily="34" charset="0"/>
                            <a:cs typeface="Times New Roman" panose="02020603050405020304" pitchFamily="18" charset="0"/>
                          </a:rPr>
                          <m:t>𝐻𝐸𝐷</m:t>
                        </m:r>
                      </m:e>
                    </m:acc>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20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acc>
                      <m:accPr>
                        <m:chr m:val="̂"/>
                        <m:ctrlPr>
                          <a:rPr lang="en-US" sz="1800" i="1">
                            <a:effectLst/>
                            <a:latin typeface="+mn-lt"/>
                            <a:ea typeface="Calibri" panose="020F0502020204030204" pitchFamily="34" charset="0"/>
                            <a:cs typeface="Times New Roman" panose="02020603050405020304" pitchFamily="18" charset="0"/>
                          </a:rPr>
                        </m:ctrlPr>
                      </m:accPr>
                      <m:e>
                        <m:r>
                          <a:rPr lang="en-US" sz="1800" i="1">
                            <a:effectLst/>
                            <a:latin typeface="+mn-lt"/>
                            <a:ea typeface="Calibri" panose="020F0502020204030204" pitchFamily="34" charset="0"/>
                            <a:cs typeface="Times New Roman" panose="02020603050405020304" pitchFamily="18" charset="0"/>
                          </a:rPr>
                          <m:t>𝐸𝐷𝐻</m:t>
                        </m:r>
                      </m:e>
                    </m:acc>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70</m:t>
                        </m:r>
                      </m:e>
                      <m:sup>
                        <m:r>
                          <a:rPr lang="en-US" sz="1800" i="1">
                            <a:effectLst/>
                            <a:latin typeface="+mn-lt"/>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Vậy ta có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𝑥</m:t>
                    </m:r>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90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20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110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r>
                      <a:rPr lang="en-US" sz="1800" i="1">
                        <a:effectLst/>
                        <a:latin typeface="+mn-lt"/>
                        <a:ea typeface="Calibri" panose="020F0502020204030204" pitchFamily="34" charset="0"/>
                        <a:cs typeface="Times New Roman" panose="02020603050405020304" pitchFamily="18" charset="0"/>
                      </a:rPr>
                      <m:t>𝑦</m:t>
                    </m:r>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90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70</m:t>
                        </m:r>
                      </m:e>
                      <m:sup>
                        <m:r>
                          <a:rPr lang="en-US" sz="1800" i="1">
                            <a:effectLst/>
                            <a:latin typeface="+mn-lt"/>
                            <a:ea typeface="Calibri" panose="020F0502020204030204" pitchFamily="34" charset="0"/>
                            <a:cs typeface="Times New Roman" panose="02020603050405020304" pitchFamily="18" charset="0"/>
                          </a:rPr>
                          <m:t>0</m:t>
                        </m:r>
                      </m:sup>
                    </m:sSup>
                    <m:r>
                      <a:rPr lang="en-US"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en-US" sz="1800" i="1">
                            <a:effectLst/>
                            <a:latin typeface="+mn-lt"/>
                            <a:ea typeface="Calibri" panose="020F0502020204030204" pitchFamily="34" charset="0"/>
                            <a:cs typeface="Times New Roman" panose="02020603050405020304" pitchFamily="18" charset="0"/>
                          </a:rPr>
                          <m:t>160</m:t>
                        </m:r>
                      </m:e>
                      <m:sup>
                        <m:r>
                          <a:rPr lang="en-US" sz="1800" i="1">
                            <a:effectLst/>
                            <a:latin typeface="+mn-lt"/>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31902" y="2524035"/>
                <a:ext cx="6516158" cy="2442079"/>
              </a:xfrm>
              <a:prstGeom prst="rect">
                <a:avLst/>
              </a:prstGeom>
              <a:blipFill>
                <a:blip r:embed="rId5"/>
                <a:stretch>
                  <a:fillRect l="-842" b="-748"/>
                </a:stretch>
              </a:blipFill>
            </p:spPr>
            <p:txBody>
              <a:bodyPr/>
              <a:lstStyle/>
              <a:p>
                <a:r>
                  <a:rPr lang="en-US">
                    <a:noFill/>
                  </a:rPr>
                  <a:t> </a:t>
                </a:r>
              </a:p>
            </p:txBody>
          </p:sp>
        </mc:Fallback>
      </mc:AlternateContent>
    </p:spTree>
    <p:extLst>
      <p:ext uri="{BB962C8B-B14F-4D97-AF65-F5344CB8AC3E}">
        <p14:creationId xmlns:p14="http://schemas.microsoft.com/office/powerpoint/2010/main" val="551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561395"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561395"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561395" y="2886186"/>
            <a:ext cx="6590461" cy="1061829"/>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Hai mặt phẳng vuông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góc</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55530" y="472575"/>
            <a:ext cx="7793493" cy="2529300"/>
          </a:xfrm>
          <a:prstGeom prst="rect">
            <a:avLst/>
          </a:prstGeom>
        </p:spPr>
        <p:txBody>
          <a:bodyPr spcFirstLastPara="1" wrap="square" lIns="91425" tIns="91425" rIns="91425" bIns="91425" anchor="ctr" anchorCtr="0">
            <a:noAutofit/>
          </a:bodyPr>
          <a:lstStyle/>
          <a:p>
            <a:pPr lvl="0">
              <a:lnSpc>
                <a:spcPct val="150000"/>
              </a:lnSpc>
            </a:pPr>
            <a:r>
              <a:rPr lang="en-US" sz="4200" smtClean="0">
                <a:solidFill>
                  <a:srgbClr val="C00000"/>
                </a:solidFill>
                <a:latin typeface="+mn-lt"/>
              </a:rPr>
              <a:t>I. </a:t>
            </a:r>
            <a:r>
              <a:rPr lang="vi-VN" sz="4200" smtClean="0">
                <a:solidFill>
                  <a:srgbClr val="C00000"/>
                </a:solidFill>
                <a:latin typeface="+mn-lt"/>
              </a:rPr>
              <a:t>GÓC </a:t>
            </a:r>
            <a:r>
              <a:rPr lang="vi-VN" sz="4200">
                <a:solidFill>
                  <a:srgbClr val="C00000"/>
                </a:solidFill>
                <a:latin typeface="+mn-lt"/>
              </a:rPr>
              <a:t>GIỮA ĐƯỜNG THẲNG VÀ MẶT PHẲNG</a:t>
            </a:r>
            <a:endParaRPr lang="vi-VN" sz="42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ĐÃ </a:t>
            </a:r>
            <a:r>
              <a:rPr lang="en-US" sz="4000" b="1" dirty="0" smtClean="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a:t>
            </a:r>
            <a:endPar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262867" y="-79956"/>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601778" y="-9460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6" name="Title 21"/>
          <p:cNvSpPr txBox="1">
            <a:spLocks/>
          </p:cNvSpPr>
          <p:nvPr/>
        </p:nvSpPr>
        <p:spPr>
          <a:xfrm>
            <a:off x="432280" y="332975"/>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1343886" y="299286"/>
            <a:ext cx="3526557" cy="530915"/>
          </a:xfrm>
          <a:prstGeom prst="rect">
            <a:avLst/>
          </a:prstGeom>
        </p:spPr>
        <p:txBody>
          <a:bodyPr wrap="square">
            <a:spAutoFit/>
          </a:bodyPr>
          <a:lstStyle/>
          <a:p>
            <a:pPr lvl="0" algn="just">
              <a:lnSpc>
                <a:spcPct val="150000"/>
              </a:lnSpc>
              <a:defRPr/>
            </a:pPr>
            <a:r>
              <a:rPr lang="vi-VN" sz="1900">
                <a:latin typeface="Arial" panose="020B0604020202020204" pitchFamily="34" charset="0"/>
              </a:rPr>
              <a:t>Quan sát Hình 32 và cho biết:</a:t>
            </a:r>
            <a:endParaRPr lang="vi-VN" sz="1900">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40429" y="822045"/>
                <a:ext cx="8464686" cy="1408078"/>
              </a:xfrm>
              <a:prstGeom prst="rect">
                <a:avLst/>
              </a:prstGeom>
            </p:spPr>
            <p:txBody>
              <a:bodyPr wrap="square">
                <a:spAutoFit/>
              </a:bodyPr>
              <a:lstStyle/>
              <a:p>
                <a:pPr>
                  <a:lnSpc>
                    <a:spcPct val="150000"/>
                  </a:lnSpc>
                </a:pPr>
                <a:r>
                  <a:rPr lang="vi-VN" sz="1900" smtClean="0">
                    <a:latin typeface="OpenSans"/>
                  </a:rPr>
                  <a:t>a</a:t>
                </a:r>
                <a:r>
                  <a:rPr lang="vi-VN" sz="1900">
                    <a:latin typeface="OpenSans"/>
                  </a:rPr>
                  <a:t>) Hình chiếu của </a:t>
                </a:r>
                <a:r>
                  <a:rPr lang="vi-VN" sz="1900">
                    <a:latin typeface="OpenSans"/>
                  </a:rPr>
                  <a:t>đường </a:t>
                </a:r>
                <a:r>
                  <a:rPr lang="vi-VN" sz="1900" smtClean="0">
                    <a:latin typeface="OpenSans"/>
                  </a:rPr>
                  <a:t>thẳng</a:t>
                </a:r>
                <a:r>
                  <a:rPr lang="vi-VN" sz="1900" smtClean="0"/>
                  <a:t> </a:t>
                </a:r>
                <a14:m>
                  <m:oMath xmlns:m="http://schemas.openxmlformats.org/officeDocument/2006/math">
                    <m:r>
                      <a:rPr lang="vi-VN" sz="1900" i="1">
                        <a:latin typeface="Cambria Math" panose="02040503050406030204" pitchFamily="18" charset="0"/>
                      </a:rPr>
                      <m:t>𝑀𝑂</m:t>
                    </m:r>
                  </m:oMath>
                </a14:m>
                <a:r>
                  <a:rPr lang="vi-VN" sz="1900">
                    <a:latin typeface="OpenSans"/>
                  </a:rPr>
                  <a:t>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en-US" sz="1900" smtClean="0">
                    <a:latin typeface="MJXc-TeX-main-R"/>
                  </a:rPr>
                  <a:t> </a:t>
                </a:r>
                <a:r>
                  <a:rPr lang="vi-VN" sz="1900" smtClean="0">
                    <a:latin typeface="OpenSans"/>
                  </a:rPr>
                  <a:t>là </a:t>
                </a:r>
                <a:r>
                  <a:rPr lang="vi-VN" sz="1900">
                    <a:latin typeface="OpenSans"/>
                  </a:rPr>
                  <a:t>đường thẳng nào;</a:t>
                </a:r>
              </a:p>
              <a:p>
                <a:pPr algn="just">
                  <a:lnSpc>
                    <a:spcPct val="150000"/>
                  </a:lnSpc>
                </a:pPr>
                <a:r>
                  <a:rPr lang="vi-VN" sz="1900">
                    <a:latin typeface="OpenSans"/>
                  </a:rPr>
                  <a:t>b) Góc giữa đường thẳng</a:t>
                </a:r>
                <a:r>
                  <a:rPr lang="vi-VN" sz="1900">
                    <a:latin typeface="OpenSans"/>
                  </a:rPr>
                  <a:t> </a:t>
                </a:r>
                <a14:m>
                  <m:oMath xmlns:m="http://schemas.openxmlformats.org/officeDocument/2006/math">
                    <m:r>
                      <a:rPr lang="vi-VN" sz="1900" i="1" smtClean="0">
                        <a:latin typeface="Cambria Math" panose="02040503050406030204" pitchFamily="18" charset="0"/>
                      </a:rPr>
                      <m:t>𝑀𝑂</m:t>
                    </m:r>
                  </m:oMath>
                </a14:m>
                <a:r>
                  <a:rPr lang="en-US" sz="1900" smtClean="0">
                    <a:latin typeface="OpenSans"/>
                  </a:rPr>
                  <a:t> </a:t>
                </a:r>
                <a:r>
                  <a:rPr lang="vi-VN" sz="1900">
                    <a:latin typeface="OpenSans"/>
                  </a:rPr>
                  <a:t>và hình chiếu của đường thẳng đó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vi-VN" sz="1900">
                    <a:latin typeface="OpenSans"/>
                  </a:rPr>
                  <a:t> là góc </a:t>
                </a:r>
                <a:r>
                  <a:rPr lang="vi-VN" sz="1900">
                    <a:latin typeface="OpenSans"/>
                  </a:rPr>
                  <a:t>nào</a:t>
                </a:r>
                <a:r>
                  <a:rPr lang="vi-VN" sz="1900" smtClean="0">
                    <a:latin typeface="OpenSans"/>
                  </a:rPr>
                  <a:t>.</a:t>
                </a:r>
                <a:endParaRPr lang="vi-VN" sz="1900">
                  <a:latin typeface="OpenSans"/>
                </a:endParaRPr>
              </a:p>
            </p:txBody>
          </p:sp>
        </mc:Choice>
        <mc:Fallback>
          <p:sp>
            <p:nvSpPr>
              <p:cNvPr id="4" name="Rectangle 3"/>
              <p:cNvSpPr>
                <a:spLocks noRot="1" noChangeAspect="1" noMove="1" noResize="1" noEditPoints="1" noAdjustHandles="1" noChangeArrowheads="1" noChangeShapeType="1" noTextEdit="1"/>
              </p:cNvSpPr>
              <p:nvPr/>
            </p:nvSpPr>
            <p:spPr>
              <a:xfrm>
                <a:off x="340429" y="822045"/>
                <a:ext cx="8464686" cy="1408078"/>
              </a:xfrm>
              <a:prstGeom prst="rect">
                <a:avLst/>
              </a:prstGeom>
              <a:blipFill>
                <a:blip r:embed="rId3"/>
                <a:stretch>
                  <a:fillRect l="-720" r="-648" b="-2597"/>
                </a:stretch>
              </a:blipFill>
            </p:spPr>
            <p:txBody>
              <a:bodyPr/>
              <a:lstStyle/>
              <a:p>
                <a:r>
                  <a:rPr lang="en-US">
                    <a:noFill/>
                  </a:rPr>
                  <a:t> </a:t>
                </a:r>
              </a:p>
            </p:txBody>
          </p:sp>
        </mc:Fallback>
      </mc:AlternateContent>
      <p:grpSp>
        <p:nvGrpSpPr>
          <p:cNvPr id="77" name="Google Shape;2096;p80"/>
          <p:cNvGrpSpPr/>
          <p:nvPr/>
        </p:nvGrpSpPr>
        <p:grpSpPr>
          <a:xfrm rot="20358190" flipH="1">
            <a:off x="8514280" y="4394964"/>
            <a:ext cx="618335" cy="645830"/>
            <a:chOff x="1540042" y="2717774"/>
            <a:chExt cx="1159799" cy="1408228"/>
          </a:xfrm>
        </p:grpSpPr>
        <p:sp>
          <p:nvSpPr>
            <p:cNvPr id="78"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098;p80"/>
            <p:cNvGrpSpPr/>
            <p:nvPr/>
          </p:nvGrpSpPr>
          <p:grpSpPr>
            <a:xfrm>
              <a:off x="1540042" y="2717774"/>
              <a:ext cx="1151553" cy="1408210"/>
              <a:chOff x="5047475" y="2734375"/>
              <a:chExt cx="883025" cy="1079832"/>
            </a:xfrm>
          </p:grpSpPr>
          <p:sp>
            <p:nvSpPr>
              <p:cNvPr id="80"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6" name="Picture 7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9750" y="2230123"/>
            <a:ext cx="3062729" cy="2706172"/>
          </a:xfrm>
          <a:prstGeom prst="rect">
            <a:avLst/>
          </a:prstGeom>
        </p:spPr>
      </p:pic>
      <p:sp>
        <p:nvSpPr>
          <p:cNvPr id="120" name="Rectangle 119"/>
          <p:cNvSpPr/>
          <p:nvPr/>
        </p:nvSpPr>
        <p:spPr>
          <a:xfrm>
            <a:off x="3925071" y="2092909"/>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852088" y="2605168"/>
                <a:ext cx="4893964" cy="2015295"/>
              </a:xfrm>
              <a:prstGeom prst="rect">
                <a:avLst/>
              </a:prstGeom>
            </p:spPr>
            <p:txBody>
              <a:bodyPr wrap="square">
                <a:spAutoFit/>
              </a:bodyPr>
              <a:lstStyle/>
              <a:p>
                <a:pPr algn="just">
                  <a:lnSpc>
                    <a:spcPct val="150000"/>
                  </a:lnSpc>
                  <a:spcBef>
                    <a:spcPts val="600"/>
                  </a:spcBef>
                  <a:spcAft>
                    <a:spcPts val="600"/>
                  </a:spcAft>
                </a:pPr>
                <a:r>
                  <a:rPr lang="da-DK" sz="1900">
                    <a:latin typeface="+mj-lt"/>
                    <a:ea typeface="Dotum" panose="020B0600000101010101" pitchFamily="34" charset="-127"/>
                    <a:cs typeface="Times New Roman" panose="02020603050405020304" pitchFamily="18" charset="0"/>
                  </a:rPr>
                  <a:t>a) Vì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𝑀𝐻</m:t>
                    </m:r>
                    <m:r>
                      <a:rPr lang="da-DK" sz="1900" i="1">
                        <a:effectLst/>
                        <a:latin typeface="+mj-lt"/>
                        <a:ea typeface="Dotum" panose="020B0600000101010101" pitchFamily="34" charset="-127"/>
                        <a:cs typeface="Times New Roman" panose="02020603050405020304" pitchFamily="18" charset="0"/>
                      </a:rPr>
                      <m:t>⊥</m:t>
                    </m:r>
                    <m:d>
                      <m:dPr>
                        <m:ctrlPr>
                          <a:rPr lang="en-US" sz="1900" i="1">
                            <a:effectLst/>
                            <a:latin typeface="+mj-lt"/>
                            <a:ea typeface="Dotum" panose="020B0600000101010101" pitchFamily="34" charset="-127"/>
                            <a:cs typeface="Times New Roman" panose="02020603050405020304" pitchFamily="18" charset="0"/>
                          </a:rPr>
                        </m:ctrlPr>
                      </m:dPr>
                      <m:e>
                        <m:r>
                          <a:rPr lang="da-DK" sz="1900" i="1">
                            <a:effectLst/>
                            <a:latin typeface="+mj-lt"/>
                            <a:ea typeface="Dotum" panose="020B0600000101010101" pitchFamily="34" charset="-127"/>
                            <a:cs typeface="Times New Roman" panose="02020603050405020304" pitchFamily="18" charset="0"/>
                          </a:rPr>
                          <m:t>𝑃</m:t>
                        </m:r>
                      </m:e>
                    </m:d>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Dotum" panose="020B0600000101010101" pitchFamily="34" charset="-127"/>
                        <a:cs typeface="Times New Roman" panose="02020603050405020304" pitchFamily="18" charset="0"/>
                      </a:rPr>
                      <m:t>𝑂</m:t>
                    </m:r>
                    <m:r>
                      <a:rPr lang="da-DK" sz="1900" i="1">
                        <a:effectLst/>
                        <a:latin typeface="+mj-lt"/>
                        <a:ea typeface="Dotum" panose="020B0600000101010101" pitchFamily="34" charset="-127"/>
                        <a:cs typeface="Times New Roman" panose="02020603050405020304" pitchFamily="18" charset="0"/>
                      </a:rPr>
                      <m:t>∈</m:t>
                    </m:r>
                    <m:d>
                      <m:dPr>
                        <m:ctrlPr>
                          <a:rPr lang="en-US" sz="1900" i="1">
                            <a:effectLst/>
                            <a:latin typeface="+mj-lt"/>
                            <a:ea typeface="Dotum" panose="020B0600000101010101" pitchFamily="34" charset="-127"/>
                            <a:cs typeface="Times New Roman" panose="02020603050405020304" pitchFamily="18" charset="0"/>
                          </a:rPr>
                        </m:ctrlPr>
                      </m:dPr>
                      <m:e>
                        <m:r>
                          <a:rPr lang="da-DK" sz="1900" i="1">
                            <a:effectLst/>
                            <a:latin typeface="+mj-lt"/>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nên hình chiếu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trên </a:t>
                </a:r>
                <a14:m>
                  <m:oMath xmlns:m="http://schemas.openxmlformats.org/officeDocument/2006/math">
                    <m:d>
                      <m:dPr>
                        <m:ctrlPr>
                          <a:rPr lang="en-US" sz="1900" i="1">
                            <a:effectLst/>
                            <a:latin typeface="+mj-lt"/>
                            <a:ea typeface="Dotum" panose="020B0600000101010101" pitchFamily="34" charset="-127"/>
                            <a:cs typeface="Times New Roman" panose="02020603050405020304" pitchFamily="18" charset="0"/>
                          </a:rPr>
                        </m:ctrlPr>
                      </m:dPr>
                      <m:e>
                        <m:r>
                          <a:rPr lang="da-DK" sz="1900" i="1">
                            <a:effectLst/>
                            <a:latin typeface="+mj-lt"/>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𝐻𝑂</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1900">
                    <a:effectLst/>
                    <a:latin typeface="+mj-lt"/>
                    <a:ea typeface="Dotum" panose="020B0600000101010101" pitchFamily="34" charset="-127"/>
                    <a:cs typeface="Times New Roman" panose="02020603050405020304" pitchFamily="18" charset="0"/>
                  </a:rPr>
                  <a:t>b) Góc giữa đường thẳng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và hình chiếu của đường thẳng đó trên </a:t>
                </a:r>
                <a14:m>
                  <m:oMath xmlns:m="http://schemas.openxmlformats.org/officeDocument/2006/math">
                    <m:d>
                      <m:dPr>
                        <m:ctrlPr>
                          <a:rPr lang="en-US" sz="1900" i="1">
                            <a:effectLst/>
                            <a:latin typeface="+mj-lt"/>
                            <a:ea typeface="Dotum" panose="020B0600000101010101" pitchFamily="34" charset="-127"/>
                            <a:cs typeface="Times New Roman" panose="02020603050405020304" pitchFamily="18" charset="0"/>
                          </a:rPr>
                        </m:ctrlPr>
                      </m:dPr>
                      <m:e>
                        <m:r>
                          <a:rPr lang="da-DK" sz="1900" i="1">
                            <a:effectLst/>
                            <a:latin typeface="+mj-lt"/>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acc>
                      <m:accPr>
                        <m:chr m:val="̂"/>
                        <m:ctrlPr>
                          <a:rPr lang="en-US" sz="1900" i="1">
                            <a:effectLst/>
                            <a:latin typeface="+mj-lt"/>
                            <a:ea typeface="Dotum" panose="020B0600000101010101" pitchFamily="34" charset="-127"/>
                            <a:cs typeface="Times New Roman" panose="02020603050405020304" pitchFamily="18" charset="0"/>
                          </a:rPr>
                        </m:ctrlPr>
                      </m:accPr>
                      <m:e>
                        <m:r>
                          <a:rPr lang="da-DK" sz="1900" i="1">
                            <a:effectLst/>
                            <a:latin typeface="+mj-lt"/>
                            <a:ea typeface="Dotum" panose="020B0600000101010101" pitchFamily="34" charset="-127"/>
                            <a:cs typeface="Times New Roman" panose="02020603050405020304" pitchFamily="18" charset="0"/>
                          </a:rPr>
                          <m:t>𝑀𝑂𝐻</m:t>
                        </m:r>
                      </m:e>
                    </m:acc>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52088" y="2605168"/>
                <a:ext cx="4893964" cy="2015295"/>
              </a:xfrm>
              <a:prstGeom prst="rect">
                <a:avLst/>
              </a:prstGeom>
              <a:blipFill>
                <a:blip r:embed="rId6"/>
                <a:stretch>
                  <a:fillRect l="-1245" r="-10959" b="-1208"/>
                </a:stretch>
              </a:blipFill>
            </p:spPr>
            <p:txBody>
              <a:bodyPr/>
              <a:lstStyle/>
              <a:p>
                <a:r>
                  <a:rPr lang="en-US">
                    <a:noFill/>
                  </a:rPr>
                  <a:t> </a:t>
                </a:r>
              </a:p>
            </p:txBody>
          </p:sp>
        </mc:Fallback>
      </mc:AlternateContent>
    </p:spTree>
    <p:extLst>
      <p:ext uri="{BB962C8B-B14F-4D97-AF65-F5344CB8AC3E}">
        <p14:creationId xmlns:p14="http://schemas.microsoft.com/office/powerpoint/2010/main" val="105940360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anim calcmode="lin" valueType="num">
                                      <p:cBhvr>
                                        <p:cTn id="23" dur="500" fill="hold"/>
                                        <p:tgtEl>
                                          <p:spTgt spid="76"/>
                                        </p:tgtEl>
                                        <p:attrNameLst>
                                          <p:attrName>ppt_x</p:attrName>
                                        </p:attrNameLst>
                                      </p:cBhvr>
                                      <p:tavLst>
                                        <p:tav tm="0">
                                          <p:val>
                                            <p:strVal val="#ppt_x"/>
                                          </p:val>
                                        </p:tav>
                                        <p:tav tm="100000">
                                          <p:val>
                                            <p:strVal val="#ppt_x"/>
                                          </p:val>
                                        </p:tav>
                                      </p:tavLst>
                                    </p:anim>
                                    <p:anim calcmode="lin" valueType="num">
                                      <p:cBhvr>
                                        <p:cTn id="24"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 grpId="0"/>
      <p:bldP spid="4"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61780" y="1200789"/>
                <a:ext cx="8213000" cy="30442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70000"/>
                  </a:lnSpc>
                  <a:spcBef>
                    <a:spcPts val="600"/>
                  </a:spcBef>
                  <a:spcAft>
                    <a:spcPts val="600"/>
                  </a:spcAft>
                  <a:buFont typeface="Arial" panose="020B0604020202020204" pitchFamily="34" charset="0"/>
                  <a:buChar char="•"/>
                </a:pPr>
                <a:r>
                  <a:rPr lang="da-DK" sz="2200" smtClean="0">
                    <a:ea typeface="Dotum" panose="020B0600000101010101" pitchFamily="34" charset="-127"/>
                    <a:cs typeface="Times New Roman" panose="02020603050405020304" pitchFamily="18" charset="0"/>
                  </a:rPr>
                  <a:t>Nếu </a:t>
                </a:r>
                <a:r>
                  <a:rPr lang="da-DK" sz="2200">
                    <a:ea typeface="Dotum" panose="020B0600000101010101" pitchFamily="34" charset="-127"/>
                    <a:cs typeface="Times New Roman" panose="02020603050405020304" pitchFamily="18" charset="0"/>
                  </a:rPr>
                  <a:t>đường thẳng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vuông góc với mặt phẳng </a:t>
                </a:r>
                <a14:m>
                  <m:oMath xmlns:m="http://schemas.openxmlformats.org/officeDocument/2006/math">
                    <m:d>
                      <m:dPr>
                        <m:ctrlPr>
                          <a:rPr lang="en-US" sz="2200" i="1">
                            <a:effectLst/>
                            <a:ea typeface="Dotum" panose="020B0600000101010101" pitchFamily="34" charset="-127"/>
                            <a:cs typeface="Times New Roman" panose="02020603050405020304" pitchFamily="18" charset="0"/>
                          </a:rPr>
                        </m:ctrlPr>
                      </m:dPr>
                      <m:e>
                        <m:r>
                          <a:rPr lang="da-DK" sz="2200" i="1">
                            <a:effectLst/>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a:t>
                </a:r>
                <a14:m>
                  <m:oMath xmlns:m="http://schemas.openxmlformats.org/officeDocument/2006/math">
                    <m:d>
                      <m:dPr>
                        <m:ctrlPr>
                          <a:rPr lang="en-US" sz="2200" i="1">
                            <a:effectLst/>
                            <a:ea typeface="Dotum" panose="020B0600000101010101" pitchFamily="34" charset="-127"/>
                            <a:cs typeface="Times New Roman" panose="02020603050405020304" pitchFamily="18" charset="0"/>
                          </a:rPr>
                        </m:ctrlPr>
                      </m:dPr>
                      <m:e>
                        <m:r>
                          <a:rPr lang="da-DK" sz="2200" i="1">
                            <a:effectLst/>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bằng </a:t>
                </a:r>
                <a14:m>
                  <m:oMath xmlns:m="http://schemas.openxmlformats.org/officeDocument/2006/math">
                    <m:sSup>
                      <m:sSupPr>
                        <m:ctrlPr>
                          <a:rPr lang="en-US" sz="2200" i="1">
                            <a:effectLst/>
                            <a:ea typeface="Dotum" panose="020B0600000101010101" pitchFamily="34" charset="-127"/>
                            <a:cs typeface="Times New Roman" panose="02020603050405020304" pitchFamily="18" charset="0"/>
                          </a:rPr>
                        </m:ctrlPr>
                      </m:sSupPr>
                      <m:e>
                        <m:r>
                          <a:rPr lang="da-DK" sz="2200" i="1">
                            <a:effectLst/>
                            <a:ea typeface="Dotum" panose="020B0600000101010101" pitchFamily="34" charset="-127"/>
                            <a:cs typeface="Times New Roman" panose="02020603050405020304" pitchFamily="18" charset="0"/>
                          </a:rPr>
                          <m:t>90</m:t>
                        </m:r>
                      </m:e>
                      <m:sup>
                        <m:r>
                          <a:rPr lang="da-DK" sz="2200" i="1">
                            <a:effectLst/>
                            <a:ea typeface="Dotum" panose="020B0600000101010101" pitchFamily="34" charset="-127"/>
                            <a:cs typeface="Times New Roman" panose="02020603050405020304" pitchFamily="18" charset="0"/>
                          </a:rPr>
                          <m:t>𝑜</m:t>
                        </m:r>
                      </m:sup>
                    </m:sSup>
                  </m:oMath>
                </a14:m>
                <a:r>
                  <a:rPr lang="da-DK" sz="2200" smtClean="0">
                    <a:effectLst/>
                    <a:ea typeface="Dotum" panose="020B0600000101010101" pitchFamily="34" charset="-127"/>
                    <a:cs typeface="Times New Roman" panose="02020603050405020304" pitchFamily="18" charset="0"/>
                  </a:rPr>
                  <a:t>.</a:t>
                </a:r>
                <a:endParaRPr lang="en-US" sz="2200">
                  <a:ea typeface="Dotum" panose="020B0600000101010101" pitchFamily="34" charset="-127"/>
                  <a:cs typeface="Times New Roman" panose="02020603050405020304" pitchFamily="18" charset="0"/>
                </a:endParaRPr>
              </a:p>
              <a:p>
                <a:pPr marL="342900" indent="-342900" algn="just">
                  <a:lnSpc>
                    <a:spcPct val="170000"/>
                  </a:lnSpc>
                  <a:spcBef>
                    <a:spcPts val="600"/>
                  </a:spcBef>
                  <a:spcAft>
                    <a:spcPts val="600"/>
                  </a:spcAft>
                  <a:buFont typeface="Arial" panose="020B0604020202020204" pitchFamily="34" charset="0"/>
                  <a:buChar char="•"/>
                </a:pPr>
                <a:r>
                  <a:rPr lang="da-DK" sz="2200" smtClean="0">
                    <a:effectLst/>
                    <a:ea typeface="Dotum" panose="020B0600000101010101" pitchFamily="34" charset="-127"/>
                    <a:cs typeface="Times New Roman" panose="02020603050405020304" pitchFamily="18" charset="0"/>
                  </a:rPr>
                  <a:t>Nếu </a:t>
                </a:r>
                <a:r>
                  <a:rPr lang="da-DK" sz="2200">
                    <a:effectLst/>
                    <a:ea typeface="Dotum" panose="020B0600000101010101" pitchFamily="34" charset="-127"/>
                    <a:cs typeface="Times New Roman" panose="02020603050405020304" pitchFamily="18" charset="0"/>
                  </a:rPr>
                  <a:t>đường thẳng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không vuông góc với mặt phẳng </a:t>
                </a:r>
                <a14:m>
                  <m:oMath xmlns:m="http://schemas.openxmlformats.org/officeDocument/2006/math">
                    <m:d>
                      <m:dPr>
                        <m:ctrlPr>
                          <a:rPr lang="en-US" sz="2200" i="1">
                            <a:effectLst/>
                            <a:ea typeface="Dotum" panose="020B0600000101010101" pitchFamily="34" charset="-127"/>
                            <a:cs typeface="Times New Roman" panose="02020603050405020304" pitchFamily="18" charset="0"/>
                          </a:rPr>
                        </m:ctrlPr>
                      </m:dPr>
                      <m:e>
                        <m:r>
                          <a:rPr lang="da-DK" sz="2200" i="1">
                            <a:effectLst/>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mặt phẳng </a:t>
                </a:r>
                <a14:m>
                  <m:oMath xmlns:m="http://schemas.openxmlformats.org/officeDocument/2006/math">
                    <m:d>
                      <m:dPr>
                        <m:ctrlPr>
                          <a:rPr lang="en-US" sz="2200" i="1">
                            <a:effectLst/>
                            <a:ea typeface="Dotum" panose="020B0600000101010101" pitchFamily="34" charset="-127"/>
                            <a:cs typeface="Times New Roman" panose="02020603050405020304" pitchFamily="18" charset="0"/>
                          </a:rPr>
                        </m:ctrlPr>
                      </m:dPr>
                      <m:e>
                        <m:r>
                          <a:rPr lang="da-DK" sz="2200" i="1">
                            <a:effectLst/>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là góc giữa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hình chiếu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r>
                      <a:rPr lang="da-DK" sz="2200" i="1">
                        <a:effectLst/>
                        <a:ea typeface="Dotum" panose="020B0600000101010101" pitchFamily="34" charset="-127"/>
                        <a:cs typeface="Times New Roman" panose="02020603050405020304" pitchFamily="18" charset="0"/>
                      </a:rPr>
                      <m:t>′</m:t>
                    </m:r>
                  </m:oMath>
                </a14:m>
                <a:r>
                  <a:rPr lang="da-DK" sz="2200">
                    <a:effectLst/>
                    <a:ea typeface="Dotum" panose="020B0600000101010101" pitchFamily="34" charset="-127"/>
                    <a:cs typeface="Times New Roman" panose="02020603050405020304" pitchFamily="18" charset="0"/>
                  </a:rPr>
                  <a:t> của đường thẳng </a:t>
                </a:r>
                <a14:m>
                  <m:oMath xmlns:m="http://schemas.openxmlformats.org/officeDocument/2006/math">
                    <m:r>
                      <a:rPr lang="da-DK" sz="2200" i="1">
                        <a:effectLst/>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trên </a:t>
                </a:r>
                <a14:m>
                  <m:oMath xmlns:m="http://schemas.openxmlformats.org/officeDocument/2006/math">
                    <m:d>
                      <m:dPr>
                        <m:ctrlPr>
                          <a:rPr lang="en-US" sz="2200" i="1">
                            <a:effectLst/>
                            <a:ea typeface="Dotum" panose="020B0600000101010101" pitchFamily="34" charset="-127"/>
                            <a:cs typeface="Times New Roman" panose="02020603050405020304" pitchFamily="18" charset="0"/>
                          </a:rPr>
                        </m:ctrlPr>
                      </m:dPr>
                      <m:e>
                        <m:r>
                          <a:rPr lang="da-DK" sz="2200" i="1">
                            <a:effectLst/>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a:t>
                </a:r>
                <a:endParaRPr lang="en-US" sz="2200">
                  <a:effectLs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1780" y="1200789"/>
                <a:ext cx="8213000" cy="3044231"/>
              </a:xfrm>
              <a:prstGeom prst="rect">
                <a:avLst/>
              </a:prstGeom>
              <a:blipFill>
                <a:blip r:embed="rId3"/>
                <a:stretch>
                  <a:fillRect l="-740" r="-814" b="-2783"/>
                </a:stretch>
              </a:blipFill>
            </p:spPr>
            <p:txBody>
              <a:bodyPr/>
              <a:lstStyle/>
              <a:p>
                <a:r>
                  <a:rPr lang="en-US">
                    <a:noFill/>
                  </a:rPr>
                  <a:t> </a:t>
                </a:r>
              </a:p>
            </p:txBody>
          </p:sp>
        </mc:Fallback>
      </mc:AlternateContent>
      <p:sp>
        <p:nvSpPr>
          <p:cNvPr id="4" name="Google Shape;2540;p49"/>
          <p:cNvSpPr txBox="1">
            <a:spLocks/>
          </p:cNvSpPr>
          <p:nvPr/>
        </p:nvSpPr>
        <p:spPr>
          <a:xfrm>
            <a:off x="3005381" y="33214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smtClean="0">
                <a:solidFill>
                  <a:srgbClr val="C00000"/>
                </a:solidFill>
                <a:latin typeface="Arial" panose="020B0604020202020204" pitchFamily="34" charset="0"/>
              </a:rPr>
              <a:t>ĐỊNH NGHĨA</a:t>
            </a:r>
            <a:endParaRPr lang="vi-VN" sz="3000" b="1">
              <a:solidFill>
                <a:srgbClr val="C00000"/>
              </a:solidFill>
              <a:latin typeface="Arial" panose="020B0604020202020204" pitchFamily="34" charset="0"/>
            </a:endParaRPr>
          </a:p>
        </p:txBody>
      </p:sp>
      <p:grpSp>
        <p:nvGrpSpPr>
          <p:cNvPr id="7" name="Google Shape;1058;p51"/>
          <p:cNvGrpSpPr/>
          <p:nvPr/>
        </p:nvGrpSpPr>
        <p:grpSpPr>
          <a:xfrm rot="5400000">
            <a:off x="8225456" y="4439679"/>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86962859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057117" y="1999715"/>
                <a:ext cx="2635567" cy="1809726"/>
              </a:xfrm>
              <a:prstGeom prst="rect">
                <a:avLst/>
              </a:prstGeom>
            </p:spPr>
            <p:txBody>
              <a:bodyPr wrap="square">
                <a:spAutoFit/>
              </a:bodyPr>
              <a:lstStyle/>
              <a:p>
                <a:pPr algn="just">
                  <a:lnSpc>
                    <a:spcPct val="170000"/>
                  </a:lnSpc>
                </a:pPr>
                <a:r>
                  <a:rPr lang="da-DK" sz="1700" b="1" i="1" u="sng" smtClean="0">
                    <a:solidFill>
                      <a:srgbClr val="000000"/>
                    </a:solidFill>
                    <a:latin typeface="+mn-lt"/>
                    <a:ea typeface="Dotum" panose="020B0600000101010101" pitchFamily="34" charset="-127"/>
                    <a:cs typeface="Times New Roman" panose="02020603050405020304" pitchFamily="18" charset="0"/>
                  </a:rPr>
                  <a:t>Nhận xét:</a:t>
                </a:r>
              </a:p>
              <a:p>
                <a:pPr algn="just">
                  <a:lnSpc>
                    <a:spcPct val="170000"/>
                  </a:lnSpc>
                </a:pPr>
                <a:r>
                  <a:rPr lang="da-DK" sz="1700" smtClean="0">
                    <a:solidFill>
                      <a:srgbClr val="000000"/>
                    </a:solidFill>
                    <a:effectLst/>
                    <a:latin typeface="+mn-lt"/>
                    <a:ea typeface="Dotum" panose="020B0600000101010101" pitchFamily="34" charset="-127"/>
                    <a:cs typeface="Times New Roman" panose="02020603050405020304" pitchFamily="18" charset="0"/>
                  </a:rPr>
                  <a:t>Góc giữa đường thẳng và mặt phẳng có số đo từ </a:t>
                </a:r>
                <a14:m>
                  <m:oMath xmlns:m="http://schemas.openxmlformats.org/officeDocument/2006/math">
                    <m:r>
                      <a:rPr lang="en-US" sz="1700" b="0" i="1" smtClean="0">
                        <a:solidFill>
                          <a:srgbClr val="000000"/>
                        </a:solidFill>
                        <a:effectLst/>
                        <a:latin typeface="+mn-lt"/>
                        <a:ea typeface="Dotum" panose="020B0600000101010101" pitchFamily="34" charset="-127"/>
                        <a:cs typeface="Times New Roman" panose="02020603050405020304" pitchFamily="18" charset="0"/>
                      </a:rPr>
                      <m:t>0</m:t>
                    </m:r>
                    <m:r>
                      <a:rPr lang="en-US" sz="1700" b="0" i="1" smtClean="0">
                        <a:solidFill>
                          <a:srgbClr val="000000"/>
                        </a:solidFill>
                        <a:effectLst/>
                        <a:latin typeface="+mn-lt"/>
                        <a:ea typeface="Cambria Math" panose="02040503050406030204" pitchFamily="18" charset="0"/>
                        <a:cs typeface="Times New Roman" panose="02020603050405020304" pitchFamily="18" charset="0"/>
                      </a:rPr>
                      <m:t>°</m:t>
                    </m:r>
                  </m:oMath>
                </a14:m>
                <a:r>
                  <a:rPr lang="en-US" sz="1700" smtClean="0">
                    <a:solidFill>
                      <a:srgbClr val="000000"/>
                    </a:solidFill>
                    <a:effectLst/>
                    <a:latin typeface="+mn-lt"/>
                    <a:ea typeface="Arial" panose="020B0604020202020204" pitchFamily="34" charset="0"/>
                    <a:cs typeface="Times New Roman" panose="02020603050405020304" pitchFamily="18" charset="0"/>
                  </a:rPr>
                  <a:t> đến </a:t>
                </a:r>
                <a14:m>
                  <m:oMath xmlns:m="http://schemas.openxmlformats.org/officeDocument/2006/math">
                    <m:r>
                      <a:rPr lang="en-US" sz="1700" b="0" i="0" smtClean="0">
                        <a:solidFill>
                          <a:srgbClr val="000000"/>
                        </a:solidFill>
                        <a:latin typeface="+mn-lt"/>
                        <a:ea typeface="Dotum" panose="020B0600000101010101" pitchFamily="34" charset="-127"/>
                        <a:cs typeface="Times New Roman" panose="02020603050405020304" pitchFamily="18" charset="0"/>
                      </a:rPr>
                      <m:t>9</m:t>
                    </m:r>
                    <m:r>
                      <a:rPr lang="en-US" sz="1700" b="0" i="1">
                        <a:solidFill>
                          <a:srgbClr val="000000"/>
                        </a:solidFill>
                        <a:latin typeface="+mn-lt"/>
                        <a:ea typeface="Dotum" panose="020B0600000101010101" pitchFamily="34" charset="-127"/>
                        <a:cs typeface="Times New Roman" panose="02020603050405020304" pitchFamily="18" charset="0"/>
                      </a:rPr>
                      <m:t>0</m:t>
                    </m:r>
                    <m:r>
                      <a:rPr lang="en-US" sz="1700" b="0" i="1">
                        <a:solidFill>
                          <a:srgbClr val="000000"/>
                        </a:solidFill>
                        <a:latin typeface="+mn-lt"/>
                        <a:ea typeface="Cambria Math" panose="02040503050406030204" pitchFamily="18" charset="0"/>
                        <a:cs typeface="Times New Roman" panose="02020603050405020304" pitchFamily="18" charset="0"/>
                      </a:rPr>
                      <m:t>°</m:t>
                    </m:r>
                  </m:oMath>
                </a14:m>
                <a:r>
                  <a:rPr lang="en-US" sz="1700" smtClean="0">
                    <a:solidFill>
                      <a:srgbClr val="000000"/>
                    </a:solidFill>
                    <a:effectLst/>
                    <a:latin typeface="+mn-lt"/>
                    <a:ea typeface="Arial" panose="020B0604020202020204" pitchFamily="34" charset="0"/>
                    <a:cs typeface="Times New Roman" panose="02020603050405020304" pitchFamily="18" charset="0"/>
                  </a:rPr>
                  <a:t> </a:t>
                </a:r>
                <a:endParaRPr lang="en-US" sz="1700">
                  <a:solidFill>
                    <a:srgbClr val="000000"/>
                  </a:solidFill>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057117" y="1999715"/>
                <a:ext cx="2635567" cy="1809726"/>
              </a:xfrm>
              <a:prstGeom prst="rect">
                <a:avLst/>
              </a:prstGeom>
              <a:blipFill>
                <a:blip r:embed="rId4"/>
                <a:stretch>
                  <a:fillRect l="-1620" r="-1389" b="-3704"/>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Lst>
          </a:blip>
          <a:stretch>
            <a:fillRect/>
          </a:stretch>
        </p:blipFill>
        <p:spPr>
          <a:xfrm>
            <a:off x="372317" y="234791"/>
            <a:ext cx="5576858" cy="4641042"/>
          </a:xfrm>
          <a:prstGeom prst="rect">
            <a:avLst/>
          </a:prstGeom>
        </p:spPr>
      </p:pic>
      <p:pic>
        <p:nvPicPr>
          <p:cNvPr id="9" name="Picture 8"/>
          <p:cNvPicPr>
            <a:picLocks noChangeAspect="1"/>
          </p:cNvPicPr>
          <p:nvPr/>
        </p:nvPicPr>
        <p:blipFill>
          <a:blip r:embed="rId7"/>
          <a:stretch>
            <a:fillRect/>
          </a:stretch>
        </p:blipFill>
        <p:spPr>
          <a:xfrm flipH="1">
            <a:off x="129802" y="110423"/>
            <a:ext cx="561961" cy="842943"/>
          </a:xfrm>
          <a:prstGeom prst="rect">
            <a:avLst/>
          </a:prstGeom>
        </p:spPr>
      </p:pic>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80" name="TextBox 79"/>
              <p:cNvSpPr txBox="1"/>
              <p:nvPr/>
            </p:nvSpPr>
            <p:spPr>
              <a:xfrm>
                <a:off x="352812" y="307625"/>
                <a:ext cx="8417874" cy="1472454"/>
              </a:xfrm>
              <a:prstGeom prst="rect">
                <a:avLst/>
              </a:prstGeom>
              <a:noFill/>
            </p:spPr>
            <p:txBody>
              <a:bodyPr wrap="square" rtlCol="0">
                <a:spAutoFit/>
              </a:bodyPr>
              <a:lstStyle/>
              <a:p>
                <a:pPr lvl="0" algn="just">
                  <a:lnSpc>
                    <a:spcPct val="150000"/>
                  </a:lnSpc>
                  <a:buClr>
                    <a:srgbClr val="2D1549"/>
                  </a:buClr>
                  <a:buSzPts val="1100"/>
                  <a:defRPr/>
                </a:pPr>
                <a:r>
                  <a:rPr lang="en-US" sz="2000" b="1" smtClean="0">
                    <a:solidFill>
                      <a:srgbClr val="FFFFFF"/>
                    </a:solidFill>
                    <a:highlight>
                      <a:srgbClr val="CE4D8E"/>
                    </a:highlight>
                    <a:cs typeface="Poppins SemiBold"/>
                    <a:sym typeface="Poppins SemiBold"/>
                  </a:rPr>
                  <a:t>Ví dụ </a:t>
                </a:r>
                <a:r>
                  <a:rPr lang="en-US" sz="2000" b="1" smtClean="0">
                    <a:solidFill>
                      <a:srgbClr val="FFFFFF"/>
                    </a:solidFill>
                    <a:highlight>
                      <a:srgbClr val="CE4D8E"/>
                    </a:highlight>
                    <a:cs typeface="Poppins SemiBold"/>
                    <a:sym typeface="Poppins SemiBold"/>
                  </a:rPr>
                  <a:t>1:</a:t>
                </a:r>
                <a:r>
                  <a:rPr lang="en-US" sz="2000" smtClean="0">
                    <a:solidFill>
                      <a:srgbClr val="292A00"/>
                    </a:solidFill>
                    <a:latin typeface="+mn-lt"/>
                  </a:rPr>
                  <a:t> </a:t>
                </a:r>
                <a:r>
                  <a:rPr lang="vi-VN" sz="1900" smtClean="0">
                    <a:solidFill>
                      <a:srgbClr val="292A00"/>
                    </a:solidFill>
                    <a:latin typeface="+mn-lt"/>
                  </a:rPr>
                  <a:t>Cho </a:t>
                </a:r>
                <a:r>
                  <a:rPr lang="vi-VN" sz="1900">
                    <a:solidFill>
                      <a:srgbClr val="292A00"/>
                    </a:solidFill>
                    <a:latin typeface="+mn-lt"/>
                  </a:rPr>
                  <a:t>hình chóp </a:t>
                </a:r>
                <a14:m>
                  <m:oMath xmlns:m="http://schemas.openxmlformats.org/officeDocument/2006/math">
                    <m:r>
                      <a:rPr lang="vi-VN" sz="1900" i="1" smtClean="0">
                        <a:solidFill>
                          <a:srgbClr val="292A00"/>
                        </a:solidFill>
                        <a:latin typeface="Cambria Math" panose="02040503050406030204" pitchFamily="18" charset="0"/>
                      </a:rPr>
                      <m:t>𝑆</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oMath>
                </a14:m>
                <a:r>
                  <a:rPr lang="vi-VN" sz="1900">
                    <a:solidFill>
                      <a:srgbClr val="292A00"/>
                    </a:solidFill>
                    <a:latin typeface="+mn-lt"/>
                  </a:rPr>
                  <a:t> có </a:t>
                </a:r>
                <a14:m>
                  <m:oMath xmlns:m="http://schemas.openxmlformats.org/officeDocument/2006/math">
                    <m:r>
                      <a:rPr lang="vi-VN" sz="1900" i="1" smtClean="0">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smtClean="0">
                    <a:solidFill>
                      <a:srgbClr val="292A00"/>
                    </a:solidFill>
                    <a:latin typeface="+mn-lt"/>
                  </a:rPr>
                  <a:t> </a:t>
                </a:r>
                <a:r>
                  <a:rPr lang="vi-VN" sz="1900">
                    <a:solidFill>
                      <a:srgbClr val="292A00"/>
                    </a:solidFill>
                    <a:latin typeface="+mn-lt"/>
                  </a:rPr>
                  <a:t>(Hình 33</a:t>
                </a:r>
                <a:r>
                  <a:rPr lang="vi-VN" sz="1900">
                    <a:solidFill>
                      <a:srgbClr val="292A00"/>
                    </a:solidFill>
                    <a:latin typeface="+mn-lt"/>
                  </a:rPr>
                  <a:t>). </a:t>
                </a:r>
                <a:endParaRPr lang="en-US" sz="1900" smtClean="0">
                  <a:solidFill>
                    <a:srgbClr val="292A00"/>
                  </a:solidFill>
                  <a:latin typeface="+mn-lt"/>
                </a:endParaRPr>
              </a:p>
              <a:p>
                <a:pPr lvl="0" algn="just">
                  <a:lnSpc>
                    <a:spcPct val="150000"/>
                  </a:lnSpc>
                  <a:buClr>
                    <a:srgbClr val="2D1549"/>
                  </a:buClr>
                  <a:buSzPts val="1100"/>
                  <a:defRPr/>
                </a:pPr>
                <a:r>
                  <a:rPr lang="vi-VN" sz="1900" smtClean="0">
                    <a:solidFill>
                      <a:srgbClr val="292A00"/>
                    </a:solidFill>
                    <a:latin typeface="+mn-lt"/>
                  </a:rPr>
                  <a:t>a</a:t>
                </a:r>
                <a:r>
                  <a:rPr lang="vi-VN" sz="1900">
                    <a:solidFill>
                      <a:srgbClr val="292A00"/>
                    </a:solidFill>
                    <a:latin typeface="+mn-lt"/>
                  </a:rPr>
                  <a:t>)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𝑆𝐴</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endParaRPr lang="vi-VN" sz="1900">
                  <a:solidFill>
                    <a:srgbClr val="292A00"/>
                  </a:solidFill>
                  <a:latin typeface="+mn-lt"/>
                </a:endParaRPr>
              </a:p>
              <a:p>
                <a:pPr lvl="0" algn="just">
                  <a:lnSpc>
                    <a:spcPct val="150000"/>
                  </a:lnSpc>
                  <a:buClr>
                    <a:srgbClr val="2D1549"/>
                  </a:buClr>
                  <a:buSzPts val="1100"/>
                  <a:defRPr/>
                </a:pPr>
                <a:r>
                  <a:rPr lang="vi-VN" sz="1900">
                    <a:solidFill>
                      <a:srgbClr val="292A00"/>
                    </a:solidFill>
                    <a:latin typeface="+mn-lt"/>
                  </a:rPr>
                  <a:t>b)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𝑆𝐵</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smtClean="0">
                    <a:solidFill>
                      <a:srgbClr val="292A00"/>
                    </a:solidFill>
                    <a:latin typeface="+mn-lt"/>
                  </a:rPr>
                  <a:t> </a:t>
                </a:r>
                <a:r>
                  <a:rPr lang="vi-VN" sz="1900">
                    <a:solidFill>
                      <a:srgbClr val="292A00"/>
                    </a:solidFill>
                    <a:latin typeface="+mn-lt"/>
                  </a:rPr>
                  <a:t>biết </a:t>
                </a:r>
                <a14:m>
                  <m:oMath xmlns:m="http://schemas.openxmlformats.org/officeDocument/2006/math">
                    <m:r>
                      <a:rPr lang="vi-VN" sz="1900" i="1" smtClean="0">
                        <a:solidFill>
                          <a:srgbClr val="292A00"/>
                        </a:solidFill>
                        <a:latin typeface="Cambria Math" panose="02040503050406030204" pitchFamily="18" charset="0"/>
                      </a:rPr>
                      <m:t>𝑆𝐴</m:t>
                    </m:r>
                    <m:r>
                      <a:rPr lang="vi-VN" sz="1900" i="1" smtClean="0">
                        <a:solidFill>
                          <a:srgbClr val="292A00"/>
                        </a:solidFill>
                        <a:latin typeface="Cambria Math" panose="02040503050406030204" pitchFamily="18" charset="0"/>
                      </a:rPr>
                      <m:t> =</m:t>
                    </m:r>
                    <m:rad>
                      <m:radPr>
                        <m:degHide m:val="on"/>
                        <m:ctrlPr>
                          <a:rPr lang="vi-VN" sz="1900" i="1" smtClean="0">
                            <a:solidFill>
                              <a:srgbClr val="292A00"/>
                            </a:solidFill>
                            <a:latin typeface="Cambria Math" panose="02040503050406030204" pitchFamily="18" charset="0"/>
                          </a:rPr>
                        </m:ctrlPr>
                      </m:radPr>
                      <m:deg/>
                      <m:e>
                        <m:r>
                          <a:rPr lang="en-US" sz="1900" b="0" i="1" smtClean="0">
                            <a:solidFill>
                              <a:srgbClr val="292A00"/>
                            </a:solidFill>
                            <a:latin typeface="Cambria Math" panose="02040503050406030204" pitchFamily="18" charset="0"/>
                          </a:rPr>
                          <m:t>3</m:t>
                        </m:r>
                      </m:e>
                    </m:rad>
                    <m:r>
                      <a:rPr lang="en-US" sz="1900" b="0" i="1" smtClean="0">
                        <a:solidFill>
                          <a:srgbClr val="292A00"/>
                        </a:solidFill>
                        <a:latin typeface="Cambria Math" panose="02040503050406030204" pitchFamily="18" charset="0"/>
                      </a:rPr>
                      <m:t> </m:t>
                    </m:r>
                    <m:r>
                      <a:rPr lang="en-US" sz="1900" b="0" i="1" smtClean="0">
                        <a:solidFill>
                          <a:srgbClr val="292A00"/>
                        </a:solidFill>
                        <a:latin typeface="Cambria Math" panose="02040503050406030204" pitchFamily="18" charset="0"/>
                      </a:rPr>
                      <m:t>𝐴𝐵</m:t>
                    </m:r>
                    <m:r>
                      <a:rPr lang="en-US" sz="1900" b="0" i="1" smtClean="0">
                        <a:solidFill>
                          <a:srgbClr val="292A00"/>
                        </a:solidFill>
                        <a:latin typeface="Cambria Math" panose="02040503050406030204" pitchFamily="18" charset="0"/>
                      </a:rPr>
                      <m:t>.</m:t>
                    </m:r>
                  </m:oMath>
                </a14:m>
                <a:endParaRPr lang="vi-VN" sz="1900">
                  <a:solidFill>
                    <a:srgbClr val="292A00"/>
                  </a:solidFill>
                  <a:latin typeface="+mn-lt"/>
                </a:endParaRPr>
              </a:p>
            </p:txBody>
          </p:sp>
        </mc:Choice>
        <mc:Fallback>
          <p:sp>
            <p:nvSpPr>
              <p:cNvPr id="80" name="TextBox 79"/>
              <p:cNvSpPr txBox="1">
                <a:spLocks noRot="1" noChangeAspect="1" noMove="1" noResize="1" noEditPoints="1" noAdjustHandles="1" noChangeArrowheads="1" noChangeShapeType="1" noTextEdit="1"/>
              </p:cNvSpPr>
              <p:nvPr/>
            </p:nvSpPr>
            <p:spPr>
              <a:xfrm>
                <a:off x="352812" y="307625"/>
                <a:ext cx="8417874" cy="1472454"/>
              </a:xfrm>
              <a:prstGeom prst="rect">
                <a:avLst/>
              </a:prstGeom>
              <a:blipFill>
                <a:blip r:embed="rId7"/>
                <a:stretch>
                  <a:fillRect l="-797" b="-1653"/>
                </a:stretch>
              </a:blipFill>
            </p:spPr>
            <p:txBody>
              <a:bodyPr/>
              <a:lstStyle/>
              <a:p>
                <a:r>
                  <a:rPr lang="en-US">
                    <a:noFill/>
                  </a:rPr>
                  <a:t> </a:t>
                </a:r>
              </a:p>
            </p:txBody>
          </p:sp>
        </mc:Fallback>
      </mc:AlternateContent>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270580" y="2002998"/>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4239385" y="186314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2934757" y="2353328"/>
                <a:ext cx="5378185" cy="969496"/>
              </a:xfrm>
              <a:prstGeom prst="rect">
                <a:avLst/>
              </a:prstGeom>
            </p:spPr>
            <p:txBody>
              <a:bodyPr wrap="square">
                <a:spAutoFit/>
              </a:bodyPr>
              <a:lstStyle/>
              <a:p>
                <a:pPr algn="just">
                  <a:lnSpc>
                    <a:spcPct val="150000"/>
                  </a:lnSpc>
                  <a:spcAft>
                    <a:spcPts val="500"/>
                  </a:spcAft>
                </a:pPr>
                <a:r>
                  <a:rPr lang="vi-VN" sz="1900" smtClean="0">
                    <a:latin typeface="+mn-lt"/>
                  </a:rPr>
                  <a:t>a) Vì </a:t>
                </a:r>
                <a14:m>
                  <m:oMath xmlns:m="http://schemas.openxmlformats.org/officeDocument/2006/math">
                    <m:r>
                      <a:rPr lang="vi-VN" sz="1900" i="1">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a:solidFill>
                          <a:srgbClr val="292A00"/>
                        </a:solidFill>
                        <a:latin typeface="Cambria Math" panose="02040503050406030204" pitchFamily="18" charset="0"/>
                      </a:rPr>
                      <m:t>(</m:t>
                    </m:r>
                    <m:r>
                      <a:rPr lang="vi-VN" sz="1900" i="1">
                        <a:solidFill>
                          <a:srgbClr val="292A00"/>
                        </a:solidFill>
                        <a:latin typeface="Cambria Math" panose="02040503050406030204" pitchFamily="18" charset="0"/>
                      </a:rPr>
                      <m:t>𝐴𝐵𝐶</m:t>
                    </m:r>
                    <m:r>
                      <a:rPr lang="vi-VN" sz="1900" i="1">
                        <a:solidFill>
                          <a:srgbClr val="292A00"/>
                        </a:solidFill>
                        <a:latin typeface="Cambria Math" panose="02040503050406030204" pitchFamily="18" charset="0"/>
                      </a:rPr>
                      <m:t>)</m:t>
                    </m:r>
                  </m:oMath>
                </a14:m>
                <a:r>
                  <a:rPr lang="en-US" sz="1900">
                    <a:solidFill>
                      <a:srgbClr val="292A00"/>
                    </a:solidFill>
                  </a:rPr>
                  <a:t> </a:t>
                </a:r>
                <a:r>
                  <a:rPr lang="vi-VN" sz="1900">
                    <a:latin typeface="+mn-lt"/>
                  </a:rPr>
                  <a:t>nên góc giữa đường thẳng </a:t>
                </a:r>
                <a14:m>
                  <m:oMath xmlns:m="http://schemas.openxmlformats.org/officeDocument/2006/math">
                    <m:r>
                      <a:rPr lang="vi-VN" sz="1900" i="1" smtClean="0">
                        <a:latin typeface="Cambria Math" panose="02040503050406030204" pitchFamily="18" charset="0"/>
                      </a:rPr>
                      <m:t>𝑆𝐴</m:t>
                    </m:r>
                  </m:oMath>
                </a14:m>
                <a:r>
                  <a:rPr lang="vi-VN" sz="1900">
                    <a:latin typeface="+mn-lt"/>
                  </a:rPr>
                  <a:t> và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𝐴𝐵𝐶</m:t>
                    </m:r>
                    <m:r>
                      <a:rPr lang="vi-VN" sz="1900" i="1" smtClean="0">
                        <a:latin typeface="Cambria Math" panose="02040503050406030204" pitchFamily="18" charset="0"/>
                      </a:rPr>
                      <m:t>) </m:t>
                    </m:r>
                  </m:oMath>
                </a14:m>
                <a:r>
                  <a:rPr lang="vi-VN" sz="1900">
                    <a:latin typeface="+mn-lt"/>
                  </a:rPr>
                  <a:t>bằng </a:t>
                </a:r>
                <a14:m>
                  <m:oMath xmlns:m="http://schemas.openxmlformats.org/officeDocument/2006/math">
                    <m:r>
                      <a:rPr lang="vi-VN" sz="1900" i="1" smtClean="0">
                        <a:latin typeface="Cambria Math" panose="02040503050406030204" pitchFamily="18" charset="0"/>
                      </a:rPr>
                      <m:t>90</m:t>
                    </m:r>
                    <m:r>
                      <a:rPr lang="vi-VN" sz="1900" i="1" smtClean="0">
                        <a:latin typeface="Cambria Math" panose="02040503050406030204" pitchFamily="18" charset="0"/>
                        <a:ea typeface="Cambria Math" panose="02040503050406030204" pitchFamily="18" charset="0"/>
                      </a:rPr>
                      <m:t>°</m:t>
                    </m:r>
                    <m:r>
                      <a:rPr lang="vi-VN" sz="1900" i="1" smtClean="0">
                        <a:latin typeface="Cambria Math" panose="02040503050406030204" pitchFamily="18" charset="0"/>
                      </a:rPr>
                      <m:t>.</m:t>
                    </m:r>
                  </m:oMath>
                </a14:m>
                <a:endParaRPr lang="vi-VN" sz="1900">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2934757" y="2353328"/>
                <a:ext cx="5378185" cy="969496"/>
              </a:xfrm>
              <a:prstGeom prst="rect">
                <a:avLst/>
              </a:prstGeom>
              <a:blipFill>
                <a:blip r:embed="rId10"/>
                <a:stretch>
                  <a:fillRect l="-1019" b="-4403"/>
                </a:stretch>
              </a:blipFill>
            </p:spPr>
            <p:txBody>
              <a:bodyPr/>
              <a:lstStyle/>
              <a:p>
                <a:r>
                  <a:rPr lang="en-US">
                    <a:noFill/>
                  </a:rPr>
                  <a:t> </a:t>
                </a:r>
              </a:p>
            </p:txBody>
          </p:sp>
        </mc:Fallback>
      </mc:AlternateContent>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anim calcmode="lin" valueType="num">
                                      <p:cBhvr>
                                        <p:cTn id="8" dur="500" fill="hold"/>
                                        <p:tgtEl>
                                          <p:spTgt spid="80"/>
                                        </p:tgtEl>
                                        <p:attrNameLst>
                                          <p:attrName>ppt_x</p:attrName>
                                        </p:attrNameLst>
                                      </p:cBhvr>
                                      <p:tavLst>
                                        <p:tav tm="0">
                                          <p:val>
                                            <p:strVal val="#ppt_x"/>
                                          </p:val>
                                        </p:tav>
                                        <p:tav tm="100000">
                                          <p:val>
                                            <p:strVal val="#ppt_x"/>
                                          </p:val>
                                        </p:tav>
                                      </p:tavLst>
                                    </p:anim>
                                    <p:anim calcmode="lin" valueType="num">
                                      <p:cBhvr>
                                        <p:cTn id="9" dur="5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65"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3129</TotalTime>
  <Words>1990</Words>
  <Application>Microsoft Office PowerPoint</Application>
  <PresentationFormat>On-screen Show (16:9)</PresentationFormat>
  <Paragraphs>239</Paragraphs>
  <Slides>50</Slides>
  <Notes>49</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50</vt:i4>
      </vt:variant>
    </vt:vector>
  </HeadingPairs>
  <TitlesOfParts>
    <vt:vector size="71" baseType="lpstr">
      <vt:lpstr>Cambria Math</vt:lpstr>
      <vt:lpstr>Ranchers</vt:lpstr>
      <vt:lpstr>Calibri</vt:lpstr>
      <vt:lpstr>Poppins SemiBold</vt:lpstr>
      <vt:lpstr>Malgun Gothic</vt:lpstr>
      <vt:lpstr>DM Sans</vt:lpstr>
      <vt:lpstr>Dotum</vt:lpstr>
      <vt:lpstr>Times New Roman</vt:lpstr>
      <vt:lpstr>DengXian</vt:lpstr>
      <vt:lpstr>Calibri Light</vt:lpstr>
      <vt:lpstr>Arial</vt:lpstr>
      <vt:lpstr>Nunito</vt:lpstr>
      <vt:lpstr>MJXc-TeX-main-R</vt:lpstr>
      <vt:lpstr>Proxima Nova</vt:lpstr>
      <vt:lpstr>Maven Pro SemiBold</vt:lpstr>
      <vt:lpstr>Maven Pro ExtraBold</vt:lpstr>
      <vt:lpstr>OpenSans</vt:lpstr>
      <vt:lpstr>Wingdings</vt:lpstr>
      <vt:lpstr>Grammar Subject for Elementary - 5th Grade: Subject and Predicate by Slidesgo</vt:lpstr>
      <vt:lpstr>Slidesgo Final Pages</vt:lpstr>
      <vt:lpstr>1_Office Theme</vt:lpstr>
      <vt:lpstr>PowerPoint Presentation</vt:lpstr>
      <vt:lpstr>KHỞI ĐỘNG</vt:lpstr>
      <vt:lpstr>PowerPoint Presentation</vt:lpstr>
      <vt:lpstr>NỘI DUNG BÀI HỌC</vt:lpstr>
      <vt:lpstr>I. GÓC GIỮA ĐƯỜNG THẲNG VÀ MẶT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GÓC NHỊ DIỆN</vt:lpstr>
      <vt:lpstr>1. Khái niệm</vt:lpstr>
      <vt:lpstr>PowerPoint Presentation</vt:lpstr>
      <vt:lpstr>PowerPoint Presentation</vt:lpstr>
      <vt:lpstr>PowerPoint Presentation</vt:lpstr>
      <vt:lpstr>PowerPoint Presentation</vt:lpstr>
      <vt:lpstr>PowerPoint Presentation</vt:lpstr>
      <vt:lpstr>2. Số đo của góc nhị diện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198</cp:revision>
  <dcterms:modified xsi:type="dcterms:W3CDTF">2023-11-21T08:13:37Z</dcterms:modified>
</cp:coreProperties>
</file>