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95" r:id="rId3"/>
  </p:sldMasterIdLst>
  <p:notesMasterIdLst>
    <p:notesMasterId r:id="rId80"/>
  </p:notesMasterIdLst>
  <p:sldIdLst>
    <p:sldId id="256" r:id="rId4"/>
    <p:sldId id="257" r:id="rId5"/>
    <p:sldId id="259" r:id="rId6"/>
    <p:sldId id="258" r:id="rId7"/>
    <p:sldId id="260" r:id="rId8"/>
    <p:sldId id="360" r:id="rId9"/>
    <p:sldId id="267" r:id="rId10"/>
    <p:sldId id="361" r:id="rId11"/>
    <p:sldId id="262" r:id="rId12"/>
    <p:sldId id="362" r:id="rId13"/>
    <p:sldId id="261" r:id="rId14"/>
    <p:sldId id="317" r:id="rId15"/>
    <p:sldId id="363" r:id="rId16"/>
    <p:sldId id="311" r:id="rId17"/>
    <p:sldId id="313" r:id="rId18"/>
    <p:sldId id="364" r:id="rId19"/>
    <p:sldId id="265" r:id="rId20"/>
    <p:sldId id="320" r:id="rId21"/>
    <p:sldId id="266" r:id="rId22"/>
    <p:sldId id="365" r:id="rId23"/>
    <p:sldId id="263" r:id="rId24"/>
    <p:sldId id="366" r:id="rId25"/>
    <p:sldId id="367" r:id="rId26"/>
    <p:sldId id="316" r:id="rId27"/>
    <p:sldId id="368" r:id="rId28"/>
    <p:sldId id="327" r:id="rId29"/>
    <p:sldId id="328" r:id="rId30"/>
    <p:sldId id="370" r:id="rId31"/>
    <p:sldId id="371" r:id="rId32"/>
    <p:sldId id="321" r:id="rId33"/>
    <p:sldId id="372" r:id="rId34"/>
    <p:sldId id="329" r:id="rId35"/>
    <p:sldId id="373" r:id="rId36"/>
    <p:sldId id="324" r:id="rId37"/>
    <p:sldId id="333" r:id="rId38"/>
    <p:sldId id="318" r:id="rId39"/>
    <p:sldId id="374" r:id="rId40"/>
    <p:sldId id="275" r:id="rId41"/>
    <p:sldId id="268" r:id="rId42"/>
    <p:sldId id="322" r:id="rId43"/>
    <p:sldId id="339" r:id="rId44"/>
    <p:sldId id="332" r:id="rId45"/>
    <p:sldId id="375" r:id="rId46"/>
    <p:sldId id="376" r:id="rId47"/>
    <p:sldId id="330" r:id="rId48"/>
    <p:sldId id="378" r:id="rId49"/>
    <p:sldId id="379" r:id="rId50"/>
    <p:sldId id="380" r:id="rId51"/>
    <p:sldId id="335" r:id="rId52"/>
    <p:sldId id="382" r:id="rId53"/>
    <p:sldId id="325" r:id="rId54"/>
    <p:sldId id="384" r:id="rId55"/>
    <p:sldId id="338" r:id="rId56"/>
    <p:sldId id="341" r:id="rId57"/>
    <p:sldId id="277" r:id="rId58"/>
    <p:sldId id="344" r:id="rId59"/>
    <p:sldId id="346" r:id="rId60"/>
    <p:sldId id="345" r:id="rId61"/>
    <p:sldId id="349" r:id="rId62"/>
    <p:sldId id="350" r:id="rId63"/>
    <p:sldId id="385" r:id="rId64"/>
    <p:sldId id="355" r:id="rId65"/>
    <p:sldId id="276" r:id="rId66"/>
    <p:sldId id="351" r:id="rId67"/>
    <p:sldId id="387" r:id="rId68"/>
    <p:sldId id="388" r:id="rId69"/>
    <p:sldId id="357" r:id="rId70"/>
    <p:sldId id="272" r:id="rId71"/>
    <p:sldId id="353" r:id="rId72"/>
    <p:sldId id="390" r:id="rId73"/>
    <p:sldId id="306" r:id="rId74"/>
    <p:sldId id="391" r:id="rId75"/>
    <p:sldId id="393" r:id="rId76"/>
    <p:sldId id="358" r:id="rId77"/>
    <p:sldId id="289" r:id="rId78"/>
    <p:sldId id="288" r:id="rId79"/>
  </p:sldIdLst>
  <p:sldSz cx="9144000" cy="5143500" type="screen16x9"/>
  <p:notesSz cx="6858000" cy="9144000"/>
  <p:embeddedFontLst>
    <p:embeddedFont>
      <p:font typeface="Tahoma" panose="020B0604030504040204" pitchFamily="34" charset="0"/>
      <p:regular r:id="rId81"/>
      <p:bold r:id="rId82"/>
    </p:embeddedFont>
    <p:embeddedFont>
      <p:font typeface="DM Sans SemiBold" panose="020B0604020202020204" charset="0"/>
      <p:regular r:id="rId83"/>
      <p:bold r:id="rId84"/>
      <p:italic r:id="rId85"/>
      <p:boldItalic r:id="rId86"/>
    </p:embeddedFont>
    <p:embeddedFont>
      <p:font typeface="Cambria Math" panose="02040503050406030204" pitchFamily="18" charset="0"/>
      <p:regular r:id="rId87"/>
    </p:embeddedFont>
    <p:embeddedFont>
      <p:font typeface="Playfair Display" panose="020B0604020202020204" charset="0"/>
      <p:regular r:id="rId88"/>
      <p:bold r:id="rId89"/>
      <p:italic r:id="rId90"/>
      <p:boldItalic r:id="rId91"/>
    </p:embeddedFont>
    <p:embeddedFont>
      <p:font typeface="Maven Pro" panose="020B0604020202020204" charset="0"/>
      <p:regular r:id="rId92"/>
      <p:bold r:id="rId93"/>
    </p:embeddedFont>
    <p:embeddedFont>
      <p:font typeface="Calibri" panose="020F0502020204030204" pitchFamily="34" charset="0"/>
      <p:regular r:id="rId94"/>
      <p:bold r:id="rId95"/>
      <p:italic r:id="rId96"/>
      <p:boldItalic r:id="rId97"/>
    </p:embeddedFont>
    <p:embeddedFont>
      <p:font typeface="Poppins SemiBold" panose="020B0604020202020204" charset="0"/>
      <p:regular r:id="rId98"/>
      <p:bold r:id="rId99"/>
      <p:italic r:id="rId100"/>
      <p:boldItalic r:id="rId101"/>
    </p:embeddedFont>
    <p:embeddedFont>
      <p:font typeface="Malgun Gothic" panose="020B0503020000020004" pitchFamily="34" charset="-127"/>
      <p:regular r:id="rId102"/>
      <p:bold r:id="rId103"/>
    </p:embeddedFont>
    <p:embeddedFont>
      <p:font typeface="Manrope" panose="020B0604020202020204" charset="0"/>
      <p:regular r:id="rId104"/>
      <p:bold r:id="rId105"/>
    </p:embeddedFont>
    <p:embeddedFont>
      <p:font typeface="DM Sans" panose="020B0604020202020204" charset="0"/>
      <p:regular r:id="rId106"/>
      <p:bold r:id="rId107"/>
      <p:italic r:id="rId108"/>
      <p:boldItalic r:id="rId109"/>
    </p:embeddedFont>
    <p:embeddedFont>
      <p:font typeface="Dotum" panose="020B0600000101010101" pitchFamily="34" charset="-127"/>
      <p:regular r:id="rId110"/>
    </p:embeddedFont>
    <p:embeddedFont>
      <p:font typeface="Calibri Light" panose="020F0302020204030204" pitchFamily="34" charset="0"/>
      <p:regular r:id="rId111"/>
      <p:italic r:id="rId112"/>
    </p:embeddedFont>
    <p:embeddedFont>
      <p:font typeface="Lato" panose="020B0604020202020204" charset="0"/>
      <p:regular r:id="rId113"/>
      <p:bold r:id="rId114"/>
      <p:italic r:id="rId115"/>
      <p:boldItalic r:id="rId116"/>
    </p:embeddedFont>
    <p:embeddedFont>
      <p:font typeface="Maven Pro ExtraBold" panose="020B0604020202020204" charset="0"/>
      <p:bold r:id="rId1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BB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530B67-266C-475A-BD8A-26D969DD09B8}">
  <a:tblStyle styleId="{2A530B67-266C-475A-BD8A-26D969DD09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6433" autoAdjust="0"/>
  </p:normalViewPr>
  <p:slideViewPr>
    <p:cSldViewPr snapToGrid="0">
      <p:cViewPr varScale="1">
        <p:scale>
          <a:sx n="85" d="100"/>
          <a:sy n="85" d="100"/>
        </p:scale>
        <p:origin x="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37.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4.fntdata"/><Relationship Id="rId89" Type="http://schemas.openxmlformats.org/officeDocument/2006/relationships/font" Target="fonts/font9.fntdata"/><Relationship Id="rId112" Type="http://schemas.openxmlformats.org/officeDocument/2006/relationships/font" Target="fonts/font32.fntdata"/><Relationship Id="rId16" Type="http://schemas.openxmlformats.org/officeDocument/2006/relationships/slide" Target="slides/slide13.xml"/><Relationship Id="rId107" Type="http://schemas.openxmlformats.org/officeDocument/2006/relationships/font" Target="fonts/font27.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22.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2.fntdata"/><Relationship Id="rId90" Type="http://schemas.openxmlformats.org/officeDocument/2006/relationships/font" Target="fonts/font10.fntdata"/><Relationship Id="rId95" Type="http://schemas.openxmlformats.org/officeDocument/2006/relationships/font" Target="fonts/font1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20.fntdata"/><Relationship Id="rId105" Type="http://schemas.openxmlformats.org/officeDocument/2006/relationships/font" Target="fonts/font25.fntdata"/><Relationship Id="rId113" Type="http://schemas.openxmlformats.org/officeDocument/2006/relationships/font" Target="fonts/font33.fntdata"/><Relationship Id="rId11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font" Target="fonts/font5.fntdata"/><Relationship Id="rId93" Type="http://schemas.openxmlformats.org/officeDocument/2006/relationships/font" Target="fonts/font13.fntdata"/><Relationship Id="rId98" Type="http://schemas.openxmlformats.org/officeDocument/2006/relationships/font" Target="fonts/font18.fntdata"/><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23.fntdata"/><Relationship Id="rId108" Type="http://schemas.openxmlformats.org/officeDocument/2006/relationships/font" Target="fonts/font28.fntdata"/><Relationship Id="rId116" Type="http://schemas.openxmlformats.org/officeDocument/2006/relationships/font" Target="fonts/font3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11"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26.fntdata"/><Relationship Id="rId114" Type="http://schemas.openxmlformats.org/officeDocument/2006/relationships/font" Target="fonts/font34.fntdata"/><Relationship Id="rId119"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29.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7.fntdata"/><Relationship Id="rId104" Type="http://schemas.openxmlformats.org/officeDocument/2006/relationships/font" Target="fonts/font24.fntdata"/><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7.fntdata"/><Relationship Id="rId110" Type="http://schemas.openxmlformats.org/officeDocument/2006/relationships/font" Target="fonts/font30.fntdata"/><Relationship Id="rId115" Type="http://schemas.openxmlformats.org/officeDocument/2006/relationships/font" Target="fonts/font3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441092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7f0fc08928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27f0fc08928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610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323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354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330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1078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880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656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13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301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32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99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31d68b759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131d68b759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0216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09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098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738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229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51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31ff7c0f5b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31ff7c0f5b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0986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8367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27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57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77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2b9ccab91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2b9ccab91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616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159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060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9801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72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436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833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805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43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639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28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632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73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185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848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755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756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280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2088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7008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9340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75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9311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14285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26222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3834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0320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735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570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772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1287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2216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96716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7617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084431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C184AD42-D19D-41C7-A3A3-FF173156FB42}" type="slidenum">
              <a:rPr lang="en-US" smtClean="0">
                <a:solidFill>
                  <a:prstClr val="black"/>
                </a:solidFill>
                <a:latin typeface="Calibri" panose="020F0502020204030204"/>
                <a:ea typeface="+mn-ea"/>
              </a:rPr>
              <a:pPr>
                <a:defRPr/>
              </a:pPr>
              <a:t>61</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26105848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8002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2350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3473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0354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38065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7524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6630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16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930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1838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31ff7c0f5b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31ff7c0f5b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7550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31ff7c0f5b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31ff7c0f5b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74408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31ff7c0f5b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31ff7c0f5b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3092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63035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131ff7c0f5b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131ff7c0f5b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092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11d2026ec69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5" name="Google Shape;2525;g11d2026ec69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703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4927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908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 name="Google Shape;10;p2"/>
          <p:cNvSpPr txBox="1">
            <a:spLocks noGrp="1"/>
          </p:cNvSpPr>
          <p:nvPr>
            <p:ph type="ctrTitle"/>
          </p:nvPr>
        </p:nvSpPr>
        <p:spPr>
          <a:xfrm>
            <a:off x="2621600" y="1176725"/>
            <a:ext cx="3900900" cy="22473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4700">
                <a:latin typeface="DM Sans"/>
                <a:ea typeface="DM Sans"/>
                <a:cs typeface="DM Sans"/>
                <a:sym typeface="DM Sans"/>
              </a:defRPr>
            </a:lvl1pPr>
            <a:lvl2pPr lvl="1" algn="l">
              <a:spcBef>
                <a:spcPts val="0"/>
              </a:spcBef>
              <a:spcAft>
                <a:spcPts val="0"/>
              </a:spcAft>
              <a:buSzPts val="4700"/>
              <a:buFont typeface="Playfair Display"/>
              <a:buNone/>
              <a:defRPr sz="47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47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47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47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47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47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47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47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2621550" y="3586050"/>
            <a:ext cx="3900900" cy="4155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150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2_1_1_2">
    <p:spTree>
      <p:nvGrpSpPr>
        <p:cNvPr id="1" name="Shape 237"/>
        <p:cNvGrpSpPr/>
        <p:nvPr/>
      </p:nvGrpSpPr>
      <p:grpSpPr>
        <a:xfrm>
          <a:off x="0" y="0"/>
          <a:ext cx="0" cy="0"/>
          <a:chOff x="0" y="0"/>
          <a:chExt cx="0" cy="0"/>
        </a:xfrm>
      </p:grpSpPr>
      <p:sp>
        <p:nvSpPr>
          <p:cNvPr id="238" name="Google Shape;238;p1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39" name="Google Shape;239;p18"/>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4254322" y="4486157"/>
            <a:ext cx="635304" cy="160688"/>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8"/>
          <p:cNvGrpSpPr/>
          <p:nvPr/>
        </p:nvGrpSpPr>
        <p:grpSpPr>
          <a:xfrm>
            <a:off x="128302" y="815783"/>
            <a:ext cx="8730266" cy="2365555"/>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2_1_1_1">
    <p:spTree>
      <p:nvGrpSpPr>
        <p:cNvPr id="1" name="Shape 264"/>
        <p:cNvGrpSpPr/>
        <p:nvPr/>
      </p:nvGrpSpPr>
      <p:grpSpPr>
        <a:xfrm>
          <a:off x="0" y="0"/>
          <a:ext cx="0" cy="0"/>
          <a:chOff x="0" y="0"/>
          <a:chExt cx="0" cy="0"/>
        </a:xfrm>
      </p:grpSpPr>
      <p:sp>
        <p:nvSpPr>
          <p:cNvPr id="265" name="Google Shape;265;p1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66" name="Google Shape;266;p19"/>
          <p:cNvSpPr txBox="1">
            <a:spLocks noGrp="1"/>
          </p:cNvSpPr>
          <p:nvPr>
            <p:ph type="title"/>
          </p:nvPr>
        </p:nvSpPr>
        <p:spPr>
          <a:xfrm>
            <a:off x="2922600" y="1491175"/>
            <a:ext cx="3298800" cy="11082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6000"/>
            </a:lvl1pPr>
            <a:lvl2pPr lvl="1" rtl="0">
              <a:spcBef>
                <a:spcPts val="0"/>
              </a:spcBef>
              <a:spcAft>
                <a:spcPts val="0"/>
              </a:spcAft>
              <a:buSzPts val="9200"/>
              <a:buNone/>
              <a:defRPr sz="9200"/>
            </a:lvl2pPr>
            <a:lvl3pPr lvl="2" rtl="0">
              <a:spcBef>
                <a:spcPts val="0"/>
              </a:spcBef>
              <a:spcAft>
                <a:spcPts val="0"/>
              </a:spcAft>
              <a:buSzPts val="9200"/>
              <a:buNone/>
              <a:defRPr sz="9200"/>
            </a:lvl3pPr>
            <a:lvl4pPr lvl="3" rtl="0">
              <a:spcBef>
                <a:spcPts val="0"/>
              </a:spcBef>
              <a:spcAft>
                <a:spcPts val="0"/>
              </a:spcAft>
              <a:buSzPts val="9200"/>
              <a:buNone/>
              <a:defRPr sz="9200"/>
            </a:lvl4pPr>
            <a:lvl5pPr lvl="4" rtl="0">
              <a:spcBef>
                <a:spcPts val="0"/>
              </a:spcBef>
              <a:spcAft>
                <a:spcPts val="0"/>
              </a:spcAft>
              <a:buSzPts val="9200"/>
              <a:buNone/>
              <a:defRPr sz="9200"/>
            </a:lvl5pPr>
            <a:lvl6pPr lvl="5" rtl="0">
              <a:spcBef>
                <a:spcPts val="0"/>
              </a:spcBef>
              <a:spcAft>
                <a:spcPts val="0"/>
              </a:spcAft>
              <a:buSzPts val="9200"/>
              <a:buNone/>
              <a:defRPr sz="9200"/>
            </a:lvl6pPr>
            <a:lvl7pPr lvl="6" rtl="0">
              <a:spcBef>
                <a:spcPts val="0"/>
              </a:spcBef>
              <a:spcAft>
                <a:spcPts val="0"/>
              </a:spcAft>
              <a:buSzPts val="9200"/>
              <a:buNone/>
              <a:defRPr sz="9200"/>
            </a:lvl7pPr>
            <a:lvl8pPr lvl="7" rtl="0">
              <a:spcBef>
                <a:spcPts val="0"/>
              </a:spcBef>
              <a:spcAft>
                <a:spcPts val="0"/>
              </a:spcAft>
              <a:buSzPts val="9200"/>
              <a:buNone/>
              <a:defRPr sz="9200"/>
            </a:lvl8pPr>
            <a:lvl9pPr lvl="8" rtl="0">
              <a:spcBef>
                <a:spcPts val="0"/>
              </a:spcBef>
              <a:spcAft>
                <a:spcPts val="0"/>
              </a:spcAft>
              <a:buSzPts val="9200"/>
              <a:buNone/>
              <a:defRPr sz="9200"/>
            </a:lvl9pPr>
          </a:lstStyle>
          <a:p>
            <a:endParaRPr/>
          </a:p>
        </p:txBody>
      </p:sp>
      <p:sp>
        <p:nvSpPr>
          <p:cNvPr id="267" name="Google Shape;267;p19"/>
          <p:cNvSpPr txBox="1">
            <a:spLocks noGrp="1"/>
          </p:cNvSpPr>
          <p:nvPr>
            <p:ph type="subTitle" idx="1"/>
          </p:nvPr>
        </p:nvSpPr>
        <p:spPr>
          <a:xfrm>
            <a:off x="2922600" y="2563275"/>
            <a:ext cx="3298800" cy="946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ctr" rtl="0">
              <a:lnSpc>
                <a:spcPct val="115000"/>
              </a:lnSpc>
              <a:spcBef>
                <a:spcPts val="0"/>
              </a:spcBef>
              <a:spcAft>
                <a:spcPts val="0"/>
              </a:spcAft>
              <a:buSzPts val="1850"/>
              <a:buNone/>
              <a:defRPr sz="1850"/>
            </a:lvl2pPr>
            <a:lvl3pPr lvl="2" algn="ctr" rtl="0">
              <a:lnSpc>
                <a:spcPct val="115000"/>
              </a:lnSpc>
              <a:spcBef>
                <a:spcPts val="0"/>
              </a:spcBef>
              <a:spcAft>
                <a:spcPts val="0"/>
              </a:spcAft>
              <a:buSzPts val="1850"/>
              <a:buNone/>
              <a:defRPr sz="1850"/>
            </a:lvl3pPr>
            <a:lvl4pPr lvl="3" algn="ctr" rtl="0">
              <a:lnSpc>
                <a:spcPct val="115000"/>
              </a:lnSpc>
              <a:spcBef>
                <a:spcPts val="0"/>
              </a:spcBef>
              <a:spcAft>
                <a:spcPts val="0"/>
              </a:spcAft>
              <a:buSzPts val="1850"/>
              <a:buNone/>
              <a:defRPr sz="1850"/>
            </a:lvl4pPr>
            <a:lvl5pPr lvl="4" algn="ctr" rtl="0">
              <a:lnSpc>
                <a:spcPct val="115000"/>
              </a:lnSpc>
              <a:spcBef>
                <a:spcPts val="0"/>
              </a:spcBef>
              <a:spcAft>
                <a:spcPts val="0"/>
              </a:spcAft>
              <a:buSzPts val="1850"/>
              <a:buNone/>
              <a:defRPr sz="1850"/>
            </a:lvl5pPr>
            <a:lvl6pPr lvl="5" algn="ctr" rtl="0">
              <a:lnSpc>
                <a:spcPct val="115000"/>
              </a:lnSpc>
              <a:spcBef>
                <a:spcPts val="0"/>
              </a:spcBef>
              <a:spcAft>
                <a:spcPts val="0"/>
              </a:spcAft>
              <a:buSzPts val="1850"/>
              <a:buNone/>
              <a:defRPr sz="1850"/>
            </a:lvl6pPr>
            <a:lvl7pPr lvl="6" algn="ctr" rtl="0">
              <a:lnSpc>
                <a:spcPct val="115000"/>
              </a:lnSpc>
              <a:spcBef>
                <a:spcPts val="0"/>
              </a:spcBef>
              <a:spcAft>
                <a:spcPts val="0"/>
              </a:spcAft>
              <a:buSzPts val="1850"/>
              <a:buNone/>
              <a:defRPr sz="1850"/>
            </a:lvl7pPr>
            <a:lvl8pPr lvl="7" algn="ctr" rtl="0">
              <a:lnSpc>
                <a:spcPct val="115000"/>
              </a:lnSpc>
              <a:spcBef>
                <a:spcPts val="0"/>
              </a:spcBef>
              <a:spcAft>
                <a:spcPts val="0"/>
              </a:spcAft>
              <a:buSzPts val="1850"/>
              <a:buNone/>
              <a:defRPr sz="1850"/>
            </a:lvl8pPr>
            <a:lvl9pPr lvl="8" algn="ct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268"/>
        <p:cNvGrpSpPr/>
        <p:nvPr/>
      </p:nvGrpSpPr>
      <p:grpSpPr>
        <a:xfrm>
          <a:off x="0" y="0"/>
          <a:ext cx="0" cy="0"/>
          <a:chOff x="0" y="0"/>
          <a:chExt cx="0" cy="0"/>
        </a:xfrm>
      </p:grpSpPr>
      <p:sp>
        <p:nvSpPr>
          <p:cNvPr id="269" name="Google Shape;269;p20"/>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70" name="Google Shape;270;p20"/>
          <p:cNvSpPr txBox="1">
            <a:spLocks noGrp="1"/>
          </p:cNvSpPr>
          <p:nvPr>
            <p:ph type="body" idx="1"/>
          </p:nvPr>
        </p:nvSpPr>
        <p:spPr>
          <a:xfrm>
            <a:off x="2097488" y="1738425"/>
            <a:ext cx="4949100" cy="229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FFFFFF"/>
              </a:buClr>
              <a:buSzPts val="1400"/>
              <a:buFont typeface="Red Hat Display"/>
              <a:buChar char="☐"/>
              <a:defRPr/>
            </a:lvl1pPr>
            <a:lvl2pPr marL="914400" lvl="1" indent="-317500" rtl="0">
              <a:spcBef>
                <a:spcPts val="1600"/>
              </a:spcBef>
              <a:spcAft>
                <a:spcPts val="0"/>
              </a:spcAft>
              <a:buClr>
                <a:srgbClr val="FFFFFF"/>
              </a:buClr>
              <a:buSzPts val="1400"/>
              <a:buFont typeface="Red Hat Display"/>
              <a:buChar char="○"/>
              <a:defRPr/>
            </a:lvl2pPr>
            <a:lvl3pPr marL="1371600" lvl="2" indent="-317500" rtl="0">
              <a:spcBef>
                <a:spcPts val="1600"/>
              </a:spcBef>
              <a:spcAft>
                <a:spcPts val="0"/>
              </a:spcAft>
              <a:buClr>
                <a:srgbClr val="FFFFFF"/>
              </a:buClr>
              <a:buSzPts val="1400"/>
              <a:buFont typeface="Red Hat Display"/>
              <a:buChar char="■"/>
              <a:defRPr/>
            </a:lvl3pPr>
            <a:lvl4pPr marL="1828800" lvl="3" indent="-317500" rtl="0">
              <a:spcBef>
                <a:spcPts val="1600"/>
              </a:spcBef>
              <a:spcAft>
                <a:spcPts val="0"/>
              </a:spcAft>
              <a:buClr>
                <a:srgbClr val="FFFFFF"/>
              </a:buClr>
              <a:buSzPts val="1400"/>
              <a:buFont typeface="Red Hat Display"/>
              <a:buChar char="●"/>
              <a:defRPr/>
            </a:lvl4pPr>
            <a:lvl5pPr marL="2286000" lvl="4" indent="-317500" rtl="0">
              <a:spcBef>
                <a:spcPts val="1600"/>
              </a:spcBef>
              <a:spcAft>
                <a:spcPts val="0"/>
              </a:spcAft>
              <a:buClr>
                <a:srgbClr val="FFFFFF"/>
              </a:buClr>
              <a:buSzPts val="1400"/>
              <a:buFont typeface="Red Hat Display"/>
              <a:buChar char="○"/>
              <a:defRPr/>
            </a:lvl5pPr>
            <a:lvl6pPr marL="2743200" lvl="5" indent="-317500" rtl="0">
              <a:spcBef>
                <a:spcPts val="1600"/>
              </a:spcBef>
              <a:spcAft>
                <a:spcPts val="0"/>
              </a:spcAft>
              <a:buClr>
                <a:srgbClr val="FFFFFF"/>
              </a:buClr>
              <a:buSzPts val="1400"/>
              <a:buFont typeface="Red Hat Display"/>
              <a:buChar char="■"/>
              <a:defRPr/>
            </a:lvl6pPr>
            <a:lvl7pPr marL="3200400" lvl="6" indent="-317500" rtl="0">
              <a:spcBef>
                <a:spcPts val="1600"/>
              </a:spcBef>
              <a:spcAft>
                <a:spcPts val="0"/>
              </a:spcAft>
              <a:buClr>
                <a:srgbClr val="FFFFFF"/>
              </a:buClr>
              <a:buSzPts val="1400"/>
              <a:buFont typeface="Red Hat Display"/>
              <a:buChar char="●"/>
              <a:defRPr/>
            </a:lvl7pPr>
            <a:lvl8pPr marL="3657600" lvl="7" indent="-317500" rtl="0">
              <a:spcBef>
                <a:spcPts val="1600"/>
              </a:spcBef>
              <a:spcAft>
                <a:spcPts val="0"/>
              </a:spcAft>
              <a:buClr>
                <a:srgbClr val="FFFFFF"/>
              </a:buClr>
              <a:buSzPts val="1400"/>
              <a:buFont typeface="Red Hat Display"/>
              <a:buChar char="○"/>
              <a:defRPr/>
            </a:lvl8pPr>
            <a:lvl9pPr marL="4114800" lvl="8" indent="-317500" rtl="0">
              <a:spcBef>
                <a:spcPts val="1600"/>
              </a:spcBef>
              <a:spcAft>
                <a:spcPts val="16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174946" y="3287063"/>
            <a:ext cx="984324" cy="1101461"/>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2_1_1_1_1_1">
    <p:spTree>
      <p:nvGrpSpPr>
        <p:cNvPr id="1" name="Shape 312"/>
        <p:cNvGrpSpPr/>
        <p:nvPr/>
      </p:nvGrpSpPr>
      <p:grpSpPr>
        <a:xfrm>
          <a:off x="0" y="0"/>
          <a:ext cx="0" cy="0"/>
          <a:chOff x="0" y="0"/>
          <a:chExt cx="0" cy="0"/>
        </a:xfrm>
      </p:grpSpPr>
      <p:sp>
        <p:nvSpPr>
          <p:cNvPr id="313" name="Google Shape;313;p21"/>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14" name="Google Shape;314;p21"/>
          <p:cNvSpPr txBox="1">
            <a:spLocks noGrp="1"/>
          </p:cNvSpPr>
          <p:nvPr>
            <p:ph type="title"/>
          </p:nvPr>
        </p:nvSpPr>
        <p:spPr>
          <a:xfrm>
            <a:off x="1094225" y="1409500"/>
            <a:ext cx="4863300" cy="66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1094225" y="2172325"/>
            <a:ext cx="4863300" cy="1519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2_1_1_1_1_1_1">
    <p:spTree>
      <p:nvGrpSpPr>
        <p:cNvPr id="1" name="Shape 316"/>
        <p:cNvGrpSpPr/>
        <p:nvPr/>
      </p:nvGrpSpPr>
      <p:grpSpPr>
        <a:xfrm>
          <a:off x="0" y="0"/>
          <a:ext cx="0" cy="0"/>
          <a:chOff x="0" y="0"/>
          <a:chExt cx="0" cy="0"/>
        </a:xfrm>
      </p:grpSpPr>
      <p:sp>
        <p:nvSpPr>
          <p:cNvPr id="317" name="Google Shape;317;p2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18" name="Google Shape;318;p22"/>
          <p:cNvSpPr txBox="1">
            <a:spLocks noGrp="1"/>
          </p:cNvSpPr>
          <p:nvPr>
            <p:ph type="title"/>
          </p:nvPr>
        </p:nvSpPr>
        <p:spPr>
          <a:xfrm>
            <a:off x="1048875" y="1373475"/>
            <a:ext cx="2630100" cy="1139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1048875" y="2574488"/>
            <a:ext cx="26301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497748" y="549613"/>
            <a:ext cx="8033386" cy="3979715"/>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CUSTOM_2_1_1_1_1_1_1_1">
    <p:spTree>
      <p:nvGrpSpPr>
        <p:cNvPr id="1" name="Shape 333"/>
        <p:cNvGrpSpPr/>
        <p:nvPr/>
      </p:nvGrpSpPr>
      <p:grpSpPr>
        <a:xfrm>
          <a:off x="0" y="0"/>
          <a:ext cx="0" cy="0"/>
          <a:chOff x="0" y="0"/>
          <a:chExt cx="0" cy="0"/>
        </a:xfrm>
      </p:grpSpPr>
      <p:sp>
        <p:nvSpPr>
          <p:cNvPr id="334" name="Google Shape;334;p2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35" name="Google Shape;335;p23"/>
          <p:cNvSpPr txBox="1">
            <a:spLocks noGrp="1"/>
          </p:cNvSpPr>
          <p:nvPr>
            <p:ph type="title"/>
          </p:nvPr>
        </p:nvSpPr>
        <p:spPr>
          <a:xfrm>
            <a:off x="4950300" y="1373475"/>
            <a:ext cx="2630100" cy="113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100"/>
              <a:buNone/>
              <a:defRPr/>
            </a:lvl1pPr>
            <a:lvl2pPr lvl="1" algn="r" rtl="0">
              <a:spcBef>
                <a:spcPts val="0"/>
              </a:spcBef>
              <a:spcAft>
                <a:spcPts val="0"/>
              </a:spcAft>
              <a:buSzPts val="3100"/>
              <a:buNone/>
              <a:defRPr/>
            </a:lvl2pPr>
            <a:lvl3pPr lvl="2" algn="r" rtl="0">
              <a:spcBef>
                <a:spcPts val="0"/>
              </a:spcBef>
              <a:spcAft>
                <a:spcPts val="0"/>
              </a:spcAft>
              <a:buSzPts val="3100"/>
              <a:buNone/>
              <a:defRPr/>
            </a:lvl3pPr>
            <a:lvl4pPr lvl="3" algn="r" rtl="0">
              <a:spcBef>
                <a:spcPts val="0"/>
              </a:spcBef>
              <a:spcAft>
                <a:spcPts val="0"/>
              </a:spcAft>
              <a:buSzPts val="3100"/>
              <a:buNone/>
              <a:defRPr/>
            </a:lvl4pPr>
            <a:lvl5pPr lvl="4" algn="r" rtl="0">
              <a:spcBef>
                <a:spcPts val="0"/>
              </a:spcBef>
              <a:spcAft>
                <a:spcPts val="0"/>
              </a:spcAft>
              <a:buSzPts val="3100"/>
              <a:buNone/>
              <a:defRPr/>
            </a:lvl5pPr>
            <a:lvl6pPr lvl="5" algn="r" rtl="0">
              <a:spcBef>
                <a:spcPts val="0"/>
              </a:spcBef>
              <a:spcAft>
                <a:spcPts val="0"/>
              </a:spcAft>
              <a:buSzPts val="3100"/>
              <a:buNone/>
              <a:defRPr/>
            </a:lvl6pPr>
            <a:lvl7pPr lvl="6" algn="r" rtl="0">
              <a:spcBef>
                <a:spcPts val="0"/>
              </a:spcBef>
              <a:spcAft>
                <a:spcPts val="0"/>
              </a:spcAft>
              <a:buSzPts val="3100"/>
              <a:buNone/>
              <a:defRPr/>
            </a:lvl7pPr>
            <a:lvl8pPr lvl="7" algn="r" rtl="0">
              <a:spcBef>
                <a:spcPts val="0"/>
              </a:spcBef>
              <a:spcAft>
                <a:spcPts val="0"/>
              </a:spcAft>
              <a:buSzPts val="3100"/>
              <a:buNone/>
              <a:defRPr/>
            </a:lvl8pPr>
            <a:lvl9pPr lvl="8" algn="r" rtl="0">
              <a:spcBef>
                <a:spcPts val="0"/>
              </a:spcBef>
              <a:spcAft>
                <a:spcPts val="0"/>
              </a:spcAft>
              <a:buSzPts val="3100"/>
              <a:buNone/>
              <a:defRPr/>
            </a:lvl9pPr>
          </a:lstStyle>
          <a:p>
            <a:endParaRPr/>
          </a:p>
        </p:txBody>
      </p:sp>
      <p:sp>
        <p:nvSpPr>
          <p:cNvPr id="336" name="Google Shape;336;p23"/>
          <p:cNvSpPr txBox="1">
            <a:spLocks noGrp="1"/>
          </p:cNvSpPr>
          <p:nvPr>
            <p:ph type="subTitle" idx="1"/>
          </p:nvPr>
        </p:nvSpPr>
        <p:spPr>
          <a:xfrm>
            <a:off x="4950300" y="2574488"/>
            <a:ext cx="2630100" cy="1143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grpSp>
        <p:nvGrpSpPr>
          <p:cNvPr id="337" name="Google Shape;337;p23"/>
          <p:cNvGrpSpPr/>
          <p:nvPr/>
        </p:nvGrpSpPr>
        <p:grpSpPr>
          <a:xfrm>
            <a:off x="557417" y="534786"/>
            <a:ext cx="8035199" cy="4074039"/>
            <a:chOff x="557417" y="534786"/>
            <a:chExt cx="8035199" cy="4074039"/>
          </a:xfrm>
        </p:grpSpPr>
        <p:grpSp>
          <p:nvGrpSpPr>
            <p:cNvPr id="338" name="Google Shape;338;p23"/>
            <p:cNvGrpSpPr/>
            <p:nvPr/>
          </p:nvGrpSpPr>
          <p:grpSpPr>
            <a:xfrm rot="-408682" flipH="1">
              <a:off x="601774" y="3774829"/>
              <a:ext cx="746751" cy="792509"/>
              <a:chOff x="10174428" y="-1587527"/>
              <a:chExt cx="483964" cy="513586"/>
            </a:xfrm>
          </p:grpSpPr>
          <p:sp>
            <p:nvSpPr>
              <p:cNvPr id="339" name="Google Shape;339;p23"/>
              <p:cNvSpPr/>
              <p:nvPr/>
            </p:nvSpPr>
            <p:spPr>
              <a:xfrm>
                <a:off x="10174901" y="-1129053"/>
                <a:ext cx="7357" cy="10470"/>
              </a:xfrm>
              <a:custGeom>
                <a:avLst/>
                <a:gdLst/>
                <a:ahLst/>
                <a:cxnLst/>
                <a:rect l="l" t="t" r="r" b="b"/>
                <a:pathLst>
                  <a:path w="78" h="111" fill="none" extrusionOk="0">
                    <a:moveTo>
                      <a:pt x="1" y="111"/>
                    </a:moveTo>
                    <a:cubicBezTo>
                      <a:pt x="1" y="78"/>
                      <a:pt x="23" y="45"/>
                      <a:pt x="78" y="1"/>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10652072" y="-1129053"/>
                <a:ext cx="6319" cy="11507"/>
              </a:xfrm>
              <a:custGeom>
                <a:avLst/>
                <a:gdLst/>
                <a:ahLst/>
                <a:cxnLst/>
                <a:rect l="l" t="t" r="r" b="b"/>
                <a:pathLst>
                  <a:path w="67" h="122" fill="none" extrusionOk="0">
                    <a:moveTo>
                      <a:pt x="0" y="1"/>
                    </a:moveTo>
                    <a:cubicBezTo>
                      <a:pt x="44" y="45"/>
                      <a:pt x="66" y="78"/>
                      <a:pt x="66" y="122"/>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23"/>
              <p:cNvGrpSpPr/>
              <p:nvPr/>
            </p:nvGrpSpPr>
            <p:grpSpPr>
              <a:xfrm>
                <a:off x="10174428" y="-1587527"/>
                <a:ext cx="483484" cy="513586"/>
                <a:chOff x="9814975" y="577425"/>
                <a:chExt cx="128150" cy="136125"/>
              </a:xfrm>
            </p:grpSpPr>
            <p:sp>
              <p:nvSpPr>
                <p:cNvPr id="342" name="Google Shape;342;p23"/>
                <p:cNvSpPr/>
                <p:nvPr/>
              </p:nvSpPr>
              <p:spPr>
                <a:xfrm>
                  <a:off x="9814975" y="701700"/>
                  <a:ext cx="128150" cy="11850"/>
                </a:xfrm>
                <a:custGeom>
                  <a:avLst/>
                  <a:gdLst/>
                  <a:ahLst/>
                  <a:cxnLst/>
                  <a:rect l="l" t="t" r="r" b="b"/>
                  <a:pathLst>
                    <a:path w="5126" h="474" fill="none" extrusionOk="0">
                      <a:moveTo>
                        <a:pt x="5125" y="1"/>
                      </a:moveTo>
                      <a:cubicBezTo>
                        <a:pt x="5125" y="265"/>
                        <a:pt x="3982" y="473"/>
                        <a:pt x="2563" y="473"/>
                      </a:cubicBezTo>
                      <a:cubicBezTo>
                        <a:pt x="1144" y="473"/>
                        <a:pt x="1" y="265"/>
                        <a:pt x="1" y="1"/>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9822950" y="690150"/>
                  <a:ext cx="115500" cy="7175"/>
                </a:xfrm>
                <a:custGeom>
                  <a:avLst/>
                  <a:gdLst/>
                  <a:ahLst/>
                  <a:cxnLst/>
                  <a:rect l="l" t="t" r="r" b="b"/>
                  <a:pathLst>
                    <a:path w="4620" h="287" fill="none" extrusionOk="0">
                      <a:moveTo>
                        <a:pt x="1" y="243"/>
                      </a:moveTo>
                      <a:cubicBezTo>
                        <a:pt x="429" y="100"/>
                        <a:pt x="1276" y="1"/>
                        <a:pt x="2244" y="1"/>
                      </a:cubicBezTo>
                      <a:cubicBezTo>
                        <a:pt x="3322" y="1"/>
                        <a:pt x="4234" y="111"/>
                        <a:pt x="4619" y="287"/>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9814975" y="577425"/>
                  <a:ext cx="128150" cy="124300"/>
                </a:xfrm>
                <a:custGeom>
                  <a:avLst/>
                  <a:gdLst/>
                  <a:ahLst/>
                  <a:cxnLst/>
                  <a:rect l="l" t="t" r="r" b="b"/>
                  <a:pathLst>
                    <a:path w="5126" h="4972" fill="none" extrusionOk="0">
                      <a:moveTo>
                        <a:pt x="1" y="4972"/>
                      </a:moveTo>
                      <a:lnTo>
                        <a:pt x="2651" y="1"/>
                      </a:lnTo>
                      <a:lnTo>
                        <a:pt x="5125" y="497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23"/>
              <p:cNvSpPr/>
              <p:nvPr/>
            </p:nvSpPr>
            <p:spPr>
              <a:xfrm>
                <a:off x="10328456" y="-1439560"/>
                <a:ext cx="200241" cy="365594"/>
              </a:xfrm>
              <a:custGeom>
                <a:avLst/>
                <a:gdLst/>
                <a:ahLst/>
                <a:cxnLst/>
                <a:rect l="l" t="t" r="r" b="b"/>
                <a:pathLst>
                  <a:path w="2123" h="3876" extrusionOk="0">
                    <a:moveTo>
                      <a:pt x="1749" y="0"/>
                    </a:moveTo>
                    <a:cubicBezTo>
                      <a:pt x="1065" y="0"/>
                      <a:pt x="0" y="2952"/>
                      <a:pt x="0" y="2952"/>
                    </a:cubicBezTo>
                    <a:lnTo>
                      <a:pt x="1562" y="3875"/>
                    </a:lnTo>
                    <a:cubicBezTo>
                      <a:pt x="1562" y="3875"/>
                      <a:pt x="2123" y="70"/>
                      <a:pt x="1793" y="4"/>
                    </a:cubicBezTo>
                    <a:cubicBezTo>
                      <a:pt x="1778" y="2"/>
                      <a:pt x="1764" y="0"/>
                      <a:pt x="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23"/>
            <p:cNvGrpSpPr/>
            <p:nvPr/>
          </p:nvGrpSpPr>
          <p:grpSpPr>
            <a:xfrm>
              <a:off x="7624314" y="534786"/>
              <a:ext cx="968302" cy="546177"/>
              <a:chOff x="10133400" y="-284687"/>
              <a:chExt cx="562901" cy="317490"/>
            </a:xfrm>
          </p:grpSpPr>
          <p:sp>
            <p:nvSpPr>
              <p:cNvPr id="347" name="Google Shape;347;p23"/>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23"/>
              <p:cNvGrpSpPr/>
              <p:nvPr/>
            </p:nvGrpSpPr>
            <p:grpSpPr>
              <a:xfrm>
                <a:off x="10307231" y="-214286"/>
                <a:ext cx="389070" cy="135070"/>
                <a:chOff x="9850175" y="941400"/>
                <a:chExt cx="103125" cy="35800"/>
              </a:xfrm>
            </p:grpSpPr>
            <p:sp>
              <p:nvSpPr>
                <p:cNvPr id="350" name="Google Shape;350;p23"/>
                <p:cNvSpPr/>
                <p:nvPr/>
              </p:nvSpPr>
              <p:spPr>
                <a:xfrm>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CUSTOM_3_1">
    <p:spTree>
      <p:nvGrpSpPr>
        <p:cNvPr id="1" name="Shape 395"/>
        <p:cNvGrpSpPr/>
        <p:nvPr/>
      </p:nvGrpSpPr>
      <p:grpSpPr>
        <a:xfrm>
          <a:off x="0" y="0"/>
          <a:ext cx="0" cy="0"/>
          <a:chOff x="0" y="0"/>
          <a:chExt cx="0" cy="0"/>
        </a:xfrm>
      </p:grpSpPr>
      <p:sp>
        <p:nvSpPr>
          <p:cNvPr id="396" name="Google Shape;396;p2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97" name="Google Shape;397;p25"/>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1162363"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4781237"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600532" y="4351896"/>
            <a:ext cx="372000" cy="204906"/>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25"/>
          <p:cNvGrpSpPr/>
          <p:nvPr/>
        </p:nvGrpSpPr>
        <p:grpSpPr>
          <a:xfrm flipH="1">
            <a:off x="-72520" y="252887"/>
            <a:ext cx="9112206" cy="4529685"/>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476"/>
        <p:cNvGrpSpPr/>
        <p:nvPr/>
      </p:nvGrpSpPr>
      <p:grpSpPr>
        <a:xfrm>
          <a:off x="0" y="0"/>
          <a:ext cx="0" cy="0"/>
          <a:chOff x="0" y="0"/>
          <a:chExt cx="0" cy="0"/>
        </a:xfrm>
      </p:grpSpPr>
      <p:sp>
        <p:nvSpPr>
          <p:cNvPr id="477" name="Google Shape;477;p26"/>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478" name="Google Shape;478;p26"/>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713225"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713225"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6030400"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6030400"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3371850"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3371850"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232102" y="55492"/>
            <a:ext cx="659482" cy="917228"/>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CUSTOM_5">
    <p:spTree>
      <p:nvGrpSpPr>
        <p:cNvPr id="1" name="Shape 503"/>
        <p:cNvGrpSpPr/>
        <p:nvPr/>
      </p:nvGrpSpPr>
      <p:grpSpPr>
        <a:xfrm>
          <a:off x="0" y="0"/>
          <a:ext cx="0" cy="0"/>
          <a:chOff x="0" y="0"/>
          <a:chExt cx="0" cy="0"/>
        </a:xfrm>
      </p:grpSpPr>
      <p:sp>
        <p:nvSpPr>
          <p:cNvPr id="504" name="Google Shape;504;p27"/>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05" name="Google Shape;505;p27"/>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865625"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865625"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6015775"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6015775"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3440700"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3440700"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9283" y="944921"/>
            <a:ext cx="9144243" cy="3758406"/>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582"/>
        <p:cNvGrpSpPr/>
        <p:nvPr/>
      </p:nvGrpSpPr>
      <p:grpSpPr>
        <a:xfrm>
          <a:off x="0" y="0"/>
          <a:ext cx="0" cy="0"/>
          <a:chOff x="0" y="0"/>
          <a:chExt cx="0" cy="0"/>
        </a:xfrm>
      </p:grpSpPr>
      <p:sp>
        <p:nvSpPr>
          <p:cNvPr id="583" name="Google Shape;583;p2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84" name="Google Shape;584;p28"/>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2019150" y="1846302"/>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2019150" y="1411525"/>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2019150" y="3443226"/>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2019150" y="3008449"/>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6139187" y="1846302"/>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6139187" y="1411525"/>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6139187" y="3443226"/>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6139187" y="3008449"/>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515258" y="478577"/>
            <a:ext cx="723700" cy="146624"/>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8"/>
          <p:cNvGrpSpPr/>
          <p:nvPr/>
        </p:nvGrpSpPr>
        <p:grpSpPr>
          <a:xfrm>
            <a:off x="-10" y="1095823"/>
            <a:ext cx="8985183" cy="3587186"/>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4" name="Google Shape;14;p3"/>
          <p:cNvSpPr txBox="1">
            <a:spLocks noGrp="1"/>
          </p:cNvSpPr>
          <p:nvPr>
            <p:ph type="title"/>
          </p:nvPr>
        </p:nvSpPr>
        <p:spPr>
          <a:xfrm>
            <a:off x="2304000" y="2467100"/>
            <a:ext cx="4536000" cy="8772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45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15" name="Google Shape;15;p3"/>
          <p:cNvSpPr txBox="1">
            <a:spLocks noGrp="1"/>
          </p:cNvSpPr>
          <p:nvPr>
            <p:ph type="title" idx="2" hasCustomPrompt="1"/>
          </p:nvPr>
        </p:nvSpPr>
        <p:spPr>
          <a:xfrm>
            <a:off x="4075050" y="1494374"/>
            <a:ext cx="993900" cy="908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40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6" name="Google Shape;16;p3"/>
          <p:cNvSpPr txBox="1">
            <a:spLocks noGrp="1"/>
          </p:cNvSpPr>
          <p:nvPr>
            <p:ph type="subTitle" idx="1"/>
          </p:nvPr>
        </p:nvSpPr>
        <p:spPr>
          <a:xfrm>
            <a:off x="2304000" y="3344300"/>
            <a:ext cx="4536000" cy="415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ive columns">
  <p:cSld name="CUSTOM_6_1">
    <p:spTree>
      <p:nvGrpSpPr>
        <p:cNvPr id="1" name="Shape 616"/>
        <p:cNvGrpSpPr/>
        <p:nvPr/>
      </p:nvGrpSpPr>
      <p:grpSpPr>
        <a:xfrm>
          <a:off x="0" y="0"/>
          <a:ext cx="0" cy="0"/>
          <a:chOff x="0" y="0"/>
          <a:chExt cx="0" cy="0"/>
        </a:xfrm>
      </p:grpSpPr>
      <p:sp>
        <p:nvSpPr>
          <p:cNvPr id="617" name="Google Shape;617;p2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18" name="Google Shape;618;p29"/>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7132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7132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60304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60304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33718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33718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2042531"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2042531"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4701169"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4701169"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29"/>
        <p:cNvGrpSpPr/>
        <p:nvPr/>
      </p:nvGrpSpPr>
      <p:grpSpPr>
        <a:xfrm>
          <a:off x="0" y="0"/>
          <a:ext cx="0" cy="0"/>
          <a:chOff x="0" y="0"/>
          <a:chExt cx="0" cy="0"/>
        </a:xfrm>
      </p:grpSpPr>
      <p:sp>
        <p:nvSpPr>
          <p:cNvPr id="630" name="Google Shape;630;p30"/>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31" name="Google Shape;631;p30"/>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1758750" y="162635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1758750" y="121565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1758750" y="388330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1758750" y="347260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1758750" y="2754825"/>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1758750" y="2344125"/>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5807266" y="162635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5807266" y="121565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5807266" y="388330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5807266" y="347260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5807266" y="2754825"/>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5807266" y="2344125"/>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7994878" y="-3"/>
            <a:ext cx="1123692" cy="4664753"/>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79"/>
        <p:cNvGrpSpPr/>
        <p:nvPr/>
      </p:nvGrpSpPr>
      <p:grpSpPr>
        <a:xfrm>
          <a:off x="0" y="0"/>
          <a:ext cx="0" cy="0"/>
          <a:chOff x="0" y="0"/>
          <a:chExt cx="0" cy="0"/>
        </a:xfrm>
      </p:grpSpPr>
      <p:sp>
        <p:nvSpPr>
          <p:cNvPr id="680" name="Google Shape;680;p3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nvGrpSpPr>
          <p:cNvPr id="681" name="Google Shape;681;p32"/>
          <p:cNvGrpSpPr/>
          <p:nvPr/>
        </p:nvGrpSpPr>
        <p:grpSpPr>
          <a:xfrm>
            <a:off x="497748" y="549613"/>
            <a:ext cx="8033386" cy="3979715"/>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94" name="Google Shape;694;p32"/>
          <p:cNvGrpSpPr/>
          <p:nvPr/>
        </p:nvGrpSpPr>
        <p:grpSpPr>
          <a:xfrm>
            <a:off x="-72520" y="252887"/>
            <a:ext cx="9112206" cy="4529685"/>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764"/>
        <p:cNvGrpSpPr/>
        <p:nvPr/>
      </p:nvGrpSpPr>
      <p:grpSpPr>
        <a:xfrm>
          <a:off x="0" y="0"/>
          <a:ext cx="0" cy="0"/>
          <a:chOff x="0" y="0"/>
          <a:chExt cx="0" cy="0"/>
        </a:xfrm>
      </p:grpSpPr>
      <p:sp>
        <p:nvSpPr>
          <p:cNvPr id="765" name="Google Shape;765;p3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nvGrpSpPr>
          <p:cNvPr id="766" name="Google Shape;766;p33"/>
          <p:cNvGrpSpPr/>
          <p:nvPr/>
        </p:nvGrpSpPr>
        <p:grpSpPr>
          <a:xfrm>
            <a:off x="7994878" y="-3"/>
            <a:ext cx="1123692" cy="4664753"/>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68149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38525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80464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641270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6"/>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4"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4"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3"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3"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12401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0165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6"/>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7" name="Google Shape;57;p6"/>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76190" y="1095823"/>
            <a:ext cx="9137583" cy="3663386"/>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0944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3"/>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000266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3"/>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69974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85024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3" y="27384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7960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1306373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43439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100"/>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73104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56198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6"/>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4"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4" y="1878809"/>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2"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2"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8768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7"/>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73" name="Google Shape;73;p7"/>
          <p:cNvSpPr txBox="1">
            <a:spLocks noGrp="1"/>
          </p:cNvSpPr>
          <p:nvPr>
            <p:ph type="title"/>
          </p:nvPr>
        </p:nvSpPr>
        <p:spPr>
          <a:xfrm>
            <a:off x="964800" y="1178300"/>
            <a:ext cx="2763900" cy="1616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964800" y="2773800"/>
            <a:ext cx="27639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4663800" y="869550"/>
            <a:ext cx="3404400" cy="34044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7862172" y="539494"/>
            <a:ext cx="635304" cy="160688"/>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665217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667511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2"/>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747615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1"/>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2"/>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833955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20009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84669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88" name="Google Shape;88;p9"/>
          <p:cNvSpPr txBox="1">
            <a:spLocks noGrp="1"/>
          </p:cNvSpPr>
          <p:nvPr>
            <p:ph type="title"/>
          </p:nvPr>
        </p:nvSpPr>
        <p:spPr>
          <a:xfrm>
            <a:off x="1246625" y="1485675"/>
            <a:ext cx="4607700" cy="800400"/>
          </a:xfrm>
          <a:prstGeom prst="rect">
            <a:avLst/>
          </a:prstGeom>
        </p:spPr>
        <p:txBody>
          <a:bodyPr spcFirstLastPara="1" wrap="square" lIns="91425" tIns="91425" rIns="91425" bIns="91425" anchor="t" anchorCtr="0">
            <a:noAutofit/>
          </a:bodyPr>
          <a:lstStyle>
            <a:lvl1pPr lvl="0" algn="l">
              <a:spcBef>
                <a:spcPts val="0"/>
              </a:spcBef>
              <a:spcAft>
                <a:spcPts val="0"/>
              </a:spcAft>
              <a:buSzPts val="6000"/>
              <a:buNone/>
              <a:defRPr sz="4000"/>
            </a:lvl1pPr>
            <a:lvl2pPr lvl="1" algn="l">
              <a:spcBef>
                <a:spcPts val="0"/>
              </a:spcBef>
              <a:spcAft>
                <a:spcPts val="0"/>
              </a:spcAft>
              <a:buSzPts val="6000"/>
              <a:buNone/>
              <a:defRPr sz="6000"/>
            </a:lvl2pPr>
            <a:lvl3pPr lvl="2" algn="l">
              <a:spcBef>
                <a:spcPts val="0"/>
              </a:spcBef>
              <a:spcAft>
                <a:spcPts val="0"/>
              </a:spcAft>
              <a:buSzPts val="6000"/>
              <a:buNone/>
              <a:defRPr sz="6000"/>
            </a:lvl3pPr>
            <a:lvl4pPr lvl="3" algn="l">
              <a:spcBef>
                <a:spcPts val="0"/>
              </a:spcBef>
              <a:spcAft>
                <a:spcPts val="0"/>
              </a:spcAft>
              <a:buSzPts val="6000"/>
              <a:buNone/>
              <a:defRPr sz="6000"/>
            </a:lvl4pPr>
            <a:lvl5pPr lvl="4" algn="l">
              <a:spcBef>
                <a:spcPts val="0"/>
              </a:spcBef>
              <a:spcAft>
                <a:spcPts val="0"/>
              </a:spcAft>
              <a:buSzPts val="6000"/>
              <a:buNone/>
              <a:defRPr sz="6000"/>
            </a:lvl5pPr>
            <a:lvl6pPr lvl="5" algn="l">
              <a:spcBef>
                <a:spcPts val="0"/>
              </a:spcBef>
              <a:spcAft>
                <a:spcPts val="0"/>
              </a:spcAft>
              <a:buSzPts val="6000"/>
              <a:buNone/>
              <a:defRPr sz="6000"/>
            </a:lvl6pPr>
            <a:lvl7pPr lvl="6" algn="l">
              <a:spcBef>
                <a:spcPts val="0"/>
              </a:spcBef>
              <a:spcAft>
                <a:spcPts val="0"/>
              </a:spcAft>
              <a:buSzPts val="6000"/>
              <a:buNone/>
              <a:defRPr sz="6000"/>
            </a:lvl7pPr>
            <a:lvl8pPr lvl="7" algn="l">
              <a:spcBef>
                <a:spcPts val="0"/>
              </a:spcBef>
              <a:spcAft>
                <a:spcPts val="0"/>
              </a:spcAft>
              <a:buSzPts val="6000"/>
              <a:buNone/>
              <a:defRPr sz="6000"/>
            </a:lvl8pPr>
            <a:lvl9pPr lvl="8" algn="l">
              <a:spcBef>
                <a:spcPts val="0"/>
              </a:spcBef>
              <a:spcAft>
                <a:spcPts val="0"/>
              </a:spcAft>
              <a:buSzPts val="6000"/>
              <a:buNone/>
              <a:defRPr sz="6000"/>
            </a:lvl9pPr>
          </a:lstStyle>
          <a:p>
            <a:endParaRPr/>
          </a:p>
        </p:txBody>
      </p:sp>
      <p:sp>
        <p:nvSpPr>
          <p:cNvPr id="89" name="Google Shape;89;p9"/>
          <p:cNvSpPr txBox="1">
            <a:spLocks noGrp="1"/>
          </p:cNvSpPr>
          <p:nvPr>
            <p:ph type="subTitle" idx="1"/>
          </p:nvPr>
        </p:nvSpPr>
        <p:spPr>
          <a:xfrm>
            <a:off x="1246625" y="2308367"/>
            <a:ext cx="4607700" cy="12120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850"/>
              <a:buNone/>
              <a:defRPr sz="150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95" name="Google Shape;95;p11"/>
          <p:cNvSpPr txBox="1">
            <a:spLocks noGrp="1"/>
          </p:cNvSpPr>
          <p:nvPr>
            <p:ph type="title" hasCustomPrompt="1"/>
          </p:nvPr>
        </p:nvSpPr>
        <p:spPr>
          <a:xfrm>
            <a:off x="1604400" y="1602950"/>
            <a:ext cx="5935200" cy="13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0"/>
              <a:buNone/>
              <a:defRPr sz="7400"/>
            </a:lvl1pPr>
            <a:lvl2pPr lvl="1" algn="ctr">
              <a:spcBef>
                <a:spcPts val="0"/>
              </a:spcBef>
              <a:spcAft>
                <a:spcPts val="0"/>
              </a:spcAft>
              <a:buSzPts val="13000"/>
              <a:buNone/>
              <a:defRPr sz="13000"/>
            </a:lvl2pPr>
            <a:lvl3pPr lvl="2" algn="ctr">
              <a:spcBef>
                <a:spcPts val="0"/>
              </a:spcBef>
              <a:spcAft>
                <a:spcPts val="0"/>
              </a:spcAft>
              <a:buSzPts val="13000"/>
              <a:buNone/>
              <a:defRPr sz="13000"/>
            </a:lvl3pPr>
            <a:lvl4pPr lvl="3" algn="ctr">
              <a:spcBef>
                <a:spcPts val="0"/>
              </a:spcBef>
              <a:spcAft>
                <a:spcPts val="0"/>
              </a:spcAft>
              <a:buSzPts val="13000"/>
              <a:buNone/>
              <a:defRPr sz="13000"/>
            </a:lvl4pPr>
            <a:lvl5pPr lvl="4" algn="ctr">
              <a:spcBef>
                <a:spcPts val="0"/>
              </a:spcBef>
              <a:spcAft>
                <a:spcPts val="0"/>
              </a:spcAft>
              <a:buSzPts val="13000"/>
              <a:buNone/>
              <a:defRPr sz="13000"/>
            </a:lvl5pPr>
            <a:lvl6pPr lvl="5" algn="ctr">
              <a:spcBef>
                <a:spcPts val="0"/>
              </a:spcBef>
              <a:spcAft>
                <a:spcPts val="0"/>
              </a:spcAft>
              <a:buSzPts val="13000"/>
              <a:buNone/>
              <a:defRPr sz="13000"/>
            </a:lvl6pPr>
            <a:lvl7pPr lvl="6" algn="ctr">
              <a:spcBef>
                <a:spcPts val="0"/>
              </a:spcBef>
              <a:spcAft>
                <a:spcPts val="0"/>
              </a:spcAft>
              <a:buSzPts val="13000"/>
              <a:buNone/>
              <a:defRPr sz="13000"/>
            </a:lvl7pPr>
            <a:lvl8pPr lvl="7" algn="ctr">
              <a:spcBef>
                <a:spcPts val="0"/>
              </a:spcBef>
              <a:spcAft>
                <a:spcPts val="0"/>
              </a:spcAft>
              <a:buSzPts val="13000"/>
              <a:buNone/>
              <a:defRPr sz="13000"/>
            </a:lvl8pPr>
            <a:lvl9pPr lvl="8" algn="ctr">
              <a:spcBef>
                <a:spcPts val="0"/>
              </a:spcBef>
              <a:spcAft>
                <a:spcPts val="0"/>
              </a:spcAft>
              <a:buSzPts val="13000"/>
              <a:buNone/>
              <a:defRPr sz="13000"/>
            </a:lvl9pPr>
          </a:lstStyle>
          <a:p>
            <a:r>
              <a:t>xx%</a:t>
            </a:r>
          </a:p>
        </p:txBody>
      </p:sp>
      <p:sp>
        <p:nvSpPr>
          <p:cNvPr id="96" name="Google Shape;96;p11"/>
          <p:cNvSpPr txBox="1">
            <a:spLocks noGrp="1"/>
          </p:cNvSpPr>
          <p:nvPr>
            <p:ph type="subTitle" idx="1"/>
          </p:nvPr>
        </p:nvSpPr>
        <p:spPr>
          <a:xfrm>
            <a:off x="1604400" y="2926550"/>
            <a:ext cx="5935200" cy="415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ctr" rtl="0">
              <a:lnSpc>
                <a:spcPct val="115000"/>
              </a:lnSpc>
              <a:spcBef>
                <a:spcPts val="0"/>
              </a:spcBef>
              <a:spcAft>
                <a:spcPts val="0"/>
              </a:spcAft>
              <a:buSzPts val="1850"/>
              <a:buNone/>
              <a:defRPr sz="1850"/>
            </a:lvl2pPr>
            <a:lvl3pPr lvl="2" algn="ctr" rtl="0">
              <a:lnSpc>
                <a:spcPct val="115000"/>
              </a:lnSpc>
              <a:spcBef>
                <a:spcPts val="0"/>
              </a:spcBef>
              <a:spcAft>
                <a:spcPts val="0"/>
              </a:spcAft>
              <a:buSzPts val="1850"/>
              <a:buNone/>
              <a:defRPr sz="1850"/>
            </a:lvl3pPr>
            <a:lvl4pPr lvl="3" algn="ctr" rtl="0">
              <a:lnSpc>
                <a:spcPct val="115000"/>
              </a:lnSpc>
              <a:spcBef>
                <a:spcPts val="0"/>
              </a:spcBef>
              <a:spcAft>
                <a:spcPts val="0"/>
              </a:spcAft>
              <a:buSzPts val="1850"/>
              <a:buNone/>
              <a:defRPr sz="1850"/>
            </a:lvl4pPr>
            <a:lvl5pPr lvl="4" algn="ctr" rtl="0">
              <a:lnSpc>
                <a:spcPct val="115000"/>
              </a:lnSpc>
              <a:spcBef>
                <a:spcPts val="0"/>
              </a:spcBef>
              <a:spcAft>
                <a:spcPts val="0"/>
              </a:spcAft>
              <a:buSzPts val="1850"/>
              <a:buNone/>
              <a:defRPr sz="1850"/>
            </a:lvl5pPr>
            <a:lvl6pPr lvl="5" algn="ctr" rtl="0">
              <a:lnSpc>
                <a:spcPct val="115000"/>
              </a:lnSpc>
              <a:spcBef>
                <a:spcPts val="0"/>
              </a:spcBef>
              <a:spcAft>
                <a:spcPts val="0"/>
              </a:spcAft>
              <a:buSzPts val="1850"/>
              <a:buNone/>
              <a:defRPr sz="1850"/>
            </a:lvl6pPr>
            <a:lvl7pPr lvl="6" algn="ctr" rtl="0">
              <a:lnSpc>
                <a:spcPct val="115000"/>
              </a:lnSpc>
              <a:spcBef>
                <a:spcPts val="0"/>
              </a:spcBef>
              <a:spcAft>
                <a:spcPts val="0"/>
              </a:spcAft>
              <a:buSzPts val="1850"/>
              <a:buNone/>
              <a:defRPr sz="1850"/>
            </a:lvl7pPr>
            <a:lvl8pPr lvl="7" algn="ctr" rtl="0">
              <a:lnSpc>
                <a:spcPct val="115000"/>
              </a:lnSpc>
              <a:spcBef>
                <a:spcPts val="0"/>
              </a:spcBef>
              <a:spcAft>
                <a:spcPts val="0"/>
              </a:spcAft>
              <a:buSzPts val="1850"/>
              <a:buNone/>
              <a:defRPr sz="1850"/>
            </a:lvl8pPr>
            <a:lvl9pPr lvl="8" algn="ct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98"/>
        <p:cNvGrpSpPr/>
        <p:nvPr/>
      </p:nvGrpSpPr>
      <p:grpSpPr>
        <a:xfrm>
          <a:off x="0" y="0"/>
          <a:ext cx="0" cy="0"/>
          <a:chOff x="0" y="0"/>
          <a:chExt cx="0" cy="0"/>
        </a:xfrm>
      </p:grpSpPr>
      <p:sp>
        <p:nvSpPr>
          <p:cNvPr id="99" name="Google Shape;99;p1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0" name="Google Shape;100;p13"/>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1959450" y="2004060"/>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1959450" y="1569007"/>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1105350" y="1735450"/>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04" name="Google Shape;104;p13"/>
          <p:cNvSpPr txBox="1">
            <a:spLocks noGrp="1"/>
          </p:cNvSpPr>
          <p:nvPr>
            <p:ph type="subTitle" idx="4"/>
          </p:nvPr>
        </p:nvSpPr>
        <p:spPr>
          <a:xfrm>
            <a:off x="1959450" y="3524985"/>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1959450" y="3089932"/>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1105350" y="3256275"/>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07" name="Google Shape;107;p13"/>
          <p:cNvSpPr txBox="1">
            <a:spLocks noGrp="1"/>
          </p:cNvSpPr>
          <p:nvPr>
            <p:ph type="subTitle" idx="7"/>
          </p:nvPr>
        </p:nvSpPr>
        <p:spPr>
          <a:xfrm>
            <a:off x="5901900" y="2004060"/>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5901900" y="1569007"/>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5047800" y="1735450"/>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10" name="Google Shape;110;p13"/>
          <p:cNvSpPr txBox="1">
            <a:spLocks noGrp="1"/>
          </p:cNvSpPr>
          <p:nvPr>
            <p:ph type="subTitle" idx="13"/>
          </p:nvPr>
        </p:nvSpPr>
        <p:spPr>
          <a:xfrm>
            <a:off x="5901900" y="3524985"/>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5901900" y="3089932"/>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5047800" y="3256275"/>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grpSp>
        <p:nvGrpSpPr>
          <p:cNvPr id="113" name="Google Shape;113;p13"/>
          <p:cNvGrpSpPr/>
          <p:nvPr/>
        </p:nvGrpSpPr>
        <p:grpSpPr>
          <a:xfrm>
            <a:off x="-100064" y="460798"/>
            <a:ext cx="1223407" cy="41746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195"/>
        <p:cNvGrpSpPr/>
        <p:nvPr/>
      </p:nvGrpSpPr>
      <p:grpSpPr>
        <a:xfrm>
          <a:off x="0" y="0"/>
          <a:ext cx="0" cy="0"/>
          <a:chOff x="0" y="0"/>
          <a:chExt cx="0" cy="0"/>
        </a:xfrm>
      </p:grpSpPr>
      <p:sp>
        <p:nvSpPr>
          <p:cNvPr id="196" name="Google Shape;196;p1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97" name="Google Shape;197;p15"/>
          <p:cNvSpPr txBox="1">
            <a:spLocks noGrp="1"/>
          </p:cNvSpPr>
          <p:nvPr>
            <p:ph type="title"/>
          </p:nvPr>
        </p:nvSpPr>
        <p:spPr>
          <a:xfrm>
            <a:off x="3334450" y="1915300"/>
            <a:ext cx="3973800" cy="87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45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198" name="Google Shape;198;p15"/>
          <p:cNvSpPr txBox="1">
            <a:spLocks noGrp="1"/>
          </p:cNvSpPr>
          <p:nvPr>
            <p:ph type="title" idx="2" hasCustomPrompt="1"/>
          </p:nvPr>
        </p:nvSpPr>
        <p:spPr>
          <a:xfrm>
            <a:off x="2195100" y="2117199"/>
            <a:ext cx="993900" cy="908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40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99" name="Google Shape;199;p15"/>
          <p:cNvSpPr txBox="1">
            <a:spLocks noGrp="1"/>
          </p:cNvSpPr>
          <p:nvPr>
            <p:ph type="subTitle" idx="1"/>
          </p:nvPr>
        </p:nvSpPr>
        <p:spPr>
          <a:xfrm>
            <a:off x="3334450" y="2721250"/>
            <a:ext cx="3973800" cy="415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4775"/>
            <a:ext cx="7717500" cy="523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7" r:id="rId6"/>
    <p:sldLayoutId id="2147483658" r:id="rId7"/>
    <p:sldLayoutId id="2147483659" r:id="rId8"/>
    <p:sldLayoutId id="2147483661" r:id="rId9"/>
    <p:sldLayoutId id="2147483664" r:id="rId10"/>
    <p:sldLayoutId id="2147483665" r:id="rId11"/>
    <p:sldLayoutId id="2147483666" r:id="rId12"/>
    <p:sldLayoutId id="2147483667" r:id="rId13"/>
    <p:sldLayoutId id="2147483668" r:id="rId14"/>
    <p:sldLayoutId id="2147483669" r:id="rId15"/>
    <p:sldLayoutId id="2147483671" r:id="rId16"/>
    <p:sldLayoutId id="2147483672" r:id="rId17"/>
    <p:sldLayoutId id="2147483673" r:id="rId18"/>
    <p:sldLayoutId id="2147483674" r:id="rId19"/>
    <p:sldLayoutId id="2147483675" r:id="rId20"/>
    <p:sldLayoutId id="2147483676" r:id="rId21"/>
    <p:sldLayoutId id="2147483678" r:id="rId22"/>
    <p:sldLayoutId id="2147483679"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2023/11/21</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387585809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defRPr/>
            </a:pPr>
            <a:fld id="{2B8C012C-B1B7-47F6-B168-A941E97A73A9}" type="datetimeFigureOut">
              <a:rPr lang="en-US" kern="1200" smtClean="0">
                <a:solidFill>
                  <a:prstClr val="black">
                    <a:tint val="75000"/>
                  </a:prstClr>
                </a:solidFill>
                <a:latin typeface="Calibri" panose="020F0502020204030204"/>
                <a:ea typeface="+mn-ea"/>
              </a:rPr>
              <a:pPr>
                <a:buClrTx/>
                <a:defRPr/>
              </a:pPr>
              <a:t>11/21/2023</a:t>
            </a:fld>
            <a:endParaRPr lang="en-US" kern="120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defRPr/>
            </a:pPr>
            <a:endParaRPr lang="en-US" kern="120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defRPr/>
            </a:pPr>
            <a:fld id="{91EC7793-07B9-4429-92E8-8730EA770269}" type="slidenum">
              <a:rPr lang="en-US" kern="1200" smtClean="0">
                <a:solidFill>
                  <a:prstClr val="black">
                    <a:tint val="75000"/>
                  </a:prstClr>
                </a:solidFill>
                <a:latin typeface="Calibri" panose="020F0502020204030204"/>
                <a:ea typeface="+mn-ea"/>
              </a:rPr>
              <a:pPr>
                <a:buClrTx/>
                <a:def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6407998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6.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pn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microsoft.com/office/2007/relationships/hdphoto" Target="../media/hdphoto8.wdp"/><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1.png"/><Relationship Id="rId5" Type="http://schemas.microsoft.com/office/2007/relationships/hdphoto" Target="../media/hdphoto8.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8.png"/><Relationship Id="rId7" Type="http://schemas.microsoft.com/office/2007/relationships/hdphoto" Target="../media/hdphoto9.wdp"/><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8.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57.png"/><Relationship Id="rId5" Type="http://schemas.microsoft.com/office/2007/relationships/hdphoto" Target="../media/hdphoto10.wdp"/><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57.png"/><Relationship Id="rId5" Type="http://schemas.microsoft.com/office/2007/relationships/hdphoto" Target="../media/hdphoto10.wdp"/><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8.png"/><Relationship Id="rId7" Type="http://schemas.microsoft.com/office/2007/relationships/hdphoto" Target="../media/hdphoto11.wdp"/><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64.png"/><Relationship Id="rId5" Type="http://schemas.microsoft.com/office/2007/relationships/hdphoto" Target="../media/hdphoto12.wdp"/><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microsoft.com/office/2007/relationships/hdphoto" Target="../media/hdphoto13.wdp"/><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microsoft.com/office/2007/relationships/hdphoto" Target="../media/hdphoto14.wdp"/><Relationship Id="rId5" Type="http://schemas.openxmlformats.org/officeDocument/2006/relationships/image" Target="../media/image70.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png"/><Relationship Id="rId7" Type="http://schemas.microsoft.com/office/2007/relationships/hdphoto" Target="../media/hdphoto15.wdp"/><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77.png"/><Relationship Id="rId5" Type="http://schemas.microsoft.com/office/2007/relationships/hdphoto" Target="../media/hdphoto16.wdp"/><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1.xml"/><Relationship Id="rId5" Type="http://schemas.microsoft.com/office/2007/relationships/hdphoto" Target="../media/hdphoto17.wdp"/><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4.pn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microsoft.com/office/2007/relationships/hdphoto" Target="../media/hdphoto18.wdp"/><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9.wdp"/><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microsoft.com/office/2007/relationships/hdphoto" Target="../media/hdphoto20.wdp"/><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8.png"/><Relationship Id="rId7" Type="http://schemas.microsoft.com/office/2007/relationships/hdphoto" Target="../media/hdphoto21.wdp"/><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93.png"/><Relationship Id="rId5" Type="http://schemas.openxmlformats.org/officeDocument/2006/relationships/image" Target="../media/image30.png"/><Relationship Id="rId10" Type="http://schemas.microsoft.com/office/2007/relationships/hdphoto" Target="../media/hdphoto22.wdp"/><Relationship Id="rId4" Type="http://schemas.openxmlformats.org/officeDocument/2006/relationships/image" Target="../media/image92.png"/><Relationship Id="rId9"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microsoft.com/office/2007/relationships/hdphoto" Target="../media/hdphoto23.wdp"/><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microsoft.com/office/2007/relationships/hdphoto" Target="../media/hdphoto23.wdp"/><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microsoft.com/office/2007/relationships/hdphoto" Target="../media/hdphoto23.wdp"/><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microsoft.com/office/2007/relationships/hdphoto" Target="../media/hdphoto24.wdp"/><Relationship Id="rId5" Type="http://schemas.openxmlformats.org/officeDocument/2006/relationships/image" Target="../media/image97.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25.wdp"/><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25.wdp"/><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microsoft.com/office/2007/relationships/hdphoto" Target="../media/hdphoto26.wdp"/><Relationship Id="rId5" Type="http://schemas.openxmlformats.org/officeDocument/2006/relationships/image" Target="../media/image100.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0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4.png"/><Relationship Id="rId5" Type="http://schemas.openxmlformats.org/officeDocument/2006/relationships/image" Target="../media/image103.jp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6.png"/><Relationship Id="rId5" Type="http://schemas.microsoft.com/office/2007/relationships/media" Target="../media/media4.mp3"/><Relationship Id="rId15" Type="http://schemas.openxmlformats.org/officeDocument/2006/relationships/image" Target="../media/image105.png"/><Relationship Id="rId10" Type="http://schemas.openxmlformats.org/officeDocument/2006/relationships/notesSlide" Target="../notesSlides/notesSlide57.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109.png"/></Relationships>
</file>

<file path=ppt/slides/_rels/slide5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0.png"/><Relationship Id="rId5" Type="http://schemas.microsoft.com/office/2007/relationships/media" Target="../media/media4.mp3"/><Relationship Id="rId10" Type="http://schemas.openxmlformats.org/officeDocument/2006/relationships/notesSlide" Target="../notesSlides/notesSlide58.xml"/><Relationship Id="rId4" Type="http://schemas.openxmlformats.org/officeDocument/2006/relationships/audio" Target="../media/media3.mp3"/><Relationship Id="rId9"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1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12.png"/><Relationship Id="rId2" Type="http://schemas.openxmlformats.org/officeDocument/2006/relationships/audio" Target="../media/media2.mp3"/><Relationship Id="rId16" Type="http://schemas.openxmlformats.org/officeDocument/2006/relationships/image" Target="../media/image10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1.png"/><Relationship Id="rId5" Type="http://schemas.microsoft.com/office/2007/relationships/media" Target="../media/media4.mp3"/><Relationship Id="rId15" Type="http://schemas.openxmlformats.org/officeDocument/2006/relationships/image" Target="../media/image115.png"/><Relationship Id="rId10" Type="http://schemas.openxmlformats.org/officeDocument/2006/relationships/notesSlide" Target="../notesSlides/notesSlide59.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1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17.png"/><Relationship Id="rId2" Type="http://schemas.openxmlformats.org/officeDocument/2006/relationships/audio" Target="../media/media2.mp3"/><Relationship Id="rId16" Type="http://schemas.openxmlformats.org/officeDocument/2006/relationships/image" Target="../media/image10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6.png"/><Relationship Id="rId5" Type="http://schemas.microsoft.com/office/2007/relationships/media" Target="../media/media4.mp3"/><Relationship Id="rId15" Type="http://schemas.openxmlformats.org/officeDocument/2006/relationships/image" Target="../media/image120.png"/><Relationship Id="rId10" Type="http://schemas.openxmlformats.org/officeDocument/2006/relationships/notesSlide" Target="../notesSlides/notesSlide60.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119.png"/></Relationships>
</file>

<file path=ppt/slides/_rels/slide6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2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22.png"/><Relationship Id="rId17" Type="http://schemas.openxmlformats.org/officeDocument/2006/relationships/image" Target="../media/image126.png"/><Relationship Id="rId2" Type="http://schemas.openxmlformats.org/officeDocument/2006/relationships/audio" Target="../media/media2.mp3"/><Relationship Id="rId16" Type="http://schemas.openxmlformats.org/officeDocument/2006/relationships/image" Target="../media/image10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1.png"/><Relationship Id="rId5" Type="http://schemas.microsoft.com/office/2007/relationships/media" Target="../media/media4.mp3"/><Relationship Id="rId15" Type="http://schemas.openxmlformats.org/officeDocument/2006/relationships/image" Target="../media/image125.png"/><Relationship Id="rId10" Type="http://schemas.openxmlformats.org/officeDocument/2006/relationships/notesSlide" Target="../notesSlides/notesSlide61.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124.pn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microsoft.com/office/2007/relationships/hdphoto" Target="../media/hdphoto27.wdp"/><Relationship Id="rId5" Type="http://schemas.openxmlformats.org/officeDocument/2006/relationships/image" Target="../media/image127.png"/><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microsoft.com/office/2007/relationships/hdphoto" Target="../media/hdphoto28.wdp"/><Relationship Id="rId5" Type="http://schemas.openxmlformats.org/officeDocument/2006/relationships/image" Target="../media/image129.png"/><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02.png"/><Relationship Id="rId7" Type="http://schemas.openxmlformats.org/officeDocument/2006/relationships/image" Target="../media/image131.png"/><Relationship Id="rId2" Type="http://schemas.openxmlformats.org/officeDocument/2006/relationships/notesSlide" Target="../notesSlides/notesSlide65.xml"/><Relationship Id="rId1" Type="http://schemas.openxmlformats.org/officeDocument/2006/relationships/slideLayout" Target="../slideLayouts/slideLayout10.xml"/><Relationship Id="rId6" Type="http://schemas.microsoft.com/office/2007/relationships/hdphoto" Target="../media/hdphoto28.wdp"/><Relationship Id="rId5" Type="http://schemas.openxmlformats.org/officeDocument/2006/relationships/image" Target="../media/image129.png"/><Relationship Id="rId4" Type="http://schemas.openxmlformats.org/officeDocument/2006/relationships/image" Target="../media/image130.png"/></Relationships>
</file>

<file path=ppt/slides/_rels/slide6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02.png"/><Relationship Id="rId7" Type="http://schemas.openxmlformats.org/officeDocument/2006/relationships/image" Target="../media/image134.png"/><Relationship Id="rId2" Type="http://schemas.openxmlformats.org/officeDocument/2006/relationships/notesSlide" Target="../notesSlides/notesSlide66.xml"/><Relationship Id="rId1" Type="http://schemas.openxmlformats.org/officeDocument/2006/relationships/slideLayout" Target="../slideLayouts/slideLayout10.xml"/><Relationship Id="rId6" Type="http://schemas.openxmlformats.org/officeDocument/2006/relationships/image" Target="../media/image133.png"/><Relationship Id="rId5" Type="http://schemas.microsoft.com/office/2007/relationships/hdphoto" Target="../media/hdphoto28.wdp"/><Relationship Id="rId4" Type="http://schemas.openxmlformats.org/officeDocument/2006/relationships/image" Target="../media/image129.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microsoft.com/office/2007/relationships/hdphoto" Target="../media/hdphoto29.wdp"/><Relationship Id="rId5" Type="http://schemas.openxmlformats.org/officeDocument/2006/relationships/image" Target="../media/image137.png"/><Relationship Id="rId4" Type="http://schemas.openxmlformats.org/officeDocument/2006/relationships/image" Target="../media/image136.png"/></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36.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microsoft.com/office/2007/relationships/hdphoto" Target="../media/hdphoto29.wdp"/><Relationship Id="rId5" Type="http://schemas.openxmlformats.org/officeDocument/2006/relationships/image" Target="../media/image137.png"/><Relationship Id="rId4" Type="http://schemas.openxmlformats.org/officeDocument/2006/relationships/image" Target="../media/image13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7" Type="http://schemas.microsoft.com/office/2007/relationships/hdphoto" Target="../media/hdphoto29.wdp"/><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9.png"/><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15.xml"/><Relationship Id="rId4" Type="http://schemas.openxmlformats.org/officeDocument/2006/relationships/image" Target="../media/image140.png"/></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42.png"/><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microsoft.com/office/2007/relationships/hdphoto" Target="../media/hdphoto30.wdp"/><Relationship Id="rId5" Type="http://schemas.openxmlformats.org/officeDocument/2006/relationships/image" Target="../media/image141.png"/><Relationship Id="rId4" Type="http://schemas.openxmlformats.org/officeDocument/2006/relationships/image" Target="../media/image140.pn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43.png"/><Relationship Id="rId2" Type="http://schemas.openxmlformats.org/officeDocument/2006/relationships/notesSlide" Target="../notesSlides/notesSlide73.xml"/><Relationship Id="rId1" Type="http://schemas.openxmlformats.org/officeDocument/2006/relationships/slideLayout" Target="../slideLayouts/slideLayout15.xml"/><Relationship Id="rId6" Type="http://schemas.microsoft.com/office/2007/relationships/hdphoto" Target="../media/hdphoto30.wdp"/><Relationship Id="rId5" Type="http://schemas.openxmlformats.org/officeDocument/2006/relationships/image" Target="../media/image141.png"/><Relationship Id="rId4" Type="http://schemas.openxmlformats.org/officeDocument/2006/relationships/image" Target="../media/image140.png"/></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17.xml"/><Relationship Id="rId6" Type="http://schemas.openxmlformats.org/officeDocument/2006/relationships/image" Target="../media/image145.png"/><Relationship Id="rId5" Type="http://schemas.microsoft.com/office/2007/relationships/hdphoto" Target="../media/hdphoto31.wdp"/><Relationship Id="rId4" Type="http://schemas.openxmlformats.org/officeDocument/2006/relationships/image" Target="../media/image14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37"/>
          <p:cNvSpPr txBox="1">
            <a:spLocks noGrp="1"/>
          </p:cNvSpPr>
          <p:nvPr>
            <p:ph type="ctrTitle"/>
          </p:nvPr>
        </p:nvSpPr>
        <p:spPr>
          <a:xfrm>
            <a:off x="1313740" y="1228647"/>
            <a:ext cx="6633718" cy="2247300"/>
          </a:xfrm>
          <a:prstGeom prst="rect">
            <a:avLst/>
          </a:prstGeom>
        </p:spPr>
        <p:txBody>
          <a:bodyPr spcFirstLastPara="1" wrap="square" lIns="91425" tIns="91425" rIns="91425" bIns="91425" anchor="t" anchorCtr="0">
            <a:noAutofit/>
          </a:bodyPr>
          <a:lstStyle/>
          <a:p>
            <a:pPr lvl="0">
              <a:lnSpc>
                <a:spcPct val="150000"/>
              </a:lnSpc>
            </a:pPr>
            <a:r>
              <a:rPr lang="en-US" sz="4500" b="1">
                <a:latin typeface="+mn-lt"/>
              </a:rPr>
              <a:t>CHÀO MỪNG CÁC EM </a:t>
            </a:r>
            <a:br>
              <a:rPr lang="en-US" sz="4500" b="1">
                <a:latin typeface="+mn-lt"/>
              </a:rPr>
            </a:br>
            <a:r>
              <a:rPr lang="en-US" sz="4500" b="1">
                <a:latin typeface="+mn-lt"/>
              </a:rPr>
              <a:t>ĐẾN VỚI TIẾT </a:t>
            </a:r>
            <a:r>
              <a:rPr lang="en-US" sz="4500" b="1" smtClean="0">
                <a:latin typeface="+mn-lt"/>
              </a:rPr>
              <a:t>HỌC!</a:t>
            </a:r>
            <a:endParaRPr sz="4500" b="1">
              <a:latin typeface="+mn-lt"/>
            </a:endParaRPr>
          </a:p>
        </p:txBody>
      </p:sp>
      <p:grpSp>
        <p:nvGrpSpPr>
          <p:cNvPr id="826" name="Google Shape;826;p37"/>
          <p:cNvGrpSpPr/>
          <p:nvPr/>
        </p:nvGrpSpPr>
        <p:grpSpPr>
          <a:xfrm>
            <a:off x="474381" y="536456"/>
            <a:ext cx="984324" cy="1101461"/>
            <a:chOff x="781859" y="782462"/>
            <a:chExt cx="651309" cy="728721"/>
          </a:xfrm>
        </p:grpSpPr>
        <p:sp>
          <p:nvSpPr>
            <p:cNvPr id="827" name="Google Shape;827;p37"/>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7"/>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7"/>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7"/>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7"/>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7"/>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7"/>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7"/>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7"/>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7"/>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7"/>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7"/>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7"/>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7"/>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7"/>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7"/>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7"/>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7"/>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7"/>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7"/>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7"/>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7"/>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7"/>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7"/>
          <p:cNvGrpSpPr/>
          <p:nvPr/>
        </p:nvGrpSpPr>
        <p:grpSpPr>
          <a:xfrm rot="8364929" flipH="1">
            <a:off x="7911258" y="3068087"/>
            <a:ext cx="1193577" cy="540587"/>
            <a:chOff x="10048400" y="2011675"/>
            <a:chExt cx="632075" cy="286275"/>
          </a:xfrm>
        </p:grpSpPr>
        <p:sp>
          <p:nvSpPr>
            <p:cNvPr id="885" name="Google Shape;885;p37"/>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7"/>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7"/>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3000454" y="665997"/>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defRPr/>
            </a:pPr>
            <a:r>
              <a:rPr lang="vi-VN" b="1" dirty="0">
                <a:solidFill>
                  <a:srgbClr val="C00000"/>
                </a:solidFill>
                <a:latin typeface="Arial" panose="020B0604020202020204" pitchFamily="34" charset="0"/>
              </a:rPr>
              <a:t>Định lí</a:t>
            </a:r>
          </a:p>
        </p:txBody>
      </p:sp>
      <p:sp>
        <p:nvSpPr>
          <p:cNvPr id="80" name="Rectangle 79"/>
          <p:cNvSpPr/>
          <p:nvPr/>
        </p:nvSpPr>
        <p:spPr>
          <a:xfrm>
            <a:off x="773643" y="1590189"/>
            <a:ext cx="7579421" cy="2193677"/>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200000"/>
              </a:lnSpc>
              <a:spcBef>
                <a:spcPts val="600"/>
              </a:spcBef>
              <a:spcAft>
                <a:spcPts val="600"/>
              </a:spcAft>
            </a:pPr>
            <a:r>
              <a:rPr lang="vi-VN" sz="2400" dirty="0">
                <a:latin typeface="Arial" panose="020B0604020202020204" pitchFamily="34" charset="0"/>
                <a:ea typeface="Arial" panose="020B0604020202020204" pitchFamily="34" charset="0"/>
                <a:cs typeface="Times New Roman" panose="02020603050405020304" pitchFamily="18" charset="0"/>
              </a:rPr>
              <a:t>Nếu một đường thẳng vuông góc với hai đường thẳng cắt nhau cùng thuộc một mặt phẳng thì nó vuông góc với mặt phẳng ấy.</a:t>
            </a:r>
            <a:endParaRPr lang="en-US" sz="2400" dirty="0">
              <a:ea typeface="Arial" panose="020B0604020202020204" pitchFamily="34" charset="0"/>
              <a:cs typeface="Times New Roman" panose="02020603050405020304" pitchFamily="18" charset="0"/>
            </a:endParaRPr>
          </a:p>
        </p:txBody>
      </p:sp>
      <p:grpSp>
        <p:nvGrpSpPr>
          <p:cNvPr id="83" name="Google Shape;1293;p48"/>
          <p:cNvGrpSpPr/>
          <p:nvPr/>
        </p:nvGrpSpPr>
        <p:grpSpPr>
          <a:xfrm rot="1016262" flipH="1">
            <a:off x="7305512" y="4320651"/>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Tree>
    <p:extLst>
      <p:ext uri="{BB962C8B-B14F-4D97-AF65-F5344CB8AC3E}">
        <p14:creationId xmlns:p14="http://schemas.microsoft.com/office/powerpoint/2010/main" val="90027352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grpSp>
        <p:nvGrpSpPr>
          <p:cNvPr id="1093" name="Google Shape;1093;p42"/>
          <p:cNvGrpSpPr/>
          <p:nvPr/>
        </p:nvGrpSpPr>
        <p:grpSpPr>
          <a:xfrm rot="9583003">
            <a:off x="7904279" y="4366856"/>
            <a:ext cx="997739" cy="466605"/>
            <a:chOff x="10048400" y="2011675"/>
            <a:chExt cx="632075" cy="286275"/>
          </a:xfrm>
        </p:grpSpPr>
        <p:sp>
          <p:nvSpPr>
            <p:cNvPr id="1094"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735;p18"/>
          <p:cNvSpPr txBox="1">
            <a:spLocks/>
          </p:cNvSpPr>
          <p:nvPr/>
        </p:nvSpPr>
        <p:spPr>
          <a:xfrm>
            <a:off x="424630" y="63161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smtClean="0">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62" name="TextBox 61"/>
              <p:cNvSpPr txBox="1"/>
              <p:nvPr/>
            </p:nvSpPr>
            <p:spPr>
              <a:xfrm>
                <a:off x="1638633" y="498975"/>
                <a:ext cx="6885165" cy="994375"/>
              </a:xfrm>
              <a:prstGeom prst="rect">
                <a:avLst/>
              </a:prstGeom>
              <a:noFill/>
            </p:spPr>
            <p:txBody>
              <a:bodyPr wrap="square" rtlCol="0">
                <a:spAutoFit/>
              </a:bodyPr>
              <a:lstStyle/>
              <a:p>
                <a:pPr lvl="0" algn="just" defTabSz="457200">
                  <a:lnSpc>
                    <a:spcPct val="150000"/>
                  </a:lnSpc>
                  <a:buClrTx/>
                  <a:defRPr/>
                </a:pPr>
                <a:r>
                  <a:rPr lang="en-US" sz="1900" kern="1200" dirty="0">
                    <a:solidFill>
                      <a:sysClr val="windowText" lastClr="000000"/>
                    </a:solidFill>
                    <a:latin typeface="Arial" panose="020B0604020202020204" pitchFamily="34" charset="0"/>
                    <a:ea typeface="+mn-ea"/>
                    <a:cs typeface="Arial" panose="020B0604020202020204" pitchFamily="34" charset="0"/>
                  </a:rPr>
                  <a:t>Cho hình chóp S.ABC có SA </a:t>
                </a:r>
                <a14:m>
                  <m:oMath xmlns:m="http://schemas.openxmlformats.org/officeDocument/2006/math">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200" dirty="0">
                    <a:solidFill>
                      <a:sysClr val="windowText" lastClr="000000"/>
                    </a:solidFill>
                    <a:latin typeface="Arial" panose="020B0604020202020204" pitchFamily="34" charset="0"/>
                    <a:ea typeface="+mn-ea"/>
                    <a:cs typeface="Arial" panose="020B0604020202020204" pitchFamily="34" charset="0"/>
                  </a:rPr>
                  <a:t> AB, SA </a:t>
                </a:r>
                <a14:m>
                  <m:oMath xmlns:m="http://schemas.openxmlformats.org/officeDocument/2006/math">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200" dirty="0">
                    <a:solidFill>
                      <a:sysClr val="windowText" lastClr="000000"/>
                    </a:solidFill>
                    <a:latin typeface="Arial" panose="020B0604020202020204" pitchFamily="34" charset="0"/>
                    <a:ea typeface="+mn-ea"/>
                    <a:cs typeface="Arial" panose="020B0604020202020204" pitchFamily="34" charset="0"/>
                  </a:rPr>
                  <a:t> AC. Chứng minh rằng SA </a:t>
                </a:r>
                <a14:m>
                  <m:oMath xmlns:m="http://schemas.openxmlformats.org/officeDocument/2006/math">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200" dirty="0">
                    <a:solidFill>
                      <a:sysClr val="windowText" lastClr="000000"/>
                    </a:solidFill>
                    <a:latin typeface="Arial" panose="020B0604020202020204" pitchFamily="34" charset="0"/>
                    <a:ea typeface="+mn-ea"/>
                    <a:cs typeface="Arial" panose="020B0604020202020204" pitchFamily="34" charset="0"/>
                  </a:rPr>
                  <a:t>(</a:t>
                </a:r>
                <a:r>
                  <a:rPr lang="en-US" sz="1900" kern="1200" dirty="0" smtClean="0">
                    <a:solidFill>
                      <a:sysClr val="windowText" lastClr="000000"/>
                    </a:solidFill>
                    <a:latin typeface="Arial" panose="020B0604020202020204" pitchFamily="34" charset="0"/>
                    <a:ea typeface="+mn-ea"/>
                    <a:cs typeface="Arial" panose="020B0604020202020204" pitchFamily="34" charset="0"/>
                  </a:rPr>
                  <a:t>ABC) và </a:t>
                </a:r>
                <a:r>
                  <a:rPr lang="en-US" sz="1900" kern="1200" dirty="0">
                    <a:solidFill>
                      <a:sysClr val="windowText" lastClr="000000"/>
                    </a:solidFill>
                    <a:latin typeface="Arial" panose="020B0604020202020204" pitchFamily="34" charset="0"/>
                    <a:ea typeface="+mn-ea"/>
                    <a:cs typeface="Arial" panose="020B0604020202020204" pitchFamily="34" charset="0"/>
                  </a:rPr>
                  <a:t>SA </a:t>
                </a:r>
                <a14:m>
                  <m:oMath xmlns:m="http://schemas.openxmlformats.org/officeDocument/2006/math">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200" dirty="0">
                    <a:solidFill>
                      <a:sysClr val="windowText" lastClr="000000"/>
                    </a:solidFill>
                    <a:latin typeface="Arial" panose="020B0604020202020204" pitchFamily="34" charset="0"/>
                    <a:ea typeface="+mn-ea"/>
                    <a:cs typeface="Arial" panose="020B0604020202020204" pitchFamily="34" charset="0"/>
                  </a:rPr>
                  <a:t> BC.</a:t>
                </a:r>
              </a:p>
            </p:txBody>
          </p:sp>
        </mc:Choice>
        <mc:Fallback xmlns="">
          <p:sp>
            <p:nvSpPr>
              <p:cNvPr id="62" name="TextBox 61"/>
              <p:cNvSpPr txBox="1">
                <a:spLocks noRot="1" noChangeAspect="1" noMove="1" noResize="1" noEditPoints="1" noAdjustHandles="1" noChangeArrowheads="1" noChangeShapeType="1" noTextEdit="1"/>
              </p:cNvSpPr>
              <p:nvPr/>
            </p:nvSpPr>
            <p:spPr>
              <a:xfrm>
                <a:off x="1638633" y="498975"/>
                <a:ext cx="6885165" cy="994375"/>
              </a:xfrm>
              <a:prstGeom prst="rect">
                <a:avLst/>
              </a:prstGeom>
              <a:blipFill rotWithShape="0">
                <a:blip r:embed="rId3"/>
                <a:stretch>
                  <a:fillRect l="-886" r="-797" b="-3681"/>
                </a:stretch>
              </a:blipFill>
            </p:spPr>
            <p:txBody>
              <a:bodyPr/>
              <a:lstStyle/>
              <a:p>
                <a:r>
                  <a:rPr lang="en-US">
                    <a:noFill/>
                  </a:rPr>
                  <a:t> </a:t>
                </a:r>
              </a:p>
            </p:txBody>
          </p:sp>
        </mc:Fallback>
      </mc:AlternateContent>
      <p:sp>
        <p:nvSpPr>
          <p:cNvPr id="64" name="Rectangle 63"/>
          <p:cNvSpPr/>
          <p:nvPr/>
        </p:nvSpPr>
        <p:spPr>
          <a:xfrm>
            <a:off x="690004" y="1529698"/>
            <a:ext cx="644727"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2" name="Picture 1"/>
          <p:cNvPicPr>
            <a:picLocks noChangeAspect="1"/>
          </p:cNvPicPr>
          <p:nvPr/>
        </p:nvPicPr>
        <p:blipFill>
          <a:blip r:embed="rId4"/>
          <a:stretch>
            <a:fillRect/>
          </a:stretch>
        </p:blipFill>
        <p:spPr>
          <a:xfrm rot="10800000">
            <a:off x="477492" y="4276637"/>
            <a:ext cx="311791" cy="51965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764961" y="1851160"/>
                <a:ext cx="4758837" cy="2538837"/>
              </a:xfrm>
              <a:prstGeom prst="rect">
                <a:avLst/>
              </a:prstGeom>
            </p:spPr>
            <p:txBody>
              <a:bodyPr wrap="square">
                <a:spAutoFit/>
              </a:bodyPr>
              <a:lstStyle/>
              <a:p>
                <a:pPr algn="just">
                  <a:lnSpc>
                    <a:spcPct val="150000"/>
                  </a:lnSpc>
                  <a:spcBef>
                    <a:spcPts val="600"/>
                  </a:spcBef>
                  <a:spcAft>
                    <a:spcPts val="600"/>
                  </a:spcAft>
                </a:pPr>
                <a:r>
                  <a:rPr lang="vi-VN" sz="1900" dirty="0" smtClean="0">
                    <a:latin typeface="+mn-lt"/>
                  </a:rPr>
                  <a:t>Ta có AB và AC là hai đường thẳng cắt nhau trong</a:t>
                </a:r>
                <a:r>
                  <a:rPr lang="en-US" sz="1900" dirty="0" smtClean="0">
                    <a:latin typeface="+mn-lt"/>
                  </a:rPr>
                  <a:t> </a:t>
                </a:r>
                <a:r>
                  <a:rPr lang="vi-VN" sz="1900" dirty="0" smtClean="0">
                    <a:latin typeface="+mn-lt"/>
                  </a:rPr>
                  <a:t>mặt </a:t>
                </a:r>
                <a:r>
                  <a:rPr lang="vi-VN" sz="1900" dirty="0">
                    <a:latin typeface="+mn-lt"/>
                  </a:rPr>
                  <a:t>phẳng (ABC) và SA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1900" dirty="0">
                    <a:latin typeface="+mn-lt"/>
                  </a:rPr>
                  <a:t> AB, SA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dirty="0" smtClean="0">
                    <a:latin typeface="+mn-lt"/>
                  </a:rPr>
                  <a:t>A</a:t>
                </a:r>
                <a:r>
                  <a:rPr lang="vi-VN" sz="1900" dirty="0" smtClean="0">
                    <a:latin typeface="+mn-lt"/>
                  </a:rPr>
                  <a:t>C</a:t>
                </a:r>
                <a:r>
                  <a:rPr lang="vi-VN" sz="1900" dirty="0">
                    <a:latin typeface="+mn-lt"/>
                  </a:rPr>
                  <a:t>.</a:t>
                </a:r>
              </a:p>
              <a:p>
                <a:pPr algn="just">
                  <a:lnSpc>
                    <a:spcPct val="150000"/>
                  </a:lnSpc>
                  <a:spcBef>
                    <a:spcPts val="600"/>
                  </a:spcBef>
                  <a:spcAft>
                    <a:spcPts val="600"/>
                  </a:spcAft>
                </a:pPr>
                <a:r>
                  <a:rPr lang="vi-VN" sz="1900" dirty="0" smtClean="0">
                    <a:latin typeface="+mn-lt"/>
                  </a:rPr>
                  <a:t>Suy </a:t>
                </a:r>
                <a:r>
                  <a:rPr lang="vi-VN" sz="1900" dirty="0">
                    <a:latin typeface="+mn-lt"/>
                  </a:rPr>
                  <a:t>ra SA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1900" dirty="0">
                    <a:latin typeface="+mn-lt"/>
                  </a:rPr>
                  <a:t> (ABC).</a:t>
                </a:r>
              </a:p>
              <a:p>
                <a:pPr algn="just">
                  <a:lnSpc>
                    <a:spcPct val="150000"/>
                  </a:lnSpc>
                  <a:spcBef>
                    <a:spcPts val="600"/>
                  </a:spcBef>
                  <a:spcAft>
                    <a:spcPts val="600"/>
                  </a:spcAft>
                </a:pPr>
                <a:r>
                  <a:rPr lang="vi-VN" sz="1900" dirty="0">
                    <a:latin typeface="+mn-lt"/>
                  </a:rPr>
                  <a:t>Mà BC</a:t>
                </a:r>
                <a:r>
                  <a:rPr lang="en-US" sz="1900" dirty="0" smtClean="0">
                    <a:latin typeface="+mn-lt"/>
                  </a:rPr>
                  <a:t> </a:t>
                </a:r>
                <a14:m>
                  <m:oMath xmlns:m="http://schemas.openxmlformats.org/officeDocument/2006/math">
                    <m:r>
                      <a:rPr lang="en-US" sz="19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1900" dirty="0" smtClean="0">
                    <a:latin typeface="+mn-lt"/>
                  </a:rPr>
                  <a:t> </a:t>
                </a:r>
                <a:r>
                  <a:rPr lang="vi-VN" sz="1900" dirty="0" smtClean="0">
                    <a:latin typeface="+mn-lt"/>
                  </a:rPr>
                  <a:t>(</a:t>
                </a:r>
                <a:r>
                  <a:rPr lang="vi-VN" sz="1900" dirty="0">
                    <a:latin typeface="+mn-lt"/>
                  </a:rPr>
                  <a:t>ABC) nên SA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1900" dirty="0">
                    <a:latin typeface="+mn-lt"/>
                  </a:rPr>
                  <a:t> BC</a:t>
                </a:r>
                <a:r>
                  <a:rPr lang="vi-VN" sz="1900" dirty="0" smtClean="0">
                    <a:latin typeface="+mn-lt"/>
                  </a:rPr>
                  <a:t>.</a:t>
                </a:r>
                <a:endParaRPr lang="vi-VN" sz="1900" dirty="0">
                  <a:latin typeface="+mn-lt"/>
                </a:endParaRPr>
              </a:p>
            </p:txBody>
          </p:sp>
        </mc:Choice>
        <mc:Fallback xmlns="">
          <p:sp>
            <p:nvSpPr>
              <p:cNvPr id="6" name="Rectangle 5"/>
              <p:cNvSpPr>
                <a:spLocks noRot="1" noChangeAspect="1" noMove="1" noResize="1" noEditPoints="1" noAdjustHandles="1" noChangeArrowheads="1" noChangeShapeType="1" noTextEdit="1"/>
              </p:cNvSpPr>
              <p:nvPr/>
            </p:nvSpPr>
            <p:spPr>
              <a:xfrm>
                <a:off x="3764961" y="1851160"/>
                <a:ext cx="4758837" cy="2538837"/>
              </a:xfrm>
              <a:prstGeom prst="rect">
                <a:avLst/>
              </a:prstGeom>
              <a:blipFill rotWithShape="0">
                <a:blip r:embed="rId5"/>
                <a:stretch>
                  <a:fillRect l="-1282" r="-1282" b="-3125"/>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7492" y="2069199"/>
            <a:ext cx="3183290" cy="24166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anim calcmode="lin" valueType="num">
                                      <p:cBhvr>
                                        <p:cTn id="8" dur="500" fill="hold"/>
                                        <p:tgtEl>
                                          <p:spTgt spid="60"/>
                                        </p:tgtEl>
                                        <p:attrNameLst>
                                          <p:attrName>ppt_x</p:attrName>
                                        </p:attrNameLst>
                                      </p:cBhvr>
                                      <p:tavLst>
                                        <p:tav tm="0">
                                          <p:val>
                                            <p:strVal val="#ppt_x"/>
                                          </p:val>
                                        </p:tav>
                                        <p:tav tm="100000">
                                          <p:val>
                                            <p:strVal val="#ppt_x"/>
                                          </p:val>
                                        </p:tav>
                                      </p:tavLst>
                                    </p:anim>
                                    <p:anim calcmode="lin" valueType="num">
                                      <p:cBhvr>
                                        <p:cTn id="9" dur="5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anim calcmode="lin" valueType="num">
                                      <p:cBhvr>
                                        <p:cTn id="13" dur="500" fill="hold"/>
                                        <p:tgtEl>
                                          <p:spTgt spid="62"/>
                                        </p:tgtEl>
                                        <p:attrNameLst>
                                          <p:attrName>ppt_x</p:attrName>
                                        </p:attrNameLst>
                                      </p:cBhvr>
                                      <p:tavLst>
                                        <p:tav tm="0">
                                          <p:val>
                                            <p:strVal val="#ppt_x"/>
                                          </p:val>
                                        </p:tav>
                                        <p:tav tm="100000">
                                          <p:val>
                                            <p:strVal val="#ppt_x"/>
                                          </p:val>
                                        </p:tav>
                                      </p:tavLst>
                                    </p:anim>
                                    <p:anim calcmode="lin" valueType="num">
                                      <p:cBhvr>
                                        <p:cTn id="14"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randombar(horizontal)">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left)">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682691" y="536920"/>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1</a:t>
            </a:r>
            <a:endParaRPr lang="en-US" sz="22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2774408" y="360179"/>
                <a:ext cx="5916836" cy="9586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defRPr/>
                </a:pPr>
                <a:r>
                  <a:rPr lang="en-US" sz="2000" dirty="0" smtClean="0">
                    <a:solidFill>
                      <a:srgbClr val="000000"/>
                    </a:solidFill>
                    <a:latin typeface="OpenSans"/>
                  </a:rPr>
                  <a:t>Cho hình chóp </a:t>
                </a:r>
                <a14:m>
                  <m:oMath xmlns:m="http://schemas.openxmlformats.org/officeDocument/2006/math">
                    <m:r>
                      <a:rPr lang="en-US" sz="20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𝑆</m:t>
                    </m:r>
                    <m:r>
                      <a:rPr lang="en-US" sz="20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𝐴𝐵𝐶𝐷</m:t>
                    </m:r>
                  </m:oMath>
                </a14:m>
                <a:r>
                  <a:rPr lang="en-US" sz="2000" dirty="0" smtClean="0">
                    <a:solidFill>
                      <a:srgbClr val="000000"/>
                    </a:solidFill>
                    <a:latin typeface="OpenSans"/>
                  </a:rPr>
                  <a:t> có đáy </a:t>
                </a:r>
                <a14:m>
                  <m:oMath xmlns:m="http://schemas.openxmlformats.org/officeDocument/2006/math">
                    <m:r>
                      <a:rPr lang="en-US" sz="20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𝐴𝐵𝐶𝐷</m:t>
                    </m:r>
                  </m:oMath>
                </a14:m>
                <a:r>
                  <a:rPr lang="en-US" sz="2000" dirty="0" smtClean="0">
                    <a:solidFill>
                      <a:srgbClr val="000000"/>
                    </a:solidFill>
                    <a:latin typeface="OpenSans"/>
                  </a:rPr>
                  <a:t> là hình thoi, </a:t>
                </a:r>
              </a:p>
              <a:p>
                <a:pPr lvl="0" algn="just">
                  <a:lnSpc>
                    <a:spcPct val="150000"/>
                  </a:lnSpc>
                  <a:spcBef>
                    <a:spcPts val="0"/>
                  </a:spcBef>
                  <a:spcAft>
                    <a:spcPts val="0"/>
                  </a:spcAft>
                  <a:buClrTx/>
                  <a:defRPr/>
                </a:pPr>
                <a14:m>
                  <m:oMath xmlns:m="http://schemas.openxmlformats.org/officeDocument/2006/math">
                    <m:r>
                      <a:rPr lang="en-US" sz="20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𝑆𝐴</m:t>
                    </m:r>
                    <m:r>
                      <a:rPr lang="en-US" sz="20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20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20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𝐴𝐵𝐶𝐷</m:t>
                        </m:r>
                      </m:e>
                    </m:d>
                  </m:oMath>
                </a14:m>
                <a:r>
                  <a:rPr lang="en-US" sz="2000" dirty="0" smtClean="0">
                    <a:solidFill>
                      <a:srgbClr val="000000"/>
                    </a:solidFill>
                    <a:latin typeface="OpenSans"/>
                  </a:rPr>
                  <a:t>. Chứng </a:t>
                </a:r>
                <a:r>
                  <a:rPr lang="en-US" sz="2000" dirty="0">
                    <a:solidFill>
                      <a:srgbClr val="000000"/>
                    </a:solidFill>
                    <a:latin typeface="OpenSans"/>
                  </a:rPr>
                  <a:t>minh rằng </a:t>
                </a:r>
                <a14:m>
                  <m:oMath xmlns:m="http://schemas.openxmlformats.org/officeDocument/2006/math">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𝐵𝐷</m:t>
                    </m:r>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𝑆𝐴𝐶</m:t>
                        </m:r>
                      </m:e>
                    </m:d>
                  </m:oMath>
                </a14:m>
                <a:r>
                  <a:rPr kumimoji="0" lang="en-US" altLang="en-US" sz="1900" b="0" i="0" u="none" strike="noStrike" kern="0" cap="none" spc="0" normalizeH="0" baseline="0" noProof="0" dirty="0" smtClean="0">
                    <a:ln>
                      <a:noFill/>
                    </a:ln>
                    <a:solidFill>
                      <a:srgbClr val="000000"/>
                    </a:solidFill>
                    <a:effectLst/>
                    <a:uLnTx/>
                    <a:uFillTx/>
                    <a:latin typeface="+mn-lt"/>
                  </a:rPr>
                  <a:t>.</a:t>
                </a:r>
              </a:p>
            </p:txBody>
          </p:sp>
        </mc:Choice>
        <mc:Fallback xmlns="">
          <p:sp>
            <p:nvSpPr>
              <p:cNvPr id="14" name="Rectangle 1"/>
              <p:cNvSpPr>
                <a:spLocks noRot="1" noChangeAspect="1" noMove="1" noResize="1" noEditPoints="1" noAdjustHandles="1" noChangeArrowheads="1" noChangeShapeType="1" noTextEdit="1"/>
              </p:cNvSpPr>
              <p:nvPr/>
            </p:nvSpPr>
            <p:spPr bwMode="auto">
              <a:xfrm>
                <a:off x="2774408" y="360179"/>
                <a:ext cx="5916836" cy="958660"/>
              </a:xfrm>
              <a:prstGeom prst="rect">
                <a:avLst/>
              </a:prstGeom>
              <a:blipFill rotWithShape="0">
                <a:blip r:embed="rId3"/>
                <a:stretch>
                  <a:fillRect l="-1030" b="-82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Rectangle 15"/>
          <p:cNvSpPr/>
          <p:nvPr/>
        </p:nvSpPr>
        <p:spPr>
          <a:xfrm>
            <a:off x="1308122" y="1486901"/>
            <a:ext cx="667170" cy="400110"/>
          </a:xfrm>
          <a:prstGeom prst="rect">
            <a:avLst/>
          </a:prstGeom>
        </p:spPr>
        <p:txBody>
          <a:bodyPr wrap="none">
            <a:spAutoFit/>
          </a:bodyPr>
          <a:lstStyle/>
          <a:p>
            <a:pPr algn="ctr">
              <a:buClrTx/>
              <a:defRPr/>
            </a:pPr>
            <a:r>
              <a:rPr lang="en-US" sz="2000" b="1" i="1" u="sng" kern="1200" dirty="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17" name="Rectangle 16"/>
              <p:cNvSpPr/>
              <p:nvPr/>
            </p:nvSpPr>
            <p:spPr>
              <a:xfrm>
                <a:off x="4089962" y="2334501"/>
                <a:ext cx="4601282" cy="2345322"/>
              </a:xfrm>
              <a:prstGeom prst="rect">
                <a:avLst/>
              </a:prstGeom>
            </p:spPr>
            <p:txBody>
              <a:bodyPr wrap="square">
                <a:spAutoFit/>
              </a:bodyPr>
              <a:lstStyle/>
              <a:p>
                <a:pPr>
                  <a:lnSpc>
                    <a:spcPct val="150000"/>
                  </a:lnSpc>
                  <a:spcBef>
                    <a:spcPts val="600"/>
                  </a:spcBef>
                  <a:spcAft>
                    <a:spcPts val="600"/>
                  </a:spcAft>
                </a:pPr>
                <a:r>
                  <a:rPr lang="en-US" sz="2000" dirty="0" smtClean="0">
                    <a:latin typeface="+mn-lt"/>
                    <a:ea typeface="Arial" panose="020B0604020202020204" pitchFamily="34" charset="0"/>
                    <a:cs typeface="Times New Roman" panose="02020603050405020304" pitchFamily="18" charset="0"/>
                  </a:rPr>
                  <a:t>Vì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𝑆𝐴</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𝐴𝐵𝐶𝐷</m:t>
                        </m:r>
                      </m:e>
                    </m:d>
                  </m:oMath>
                </a14:m>
                <a:r>
                  <a:rPr lang="en-US" sz="20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𝑆𝐴</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𝐵𝐷</m:t>
                    </m:r>
                  </m:oMath>
                </a14:m>
                <a:endParaRPr lang="en-US" sz="2000" dirty="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2000" dirty="0">
                    <a:effectLst/>
                    <a:latin typeface="+mn-lt"/>
                    <a:ea typeface="Times New Roman" panose="02020603050405020304" pitchFamily="18" charset="0"/>
                    <a:cs typeface="Times New Roman" panose="02020603050405020304" pitchFamily="18" charset="0"/>
                  </a:rPr>
                  <a:t>Vì </a:t>
                </a:r>
                <a14:m>
                  <m:oMath xmlns:m="http://schemas.openxmlformats.org/officeDocument/2006/math">
                    <m:r>
                      <a:rPr lang="nl-NL" sz="2000" i="1">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en-US" sz="2000" dirty="0">
                    <a:effectLst/>
                    <a:latin typeface="+mn-lt"/>
                    <a:ea typeface="Times New Roman" panose="02020603050405020304" pitchFamily="18" charset="0"/>
                    <a:cs typeface="Times New Roman" panose="02020603050405020304" pitchFamily="18" charset="0"/>
                  </a:rPr>
                  <a:t> là hình thoi </a:t>
                </a:r>
                <a14:m>
                  <m:oMath xmlns:m="http://schemas.openxmlformats.org/officeDocument/2006/math">
                    <m:r>
                      <a:rPr lang="en-US" sz="20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𝐴𝐶</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𝐵𝐷</m:t>
                    </m:r>
                  </m:oMath>
                </a14:m>
                <a:endParaRPr lang="en-US" sz="2000" dirty="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2000" dirty="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𝐵𝐷</m:t>
                    </m:r>
                  </m:oMath>
                </a14:m>
                <a:r>
                  <a:rPr lang="en-US" sz="2000" dirty="0">
                    <a:effectLst/>
                    <a:latin typeface="+mn-lt"/>
                    <a:ea typeface="Times New Roman" panose="02020603050405020304" pitchFamily="18" charset="0"/>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𝑚𝑝</m:t>
                    </m:r>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𝑆𝐴𝐶</m:t>
                        </m:r>
                      </m:e>
                    </m:d>
                  </m:oMath>
                </a14:m>
                <a:r>
                  <a:rPr lang="en-US" sz="2000" dirty="0">
                    <a:effectLst/>
                    <a:latin typeface="+mn-lt"/>
                    <a:ea typeface="Times New Roman" panose="02020603050405020304" pitchFamily="18" charset="0"/>
                    <a:cs typeface="Times New Roman" panose="02020603050405020304" pitchFamily="18" charset="0"/>
                  </a:rPr>
                  <a:t> có: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𝑆𝐴</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𝐴𝐶</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endParaRPr lang="en-US" sz="2000" dirty="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𝑆𝐴</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𝐵𝐷</m:t>
                    </m:r>
                    <m:r>
                      <a:rPr lang="en-US" sz="2000" i="1">
                        <a:effectLst/>
                        <a:latin typeface="Cambria Math" panose="02040503050406030204" pitchFamily="18" charset="0"/>
                        <a:ea typeface="Arial" panose="020B0604020202020204" pitchFamily="34" charset="0"/>
                        <a:cs typeface="Times New Roman" panose="02020603050405020304" pitchFamily="18" charset="0"/>
                      </a:rPr>
                      <m:t>, </m:t>
                    </m:r>
                    <m:r>
                      <a:rPr lang="en-US" sz="2000" i="1">
                        <a:effectLst/>
                        <a:latin typeface="Cambria Math" panose="02040503050406030204" pitchFamily="18" charset="0"/>
                        <a:ea typeface="Arial" panose="020B0604020202020204" pitchFamily="34" charset="0"/>
                        <a:cs typeface="Times New Roman" panose="02020603050405020304" pitchFamily="18" charset="0"/>
                      </a:rPr>
                      <m:t>𝐴𝐶</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𝐵𝐷</m:t>
                    </m:r>
                  </m:oMath>
                </a14:m>
                <a:r>
                  <a:rPr lang="en-US" sz="20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𝐵𝐷</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𝑆𝐴𝐶</m:t>
                        </m:r>
                      </m:e>
                    </m:d>
                  </m:oMath>
                </a14:m>
                <a:r>
                  <a:rPr lang="en-US" sz="2000" dirty="0">
                    <a:effectLst/>
                    <a:latin typeface="+mn-lt"/>
                    <a:ea typeface="Times New Roman" panose="02020603050405020304" pitchFamily="18" charset="0"/>
                    <a:cs typeface="Times New Roman" panose="02020603050405020304" pitchFamily="18" charset="0"/>
                  </a:rPr>
                  <a:t>.</a:t>
                </a:r>
                <a:endParaRPr lang="en-US" sz="2000" dirty="0">
                  <a:effectLst/>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089962" y="2334501"/>
                <a:ext cx="4601282" cy="2345322"/>
              </a:xfrm>
              <a:prstGeom prst="rect">
                <a:avLst/>
              </a:prstGeom>
              <a:blipFill rotWithShape="0">
                <a:blip r:embed="rId4"/>
                <a:stretch>
                  <a:fillRect l="-1457" b="-3636"/>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rot="10357819">
            <a:off x="8153664" y="1583313"/>
            <a:ext cx="837321" cy="301615"/>
          </a:xfrm>
          <a:prstGeom prst="rect">
            <a:avLst/>
          </a:prstGeom>
        </p:spPr>
      </p:pic>
      <p:pic>
        <p:nvPicPr>
          <p:cNvPr id="25" name="Picture 24"/>
          <p:cNvPicPr>
            <a:picLocks noChangeAspect="1"/>
          </p:cNvPicPr>
          <p:nvPr/>
        </p:nvPicPr>
        <p:blipFill>
          <a:blip r:embed="rId5"/>
          <a:stretch>
            <a:fillRect/>
          </a:stretch>
        </p:blipFill>
        <p:spPr>
          <a:xfrm rot="231673">
            <a:off x="103370" y="4740524"/>
            <a:ext cx="826497" cy="297716"/>
          </a:xfrm>
          <a:prstGeom prst="rect">
            <a:avLst/>
          </a:prstGeom>
        </p:spPr>
      </p:pic>
      <p:pic>
        <p:nvPicPr>
          <p:cNvPr id="6" name="Picture 5"/>
          <p:cNvPicPr>
            <a:picLocks noChangeAspect="1"/>
          </p:cNvPicPr>
          <p:nvPr/>
        </p:nvPicPr>
        <p:blipFill>
          <a:blip r:embed="rId6"/>
          <a:stretch>
            <a:fillRect/>
          </a:stretch>
        </p:blipFill>
        <p:spPr>
          <a:xfrm>
            <a:off x="771394" y="2179679"/>
            <a:ext cx="2775160" cy="2500144"/>
          </a:xfrm>
          <a:prstGeom prst="rect">
            <a:avLst/>
          </a:prstGeom>
        </p:spPr>
      </p:pic>
    </p:spTree>
    <p:extLst>
      <p:ext uri="{BB962C8B-B14F-4D97-AF65-F5344CB8AC3E}">
        <p14:creationId xmlns:p14="http://schemas.microsoft.com/office/powerpoint/2010/main" val="220396307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wipe(left)">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9" dur="500"/>
                                        <p:tgtEl>
                                          <p:spTgt spid="1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7">
                                            <p:txEl>
                                              <p:pRg st="3" end="3"/>
                                            </p:txEl>
                                          </p:spTgt>
                                        </p:tgtEl>
                                        <p:attrNameLst>
                                          <p:attrName>style.visibility</p:attrName>
                                        </p:attrNameLst>
                                      </p:cBhvr>
                                      <p:to>
                                        <p:strVal val="visible"/>
                                      </p:to>
                                    </p:set>
                                    <p:animEffect transition="in" filter="wipe(down)">
                                      <p:cBhvr>
                                        <p:cTn id="44"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35842" y="2157536"/>
            <a:ext cx="9058280" cy="877200"/>
          </a:xfrm>
          <a:prstGeom prst="rect">
            <a:avLst/>
          </a:prstGeom>
        </p:spPr>
        <p:txBody>
          <a:bodyPr spcFirstLastPara="1" wrap="square" lIns="91425" tIns="91425" rIns="91425" bIns="91425" anchor="t" anchorCtr="0">
            <a:noAutofit/>
          </a:bodyPr>
          <a:lstStyle/>
          <a:p>
            <a:pPr lvl="0">
              <a:lnSpc>
                <a:spcPct val="150000"/>
              </a:lnSpc>
            </a:pPr>
            <a:r>
              <a:rPr lang="en-US" sz="5000" b="1" dirty="0" smtClean="0">
                <a:latin typeface="+mn-lt"/>
              </a:rPr>
              <a:t>TÍNH CHẤT</a:t>
            </a:r>
            <a:endParaRPr sz="5000" b="1" dirty="0">
              <a:latin typeface="+mn-lt"/>
            </a:endParaRPr>
          </a:p>
        </p:txBody>
      </p:sp>
      <p:sp>
        <p:nvSpPr>
          <p:cNvPr id="998" name="Google Shape;998;p41"/>
          <p:cNvSpPr txBox="1">
            <a:spLocks noGrp="1"/>
          </p:cNvSpPr>
          <p:nvPr>
            <p:ph type="title" idx="2"/>
          </p:nvPr>
        </p:nvSpPr>
        <p:spPr>
          <a:xfrm>
            <a:off x="3981671" y="904334"/>
            <a:ext cx="1166622" cy="10408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mj-lt"/>
              </a:rPr>
              <a:t>III</a:t>
            </a:r>
            <a:endParaRPr sz="6000" b="1" dirty="0">
              <a:latin typeface="+mj-lt"/>
            </a:endParaRPr>
          </a:p>
        </p:txBody>
      </p:sp>
      <p:grpSp>
        <p:nvGrpSpPr>
          <p:cNvPr id="1016" name="Google Shape;1016;p41"/>
          <p:cNvGrpSpPr/>
          <p:nvPr/>
        </p:nvGrpSpPr>
        <p:grpSpPr>
          <a:xfrm>
            <a:off x="689709" y="3800935"/>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585250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709928" y="742575"/>
                <a:ext cx="4808221" cy="1892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defRPr/>
                </a:pPr>
                <a:r>
                  <a:rPr lang="en-US" sz="2100" b="1" dirty="0" smtClean="0">
                    <a:solidFill>
                      <a:srgbClr val="C00000"/>
                    </a:solidFill>
                    <a:latin typeface="Arial"/>
                    <a:ea typeface="Dotum" panose="020B0600000101010101" pitchFamily="34" charset="-127"/>
                    <a:cs typeface="Times New Roman" panose="02020603050405020304" pitchFamily="18" charset="0"/>
                  </a:rPr>
                  <a:t>HĐ3</a:t>
                </a:r>
                <a:r>
                  <a:rPr lang="en-US" sz="2100" dirty="0" smtClean="0">
                    <a:solidFill>
                      <a:srgbClr val="C00000"/>
                    </a:solidFill>
                    <a:latin typeface="Arial"/>
                    <a:ea typeface="Dotum" panose="020B0600000101010101" pitchFamily="34" charset="-127"/>
                    <a:cs typeface="Times New Roman" panose="02020603050405020304" pitchFamily="18" charset="0"/>
                  </a:rPr>
                  <a:t>: </a:t>
                </a:r>
                <a:r>
                  <a:rPr lang="vi-VN" altLang="en-US" sz="1900" dirty="0" smtClean="0">
                    <a:solidFill>
                      <a:srgbClr val="000000"/>
                    </a:solidFill>
                    <a:ea typeface="Open Sans"/>
                  </a:rPr>
                  <a:t>Cho </a:t>
                </a:r>
                <a:r>
                  <a:rPr lang="vi-VN" altLang="en-US" sz="1900" dirty="0">
                    <a:solidFill>
                      <a:srgbClr val="000000"/>
                    </a:solidFill>
                    <a:ea typeface="Open Sans"/>
                  </a:rPr>
                  <a:t>điểm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𝑂</m:t>
                    </m:r>
                  </m:oMath>
                </a14:m>
                <a:r>
                  <a:rPr lang="vi-VN" altLang="en-US" sz="1900" dirty="0">
                    <a:solidFill>
                      <a:srgbClr val="000000"/>
                    </a:solidFill>
                    <a:ea typeface="Open Sans"/>
                  </a:rPr>
                  <a:t> và đường thẳng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𝑎</m:t>
                    </m:r>
                  </m:oMath>
                </a14:m>
                <a:r>
                  <a:rPr lang="vi-VN" altLang="en-US" sz="1900" dirty="0">
                    <a:solidFill>
                      <a:srgbClr val="000000"/>
                    </a:solidFill>
                    <a:ea typeface="Open Sans"/>
                  </a:rPr>
                  <a:t>. Gọi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𝑏</m:t>
                    </m:r>
                    <m:r>
                      <a:rPr lang="vi-VN" altLang="en-US" sz="1900" i="1" dirty="0" smtClean="0">
                        <a:solidFill>
                          <a:srgbClr val="000000"/>
                        </a:solidFill>
                        <a:latin typeface="Cambria Math" panose="02040503050406030204" pitchFamily="18" charset="0"/>
                        <a:ea typeface="Open Sans"/>
                      </a:rPr>
                      <m:t>, </m:t>
                    </m:r>
                    <m:r>
                      <a:rPr lang="vi-VN" altLang="en-US" sz="1900" i="1" dirty="0" smtClean="0">
                        <a:solidFill>
                          <a:srgbClr val="000000"/>
                        </a:solidFill>
                        <a:latin typeface="Cambria Math" panose="02040503050406030204" pitchFamily="18" charset="0"/>
                        <a:ea typeface="Open Sans"/>
                      </a:rPr>
                      <m:t>𝑐</m:t>
                    </m:r>
                    <m:r>
                      <a:rPr lang="vi-VN" altLang="en-US" sz="1900" i="1" dirty="0" smtClean="0">
                        <a:solidFill>
                          <a:srgbClr val="000000"/>
                        </a:solidFill>
                        <a:latin typeface="Cambria Math" panose="02040503050406030204" pitchFamily="18" charset="0"/>
                        <a:ea typeface="Open Sans"/>
                      </a:rPr>
                      <m:t> </m:t>
                    </m:r>
                  </m:oMath>
                </a14:m>
                <a:r>
                  <a:rPr lang="vi-VN" altLang="en-US" sz="1900" dirty="0">
                    <a:solidFill>
                      <a:srgbClr val="000000"/>
                    </a:solidFill>
                    <a:ea typeface="Open Sans"/>
                  </a:rPr>
                  <a:t>là hai đường thẳng phân biệt cùng đi qua điểm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𝑂</m:t>
                    </m:r>
                  </m:oMath>
                </a14:m>
                <a:r>
                  <a:rPr lang="vi-VN" altLang="en-US" sz="1900" dirty="0">
                    <a:solidFill>
                      <a:srgbClr val="000000"/>
                    </a:solidFill>
                    <a:ea typeface="Open Sans"/>
                  </a:rPr>
                  <a:t> và cùng vuông góc với đường </a:t>
                </a:r>
                <a:r>
                  <a:rPr lang="vi-VN" altLang="en-US" sz="1900" dirty="0" smtClean="0">
                    <a:solidFill>
                      <a:srgbClr val="000000"/>
                    </a:solidFill>
                    <a:ea typeface="Open Sans"/>
                  </a:rPr>
                  <a:t>thẳng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𝑎</m:t>
                    </m:r>
                  </m:oMath>
                </a14:m>
                <a:r>
                  <a:rPr lang="vi-VN" altLang="en-US" sz="1900" dirty="0" smtClean="0">
                    <a:solidFill>
                      <a:srgbClr val="000000"/>
                    </a:solidFill>
                    <a:ea typeface="Open Sans"/>
                  </a:rPr>
                  <a:t> </a:t>
                </a:r>
                <a:r>
                  <a:rPr lang="vi-VN" altLang="en-US" sz="1900" dirty="0">
                    <a:solidFill>
                      <a:srgbClr val="000000"/>
                    </a:solidFill>
                    <a:ea typeface="Open Sans"/>
                  </a:rPr>
                  <a:t>(Hình 14</a:t>
                </a:r>
                <a:r>
                  <a:rPr lang="vi-VN" altLang="en-US" sz="1900" dirty="0" smtClean="0">
                    <a:solidFill>
                      <a:srgbClr val="000000"/>
                    </a:solidFill>
                    <a:ea typeface="Open Sans"/>
                  </a:rPr>
                  <a:t>).</a:t>
                </a:r>
                <a:endParaRPr lang="en-US" altLang="en-US" sz="1900" dirty="0">
                  <a:solidFill>
                    <a:srgbClr val="000000"/>
                  </a:solidFill>
                  <a:ea typeface="Open Sans"/>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709928" y="742575"/>
                <a:ext cx="4808221" cy="1892826"/>
              </a:xfrm>
              <a:prstGeom prst="rect">
                <a:avLst/>
              </a:prstGeom>
              <a:blipFill rotWithShape="0">
                <a:blip r:embed="rId3"/>
                <a:stretch>
                  <a:fillRect l="-1267" r="-1267" b="-22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Lst>
          </a:blip>
          <a:stretch>
            <a:fillRect/>
          </a:stretch>
        </p:blipFill>
        <p:spPr>
          <a:xfrm>
            <a:off x="5734217" y="871825"/>
            <a:ext cx="2404240" cy="1824825"/>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066468" y="2649152"/>
                <a:ext cx="7150431" cy="1869423"/>
              </a:xfrm>
              <a:prstGeom prst="rect">
                <a:avLst/>
              </a:prstGeom>
            </p:spPr>
            <p:txBody>
              <a:bodyPr wrap="square">
                <a:spAutoFit/>
              </a:bodyPr>
              <a:lstStyle/>
              <a:p>
                <a:pPr lvl="0" algn="just">
                  <a:lnSpc>
                    <a:spcPct val="150000"/>
                  </a:lnSpc>
                  <a:spcBef>
                    <a:spcPts val="600"/>
                  </a:spcBef>
                  <a:spcAft>
                    <a:spcPts val="600"/>
                  </a:spcAft>
                  <a:buClr>
                    <a:srgbClr val="C00000"/>
                  </a:buClr>
                  <a:defRPr/>
                </a:pPr>
                <a:r>
                  <a:rPr lang="vi-VN" altLang="en-US" sz="1900" dirty="0">
                    <a:ea typeface="Open Sans"/>
                  </a:rPr>
                  <a:t>a)</a:t>
                </a:r>
                <a:r>
                  <a:rPr lang="en-US" altLang="en-US" sz="1900" dirty="0">
                    <a:ea typeface="Open Sans"/>
                  </a:rPr>
                  <a:t> </a:t>
                </a:r>
                <a:r>
                  <a:rPr lang="vi-VN" altLang="en-US" sz="1900" dirty="0">
                    <a:ea typeface="Open Sans"/>
                  </a:rPr>
                  <a:t>Mặt phẳng </a:t>
                </a:r>
                <a14:m>
                  <m:oMath xmlns:m="http://schemas.openxmlformats.org/officeDocument/2006/math">
                    <m:r>
                      <a:rPr lang="vi-VN" altLang="en-US" sz="1900" i="1" dirty="0">
                        <a:latin typeface="Cambria Math" panose="02040503050406030204" pitchFamily="18" charset="0"/>
                        <a:ea typeface="Open Sans"/>
                      </a:rPr>
                      <m:t>(</m:t>
                    </m:r>
                    <m:r>
                      <a:rPr lang="vi-VN" altLang="en-US" sz="1900" i="1" dirty="0">
                        <a:latin typeface="Cambria Math" panose="02040503050406030204" pitchFamily="18" charset="0"/>
                        <a:ea typeface="Open Sans"/>
                      </a:rPr>
                      <m:t>𝑃</m:t>
                    </m:r>
                    <m:r>
                      <a:rPr lang="vi-VN" altLang="en-US" sz="1900" i="1" dirty="0">
                        <a:latin typeface="Cambria Math" panose="02040503050406030204" pitchFamily="18" charset="0"/>
                        <a:ea typeface="Open Sans"/>
                      </a:rPr>
                      <m:t>)</m:t>
                    </m:r>
                  </m:oMath>
                </a14:m>
                <a:r>
                  <a:rPr lang="en-US" altLang="en-US" sz="1900" dirty="0">
                    <a:ea typeface="Open Sans"/>
                  </a:rPr>
                  <a:t> </a:t>
                </a:r>
                <a:r>
                  <a:rPr lang="vi-VN" altLang="en-US" sz="1900" dirty="0">
                    <a:ea typeface="Open Sans"/>
                  </a:rPr>
                  <a:t>đi qua hai đường thẳng </a:t>
                </a:r>
                <a14:m>
                  <m:oMath xmlns:m="http://schemas.openxmlformats.org/officeDocument/2006/math">
                    <m:r>
                      <a:rPr lang="vi-VN" altLang="en-US" sz="1900" i="1" dirty="0">
                        <a:latin typeface="Cambria Math" panose="02040503050406030204" pitchFamily="18" charset="0"/>
                        <a:ea typeface="Open Sans"/>
                      </a:rPr>
                      <m:t>𝑏</m:t>
                    </m:r>
                    <m:r>
                      <a:rPr lang="vi-VN" altLang="en-US" sz="1900" i="1" dirty="0">
                        <a:latin typeface="Cambria Math" panose="02040503050406030204" pitchFamily="18" charset="0"/>
                        <a:ea typeface="Open Sans"/>
                      </a:rPr>
                      <m:t>, </m:t>
                    </m:r>
                    <m:r>
                      <a:rPr lang="vi-VN" altLang="en-US" sz="1900" i="1" dirty="0">
                        <a:latin typeface="Cambria Math" panose="02040503050406030204" pitchFamily="18" charset="0"/>
                        <a:ea typeface="Open Sans"/>
                      </a:rPr>
                      <m:t>𝑐</m:t>
                    </m:r>
                  </m:oMath>
                </a14:m>
                <a:r>
                  <a:rPr lang="en-US" altLang="en-US" sz="1900" dirty="0">
                    <a:ea typeface="Open Sans"/>
                  </a:rPr>
                  <a:t> </a:t>
                </a:r>
                <a:r>
                  <a:rPr lang="vi-VN" altLang="en-US" sz="1900" dirty="0">
                    <a:ea typeface="Open Sans"/>
                  </a:rPr>
                  <a:t>có vuông góc với đường thẳng </a:t>
                </a:r>
                <a14:m>
                  <m:oMath xmlns:m="http://schemas.openxmlformats.org/officeDocument/2006/math">
                    <m:r>
                      <a:rPr lang="vi-VN" altLang="en-US" sz="1900" i="1" dirty="0">
                        <a:latin typeface="Cambria Math" panose="02040503050406030204" pitchFamily="18" charset="0"/>
                        <a:ea typeface="Open Sans"/>
                      </a:rPr>
                      <m:t>𝑎</m:t>
                    </m:r>
                  </m:oMath>
                </a14:m>
                <a:r>
                  <a:rPr lang="vi-VN" altLang="en-US" sz="1900" dirty="0">
                    <a:ea typeface="Open Sans"/>
                  </a:rPr>
                  <a:t> hay không?</a:t>
                </a:r>
              </a:p>
              <a:p>
                <a:pPr lvl="0" algn="just">
                  <a:lnSpc>
                    <a:spcPct val="150000"/>
                  </a:lnSpc>
                  <a:buClrTx/>
                </a:pPr>
                <a:r>
                  <a:rPr lang="vi-VN" altLang="en-US" sz="1900" dirty="0">
                    <a:ea typeface="Open Sans"/>
                  </a:rPr>
                  <a:t>b) Có bao nhiêu mặt phẳng đi qua điểm </a:t>
                </a:r>
                <a14:m>
                  <m:oMath xmlns:m="http://schemas.openxmlformats.org/officeDocument/2006/math">
                    <m:r>
                      <a:rPr lang="vi-VN" altLang="en-US" sz="1900" i="1" dirty="0">
                        <a:latin typeface="Cambria Math" panose="02040503050406030204" pitchFamily="18" charset="0"/>
                        <a:ea typeface="Open Sans"/>
                      </a:rPr>
                      <m:t>𝑂</m:t>
                    </m:r>
                  </m:oMath>
                </a14:m>
                <a:r>
                  <a:rPr lang="vi-VN" altLang="en-US" sz="1900" dirty="0">
                    <a:ea typeface="Open Sans"/>
                  </a:rPr>
                  <a:t> và vuông góc với đường thẳng </a:t>
                </a:r>
                <a14:m>
                  <m:oMath xmlns:m="http://schemas.openxmlformats.org/officeDocument/2006/math">
                    <m:r>
                      <a:rPr lang="vi-VN" altLang="en-US" sz="1900" i="1" dirty="0">
                        <a:latin typeface="Cambria Math" panose="02040503050406030204" pitchFamily="18" charset="0"/>
                        <a:ea typeface="Open Sans"/>
                      </a:rPr>
                      <m:t>𝑎</m:t>
                    </m:r>
                  </m:oMath>
                </a14:m>
                <a:r>
                  <a:rPr lang="vi-VN" altLang="en-US" sz="1900" dirty="0">
                    <a:ea typeface="Open Sans"/>
                  </a:rPr>
                  <a:t>?</a:t>
                </a:r>
              </a:p>
            </p:txBody>
          </p:sp>
        </mc:Choice>
        <mc:Fallback xmlns="">
          <p:sp>
            <p:nvSpPr>
              <p:cNvPr id="9" name="Rectangle 8"/>
              <p:cNvSpPr>
                <a:spLocks noRot="1" noChangeAspect="1" noMove="1" noResize="1" noEditPoints="1" noAdjustHandles="1" noChangeArrowheads="1" noChangeShapeType="1" noTextEdit="1"/>
              </p:cNvSpPr>
              <p:nvPr/>
            </p:nvSpPr>
            <p:spPr>
              <a:xfrm>
                <a:off x="1066468" y="2649152"/>
                <a:ext cx="7150431" cy="1869423"/>
              </a:xfrm>
              <a:prstGeom prst="rect">
                <a:avLst/>
              </a:prstGeom>
              <a:blipFill rotWithShape="0">
                <a:blip r:embed="rId6"/>
                <a:stretch>
                  <a:fillRect l="-853" r="-767" b="-4902"/>
                </a:stretch>
              </a:blipFill>
            </p:spPr>
            <p:txBody>
              <a:bodyPr/>
              <a:lstStyle/>
              <a:p>
                <a:r>
                  <a:rPr lang="en-US">
                    <a:noFill/>
                  </a:rPr>
                  <a:t> </a:t>
                </a:r>
              </a:p>
            </p:txBody>
          </p:sp>
        </mc:Fallback>
      </mc:AlternateContent>
    </p:spTree>
    <p:extLst>
      <p:ext uri="{BB962C8B-B14F-4D97-AF65-F5344CB8AC3E}">
        <p14:creationId xmlns:p14="http://schemas.microsoft.com/office/powerpoint/2010/main" val="409582763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7" name="Rectangle 6"/>
          <p:cNvSpPr/>
          <p:nvPr/>
        </p:nvSpPr>
        <p:spPr>
          <a:xfrm>
            <a:off x="4227181" y="681436"/>
            <a:ext cx="683200" cy="40780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5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205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Lst>
          </a:blip>
          <a:stretch>
            <a:fillRect/>
          </a:stretch>
        </p:blipFill>
        <p:spPr>
          <a:xfrm>
            <a:off x="792478" y="1771650"/>
            <a:ext cx="2730226" cy="207224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816350" y="1089240"/>
                <a:ext cx="4572000" cy="2812821"/>
              </a:xfrm>
              <a:prstGeom prst="rect">
                <a:avLst/>
              </a:prstGeom>
            </p:spPr>
            <p:txBody>
              <a:bodyPr>
                <a:spAutoFit/>
              </a:bodyPr>
              <a:lstStyle/>
              <a:p>
                <a:pPr>
                  <a:lnSpc>
                    <a:spcPct val="175000"/>
                  </a:lnSpc>
                </a:pPr>
                <a:r>
                  <a:rPr lang="en-US" sz="2000" dirty="0" smtClean="0">
                    <a:latin typeface="+mn-lt"/>
                    <a:ea typeface="Arial" panose="020B0604020202020204" pitchFamily="34" charset="0"/>
                    <a:cs typeface="Times New Roman" panose="02020603050405020304" pitchFamily="18" charset="0"/>
                  </a:rPr>
                  <a:t>a) Ta có: </a:t>
                </a:r>
                <a14:m>
                  <m:oMath xmlns:m="http://schemas.openxmlformats.org/officeDocument/2006/math">
                    <m:d>
                      <m:dPr>
                        <m:begChr m:val="{"/>
                        <m:end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eqArrPr>
                          <m:e>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𝑃</m:t>
                                </m:r>
                              </m:e>
                            </m:d>
                          </m:e>
                          <m:e>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𝑐</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𝑃</m:t>
                                </m:r>
                              </m:e>
                            </m:d>
                          </m:e>
                          <m:e>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𝑐</m:t>
                            </m:r>
                            <m:r>
                              <a:rPr lang="en-US" sz="2000" i="1">
                                <a:effectLst/>
                                <a:latin typeface="Cambria Math" panose="02040503050406030204" pitchFamily="18" charset="0"/>
                                <a:ea typeface="Arial" panose="020B0604020202020204" pitchFamily="34" charset="0"/>
                                <a:cs typeface="Times New Roman" panose="02020603050405020304" pitchFamily="18" charset="0"/>
                              </a:rPr>
                              <m:t>             </m:t>
                            </m:r>
                          </m:e>
                        </m:eqArr>
                      </m:e>
                    </m:d>
                  </m:oMath>
                </a14:m>
                <a:r>
                  <a:rPr lang="en-US" sz="20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2000" dirty="0">
                  <a:effectLst/>
                  <a:latin typeface="+mn-lt"/>
                  <a:ea typeface="Arial" panose="020B0604020202020204" pitchFamily="34" charset="0"/>
                  <a:cs typeface="Times New Roman" panose="02020603050405020304" pitchFamily="18" charset="0"/>
                </a:endParaRPr>
              </a:p>
              <a:p>
                <a:pPr algn="just">
                  <a:lnSpc>
                    <a:spcPct val="175000"/>
                  </a:lnSpc>
                </a:pPr>
                <a:r>
                  <a:rPr lang="en-US" sz="2000" dirty="0">
                    <a:effectLst/>
                    <a:latin typeface="+mn-lt"/>
                    <a:ea typeface="Arial" panose="020B0604020202020204" pitchFamily="34" charset="0"/>
                    <a:cs typeface="Times New Roman" panose="02020603050405020304" pitchFamily="18" charset="0"/>
                  </a:rPr>
                  <a:t>b) Chỉ có một mặt phẳng duy nhất đi qua điểm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𝑂</m:t>
                    </m:r>
                  </m:oMath>
                </a14:m>
                <a:r>
                  <a:rPr lang="en-US" sz="2000" dirty="0">
                    <a:effectLst/>
                    <a:latin typeface="+mn-lt"/>
                    <a:ea typeface="Times New Roman" panose="02020603050405020304" pitchFamily="18" charset="0"/>
                    <a:cs typeface="Times New Roman" panose="02020603050405020304" pitchFamily="18" charset="0"/>
                  </a:rPr>
                  <a:t> và vuông góc với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000" dirty="0">
                    <a:effectLst/>
                    <a:latin typeface="+mn-lt"/>
                    <a:ea typeface="Times New Roman" panose="02020603050405020304" pitchFamily="18" charset="0"/>
                    <a:cs typeface="Times New Roman" panose="02020603050405020304" pitchFamily="18" charset="0"/>
                  </a:rPr>
                  <a:t>.</a:t>
                </a:r>
                <a:endParaRPr lang="en-US" sz="2000" dirty="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816350" y="1089240"/>
                <a:ext cx="4572000" cy="2812821"/>
              </a:xfrm>
              <a:prstGeom prst="rect">
                <a:avLst/>
              </a:prstGeom>
              <a:blipFill rotWithShape="0">
                <a:blip r:embed="rId5"/>
                <a:stretch>
                  <a:fillRect l="-1333" r="-1467" b="-3037"/>
                </a:stretch>
              </a:blipFill>
            </p:spPr>
            <p:txBody>
              <a:bodyPr/>
              <a:lstStyle/>
              <a:p>
                <a:r>
                  <a:rPr lang="en-US">
                    <a:noFill/>
                  </a:rPr>
                  <a:t> </a:t>
                </a:r>
              </a:p>
            </p:txBody>
          </p:sp>
        </mc:Fallback>
      </mc:AlternateContent>
    </p:spTree>
    <p:extLst>
      <p:ext uri="{BB962C8B-B14F-4D97-AF65-F5344CB8AC3E}">
        <p14:creationId xmlns:p14="http://schemas.microsoft.com/office/powerpoint/2010/main" val="50025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up)">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20123041">
            <a:off x="330343" y="498332"/>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
        <p:nvSpPr>
          <p:cNvPr id="60" name="Google Shape;2540;p49"/>
          <p:cNvSpPr txBox="1">
            <a:spLocks/>
          </p:cNvSpPr>
          <p:nvPr/>
        </p:nvSpPr>
        <p:spPr>
          <a:xfrm>
            <a:off x="3009894" y="716603"/>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defRPr/>
            </a:pPr>
            <a:r>
              <a:rPr lang="en-US" sz="3800" b="1" dirty="0">
                <a:solidFill>
                  <a:srgbClr val="C00000"/>
                </a:solidFill>
                <a:latin typeface="Arial" panose="020B0604020202020204" pitchFamily="34" charset="0"/>
              </a:rPr>
              <a:t>Tính chất </a:t>
            </a:r>
            <a:r>
              <a:rPr lang="en-US" sz="3800" b="1" dirty="0" smtClean="0">
                <a:solidFill>
                  <a:srgbClr val="C00000"/>
                </a:solidFill>
                <a:latin typeface="Arial" panose="020B0604020202020204" pitchFamily="34" charset="0"/>
              </a:rPr>
              <a:t>1</a:t>
            </a:r>
            <a:endParaRPr lang="vi-VN" sz="3800" b="1" dirty="0">
              <a:solidFill>
                <a:srgbClr val="C00000"/>
              </a:solidFill>
              <a:latin typeface="Arial" panose="020B0604020202020204" pitchFamily="34" charset="0"/>
            </a:endParaRPr>
          </a:p>
        </p:txBody>
      </p:sp>
      <p:sp>
        <p:nvSpPr>
          <p:cNvPr id="61" name="Rectangle 60"/>
          <p:cNvSpPr/>
          <p:nvPr/>
        </p:nvSpPr>
        <p:spPr>
          <a:xfrm>
            <a:off x="997853" y="1724378"/>
            <a:ext cx="7149878" cy="2273699"/>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75000"/>
              </a:lnSpc>
              <a:spcBef>
                <a:spcPts val="600"/>
              </a:spcBef>
              <a:spcAft>
                <a:spcPts val="800"/>
              </a:spcAft>
            </a:pPr>
            <a:r>
              <a:rPr lang="vi-VN" sz="2700" kern="100" dirty="0">
                <a:ea typeface="Calibri" panose="020F0502020204030204" pitchFamily="34" charset="0"/>
                <a:cs typeface="Times New Roman" panose="02020603050405020304" pitchFamily="18" charset="0"/>
              </a:rPr>
              <a:t>Có duy nhất một mặt phẳng đi qua một điểm cho trước và vuông góc với một đường thẳng cho trước.</a:t>
            </a:r>
            <a:endParaRPr lang="en-US" sz="2700" kern="100" dirty="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rot="1460317">
            <a:off x="7538998" y="3382999"/>
            <a:ext cx="571130" cy="695514"/>
          </a:xfrm>
          <a:prstGeom prst="rect">
            <a:avLst/>
          </a:prstGeom>
        </p:spPr>
      </p:pic>
    </p:spTree>
    <p:extLst>
      <p:ext uri="{BB962C8B-B14F-4D97-AF65-F5344CB8AC3E}">
        <p14:creationId xmlns:p14="http://schemas.microsoft.com/office/powerpoint/2010/main" val="408611336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56085" y="133351"/>
            <a:ext cx="8829165" cy="4881708"/>
          </a:xfrm>
          <a:prstGeom prst="rect">
            <a:avLst/>
          </a:prstGeom>
        </p:spPr>
      </p:pic>
      <p:sp>
        <p:nvSpPr>
          <p:cNvPr id="53" name="Google Shape;735;p18"/>
          <p:cNvSpPr txBox="1">
            <a:spLocks/>
          </p:cNvSpPr>
          <p:nvPr/>
        </p:nvSpPr>
        <p:spPr>
          <a:xfrm>
            <a:off x="217835" y="30974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dirty="0" smtClean="0">
                <a:solidFill>
                  <a:srgbClr val="FFFFFF"/>
                </a:solidFill>
                <a:highlight>
                  <a:srgbClr val="CE4D8E"/>
                </a:highlight>
                <a:latin typeface="Arial"/>
              </a:rPr>
              <a:t>Ví dụ 2:</a:t>
            </a:r>
            <a:endParaRPr lang="en-US" sz="2000" dirty="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55" name="TextBox 54"/>
              <p:cNvSpPr txBox="1"/>
              <p:nvPr/>
            </p:nvSpPr>
            <p:spPr>
              <a:xfrm>
                <a:off x="1345986" y="201548"/>
                <a:ext cx="7489432" cy="872034"/>
              </a:xfrm>
              <a:prstGeom prst="rect">
                <a:avLst/>
              </a:prstGeom>
              <a:noFill/>
            </p:spPr>
            <p:txBody>
              <a:bodyPr wrap="square" rtlCol="0">
                <a:spAutoFit/>
              </a:bodyPr>
              <a:lstStyle/>
              <a:p>
                <a:pPr lvl="0" algn="just" defTabSz="457200">
                  <a:lnSpc>
                    <a:spcPct val="150000"/>
                  </a:lnSpc>
                  <a:buClrTx/>
                  <a:defRPr/>
                </a:pPr>
                <a:r>
                  <a:rPr lang="vi-VN" sz="1800" kern="1200" dirty="0">
                    <a:solidFill>
                      <a:sysClr val="windowText" lastClr="000000"/>
                    </a:solidFill>
                    <a:latin typeface="Arial" panose="020B0604020202020204" pitchFamily="34" charset="0"/>
                    <a:ea typeface="+mn-ea"/>
                    <a:cs typeface="Arial" panose="020B0604020202020204" pitchFamily="34" charset="0"/>
                  </a:rPr>
                  <a:t>Cho mặt phẳng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m:t>
                    </m:r>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𝑃</m:t>
                    </m:r>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và đường thẳng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𝑎</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cắt </a:t>
                </a:r>
                <a14:m>
                  <m:oMath xmlns:m="http://schemas.openxmlformats.org/officeDocument/2006/math">
                    <m:r>
                      <a:rPr lang="vi-VN" sz="1800" i="1" kern="1200" dirty="0">
                        <a:solidFill>
                          <a:sysClr val="windowText" lastClr="000000"/>
                        </a:solidFill>
                        <a:latin typeface="Cambria Math" panose="02040503050406030204" pitchFamily="18" charset="0"/>
                        <a:cs typeface="Arial" panose="020B0604020202020204" pitchFamily="34" charset="0"/>
                      </a:rPr>
                      <m:t>(</m:t>
                    </m:r>
                    <m:r>
                      <a:rPr lang="vi-VN" sz="1800" i="1" kern="1200" dirty="0">
                        <a:solidFill>
                          <a:sysClr val="windowText" lastClr="000000"/>
                        </a:solidFill>
                        <a:latin typeface="Cambria Math" panose="02040503050406030204" pitchFamily="18" charset="0"/>
                        <a:cs typeface="Arial" panose="020B0604020202020204" pitchFamily="34" charset="0"/>
                      </a:rPr>
                      <m:t>𝑃</m:t>
                    </m:r>
                    <m:r>
                      <a:rPr lang="vi-VN" sz="1800" i="1" kern="1200" dirty="0">
                        <a:solidFill>
                          <a:sysClr val="windowText" lastClr="000000"/>
                        </a:solidFill>
                        <a:latin typeface="Cambria Math" panose="02040503050406030204" pitchFamily="18" charset="0"/>
                        <a:cs typeface="Arial" panose="020B0604020202020204" pitchFamily="34" charset="0"/>
                      </a:rPr>
                      <m:t>)</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tại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𝑂</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sao cho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𝑎</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vi-VN" sz="1800" i="1" kern="1200" dirty="0">
                        <a:solidFill>
                          <a:sysClr val="windowText" lastClr="000000"/>
                        </a:solidFill>
                        <a:latin typeface="Cambria Math" panose="02040503050406030204" pitchFamily="18" charset="0"/>
                        <a:cs typeface="Arial" panose="020B0604020202020204" pitchFamily="34" charset="0"/>
                      </a:rPr>
                      <m:t>(</m:t>
                    </m:r>
                    <m:r>
                      <a:rPr lang="vi-VN" sz="1800" i="1" kern="1200" dirty="0">
                        <a:solidFill>
                          <a:sysClr val="windowText" lastClr="000000"/>
                        </a:solidFill>
                        <a:latin typeface="Cambria Math" panose="02040503050406030204" pitchFamily="18" charset="0"/>
                        <a:cs typeface="Arial" panose="020B0604020202020204" pitchFamily="34" charset="0"/>
                      </a:rPr>
                      <m:t>𝑃</m:t>
                    </m:r>
                    <m:r>
                      <a:rPr lang="vi-VN" sz="1800" i="1" kern="1200" dirty="0">
                        <a:solidFill>
                          <a:sysClr val="windowText" lastClr="000000"/>
                        </a:solidFill>
                        <a:latin typeface="Cambria Math" panose="02040503050406030204" pitchFamily="18" charset="0"/>
                        <a:cs typeface="Arial" panose="020B0604020202020204" pitchFamily="34" charset="0"/>
                      </a:rPr>
                      <m:t>)</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Giả sử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𝑏</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là đường thẳng đi qua điểm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𝑂</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và</a:t>
                </a:r>
                <a:r>
                  <a:rPr lang="en-US" sz="1800" kern="1200" dirty="0" smtClean="0">
                    <a:solidFill>
                      <a:sysClr val="windowText" lastClr="000000"/>
                    </a:solidFill>
                    <a:latin typeface="Arial" panose="020B0604020202020204" pitchFamily="34" charset="0"/>
                    <a:ea typeface="+mn-ea"/>
                    <a:cs typeface="Arial" panose="020B0604020202020204" pitchFamily="34" charset="0"/>
                  </a:rPr>
                  <a:t>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𝑏</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vi-VN" sz="1800" i="1" kern="1200" dirty="0">
                        <a:solidFill>
                          <a:sysClr val="windowText" lastClr="000000"/>
                        </a:solidFill>
                        <a:latin typeface="Cambria Math" panose="02040503050406030204" pitchFamily="18" charset="0"/>
                        <a:cs typeface="Arial" panose="020B0604020202020204" pitchFamily="34" charset="0"/>
                      </a:rPr>
                      <m:t>𝑎</m:t>
                    </m:r>
                  </m:oMath>
                </a14:m>
                <a:r>
                  <a:rPr lang="vi-VN" sz="1800" kern="1200" dirty="0" smtClean="0">
                    <a:solidFill>
                      <a:sysClr val="windowText" lastClr="000000"/>
                    </a:solidFill>
                    <a:latin typeface="Arial" panose="020B0604020202020204" pitchFamily="34" charset="0"/>
                    <a:ea typeface="+mn-ea"/>
                    <a:cs typeface="Arial" panose="020B0604020202020204" pitchFamily="34" charset="0"/>
                  </a:rPr>
                  <a:t>. </a:t>
                </a:r>
                <a:r>
                  <a:rPr lang="vi-VN" sz="1800" kern="1200" dirty="0">
                    <a:solidFill>
                      <a:sysClr val="windowText" lastClr="000000"/>
                    </a:solidFill>
                    <a:latin typeface="Arial" panose="020B0604020202020204" pitchFamily="34" charset="0"/>
                    <a:ea typeface="+mn-ea"/>
                    <a:cs typeface="Arial" panose="020B0604020202020204" pitchFamily="34" charset="0"/>
                  </a:rPr>
                  <a:t>Chứng minh rằng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𝑏</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vi-VN" sz="1800" i="1" kern="1200" dirty="0">
                        <a:solidFill>
                          <a:sysClr val="windowText" lastClr="000000"/>
                        </a:solidFill>
                        <a:latin typeface="Cambria Math" panose="02040503050406030204" pitchFamily="18" charset="0"/>
                        <a:cs typeface="Arial" panose="020B0604020202020204" pitchFamily="34" charset="0"/>
                      </a:rPr>
                      <m:t>(</m:t>
                    </m:r>
                    <m:r>
                      <a:rPr lang="vi-VN" sz="1800" i="1" kern="1200" dirty="0">
                        <a:solidFill>
                          <a:sysClr val="windowText" lastClr="000000"/>
                        </a:solidFill>
                        <a:latin typeface="Cambria Math" panose="02040503050406030204" pitchFamily="18" charset="0"/>
                        <a:cs typeface="Arial" panose="020B0604020202020204" pitchFamily="34" charset="0"/>
                      </a:rPr>
                      <m:t>𝑃</m:t>
                    </m:r>
                    <m:r>
                      <a:rPr lang="vi-VN" sz="1800" i="1" kern="1200" dirty="0">
                        <a:solidFill>
                          <a:sysClr val="windowText" lastClr="000000"/>
                        </a:solidFill>
                        <a:latin typeface="Cambria Math" panose="02040503050406030204" pitchFamily="18" charset="0"/>
                        <a:cs typeface="Arial" panose="020B0604020202020204" pitchFamily="34" charset="0"/>
                      </a:rPr>
                      <m:t>)</m:t>
                    </m:r>
                  </m:oMath>
                </a14:m>
                <a:r>
                  <a:rPr lang="en-US" sz="1800" kern="1200" dirty="0" smtClean="0">
                    <a:solidFill>
                      <a:sysClr val="windowText" lastClr="000000"/>
                    </a:solidFill>
                    <a:latin typeface="Arial" panose="020B0604020202020204" pitchFamily="34" charset="0"/>
                    <a:ea typeface="+mn-ea"/>
                    <a:cs typeface="Arial" panose="020B0604020202020204" pitchFamily="34" charset="0"/>
                  </a:rPr>
                  <a:t>.</a:t>
                </a:r>
                <a:endParaRPr lang="vi-VN" sz="1800" kern="1200" dirty="0">
                  <a:solidFill>
                    <a:sysClr val="windowText" lastClr="000000"/>
                  </a:solidFill>
                  <a:latin typeface="Arial" panose="020B0604020202020204" pitchFamily="34" charset="0"/>
                  <a:ea typeface="+mn-ea"/>
                  <a:cs typeface="Arial" panose="020B0604020202020204" pitchFamily="34"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1345986" y="201548"/>
                <a:ext cx="7489432" cy="872034"/>
              </a:xfrm>
              <a:prstGeom prst="rect">
                <a:avLst/>
              </a:prstGeom>
              <a:blipFill rotWithShape="0">
                <a:blip r:embed="rId4"/>
                <a:stretch>
                  <a:fillRect l="-733" r="-651" b="-10490"/>
                </a:stretch>
              </a:blipFill>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rot="481490">
            <a:off x="8749810" y="1195075"/>
            <a:ext cx="312251" cy="45176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887357" y="1207602"/>
                <a:ext cx="4884261" cy="3831818"/>
              </a:xfrm>
              <a:prstGeom prst="rect">
                <a:avLst/>
              </a:prstGeom>
            </p:spPr>
            <p:txBody>
              <a:bodyPr wrap="square">
                <a:spAutoFit/>
              </a:bodyPr>
              <a:lstStyle/>
              <a:p>
                <a:pPr algn="just">
                  <a:lnSpc>
                    <a:spcPct val="150000"/>
                  </a:lnSpc>
                </a:pPr>
                <a:r>
                  <a:rPr lang="vi-VN" sz="1800" dirty="0" smtClean="0">
                    <a:latin typeface="Arial" panose="020B0604020202020204" pitchFamily="34" charset="0"/>
                  </a:rPr>
                  <a:t>Ta lấy điểm </a:t>
                </a:r>
                <a14:m>
                  <m:oMath xmlns:m="http://schemas.openxmlformats.org/officeDocument/2006/math">
                    <m:r>
                      <a:rPr lang="vi-VN" sz="1800" i="1" dirty="0" smtClean="0">
                        <a:latin typeface="Cambria Math" panose="02040503050406030204" pitchFamily="18" charset="0"/>
                      </a:rPr>
                      <m:t>𝑀</m:t>
                    </m:r>
                  </m:oMath>
                </a14:m>
                <a:r>
                  <a:rPr lang="vi-VN" sz="1800" dirty="0">
                    <a:latin typeface="Arial" panose="020B0604020202020204" pitchFamily="34" charset="0"/>
                  </a:rPr>
                  <a:t> trong mặt phẳng </a:t>
                </a:r>
                <a14:m>
                  <m:oMath xmlns:m="http://schemas.openxmlformats.org/officeDocument/2006/math">
                    <m:r>
                      <a:rPr lang="vi-VN" sz="1800" i="1" dirty="0" smtClean="0">
                        <a:latin typeface="Cambria Math" panose="02040503050406030204" pitchFamily="18" charset="0"/>
                      </a:rPr>
                      <m:t>(</m:t>
                    </m:r>
                    <m:r>
                      <a:rPr lang="vi-VN" sz="1800" i="1" dirty="0" smtClean="0">
                        <a:latin typeface="Cambria Math" panose="02040503050406030204" pitchFamily="18" charset="0"/>
                      </a:rPr>
                      <m:t>𝑃</m:t>
                    </m:r>
                    <m:r>
                      <a:rPr lang="vi-VN" sz="1800" i="1" dirty="0" smtClean="0">
                        <a:latin typeface="Cambria Math" panose="02040503050406030204" pitchFamily="18" charset="0"/>
                      </a:rPr>
                      <m:t>), </m:t>
                    </m:r>
                    <m:r>
                      <a:rPr lang="vi-VN" sz="1800" i="1" dirty="0" smtClean="0">
                        <a:latin typeface="Cambria Math" panose="02040503050406030204" pitchFamily="18" charset="0"/>
                      </a:rPr>
                      <m:t>𝑀</m:t>
                    </m:r>
                  </m:oMath>
                </a14:m>
                <a:r>
                  <a:rPr lang="vi-VN" sz="1800" dirty="0">
                    <a:latin typeface="Arial" panose="020B0604020202020204" pitchFamily="34" charset="0"/>
                  </a:rPr>
                  <a:t> khác </a:t>
                </a:r>
                <a14:m>
                  <m:oMath xmlns:m="http://schemas.openxmlformats.org/officeDocument/2006/math">
                    <m:r>
                      <a:rPr lang="vi-VN" sz="1800" i="1" dirty="0" smtClean="0">
                        <a:latin typeface="Cambria Math" panose="02040503050406030204" pitchFamily="18" charset="0"/>
                      </a:rPr>
                      <m:t>𝑂</m:t>
                    </m:r>
                    <m:r>
                      <a:rPr lang="en-US" sz="1800" b="0" i="0" dirty="0" smtClean="0">
                        <a:latin typeface="Cambria Math" panose="02040503050406030204" pitchFamily="18" charset="0"/>
                      </a:rPr>
                      <m:t>.</m:t>
                    </m:r>
                  </m:oMath>
                </a14:m>
                <a:r>
                  <a:rPr lang="en-US" sz="1800" dirty="0" smtClean="0">
                    <a:latin typeface="Arial" panose="020B0604020202020204" pitchFamily="34" charset="0"/>
                  </a:rPr>
                  <a:t> </a:t>
                </a:r>
                <a:r>
                  <a:rPr lang="vi-VN" sz="1800" dirty="0" smtClean="0">
                    <a:latin typeface="Arial" panose="020B0604020202020204" pitchFamily="34" charset="0"/>
                  </a:rPr>
                  <a:t>Nếu </a:t>
                </a:r>
                <a14:m>
                  <m:oMath xmlns:m="http://schemas.openxmlformats.org/officeDocument/2006/math">
                    <m:r>
                      <a:rPr lang="vi-VN" sz="1800" i="1" dirty="0" smtClean="0">
                        <a:latin typeface="Cambria Math" panose="02040503050406030204" pitchFamily="18" charset="0"/>
                      </a:rPr>
                      <m:t>𝑀</m:t>
                    </m:r>
                    <m:r>
                      <a:rPr lang="vi-VN" sz="1800" i="1" dirty="0" smtClean="0">
                        <a:latin typeface="Cambria Math" panose="02040503050406030204" pitchFamily="18" charset="0"/>
                        <a:ea typeface="Cambria Math" panose="02040503050406030204" pitchFamily="18" charset="0"/>
                      </a:rPr>
                      <m:t>∈</m:t>
                    </m:r>
                    <m:r>
                      <a:rPr lang="vi-VN" sz="1800" i="1" dirty="0" smtClean="0">
                        <a:latin typeface="Cambria Math" panose="02040503050406030204" pitchFamily="18" charset="0"/>
                      </a:rPr>
                      <m:t>𝑏</m:t>
                    </m:r>
                  </m:oMath>
                </a14:m>
                <a:r>
                  <a:rPr lang="vi-VN" sz="1800" dirty="0">
                    <a:latin typeface="Arial" panose="020B0604020202020204" pitchFamily="34" charset="0"/>
                  </a:rPr>
                  <a:t> thì </a:t>
                </a:r>
                <a14:m>
                  <m:oMath xmlns:m="http://schemas.openxmlformats.org/officeDocument/2006/math">
                    <m:r>
                      <a:rPr lang="vi-VN" sz="1800" i="1" kern="1200" dirty="0">
                        <a:solidFill>
                          <a:sysClr val="windowText" lastClr="000000"/>
                        </a:solidFill>
                        <a:latin typeface="Cambria Math" panose="02040503050406030204" pitchFamily="18" charset="0"/>
                        <a:cs typeface="Arial" panose="020B0604020202020204" pitchFamily="34" charset="0"/>
                      </a:rPr>
                      <m:t>𝑏</m:t>
                    </m:r>
                    <m:r>
                      <a:rPr lang="en-US" sz="1800" i="1">
                        <a:latin typeface="Cambria Math" panose="02040503050406030204" pitchFamily="18" charset="0"/>
                        <a:ea typeface="Arial" panose="020B0604020202020204" pitchFamily="34" charset="0"/>
                        <a:cs typeface="Times New Roman" panose="02020603050405020304" pitchFamily="18" charset="0"/>
                      </a:rPr>
                      <m:t>⊂</m:t>
                    </m:r>
                    <m:d>
                      <m:dPr>
                        <m:ctrlPr>
                          <a:rPr lang="vi-VN" sz="1800" i="1" kern="1200" dirty="0">
                            <a:solidFill>
                              <a:sysClr val="windowText" lastClr="000000"/>
                            </a:solidFill>
                            <a:latin typeface="Cambria Math" panose="02040503050406030204" pitchFamily="18" charset="0"/>
                            <a:cs typeface="Arial" panose="020B0604020202020204" pitchFamily="34" charset="0"/>
                          </a:rPr>
                        </m:ctrlPr>
                      </m:dPr>
                      <m:e>
                        <m:r>
                          <a:rPr lang="vi-VN" sz="1800" i="1" kern="1200" dirty="0">
                            <a:solidFill>
                              <a:sysClr val="windowText" lastClr="000000"/>
                            </a:solidFill>
                            <a:latin typeface="Cambria Math" panose="02040503050406030204" pitchFamily="18" charset="0"/>
                            <a:cs typeface="Arial" panose="020B0604020202020204" pitchFamily="34" charset="0"/>
                          </a:rPr>
                          <m:t>𝑃</m:t>
                        </m:r>
                      </m:e>
                    </m:d>
                    <m:r>
                      <a:rPr lang="en-US" sz="1800" b="0" i="1" kern="1200" dirty="0" smtClean="0">
                        <a:solidFill>
                          <a:sysClr val="windowText" lastClr="000000"/>
                        </a:solidFill>
                        <a:latin typeface="Cambria Math" panose="02040503050406030204" pitchFamily="18" charset="0"/>
                        <a:cs typeface="Arial" panose="020B0604020202020204" pitchFamily="34" charset="0"/>
                      </a:rPr>
                      <m:t>.</m:t>
                    </m:r>
                  </m:oMath>
                </a14:m>
                <a:r>
                  <a:rPr lang="en-US" sz="1800" dirty="0" smtClean="0">
                    <a:latin typeface="Arial" panose="020B0604020202020204" pitchFamily="34" charset="0"/>
                  </a:rPr>
                  <a:t> </a:t>
                </a:r>
              </a:p>
              <a:p>
                <a:pPr algn="just">
                  <a:lnSpc>
                    <a:spcPct val="150000"/>
                  </a:lnSpc>
                </a:pPr>
                <a:r>
                  <a:rPr lang="vi-VN" sz="1800" dirty="0" smtClean="0">
                    <a:latin typeface="Arial" panose="020B0604020202020204" pitchFamily="34" charset="0"/>
                  </a:rPr>
                  <a:t>Xét </a:t>
                </a:r>
                <a14:m>
                  <m:oMath xmlns:m="http://schemas.openxmlformats.org/officeDocument/2006/math">
                    <m:r>
                      <a:rPr lang="vi-VN" sz="1800" i="1" dirty="0" smtClean="0">
                        <a:latin typeface="Cambria Math" panose="02040503050406030204" pitchFamily="18" charset="0"/>
                      </a:rPr>
                      <m:t>𝑀</m:t>
                    </m:r>
                    <m:r>
                      <a:rPr lang="vi-VN" sz="1800" i="1" dirty="0">
                        <a:latin typeface="Cambria Math" panose="02040503050406030204" pitchFamily="18" charset="0"/>
                        <a:ea typeface="Cambria Math" panose="02040503050406030204" pitchFamily="18" charset="0"/>
                      </a:rPr>
                      <m:t>∈</m:t>
                    </m:r>
                    <m:r>
                      <a:rPr lang="vi-VN" sz="1800" i="1" dirty="0">
                        <a:latin typeface="Cambria Math" panose="02040503050406030204" pitchFamily="18" charset="0"/>
                      </a:rPr>
                      <m:t>𝑏</m:t>
                    </m:r>
                  </m:oMath>
                </a14:m>
                <a:r>
                  <a:rPr lang="vi-VN" sz="1800" dirty="0">
                    <a:latin typeface="Arial" panose="020B0604020202020204" pitchFamily="34" charset="0"/>
                  </a:rPr>
                  <a:t>. Gọi </a:t>
                </a:r>
                <a14:m>
                  <m:oMath xmlns:m="http://schemas.openxmlformats.org/officeDocument/2006/math">
                    <m:r>
                      <a:rPr lang="vi-VN" sz="1800" i="1" dirty="0" smtClean="0">
                        <a:latin typeface="Cambria Math" panose="02040503050406030204" pitchFamily="18" charset="0"/>
                      </a:rPr>
                      <m:t>𝑐</m:t>
                    </m:r>
                  </m:oMath>
                </a14:m>
                <a:r>
                  <a:rPr lang="vi-VN" sz="1800" dirty="0">
                    <a:latin typeface="Arial" panose="020B0604020202020204" pitchFamily="34" charset="0"/>
                  </a:rPr>
                  <a:t> là đường </a:t>
                </a:r>
                <a:r>
                  <a:rPr lang="vi-VN" sz="1800" dirty="0" smtClean="0">
                    <a:latin typeface="Arial" panose="020B0604020202020204" pitchFamily="34" charset="0"/>
                  </a:rPr>
                  <a:t>thẳng</a:t>
                </a:r>
                <a:r>
                  <a:rPr lang="en-US" sz="1800" dirty="0" smtClean="0">
                    <a:latin typeface="Arial" panose="020B0604020202020204" pitchFamily="34" charset="0"/>
                  </a:rPr>
                  <a:t> </a:t>
                </a:r>
                <a:r>
                  <a:rPr lang="vi-VN" sz="1800" dirty="0" smtClean="0">
                    <a:latin typeface="Arial" panose="020B0604020202020204" pitchFamily="34" charset="0"/>
                  </a:rPr>
                  <a:t>đi</a:t>
                </a:r>
                <a:r>
                  <a:rPr lang="en-US" sz="1800" dirty="0" smtClean="0">
                    <a:latin typeface="Arial" panose="020B0604020202020204" pitchFamily="34" charset="0"/>
                  </a:rPr>
                  <a:t> </a:t>
                </a:r>
                <a:r>
                  <a:rPr lang="vi-VN" sz="1800" dirty="0" smtClean="0">
                    <a:latin typeface="Arial" panose="020B0604020202020204" pitchFamily="34" charset="0"/>
                  </a:rPr>
                  <a:t>qu</a:t>
                </a:r>
                <a:r>
                  <a:rPr lang="en-US" sz="1800" dirty="0">
                    <a:latin typeface="Arial" panose="020B0604020202020204" pitchFamily="34" charset="0"/>
                  </a:rPr>
                  <a:t>a</a:t>
                </a:r>
                <a:r>
                  <a:rPr lang="en-US" sz="1800" dirty="0" smtClean="0">
                    <a:latin typeface="Arial" panose="020B0604020202020204" pitchFamily="34" charset="0"/>
                  </a:rPr>
                  <a:t> </a:t>
                </a:r>
                <a14:m>
                  <m:oMath xmlns:m="http://schemas.openxmlformats.org/officeDocument/2006/math">
                    <m:r>
                      <a:rPr lang="vi-VN" sz="1800" i="1" dirty="0" smtClean="0">
                        <a:latin typeface="Cambria Math" panose="02040503050406030204" pitchFamily="18" charset="0"/>
                      </a:rPr>
                      <m:t>𝑂</m:t>
                    </m:r>
                    <m:r>
                      <a:rPr lang="en-US" sz="1800" b="0" i="0" dirty="0" smtClean="0">
                        <a:latin typeface="Cambria Math" panose="02040503050406030204" pitchFamily="18" charset="0"/>
                      </a:rPr>
                      <m:t>,</m:t>
                    </m:r>
                    <m:r>
                      <a:rPr lang="vi-VN" sz="1800" i="1" dirty="0" smtClean="0">
                        <a:latin typeface="Cambria Math" panose="02040503050406030204" pitchFamily="18" charset="0"/>
                      </a:rPr>
                      <m:t>𝑀</m:t>
                    </m:r>
                  </m:oMath>
                </a14:m>
                <a:r>
                  <a:rPr lang="en-US" sz="1800" dirty="0" smtClean="0">
                    <a:latin typeface="Arial" panose="020B0604020202020204" pitchFamily="34" charset="0"/>
                  </a:rPr>
                  <a:t> </a:t>
                </a:r>
                <a:r>
                  <a:rPr lang="vi-VN" sz="1800" dirty="0">
                    <a:latin typeface="Arial" panose="020B0604020202020204" pitchFamily="34" charset="0"/>
                  </a:rPr>
                  <a:t>và </a:t>
                </a:r>
                <a14:m>
                  <m:oMath xmlns:m="http://schemas.openxmlformats.org/officeDocument/2006/math">
                    <m:r>
                      <a:rPr lang="vi-VN" sz="1800" i="1" dirty="0" smtClean="0">
                        <a:latin typeface="Cambria Math" panose="02040503050406030204" pitchFamily="18" charset="0"/>
                      </a:rPr>
                      <m:t>(</m:t>
                    </m:r>
                    <m:r>
                      <a:rPr lang="vi-VN" sz="1800" i="1" dirty="0" smtClean="0">
                        <a:latin typeface="Cambria Math" panose="02040503050406030204" pitchFamily="18" charset="0"/>
                      </a:rPr>
                      <m:t>𝑄</m:t>
                    </m:r>
                    <m:r>
                      <a:rPr lang="vi-VN" sz="1800" i="1" dirty="0" smtClean="0">
                        <a:latin typeface="Cambria Math" panose="02040503050406030204" pitchFamily="18" charset="0"/>
                      </a:rPr>
                      <m:t>)</m:t>
                    </m:r>
                  </m:oMath>
                </a14:m>
                <a:r>
                  <a:rPr lang="vi-VN" sz="1800" dirty="0">
                    <a:latin typeface="Arial" panose="020B0604020202020204" pitchFamily="34" charset="0"/>
                  </a:rPr>
                  <a:t> là mặt phẳng đi qua </a:t>
                </a:r>
                <a14:m>
                  <m:oMath xmlns:m="http://schemas.openxmlformats.org/officeDocument/2006/math">
                    <m:r>
                      <a:rPr lang="vi-VN" sz="1800" i="1" dirty="0" smtClean="0">
                        <a:latin typeface="Cambria Math" panose="02040503050406030204" pitchFamily="18" charset="0"/>
                      </a:rPr>
                      <m:t>𝑏</m:t>
                    </m:r>
                    <m:r>
                      <a:rPr lang="vi-VN" sz="1800" i="1" dirty="0" smtClean="0">
                        <a:latin typeface="Cambria Math" panose="02040503050406030204" pitchFamily="18" charset="0"/>
                      </a:rPr>
                      <m:t>, </m:t>
                    </m:r>
                    <m:r>
                      <a:rPr lang="vi-VN" sz="1800" i="1" dirty="0" smtClean="0">
                        <a:latin typeface="Cambria Math" panose="02040503050406030204" pitchFamily="18" charset="0"/>
                      </a:rPr>
                      <m:t>𝑐</m:t>
                    </m:r>
                  </m:oMath>
                </a14:m>
                <a:r>
                  <a:rPr lang="vi-VN" sz="1800" dirty="0">
                    <a:latin typeface="Arial" panose="020B0604020202020204" pitchFamily="34" charset="0"/>
                  </a:rPr>
                  <a:t>. </a:t>
                </a:r>
                <a:endParaRPr lang="en-US" sz="1800" dirty="0" smtClean="0">
                  <a:latin typeface="Arial" panose="020B0604020202020204" pitchFamily="34" charset="0"/>
                </a:endParaRPr>
              </a:p>
              <a:p>
                <a:pPr algn="just">
                  <a:lnSpc>
                    <a:spcPct val="150000"/>
                  </a:lnSpc>
                </a:pPr>
                <a:r>
                  <a:rPr lang="vi-VN" sz="1800" dirty="0" smtClean="0">
                    <a:latin typeface="Arial" panose="020B0604020202020204" pitchFamily="34" charset="0"/>
                  </a:rPr>
                  <a:t>Do </a:t>
                </a:r>
                <a14:m>
                  <m:oMath xmlns:m="http://schemas.openxmlformats.org/officeDocument/2006/math">
                    <m:r>
                      <a:rPr lang="vi-VN" sz="1800" i="1" kern="1200" dirty="0">
                        <a:solidFill>
                          <a:sysClr val="windowText" lastClr="000000"/>
                        </a:solidFill>
                        <a:latin typeface="Cambria Math" panose="02040503050406030204" pitchFamily="18" charset="0"/>
                        <a:cs typeface="Arial" panose="020B0604020202020204" pitchFamily="34" charset="0"/>
                      </a:rPr>
                      <m:t>𝑎</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b="0" i="1" smtClean="0">
                        <a:latin typeface="Cambria Math" panose="02040503050406030204" pitchFamily="18" charset="0"/>
                        <a:ea typeface="Arial" panose="020B0604020202020204" pitchFamily="34" charset="0"/>
                        <a:cs typeface="Times New Roman" panose="02020603050405020304" pitchFamily="18" charset="0"/>
                      </a:rPr>
                      <m:t>𝑏</m:t>
                    </m:r>
                  </m:oMath>
                </a14:m>
                <a:r>
                  <a:rPr lang="vi-VN" sz="1800" dirty="0" smtClean="0">
                    <a:latin typeface="Arial" panose="020B0604020202020204" pitchFamily="34" charset="0"/>
                  </a:rPr>
                  <a:t>, </a:t>
                </a:r>
                <a14:m>
                  <m:oMath xmlns:m="http://schemas.openxmlformats.org/officeDocument/2006/math">
                    <m:r>
                      <a:rPr lang="vi-VN" sz="1800" i="1" kern="1200" dirty="0">
                        <a:solidFill>
                          <a:sysClr val="windowText" lastClr="000000"/>
                        </a:solidFill>
                        <a:latin typeface="Cambria Math" panose="02040503050406030204" pitchFamily="18" charset="0"/>
                        <a:cs typeface="Arial" panose="020B0604020202020204" pitchFamily="34" charset="0"/>
                      </a:rPr>
                      <m:t>𝑎</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b="0" i="1" smtClean="0">
                        <a:latin typeface="Cambria Math" panose="02040503050406030204" pitchFamily="18" charset="0"/>
                        <a:ea typeface="Arial" panose="020B0604020202020204" pitchFamily="34" charset="0"/>
                        <a:cs typeface="Times New Roman" panose="02020603050405020304" pitchFamily="18" charset="0"/>
                      </a:rPr>
                      <m:t>𝑐</m:t>
                    </m:r>
                  </m:oMath>
                </a14:m>
                <a:r>
                  <a:rPr lang="en-US" sz="1800" dirty="0" smtClean="0">
                    <a:latin typeface="Arial" panose="020B0604020202020204" pitchFamily="34" charset="0"/>
                  </a:rPr>
                  <a:t> </a:t>
                </a:r>
                <a:r>
                  <a:rPr lang="vi-VN" sz="1800" dirty="0">
                    <a:latin typeface="Arial" panose="020B0604020202020204" pitchFamily="34" charset="0"/>
                  </a:rPr>
                  <a:t>nên </a:t>
                </a:r>
                <a14:m>
                  <m:oMath xmlns:m="http://schemas.openxmlformats.org/officeDocument/2006/math">
                    <m:r>
                      <a:rPr lang="vi-VN" sz="1800" i="1" kern="1200" dirty="0">
                        <a:solidFill>
                          <a:sysClr val="windowText" lastClr="000000"/>
                        </a:solidFill>
                        <a:latin typeface="Cambria Math" panose="02040503050406030204" pitchFamily="18" charset="0"/>
                        <a:cs typeface="Arial" panose="020B0604020202020204" pitchFamily="34" charset="0"/>
                      </a:rPr>
                      <m:t>𝑎</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b="0" i="1" smtClean="0">
                        <a:latin typeface="Cambria Math" panose="02040503050406030204" pitchFamily="18" charset="0"/>
                        <a:ea typeface="Arial" panose="020B0604020202020204" pitchFamily="34" charset="0"/>
                        <a:cs typeface="Times New Roman" panose="02020603050405020304" pitchFamily="18" charset="0"/>
                      </a:rPr>
                      <m:t>𝑄</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smtClean="0">
                    <a:latin typeface="Arial" panose="020B0604020202020204" pitchFamily="34" charset="0"/>
                  </a:rPr>
                  <a:t> </a:t>
                </a:r>
              </a:p>
              <a:p>
                <a:pPr algn="just">
                  <a:lnSpc>
                    <a:spcPct val="150000"/>
                  </a:lnSpc>
                </a:pPr>
                <a:r>
                  <a:rPr lang="vi-VN" sz="1800" dirty="0" smtClean="0">
                    <a:latin typeface="Arial" panose="020B0604020202020204" pitchFamily="34" charset="0"/>
                  </a:rPr>
                  <a:t>Qua </a:t>
                </a:r>
                <a:r>
                  <a:rPr lang="vi-VN" sz="1800" dirty="0">
                    <a:latin typeface="Arial" panose="020B0604020202020204" pitchFamily="34" charset="0"/>
                  </a:rPr>
                  <a:t>điểm </a:t>
                </a:r>
                <a14:m>
                  <m:oMath xmlns:m="http://schemas.openxmlformats.org/officeDocument/2006/math">
                    <m:r>
                      <a:rPr lang="vi-VN" sz="1800" i="1" dirty="0" smtClean="0">
                        <a:latin typeface="Cambria Math" panose="02040503050406030204" pitchFamily="18" charset="0"/>
                      </a:rPr>
                      <m:t>𝑂</m:t>
                    </m:r>
                  </m:oMath>
                </a14:m>
                <a:r>
                  <a:rPr lang="vi-VN" sz="1800" dirty="0">
                    <a:latin typeface="Arial" panose="020B0604020202020204" pitchFamily="34" charset="0"/>
                  </a:rPr>
                  <a:t> </a:t>
                </a:r>
                <a:r>
                  <a:rPr lang="vi-VN" sz="1800" dirty="0" smtClean="0">
                    <a:latin typeface="Arial" panose="020B0604020202020204" pitchFamily="34" charset="0"/>
                  </a:rPr>
                  <a:t>có </a:t>
                </a:r>
                <a:r>
                  <a:rPr lang="vi-VN" sz="1800" dirty="0">
                    <a:latin typeface="Arial" panose="020B0604020202020204" pitchFamily="34" charset="0"/>
                  </a:rPr>
                  <a:t>hai mặt phẳng </a:t>
                </a:r>
                <a14:m>
                  <m:oMath xmlns:m="http://schemas.openxmlformats.org/officeDocument/2006/math">
                    <m:r>
                      <a:rPr lang="vi-VN" sz="1800" i="1" dirty="0" smtClean="0">
                        <a:latin typeface="Cambria Math" panose="02040503050406030204" pitchFamily="18" charset="0"/>
                      </a:rPr>
                      <m:t>(</m:t>
                    </m:r>
                    <m:r>
                      <a:rPr lang="vi-VN" sz="1800" i="1" dirty="0" smtClean="0">
                        <a:latin typeface="Cambria Math" panose="02040503050406030204" pitchFamily="18" charset="0"/>
                      </a:rPr>
                      <m:t>𝑃</m:t>
                    </m:r>
                    <m:r>
                      <a:rPr lang="vi-VN" sz="1800" i="1" dirty="0" smtClean="0">
                        <a:latin typeface="Cambria Math" panose="02040503050406030204" pitchFamily="18" charset="0"/>
                      </a:rPr>
                      <m:t>) </m:t>
                    </m:r>
                  </m:oMath>
                </a14:m>
                <a:r>
                  <a:rPr lang="vi-VN" sz="1800" dirty="0">
                    <a:latin typeface="Arial" panose="020B0604020202020204" pitchFamily="34" charset="0"/>
                  </a:rPr>
                  <a:t>và </a:t>
                </a:r>
                <a14:m>
                  <m:oMath xmlns:m="http://schemas.openxmlformats.org/officeDocument/2006/math">
                    <m:r>
                      <a:rPr lang="vi-VN" sz="1800" i="1" dirty="0" smtClean="0">
                        <a:latin typeface="Cambria Math" panose="02040503050406030204" pitchFamily="18" charset="0"/>
                      </a:rPr>
                      <m:t>(</m:t>
                    </m:r>
                    <m:r>
                      <a:rPr lang="vi-VN" sz="1800" i="1" dirty="0" smtClean="0">
                        <a:latin typeface="Cambria Math" panose="02040503050406030204" pitchFamily="18" charset="0"/>
                      </a:rPr>
                      <m:t>𝑄</m:t>
                    </m:r>
                    <m:r>
                      <a:rPr lang="vi-VN" sz="1800" i="1" dirty="0" smtClean="0">
                        <a:latin typeface="Cambria Math" panose="02040503050406030204" pitchFamily="18" charset="0"/>
                      </a:rPr>
                      <m:t>) </m:t>
                    </m:r>
                  </m:oMath>
                </a14:m>
                <a:r>
                  <a:rPr lang="vi-VN" sz="1800" dirty="0">
                    <a:latin typeface="Arial" panose="020B0604020202020204" pitchFamily="34" charset="0"/>
                  </a:rPr>
                  <a:t>cùng vuông góc với đường thẳng </a:t>
                </a:r>
                <a14:m>
                  <m:oMath xmlns:m="http://schemas.openxmlformats.org/officeDocument/2006/math">
                    <m:r>
                      <a:rPr lang="vi-VN" sz="1800" i="1" dirty="0" smtClean="0">
                        <a:latin typeface="Cambria Math" panose="02040503050406030204" pitchFamily="18" charset="0"/>
                      </a:rPr>
                      <m:t>𝑎</m:t>
                    </m:r>
                  </m:oMath>
                </a14:m>
                <a:r>
                  <a:rPr lang="vi-VN" sz="1800" dirty="0">
                    <a:latin typeface="Arial" panose="020B0604020202020204" pitchFamily="34" charset="0"/>
                  </a:rPr>
                  <a:t>, suy ra hai mặt phẳng đó trùng nhau theo Tính chất 1. </a:t>
                </a:r>
                <a:endParaRPr lang="en-US" sz="1800" dirty="0" smtClean="0">
                  <a:latin typeface="Arial" panose="020B0604020202020204" pitchFamily="34" charset="0"/>
                </a:endParaRPr>
              </a:p>
              <a:p>
                <a:pPr algn="just">
                  <a:lnSpc>
                    <a:spcPct val="150000"/>
                  </a:lnSpc>
                </a:pPr>
                <a:r>
                  <a:rPr lang="vi-VN" sz="1800" dirty="0" smtClean="0">
                    <a:latin typeface="Arial" panose="020B0604020202020204" pitchFamily="34" charset="0"/>
                  </a:rPr>
                  <a:t>Vậy </a:t>
                </a:r>
                <a14:m>
                  <m:oMath xmlns:m="http://schemas.openxmlformats.org/officeDocument/2006/math">
                    <m:r>
                      <a:rPr lang="vi-VN" sz="1800" i="1" kern="1200" dirty="0">
                        <a:solidFill>
                          <a:sysClr val="windowText" lastClr="000000"/>
                        </a:solidFill>
                        <a:latin typeface="Cambria Math" panose="02040503050406030204" pitchFamily="18" charset="0"/>
                        <a:cs typeface="Arial" panose="020B0604020202020204" pitchFamily="34" charset="0"/>
                      </a:rPr>
                      <m:t>𝑏</m:t>
                    </m:r>
                    <m:r>
                      <a:rPr lang="en-US" sz="1800" i="1">
                        <a:latin typeface="Cambria Math" panose="02040503050406030204" pitchFamily="18" charset="0"/>
                        <a:ea typeface="Arial" panose="020B0604020202020204" pitchFamily="34" charset="0"/>
                        <a:cs typeface="Times New Roman" panose="02020603050405020304" pitchFamily="18" charset="0"/>
                      </a:rPr>
                      <m:t>⊂</m:t>
                    </m:r>
                    <m:d>
                      <m:dPr>
                        <m:ctrlPr>
                          <a:rPr lang="vi-VN" sz="1800" i="1" kern="1200" dirty="0">
                            <a:solidFill>
                              <a:sysClr val="windowText" lastClr="000000"/>
                            </a:solidFill>
                            <a:latin typeface="Cambria Math" panose="02040503050406030204" pitchFamily="18" charset="0"/>
                            <a:cs typeface="Arial" panose="020B0604020202020204" pitchFamily="34" charset="0"/>
                          </a:rPr>
                        </m:ctrlPr>
                      </m:dPr>
                      <m:e>
                        <m:r>
                          <a:rPr lang="vi-VN" sz="1800" i="1" kern="1200" dirty="0">
                            <a:solidFill>
                              <a:sysClr val="windowText" lastClr="000000"/>
                            </a:solidFill>
                            <a:latin typeface="Cambria Math" panose="02040503050406030204" pitchFamily="18" charset="0"/>
                            <a:cs typeface="Arial" panose="020B0604020202020204" pitchFamily="34" charset="0"/>
                          </a:rPr>
                          <m:t>𝑃</m:t>
                        </m:r>
                      </m:e>
                    </m:d>
                    <m:r>
                      <a:rPr lang="en-US" sz="1800" b="0" i="1" kern="1200" dirty="0" smtClean="0">
                        <a:solidFill>
                          <a:sysClr val="windowText" lastClr="000000"/>
                        </a:solidFill>
                        <a:latin typeface="Cambria Math" panose="02040503050406030204" pitchFamily="18" charset="0"/>
                        <a:cs typeface="Arial" panose="020B0604020202020204" pitchFamily="34" charset="0"/>
                      </a:rPr>
                      <m:t>.</m:t>
                    </m:r>
                  </m:oMath>
                </a14:m>
                <a:endParaRPr lang="vi-VN" sz="1800" dirty="0">
                  <a:latin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87357" y="1207602"/>
                <a:ext cx="4884261" cy="3831818"/>
              </a:xfrm>
              <a:prstGeom prst="rect">
                <a:avLst/>
              </a:prstGeom>
              <a:blipFill rotWithShape="0">
                <a:blip r:embed="rId6"/>
                <a:stretch>
                  <a:fillRect l="-1124" r="-999" b="-318"/>
                </a:stretch>
              </a:blipFill>
            </p:spPr>
            <p:txBody>
              <a:bodyPr/>
              <a:lstStyle/>
              <a:p>
                <a:r>
                  <a:rPr lang="en-US">
                    <a:noFill/>
                  </a:rPr>
                  <a:t> </a:t>
                </a:r>
              </a:p>
            </p:txBody>
          </p:sp>
        </mc:Fallback>
      </mc:AlternateContent>
      <p:pic>
        <p:nvPicPr>
          <p:cNvPr id="4" name="Picture 3"/>
          <p:cNvPicPr>
            <a:picLocks noChangeAspect="1"/>
          </p:cNvPicPr>
          <p:nvPr/>
        </p:nvPicPr>
        <p:blipFill>
          <a:blip r:embed="rId7"/>
          <a:stretch>
            <a:fillRect/>
          </a:stretch>
        </p:blipFill>
        <p:spPr>
          <a:xfrm rot="9553221">
            <a:off x="177793" y="3834235"/>
            <a:ext cx="459892" cy="1086607"/>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20000"/>
                    </a14:imgEffect>
                  </a14:imgLayer>
                </a14:imgProps>
              </a:ext>
            </a:extLst>
          </a:blip>
          <a:stretch>
            <a:fillRect/>
          </a:stretch>
        </p:blipFill>
        <p:spPr>
          <a:xfrm>
            <a:off x="340678" y="1307223"/>
            <a:ext cx="3546679" cy="2287685"/>
          </a:xfrm>
          <a:prstGeom prst="rect">
            <a:avLst/>
          </a:prstGeom>
        </p:spPr>
      </p:pic>
      <p:cxnSp>
        <p:nvCxnSpPr>
          <p:cNvPr id="8" name="Straight Connector 7"/>
          <p:cNvCxnSpPr/>
          <p:nvPr/>
        </p:nvCxnSpPr>
        <p:spPr>
          <a:xfrm flipH="1">
            <a:off x="4719151" y="2194066"/>
            <a:ext cx="50800" cy="2159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50157" y="1122557"/>
            <a:ext cx="620683" cy="369332"/>
          </a:xfrm>
          <a:prstGeom prst="rect">
            <a:avLst/>
          </a:prstGeom>
        </p:spPr>
        <p:txBody>
          <a:bodyPr wrap="none">
            <a:spAutoFit/>
          </a:bodyPr>
          <a:lstStyle/>
          <a:p>
            <a:pPr algn="ctr">
              <a:buClrTx/>
              <a:defRPr/>
            </a:pPr>
            <a:r>
              <a:rPr lang="en-US" sz="1800" b="1" i="1" u="sng" kern="1200" dirty="0" smtClean="0">
                <a:solidFill>
                  <a:srgbClr val="C00000"/>
                </a:solidFill>
                <a:latin typeface="Arial" panose="020B0604020202020204" pitchFamily="34" charset="0"/>
                <a:ea typeface="+mn-ea"/>
              </a:rPr>
              <a:t>Giải</a:t>
            </a:r>
            <a:endParaRPr lang="en-US" sz="1800" b="1" i="1" u="sng" kern="1200" dirty="0">
              <a:solidFill>
                <a:srgbClr val="C00000"/>
              </a:solidFill>
              <a:latin typeface="Calibri"/>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500"/>
                                        <p:tgtEl>
                                          <p:spTgt spid="2">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ipe(down)">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randombar(horizontal)">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wipe(left)">
                                      <p:cBhvr>
                                        <p:cTn id="4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pic>
        <p:nvPicPr>
          <p:cNvPr id="9" name="Picture 8"/>
          <p:cNvPicPr>
            <a:picLocks noChangeAspect="1"/>
          </p:cNvPicPr>
          <p:nvPr/>
        </p:nvPicPr>
        <p:blipFill>
          <a:blip r:embed="rId4"/>
          <a:stretch>
            <a:fillRect/>
          </a:stretch>
        </p:blipFill>
        <p:spPr>
          <a:xfrm rot="8883230">
            <a:off x="-138162" y="930387"/>
            <a:ext cx="883001" cy="751862"/>
          </a:xfrm>
          <a:prstGeom prst="rect">
            <a:avLst/>
          </a:prstGeom>
        </p:spPr>
      </p:pic>
      <p:grpSp>
        <p:nvGrpSpPr>
          <p:cNvPr id="10" name="Google Shape;1887;p58"/>
          <p:cNvGrpSpPr/>
          <p:nvPr/>
        </p:nvGrpSpPr>
        <p:grpSpPr>
          <a:xfrm rot="13503394">
            <a:off x="8093297" y="4435395"/>
            <a:ext cx="502345" cy="682851"/>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35;p18"/>
          <p:cNvSpPr txBox="1">
            <a:spLocks/>
          </p:cNvSpPr>
          <p:nvPr/>
        </p:nvSpPr>
        <p:spPr>
          <a:xfrm>
            <a:off x="234222" y="382042"/>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dirty="0" smtClean="0">
                <a:solidFill>
                  <a:srgbClr val="FFFFFF"/>
                </a:solidFill>
                <a:highlight>
                  <a:srgbClr val="CE4D8E"/>
                </a:highlight>
                <a:latin typeface="Arial"/>
              </a:rPr>
              <a:t>Ví dụ 3:</a:t>
            </a:r>
            <a:endParaRPr lang="en-US" sz="2000" dirty="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29" name="TextBox 28"/>
              <p:cNvSpPr txBox="1"/>
              <p:nvPr/>
            </p:nvSpPr>
            <p:spPr>
              <a:xfrm>
                <a:off x="1362373" y="273846"/>
                <a:ext cx="7373947" cy="1754326"/>
              </a:xfrm>
              <a:prstGeom prst="rect">
                <a:avLst/>
              </a:prstGeom>
              <a:noFill/>
            </p:spPr>
            <p:txBody>
              <a:bodyPr wrap="square" rtlCol="0">
                <a:spAutoFit/>
              </a:bodyPr>
              <a:lstStyle/>
              <a:p>
                <a:pPr lvl="0" algn="just" defTabSz="457200">
                  <a:lnSpc>
                    <a:spcPct val="150000"/>
                  </a:lnSpc>
                  <a:buClrTx/>
                  <a:defRPr/>
                </a:pPr>
                <a:r>
                  <a:rPr lang="vi-VN" sz="1800" kern="1200" dirty="0">
                    <a:solidFill>
                      <a:sysClr val="windowText" lastClr="000000"/>
                    </a:solidFill>
                    <a:latin typeface="+mn-lt"/>
                    <a:ea typeface="+mn-ea"/>
                    <a:cs typeface="Arial" panose="020B0604020202020204" pitchFamily="34" charset="0"/>
                  </a:rPr>
                  <a:t> Cho đoạn thẳng </a:t>
                </a:r>
                <a:r>
                  <a:rPr lang="vi-VN" sz="1800" kern="1200" dirty="0" smtClean="0">
                    <a:solidFill>
                      <a:sysClr val="windowText" lastClr="000000"/>
                    </a:solidFill>
                    <a:latin typeface="+mn-lt"/>
                    <a:ea typeface="+mn-ea"/>
                    <a:cs typeface="Arial" panose="020B0604020202020204" pitchFamily="34" charset="0"/>
                  </a:rPr>
                  <a:t>AB. </a:t>
                </a:r>
                <a:r>
                  <a:rPr lang="vi-VN" sz="1800" kern="1200" dirty="0">
                    <a:solidFill>
                      <a:sysClr val="windowText" lastClr="000000"/>
                    </a:solidFill>
                    <a:latin typeface="+mn-lt"/>
                    <a:ea typeface="+mn-ea"/>
                    <a:cs typeface="Arial" panose="020B0604020202020204" pitchFamily="34" charset="0"/>
                  </a:rPr>
                  <a:t>Mặt phẳng </a:t>
                </a:r>
                <a:r>
                  <a:rPr lang="vi-VN" sz="1800" kern="1200" dirty="0" smtClean="0">
                    <a:solidFill>
                      <a:sysClr val="windowText" lastClr="000000"/>
                    </a:solidFill>
                    <a:latin typeface="+mn-lt"/>
                    <a:ea typeface="+mn-ea"/>
                    <a:cs typeface="Arial" panose="020B0604020202020204" pitchFamily="34" charset="0"/>
                  </a:rPr>
                  <a:t>(P) </a:t>
                </a:r>
                <a:r>
                  <a:rPr lang="vi-VN" sz="1800" kern="1200" dirty="0">
                    <a:solidFill>
                      <a:sysClr val="windowText" lastClr="000000"/>
                    </a:solidFill>
                    <a:latin typeface="+mn-lt"/>
                    <a:ea typeface="+mn-ea"/>
                    <a:cs typeface="Arial" panose="020B0604020202020204" pitchFamily="34" charset="0"/>
                  </a:rPr>
                  <a:t>được gọi là mặt phẳng trung trực của đoạn thẳng </a:t>
                </a:r>
                <a:r>
                  <a:rPr lang="vi-VN" sz="1800" kern="1200" dirty="0" smtClean="0">
                    <a:solidFill>
                      <a:sysClr val="windowText" lastClr="000000"/>
                    </a:solidFill>
                    <a:latin typeface="+mn-lt"/>
                    <a:ea typeface="+mn-ea"/>
                    <a:cs typeface="Arial" panose="020B0604020202020204" pitchFamily="34" charset="0"/>
                  </a:rPr>
                  <a:t>AB </a:t>
                </a:r>
                <a:r>
                  <a:rPr lang="vi-VN" sz="1800" kern="1200" dirty="0">
                    <a:solidFill>
                      <a:sysClr val="windowText" lastClr="000000"/>
                    </a:solidFill>
                    <a:latin typeface="+mn-lt"/>
                    <a:ea typeface="+mn-ea"/>
                    <a:cs typeface="Arial" panose="020B0604020202020204" pitchFamily="34" charset="0"/>
                  </a:rPr>
                  <a:t>nếu (P) đi qua trung điểm O của đoạn thẳng AB và (P)</a:t>
                </a:r>
                <a:r>
                  <a:rPr lang="en-US" sz="1800" dirty="0">
                    <a:latin typeface="+mn-lt"/>
                    <a:ea typeface="Arial" panose="020B060402020202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vi-VN" sz="1800" kern="1200" dirty="0">
                    <a:solidFill>
                      <a:sysClr val="windowText" lastClr="000000"/>
                    </a:solidFill>
                    <a:latin typeface="+mn-lt"/>
                    <a:ea typeface="+mn-ea"/>
                    <a:cs typeface="Arial" panose="020B0604020202020204" pitchFamily="34" charset="0"/>
                  </a:rPr>
                  <a:t>AB. Chứng minh rằng nếu điểm M trong không gian thoả mãn MA = MB thì M thuộc (P).</a:t>
                </a:r>
              </a:p>
            </p:txBody>
          </p:sp>
        </mc:Choice>
        <mc:Fallback xmlns="">
          <p:sp>
            <p:nvSpPr>
              <p:cNvPr id="29" name="TextBox 28"/>
              <p:cNvSpPr txBox="1">
                <a:spLocks noRot="1" noChangeAspect="1" noMove="1" noResize="1" noEditPoints="1" noAdjustHandles="1" noChangeArrowheads="1" noChangeShapeType="1" noTextEdit="1"/>
              </p:cNvSpPr>
              <p:nvPr/>
            </p:nvSpPr>
            <p:spPr>
              <a:xfrm>
                <a:off x="1362373" y="273846"/>
                <a:ext cx="7373947" cy="1754326"/>
              </a:xfrm>
              <a:prstGeom prst="rect">
                <a:avLst/>
              </a:prstGeom>
              <a:blipFill rotWithShape="0">
                <a:blip r:embed="rId5"/>
                <a:stretch>
                  <a:fillRect l="-661" r="-661" b="-1736"/>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953534" y="2196107"/>
            <a:ext cx="2254634" cy="2609789"/>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3431873" y="2138570"/>
                <a:ext cx="5304447" cy="2426305"/>
              </a:xfrm>
              <a:prstGeom prst="rect">
                <a:avLst/>
              </a:prstGeom>
            </p:spPr>
            <p:txBody>
              <a:bodyPr wrap="square">
                <a:spAutoFit/>
              </a:bodyPr>
              <a:lstStyle/>
              <a:p>
                <a:pPr>
                  <a:lnSpc>
                    <a:spcPct val="150000"/>
                  </a:lnSpc>
                  <a:spcAft>
                    <a:spcPts val="500"/>
                  </a:spcAft>
                </a:pPr>
                <a:r>
                  <a:rPr lang="en-US" sz="1800" dirty="0">
                    <a:latin typeface="+mn-lt"/>
                  </a:rPr>
                  <a:t>Gọi O là trung điểm của đoạn thẳng AB.</a:t>
                </a:r>
              </a:p>
              <a:p>
                <a:pPr>
                  <a:lnSpc>
                    <a:spcPct val="150000"/>
                  </a:lnSpc>
                  <a:spcAft>
                    <a:spcPts val="500"/>
                  </a:spcAft>
                </a:pPr>
                <a:r>
                  <a:rPr lang="en-US" sz="1800" dirty="0">
                    <a:latin typeface="+mn-lt"/>
                  </a:rPr>
                  <a:t>Nếu M trùng O thì M thuộc (P).</a:t>
                </a:r>
              </a:p>
              <a:p>
                <a:pPr>
                  <a:lnSpc>
                    <a:spcPct val="150000"/>
                  </a:lnSpc>
                  <a:spcAft>
                    <a:spcPts val="500"/>
                  </a:spcAft>
                </a:pPr>
                <a:r>
                  <a:rPr lang="en-US" sz="1800" dirty="0">
                    <a:latin typeface="+mn-lt"/>
                  </a:rPr>
                  <a:t>Nếu M khác 0 thì tam giác MAB cân tại M, </a:t>
                </a:r>
                <a:endParaRPr lang="en-US" sz="1800" dirty="0" smtClean="0">
                  <a:latin typeface="+mn-lt"/>
                </a:endParaRPr>
              </a:p>
              <a:p>
                <a:pPr>
                  <a:lnSpc>
                    <a:spcPct val="150000"/>
                  </a:lnSpc>
                  <a:spcAft>
                    <a:spcPts val="500"/>
                  </a:spcAft>
                </a:pPr>
                <a:r>
                  <a:rPr lang="en-US" sz="1800" dirty="0" smtClean="0">
                    <a:latin typeface="+mn-lt"/>
                  </a:rPr>
                  <a:t>suy </a:t>
                </a:r>
                <a:r>
                  <a:rPr lang="en-US" sz="1800" dirty="0">
                    <a:latin typeface="+mn-lt"/>
                  </a:rPr>
                  <a:t>ra OM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en-US" sz="1800" dirty="0">
                    <a:latin typeface="+mn-lt"/>
                  </a:rPr>
                  <a:t>AB.</a:t>
                </a:r>
              </a:p>
              <a:p>
                <a:pPr>
                  <a:lnSpc>
                    <a:spcPct val="150000"/>
                  </a:lnSpc>
                  <a:spcAft>
                    <a:spcPts val="500"/>
                  </a:spcAft>
                </a:pPr>
                <a:r>
                  <a:rPr lang="en-US" sz="1800" dirty="0">
                    <a:latin typeface="+mn-lt"/>
                  </a:rPr>
                  <a:t>Theo Ví dụ 2, ta có OM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latin typeface="+mn-lt"/>
                  </a:rPr>
                  <a:t> (P), suy ra M thuộc (P</a:t>
                </a:r>
                <a:r>
                  <a:rPr lang="en-US" sz="1800" dirty="0" smtClean="0">
                    <a:latin typeface="+mn-lt"/>
                  </a:rPr>
                  <a:t>).</a:t>
                </a:r>
                <a:endParaRPr lang="en-US" sz="1800" dirty="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3431873" y="2138570"/>
                <a:ext cx="5304447" cy="2426305"/>
              </a:xfrm>
              <a:prstGeom prst="rect">
                <a:avLst/>
              </a:prstGeom>
              <a:blipFill rotWithShape="0">
                <a:blip r:embed="rId8"/>
                <a:stretch>
                  <a:fillRect l="-1034" b="-1005"/>
                </a:stretch>
              </a:blipFill>
            </p:spPr>
            <p:txBody>
              <a:bodyPr/>
              <a:lstStyle/>
              <a:p>
                <a:r>
                  <a:rPr lang="en-US">
                    <a:noFill/>
                  </a:rPr>
                  <a:t> </a:t>
                </a:r>
              </a:p>
            </p:txBody>
          </p:sp>
        </mc:Fallback>
      </mc:AlternateContent>
      <p:sp>
        <p:nvSpPr>
          <p:cNvPr id="30" name="Rectangle 29"/>
          <p:cNvSpPr/>
          <p:nvPr/>
        </p:nvSpPr>
        <p:spPr>
          <a:xfrm>
            <a:off x="566544" y="1972789"/>
            <a:ext cx="620683" cy="369332"/>
          </a:xfrm>
          <a:prstGeom prst="rect">
            <a:avLst/>
          </a:prstGeom>
        </p:spPr>
        <p:txBody>
          <a:bodyPr wrap="none">
            <a:spAutoFit/>
          </a:bodyPr>
          <a:lstStyle/>
          <a:p>
            <a:pPr algn="ctr">
              <a:buClrTx/>
              <a:defRPr/>
            </a:pPr>
            <a:r>
              <a:rPr lang="en-US" sz="1800" b="1" i="1" u="sng" kern="1200" dirty="0" smtClean="0">
                <a:solidFill>
                  <a:srgbClr val="C00000"/>
                </a:solidFill>
                <a:latin typeface="Arial" panose="020B0604020202020204" pitchFamily="34" charset="0"/>
                <a:ea typeface="+mn-ea"/>
              </a:rPr>
              <a:t>Giải</a:t>
            </a:r>
            <a:endParaRPr lang="en-US" sz="1800" b="1" i="1" u="sng" kern="1200" dirty="0">
              <a:solidFill>
                <a:srgbClr val="C00000"/>
              </a:solidFill>
              <a:latin typeface="Calibri"/>
              <a:ea typeface="+mn-ea"/>
            </a:endParaRPr>
          </a:p>
        </p:txBody>
      </p:sp>
    </p:spTree>
    <p:extLst>
      <p:ext uri="{BB962C8B-B14F-4D97-AF65-F5344CB8AC3E}">
        <p14:creationId xmlns:p14="http://schemas.microsoft.com/office/powerpoint/2010/main" val="367104596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down)">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wipe(left)">
                                      <p:cBhvr>
                                        <p:cTn id="40" dur="500"/>
                                        <p:tgtEl>
                                          <p:spTgt spid="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012" y="468495"/>
            <a:ext cx="846724" cy="455928"/>
          </a:xfrm>
          <a:prstGeom prst="rect">
            <a:avLst/>
          </a:prstGeom>
        </p:spPr>
      </p:pic>
      <p:sp>
        <p:nvSpPr>
          <p:cNvPr id="8" name="TextBox 7"/>
          <p:cNvSpPr txBox="1"/>
          <p:nvPr/>
        </p:nvSpPr>
        <p:spPr>
          <a:xfrm>
            <a:off x="930341" y="587002"/>
            <a:ext cx="1838259"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buClrTx/>
              <a:buFontTx/>
              <a:buNone/>
              <a:defRPr/>
            </a:pPr>
            <a:r>
              <a:rPr lang="en-US" sz="2100" b="1" kern="1200" dirty="0" smtClean="0">
                <a:solidFill>
                  <a:srgbClr val="070185"/>
                </a:solidFill>
                <a:ea typeface="+mn-ea"/>
                <a:cs typeface="Arial" panose="020B0604020202020204" pitchFamily="34" charset="0"/>
              </a:rPr>
              <a:t>Luyện tập 2</a:t>
            </a:r>
            <a:endParaRPr lang="en-US" sz="21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1"/>
              <p:cNvSpPr>
                <a:spLocks noChangeArrowheads="1"/>
              </p:cNvSpPr>
              <p:nvPr/>
            </p:nvSpPr>
            <p:spPr bwMode="auto">
              <a:xfrm>
                <a:off x="835091" y="1001286"/>
                <a:ext cx="4479859" cy="36826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defRPr/>
                </a:pPr>
                <a:r>
                  <a:rPr lang="vi-VN" sz="1700" dirty="0" smtClean="0">
                    <a:solidFill>
                      <a:srgbClr val="000000"/>
                    </a:solidFill>
                    <a:latin typeface="+mn-lt"/>
                  </a:rPr>
                  <a:t>Hình 17 mô tả một cửa gỗ có dạng hình chữ nhật, ở đó nẹp cửa và mép dưới cửa lần lượt </a:t>
                </a:r>
                <a:r>
                  <a:rPr lang="vi-VN" sz="1700" dirty="0">
                    <a:solidFill>
                      <a:srgbClr val="000000"/>
                    </a:solidFill>
                    <a:latin typeface="+mn-lt"/>
                  </a:rPr>
                  <a:t>gợi nên hình ảnh hai đường thẳng </a:t>
                </a:r>
                <a14:m>
                  <m:oMath xmlns:m="http://schemas.openxmlformats.org/officeDocument/2006/math">
                    <m:r>
                      <a:rPr lang="en-US" sz="17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𝑑</m:t>
                    </m:r>
                  </m:oMath>
                </a14:m>
                <a:r>
                  <a:rPr lang="vi-VN" sz="1700" dirty="0">
                    <a:solidFill>
                      <a:srgbClr val="000000"/>
                    </a:solidFill>
                    <a:latin typeface="+mn-lt"/>
                  </a:rPr>
                  <a:t> và </a:t>
                </a:r>
                <a14:m>
                  <m:oMath xmlns:m="http://schemas.openxmlformats.org/officeDocument/2006/math">
                    <m:r>
                      <a:rPr lang="vi-VN" sz="1700" i="1" dirty="0" smtClean="0">
                        <a:solidFill>
                          <a:srgbClr val="000000"/>
                        </a:solidFill>
                        <a:latin typeface="Cambria Math" panose="02040503050406030204" pitchFamily="18" charset="0"/>
                      </a:rPr>
                      <m:t>𝑎</m:t>
                    </m:r>
                  </m:oMath>
                </a14:m>
                <a:r>
                  <a:rPr lang="vi-VN" sz="1700" dirty="0">
                    <a:solidFill>
                      <a:srgbClr val="000000"/>
                    </a:solidFill>
                    <a:latin typeface="+mn-lt"/>
                  </a:rPr>
                  <a:t>. Điểm </a:t>
                </a:r>
                <a14:m>
                  <m:oMath xmlns:m="http://schemas.openxmlformats.org/officeDocument/2006/math">
                    <m:r>
                      <a:rPr lang="vi-VN" sz="1700" i="1" dirty="0" smtClean="0">
                        <a:solidFill>
                          <a:srgbClr val="000000"/>
                        </a:solidFill>
                        <a:latin typeface="Cambria Math" panose="02040503050406030204" pitchFamily="18" charset="0"/>
                      </a:rPr>
                      <m:t>𝑀</m:t>
                    </m:r>
                  </m:oMath>
                </a14:m>
                <a:r>
                  <a:rPr lang="vi-VN" sz="1700" dirty="0">
                    <a:solidFill>
                      <a:srgbClr val="000000"/>
                    </a:solidFill>
                    <a:latin typeface="+mn-lt"/>
                  </a:rPr>
                  <a:t> là vị trí giao giữa mép gắn bản lề và mép dưới của cửa. Hãy giải thích tại sao khi quay cánh cửa, mép dưới cửa là những đường thẳng </a:t>
                </a:r>
                <a14:m>
                  <m:oMath xmlns:m="http://schemas.openxmlformats.org/officeDocument/2006/math">
                    <m:r>
                      <a:rPr lang="vi-VN" sz="1700" i="1" dirty="0">
                        <a:solidFill>
                          <a:srgbClr val="000000"/>
                        </a:solidFill>
                        <a:latin typeface="Cambria Math" panose="02040503050406030204" pitchFamily="18" charset="0"/>
                      </a:rPr>
                      <m:t>𝑎</m:t>
                    </m:r>
                  </m:oMath>
                </a14:m>
                <a:r>
                  <a:rPr lang="vi-VN" sz="1700" dirty="0">
                    <a:solidFill>
                      <a:srgbClr val="000000"/>
                    </a:solidFill>
                    <a:latin typeface="+mn-lt"/>
                  </a:rPr>
                  <a:t> luôn nằm trên mặt phẳng đi qua điểm </a:t>
                </a:r>
                <a14:m>
                  <m:oMath xmlns:m="http://schemas.openxmlformats.org/officeDocument/2006/math">
                    <m:r>
                      <a:rPr lang="vi-VN" sz="1700" i="1" dirty="0" smtClean="0">
                        <a:solidFill>
                          <a:srgbClr val="000000"/>
                        </a:solidFill>
                        <a:latin typeface="Cambria Math" panose="02040503050406030204" pitchFamily="18" charset="0"/>
                      </a:rPr>
                      <m:t>𝑀</m:t>
                    </m:r>
                  </m:oMath>
                </a14:m>
                <a:r>
                  <a:rPr lang="vi-VN" sz="1700" dirty="0">
                    <a:solidFill>
                      <a:srgbClr val="000000"/>
                    </a:solidFill>
                    <a:latin typeface="+mn-lt"/>
                  </a:rPr>
                  <a:t> cố định và vuông góc với đường thẳng </a:t>
                </a:r>
                <a14:m>
                  <m:oMath xmlns:m="http://schemas.openxmlformats.org/officeDocument/2006/math">
                    <m:r>
                      <a:rPr lang="en-US" sz="17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𝑑</m:t>
                    </m:r>
                  </m:oMath>
                </a14:m>
                <a:r>
                  <a:rPr lang="vi-VN" sz="1700" dirty="0" smtClean="0">
                    <a:solidFill>
                      <a:srgbClr val="000000"/>
                    </a:solidFill>
                    <a:latin typeface="+mn-lt"/>
                  </a:rPr>
                  <a:t>.</a:t>
                </a:r>
                <a:endParaRPr lang="vi-VN" sz="1700" dirty="0">
                  <a:solidFill>
                    <a:srgbClr val="000000"/>
                  </a:solidFill>
                  <a:latin typeface="+mn-lt"/>
                </a:endParaRPr>
              </a:p>
            </p:txBody>
          </p:sp>
        </mc:Choice>
        <mc:Fallback xmlns="">
          <p:sp>
            <p:nvSpPr>
              <p:cNvPr id="9" name="Rectangle 1"/>
              <p:cNvSpPr>
                <a:spLocks noRot="1" noChangeAspect="1" noMove="1" noResize="1" noEditPoints="1" noAdjustHandles="1" noChangeArrowheads="1" noChangeShapeType="1" noTextEdit="1"/>
              </p:cNvSpPr>
              <p:nvPr/>
            </p:nvSpPr>
            <p:spPr bwMode="auto">
              <a:xfrm>
                <a:off x="835091" y="1001286"/>
                <a:ext cx="4479859" cy="3682675"/>
              </a:xfrm>
              <a:prstGeom prst="rect">
                <a:avLst/>
              </a:prstGeom>
              <a:blipFill rotWithShape="0">
                <a:blip r:embed="rId4"/>
                <a:stretch>
                  <a:fillRect l="-952" r="-8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tretch>
            <a:fillRect/>
          </a:stretch>
        </p:blipFill>
        <p:spPr>
          <a:xfrm>
            <a:off x="5454650" y="1231900"/>
            <a:ext cx="2848207" cy="2908300"/>
          </a:xfrm>
          <a:prstGeom prst="rect">
            <a:avLst/>
          </a:prstGeom>
        </p:spPr>
      </p:pic>
      <p:sp>
        <p:nvSpPr>
          <p:cNvPr id="5" name="Rectangle 4"/>
          <p:cNvSpPr/>
          <p:nvPr/>
        </p:nvSpPr>
        <p:spPr>
          <a:xfrm>
            <a:off x="6372846" y="4288015"/>
            <a:ext cx="1011815" cy="353943"/>
          </a:xfrm>
          <a:prstGeom prst="rect">
            <a:avLst/>
          </a:prstGeom>
        </p:spPr>
        <p:txBody>
          <a:bodyPr wrap="none">
            <a:spAutoFit/>
          </a:bodyPr>
          <a:lstStyle/>
          <a:p>
            <a:r>
              <a:rPr lang="vi-VN" sz="1700" i="1" dirty="0">
                <a:latin typeface="Arial" panose="020B0604020202020204" pitchFamily="34" charset="0"/>
              </a:rPr>
              <a:t>Hình 17 </a:t>
            </a:r>
            <a:endParaRPr lang="en-US" i="1" dirty="0"/>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18" name="Google Shape;911;p39"/>
          <p:cNvSpPr txBox="1">
            <a:spLocks noGrp="1"/>
          </p:cNvSpPr>
          <p:nvPr>
            <p:ph type="title"/>
          </p:nvPr>
        </p:nvSpPr>
        <p:spPr>
          <a:xfrm>
            <a:off x="711046" y="480409"/>
            <a:ext cx="7717500" cy="523200"/>
          </a:xfrm>
          <a:prstGeom prst="rect">
            <a:avLst/>
          </a:prstGeom>
        </p:spPr>
        <p:txBody>
          <a:bodyPr spcFirstLastPara="1" wrap="square" lIns="91425" tIns="91425" rIns="91425" bIns="91425" anchor="t" anchorCtr="0">
            <a:noAutofit/>
          </a:bodyPr>
          <a:lstStyle/>
          <a:p>
            <a:pPr lvl="0"/>
            <a:r>
              <a:rPr lang="en-US" sz="3200" b="1" dirty="0" smtClean="0">
                <a:solidFill>
                  <a:srgbClr val="C00000"/>
                </a:solidFill>
                <a:latin typeface="+mj-lt"/>
              </a:rPr>
              <a:t>KHỞI ĐỘNG</a:t>
            </a:r>
            <a:endParaRPr lang="en-US" sz="3200" b="1" dirty="0">
              <a:solidFill>
                <a:srgbClr val="C00000"/>
              </a:solidFill>
              <a:latin typeface="+mj-lt"/>
            </a:endParaRPr>
          </a:p>
        </p:txBody>
      </p:sp>
      <p:sp>
        <p:nvSpPr>
          <p:cNvPr id="2" name="Rectangle 1"/>
          <p:cNvSpPr/>
          <p:nvPr/>
        </p:nvSpPr>
        <p:spPr>
          <a:xfrm>
            <a:off x="724202" y="1227664"/>
            <a:ext cx="4093045" cy="1792478"/>
          </a:xfrm>
          <a:prstGeom prst="rect">
            <a:avLst/>
          </a:prstGeom>
        </p:spPr>
        <p:txBody>
          <a:bodyPr wrap="square">
            <a:spAutoFit/>
          </a:bodyPr>
          <a:lstStyle/>
          <a:p>
            <a:pPr algn="just">
              <a:lnSpc>
                <a:spcPct val="150000"/>
              </a:lnSpc>
            </a:pPr>
            <a:r>
              <a:rPr lang="vi-VN" sz="1900" kern="100" dirty="0">
                <a:latin typeface="+mn-lt"/>
                <a:ea typeface="Calibri" panose="020F0502020204030204" pitchFamily="34" charset="0"/>
                <a:cs typeface="Times New Roman" panose="02020603050405020304" pitchFamily="18" charset="0"/>
              </a:rPr>
              <a:t>Trong Hình 9, cột gỗ thẳng đứng và sàn nhà nằm ngang gợi nên hình ảnh đường thẳng vuông góc với mặt phẳng.</a:t>
            </a:r>
            <a:endParaRPr lang="en-US" sz="1900" kern="100" dirty="0">
              <a:effectLst/>
              <a:latin typeface="+mn-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912956" y="1379661"/>
            <a:ext cx="3510854" cy="3164911"/>
          </a:xfrm>
          <a:prstGeom prst="rect">
            <a:avLst/>
          </a:prstGeom>
        </p:spPr>
      </p:pic>
      <p:grpSp>
        <p:nvGrpSpPr>
          <p:cNvPr id="6" name="Group 5"/>
          <p:cNvGrpSpPr/>
          <p:nvPr/>
        </p:nvGrpSpPr>
        <p:grpSpPr>
          <a:xfrm>
            <a:off x="651871" y="3190675"/>
            <a:ext cx="4165376" cy="969496"/>
            <a:chOff x="651871" y="3190675"/>
            <a:chExt cx="4165376" cy="969496"/>
          </a:xfrm>
        </p:grpSpPr>
        <p:sp>
          <p:nvSpPr>
            <p:cNvPr id="5" name="Rectangle 4"/>
            <p:cNvSpPr/>
            <p:nvPr/>
          </p:nvSpPr>
          <p:spPr>
            <a:xfrm>
              <a:off x="1164380" y="3190675"/>
              <a:ext cx="3652867" cy="969496"/>
            </a:xfrm>
            <a:prstGeom prst="rect">
              <a:avLst/>
            </a:prstGeom>
          </p:spPr>
          <p:txBody>
            <a:bodyPr wrap="square">
              <a:spAutoFit/>
            </a:bodyPr>
            <a:lstStyle/>
            <a:p>
              <a:pPr algn="just">
                <a:lnSpc>
                  <a:spcPct val="150000"/>
                </a:lnSpc>
              </a:pPr>
              <a:r>
                <a:rPr lang="vi-VN" sz="1900" i="1" dirty="0">
                  <a:latin typeface="+mn-lt"/>
                  <a:ea typeface="Calibri" panose="020F0502020204030204" pitchFamily="34" charset="0"/>
                </a:rPr>
                <a:t>Đường thẳng vuông góc với mặt phẳng được hiểu như thế nào?</a:t>
              </a:r>
              <a:endParaRPr lang="en-US" sz="1900" dirty="0">
                <a:latin typeface="+mn-lt"/>
              </a:endParaRPr>
            </a:p>
          </p:txBody>
        </p:sp>
        <p:pic>
          <p:nvPicPr>
            <p:cNvPr id="7" name="Picture 6"/>
            <p:cNvPicPr>
              <a:picLocks noChangeAspect="1"/>
            </p:cNvPicPr>
            <p:nvPr/>
          </p:nvPicPr>
          <p:blipFill>
            <a:blip r:embed="rId5"/>
            <a:stretch>
              <a:fillRect/>
            </a:stretch>
          </p:blipFill>
          <p:spPr>
            <a:xfrm>
              <a:off x="651871" y="3414729"/>
              <a:ext cx="512509" cy="52138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012" y="468495"/>
            <a:ext cx="846724" cy="455928"/>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5454650" y="1231900"/>
            <a:ext cx="2848207" cy="2908300"/>
          </a:xfrm>
          <a:prstGeom prst="rect">
            <a:avLst/>
          </a:prstGeom>
        </p:spPr>
      </p:pic>
      <p:sp>
        <p:nvSpPr>
          <p:cNvPr id="5" name="Rectangle 4"/>
          <p:cNvSpPr/>
          <p:nvPr/>
        </p:nvSpPr>
        <p:spPr>
          <a:xfrm>
            <a:off x="6372846" y="4288015"/>
            <a:ext cx="1011815" cy="353943"/>
          </a:xfrm>
          <a:prstGeom prst="rect">
            <a:avLst/>
          </a:prstGeom>
        </p:spPr>
        <p:txBody>
          <a:bodyPr wrap="none">
            <a:spAutoFit/>
          </a:bodyPr>
          <a:lstStyle/>
          <a:p>
            <a:r>
              <a:rPr lang="vi-VN" sz="1700" i="1" dirty="0">
                <a:latin typeface="Arial" panose="020B0604020202020204" pitchFamily="34" charset="0"/>
              </a:rPr>
              <a:t>Hình 17 </a:t>
            </a:r>
            <a:endParaRPr lang="en-US" i="1" dirty="0"/>
          </a:p>
        </p:txBody>
      </p:sp>
      <p:sp>
        <p:nvSpPr>
          <p:cNvPr id="7" name="Rectangle 6"/>
          <p:cNvSpPr/>
          <p:nvPr/>
        </p:nvSpPr>
        <p:spPr>
          <a:xfrm>
            <a:off x="719416" y="696459"/>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719416" y="1231900"/>
                <a:ext cx="4405034" cy="2554545"/>
              </a:xfrm>
              <a:prstGeom prst="rect">
                <a:avLst/>
              </a:prstGeom>
            </p:spPr>
            <p:txBody>
              <a:bodyPr wrap="square">
                <a:spAutoFit/>
              </a:bodyPr>
              <a:lstStyle/>
              <a:p>
                <a:pPr algn="just">
                  <a:lnSpc>
                    <a:spcPct val="150000"/>
                  </a:lnSpc>
                  <a:spcBef>
                    <a:spcPts val="600"/>
                  </a:spcBef>
                  <a:spcAft>
                    <a:spcPts val="600"/>
                  </a:spcAft>
                </a:pPr>
                <a:r>
                  <a:rPr lang="en-US" sz="2000" dirty="0" smtClean="0">
                    <a:latin typeface="+mn-lt"/>
                    <a:ea typeface="Arial" panose="020B0604020202020204" pitchFamily="34" charset="0"/>
                    <a:cs typeface="Times New Roman" panose="02020603050405020304" pitchFamily="18" charset="0"/>
                  </a:rPr>
                  <a:t>Vì sàn nhà là một mặt phẳng vuông góc với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𝑑</m:t>
                    </m:r>
                  </m:oMath>
                </a14:m>
                <a:r>
                  <a:rPr lang="en-US" sz="2000" dirty="0">
                    <a:effectLst/>
                    <a:latin typeface="+mn-lt"/>
                    <a:ea typeface="Arial" panose="020B0604020202020204" pitchFamily="34" charset="0"/>
                    <a:cs typeface="Times New Roman" panose="02020603050405020304" pitchFamily="18" charset="0"/>
                  </a:rPr>
                  <a:t>. </a:t>
                </a:r>
                <a:endParaRPr lang="en-US" sz="2000" dirty="0" smtClean="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dirty="0" smtClean="0">
                    <a:effectLst/>
                    <a:latin typeface="+mn-lt"/>
                    <a:ea typeface="Arial" panose="020B0604020202020204" pitchFamily="34" charset="0"/>
                    <a:cs typeface="Times New Roman" panose="02020603050405020304" pitchFamily="18" charset="0"/>
                  </a:rPr>
                  <a:t>Mà </a:t>
                </a:r>
                <a:r>
                  <a:rPr lang="en-US" sz="2000" dirty="0">
                    <a:effectLst/>
                    <a:latin typeface="+mn-lt"/>
                    <a:ea typeface="Arial" panose="020B0604020202020204" pitchFamily="34" charset="0"/>
                    <a:cs typeface="Times New Roman" panose="02020603050405020304" pitchFamily="18" charset="0"/>
                  </a:rPr>
                  <a:t>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000" dirty="0">
                    <a:effectLst/>
                    <a:latin typeface="+mn-lt"/>
                    <a:ea typeface="Arial" panose="020B0604020202020204" pitchFamily="34" charset="0"/>
                    <a:cs typeface="Times New Roman" panose="02020603050405020304" pitchFamily="18" charset="0"/>
                  </a:rPr>
                  <a:t> luôn nằm trên mặt phẳng đó nên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𝑑</m:t>
                    </m:r>
                  </m:oMath>
                </a14:m>
                <a:r>
                  <a:rPr lang="en-US" sz="2000" dirty="0">
                    <a:effectLst/>
                    <a:latin typeface="+mn-lt"/>
                    <a:ea typeface="Arial" panose="020B0604020202020204" pitchFamily="34" charset="0"/>
                    <a:cs typeface="Times New Roman" panose="02020603050405020304" pitchFamily="18" charset="0"/>
                  </a:rPr>
                  <a:t> luôn vuông góc với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000" dirty="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719416" y="1231900"/>
                <a:ext cx="4405034" cy="2554545"/>
              </a:xfrm>
              <a:prstGeom prst="rect">
                <a:avLst/>
              </a:prstGeom>
              <a:blipFill>
                <a:blip r:embed="rId6"/>
                <a:stretch>
                  <a:fillRect l="-1383" r="-1383" b="-1193"/>
                </a:stretch>
              </a:blipFill>
            </p:spPr>
            <p:txBody>
              <a:bodyPr/>
              <a:lstStyle/>
              <a:p>
                <a:r>
                  <a:rPr lang="en-US">
                    <a:noFill/>
                  </a:rPr>
                  <a:t> </a:t>
                </a:r>
              </a:p>
            </p:txBody>
          </p:sp>
        </mc:Fallback>
      </mc:AlternateContent>
    </p:spTree>
    <p:extLst>
      <p:ext uri="{BB962C8B-B14F-4D97-AF65-F5344CB8AC3E}">
        <p14:creationId xmlns:p14="http://schemas.microsoft.com/office/powerpoint/2010/main" val="417226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mc:AlternateContent xmlns:mc="http://schemas.openxmlformats.org/markup-compatibility/2006" xmlns:a14="http://schemas.microsoft.com/office/drawing/2010/main">
        <mc:Choice Requires="a14">
          <p:sp>
            <p:nvSpPr>
              <p:cNvPr id="15" name="Rectangle 1"/>
              <p:cNvSpPr>
                <a:spLocks noChangeArrowheads="1"/>
              </p:cNvSpPr>
              <p:nvPr/>
            </p:nvSpPr>
            <p:spPr bwMode="auto">
              <a:xfrm>
                <a:off x="398185" y="556528"/>
                <a:ext cx="8330912" cy="143116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pPr>
                <a:r>
                  <a:rPr lang="en-US" sz="2000" b="1" dirty="0" smtClean="0">
                    <a:solidFill>
                      <a:srgbClr val="C00000"/>
                    </a:solidFill>
                    <a:latin typeface="Arial"/>
                    <a:ea typeface="Dotum" panose="020B0600000101010101" pitchFamily="34" charset="-127"/>
                    <a:cs typeface="Times New Roman" panose="02020603050405020304" pitchFamily="18" charset="0"/>
                  </a:rPr>
                  <a:t>HĐ4</a:t>
                </a:r>
                <a:r>
                  <a:rPr lang="en-US" sz="2000" dirty="0" smtClean="0">
                    <a:solidFill>
                      <a:srgbClr val="C00000"/>
                    </a:solidFill>
                    <a:latin typeface="Arial"/>
                    <a:ea typeface="Dotum" panose="020B0600000101010101" pitchFamily="34" charset="-127"/>
                    <a:cs typeface="Times New Roman" panose="02020603050405020304" pitchFamily="18" charset="0"/>
                  </a:rPr>
                  <a:t>: </a:t>
                </a:r>
                <a:r>
                  <a:rPr lang="vi-VN" sz="1900" dirty="0" smtClean="0">
                    <a:solidFill>
                      <a:srgbClr val="000000"/>
                    </a:solidFill>
                    <a:latin typeface="+mn-lt"/>
                  </a:rPr>
                  <a:t>Cho </a:t>
                </a:r>
                <a:r>
                  <a:rPr lang="vi-VN" sz="1900" dirty="0">
                    <a:solidFill>
                      <a:srgbClr val="000000"/>
                    </a:solidFill>
                    <a:latin typeface="+mn-lt"/>
                  </a:rPr>
                  <a:t>mặt phẳng </a:t>
                </a:r>
                <a14:m>
                  <m:oMath xmlns:m="http://schemas.openxmlformats.org/officeDocument/2006/math">
                    <m:r>
                      <a:rPr lang="vi-VN" sz="1900" i="1" dirty="0" smtClean="0">
                        <a:solidFill>
                          <a:srgbClr val="000000"/>
                        </a:solidFill>
                        <a:latin typeface="Cambria Math" panose="02040503050406030204" pitchFamily="18" charset="0"/>
                      </a:rPr>
                      <m:t>(</m:t>
                    </m:r>
                    <m:r>
                      <a:rPr lang="vi-VN" sz="1900" i="1" dirty="0" smtClean="0">
                        <a:solidFill>
                          <a:srgbClr val="000000"/>
                        </a:solidFill>
                        <a:latin typeface="Cambria Math" panose="02040503050406030204" pitchFamily="18" charset="0"/>
                      </a:rPr>
                      <m:t>𝑃</m:t>
                    </m:r>
                    <m:r>
                      <a:rPr lang="vi-VN" sz="1900" i="1" dirty="0" smtClean="0">
                        <a:solidFill>
                          <a:srgbClr val="000000"/>
                        </a:solidFill>
                        <a:latin typeface="Cambria Math" panose="02040503050406030204" pitchFamily="18" charset="0"/>
                      </a:rPr>
                      <m:t>)</m:t>
                    </m:r>
                  </m:oMath>
                </a14:m>
                <a:r>
                  <a:rPr lang="vi-VN" sz="1900" dirty="0">
                    <a:solidFill>
                      <a:srgbClr val="000000"/>
                    </a:solidFill>
                    <a:latin typeface="+mn-lt"/>
                  </a:rPr>
                  <a:t> và điểm </a:t>
                </a:r>
                <a14:m>
                  <m:oMath xmlns:m="http://schemas.openxmlformats.org/officeDocument/2006/math">
                    <m:r>
                      <a:rPr lang="vi-VN" sz="1900" i="1" dirty="0" smtClean="0">
                        <a:solidFill>
                          <a:srgbClr val="000000"/>
                        </a:solidFill>
                        <a:latin typeface="Cambria Math" panose="02040503050406030204" pitchFamily="18" charset="0"/>
                      </a:rPr>
                      <m:t>𝑂</m:t>
                    </m:r>
                  </m:oMath>
                </a14:m>
                <a:r>
                  <a:rPr lang="vi-VN" sz="1900" dirty="0">
                    <a:solidFill>
                      <a:srgbClr val="000000"/>
                    </a:solidFill>
                    <a:latin typeface="+mn-lt"/>
                  </a:rPr>
                  <a:t>. Gọi </a:t>
                </a:r>
                <a14:m>
                  <m:oMath xmlns:m="http://schemas.openxmlformats.org/officeDocument/2006/math">
                    <m:r>
                      <a:rPr lang="vi-VN" sz="1900" i="1" dirty="0" smtClean="0">
                        <a:solidFill>
                          <a:srgbClr val="000000"/>
                        </a:solidFill>
                        <a:latin typeface="Cambria Math" panose="02040503050406030204" pitchFamily="18" charset="0"/>
                      </a:rPr>
                      <m:t>𝑎</m:t>
                    </m:r>
                    <m:r>
                      <a:rPr lang="vi-VN" sz="1900" i="1" dirty="0" smtClean="0">
                        <a:solidFill>
                          <a:srgbClr val="000000"/>
                        </a:solidFill>
                        <a:latin typeface="Cambria Math" panose="02040503050406030204" pitchFamily="18" charset="0"/>
                      </a:rPr>
                      <m:t>, </m:t>
                    </m:r>
                    <m:r>
                      <a:rPr lang="vi-VN" sz="1900" i="1" dirty="0" smtClean="0">
                        <a:solidFill>
                          <a:srgbClr val="000000"/>
                        </a:solidFill>
                        <a:latin typeface="Cambria Math" panose="02040503050406030204" pitchFamily="18" charset="0"/>
                      </a:rPr>
                      <m:t>𝑏</m:t>
                    </m:r>
                    <m:r>
                      <a:rPr lang="vi-VN" sz="1900" i="1" dirty="0" smtClean="0">
                        <a:solidFill>
                          <a:srgbClr val="000000"/>
                        </a:solidFill>
                        <a:latin typeface="Cambria Math" panose="02040503050406030204" pitchFamily="18" charset="0"/>
                      </a:rPr>
                      <m:t> </m:t>
                    </m:r>
                  </m:oMath>
                </a14:m>
                <a:r>
                  <a:rPr lang="vi-VN" sz="1900" dirty="0">
                    <a:solidFill>
                      <a:srgbClr val="000000"/>
                    </a:solidFill>
                    <a:latin typeface="+mn-lt"/>
                  </a:rPr>
                  <a:t>là hai đường thẳng cắt nhau thuộc mặt phẳng </a:t>
                </a:r>
                <a14:m>
                  <m:oMath xmlns:m="http://schemas.openxmlformats.org/officeDocument/2006/math">
                    <m:r>
                      <a:rPr lang="vi-VN" sz="1900" i="1" dirty="0">
                        <a:solidFill>
                          <a:srgbClr val="000000"/>
                        </a:solidFill>
                        <a:latin typeface="Cambria Math" panose="02040503050406030204" pitchFamily="18" charset="0"/>
                      </a:rPr>
                      <m:t>(</m:t>
                    </m:r>
                    <m:r>
                      <a:rPr lang="vi-VN" sz="1900" i="1" dirty="0">
                        <a:solidFill>
                          <a:srgbClr val="000000"/>
                        </a:solidFill>
                        <a:latin typeface="Cambria Math" panose="02040503050406030204" pitchFamily="18" charset="0"/>
                      </a:rPr>
                      <m:t>𝑃</m:t>
                    </m:r>
                    <m:r>
                      <a:rPr lang="vi-VN" sz="1900" i="1" dirty="0">
                        <a:solidFill>
                          <a:srgbClr val="000000"/>
                        </a:solidFill>
                        <a:latin typeface="Cambria Math" panose="02040503050406030204" pitchFamily="18" charset="0"/>
                      </a:rPr>
                      <m:t>)</m:t>
                    </m:r>
                  </m:oMath>
                </a14:m>
                <a:r>
                  <a:rPr lang="vi-VN" sz="1900" dirty="0">
                    <a:solidFill>
                      <a:srgbClr val="000000"/>
                    </a:solidFill>
                    <a:latin typeface="+mn-lt"/>
                  </a:rPr>
                  <a:t> sao cho </a:t>
                </a:r>
                <a14:m>
                  <m:oMath xmlns:m="http://schemas.openxmlformats.org/officeDocument/2006/math">
                    <m:r>
                      <a:rPr lang="vi-VN" sz="1900" i="1" dirty="0" smtClean="0">
                        <a:solidFill>
                          <a:srgbClr val="000000"/>
                        </a:solidFill>
                        <a:latin typeface="Cambria Math" panose="02040503050406030204" pitchFamily="18" charset="0"/>
                      </a:rPr>
                      <m:t>𝑎</m:t>
                    </m:r>
                  </m:oMath>
                </a14:m>
                <a:r>
                  <a:rPr lang="vi-VN" sz="1900" dirty="0">
                    <a:solidFill>
                      <a:srgbClr val="000000"/>
                    </a:solidFill>
                    <a:latin typeface="+mn-lt"/>
                  </a:rPr>
                  <a:t> và </a:t>
                </a:r>
                <a14:m>
                  <m:oMath xmlns:m="http://schemas.openxmlformats.org/officeDocument/2006/math">
                    <m:r>
                      <a:rPr lang="vi-VN" sz="1900" i="1" dirty="0" smtClean="0">
                        <a:solidFill>
                          <a:srgbClr val="000000"/>
                        </a:solidFill>
                        <a:latin typeface="Cambria Math" panose="02040503050406030204" pitchFamily="18" charset="0"/>
                      </a:rPr>
                      <m:t>𝑏</m:t>
                    </m:r>
                  </m:oMath>
                </a14:m>
                <a:r>
                  <a:rPr lang="vi-VN" sz="1900" dirty="0">
                    <a:solidFill>
                      <a:srgbClr val="000000"/>
                    </a:solidFill>
                    <a:latin typeface="+mn-lt"/>
                  </a:rPr>
                  <a:t> không đi qua </a:t>
                </a:r>
                <a14:m>
                  <m:oMath xmlns:m="http://schemas.openxmlformats.org/officeDocument/2006/math">
                    <m:r>
                      <a:rPr lang="vi-VN" sz="1900" i="1" dirty="0">
                        <a:solidFill>
                          <a:srgbClr val="000000"/>
                        </a:solidFill>
                        <a:latin typeface="Cambria Math" panose="02040503050406030204" pitchFamily="18" charset="0"/>
                      </a:rPr>
                      <m:t>𝑂</m:t>
                    </m:r>
                  </m:oMath>
                </a14:m>
                <a:r>
                  <a:rPr lang="vi-VN" sz="1900" dirty="0">
                    <a:solidFill>
                      <a:srgbClr val="000000"/>
                    </a:solidFill>
                    <a:latin typeface="+mn-lt"/>
                  </a:rPr>
                  <a:t>. Lấy hai mặt phẳng </a:t>
                </a:r>
                <a14:m>
                  <m:oMath xmlns:m="http://schemas.openxmlformats.org/officeDocument/2006/math">
                    <m:r>
                      <a:rPr lang="vi-VN" sz="1900" i="1" dirty="0" smtClean="0">
                        <a:solidFill>
                          <a:srgbClr val="000000"/>
                        </a:solidFill>
                        <a:latin typeface="Cambria Math" panose="02040503050406030204" pitchFamily="18" charset="0"/>
                      </a:rPr>
                      <m:t>(</m:t>
                    </m:r>
                    <m:r>
                      <a:rPr lang="vi-VN" sz="1900" i="1" dirty="0" smtClean="0">
                        <a:solidFill>
                          <a:srgbClr val="000000"/>
                        </a:solidFill>
                        <a:latin typeface="Cambria Math" panose="02040503050406030204" pitchFamily="18" charset="0"/>
                      </a:rPr>
                      <m:t>𝑄</m:t>
                    </m:r>
                    <m:r>
                      <a:rPr lang="vi-VN" sz="1900" i="1" dirty="0" smtClean="0">
                        <a:solidFill>
                          <a:srgbClr val="000000"/>
                        </a:solidFill>
                        <a:latin typeface="Cambria Math" panose="02040503050406030204" pitchFamily="18" charset="0"/>
                      </a:rPr>
                      <m:t>), (</m:t>
                    </m:r>
                    <m:r>
                      <a:rPr lang="vi-VN" sz="1900" i="1" dirty="0" smtClean="0">
                        <a:solidFill>
                          <a:srgbClr val="000000"/>
                        </a:solidFill>
                        <a:latin typeface="Cambria Math" panose="02040503050406030204" pitchFamily="18" charset="0"/>
                      </a:rPr>
                      <m:t>𝑅</m:t>
                    </m:r>
                    <m:r>
                      <a:rPr lang="vi-VN" sz="1900" i="1" dirty="0" smtClean="0">
                        <a:solidFill>
                          <a:srgbClr val="000000"/>
                        </a:solidFill>
                        <a:latin typeface="Cambria Math" panose="02040503050406030204" pitchFamily="18" charset="0"/>
                      </a:rPr>
                      <m:t>) </m:t>
                    </m:r>
                  </m:oMath>
                </a14:m>
                <a:r>
                  <a:rPr lang="vi-VN" sz="1900" dirty="0">
                    <a:solidFill>
                      <a:srgbClr val="000000"/>
                    </a:solidFill>
                    <a:latin typeface="+mn-lt"/>
                  </a:rPr>
                  <a:t>lần lượt đi qua </a:t>
                </a:r>
                <a14:m>
                  <m:oMath xmlns:m="http://schemas.openxmlformats.org/officeDocument/2006/math">
                    <m:r>
                      <a:rPr lang="vi-VN" sz="1900" i="1" dirty="0">
                        <a:solidFill>
                          <a:srgbClr val="000000"/>
                        </a:solidFill>
                        <a:latin typeface="Cambria Math" panose="02040503050406030204" pitchFamily="18" charset="0"/>
                      </a:rPr>
                      <m:t>𝑂</m:t>
                    </m:r>
                  </m:oMath>
                </a14:m>
                <a:r>
                  <a:rPr lang="vi-VN" sz="1900" dirty="0">
                    <a:solidFill>
                      <a:srgbClr val="000000"/>
                    </a:solidFill>
                    <a:latin typeface="+mn-lt"/>
                  </a:rPr>
                  <a:t> và vuông góc </a:t>
                </a:r>
                <a14:m>
                  <m:oMath xmlns:m="http://schemas.openxmlformats.org/officeDocument/2006/math">
                    <m:r>
                      <a:rPr lang="vi-VN" sz="1900" i="1" dirty="0">
                        <a:solidFill>
                          <a:srgbClr val="000000"/>
                        </a:solidFill>
                        <a:latin typeface="Cambria Math" panose="02040503050406030204" pitchFamily="18" charset="0"/>
                      </a:rPr>
                      <m:t>𝑎</m:t>
                    </m:r>
                    <m:r>
                      <a:rPr lang="vi-VN" sz="1900" i="1" dirty="0">
                        <a:solidFill>
                          <a:srgbClr val="000000"/>
                        </a:solidFill>
                        <a:latin typeface="Cambria Math" panose="02040503050406030204" pitchFamily="18" charset="0"/>
                      </a:rPr>
                      <m:t>, </m:t>
                    </m:r>
                    <m:r>
                      <a:rPr lang="vi-VN" sz="1900" i="1" dirty="0">
                        <a:solidFill>
                          <a:srgbClr val="000000"/>
                        </a:solidFill>
                        <a:latin typeface="Cambria Math" panose="02040503050406030204" pitchFamily="18" charset="0"/>
                      </a:rPr>
                      <m:t>𝑏</m:t>
                    </m:r>
                    <m:r>
                      <a:rPr lang="vi-VN" sz="1900" i="1" dirty="0">
                        <a:solidFill>
                          <a:srgbClr val="000000"/>
                        </a:solidFill>
                        <a:latin typeface="Cambria Math" panose="02040503050406030204" pitchFamily="18" charset="0"/>
                      </a:rPr>
                      <m:t> </m:t>
                    </m:r>
                  </m:oMath>
                </a14:m>
                <a:r>
                  <a:rPr lang="vi-VN" sz="1900" dirty="0">
                    <a:solidFill>
                      <a:srgbClr val="000000"/>
                    </a:solidFill>
                    <a:latin typeface="+mn-lt"/>
                  </a:rPr>
                  <a:t>(Hình 18</a:t>
                </a:r>
                <a:r>
                  <a:rPr lang="vi-VN" sz="1900" dirty="0" smtClean="0">
                    <a:solidFill>
                      <a:srgbClr val="000000"/>
                    </a:solidFill>
                    <a:latin typeface="+mn-lt"/>
                  </a:rPr>
                  <a:t>).</a:t>
                </a:r>
                <a:endParaRPr lang="en-US" sz="1900" dirty="0">
                  <a:solidFill>
                    <a:srgbClr val="000000"/>
                  </a:solidFill>
                  <a:latin typeface="+mn-lt"/>
                </a:endParaRPr>
              </a:p>
            </p:txBody>
          </p:sp>
        </mc:Choice>
        <mc:Fallback xmlns="">
          <p:sp>
            <p:nvSpPr>
              <p:cNvPr id="15" name="Rectangle 1"/>
              <p:cNvSpPr>
                <a:spLocks noRot="1" noChangeAspect="1" noMove="1" noResize="1" noEditPoints="1" noAdjustHandles="1" noChangeArrowheads="1" noChangeShapeType="1" noTextEdit="1"/>
              </p:cNvSpPr>
              <p:nvPr/>
            </p:nvSpPr>
            <p:spPr bwMode="auto">
              <a:xfrm>
                <a:off x="398185" y="556528"/>
                <a:ext cx="8330912" cy="1431161"/>
              </a:xfrm>
              <a:prstGeom prst="rect">
                <a:avLst/>
              </a:prstGeom>
              <a:blipFill rotWithShape="0">
                <a:blip r:embed="rId4"/>
                <a:stretch>
                  <a:fillRect l="-658" r="-658" b="-297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rot="15461742">
            <a:off x="-38129" y="4308249"/>
            <a:ext cx="978535" cy="546828"/>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486400" y="2052990"/>
            <a:ext cx="3242697" cy="2337659"/>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42759" y="2030321"/>
                <a:ext cx="4572000" cy="2439129"/>
              </a:xfrm>
              <a:prstGeom prst="rect">
                <a:avLst/>
              </a:prstGeom>
            </p:spPr>
            <p:txBody>
              <a:bodyPr>
                <a:spAutoFit/>
              </a:bodyPr>
              <a:lstStyle/>
              <a:p>
                <a:pPr lvl="0" algn="just">
                  <a:lnSpc>
                    <a:spcPct val="150000"/>
                  </a:lnSpc>
                  <a:spcBef>
                    <a:spcPts val="600"/>
                  </a:spcBef>
                  <a:spcAft>
                    <a:spcPts val="600"/>
                  </a:spcAft>
                  <a:buClr>
                    <a:srgbClr val="C00000"/>
                  </a:buClr>
                </a:pPr>
                <a:r>
                  <a:rPr lang="vi-VN" sz="1900" dirty="0">
                    <a:latin typeface="Arial" panose="020B0604020202020204" pitchFamily="34" charset="0"/>
                  </a:rPr>
                  <a:t>a) Giao tuyến </a:t>
                </a:r>
                <a14:m>
                  <m:oMath xmlns:m="http://schemas.openxmlformats.org/officeDocument/2006/math">
                    <m:r>
                      <a:rPr lang="vi-VN" sz="1900" i="1" dirty="0" smtClean="0">
                        <a:latin typeface="Cambria Math" panose="02040503050406030204" pitchFamily="18" charset="0"/>
                      </a:rPr>
                      <m:t>∆</m:t>
                    </m:r>
                  </m:oMath>
                </a14:m>
                <a:r>
                  <a:rPr lang="vi-VN" sz="1900" dirty="0">
                    <a:latin typeface="Arial" panose="020B0604020202020204" pitchFamily="34" charset="0"/>
                  </a:rPr>
                  <a:t> của hai mặt phẳng </a:t>
                </a:r>
                <a14:m>
                  <m:oMath xmlns:m="http://schemas.openxmlformats.org/officeDocument/2006/math">
                    <m:r>
                      <a:rPr lang="vi-VN" sz="1900" i="1" dirty="0">
                        <a:latin typeface="Cambria Math" panose="02040503050406030204" pitchFamily="18" charset="0"/>
                      </a:rPr>
                      <m:t>(</m:t>
                    </m:r>
                    <m:r>
                      <a:rPr lang="vi-VN" sz="1900" i="1" dirty="0">
                        <a:latin typeface="Cambria Math" panose="02040503050406030204" pitchFamily="18" charset="0"/>
                      </a:rPr>
                      <m:t>𝑄</m:t>
                    </m:r>
                    <m:r>
                      <a:rPr lang="vi-VN" sz="1900" i="1" dirty="0">
                        <a:latin typeface="Cambria Math" panose="02040503050406030204" pitchFamily="18" charset="0"/>
                      </a:rPr>
                      <m:t>), (</m:t>
                    </m:r>
                    <m:r>
                      <a:rPr lang="vi-VN" sz="1900" i="1" dirty="0">
                        <a:latin typeface="Cambria Math" panose="02040503050406030204" pitchFamily="18" charset="0"/>
                      </a:rPr>
                      <m:t>𝑅</m:t>
                    </m:r>
                    <m:r>
                      <a:rPr lang="vi-VN" sz="1900" i="1" dirty="0">
                        <a:latin typeface="Cambria Math" panose="02040503050406030204" pitchFamily="18" charset="0"/>
                      </a:rPr>
                      <m:t>)</m:t>
                    </m:r>
                  </m:oMath>
                </a14:m>
                <a:r>
                  <a:rPr lang="vi-VN" sz="1900" dirty="0" smtClean="0">
                    <a:latin typeface="Arial" panose="020B0604020202020204" pitchFamily="34" charset="0"/>
                  </a:rPr>
                  <a:t> </a:t>
                </a:r>
                <a:r>
                  <a:rPr lang="vi-VN" sz="1900" dirty="0">
                    <a:latin typeface="Arial" panose="020B0604020202020204" pitchFamily="34" charset="0"/>
                  </a:rPr>
                  <a:t>có vuông góc với mặt phẳng </a:t>
                </a:r>
                <a14:m>
                  <m:oMath xmlns:m="http://schemas.openxmlformats.org/officeDocument/2006/math">
                    <m:r>
                      <a:rPr lang="vi-VN" sz="1900" i="1" dirty="0" smtClean="0">
                        <a:latin typeface="Cambria Math" panose="02040503050406030204" pitchFamily="18" charset="0"/>
                      </a:rPr>
                      <m:t>(</m:t>
                    </m:r>
                    <m:r>
                      <a:rPr lang="vi-VN" sz="1900" i="1" dirty="0" smtClean="0">
                        <a:latin typeface="Cambria Math" panose="02040503050406030204" pitchFamily="18" charset="0"/>
                      </a:rPr>
                      <m:t>𝑃</m:t>
                    </m:r>
                    <m:r>
                      <a:rPr lang="vi-VN" sz="1900" i="1" dirty="0" smtClean="0">
                        <a:latin typeface="Cambria Math" panose="02040503050406030204" pitchFamily="18" charset="0"/>
                      </a:rPr>
                      <m:t>) </m:t>
                    </m:r>
                  </m:oMath>
                </a14:m>
                <a:r>
                  <a:rPr lang="vi-VN" sz="1900" dirty="0">
                    <a:latin typeface="Arial" panose="020B0604020202020204" pitchFamily="34" charset="0"/>
                  </a:rPr>
                  <a:t>hay không?</a:t>
                </a:r>
              </a:p>
              <a:p>
                <a:pPr lvl="0" algn="just">
                  <a:lnSpc>
                    <a:spcPct val="150000"/>
                  </a:lnSpc>
                  <a:spcBef>
                    <a:spcPts val="600"/>
                  </a:spcBef>
                  <a:spcAft>
                    <a:spcPts val="600"/>
                  </a:spcAft>
                  <a:buClr>
                    <a:srgbClr val="C00000"/>
                  </a:buClr>
                </a:pPr>
                <a:r>
                  <a:rPr lang="vi-VN" sz="1900" dirty="0">
                    <a:latin typeface="Arial" panose="020B0604020202020204" pitchFamily="34" charset="0"/>
                  </a:rPr>
                  <a:t>b) Có bao nhiêu đường thẳng đi qua </a:t>
                </a:r>
                <a14:m>
                  <m:oMath xmlns:m="http://schemas.openxmlformats.org/officeDocument/2006/math">
                    <m:r>
                      <a:rPr lang="vi-VN" sz="1900" i="1" dirty="0" smtClean="0">
                        <a:latin typeface="Cambria Math" panose="02040503050406030204" pitchFamily="18" charset="0"/>
                      </a:rPr>
                      <m:t>𝑂</m:t>
                    </m:r>
                  </m:oMath>
                </a14:m>
                <a:r>
                  <a:rPr lang="vi-VN" sz="1900" dirty="0">
                    <a:latin typeface="Arial" panose="020B0604020202020204" pitchFamily="34" charset="0"/>
                  </a:rPr>
                  <a:t> và vuông góc với </a:t>
                </a:r>
                <a14:m>
                  <m:oMath xmlns:m="http://schemas.openxmlformats.org/officeDocument/2006/math">
                    <m:r>
                      <a:rPr lang="vi-VN" sz="1900" i="1" dirty="0" smtClean="0">
                        <a:latin typeface="Cambria Math" panose="02040503050406030204" pitchFamily="18" charset="0"/>
                      </a:rPr>
                      <m:t>(</m:t>
                    </m:r>
                    <m:r>
                      <a:rPr lang="vi-VN" sz="1900" i="1" dirty="0" smtClean="0">
                        <a:latin typeface="Cambria Math" panose="02040503050406030204" pitchFamily="18" charset="0"/>
                      </a:rPr>
                      <m:t>𝑃</m:t>
                    </m:r>
                  </m:oMath>
                </a14:m>
                <a:r>
                  <a:rPr lang="vi-VN" sz="1900" dirty="0">
                    <a:latin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742759" y="2030321"/>
                <a:ext cx="4572000" cy="2439129"/>
              </a:xfrm>
              <a:prstGeom prst="rect">
                <a:avLst/>
              </a:prstGeom>
              <a:blipFill rotWithShape="0">
                <a:blip r:embed="rId8"/>
                <a:stretch>
                  <a:fillRect l="-1333" r="-1200" b="-1000"/>
                </a:stretch>
              </a:blipFill>
            </p:spPr>
            <p:txBody>
              <a:bodyPr/>
              <a:lstStyle/>
              <a:p>
                <a:r>
                  <a:rPr lang="en-US">
                    <a:noFill/>
                  </a:rPr>
                  <a:t> </a:t>
                </a:r>
              </a:p>
            </p:txBody>
          </p:sp>
        </mc:Fallback>
      </mc:AlternateContent>
      <p:grpSp>
        <p:nvGrpSpPr>
          <p:cNvPr id="32" name="Google Shape;1475;p51"/>
          <p:cNvGrpSpPr/>
          <p:nvPr/>
        </p:nvGrpSpPr>
        <p:grpSpPr>
          <a:xfrm rot="20816715">
            <a:off x="8182797" y="289543"/>
            <a:ext cx="720746" cy="231699"/>
            <a:chOff x="10418321" y="-3066640"/>
            <a:chExt cx="949000" cy="333745"/>
          </a:xfrm>
        </p:grpSpPr>
        <p:sp>
          <p:nvSpPr>
            <p:cNvPr id="33"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34"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35"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36"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37"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pic>
        <p:nvPicPr>
          <p:cNvPr id="19" name="Picture 18"/>
          <p:cNvPicPr>
            <a:picLocks noChangeAspect="1"/>
          </p:cNvPicPr>
          <p:nvPr/>
        </p:nvPicPr>
        <p:blipFill>
          <a:blip r:embed="rId4"/>
          <a:stretch>
            <a:fillRect/>
          </a:stretch>
        </p:blipFill>
        <p:spPr>
          <a:xfrm rot="15461742">
            <a:off x="-38129" y="4308249"/>
            <a:ext cx="978535" cy="54682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662927" y="1150309"/>
            <a:ext cx="3242697" cy="2337659"/>
          </a:xfrm>
          <a:prstGeom prst="rect">
            <a:avLst/>
          </a:prstGeom>
        </p:spPr>
      </p:pic>
      <p:sp>
        <p:nvSpPr>
          <p:cNvPr id="14" name="Rectangle 13"/>
          <p:cNvSpPr/>
          <p:nvPr/>
        </p:nvSpPr>
        <p:spPr>
          <a:xfrm>
            <a:off x="662927" y="50574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107665" y="807296"/>
                <a:ext cx="3185398" cy="941925"/>
              </a:xfrm>
              <a:prstGeom prst="rect">
                <a:avLst/>
              </a:prstGeom>
            </p:spPr>
            <p:txBody>
              <a:bodyPr wrap="square">
                <a:spAutoFit/>
              </a:bodyPr>
              <a:lstStyle/>
              <a:p>
                <a:pPr>
                  <a:lnSpc>
                    <a:spcPct val="150000"/>
                  </a:lnSpc>
                </a:pPr>
                <a:r>
                  <a:rPr lang="en-US" sz="1800" dirty="0" smtClean="0">
                    <a:latin typeface="+mn-lt"/>
                    <a:ea typeface="Arial" panose="020B0604020202020204" pitchFamily="34" charset="0"/>
                    <a:cs typeface="Times New Roman" panose="02020603050405020304" pitchFamily="18" charset="0"/>
                  </a:rPr>
                  <a:t>a) Ta có: </a:t>
                </a:r>
                <a14:m>
                  <m:oMath xmlns:m="http://schemas.openxmlformats.org/officeDocument/2006/math">
                    <m:d>
                      <m:dPr>
                        <m:begChr m:val="{"/>
                        <m:end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eqArrPr>
                          <m:e>
                            <m:r>
                              <a:rPr lang="en-US" sz="1800" i="1">
                                <a:effectLst/>
                                <a:latin typeface="Cambria Math" panose="02040503050406030204" pitchFamily="18" charset="0"/>
                                <a:ea typeface="Arial" panose="020B0604020202020204" pitchFamily="34" charset="0"/>
                                <a:cs typeface="Times New Roman" panose="02020603050405020304" pitchFamily="18" charset="0"/>
                              </a:rPr>
                              <m:t>𝑎</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𝑄</m:t>
                                </m:r>
                              </m:e>
                            </m:d>
                          </m:e>
                          <m:e>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𝑄</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m:t>
                            </m:r>
                          </m:e>
                        </m:eqArr>
                      </m:e>
                    </m:d>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800" dirty="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07665" y="807296"/>
                <a:ext cx="3185398" cy="941925"/>
              </a:xfrm>
              <a:prstGeom prst="rect">
                <a:avLst/>
              </a:prstGeom>
              <a:blipFill rotWithShape="0">
                <a:blip r:embed="rId7"/>
                <a:stretch>
                  <a:fillRect l="-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61666" y="1627375"/>
                <a:ext cx="3011615" cy="941925"/>
              </a:xfrm>
              <a:prstGeom prst="rect">
                <a:avLst/>
              </a:prstGeom>
            </p:spPr>
            <p:txBody>
              <a:bodyPr wrap="square">
                <a:spAutoFit/>
              </a:bodyPr>
              <a:lstStyle/>
              <a:p>
                <a:pPr lvl="0">
                  <a:lnSpc>
                    <a:spcPct val="150000"/>
                  </a:lnSpc>
                </a:pPr>
                <a:r>
                  <a:rPr lang="en-US" sz="1800" dirty="0" smtClean="0">
                    <a:ea typeface="Times New Roman" panose="02020603050405020304" pitchFamily="18" charset="0"/>
                    <a:cs typeface="Times New Roman" panose="02020603050405020304" pitchFamily="18" charset="0"/>
                  </a:rPr>
                  <a:t>Lại có: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eqArrPr>
                          <m:e>
                            <m:r>
                              <a:rPr lang="en-US" sz="1800" i="1">
                                <a:latin typeface="Cambria Math" panose="02040503050406030204" pitchFamily="18" charset="0"/>
                                <a:ea typeface="Times New Roman" panose="02020603050405020304" pitchFamily="18" charset="0"/>
                                <a:cs typeface="Times New Roman" panose="02020603050405020304" pitchFamily="18" charset="0"/>
                              </a:rPr>
                              <m:t>𝑏</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𝑅</m:t>
                                </m:r>
                              </m:e>
                            </m:d>
                          </m:e>
                          <m:e>
                            <m:r>
                              <a:rPr lang="en-US" sz="1800" i="1">
                                <a:latin typeface="Cambria Math" panose="02040503050406030204" pitchFamily="18" charset="0"/>
                                <a:ea typeface="Times New Roman" panose="02020603050405020304" pitchFamily="18" charset="0"/>
                                <a:cs typeface="Times New Roman" panose="02020603050405020304" pitchFamily="18" charset="0"/>
                              </a:rPr>
                              <m:t>∆</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𝑅</m:t>
                                </m:r>
                              </m:e>
                            </m:d>
                            <m:r>
                              <a:rPr lang="en-US" sz="1800" i="1">
                                <a:latin typeface="Cambria Math" panose="02040503050406030204" pitchFamily="18" charset="0"/>
                                <a:ea typeface="Times New Roman" panose="02020603050405020304" pitchFamily="18" charset="0"/>
                                <a:cs typeface="Times New Roman" panose="02020603050405020304" pitchFamily="18" charset="0"/>
                              </a:rPr>
                              <m:t> </m:t>
                            </m:r>
                          </m:e>
                        </m:eqArr>
                      </m:e>
                    </m:d>
                    <m:r>
                      <a:rPr lang="en-US" sz="1800" i="1">
                        <a:latin typeface="Cambria Math" panose="02040503050406030204" pitchFamily="18" charset="0"/>
                        <a:ea typeface="Times New Roman" panose="02020603050405020304" pitchFamily="18" charset="0"/>
                        <a:cs typeface="Times New Roman" panose="02020603050405020304" pitchFamily="18" charset="0"/>
                      </a:rPr>
                      <m:t> </m:t>
                    </m:r>
                    <m:r>
                      <a:rPr lang="en-US" sz="18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ea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𝑏</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800" dirty="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61666" y="1627375"/>
                <a:ext cx="3011615" cy="941925"/>
              </a:xfrm>
              <a:prstGeom prst="rect">
                <a:avLst/>
              </a:prstGeom>
              <a:blipFill rotWithShape="0">
                <a:blip r:embed="rId8"/>
                <a:stretch>
                  <a:fillRect l="-16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409030" y="2312789"/>
                <a:ext cx="3011615" cy="1418786"/>
              </a:xfrm>
              <a:prstGeom prst="rect">
                <a:avLst/>
              </a:prstGeom>
            </p:spPr>
            <p:txBody>
              <a:bodyPr wrap="square">
                <a:spAutoFit/>
              </a:bodyPr>
              <a:lstStyle/>
              <a:p>
                <a:pPr lvl="0">
                  <a:lnSpc>
                    <a:spcPct val="150000"/>
                  </a:lnSpc>
                </a:pPr>
                <a:r>
                  <a:rPr lang="en-US" sz="1800" dirty="0" smtClean="0">
                    <a:ea typeface="Arial" panose="020B0604020202020204" pitchFamily="34" charset="0"/>
                    <a:cs typeface="Times New Roman" panose="02020603050405020304" pitchFamily="18" charset="0"/>
                  </a:rPr>
                  <a:t>Vì </a:t>
                </a:r>
                <a14:m>
                  <m:oMath xmlns:m="http://schemas.openxmlformats.org/officeDocument/2006/math">
                    <m:d>
                      <m:dPr>
                        <m:begChr m:val="{"/>
                        <m:endChr m:val=""/>
                        <m:ctrlPr>
                          <a:rPr lang="en-US" sz="1800" i="1">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800" i="1">
                                <a:latin typeface="Cambria Math" panose="02040503050406030204" pitchFamily="18" charset="0"/>
                                <a:ea typeface="Arial" panose="020B0604020202020204" pitchFamily="34" charset="0"/>
                                <a:cs typeface="Times New Roman" panose="02020603050405020304" pitchFamily="18" charset="0"/>
                              </a:rPr>
                            </m:ctrlPr>
                          </m:eqArrPr>
                          <m:e>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b="0" i="1" smtClean="0">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𝑎</m:t>
                            </m:r>
                            <m:r>
                              <a:rPr lang="en-US" sz="1800" i="1">
                                <a:latin typeface="Cambria Math" panose="02040503050406030204" pitchFamily="18" charset="0"/>
                                <a:ea typeface="Arial" panose="020B0604020202020204" pitchFamily="34" charset="0"/>
                                <a:cs typeface="Times New Roman" panose="02020603050405020304" pitchFamily="18" charset="0"/>
                              </a:rPr>
                              <m:t>⊂</m:t>
                            </m:r>
                            <m:d>
                              <m:dPr>
                                <m:ctrlPr>
                                  <a:rPr lang="en-US" sz="1800" i="1">
                                    <a:latin typeface="Cambria Math" panose="02040503050406030204" pitchFamily="18" charset="0"/>
                                    <a:ea typeface="Arial" panose="020B0604020202020204" pitchFamily="34" charset="0"/>
                                    <a:cs typeface="Times New Roman" panose="02020603050405020304" pitchFamily="18" charset="0"/>
                                  </a:rPr>
                                </m:ctrlPr>
                              </m:dPr>
                              <m:e>
                                <m:r>
                                  <a:rPr lang="en-US" sz="1800" i="1">
                                    <a:latin typeface="Cambria Math" panose="02040503050406030204" pitchFamily="18" charset="0"/>
                                    <a:ea typeface="Arial" panose="020B0604020202020204" pitchFamily="34" charset="0"/>
                                    <a:cs typeface="Times New Roman" panose="02020603050405020304" pitchFamily="18" charset="0"/>
                                  </a:rPr>
                                  <m:t>𝑃</m:t>
                                </m:r>
                              </m:e>
                            </m:d>
                          </m:e>
                          <m:e>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b="0" i="1" smtClean="0">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nl-NL" sz="1800" i="1">
                                <a:latin typeface="Cambria Math" panose="02040503050406030204" pitchFamily="18" charset="0"/>
                                <a:ea typeface="Arial" panose="020B0604020202020204" pitchFamily="34" charset="0"/>
                                <a:cs typeface="Times New Roman" panose="02020603050405020304" pitchFamily="18" charset="0"/>
                              </a:rPr>
                              <m:t>𝑏</m:t>
                            </m:r>
                            <m:r>
                              <a:rPr lang="en-US" sz="1800" i="1">
                                <a:latin typeface="Cambria Math" panose="02040503050406030204" pitchFamily="18" charset="0"/>
                                <a:ea typeface="Arial" panose="020B0604020202020204" pitchFamily="34" charset="0"/>
                                <a:cs typeface="Times New Roman" panose="02020603050405020304" pitchFamily="18" charset="0"/>
                              </a:rPr>
                              <m:t>⊂</m:t>
                            </m:r>
                            <m:d>
                              <m:dPr>
                                <m:ctrlPr>
                                  <a:rPr lang="en-US" sz="1800" i="1">
                                    <a:latin typeface="Cambria Math" panose="02040503050406030204" pitchFamily="18" charset="0"/>
                                    <a:ea typeface="Arial" panose="020B0604020202020204" pitchFamily="34" charset="0"/>
                                    <a:cs typeface="Times New Roman" panose="02020603050405020304" pitchFamily="18" charset="0"/>
                                  </a:rPr>
                                </m:ctrlPr>
                              </m:dPr>
                              <m:e>
                                <m:r>
                                  <a:rPr lang="en-US" sz="1800" i="1">
                                    <a:latin typeface="Cambria Math" panose="02040503050406030204" pitchFamily="18" charset="0"/>
                                    <a:ea typeface="Arial" panose="020B0604020202020204" pitchFamily="34" charset="0"/>
                                    <a:cs typeface="Times New Roman" panose="02020603050405020304" pitchFamily="18" charset="0"/>
                                  </a:rPr>
                                  <m:t>𝑃</m:t>
                                </m:r>
                              </m:e>
                            </m:d>
                          </m:e>
                          <m:e>
                            <m:r>
                              <a:rPr lang="en-US" sz="1800" i="1">
                                <a:latin typeface="Cambria Math" panose="02040503050406030204" pitchFamily="18" charset="0"/>
                                <a:ea typeface="Arial" panose="020B0604020202020204" pitchFamily="34" charset="0"/>
                                <a:cs typeface="Times New Roman" panose="02020603050405020304" pitchFamily="18" charset="0"/>
                              </a:rPr>
                              <m:t>𝑎</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𝑏</m:t>
                            </m:r>
                            <m:r>
                              <a:rPr lang="en-US" sz="1800" i="1">
                                <a:latin typeface="Cambria Math" panose="02040503050406030204" pitchFamily="18" charset="0"/>
                                <a:ea typeface="Arial" panose="020B0604020202020204" pitchFamily="34" charset="0"/>
                                <a:cs typeface="Times New Roman" panose="02020603050405020304" pitchFamily="18" charset="0"/>
                              </a:rPr>
                              <m:t>            </m:t>
                            </m:r>
                          </m:e>
                        </m:eqArr>
                      </m:e>
                    </m:d>
                  </m:oMath>
                </a14:m>
                <a:r>
                  <a:rPr lang="en-US" sz="1800" dirty="0">
                    <a:ea typeface="Times New Roman" panose="02020603050405020304" pitchFamily="18"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ea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1800" dirty="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409030" y="2312789"/>
                <a:ext cx="3011615" cy="1418786"/>
              </a:xfrm>
              <a:prstGeom prst="rect">
                <a:avLst/>
              </a:prstGeom>
              <a:blipFill rotWithShape="0">
                <a:blip r:embed="rId9"/>
                <a:stretch>
                  <a:fillRect l="-1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158466" y="3794626"/>
                <a:ext cx="4344184" cy="872034"/>
              </a:xfrm>
              <a:prstGeom prst="rect">
                <a:avLst/>
              </a:prstGeom>
            </p:spPr>
            <p:txBody>
              <a:bodyPr wrap="square">
                <a:spAutoFit/>
              </a:bodyPr>
              <a:lstStyle/>
              <a:p>
                <a:pPr lvl="0" algn="just">
                  <a:lnSpc>
                    <a:spcPct val="150000"/>
                  </a:lnSpc>
                </a:pPr>
                <a:r>
                  <a:rPr lang="en-US" sz="1800" dirty="0" smtClean="0">
                    <a:ea typeface="Times New Roman" panose="02020603050405020304" pitchFamily="18" charset="0"/>
                    <a:cs typeface="Times New Roman" panose="02020603050405020304" pitchFamily="18" charset="0"/>
                  </a:rPr>
                  <a:t>b) Chỉ có duy nhất 1 đường thẳng đi qua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𝑂</m:t>
                    </m:r>
                  </m:oMath>
                </a14:m>
                <a:r>
                  <a:rPr lang="en-US" sz="1800" dirty="0">
                    <a:ea typeface="Times New Roman" panose="02020603050405020304" pitchFamily="18" charset="0"/>
                    <a:cs typeface="Times New Roman" panose="02020603050405020304" pitchFamily="18" charset="0"/>
                  </a:rPr>
                  <a:t> và vuông góc với </a:t>
                </a:r>
                <a14:m>
                  <m:oMath xmlns:m="http://schemas.openxmlformats.org/officeDocument/2006/math">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𝑃</m:t>
                        </m:r>
                      </m:e>
                    </m:d>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4158466" y="3794626"/>
                <a:ext cx="4344184" cy="872034"/>
              </a:xfrm>
              <a:prstGeom prst="rect">
                <a:avLst/>
              </a:prstGeom>
              <a:blipFill rotWithShape="0">
                <a:blip r:embed="rId10"/>
                <a:stretch>
                  <a:fillRect l="-1122" r="-1262" b="-9722"/>
                </a:stretch>
              </a:blipFill>
            </p:spPr>
            <p:txBody>
              <a:bodyPr/>
              <a:lstStyle/>
              <a:p>
                <a:r>
                  <a:rPr lang="en-US">
                    <a:noFill/>
                  </a:rPr>
                  <a:t> </a:t>
                </a:r>
              </a:p>
            </p:txBody>
          </p:sp>
        </mc:Fallback>
      </mc:AlternateContent>
      <p:grpSp>
        <p:nvGrpSpPr>
          <p:cNvPr id="20" name="Google Shape;1475;p51"/>
          <p:cNvGrpSpPr/>
          <p:nvPr/>
        </p:nvGrpSpPr>
        <p:grpSpPr>
          <a:xfrm rot="20816715">
            <a:off x="8182797" y="289543"/>
            <a:ext cx="720746" cy="231699"/>
            <a:chOff x="10418321" y="-3066640"/>
            <a:chExt cx="949000" cy="333745"/>
          </a:xfrm>
        </p:grpSpPr>
        <p:sp>
          <p:nvSpPr>
            <p:cNvPr id="2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2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2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2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2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431027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up)">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20123041">
            <a:off x="330343" y="498332"/>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
        <p:nvSpPr>
          <p:cNvPr id="60" name="Google Shape;2540;p49"/>
          <p:cNvSpPr txBox="1">
            <a:spLocks/>
          </p:cNvSpPr>
          <p:nvPr/>
        </p:nvSpPr>
        <p:spPr>
          <a:xfrm>
            <a:off x="3009894" y="716603"/>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defRPr/>
            </a:pPr>
            <a:r>
              <a:rPr lang="en-US" sz="3800" b="1" dirty="0">
                <a:solidFill>
                  <a:srgbClr val="C00000"/>
                </a:solidFill>
                <a:latin typeface="Arial" panose="020B0604020202020204" pitchFamily="34" charset="0"/>
              </a:rPr>
              <a:t>Tính chất </a:t>
            </a:r>
            <a:r>
              <a:rPr lang="en-US" sz="3800" b="1" dirty="0" smtClean="0">
                <a:solidFill>
                  <a:srgbClr val="C00000"/>
                </a:solidFill>
                <a:latin typeface="Arial" panose="020B0604020202020204" pitchFamily="34" charset="0"/>
              </a:rPr>
              <a:t>2</a:t>
            </a:r>
            <a:endParaRPr lang="vi-VN" sz="3800" b="1" dirty="0">
              <a:solidFill>
                <a:srgbClr val="C00000"/>
              </a:solidFill>
              <a:latin typeface="Arial" panose="020B0604020202020204" pitchFamily="34" charset="0"/>
            </a:endParaRPr>
          </a:p>
        </p:txBody>
      </p:sp>
      <p:sp>
        <p:nvSpPr>
          <p:cNvPr id="61" name="Rectangle 60"/>
          <p:cNvSpPr/>
          <p:nvPr/>
        </p:nvSpPr>
        <p:spPr>
          <a:xfrm>
            <a:off x="1328393" y="1724378"/>
            <a:ext cx="6488797" cy="2273699"/>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75000"/>
              </a:lnSpc>
              <a:spcBef>
                <a:spcPts val="600"/>
              </a:spcBef>
              <a:spcAft>
                <a:spcPts val="800"/>
              </a:spcAft>
            </a:pPr>
            <a:r>
              <a:rPr lang="vi-VN" sz="2700" kern="100" dirty="0">
                <a:ea typeface="Calibri" panose="020F0502020204030204" pitchFamily="34" charset="0"/>
                <a:cs typeface="Times New Roman" panose="02020603050405020304" pitchFamily="18" charset="0"/>
              </a:rPr>
              <a:t>Có duy nhất một đường thẳng đi qua một điểm cho trước và vuông góc với một mặt phẳng cho trước.</a:t>
            </a:r>
            <a:endParaRPr lang="en-US" sz="2700" kern="100" dirty="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rot="1460317">
            <a:off x="7996198" y="3998949"/>
            <a:ext cx="571130" cy="695514"/>
          </a:xfrm>
          <a:prstGeom prst="rect">
            <a:avLst/>
          </a:prstGeom>
        </p:spPr>
      </p:pic>
    </p:spTree>
    <p:extLst>
      <p:ext uri="{BB962C8B-B14F-4D97-AF65-F5344CB8AC3E}">
        <p14:creationId xmlns:p14="http://schemas.microsoft.com/office/powerpoint/2010/main" val="340007970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012" y="468495"/>
            <a:ext cx="846724" cy="455928"/>
          </a:xfrm>
          <a:prstGeom prst="rect">
            <a:avLst/>
          </a:prstGeom>
        </p:spPr>
      </p:pic>
      <p:sp>
        <p:nvSpPr>
          <p:cNvPr id="8" name="Google Shape;735;p18"/>
          <p:cNvSpPr txBox="1">
            <a:spLocks/>
          </p:cNvSpPr>
          <p:nvPr/>
        </p:nvSpPr>
        <p:spPr>
          <a:xfrm>
            <a:off x="3919131" y="622921"/>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100" b="1" dirty="0" smtClean="0">
                <a:solidFill>
                  <a:srgbClr val="FFFFFF"/>
                </a:solidFill>
                <a:highlight>
                  <a:srgbClr val="CE4D8E"/>
                </a:highlight>
                <a:latin typeface="Arial"/>
              </a:rPr>
              <a:t>Ví dụ 4:</a:t>
            </a:r>
            <a:endParaRPr lang="en-US" sz="2100" dirty="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9" name="TextBox 8"/>
              <p:cNvSpPr txBox="1"/>
              <p:nvPr/>
            </p:nvSpPr>
            <p:spPr>
              <a:xfrm>
                <a:off x="1027340" y="1076457"/>
                <a:ext cx="7068910" cy="1015663"/>
              </a:xfrm>
              <a:prstGeom prst="rect">
                <a:avLst/>
              </a:prstGeom>
              <a:noFill/>
            </p:spPr>
            <p:txBody>
              <a:bodyPr wrap="square" rtlCol="0">
                <a:spAutoFit/>
              </a:bodyPr>
              <a:lstStyle/>
              <a:p>
                <a:pPr lvl="0" algn="just" defTabSz="457200">
                  <a:lnSpc>
                    <a:spcPct val="150000"/>
                  </a:lnSpc>
                  <a:buClrTx/>
                  <a:defRPr/>
                </a:pPr>
                <a:r>
                  <a:rPr lang="vi-VN" sz="2000" kern="1200" dirty="0">
                    <a:solidFill>
                      <a:sysClr val="windowText" lastClr="000000"/>
                    </a:solidFill>
                    <a:latin typeface="+mn-lt"/>
                    <a:ea typeface="+mn-ea"/>
                    <a:cs typeface="Arial" panose="020B0604020202020204" pitchFamily="34" charset="0"/>
                  </a:rPr>
                  <a:t>Cho mặt phẳng (P) và ba điểm A, B, C thoả mãn (P) </a:t>
                </a: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m:t>
                    </m:r>
                  </m:oMath>
                </a14:m>
                <a:r>
                  <a:rPr lang="vi-VN" sz="2000" kern="1200" dirty="0">
                    <a:solidFill>
                      <a:sysClr val="windowText" lastClr="000000"/>
                    </a:solidFill>
                    <a:latin typeface="+mn-lt"/>
                    <a:ea typeface="+mn-ea"/>
                    <a:cs typeface="Arial" panose="020B0604020202020204" pitchFamily="34" charset="0"/>
                  </a:rPr>
                  <a:t> AB và (P) </a:t>
                </a: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m:t>
                    </m:r>
                  </m:oMath>
                </a14:m>
                <a:r>
                  <a:rPr lang="vi-VN" sz="2000" kern="1200" dirty="0">
                    <a:solidFill>
                      <a:sysClr val="windowText" lastClr="000000"/>
                    </a:solidFill>
                    <a:latin typeface="+mn-lt"/>
                    <a:ea typeface="+mn-ea"/>
                    <a:cs typeface="Arial" panose="020B0604020202020204" pitchFamily="34" charset="0"/>
                  </a:rPr>
                  <a:t> BC. Chứng minh rằng (P) </a:t>
                </a: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 </m:t>
                    </m:r>
                  </m:oMath>
                </a14:m>
                <a:r>
                  <a:rPr lang="vi-VN" sz="2000" kern="1200" dirty="0">
                    <a:solidFill>
                      <a:sysClr val="windowText" lastClr="000000"/>
                    </a:solidFill>
                    <a:latin typeface="+mn-lt"/>
                    <a:ea typeface="+mn-ea"/>
                    <a:cs typeface="Arial" panose="020B0604020202020204" pitchFamily="34" charset="0"/>
                  </a:rPr>
                  <a:t>AC.</a:t>
                </a:r>
              </a:p>
            </p:txBody>
          </p:sp>
        </mc:Choice>
        <mc:Fallback xmlns="">
          <p:sp>
            <p:nvSpPr>
              <p:cNvPr id="9" name="TextBox 8"/>
              <p:cNvSpPr txBox="1">
                <a:spLocks noRot="1" noChangeAspect="1" noMove="1" noResize="1" noEditPoints="1" noAdjustHandles="1" noChangeArrowheads="1" noChangeShapeType="1" noTextEdit="1"/>
              </p:cNvSpPr>
              <p:nvPr/>
            </p:nvSpPr>
            <p:spPr>
              <a:xfrm>
                <a:off x="1027340" y="1076457"/>
                <a:ext cx="7068910" cy="1015663"/>
              </a:xfrm>
              <a:prstGeom prst="rect">
                <a:avLst/>
              </a:prstGeom>
              <a:blipFill rotWithShape="0">
                <a:blip r:embed="rId4"/>
                <a:stretch>
                  <a:fillRect l="-949" r="-863" b="-48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27340" y="2837762"/>
                <a:ext cx="7068910" cy="1402948"/>
              </a:xfrm>
              <a:prstGeom prst="rect">
                <a:avLst/>
              </a:prstGeom>
            </p:spPr>
            <p:txBody>
              <a:bodyPr wrap="square">
                <a:spAutoFit/>
              </a:bodyPr>
              <a:lstStyle/>
              <a:p>
                <a:pPr algn="just">
                  <a:lnSpc>
                    <a:spcPct val="150000"/>
                  </a:lnSpc>
                  <a:spcAft>
                    <a:spcPts val="500"/>
                  </a:spcAft>
                </a:pPr>
                <a:r>
                  <a:rPr lang="vi-VN" sz="1800" dirty="0">
                    <a:latin typeface="+mn-lt"/>
                  </a:rPr>
                  <a:t>Vì hai đường thẳng AB và BC cùng đi qua điểm B và vuông góc với mặt phẳng (P) nên hai đường thẳng này trùng nhau. </a:t>
                </a:r>
                <a:endParaRPr lang="en-US" sz="1800" dirty="0" smtClean="0">
                  <a:latin typeface="+mn-lt"/>
                </a:endParaRPr>
              </a:p>
              <a:p>
                <a:pPr algn="just">
                  <a:lnSpc>
                    <a:spcPct val="150000"/>
                  </a:lnSpc>
                  <a:spcAft>
                    <a:spcPts val="500"/>
                  </a:spcAft>
                </a:pPr>
                <a:r>
                  <a:rPr lang="vi-VN" sz="1800" dirty="0" smtClean="0">
                    <a:latin typeface="+mn-lt"/>
                  </a:rPr>
                  <a:t>Suy </a:t>
                </a:r>
                <a:r>
                  <a:rPr lang="vi-VN" sz="1800" dirty="0">
                    <a:latin typeface="+mn-lt"/>
                  </a:rPr>
                  <a:t>ra A, B, C là ba điểm thẳng hàng và (P)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vi-VN" sz="1800" dirty="0">
                    <a:latin typeface="+mn-lt"/>
                  </a:rPr>
                  <a:t>AC</a:t>
                </a:r>
                <a:r>
                  <a:rPr lang="vi-VN" sz="1800" dirty="0" smtClean="0">
                    <a:latin typeface="+mn-lt"/>
                  </a:rPr>
                  <a:t>.</a:t>
                </a:r>
                <a:endParaRPr lang="en-US" sz="1800" dirty="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1027340" y="2837762"/>
                <a:ext cx="7068910" cy="1402948"/>
              </a:xfrm>
              <a:prstGeom prst="rect">
                <a:avLst/>
              </a:prstGeom>
              <a:blipFill rotWithShape="0">
                <a:blip r:embed="rId5"/>
                <a:stretch>
                  <a:fillRect l="-777" r="-690" b="-2609"/>
                </a:stretch>
              </a:blipFill>
            </p:spPr>
            <p:txBody>
              <a:bodyPr/>
              <a:lstStyle/>
              <a:p>
                <a:r>
                  <a:rPr lang="en-US">
                    <a:noFill/>
                  </a:rPr>
                  <a:t> </a:t>
                </a:r>
              </a:p>
            </p:txBody>
          </p:sp>
        </mc:Fallback>
      </mc:AlternateContent>
      <p:sp>
        <p:nvSpPr>
          <p:cNvPr id="15" name="Rectangle 14"/>
          <p:cNvSpPr/>
          <p:nvPr/>
        </p:nvSpPr>
        <p:spPr>
          <a:xfrm>
            <a:off x="4228210" y="2264886"/>
            <a:ext cx="667170" cy="400110"/>
          </a:xfrm>
          <a:prstGeom prst="rect">
            <a:avLst/>
          </a:prstGeom>
        </p:spPr>
        <p:txBody>
          <a:bodyPr wrap="none">
            <a:spAutoFit/>
          </a:bodyPr>
          <a:lstStyle/>
          <a:p>
            <a:pPr algn="ctr">
              <a:buClrTx/>
              <a:defRPr/>
            </a:pPr>
            <a:r>
              <a:rPr lang="en-US" sz="2000" b="1" i="1" u="sng" kern="1200" dirty="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spTree>
    <p:extLst>
      <p:ext uri="{BB962C8B-B14F-4D97-AF65-F5344CB8AC3E}">
        <p14:creationId xmlns:p14="http://schemas.microsoft.com/office/powerpoint/2010/main" val="32518852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up)">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86" name="TextBox 85"/>
          <p:cNvSpPr txBox="1"/>
          <p:nvPr/>
        </p:nvSpPr>
        <p:spPr>
          <a:xfrm>
            <a:off x="3609453" y="473811"/>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3</a:t>
            </a:r>
            <a:endParaRPr lang="en-US" sz="2200" b="1" kern="1200" dirty="0">
              <a:solidFill>
                <a:srgbClr val="070185"/>
              </a:solidFill>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rot="3985755">
            <a:off x="8170459" y="3743614"/>
            <a:ext cx="639588" cy="90082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831319" y="1129369"/>
                <a:ext cx="7510167" cy="969496"/>
              </a:xfrm>
              <a:prstGeom prst="rect">
                <a:avLst/>
              </a:prstGeom>
            </p:spPr>
            <p:txBody>
              <a:bodyPr wrap="square">
                <a:spAutoFit/>
              </a:bodyPr>
              <a:lstStyle/>
              <a:p>
                <a:pPr algn="just">
                  <a:lnSpc>
                    <a:spcPct val="150000"/>
                  </a:lnSpc>
                </a:pPr>
                <a:r>
                  <a:rPr lang="vi-VN" sz="1900" dirty="0">
                    <a:latin typeface="+mn-lt"/>
                  </a:rPr>
                  <a:t>Cho mặt phẳng </a:t>
                </a:r>
                <a14:m>
                  <m:oMath xmlns:m="http://schemas.openxmlformats.org/officeDocument/2006/math">
                    <m:r>
                      <a:rPr lang="vi-VN" sz="1900" i="1" dirty="0" smtClean="0">
                        <a:latin typeface="Cambria Math" panose="02040503050406030204" pitchFamily="18" charset="0"/>
                      </a:rPr>
                      <m:t>(</m:t>
                    </m:r>
                    <m:r>
                      <a:rPr lang="vi-VN" sz="1900" i="1" dirty="0" smtClean="0">
                        <a:latin typeface="Cambria Math" panose="02040503050406030204" pitchFamily="18" charset="0"/>
                      </a:rPr>
                      <m:t>𝑃</m:t>
                    </m:r>
                    <m:r>
                      <a:rPr lang="vi-VN" sz="1900" i="1" dirty="0" smtClean="0">
                        <a:latin typeface="Cambria Math" panose="02040503050406030204" pitchFamily="18" charset="0"/>
                      </a:rPr>
                      <m:t>)</m:t>
                    </m:r>
                  </m:oMath>
                </a14:m>
                <a:r>
                  <a:rPr lang="vi-VN" sz="1900" dirty="0">
                    <a:latin typeface="+mn-lt"/>
                  </a:rPr>
                  <a:t> và đường thẳng a cắt nhau tại điểm </a:t>
                </a:r>
                <a14:m>
                  <m:oMath xmlns:m="http://schemas.openxmlformats.org/officeDocument/2006/math">
                    <m:r>
                      <a:rPr lang="vi-VN" sz="1900" i="1" dirty="0" smtClean="0">
                        <a:latin typeface="Cambria Math" panose="02040503050406030204" pitchFamily="18" charset="0"/>
                      </a:rPr>
                      <m:t>𝑂</m:t>
                    </m:r>
                  </m:oMath>
                </a14:m>
                <a:r>
                  <a:rPr lang="vi-VN" sz="1900" dirty="0">
                    <a:latin typeface="+mn-lt"/>
                  </a:rPr>
                  <a:t>, </a:t>
                </a:r>
                <a14:m>
                  <m:oMath xmlns:m="http://schemas.openxmlformats.org/officeDocument/2006/math">
                    <m:r>
                      <a:rPr lang="vi-VN" sz="1900" i="1" dirty="0" smtClean="0">
                        <a:latin typeface="Cambria Math" panose="02040503050406030204" pitchFamily="18" charset="0"/>
                      </a:rPr>
                      <m:t>𝑎</m:t>
                    </m:r>
                    <m:r>
                      <a:rPr lang="vi-VN" sz="1900" i="1" dirty="0" smtClean="0">
                        <a:latin typeface="Cambria Math" panose="02040503050406030204" pitchFamily="18" charset="0"/>
                      </a:rPr>
                      <m:t>⊥(</m:t>
                    </m:r>
                    <m:r>
                      <a:rPr lang="vi-VN" sz="1900" i="1" dirty="0" smtClean="0">
                        <a:latin typeface="Cambria Math" panose="02040503050406030204" pitchFamily="18" charset="0"/>
                      </a:rPr>
                      <m:t>𝑃</m:t>
                    </m:r>
                    <m:r>
                      <a:rPr lang="vi-VN" sz="1900" i="1" dirty="0" smtClean="0">
                        <a:latin typeface="Cambria Math" panose="02040503050406030204" pitchFamily="18" charset="0"/>
                      </a:rPr>
                      <m:t>)</m:t>
                    </m:r>
                  </m:oMath>
                </a14:m>
                <a:r>
                  <a:rPr lang="en-US" sz="1900" dirty="0" smtClean="0">
                    <a:latin typeface="+mn-lt"/>
                  </a:rPr>
                  <a:t>. </a:t>
                </a:r>
                <a:r>
                  <a:rPr lang="vi-VN" sz="1900" dirty="0" smtClean="0">
                    <a:latin typeface="+mn-lt"/>
                  </a:rPr>
                  <a:t>Giả </a:t>
                </a:r>
                <a:r>
                  <a:rPr lang="vi-VN" sz="1900" dirty="0">
                    <a:latin typeface="+mn-lt"/>
                  </a:rPr>
                  <a:t>sử điểm </a:t>
                </a:r>
                <a14:m>
                  <m:oMath xmlns:m="http://schemas.openxmlformats.org/officeDocument/2006/math">
                    <m:r>
                      <a:rPr lang="vi-VN" sz="1900" i="1" dirty="0" smtClean="0">
                        <a:latin typeface="Cambria Math" panose="02040503050406030204" pitchFamily="18" charset="0"/>
                      </a:rPr>
                      <m:t>𝑀</m:t>
                    </m:r>
                  </m:oMath>
                </a14:m>
                <a:r>
                  <a:rPr lang="vi-VN" sz="1900" dirty="0">
                    <a:latin typeface="+mn-lt"/>
                  </a:rPr>
                  <a:t> thỏa mãn </a:t>
                </a:r>
                <a14:m>
                  <m:oMath xmlns:m="http://schemas.openxmlformats.org/officeDocument/2006/math">
                    <m:r>
                      <a:rPr lang="vi-VN" sz="1900" i="1" dirty="0" smtClean="0">
                        <a:latin typeface="Cambria Math" panose="02040503050406030204" pitchFamily="18" charset="0"/>
                      </a:rPr>
                      <m:t>𝑂𝑀</m:t>
                    </m:r>
                    <m:r>
                      <a:rPr lang="vi-VN" sz="1900" i="1" dirty="0" smtClean="0">
                        <a:latin typeface="Cambria Math" panose="02040503050406030204" pitchFamily="18" charset="0"/>
                      </a:rPr>
                      <m:t>⊥(</m:t>
                    </m:r>
                    <m:r>
                      <a:rPr lang="vi-VN" sz="1900" i="1" dirty="0" smtClean="0">
                        <a:latin typeface="Cambria Math" panose="02040503050406030204" pitchFamily="18" charset="0"/>
                      </a:rPr>
                      <m:t>𝑃</m:t>
                    </m:r>
                    <m:r>
                      <a:rPr lang="vi-VN" sz="1900" i="1" dirty="0" smtClean="0">
                        <a:latin typeface="Cambria Math" panose="02040503050406030204" pitchFamily="18" charset="0"/>
                      </a:rPr>
                      <m:t>)</m:t>
                    </m:r>
                  </m:oMath>
                </a14:m>
                <a:r>
                  <a:rPr lang="vi-VN" sz="1900" dirty="0" smtClean="0">
                    <a:latin typeface="+mn-lt"/>
                  </a:rPr>
                  <a:t>. </a:t>
                </a:r>
                <a:r>
                  <a:rPr lang="vi-VN" sz="1900" dirty="0">
                    <a:latin typeface="+mn-lt"/>
                  </a:rPr>
                  <a:t>Chứng minh rằng </a:t>
                </a:r>
                <a14:m>
                  <m:oMath xmlns:m="http://schemas.openxmlformats.org/officeDocument/2006/math">
                    <m:r>
                      <a:rPr lang="vi-VN" sz="1900" i="1" dirty="0" smtClean="0">
                        <a:latin typeface="Cambria Math" panose="02040503050406030204" pitchFamily="18" charset="0"/>
                      </a:rPr>
                      <m:t>𝑀</m:t>
                    </m:r>
                    <m:r>
                      <a:rPr lang="vi-VN" sz="1900" i="1" dirty="0" smtClean="0">
                        <a:latin typeface="Cambria Math" panose="02040503050406030204" pitchFamily="18" charset="0"/>
                      </a:rPr>
                      <m:t>∈</m:t>
                    </m:r>
                    <m:r>
                      <a:rPr lang="vi-VN" sz="1900" i="1" dirty="0" smtClean="0">
                        <a:latin typeface="Cambria Math" panose="02040503050406030204" pitchFamily="18" charset="0"/>
                      </a:rPr>
                      <m:t>𝑎</m:t>
                    </m:r>
                  </m:oMath>
                </a14:m>
                <a:r>
                  <a:rPr lang="en-US" sz="1900" dirty="0" smtClean="0">
                    <a:latin typeface="+mn-lt"/>
                  </a:rPr>
                  <a:t>.</a:t>
                </a:r>
                <a:endParaRPr lang="en-US" sz="1900" dirty="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831319" y="1129369"/>
                <a:ext cx="7510167" cy="969496"/>
              </a:xfrm>
              <a:prstGeom prst="rect">
                <a:avLst/>
              </a:prstGeom>
              <a:blipFill rotWithShape="0">
                <a:blip r:embed="rId4"/>
                <a:stretch>
                  <a:fillRect l="-731" r="-812" b="-4403"/>
                </a:stretch>
              </a:blipFill>
            </p:spPr>
            <p:txBody>
              <a:bodyPr/>
              <a:lstStyle/>
              <a:p>
                <a:r>
                  <a:rPr lang="en-US">
                    <a:noFill/>
                  </a:rPr>
                  <a:t> </a:t>
                </a:r>
              </a:p>
            </p:txBody>
          </p:sp>
        </mc:Fallback>
      </mc:AlternateContent>
      <p:sp>
        <p:nvSpPr>
          <p:cNvPr id="58" name="Rectangle 57"/>
          <p:cNvSpPr/>
          <p:nvPr/>
        </p:nvSpPr>
        <p:spPr>
          <a:xfrm>
            <a:off x="4264038" y="2108389"/>
            <a:ext cx="644727"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sp>
        <p:nvSpPr>
          <p:cNvPr id="6" name="Rectangle 5"/>
          <p:cNvSpPr/>
          <p:nvPr/>
        </p:nvSpPr>
        <p:spPr>
          <a:xfrm>
            <a:off x="882905" y="2502635"/>
            <a:ext cx="7385581" cy="969496"/>
          </a:xfrm>
          <a:prstGeom prst="rect">
            <a:avLst/>
          </a:prstGeom>
        </p:spPr>
        <p:txBody>
          <a:bodyPr wrap="square">
            <a:spAutoFit/>
          </a:bodyPr>
          <a:lstStyle/>
          <a:p>
            <a:pPr algn="just">
              <a:lnSpc>
                <a:spcPct val="150000"/>
              </a:lnSpc>
              <a:spcBef>
                <a:spcPts val="600"/>
              </a:spcBef>
              <a:spcAft>
                <a:spcPts val="600"/>
              </a:spcAft>
            </a:pPr>
            <a:r>
              <a:rPr lang="en-US" sz="1900" dirty="0">
                <a:latin typeface="+mj-lt"/>
                <a:ea typeface="Arial" panose="020B0604020202020204" pitchFamily="34" charset="0"/>
                <a:cs typeface="Times New Roman" panose="02020603050405020304" pitchFamily="18" charset="0"/>
              </a:rPr>
              <a:t>Vì chỉ có duy nhất một đường thẳng đi qua một điểm cho trước và vuông góc với một mặt phẳng cho trước nên nếu</a:t>
            </a:r>
            <a:r>
              <a:rPr lang="en-US" sz="1900" dirty="0" smtClean="0">
                <a:latin typeface="+mj-lt"/>
                <a:ea typeface="Arial" panose="020B0604020202020204" pitchFamily="34" charset="0"/>
                <a:cs typeface="Times New Roman" panose="02020603050405020304" pitchFamily="18" charset="0"/>
              </a:rPr>
              <a:t>:</a:t>
            </a:r>
            <a:endParaRPr lang="en-US" sz="1900" dirty="0">
              <a:latin typeface="+mj-lt"/>
              <a:ea typeface="Arial" panose="020B0604020202020204" pitchFamily="34" charset="0"/>
              <a:cs typeface="Times New Roman" panose="02020603050405020304" pitchFamily="18" charset="0"/>
            </a:endParaRPr>
          </a:p>
        </p:txBody>
      </p:sp>
      <p:grpSp>
        <p:nvGrpSpPr>
          <p:cNvPr id="60" name="Google Shape;1722;p56"/>
          <p:cNvGrpSpPr/>
          <p:nvPr/>
        </p:nvGrpSpPr>
        <p:grpSpPr>
          <a:xfrm rot="18155772">
            <a:off x="298571" y="189411"/>
            <a:ext cx="883590" cy="900050"/>
            <a:chOff x="6195381" y="-2621175"/>
            <a:chExt cx="935514" cy="991326"/>
          </a:xfrm>
        </p:grpSpPr>
        <p:sp>
          <p:nvSpPr>
            <p:cNvPr id="61"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a:defRPr/>
              </a:pPr>
              <a:endParaRPr/>
            </a:p>
          </p:txBody>
        </p:sp>
        <p:sp>
          <p:nvSpPr>
            <p:cNvPr id="62"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nvGrpSpPr>
            <p:cNvPr id="63" name="Google Shape;1725;p56"/>
            <p:cNvGrpSpPr/>
            <p:nvPr/>
          </p:nvGrpSpPr>
          <p:grpSpPr>
            <a:xfrm>
              <a:off x="6224976" y="-2534681"/>
              <a:ext cx="814619" cy="878223"/>
              <a:chOff x="10015526" y="-551931"/>
              <a:chExt cx="814619" cy="878223"/>
            </a:xfrm>
          </p:grpSpPr>
          <p:sp>
            <p:nvSpPr>
              <p:cNvPr id="65"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6"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7"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8"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9"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0"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1"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2"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3"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4"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5"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6"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7"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8"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9"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0"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1"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2"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3"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4"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5"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8"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9"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0"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1"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2"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3"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4"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5"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6"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7"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8"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9"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0"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1"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2"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3"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4"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5"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6"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7"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8"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9"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20"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21"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22"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sp>
          <p:nvSpPr>
            <p:cNvPr id="64"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mc:AlternateContent xmlns:mc="http://schemas.openxmlformats.org/markup-compatibility/2006" xmlns:a14="http://schemas.microsoft.com/office/drawing/2010/main">
        <mc:Choice Requires="a14">
          <p:sp>
            <p:nvSpPr>
              <p:cNvPr id="5" name="Rectangle 4"/>
              <p:cNvSpPr/>
              <p:nvPr/>
            </p:nvSpPr>
            <p:spPr>
              <a:xfrm>
                <a:off x="3099456" y="2979245"/>
                <a:ext cx="2922338" cy="1793311"/>
              </a:xfrm>
              <a:prstGeom prst="rect">
                <a:avLst/>
              </a:prstGeom>
            </p:spPr>
            <p:txBody>
              <a:bodyPr wrap="none">
                <a:spAutoFit/>
              </a:bodyPr>
              <a:lstStyle/>
              <a:p>
                <a:pPr lvl="0" algn="ctr">
                  <a:lnSpc>
                    <a:spcPct val="150000"/>
                  </a:lnSpc>
                  <a:spcBef>
                    <a:spcPts val="600"/>
                  </a:spcBef>
                  <a:spcAft>
                    <a:spcPts val="600"/>
                  </a:spcAft>
                </a:pPr>
                <a14:m>
                  <m:oMathPara xmlns:m="http://schemas.openxmlformats.org/officeDocument/2006/math">
                    <m:oMathParaPr>
                      <m:jc m:val="center"/>
                    </m:oMathParaPr>
                    <m:oMath xmlns:m="http://schemas.openxmlformats.org/officeDocument/2006/math">
                      <m:d>
                        <m:dPr>
                          <m:begChr m:val="{"/>
                          <m:endChr m:val=""/>
                          <m:ctrlPr>
                            <a:rPr lang="en-US" sz="1900" i="1" smtClean="0">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900" i="1">
                                  <a:latin typeface="Cambria Math" panose="02040503050406030204" pitchFamily="18" charset="0"/>
                                  <a:ea typeface="Arial" panose="020B0604020202020204" pitchFamily="34" charset="0"/>
                                  <a:cs typeface="Times New Roman" panose="02020603050405020304" pitchFamily="18" charset="0"/>
                                </a:rPr>
                              </m:ctrlPr>
                            </m:eqArrPr>
                            <m:e>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𝑎</m:t>
                              </m:r>
                              <m:r>
                                <a:rPr lang="en-US" sz="1900" i="1">
                                  <a:latin typeface="Cambria Math" panose="02040503050406030204" pitchFamily="18" charset="0"/>
                                  <a:ea typeface="Arial" panose="020B0604020202020204" pitchFamily="34" charset="0"/>
                                  <a:cs typeface="Times New Roman" panose="02020603050405020304" pitchFamily="18" charset="0"/>
                                </a:rPr>
                                <m:t>∩</m:t>
                              </m:r>
                              <m:d>
                                <m:dPr>
                                  <m:ctrlPr>
                                    <a:rPr lang="en-US" sz="1900" i="1">
                                      <a:latin typeface="Cambria Math" panose="02040503050406030204" pitchFamily="18" charset="0"/>
                                      <a:ea typeface="Arial" panose="020B0604020202020204" pitchFamily="34" charset="0"/>
                                      <a:cs typeface="Times New Roman" panose="02020603050405020304" pitchFamily="18" charset="0"/>
                                    </a:rPr>
                                  </m:ctrlPr>
                                </m:dPr>
                                <m:e>
                                  <m:r>
                                    <a:rPr lang="en-US" sz="1900" i="1">
                                      <a:latin typeface="Cambria Math" panose="02040503050406030204" pitchFamily="18" charset="0"/>
                                      <a:ea typeface="Arial" panose="020B0604020202020204" pitchFamily="34" charset="0"/>
                                      <a:cs typeface="Times New Roman" panose="02020603050405020304" pitchFamily="18" charset="0"/>
                                    </a:rPr>
                                    <m:t>𝑃</m:t>
                                  </m:r>
                                </m:e>
                              </m:d>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𝑂</m:t>
                              </m:r>
                              <m:r>
                                <a:rPr lang="en-US" sz="1900" i="1">
                                  <a:latin typeface="Cambria Math" panose="02040503050406030204" pitchFamily="18" charset="0"/>
                                  <a:ea typeface="Arial" panose="020B0604020202020204" pitchFamily="34" charset="0"/>
                                  <a:cs typeface="Times New Roman" panose="02020603050405020304" pitchFamily="18" charset="0"/>
                                </a:rPr>
                                <m:t>    </m:t>
                              </m:r>
                            </m:e>
                            <m:e>
                              <m:r>
                                <a:rPr lang="en-US" sz="1900" i="1">
                                  <a:latin typeface="Cambria Math" panose="02040503050406030204" pitchFamily="18" charset="0"/>
                                  <a:ea typeface="Arial" panose="020B0604020202020204" pitchFamily="34" charset="0"/>
                                  <a:cs typeface="Times New Roman" panose="02020603050405020304" pitchFamily="18" charset="0"/>
                                </a:rPr>
                                <m:t>𝑎</m:t>
                              </m:r>
                              <m:r>
                                <a:rPr lang="en-US" sz="1900" i="1">
                                  <a:latin typeface="Cambria Math" panose="02040503050406030204" pitchFamily="18" charset="0"/>
                                  <a:ea typeface="Arial" panose="020B0604020202020204" pitchFamily="34" charset="0"/>
                                  <a:cs typeface="Times New Roman" panose="02020603050405020304" pitchFamily="18" charset="0"/>
                                </a:rPr>
                                <m:t>⊥</m:t>
                              </m:r>
                              <m:d>
                                <m:dPr>
                                  <m:ctrlPr>
                                    <a:rPr lang="en-US" sz="1900" i="1">
                                      <a:latin typeface="Cambria Math" panose="02040503050406030204" pitchFamily="18" charset="0"/>
                                      <a:ea typeface="Arial" panose="020B0604020202020204" pitchFamily="34" charset="0"/>
                                      <a:cs typeface="Times New Roman" panose="02020603050405020304" pitchFamily="18" charset="0"/>
                                    </a:rPr>
                                  </m:ctrlPr>
                                </m:dPr>
                                <m:e>
                                  <m:r>
                                    <a:rPr lang="en-US" sz="1900" i="1">
                                      <a:latin typeface="Cambria Math" panose="02040503050406030204" pitchFamily="18" charset="0"/>
                                      <a:ea typeface="Arial" panose="020B0604020202020204" pitchFamily="34" charset="0"/>
                                      <a:cs typeface="Times New Roman" panose="02020603050405020304" pitchFamily="18" charset="0"/>
                                    </a:rPr>
                                    <m:t>𝑃</m:t>
                                  </m:r>
                                </m:e>
                              </m:d>
                              <m:r>
                                <a:rPr lang="en-US" sz="1900" i="1">
                                  <a:latin typeface="Cambria Math" panose="02040503050406030204" pitchFamily="18" charset="0"/>
                                  <a:ea typeface="Arial" panose="020B0604020202020204" pitchFamily="34" charset="0"/>
                                  <a:cs typeface="Times New Roman" panose="02020603050405020304" pitchFamily="18" charset="0"/>
                                </a:rPr>
                                <m:t>    </m:t>
                              </m:r>
                            </m:e>
                            <m:e>
                              <m:r>
                                <a:rPr lang="en-US" sz="1900" i="1">
                                  <a:latin typeface="Cambria Math" panose="02040503050406030204" pitchFamily="18" charset="0"/>
                                  <a:ea typeface="Arial" panose="020B0604020202020204" pitchFamily="34" charset="0"/>
                                  <a:cs typeface="Times New Roman" panose="02020603050405020304" pitchFamily="18" charset="0"/>
                                </a:rPr>
                                <m:t>𝑂𝑀</m:t>
                              </m:r>
                              <m:r>
                                <a:rPr lang="en-US" sz="1900" i="1">
                                  <a:latin typeface="Cambria Math" panose="02040503050406030204" pitchFamily="18" charset="0"/>
                                  <a:ea typeface="Arial" panose="020B0604020202020204" pitchFamily="34" charset="0"/>
                                  <a:cs typeface="Times New Roman" panose="02020603050405020304" pitchFamily="18" charset="0"/>
                                </a:rPr>
                                <m:t>⊥</m:t>
                              </m:r>
                              <m:d>
                                <m:dPr>
                                  <m:ctrlPr>
                                    <a:rPr lang="en-US" sz="1900" i="1">
                                      <a:latin typeface="Cambria Math" panose="02040503050406030204" pitchFamily="18" charset="0"/>
                                      <a:ea typeface="Arial" panose="020B0604020202020204" pitchFamily="34" charset="0"/>
                                      <a:cs typeface="Times New Roman" panose="02020603050405020304" pitchFamily="18" charset="0"/>
                                    </a:rPr>
                                  </m:ctrlPr>
                                </m:dPr>
                                <m:e>
                                  <m:r>
                                    <a:rPr lang="en-US" sz="1900" i="1">
                                      <a:latin typeface="Cambria Math" panose="02040503050406030204" pitchFamily="18" charset="0"/>
                                      <a:ea typeface="Arial" panose="020B0604020202020204" pitchFamily="34" charset="0"/>
                                      <a:cs typeface="Times New Roman" panose="02020603050405020304" pitchFamily="18" charset="0"/>
                                    </a:rPr>
                                    <m:t>𝑃</m:t>
                                  </m:r>
                                </m:e>
                              </m:d>
                            </m:e>
                          </m:eqArr>
                        </m:e>
                      </m:d>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Times New Roman" panose="02020603050405020304" pitchFamily="18" charset="0"/>
                          <a:cs typeface="Times New Roman" panose="02020603050405020304" pitchFamily="18" charset="0"/>
                        </a:rPr>
                        <m:t>𝑀</m:t>
                      </m:r>
                      <m:r>
                        <a:rPr lang="en-US" sz="1900" i="1">
                          <a:latin typeface="Cambria Math" panose="02040503050406030204" pitchFamily="18" charset="0"/>
                          <a:ea typeface="Times New Roman" panose="02020603050405020304" pitchFamily="18" charset="0"/>
                          <a:cs typeface="Times New Roman" panose="02020603050405020304" pitchFamily="18" charset="0"/>
                        </a:rPr>
                        <m:t>∈</m:t>
                      </m:r>
                      <m:r>
                        <a:rPr lang="en-US" sz="1900" i="1">
                          <a:latin typeface="Cambria Math" panose="02040503050406030204" pitchFamily="18" charset="0"/>
                          <a:ea typeface="Times New Roman" panose="02020603050405020304" pitchFamily="18" charset="0"/>
                          <a:cs typeface="Times New Roman" panose="02020603050405020304" pitchFamily="18" charset="0"/>
                        </a:rPr>
                        <m:t>𝑎</m:t>
                      </m:r>
                    </m:oMath>
                  </m:oMathPara>
                </a14:m>
                <a:endParaRPr lang="en-US" sz="19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99456" y="2979245"/>
                <a:ext cx="2922338" cy="1793311"/>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256517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randombar(horizont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up)">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3" grpId="0"/>
      <p:bldP spid="58"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246732" y="1234272"/>
            <a:ext cx="8269115" cy="877200"/>
          </a:xfrm>
          <a:prstGeom prst="rect">
            <a:avLst/>
          </a:prstGeom>
        </p:spPr>
        <p:txBody>
          <a:bodyPr spcFirstLastPara="1" wrap="square" lIns="91425" tIns="91425" rIns="91425" bIns="91425" anchor="t" anchorCtr="0">
            <a:noAutofit/>
          </a:bodyPr>
          <a:lstStyle/>
          <a:p>
            <a:pPr lvl="0" algn="r">
              <a:lnSpc>
                <a:spcPct val="150000"/>
              </a:lnSpc>
            </a:pPr>
            <a:r>
              <a:rPr lang="vi-VN" sz="3600" b="1">
                <a:latin typeface="+mn-lt"/>
              </a:rPr>
              <a:t>LIÊN HỆ GIỮA </a:t>
            </a:r>
            <a:r>
              <a:rPr lang="en-US" sz="3600" b="1" smtClean="0">
                <a:latin typeface="+mn-lt"/>
              </a:rPr>
              <a:t/>
            </a:r>
            <a:br>
              <a:rPr lang="en-US" sz="3600" b="1" smtClean="0">
                <a:latin typeface="+mn-lt"/>
              </a:rPr>
            </a:br>
            <a:r>
              <a:rPr lang="vi-VN" sz="3600" b="1" smtClean="0">
                <a:latin typeface="+mn-lt"/>
              </a:rPr>
              <a:t>QUAN </a:t>
            </a:r>
            <a:r>
              <a:rPr lang="vi-VN" sz="3600" b="1">
                <a:latin typeface="+mn-lt"/>
              </a:rPr>
              <a:t>HỆ SONG SONG VÀ </a:t>
            </a:r>
            <a:r>
              <a:rPr lang="en-US" sz="3600" b="1" smtClean="0">
                <a:latin typeface="+mn-lt"/>
              </a:rPr>
              <a:t/>
            </a:r>
            <a:br>
              <a:rPr lang="en-US" sz="3600" b="1" smtClean="0">
                <a:latin typeface="+mn-lt"/>
              </a:rPr>
            </a:br>
            <a:r>
              <a:rPr lang="vi-VN" sz="3600" b="1" smtClean="0">
                <a:latin typeface="+mn-lt"/>
              </a:rPr>
              <a:t>QUAN </a:t>
            </a:r>
            <a:r>
              <a:rPr lang="vi-VN" sz="3600" b="1">
                <a:latin typeface="+mn-lt"/>
              </a:rPr>
              <a:t>HỆ VUÔNG GÓC CỦA </a:t>
            </a:r>
            <a:r>
              <a:rPr lang="en-US" sz="3600" b="1" smtClean="0">
                <a:latin typeface="+mn-lt"/>
              </a:rPr>
              <a:t/>
            </a:r>
            <a:br>
              <a:rPr lang="en-US" sz="3600" b="1" smtClean="0">
                <a:latin typeface="+mn-lt"/>
              </a:rPr>
            </a:br>
            <a:r>
              <a:rPr lang="vi-VN" sz="3600" b="1" smtClean="0">
                <a:latin typeface="+mn-lt"/>
              </a:rPr>
              <a:t>ĐƯỜNG </a:t>
            </a:r>
            <a:r>
              <a:rPr lang="vi-VN" sz="3600" b="1">
                <a:latin typeface="+mn-lt"/>
              </a:rPr>
              <a:t>THẲNG VÀ MẶT PHẲNG</a:t>
            </a:r>
            <a:endParaRPr sz="3600" b="1">
              <a:latin typeface="+mn-lt"/>
            </a:endParaRPr>
          </a:p>
        </p:txBody>
      </p:sp>
      <p:sp>
        <p:nvSpPr>
          <p:cNvPr id="998" name="Google Shape;998;p41"/>
          <p:cNvSpPr txBox="1">
            <a:spLocks noGrp="1"/>
          </p:cNvSpPr>
          <p:nvPr>
            <p:ph type="title" idx="2"/>
          </p:nvPr>
        </p:nvSpPr>
        <p:spPr>
          <a:xfrm>
            <a:off x="674988" y="671466"/>
            <a:ext cx="1343771" cy="871881"/>
          </a:xfrm>
          <a:prstGeom prst="rect">
            <a:avLst/>
          </a:prstGeom>
        </p:spPr>
        <p:txBody>
          <a:bodyPr spcFirstLastPara="1" wrap="square" lIns="91425" tIns="91425" rIns="91425" bIns="91425" anchor="ctr" anchorCtr="0">
            <a:noAutofit/>
          </a:bodyPr>
          <a:lstStyle/>
          <a:p>
            <a:pPr lvl="0">
              <a:buClr>
                <a:srgbClr val="014040"/>
              </a:buClr>
            </a:pPr>
            <a:r>
              <a:rPr lang="en-US" sz="6500" b="1" dirty="0">
                <a:solidFill>
                  <a:srgbClr val="014040"/>
                </a:solidFill>
                <a:latin typeface="Arial"/>
              </a:rPr>
              <a:t>IV</a:t>
            </a:r>
          </a:p>
        </p:txBody>
      </p:sp>
      <p:grpSp>
        <p:nvGrpSpPr>
          <p:cNvPr id="61" name="Google Shape;1447;p50"/>
          <p:cNvGrpSpPr/>
          <p:nvPr/>
        </p:nvGrpSpPr>
        <p:grpSpPr>
          <a:xfrm rot="16806261">
            <a:off x="-60603" y="2525017"/>
            <a:ext cx="1133267" cy="664491"/>
            <a:chOff x="10048400" y="2011675"/>
            <a:chExt cx="632075" cy="286275"/>
          </a:xfrm>
        </p:grpSpPr>
        <p:sp>
          <p:nvSpPr>
            <p:cNvPr id="62" name="Google Shape;1448;p5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49;p5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50;p5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61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6" name="Rectangle 1"/>
          <p:cNvSpPr>
            <a:spLocks noChangeArrowheads="1"/>
          </p:cNvSpPr>
          <p:nvPr/>
        </p:nvSpPr>
        <p:spPr bwMode="auto">
          <a:xfrm>
            <a:off x="272200" y="219002"/>
            <a:ext cx="8657115" cy="103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defRPr/>
            </a:pPr>
            <a:r>
              <a:rPr lang="en-US" sz="2200" b="1" dirty="0" smtClean="0">
                <a:solidFill>
                  <a:srgbClr val="C00000"/>
                </a:solidFill>
                <a:latin typeface="Arial"/>
                <a:ea typeface="Dotum" panose="020B0600000101010101" pitchFamily="34" charset="-127"/>
                <a:cs typeface="Times New Roman" panose="02020603050405020304" pitchFamily="18" charset="0"/>
              </a:rPr>
              <a:t>HĐ5: </a:t>
            </a:r>
            <a:r>
              <a:rPr lang="vi-VN" sz="1900" dirty="0">
                <a:solidFill>
                  <a:srgbClr val="000000"/>
                </a:solidFill>
                <a:latin typeface="+mn-lt"/>
              </a:rPr>
              <a:t>Trong Hình 19, hai thanh sắt và bản phẳng để ngồi gợi nên hình ảnh hai đường thẳng a, b và mặt phẳng (P). Quan sát Hình 19 và cho biết</a:t>
            </a:r>
            <a:r>
              <a:rPr lang="vi-VN" sz="1900" dirty="0" smtClean="0">
                <a:solidFill>
                  <a:srgbClr val="000000"/>
                </a:solidFill>
                <a:latin typeface="+mn-lt"/>
              </a:rPr>
              <a:t>:</a:t>
            </a:r>
            <a:endParaRPr lang="vi-VN" sz="1900" dirty="0">
              <a:solidFill>
                <a:srgbClr val="000000"/>
              </a:solidFill>
              <a:latin typeface="+mn-lt"/>
            </a:endParaRPr>
          </a:p>
        </p:txBody>
      </p:sp>
      <p:sp>
        <p:nvSpPr>
          <p:cNvPr id="14" name="Rectangle 13"/>
          <p:cNvSpPr/>
          <p:nvPr/>
        </p:nvSpPr>
        <p:spPr>
          <a:xfrm>
            <a:off x="667062" y="1229457"/>
            <a:ext cx="4664197" cy="3546805"/>
          </a:xfrm>
          <a:prstGeom prst="rect">
            <a:avLst/>
          </a:prstGeom>
        </p:spPr>
        <p:txBody>
          <a:bodyPr wrap="square">
            <a:spAutoFit/>
          </a:bodyPr>
          <a:lstStyle/>
          <a:p>
            <a:pPr algn="just">
              <a:lnSpc>
                <a:spcPct val="150000"/>
              </a:lnSpc>
            </a:pPr>
            <a:r>
              <a:rPr lang="vi-VN" sz="1900" dirty="0"/>
              <a:t>a) </a:t>
            </a:r>
            <a:r>
              <a:rPr lang="vi-VN" sz="1900" dirty="0" smtClean="0"/>
              <a:t>Nếu </a:t>
            </a:r>
            <a:r>
              <a:rPr lang="vi-VN" sz="1900" dirty="0"/>
              <a:t>hai đường thẳng a và b song song với nhau và mặt phẳng (P) vuông góc với đường thẳng a thì mặt phẳng (P) có vuông góc với đường thẳng b hay không?</a:t>
            </a:r>
          </a:p>
          <a:p>
            <a:pPr algn="just">
              <a:lnSpc>
                <a:spcPct val="150000"/>
              </a:lnSpc>
            </a:pPr>
            <a:r>
              <a:rPr lang="vi-VN" sz="1900" dirty="0" smtClean="0"/>
              <a:t>b)</a:t>
            </a:r>
            <a:r>
              <a:rPr lang="en-US" sz="1900" dirty="0"/>
              <a:t> </a:t>
            </a:r>
            <a:r>
              <a:rPr lang="vi-VN" sz="1900" dirty="0" smtClean="0"/>
              <a:t>Nếu </a:t>
            </a:r>
            <a:r>
              <a:rPr lang="vi-VN" sz="1900" dirty="0"/>
              <a:t>hai đường thẳng a và b cùng vuông góc với mặt phẳng (P) thì chúng có song song với nhau hay không</a:t>
            </a:r>
            <a:r>
              <a:rPr lang="vi-VN" sz="1900" dirty="0" smtClean="0"/>
              <a:t>?</a:t>
            </a:r>
            <a:endParaRPr lang="vi-VN" sz="1900" dirty="0"/>
          </a:p>
        </p:txBody>
      </p:sp>
      <p:pic>
        <p:nvPicPr>
          <p:cNvPr id="77" name="Picture 76"/>
          <p:cNvPicPr>
            <a:picLocks noChangeAspect="1"/>
          </p:cNvPicPr>
          <p:nvPr/>
        </p:nvPicPr>
        <p:blipFill>
          <a:blip r:embed="rId3"/>
          <a:stretch>
            <a:fillRect/>
          </a:stretch>
        </p:blipFill>
        <p:spPr>
          <a:xfrm rot="3051417">
            <a:off x="307613" y="4529533"/>
            <a:ext cx="579198" cy="66876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5458840" y="1257748"/>
            <a:ext cx="3342894" cy="2852194"/>
          </a:xfrm>
          <a:prstGeom prst="rect">
            <a:avLst/>
          </a:prstGeom>
        </p:spPr>
      </p:pic>
      <p:pic>
        <p:nvPicPr>
          <p:cNvPr id="10" name="Picture 9"/>
          <p:cNvPicPr>
            <a:picLocks noChangeAspect="1"/>
          </p:cNvPicPr>
          <p:nvPr/>
        </p:nvPicPr>
        <p:blipFill>
          <a:blip r:embed="rId6"/>
          <a:stretch>
            <a:fillRect/>
          </a:stretch>
        </p:blipFill>
        <p:spPr>
          <a:xfrm>
            <a:off x="8338755" y="4156218"/>
            <a:ext cx="710762" cy="773591"/>
          </a:xfrm>
          <a:prstGeom prst="rect">
            <a:avLst/>
          </a:prstGeom>
        </p:spPr>
      </p:pic>
    </p:spTree>
    <p:extLst>
      <p:ext uri="{BB962C8B-B14F-4D97-AF65-F5344CB8AC3E}">
        <p14:creationId xmlns:p14="http://schemas.microsoft.com/office/powerpoint/2010/main" val="236187119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a:solidFill>
                <a:srgbClr val="014040"/>
              </a:solidFill>
            </a:endParaRPr>
          </a:p>
        </p:txBody>
      </p:sp>
      <p:pic>
        <p:nvPicPr>
          <p:cNvPr id="77" name="Picture 76"/>
          <p:cNvPicPr>
            <a:picLocks noChangeAspect="1"/>
          </p:cNvPicPr>
          <p:nvPr/>
        </p:nvPicPr>
        <p:blipFill>
          <a:blip r:embed="rId3"/>
          <a:stretch>
            <a:fillRect/>
          </a:stretch>
        </p:blipFill>
        <p:spPr>
          <a:xfrm rot="3051417">
            <a:off x="307613" y="4529533"/>
            <a:ext cx="579198" cy="66876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5151406" y="810038"/>
            <a:ext cx="3342894" cy="2852194"/>
          </a:xfrm>
          <a:prstGeom prst="rect">
            <a:avLst/>
          </a:prstGeom>
        </p:spPr>
      </p:pic>
      <p:pic>
        <p:nvPicPr>
          <p:cNvPr id="10" name="Picture 9"/>
          <p:cNvPicPr>
            <a:picLocks noChangeAspect="1"/>
          </p:cNvPicPr>
          <p:nvPr/>
        </p:nvPicPr>
        <p:blipFill>
          <a:blip r:embed="rId6"/>
          <a:stretch>
            <a:fillRect/>
          </a:stretch>
        </p:blipFill>
        <p:spPr>
          <a:xfrm>
            <a:off x="8338755" y="4156218"/>
            <a:ext cx="710762" cy="773591"/>
          </a:xfrm>
          <a:prstGeom prst="rect">
            <a:avLst/>
          </a:prstGeom>
        </p:spPr>
      </p:pic>
      <p:sp>
        <p:nvSpPr>
          <p:cNvPr id="9" name="Rectangle 8"/>
          <p:cNvSpPr/>
          <p:nvPr/>
        </p:nvSpPr>
        <p:spPr>
          <a:xfrm>
            <a:off x="741604" y="409928"/>
            <a:ext cx="667170" cy="400110"/>
          </a:xfrm>
          <a:prstGeom prst="rect">
            <a:avLst/>
          </a:prstGeom>
        </p:spPr>
        <p:txBody>
          <a:bodyPr wrap="none">
            <a:spAutoFit/>
          </a:bodyPr>
          <a:lstStyle/>
          <a:p>
            <a:pPr algn="ctr">
              <a:buClrTx/>
              <a:defRPr/>
            </a:pPr>
            <a:r>
              <a:rPr lang="en-US" sz="2000" b="1" i="1" u="sng" kern="1200" dirty="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3" name="Rectangle 2"/>
              <p:cNvSpPr/>
              <p:nvPr/>
            </p:nvSpPr>
            <p:spPr>
              <a:xfrm>
                <a:off x="741604" y="849115"/>
                <a:ext cx="4127188" cy="3939540"/>
              </a:xfrm>
              <a:prstGeom prst="rect">
                <a:avLst/>
              </a:prstGeom>
            </p:spPr>
            <p:txBody>
              <a:bodyPr wrap="square">
                <a:spAutoFit/>
              </a:bodyPr>
              <a:lstStyle/>
              <a:p>
                <a:pPr algn="just">
                  <a:lnSpc>
                    <a:spcPct val="150000"/>
                  </a:lnSpc>
                  <a:spcBef>
                    <a:spcPts val="600"/>
                  </a:spcBef>
                  <a:spcAft>
                    <a:spcPts val="600"/>
                  </a:spcAft>
                </a:pPr>
                <a:r>
                  <a:rPr lang="en-US" sz="2000" dirty="0" smtClean="0">
                    <a:latin typeface="+mn-lt"/>
                    <a:ea typeface="Arial" panose="020B0604020202020204" pitchFamily="34" charset="0"/>
                    <a:cs typeface="Times New Roman" panose="02020603050405020304" pitchFamily="18" charset="0"/>
                  </a:rPr>
                  <a:t>a) Nếu hai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000" dirty="0">
                    <a:effectLst/>
                    <a:latin typeface="+mn-lt"/>
                    <a:ea typeface="Arial" panose="020B0604020202020204" pitchFamily="34" charset="0"/>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oMath>
                </a14:m>
                <a:r>
                  <a:rPr lang="en-US" sz="2000" dirty="0">
                    <a:effectLst/>
                    <a:latin typeface="+mn-lt"/>
                    <a:ea typeface="Arial" panose="020B0604020202020204" pitchFamily="34" charset="0"/>
                    <a:cs typeface="Times New Roman" panose="02020603050405020304" pitchFamily="18" charset="0"/>
                  </a:rPr>
                  <a:t> song song với nhau và mặt phẳng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𝑃</m:t>
                    </m:r>
                    <m:r>
                      <a:rPr lang="en-US" sz="20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2000" dirty="0">
                    <a:effectLst/>
                    <a:latin typeface="+mn-lt"/>
                    <a:ea typeface="Arial" panose="020B0604020202020204" pitchFamily="34" charset="0"/>
                    <a:cs typeface="Times New Roman" panose="02020603050405020304" pitchFamily="18" charset="0"/>
                  </a:rPr>
                  <a:t>vuông góc với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000" dirty="0">
                    <a:effectLst/>
                    <a:latin typeface="+mn-lt"/>
                    <a:ea typeface="Arial" panose="020B0604020202020204" pitchFamily="34" charset="0"/>
                    <a:cs typeface="Times New Roman" panose="02020603050405020304" pitchFamily="18" charset="0"/>
                  </a:rPr>
                  <a:t> thì mặt phẳng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𝑃</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dirty="0">
                    <a:effectLst/>
                    <a:latin typeface="+mn-lt"/>
                    <a:ea typeface="Arial" panose="020B0604020202020204" pitchFamily="34" charset="0"/>
                    <a:cs typeface="Times New Roman" panose="02020603050405020304" pitchFamily="18" charset="0"/>
                  </a:rPr>
                  <a:t> có vuông góc với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000" dirty="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dirty="0">
                    <a:effectLst/>
                    <a:latin typeface="+mn-lt"/>
                    <a:ea typeface="Arial" panose="020B0604020202020204" pitchFamily="34" charset="0"/>
                    <a:cs typeface="Times New Roman" panose="02020603050405020304" pitchFamily="18" charset="0"/>
                  </a:rPr>
                  <a:t>b) Nếu hai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000" dirty="0">
                    <a:effectLst/>
                    <a:latin typeface="+mn-lt"/>
                    <a:ea typeface="Arial" panose="020B0604020202020204" pitchFamily="34" charset="0"/>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oMath>
                </a14:m>
                <a:r>
                  <a:rPr lang="en-US" sz="2000" dirty="0">
                    <a:effectLst/>
                    <a:latin typeface="+mn-lt"/>
                    <a:ea typeface="Arial" panose="020B0604020202020204" pitchFamily="34" charset="0"/>
                    <a:cs typeface="Times New Roman" panose="02020603050405020304" pitchFamily="18" charset="0"/>
                  </a:rPr>
                  <a:t> cùng vuông góc với mặt phẳng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𝑃</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dirty="0">
                    <a:effectLst/>
                    <a:latin typeface="+mn-lt"/>
                    <a:ea typeface="Arial" panose="020B0604020202020204" pitchFamily="34" charset="0"/>
                    <a:cs typeface="Times New Roman" panose="02020603050405020304" pitchFamily="18" charset="0"/>
                  </a:rPr>
                  <a:t> thì chúng có song song với </a:t>
                </a:r>
                <a:r>
                  <a:rPr lang="en-US" sz="2000" dirty="0" smtClean="0">
                    <a:effectLst/>
                    <a:latin typeface="+mn-lt"/>
                    <a:ea typeface="Arial" panose="020B0604020202020204" pitchFamily="34" charset="0"/>
                    <a:cs typeface="Times New Roman" panose="02020603050405020304" pitchFamily="18" charset="0"/>
                  </a:rPr>
                  <a:t>nhau.</a:t>
                </a:r>
                <a:endParaRPr lang="en-US" sz="2000" dirty="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1604" y="849115"/>
                <a:ext cx="4127188" cy="3939540"/>
              </a:xfrm>
              <a:prstGeom prst="rect">
                <a:avLst/>
              </a:prstGeom>
              <a:blipFill rotWithShape="0">
                <a:blip r:embed="rId7"/>
                <a:stretch>
                  <a:fillRect l="-1625" r="-1477" b="-309"/>
                </a:stretch>
              </a:blipFill>
            </p:spPr>
            <p:txBody>
              <a:bodyPr/>
              <a:lstStyle/>
              <a:p>
                <a:r>
                  <a:rPr lang="en-US">
                    <a:noFill/>
                  </a:rPr>
                  <a:t> </a:t>
                </a:r>
              </a:p>
            </p:txBody>
          </p:sp>
        </mc:Fallback>
      </mc:AlternateContent>
    </p:spTree>
    <p:extLst>
      <p:ext uri="{BB962C8B-B14F-4D97-AF65-F5344CB8AC3E}">
        <p14:creationId xmlns:p14="http://schemas.microsoft.com/office/powerpoint/2010/main" val="3867494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20123041">
            <a:off x="7127077" y="4046183"/>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
        <p:nvSpPr>
          <p:cNvPr id="60" name="Google Shape;2540;p49"/>
          <p:cNvSpPr txBox="1">
            <a:spLocks/>
          </p:cNvSpPr>
          <p:nvPr/>
        </p:nvSpPr>
        <p:spPr>
          <a:xfrm>
            <a:off x="3034042" y="565836"/>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defRPr/>
            </a:pPr>
            <a:r>
              <a:rPr lang="en-US" b="1" dirty="0">
                <a:solidFill>
                  <a:srgbClr val="C00000"/>
                </a:solidFill>
                <a:latin typeface="Arial" panose="020B0604020202020204" pitchFamily="34" charset="0"/>
              </a:rPr>
              <a:t>Tính chất </a:t>
            </a:r>
            <a:r>
              <a:rPr lang="en-US" b="1" dirty="0" smtClean="0">
                <a:solidFill>
                  <a:srgbClr val="C00000"/>
                </a:solidFill>
                <a:latin typeface="Arial" panose="020B0604020202020204" pitchFamily="34" charset="0"/>
              </a:rPr>
              <a:t>3</a:t>
            </a:r>
            <a:endParaRPr lang="vi-VN" b="1" dirty="0">
              <a:solidFill>
                <a:srgbClr val="C00000"/>
              </a:solidFill>
              <a:latin typeface="Arial" panose="020B0604020202020204" pitchFamily="34" charset="0"/>
            </a:endParaRPr>
          </a:p>
        </p:txBody>
      </p:sp>
      <p:sp>
        <p:nvSpPr>
          <p:cNvPr id="61" name="Rectangle 60"/>
          <p:cNvSpPr/>
          <p:nvPr/>
        </p:nvSpPr>
        <p:spPr>
          <a:xfrm>
            <a:off x="1290885" y="1405738"/>
            <a:ext cx="6612112" cy="2497543"/>
          </a:xfrm>
          <a:prstGeom prst="rect">
            <a:avLst/>
          </a:prstGeom>
          <a:solidFill>
            <a:srgbClr val="BFDBF7"/>
          </a:solidFill>
          <a:ln w="25400" cap="flat" cmpd="sng" algn="ctr">
            <a:solidFill>
              <a:srgbClr val="FFFFFF"/>
            </a:solidFill>
            <a:prstDash val="solid"/>
          </a:ln>
          <a:effectLst/>
        </p:spPr>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vi-VN" sz="2000" kern="100" dirty="0" smtClean="0">
                <a:ea typeface="Calibri" panose="020F0502020204030204" pitchFamily="34" charset="0"/>
                <a:cs typeface="Times New Roman" panose="02020603050405020304" pitchFamily="18" charset="0"/>
              </a:rPr>
              <a:t>Cho </a:t>
            </a:r>
            <a:r>
              <a:rPr lang="vi-VN" sz="2000" kern="100" dirty="0">
                <a:ea typeface="Calibri" panose="020F0502020204030204" pitchFamily="34" charset="0"/>
                <a:cs typeface="Times New Roman" panose="02020603050405020304" pitchFamily="18" charset="0"/>
              </a:rPr>
              <a:t>hai đường thẳng song song. Một mặt phẳng vuông góc với đường thẳng này thì cũng vuông góc với đường thẳng </a:t>
            </a:r>
            <a:r>
              <a:rPr lang="vi-VN" sz="2000" kern="100" dirty="0" smtClean="0">
                <a:ea typeface="Calibri" panose="020F0502020204030204" pitchFamily="34" charset="0"/>
                <a:cs typeface="Times New Roman" panose="02020603050405020304" pitchFamily="18" charset="0"/>
              </a:rPr>
              <a:t>ki</a:t>
            </a:r>
            <a:r>
              <a:rPr lang="en-US" sz="2000" kern="100" dirty="0">
                <a:ea typeface="Calibri" panose="020F0502020204030204" pitchFamily="34" charset="0"/>
                <a:cs typeface="Times New Roman" panose="02020603050405020304" pitchFamily="18" charset="0"/>
              </a:rPr>
              <a:t>a</a:t>
            </a:r>
            <a:r>
              <a:rPr lang="vi-VN" sz="2000" kern="100" dirty="0" smtClean="0">
                <a:ea typeface="Calibri" panose="020F0502020204030204" pitchFamily="34" charset="0"/>
                <a:cs typeface="Times New Roman" panose="02020603050405020304" pitchFamily="18" charset="0"/>
              </a:rPr>
              <a:t>.</a:t>
            </a:r>
            <a:endParaRPr lang="vi-VN" sz="2000" kern="100" dirty="0">
              <a:ea typeface="Calibri" panose="020F0502020204030204" pitchFamily="34" charset="0"/>
              <a:cs typeface="Times New Roman" panose="02020603050405020304" pitchFamily="18" charset="0"/>
            </a:endParaRPr>
          </a:p>
          <a:p>
            <a:pPr marL="342900" indent="-342900" algn="just">
              <a:lnSpc>
                <a:spcPct val="150000"/>
              </a:lnSpc>
              <a:spcBef>
                <a:spcPts val="600"/>
              </a:spcBef>
              <a:spcAft>
                <a:spcPts val="600"/>
              </a:spcAft>
              <a:buFont typeface="Arial" panose="020B0604020202020204" pitchFamily="34" charset="0"/>
              <a:buChar char="•"/>
            </a:pPr>
            <a:r>
              <a:rPr lang="vi-VN" sz="2000" kern="100" dirty="0" smtClean="0">
                <a:ea typeface="Calibri" panose="020F0502020204030204" pitchFamily="34" charset="0"/>
                <a:cs typeface="Times New Roman" panose="02020603050405020304" pitchFamily="18" charset="0"/>
              </a:rPr>
              <a:t>Hai </a:t>
            </a:r>
            <a:r>
              <a:rPr lang="vi-VN" sz="2000" kern="100" dirty="0">
                <a:ea typeface="Calibri" panose="020F0502020204030204" pitchFamily="34" charset="0"/>
                <a:cs typeface="Times New Roman" panose="02020603050405020304" pitchFamily="18" charset="0"/>
              </a:rPr>
              <a:t>đường thẳng phân biệt cùng vuông góc với một mặt phẳng thì song song với nhau.</a:t>
            </a:r>
          </a:p>
        </p:txBody>
      </p:sp>
    </p:spTree>
    <p:extLst>
      <p:ext uri="{BB962C8B-B14F-4D97-AF65-F5344CB8AC3E}">
        <p14:creationId xmlns:p14="http://schemas.microsoft.com/office/powerpoint/2010/main" val="331187235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40"/>
          <p:cNvSpPr txBox="1">
            <a:spLocks noGrp="1"/>
          </p:cNvSpPr>
          <p:nvPr>
            <p:ph type="title"/>
          </p:nvPr>
        </p:nvSpPr>
        <p:spPr>
          <a:xfrm>
            <a:off x="202144" y="389642"/>
            <a:ext cx="8732304" cy="1108200"/>
          </a:xfrm>
          <a:prstGeom prst="rect">
            <a:avLst/>
          </a:prstGeom>
        </p:spPr>
        <p:txBody>
          <a:bodyPr spcFirstLastPara="1" wrap="square" lIns="91425" tIns="91425" rIns="91425" bIns="91425" anchor="t" anchorCtr="0">
            <a:noAutofit/>
          </a:bodyPr>
          <a:lstStyle/>
          <a:p>
            <a:pPr lvl="0">
              <a:lnSpc>
                <a:spcPct val="150000"/>
              </a:lnSpc>
            </a:pPr>
            <a:r>
              <a:rPr lang="vi-VN" sz="3600" b="1" dirty="0">
                <a:latin typeface="+mn-lt"/>
              </a:rPr>
              <a:t>CHƯƠNG VIII. QUAN HỆ VUÔNG GÓC TRONG KHÔNG GIAN. </a:t>
            </a:r>
            <a:br>
              <a:rPr lang="vi-VN" sz="3600" b="1" dirty="0">
                <a:latin typeface="+mn-lt"/>
              </a:rPr>
            </a:br>
            <a:r>
              <a:rPr lang="vi-VN" sz="3600" b="1" dirty="0">
                <a:latin typeface="+mn-lt"/>
              </a:rPr>
              <a:t>PHÉP CHIẾU VUÔNG GÓC</a:t>
            </a:r>
          </a:p>
        </p:txBody>
      </p:sp>
      <p:grpSp>
        <p:nvGrpSpPr>
          <p:cNvPr id="989" name="Google Shape;989;p40"/>
          <p:cNvGrpSpPr/>
          <p:nvPr/>
        </p:nvGrpSpPr>
        <p:grpSpPr>
          <a:xfrm rot="5147837" flipH="1">
            <a:off x="8146614" y="4161433"/>
            <a:ext cx="1075186" cy="580839"/>
            <a:chOff x="10048400" y="2011675"/>
            <a:chExt cx="632075" cy="286275"/>
          </a:xfrm>
        </p:grpSpPr>
        <p:sp>
          <p:nvSpPr>
            <p:cNvPr id="990" name="Google Shape;990;p4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Rectangle 61"/>
          <p:cNvSpPr/>
          <p:nvPr/>
        </p:nvSpPr>
        <p:spPr>
          <a:xfrm>
            <a:off x="451860" y="2944785"/>
            <a:ext cx="8232871" cy="1754326"/>
          </a:xfrm>
          <a:prstGeom prst="rect">
            <a:avLst/>
          </a:prstGeom>
        </p:spPr>
        <p:txBody>
          <a:bodyPr wrap="square">
            <a:spAutoFit/>
          </a:bodyPr>
          <a:lstStyle/>
          <a:p>
            <a:pPr algn="ctr">
              <a:lnSpc>
                <a:spcPct val="150000"/>
              </a:lnSpc>
              <a:buClrTx/>
            </a:pPr>
            <a:r>
              <a:rPr lang="vi-VN" sz="3600" b="1" dirty="0">
                <a:solidFill>
                  <a:srgbClr val="C00000"/>
                </a:solidFill>
                <a:latin typeface="Arial" panose="020B0604020202020204" pitchFamily="34" charset="0"/>
                <a:ea typeface="Maven Pro"/>
                <a:cs typeface="Maven Pro"/>
                <a:sym typeface="Maven Pro"/>
              </a:rPr>
              <a:t>BÀI 2. ĐƯỜNG THẲNG VUÔNG GÓC VỚI MẶT PHẲNG</a:t>
            </a:r>
            <a:endParaRPr lang="vi-VN" sz="3600" dirty="0">
              <a:solidFill>
                <a:srgbClr val="C00000"/>
              </a:solidFill>
              <a:ea typeface="Maven Pro"/>
              <a:cs typeface="Maven Pro"/>
              <a:sym typeface="Maven Pro"/>
            </a:endParaRPr>
          </a:p>
        </p:txBody>
      </p:sp>
      <p:pic>
        <p:nvPicPr>
          <p:cNvPr id="2" name="Picture 1"/>
          <p:cNvPicPr>
            <a:picLocks noChangeAspect="1"/>
          </p:cNvPicPr>
          <p:nvPr/>
        </p:nvPicPr>
        <p:blipFill>
          <a:blip r:embed="rId3"/>
          <a:stretch>
            <a:fillRect/>
          </a:stretch>
        </p:blipFill>
        <p:spPr>
          <a:xfrm>
            <a:off x="309148" y="246449"/>
            <a:ext cx="1058028" cy="260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pic>
        <p:nvPicPr>
          <p:cNvPr id="9" name="Picture 8"/>
          <p:cNvPicPr>
            <a:picLocks noChangeAspect="1"/>
          </p:cNvPicPr>
          <p:nvPr/>
        </p:nvPicPr>
        <p:blipFill>
          <a:blip r:embed="rId4"/>
          <a:stretch>
            <a:fillRect/>
          </a:stretch>
        </p:blipFill>
        <p:spPr>
          <a:xfrm rot="4266684">
            <a:off x="8338914" y="316893"/>
            <a:ext cx="883001" cy="751862"/>
          </a:xfrm>
          <a:prstGeom prst="rect">
            <a:avLst/>
          </a:prstGeom>
        </p:spPr>
      </p:pic>
      <p:grpSp>
        <p:nvGrpSpPr>
          <p:cNvPr id="10" name="Google Shape;1887;p58"/>
          <p:cNvGrpSpPr/>
          <p:nvPr/>
        </p:nvGrpSpPr>
        <p:grpSpPr>
          <a:xfrm rot="14573614">
            <a:off x="8212882" y="4426482"/>
            <a:ext cx="502345" cy="682851"/>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sp>
        <p:nvSpPr>
          <p:cNvPr id="29" name="Google Shape;735;p18"/>
          <p:cNvSpPr txBox="1">
            <a:spLocks/>
          </p:cNvSpPr>
          <p:nvPr/>
        </p:nvSpPr>
        <p:spPr>
          <a:xfrm>
            <a:off x="306831" y="496171"/>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dirty="0" smtClean="0">
                <a:solidFill>
                  <a:srgbClr val="FFFFFF"/>
                </a:solidFill>
                <a:highlight>
                  <a:srgbClr val="CE4D8E"/>
                </a:highlight>
                <a:latin typeface="Arial"/>
              </a:rPr>
              <a:t>Ví dụ 5:</a:t>
            </a:r>
            <a:endParaRPr lang="en-US" sz="2000" dirty="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30" name="TextBox 29"/>
              <p:cNvSpPr txBox="1"/>
              <p:nvPr/>
            </p:nvSpPr>
            <p:spPr>
              <a:xfrm>
                <a:off x="1434982" y="387975"/>
                <a:ext cx="7489432" cy="1353897"/>
              </a:xfrm>
              <a:prstGeom prst="rect">
                <a:avLst/>
              </a:prstGeom>
              <a:noFill/>
            </p:spPr>
            <p:txBody>
              <a:bodyPr wrap="square" rtlCol="0">
                <a:spAutoFit/>
              </a:bodyPr>
              <a:lstStyle/>
              <a:p>
                <a:pPr>
                  <a:lnSpc>
                    <a:spcPct val="150000"/>
                  </a:lnSpc>
                  <a:spcAft>
                    <a:spcPts val="500"/>
                  </a:spcAft>
                </a:pPr>
                <a:r>
                  <a:rPr lang="en-US" sz="1900" dirty="0" smtClean="0">
                    <a:solidFill>
                      <a:srgbClr val="000000"/>
                    </a:solidFill>
                    <a:latin typeface="+mn-lt"/>
                  </a:rPr>
                  <a:t>Cho hình chóp S.ABCD có SA </a:t>
                </a:r>
                <a14:m>
                  <m:oMath xmlns:m="http://schemas.openxmlformats.org/officeDocument/2006/math">
                    <m:r>
                      <a:rPr lang="en-US" sz="1900">
                        <a:latin typeface="Cambria Math" panose="02040503050406030204" pitchFamily="18" charset="0"/>
                        <a:ea typeface="Arial" panose="020B0604020202020204" pitchFamily="34" charset="0"/>
                        <a:cs typeface="Times New Roman" panose="02020603050405020304" pitchFamily="18" charset="0"/>
                      </a:rPr>
                      <m:t>⊥</m:t>
                    </m:r>
                  </m:oMath>
                </a14:m>
                <a:r>
                  <a:rPr lang="en-US" sz="1900" dirty="0" smtClean="0">
                    <a:solidFill>
                      <a:srgbClr val="000000"/>
                    </a:solidFill>
                    <a:latin typeface="+mn-lt"/>
                  </a:rPr>
                  <a:t> (ABCD), đáy ABCD là hình bình hành có AC cắt BD tại O. Gọi M là trung điểm của SC (Hình 20). Chứng minh rằng OM </a:t>
                </a:r>
                <a14:m>
                  <m:oMath xmlns:m="http://schemas.openxmlformats.org/officeDocument/2006/math">
                    <m:r>
                      <a:rPr lang="en-US" sz="1900">
                        <a:latin typeface="Cambria Math" panose="02040503050406030204" pitchFamily="18" charset="0"/>
                        <a:ea typeface="Arial" panose="020B0604020202020204" pitchFamily="34" charset="0"/>
                        <a:cs typeface="Times New Roman" panose="02020603050405020304" pitchFamily="18" charset="0"/>
                      </a:rPr>
                      <m:t>⊥</m:t>
                    </m:r>
                  </m:oMath>
                </a14:m>
                <a:r>
                  <a:rPr lang="en-US" sz="1900" dirty="0" smtClean="0">
                    <a:solidFill>
                      <a:srgbClr val="000000"/>
                    </a:solidFill>
                    <a:latin typeface="+mn-lt"/>
                  </a:rPr>
                  <a:t> (ABCD).</a:t>
                </a:r>
                <a:endParaRPr lang="en-US" sz="1900" dirty="0">
                  <a:solidFill>
                    <a:srgbClr val="000000"/>
                  </a:solidFill>
                  <a:latin typeface="+mn-lt"/>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434982" y="387975"/>
                <a:ext cx="7489432" cy="1353897"/>
              </a:xfrm>
              <a:prstGeom prst="rect">
                <a:avLst/>
              </a:prstGeom>
              <a:blipFill rotWithShape="0">
                <a:blip r:embed="rId5"/>
                <a:stretch>
                  <a:fillRect l="-732" b="-6757"/>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Lst>
          </a:blip>
          <a:stretch>
            <a:fillRect/>
          </a:stretch>
        </p:blipFill>
        <p:spPr>
          <a:xfrm>
            <a:off x="487490" y="2012947"/>
            <a:ext cx="2829759" cy="2633779"/>
          </a:xfrm>
          <a:prstGeom prst="rect">
            <a:avLst/>
          </a:prstGeom>
        </p:spPr>
      </p:pic>
      <p:sp>
        <p:nvSpPr>
          <p:cNvPr id="31" name="Rectangle 30"/>
          <p:cNvSpPr/>
          <p:nvPr/>
        </p:nvSpPr>
        <p:spPr>
          <a:xfrm>
            <a:off x="5716824" y="1855623"/>
            <a:ext cx="644727"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6" name="Rectangle 5"/>
              <p:cNvSpPr/>
              <p:nvPr/>
            </p:nvSpPr>
            <p:spPr>
              <a:xfrm>
                <a:off x="3687220" y="2425885"/>
                <a:ext cx="4703937" cy="2154436"/>
              </a:xfrm>
              <a:prstGeom prst="rect">
                <a:avLst/>
              </a:prstGeom>
            </p:spPr>
            <p:txBody>
              <a:bodyPr wrap="square">
                <a:spAutoFit/>
              </a:bodyPr>
              <a:lstStyle/>
              <a:p>
                <a:pPr algn="just">
                  <a:lnSpc>
                    <a:spcPct val="150000"/>
                  </a:lnSpc>
                  <a:spcBef>
                    <a:spcPts val="600"/>
                  </a:spcBef>
                  <a:spcAft>
                    <a:spcPts val="600"/>
                  </a:spcAft>
                </a:pPr>
                <a:r>
                  <a:rPr lang="vi-VN" sz="1900" dirty="0">
                    <a:latin typeface="+mn-lt"/>
                  </a:rPr>
                  <a:t>Vì ABCD là hình bình hành nên OA = OC. </a:t>
                </a:r>
                <a:endParaRPr lang="en-US" sz="1900" dirty="0" smtClean="0">
                  <a:latin typeface="+mn-lt"/>
                </a:endParaRPr>
              </a:p>
              <a:p>
                <a:pPr algn="just">
                  <a:lnSpc>
                    <a:spcPct val="150000"/>
                  </a:lnSpc>
                  <a:spcBef>
                    <a:spcPts val="600"/>
                  </a:spcBef>
                  <a:spcAft>
                    <a:spcPts val="600"/>
                  </a:spcAft>
                </a:pPr>
                <a:r>
                  <a:rPr lang="vi-VN" sz="1900" dirty="0" smtClean="0">
                    <a:latin typeface="+mn-lt"/>
                  </a:rPr>
                  <a:t>Ta </a:t>
                </a:r>
                <a:r>
                  <a:rPr lang="vi-VN" sz="1900" dirty="0">
                    <a:latin typeface="+mn-lt"/>
                  </a:rPr>
                  <a:t>có OM là đường trung bình của </a:t>
                </a:r>
                <a:r>
                  <a:rPr lang="en-US" sz="1900" dirty="0" smtClean="0">
                    <a:latin typeface="+mn-lt"/>
                  </a:rPr>
                  <a:t>      </a:t>
                </a:r>
                <a:r>
                  <a:rPr lang="vi-VN" sz="1900" dirty="0" smtClean="0">
                    <a:latin typeface="+mn-lt"/>
                  </a:rPr>
                  <a:t>tam </a:t>
                </a:r>
                <a:r>
                  <a:rPr lang="vi-VN" sz="1900" dirty="0">
                    <a:latin typeface="+mn-lt"/>
                  </a:rPr>
                  <a:t>giác SAC nên OM </a:t>
                </a:r>
                <a:r>
                  <a:rPr lang="en-US" sz="1900" dirty="0" smtClean="0">
                    <a:latin typeface="+mn-lt"/>
                  </a:rPr>
                  <a:t>//</a:t>
                </a:r>
                <a:r>
                  <a:rPr lang="vi-VN" sz="1900" dirty="0" smtClean="0">
                    <a:latin typeface="+mn-lt"/>
                  </a:rPr>
                  <a:t> </a:t>
                </a:r>
                <a:r>
                  <a:rPr lang="vi-VN" sz="1900" dirty="0">
                    <a:latin typeface="+mn-lt"/>
                  </a:rPr>
                  <a:t>SA. </a:t>
                </a:r>
                <a:endParaRPr lang="en-US" sz="1900" dirty="0" smtClean="0">
                  <a:latin typeface="+mn-lt"/>
                </a:endParaRPr>
              </a:p>
              <a:p>
                <a:pPr algn="just">
                  <a:lnSpc>
                    <a:spcPct val="150000"/>
                  </a:lnSpc>
                  <a:spcBef>
                    <a:spcPts val="600"/>
                  </a:spcBef>
                  <a:spcAft>
                    <a:spcPts val="600"/>
                  </a:spcAft>
                </a:pPr>
                <a:r>
                  <a:rPr lang="vi-VN" sz="1900" dirty="0" smtClean="0">
                    <a:latin typeface="+mn-lt"/>
                  </a:rPr>
                  <a:t>Mà </a:t>
                </a:r>
                <a:r>
                  <a:rPr lang="vi-VN" sz="1900" dirty="0">
                    <a:latin typeface="+mn-lt"/>
                  </a:rPr>
                  <a:t>SA </a:t>
                </a:r>
                <a14:m>
                  <m:oMath xmlns:m="http://schemas.openxmlformats.org/officeDocument/2006/math">
                    <m:r>
                      <a:rPr lang="en-US" sz="1900">
                        <a:latin typeface="Cambria Math" panose="02040503050406030204" pitchFamily="18" charset="0"/>
                        <a:ea typeface="Arial" panose="020B0604020202020204" pitchFamily="34" charset="0"/>
                        <a:cs typeface="Times New Roman" panose="02020603050405020304" pitchFamily="18" charset="0"/>
                      </a:rPr>
                      <m:t>⊥</m:t>
                    </m:r>
                  </m:oMath>
                </a14:m>
                <a:r>
                  <a:rPr lang="vi-VN" sz="1900" dirty="0">
                    <a:latin typeface="+mn-lt"/>
                  </a:rPr>
                  <a:t> (ABCD) nên OM </a:t>
                </a:r>
                <a14:m>
                  <m:oMath xmlns:m="http://schemas.openxmlformats.org/officeDocument/2006/math">
                    <m:r>
                      <a:rPr lang="en-US" sz="1900">
                        <a:latin typeface="Cambria Math" panose="02040503050406030204" pitchFamily="18" charset="0"/>
                        <a:ea typeface="Arial" panose="020B0604020202020204" pitchFamily="34" charset="0"/>
                        <a:cs typeface="Times New Roman" panose="02020603050405020304" pitchFamily="18" charset="0"/>
                      </a:rPr>
                      <m:t>⊥</m:t>
                    </m:r>
                  </m:oMath>
                </a14:m>
                <a:r>
                  <a:rPr lang="en-US" sz="1900" dirty="0" smtClean="0">
                    <a:latin typeface="+mn-lt"/>
                  </a:rPr>
                  <a:t> </a:t>
                </a:r>
                <a:r>
                  <a:rPr lang="vi-VN" sz="1900" dirty="0" smtClean="0">
                    <a:latin typeface="+mn-lt"/>
                  </a:rPr>
                  <a:t>(</a:t>
                </a:r>
                <a:r>
                  <a:rPr lang="vi-VN" sz="1900" dirty="0">
                    <a:latin typeface="+mn-lt"/>
                  </a:rPr>
                  <a:t>ABCD).</a:t>
                </a:r>
              </a:p>
            </p:txBody>
          </p:sp>
        </mc:Choice>
        <mc:Fallback xmlns="">
          <p:sp>
            <p:nvSpPr>
              <p:cNvPr id="6" name="Rectangle 5"/>
              <p:cNvSpPr>
                <a:spLocks noRot="1" noChangeAspect="1" noMove="1" noResize="1" noEditPoints="1" noAdjustHandles="1" noChangeArrowheads="1" noChangeShapeType="1" noTextEdit="1"/>
              </p:cNvSpPr>
              <p:nvPr/>
            </p:nvSpPr>
            <p:spPr>
              <a:xfrm>
                <a:off x="3687220" y="2425885"/>
                <a:ext cx="4703937" cy="2154436"/>
              </a:xfrm>
              <a:prstGeom prst="rect">
                <a:avLst/>
              </a:prstGeom>
              <a:blipFill rotWithShape="0">
                <a:blip r:embed="rId8"/>
                <a:stretch>
                  <a:fillRect l="-1295" r="-1036" b="-1416"/>
                </a:stretch>
              </a:blipFill>
            </p:spPr>
            <p:txBody>
              <a:bodyPr/>
              <a:lstStyle/>
              <a:p>
                <a:r>
                  <a:rPr lang="en-US">
                    <a:noFill/>
                  </a:rPr>
                  <a:t> </a:t>
                </a:r>
              </a:p>
            </p:txBody>
          </p:sp>
        </mc:Fallback>
      </mc:AlternateContent>
    </p:spTree>
    <p:extLst>
      <p:ext uri="{BB962C8B-B14F-4D97-AF65-F5344CB8AC3E}">
        <p14:creationId xmlns:p14="http://schemas.microsoft.com/office/powerpoint/2010/main" val="44682490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down)">
                                      <p:cBhvr>
                                        <p:cTn id="3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704"/>
        <p:cNvGrpSpPr/>
        <p:nvPr/>
      </p:nvGrpSpPr>
      <p:grpSpPr>
        <a:xfrm>
          <a:off x="0" y="0"/>
          <a:ext cx="0" cy="0"/>
          <a:chOff x="0" y="0"/>
          <a:chExt cx="0" cy="0"/>
        </a:xfrm>
      </p:grpSpPr>
      <p:grpSp>
        <p:nvGrpSpPr>
          <p:cNvPr id="1722" name="Google Shape;1722;p56"/>
          <p:cNvGrpSpPr/>
          <p:nvPr/>
        </p:nvGrpSpPr>
        <p:grpSpPr>
          <a:xfrm rot="15778875">
            <a:off x="-359162" y="266489"/>
            <a:ext cx="1156412" cy="1101581"/>
            <a:chOff x="6195381" y="-2621175"/>
            <a:chExt cx="935514" cy="991326"/>
          </a:xfrm>
        </p:grpSpPr>
        <p:sp>
          <p:nvSpPr>
            <p:cNvPr id="1723"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endParaRPr/>
            </a:p>
          </p:txBody>
        </p:sp>
        <p:sp>
          <p:nvSpPr>
            <p:cNvPr id="1724"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nvGrpSpPr>
            <p:cNvPr id="1725" name="Google Shape;1725;p56"/>
            <p:cNvGrpSpPr/>
            <p:nvPr/>
          </p:nvGrpSpPr>
          <p:grpSpPr>
            <a:xfrm>
              <a:off x="6224976" y="-2534681"/>
              <a:ext cx="814619" cy="878223"/>
              <a:chOff x="10015526" y="-551931"/>
              <a:chExt cx="814619" cy="878223"/>
            </a:xfrm>
          </p:grpSpPr>
          <p:sp>
            <p:nvSpPr>
              <p:cNvPr id="1726"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27"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28"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29"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0"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1"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2"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3"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4"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5"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6"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7"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8"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9"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0"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1"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2"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3"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4"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5"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6"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7"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8"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9"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0"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1"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2"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3"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4"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5"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6"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7"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8"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9"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0"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1"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2"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3"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4"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5"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6"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7"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8"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9"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70"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71"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1772"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grpSp>
        <p:nvGrpSpPr>
          <p:cNvPr id="1799" name="Google Shape;1799;p56"/>
          <p:cNvGrpSpPr/>
          <p:nvPr/>
        </p:nvGrpSpPr>
        <p:grpSpPr>
          <a:xfrm rot="931689">
            <a:off x="8524156" y="2844329"/>
            <a:ext cx="819766" cy="748908"/>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7" name="TextBox 66"/>
          <p:cNvSpPr txBox="1"/>
          <p:nvPr/>
        </p:nvSpPr>
        <p:spPr>
          <a:xfrm>
            <a:off x="3657352" y="217116"/>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4</a:t>
            </a:r>
            <a:endParaRPr lang="en-US" sz="22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46260" y="904406"/>
                <a:ext cx="8524530" cy="1689886"/>
              </a:xfrm>
              <a:prstGeom prst="rect">
                <a:avLst/>
              </a:prstGeom>
            </p:spPr>
            <p:txBody>
              <a:bodyPr wrap="square">
                <a:spAutoFit/>
              </a:bodyPr>
              <a:lstStyle/>
              <a:p>
                <a:pPr algn="just">
                  <a:lnSpc>
                    <a:spcPct val="150000"/>
                  </a:lnSpc>
                </a:pPr>
                <a:r>
                  <a:rPr lang="vi-VN" sz="1900" dirty="0" smtClean="0">
                    <a:latin typeface="+mn-lt"/>
                  </a:rPr>
                  <a:t>Cho đường thẳng </a:t>
                </a:r>
                <a14:m>
                  <m:oMath xmlns:m="http://schemas.openxmlformats.org/officeDocument/2006/math">
                    <m:r>
                      <a:rPr lang="vi-VN" sz="1900" i="1" dirty="0" smtClean="0">
                        <a:latin typeface="Cambria Math" panose="02040503050406030204" pitchFamily="18" charset="0"/>
                      </a:rPr>
                      <m:t>𝑑</m:t>
                    </m:r>
                  </m:oMath>
                </a14:m>
                <a:r>
                  <a:rPr lang="vi-VN" sz="1900" dirty="0">
                    <a:latin typeface="+mn-lt"/>
                  </a:rPr>
                  <a:t> và mặt phẳng </a:t>
                </a:r>
                <a14:m>
                  <m:oMath xmlns:m="http://schemas.openxmlformats.org/officeDocument/2006/math">
                    <m:r>
                      <a:rPr lang="vi-VN" sz="1900" i="1" dirty="0" smtClean="0">
                        <a:latin typeface="Cambria Math" panose="02040503050406030204" pitchFamily="18" charset="0"/>
                      </a:rPr>
                      <m:t>(</m:t>
                    </m:r>
                    <m:r>
                      <a:rPr lang="vi-VN" sz="1900" i="1" dirty="0" smtClean="0">
                        <a:latin typeface="Cambria Math" panose="02040503050406030204" pitchFamily="18" charset="0"/>
                      </a:rPr>
                      <m:t>𝑃</m:t>
                    </m:r>
                    <m:r>
                      <a:rPr lang="vi-VN" sz="1900" i="1" dirty="0" smtClean="0">
                        <a:latin typeface="Cambria Math" panose="02040503050406030204" pitchFamily="18" charset="0"/>
                      </a:rPr>
                      <m:t>)</m:t>
                    </m:r>
                  </m:oMath>
                </a14:m>
                <a:r>
                  <a:rPr lang="vi-VN" sz="1900" dirty="0">
                    <a:latin typeface="+mn-lt"/>
                  </a:rPr>
                  <a:t> cắt nhau tại điểm </a:t>
                </a:r>
                <a14:m>
                  <m:oMath xmlns:m="http://schemas.openxmlformats.org/officeDocument/2006/math">
                    <m:r>
                      <a:rPr lang="vi-VN" sz="1900" i="1" dirty="0" smtClean="0">
                        <a:latin typeface="Cambria Math" panose="02040503050406030204" pitchFamily="18" charset="0"/>
                      </a:rPr>
                      <m:t>𝑂</m:t>
                    </m:r>
                  </m:oMath>
                </a14:m>
                <a:r>
                  <a:rPr lang="vi-VN" sz="1900" dirty="0">
                    <a:latin typeface="+mn-lt"/>
                  </a:rPr>
                  <a:t>. Lấy các điểm </a:t>
                </a:r>
                <a14:m>
                  <m:oMath xmlns:m="http://schemas.openxmlformats.org/officeDocument/2006/math">
                    <m:r>
                      <a:rPr lang="vi-VN" sz="1900" i="1" dirty="0" smtClean="0">
                        <a:latin typeface="Cambria Math" panose="02040503050406030204" pitchFamily="18" charset="0"/>
                      </a:rPr>
                      <m:t>𝐴</m:t>
                    </m:r>
                    <m:r>
                      <a:rPr lang="vi-VN" sz="1900" i="1" dirty="0" smtClean="0">
                        <a:latin typeface="Cambria Math" panose="02040503050406030204" pitchFamily="18" charset="0"/>
                      </a:rPr>
                      <m:t>, </m:t>
                    </m:r>
                    <m:r>
                      <a:rPr lang="vi-VN" sz="1900" i="1" dirty="0" smtClean="0">
                        <a:latin typeface="Cambria Math" panose="02040503050406030204" pitchFamily="18" charset="0"/>
                      </a:rPr>
                      <m:t>𝐵</m:t>
                    </m:r>
                    <m:r>
                      <a:rPr lang="vi-VN" sz="1900" i="1" dirty="0" smtClean="0">
                        <a:latin typeface="Cambria Math" panose="02040503050406030204" pitchFamily="18" charset="0"/>
                      </a:rPr>
                      <m:t> </m:t>
                    </m:r>
                  </m:oMath>
                </a14:m>
                <a:r>
                  <a:rPr lang="vi-VN" sz="1900" dirty="0">
                    <a:latin typeface="+mn-lt"/>
                  </a:rPr>
                  <a:t>thuộc </a:t>
                </a:r>
                <a14:m>
                  <m:oMath xmlns:m="http://schemas.openxmlformats.org/officeDocument/2006/math">
                    <m:r>
                      <a:rPr lang="vi-VN" sz="1900" i="1" dirty="0" smtClean="0">
                        <a:latin typeface="Cambria Math" panose="02040503050406030204" pitchFamily="18" charset="0"/>
                      </a:rPr>
                      <m:t>𝑑</m:t>
                    </m:r>
                  </m:oMath>
                </a14:m>
                <a:r>
                  <a:rPr lang="vi-VN" sz="1900" dirty="0" smtClean="0">
                    <a:latin typeface="+mn-lt"/>
                  </a:rPr>
                  <a:t> </a:t>
                </a:r>
                <a:r>
                  <a:rPr lang="vi-VN" sz="1900" dirty="0">
                    <a:latin typeface="+mn-lt"/>
                  </a:rPr>
                  <a:t>khác </a:t>
                </a:r>
                <a14:m>
                  <m:oMath xmlns:m="http://schemas.openxmlformats.org/officeDocument/2006/math">
                    <m:r>
                      <a:rPr lang="vi-VN" sz="1900" i="1" dirty="0" smtClean="0">
                        <a:latin typeface="Cambria Math" panose="02040503050406030204" pitchFamily="18" charset="0"/>
                      </a:rPr>
                      <m:t>𝑂</m:t>
                    </m:r>
                  </m:oMath>
                </a14:m>
                <a:r>
                  <a:rPr lang="vi-VN" sz="1900" dirty="0">
                    <a:latin typeface="+mn-lt"/>
                  </a:rPr>
                  <a:t>; các điểm </a:t>
                </a:r>
                <a14:m>
                  <m:oMath xmlns:m="http://schemas.openxmlformats.org/officeDocument/2006/math">
                    <m:r>
                      <a:rPr lang="vi-VN" sz="1900" i="1" dirty="0" smtClean="0">
                        <a:latin typeface="Cambria Math" panose="02040503050406030204" pitchFamily="18" charset="0"/>
                      </a:rPr>
                      <m:t>𝐴</m:t>
                    </m:r>
                    <m:r>
                      <a:rPr lang="vi-VN" sz="1900" i="1" dirty="0" smtClean="0">
                        <a:latin typeface="Cambria Math" panose="02040503050406030204" pitchFamily="18" charset="0"/>
                      </a:rPr>
                      <m:t>′, </m:t>
                    </m:r>
                    <m:r>
                      <a:rPr lang="vi-VN" sz="1900" i="1" dirty="0" smtClean="0">
                        <a:latin typeface="Cambria Math" panose="02040503050406030204" pitchFamily="18" charset="0"/>
                      </a:rPr>
                      <m:t>𝐵</m:t>
                    </m:r>
                    <m:r>
                      <a:rPr lang="vi-VN" sz="1900" i="1" dirty="0" smtClean="0">
                        <a:latin typeface="Cambria Math" panose="02040503050406030204" pitchFamily="18" charset="0"/>
                      </a:rPr>
                      <m:t>′ </m:t>
                    </m:r>
                  </m:oMath>
                </a14:m>
                <a:r>
                  <a:rPr lang="vi-VN" sz="1900" dirty="0">
                    <a:latin typeface="+mn-lt"/>
                  </a:rPr>
                  <a:t>thuộc </a:t>
                </a:r>
                <a14:m>
                  <m:oMath xmlns:m="http://schemas.openxmlformats.org/officeDocument/2006/math">
                    <m:r>
                      <a:rPr lang="vi-VN" sz="1900" i="1" dirty="0" smtClean="0">
                        <a:latin typeface="Cambria Math" panose="02040503050406030204" pitchFamily="18" charset="0"/>
                      </a:rPr>
                      <m:t>(</m:t>
                    </m:r>
                    <m:r>
                      <a:rPr lang="vi-VN" sz="1900" i="1" dirty="0" smtClean="0">
                        <a:latin typeface="Cambria Math" panose="02040503050406030204" pitchFamily="18" charset="0"/>
                      </a:rPr>
                      <m:t>𝑃</m:t>
                    </m:r>
                    <m:r>
                      <a:rPr lang="vi-VN" sz="1900" i="1" dirty="0" smtClean="0">
                        <a:latin typeface="Cambria Math" panose="02040503050406030204" pitchFamily="18" charset="0"/>
                      </a:rPr>
                      <m:t>)</m:t>
                    </m:r>
                  </m:oMath>
                </a14:m>
                <a:r>
                  <a:rPr lang="vi-VN" sz="1900" dirty="0">
                    <a:latin typeface="+mn-lt"/>
                  </a:rPr>
                  <a:t> thỏa mãn </a:t>
                </a:r>
                <a14:m>
                  <m:oMath xmlns:m="http://schemas.openxmlformats.org/officeDocument/2006/math">
                    <m:r>
                      <a:rPr lang="vi-VN" sz="1900" i="1" dirty="0" smtClean="0">
                        <a:latin typeface="Cambria Math" panose="02040503050406030204" pitchFamily="18" charset="0"/>
                      </a:rPr>
                      <m:t>𝐴</m:t>
                    </m:r>
                    <m:sSup>
                      <m:sSupPr>
                        <m:ctrlPr>
                          <a:rPr lang="vi-VN" sz="1900" i="1" dirty="0" smtClean="0">
                            <a:latin typeface="Cambria Math" panose="02040503050406030204" pitchFamily="18" charset="0"/>
                          </a:rPr>
                        </m:ctrlPr>
                      </m:sSupPr>
                      <m:e>
                        <m:r>
                          <a:rPr lang="vi-VN" sz="1900" i="1" dirty="0" smtClean="0">
                            <a:latin typeface="Cambria Math" panose="02040503050406030204" pitchFamily="18" charset="0"/>
                          </a:rPr>
                          <m:t>𝐴</m:t>
                        </m:r>
                      </m:e>
                      <m:sup>
                        <m:r>
                          <a:rPr lang="vi-VN" sz="1900" i="1" dirty="0" smtClean="0">
                            <a:latin typeface="Cambria Math" panose="02040503050406030204" pitchFamily="18" charset="0"/>
                          </a:rPr>
                          <m:t>′</m:t>
                        </m:r>
                      </m:sup>
                    </m:sSup>
                    <m:r>
                      <a:rPr lang="vi-VN" sz="1900" i="1" dirty="0" smtClean="0">
                        <a:latin typeface="Cambria Math" panose="02040503050406030204" pitchFamily="18" charset="0"/>
                      </a:rPr>
                      <m:t>⊥</m:t>
                    </m:r>
                    <m:d>
                      <m:dPr>
                        <m:ctrlPr>
                          <a:rPr lang="vi-VN" sz="1900" i="1" dirty="0" smtClean="0">
                            <a:latin typeface="Cambria Math" panose="02040503050406030204" pitchFamily="18" charset="0"/>
                          </a:rPr>
                        </m:ctrlPr>
                      </m:dPr>
                      <m:e>
                        <m:r>
                          <a:rPr lang="vi-VN" sz="1900" i="1" dirty="0" smtClean="0">
                            <a:latin typeface="Cambria Math" panose="02040503050406030204" pitchFamily="18" charset="0"/>
                          </a:rPr>
                          <m:t>𝑃</m:t>
                        </m:r>
                      </m:e>
                    </m:d>
                    <m:r>
                      <a:rPr lang="vi-VN" sz="1900" i="1" dirty="0" smtClean="0">
                        <a:latin typeface="Cambria Math" panose="02040503050406030204" pitchFamily="18" charset="0"/>
                      </a:rPr>
                      <m:t>,</m:t>
                    </m:r>
                    <m:r>
                      <a:rPr lang="vi-VN" sz="1900" i="1" dirty="0" smtClean="0">
                        <a:latin typeface="Cambria Math" panose="02040503050406030204" pitchFamily="18" charset="0"/>
                      </a:rPr>
                      <m:t>𝐵</m:t>
                    </m:r>
                    <m:sSup>
                      <m:sSupPr>
                        <m:ctrlPr>
                          <a:rPr lang="vi-VN" sz="1900" i="1" dirty="0" smtClean="0">
                            <a:latin typeface="Cambria Math" panose="02040503050406030204" pitchFamily="18" charset="0"/>
                          </a:rPr>
                        </m:ctrlPr>
                      </m:sSupPr>
                      <m:e>
                        <m:r>
                          <a:rPr lang="vi-VN" sz="1900" i="1" dirty="0" smtClean="0">
                            <a:latin typeface="Cambria Math" panose="02040503050406030204" pitchFamily="18" charset="0"/>
                          </a:rPr>
                          <m:t>𝐵</m:t>
                        </m:r>
                      </m:e>
                      <m:sup>
                        <m:r>
                          <a:rPr lang="vi-VN" sz="1900" i="1" dirty="0" smtClean="0">
                            <a:latin typeface="Cambria Math" panose="02040503050406030204" pitchFamily="18" charset="0"/>
                          </a:rPr>
                          <m:t>′</m:t>
                        </m:r>
                      </m:sup>
                    </m:sSup>
                    <m:r>
                      <a:rPr lang="vi-VN" sz="1900" i="1" dirty="0" smtClean="0">
                        <a:latin typeface="Cambria Math" panose="02040503050406030204" pitchFamily="18" charset="0"/>
                      </a:rPr>
                      <m:t>⊥</m:t>
                    </m:r>
                    <m:d>
                      <m:dPr>
                        <m:ctrlPr>
                          <a:rPr lang="vi-VN" sz="1900" i="1" dirty="0" smtClean="0">
                            <a:latin typeface="Cambria Math" panose="02040503050406030204" pitchFamily="18" charset="0"/>
                          </a:rPr>
                        </m:ctrlPr>
                      </m:dPr>
                      <m:e>
                        <m:r>
                          <a:rPr lang="vi-VN" sz="1900" i="1" dirty="0" smtClean="0">
                            <a:latin typeface="Cambria Math" panose="02040503050406030204" pitchFamily="18" charset="0"/>
                          </a:rPr>
                          <m:t>𝑃</m:t>
                        </m:r>
                      </m:e>
                    </m:d>
                    <m:r>
                      <a:rPr lang="en-US" sz="1900" b="0" i="1" dirty="0" smtClean="0">
                        <a:latin typeface="Cambria Math" panose="02040503050406030204" pitchFamily="18" charset="0"/>
                      </a:rPr>
                      <m:t>.</m:t>
                    </m:r>
                  </m:oMath>
                </a14:m>
                <a:r>
                  <a:rPr lang="en-US" sz="1900" dirty="0" smtClean="0">
                    <a:latin typeface="+mn-lt"/>
                  </a:rPr>
                  <a:t> </a:t>
                </a:r>
                <a:r>
                  <a:rPr lang="vi-VN" sz="1900" dirty="0" smtClean="0">
                    <a:latin typeface="+mn-lt"/>
                  </a:rPr>
                  <a:t>Chứng </a:t>
                </a:r>
                <a:r>
                  <a:rPr lang="vi-VN" sz="1900" dirty="0">
                    <a:latin typeface="+mn-lt"/>
                  </a:rPr>
                  <a:t>minh rằng: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sup>
                        </m:sSup>
                      </m:num>
                      <m:den>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𝐵</m:t>
                        </m:r>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𝐵</m:t>
                            </m:r>
                          </m:e>
                          <m: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sup>
                        </m:sSup>
                      </m:den>
                    </m:f>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𝑂𝐴</m:t>
                        </m:r>
                      </m:num>
                      <m:den>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𝑂𝐵</m:t>
                        </m:r>
                      </m:den>
                    </m:f>
                  </m:oMath>
                </a14:m>
                <a:r>
                  <a:rPr lang="en-US" sz="1900" dirty="0" smtClean="0">
                    <a:latin typeface="+mn-lt"/>
                  </a:rPr>
                  <a:t>.</a:t>
                </a:r>
                <a:endParaRPr lang="en-US" sz="1900" dirty="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346260" y="904406"/>
                <a:ext cx="8524530" cy="1689886"/>
              </a:xfrm>
              <a:prstGeom prst="rect">
                <a:avLst/>
              </a:prstGeom>
              <a:blipFill rotWithShape="0">
                <a:blip r:embed="rId3"/>
                <a:stretch>
                  <a:fillRect l="-715" r="-644"/>
                </a:stretch>
              </a:blipFill>
            </p:spPr>
            <p:txBody>
              <a:bodyPr/>
              <a:lstStyle/>
              <a:p>
                <a:r>
                  <a:rPr lang="en-US">
                    <a:noFill/>
                  </a:rPr>
                  <a:t> </a:t>
                </a:r>
              </a:p>
            </p:txBody>
          </p:sp>
        </mc:Fallback>
      </mc:AlternateContent>
      <p:sp>
        <p:nvSpPr>
          <p:cNvPr id="70" name="Rectangle 69"/>
          <p:cNvSpPr/>
          <p:nvPr/>
        </p:nvSpPr>
        <p:spPr>
          <a:xfrm>
            <a:off x="4286160" y="2673494"/>
            <a:ext cx="644727"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20000"/>
                    </a14:imgEffect>
                  </a14:imgLayer>
                </a14:imgProps>
              </a:ext>
            </a:extLst>
          </a:blip>
          <a:stretch>
            <a:fillRect/>
          </a:stretch>
        </p:blipFill>
        <p:spPr>
          <a:xfrm>
            <a:off x="495839" y="2812860"/>
            <a:ext cx="2363236" cy="226346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278999" y="3254596"/>
                <a:ext cx="5688311" cy="1522661"/>
              </a:xfrm>
              <a:prstGeom prst="rect">
                <a:avLst/>
              </a:prstGeom>
            </p:spPr>
            <p:txBody>
              <a:bodyPr wrap="square">
                <a:spAutoFit/>
              </a:bodyPr>
              <a:lstStyle/>
              <a:p>
                <a:pPr>
                  <a:lnSpc>
                    <a:spcPct val="150000"/>
                  </a:lnSpc>
                  <a:spcBef>
                    <a:spcPts val="600"/>
                  </a:spcBef>
                  <a:spcAft>
                    <a:spcPts val="600"/>
                  </a:spcAft>
                </a:pPr>
                <a:r>
                  <a:rPr lang="en-US" sz="1900" dirty="0" smtClean="0">
                    <a:latin typeface="+mn-lt"/>
                    <a:ea typeface="Arial" panose="020B0604020202020204" pitchFamily="34" charset="0"/>
                    <a:cs typeface="Times New Roman" panose="02020603050405020304" pitchFamily="18" charset="0"/>
                  </a:rPr>
                  <a:t>Do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e>
                    </m:d>
                  </m:oMath>
                </a14:m>
                <a:r>
                  <a:rPr lang="en-US" sz="19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𝐵𝐵</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900" dirty="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1900" dirty="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𝑂𝐵𝐵</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900" dirty="0">
                    <a:effectLst/>
                    <a:latin typeface="+mn-lt"/>
                    <a:ea typeface="Times New Roman" panose="02020603050405020304" pitchFamily="18" charset="0"/>
                    <a:cs typeface="Times New Roman" panose="02020603050405020304" pitchFamily="18" charset="0"/>
                  </a:rPr>
                  <a:t> có </a:t>
                </a:r>
                <a14:m>
                  <m:oMath xmlns:m="http://schemas.openxmlformats.org/officeDocument/2006/math">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𝐵𝐵</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9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9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9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f>
                      <m:f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sup>
                        </m:sSup>
                      </m:num>
                      <m:den>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𝐵</m:t>
                        </m:r>
                        <m:sSup>
                          <m:sSup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𝐵</m:t>
                            </m:r>
                          </m:e>
                          <m:sup>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sup>
                        </m:sSup>
                      </m:den>
                    </m:f>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𝑂𝐴</m:t>
                        </m:r>
                      </m:num>
                      <m:den>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𝑂𝐵</m:t>
                        </m:r>
                      </m:den>
                    </m:f>
                  </m:oMath>
                </a14:m>
                <a:r>
                  <a:rPr lang="en-US" sz="1900" dirty="0">
                    <a:effectLst/>
                    <a:latin typeface="+mn-lt"/>
                    <a:ea typeface="Times New Roman" panose="02020603050405020304" pitchFamily="18" charset="0"/>
                    <a:cs typeface="Times New Roman" panose="02020603050405020304" pitchFamily="18" charset="0"/>
                  </a:rPr>
                  <a:t> (định lí Thalès).</a:t>
                </a:r>
                <a:endParaRPr lang="en-US" sz="1900" dirty="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278999" y="3254596"/>
                <a:ext cx="5688311" cy="1522661"/>
              </a:xfrm>
              <a:prstGeom prst="rect">
                <a:avLst/>
              </a:prstGeom>
              <a:blipFill rotWithShape="0">
                <a:blip r:embed="rId6"/>
                <a:stretch>
                  <a:fillRect l="-1072"/>
                </a:stretch>
              </a:blipFill>
            </p:spPr>
            <p:txBody>
              <a:bodyPr/>
              <a:lstStyle/>
              <a:p>
                <a:r>
                  <a:rPr lang="en-US">
                    <a:noFill/>
                  </a:rPr>
                  <a:t> </a:t>
                </a:r>
              </a:p>
            </p:txBody>
          </p:sp>
        </mc:Fallback>
      </mc:AlternateContent>
    </p:spTree>
    <p:extLst>
      <p:ext uri="{BB962C8B-B14F-4D97-AF65-F5344CB8AC3E}">
        <p14:creationId xmlns:p14="http://schemas.microsoft.com/office/powerpoint/2010/main" val="373402514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randombar(horizontal)">
                                      <p:cBhvr>
                                        <p:cTn id="19" dur="500"/>
                                        <p:tgtEl>
                                          <p:spTgt spid="7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down)">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 grpId="0"/>
      <p:bldP spid="7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384250" y="197181"/>
                <a:ext cx="8371827" cy="92102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0"/>
                  </a:spcBef>
                  <a:spcAft>
                    <a:spcPts val="0"/>
                  </a:spcAft>
                  <a:buClr>
                    <a:srgbClr val="C00000"/>
                  </a:buClr>
                  <a:buFont typeface="Wingdings" panose="05000000000000000000" pitchFamily="2" charset="2"/>
                  <a:buChar char="q"/>
                  <a:defRPr/>
                </a:pPr>
                <a:r>
                  <a:rPr kumimoji="0" lang="en-US" sz="1900" b="1" i="0" u="none" strike="noStrike" kern="0" cap="none" spc="0" normalizeH="0" baseline="0" noProof="0" dirty="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HĐ6: </a:t>
                </a:r>
                <a:r>
                  <a:rPr lang="vi-VN" sz="1700" dirty="0">
                    <a:solidFill>
                      <a:srgbClr val="000000"/>
                    </a:solidFill>
                  </a:rPr>
                  <a:t>Trong Hình 21 , hai mặt sàn của nhà cao tầng và cột trụ bê tông gợi nên hình ảnh hai mặt phẳng </a:t>
                </a:r>
                <a14:m>
                  <m:oMath xmlns:m="http://schemas.openxmlformats.org/officeDocument/2006/math">
                    <m:r>
                      <a:rPr lang="vi-VN" sz="1700" i="1" dirty="0" smtClean="0">
                        <a:solidFill>
                          <a:srgbClr val="000000"/>
                        </a:solidFill>
                        <a:latin typeface="Cambria Math" panose="02040503050406030204" pitchFamily="18" charset="0"/>
                      </a:rPr>
                      <m:t>(</m:t>
                    </m:r>
                    <m:r>
                      <a:rPr lang="vi-VN" sz="1700" i="1" dirty="0" smtClean="0">
                        <a:solidFill>
                          <a:srgbClr val="000000"/>
                        </a:solidFill>
                        <a:latin typeface="Cambria Math" panose="02040503050406030204" pitchFamily="18" charset="0"/>
                      </a:rPr>
                      <m:t>𝑃</m:t>
                    </m:r>
                    <m:r>
                      <a:rPr lang="vi-VN" sz="1700" i="1" dirty="0" smtClean="0">
                        <a:solidFill>
                          <a:srgbClr val="000000"/>
                        </a:solidFill>
                        <a:latin typeface="Cambria Math" panose="02040503050406030204" pitchFamily="18" charset="0"/>
                      </a:rPr>
                      <m:t>), (</m:t>
                    </m:r>
                    <m:r>
                      <a:rPr lang="vi-VN" sz="1700" i="1" dirty="0" smtClean="0">
                        <a:solidFill>
                          <a:srgbClr val="000000"/>
                        </a:solidFill>
                        <a:latin typeface="Cambria Math" panose="02040503050406030204" pitchFamily="18" charset="0"/>
                      </a:rPr>
                      <m:t>𝑄</m:t>
                    </m:r>
                    <m:r>
                      <a:rPr lang="vi-VN" sz="1700" i="1" dirty="0" smtClean="0">
                        <a:solidFill>
                          <a:srgbClr val="000000"/>
                        </a:solidFill>
                        <a:latin typeface="Cambria Math" panose="02040503050406030204" pitchFamily="18" charset="0"/>
                      </a:rPr>
                      <m:t>) </m:t>
                    </m:r>
                  </m:oMath>
                </a14:m>
                <a:r>
                  <a:rPr lang="vi-VN" sz="1700" dirty="0">
                    <a:solidFill>
                      <a:srgbClr val="000000"/>
                    </a:solidFill>
                  </a:rPr>
                  <a:t>phân biệt và đường thẳng </a:t>
                </a:r>
                <a14:m>
                  <m:oMath xmlns:m="http://schemas.openxmlformats.org/officeDocument/2006/math">
                    <m:r>
                      <a:rPr lang="vi-VN" sz="1700" i="1" dirty="0" smtClean="0">
                        <a:solidFill>
                          <a:srgbClr val="000000"/>
                        </a:solidFill>
                        <a:latin typeface="Cambria Math" panose="02040503050406030204" pitchFamily="18" charset="0"/>
                      </a:rPr>
                      <m:t>𝑎</m:t>
                    </m:r>
                  </m:oMath>
                </a14:m>
                <a:r>
                  <a:rPr lang="vi-VN" sz="1700" dirty="0" smtClean="0">
                    <a:solidFill>
                      <a:srgbClr val="000000"/>
                    </a:solidFill>
                  </a:rPr>
                  <a:t>.</a:t>
                </a:r>
                <a:endParaRPr lang="vi-VN" sz="1700" dirty="0">
                  <a:solidFill>
                    <a:srgbClr val="000000"/>
                  </a:solidFill>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384250" y="197181"/>
                <a:ext cx="8371827" cy="921021"/>
              </a:xfrm>
              <a:prstGeom prst="rect">
                <a:avLst/>
              </a:prstGeom>
              <a:blipFill rotWithShape="0">
                <a:blip r:embed="rId3"/>
                <a:stretch>
                  <a:fillRect l="-510" r="-510" b="-397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Rectangle 10"/>
          <p:cNvSpPr/>
          <p:nvPr/>
        </p:nvSpPr>
        <p:spPr>
          <a:xfrm>
            <a:off x="853082" y="3476950"/>
            <a:ext cx="670375" cy="353943"/>
          </a:xfrm>
          <a:prstGeom prst="rect">
            <a:avLst/>
          </a:prstGeom>
        </p:spPr>
        <p:txBody>
          <a:bodyPr wrap="none">
            <a:spAutoFit/>
          </a:bodyPr>
          <a:lstStyle/>
          <a:p>
            <a:pPr algn="ctr">
              <a:buClrTx/>
              <a:defRPr/>
            </a:pPr>
            <a:r>
              <a:rPr lang="en-US" sz="1700" b="1" i="1" u="sng" kern="1200" dirty="0" smtClean="0">
                <a:solidFill>
                  <a:schemeClr val="tx1"/>
                </a:solidFill>
                <a:latin typeface="Arial" panose="020B0604020202020204" pitchFamily="34" charset="0"/>
                <a:ea typeface="+mn-ea"/>
              </a:rPr>
              <a:t>Giải:</a:t>
            </a:r>
            <a:endParaRPr lang="en-US" sz="1700" b="1" i="1" u="sng" kern="1200" dirty="0">
              <a:solidFill>
                <a:schemeClr val="tx1"/>
              </a:solidFill>
              <a:latin typeface="Calibri"/>
              <a:ea typeface="+mn-ea"/>
            </a:endParaRPr>
          </a:p>
        </p:txBody>
      </p:sp>
      <mc:AlternateContent xmlns:mc="http://schemas.openxmlformats.org/markup-compatibility/2006" xmlns:a14="http://schemas.microsoft.com/office/drawing/2010/main">
        <mc:Choice Requires="a14">
          <p:sp>
            <p:nvSpPr>
              <p:cNvPr id="5" name="Rectangle 4"/>
              <p:cNvSpPr/>
              <p:nvPr/>
            </p:nvSpPr>
            <p:spPr>
              <a:xfrm>
                <a:off x="409931" y="3848707"/>
                <a:ext cx="4250969" cy="1031051"/>
              </a:xfrm>
              <a:prstGeom prst="rect">
                <a:avLst/>
              </a:prstGeom>
            </p:spPr>
            <p:txBody>
              <a:bodyPr wrap="square">
                <a:spAutoFit/>
              </a:bodyPr>
              <a:lstStyle/>
              <a:p>
                <a:pPr>
                  <a:lnSpc>
                    <a:spcPct val="150000"/>
                  </a:lnSpc>
                  <a:spcBef>
                    <a:spcPts val="600"/>
                  </a:spcBef>
                  <a:spcAft>
                    <a:spcPts val="600"/>
                  </a:spcAft>
                </a:pPr>
                <a:r>
                  <a:rPr lang="en-US" sz="1700" dirty="0">
                    <a:latin typeface="+mn-lt"/>
                    <a:ea typeface="Arial" panose="020B0604020202020204" pitchFamily="34" charset="0"/>
                    <a:cs typeface="Times New Roman" panose="02020603050405020304" pitchFamily="18" charset="0"/>
                  </a:rPr>
                  <a:t>a) Nếu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𝑃</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𝑄</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700" dirty="0">
                    <a:effectLst/>
                    <a:latin typeface="+mn-lt"/>
                    <a:ea typeface="Times New Roman" panose="02020603050405020304" pitchFamily="18" charset="0"/>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1700" dirty="0">
                    <a:effectLst/>
                    <a:latin typeface="+mn-lt"/>
                    <a:ea typeface="Times New Roman" panose="02020603050405020304" pitchFamily="18" charset="0"/>
                    <a:cs typeface="Times New Roman" panose="02020603050405020304" pitchFamily="18" charset="0"/>
                  </a:rPr>
                  <a:t> thì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𝑄</m:t>
                        </m:r>
                      </m:e>
                    </m:d>
                  </m:oMath>
                </a14:m>
                <a:endParaRPr lang="en-US" sz="1700" dirty="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1700" dirty="0">
                    <a:effectLst/>
                    <a:latin typeface="+mn-lt"/>
                    <a:ea typeface="Arial" panose="020B0604020202020204" pitchFamily="34" charset="0"/>
                    <a:cs typeface="Times New Roman" panose="02020603050405020304" pitchFamily="18" charset="0"/>
                  </a:rPr>
                  <a:t>b) Nếu </a:t>
                </a:r>
                <a14:m>
                  <m:oMath xmlns:m="http://schemas.openxmlformats.org/officeDocument/2006/math">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effectLst/>
                            <a:latin typeface="Cambria Math" panose="02040503050406030204" pitchFamily="18" charset="0"/>
                            <a:ea typeface="Arial" panose="020B0604020202020204" pitchFamily="34" charset="0"/>
                            <a:cs typeface="Times New Roman" panose="02020603050405020304" pitchFamily="18" charset="0"/>
                          </a:rPr>
                          <m:t>𝑃</m:t>
                        </m:r>
                      </m:e>
                    </m:d>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1700" dirty="0">
                    <a:effectLst/>
                    <a:latin typeface="+mn-lt"/>
                    <a:ea typeface="Times New Roman" panose="02020603050405020304" pitchFamily="18" charset="0"/>
                    <a:cs typeface="Times New Roman" panose="02020603050405020304" pitchFamily="18" charset="0"/>
                  </a:rPr>
                  <a:t> và </a:t>
                </a:r>
                <a14:m>
                  <m:oMath xmlns:m="http://schemas.openxmlformats.org/officeDocument/2006/math">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𝑄</m:t>
                        </m:r>
                      </m:e>
                    </m:d>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1700" dirty="0">
                    <a:effectLst/>
                    <a:latin typeface="+mn-lt"/>
                    <a:ea typeface="Times New Roman" panose="02020603050405020304" pitchFamily="18" charset="0"/>
                    <a:cs typeface="Times New Roman" panose="02020603050405020304" pitchFamily="18" charset="0"/>
                  </a:rPr>
                  <a:t> thì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931" y="3848707"/>
                <a:ext cx="4250969" cy="1031051"/>
              </a:xfrm>
              <a:prstGeom prst="rect">
                <a:avLst/>
              </a:prstGeom>
              <a:blipFill rotWithShape="0">
                <a:blip r:embed="rId4"/>
                <a:stretch>
                  <a:fillRect l="-860" b="-2959"/>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19266210">
            <a:off x="5685302" y="4406698"/>
            <a:ext cx="575100" cy="832059"/>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6172480" y="1118202"/>
            <a:ext cx="2609278" cy="341923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09931" y="1056427"/>
                <a:ext cx="5608640" cy="2402709"/>
              </a:xfrm>
              <a:prstGeom prst="rect">
                <a:avLst/>
              </a:prstGeom>
            </p:spPr>
            <p:txBody>
              <a:bodyPr wrap="square">
                <a:spAutoFit/>
              </a:bodyPr>
              <a:lstStyle/>
              <a:p>
                <a:pPr algn="just">
                  <a:lnSpc>
                    <a:spcPct val="150000"/>
                  </a:lnSpc>
                </a:pPr>
                <a:r>
                  <a:rPr lang="vi-VN" sz="1650" dirty="0">
                    <a:latin typeface="+mn-lt"/>
                  </a:rPr>
                  <a:t>Quan sát </a:t>
                </a:r>
                <a:r>
                  <a:rPr lang="vi-VN" sz="1650" i="1" dirty="0">
                    <a:latin typeface="+mn-lt"/>
                  </a:rPr>
                  <a:t>Hình 21 </a:t>
                </a:r>
                <a:r>
                  <a:rPr lang="vi-VN" sz="1650" dirty="0">
                    <a:latin typeface="+mn-lt"/>
                  </a:rPr>
                  <a:t>và cho biết:</a:t>
                </a:r>
              </a:p>
              <a:p>
                <a:pPr algn="just">
                  <a:lnSpc>
                    <a:spcPct val="150000"/>
                  </a:lnSpc>
                </a:pPr>
                <a:r>
                  <a:rPr lang="vi-VN" sz="1650" dirty="0">
                    <a:latin typeface="+mn-lt"/>
                  </a:rPr>
                  <a:t>a) </a:t>
                </a:r>
                <a:r>
                  <a:rPr lang="vi-VN" sz="1650" dirty="0" smtClean="0">
                    <a:latin typeface="+mn-lt"/>
                  </a:rPr>
                  <a:t>Nếu </a:t>
                </a:r>
                <a:r>
                  <a:rPr lang="vi-VN" sz="1650" dirty="0">
                    <a:latin typeface="+mn-lt"/>
                  </a:rPr>
                  <a:t>hai mặt phẳng </a:t>
                </a:r>
                <a14:m>
                  <m:oMath xmlns:m="http://schemas.openxmlformats.org/officeDocument/2006/math">
                    <m:r>
                      <a:rPr lang="vi-VN" sz="1600" i="1" dirty="0">
                        <a:latin typeface="Cambria Math" panose="02040503050406030204" pitchFamily="18" charset="0"/>
                      </a:rPr>
                      <m:t>(</m:t>
                    </m:r>
                    <m:r>
                      <a:rPr lang="vi-VN" sz="1600" i="1" dirty="0">
                        <a:latin typeface="Cambria Math" panose="02040503050406030204" pitchFamily="18" charset="0"/>
                      </a:rPr>
                      <m:t>𝑃</m:t>
                    </m:r>
                    <m:r>
                      <a:rPr lang="vi-VN" sz="1600" i="1" dirty="0">
                        <a:latin typeface="Cambria Math" panose="02040503050406030204" pitchFamily="18" charset="0"/>
                      </a:rPr>
                      <m:t>), (</m:t>
                    </m:r>
                    <m:r>
                      <a:rPr lang="vi-VN" sz="1600" i="1" dirty="0">
                        <a:latin typeface="Cambria Math" panose="02040503050406030204" pitchFamily="18" charset="0"/>
                      </a:rPr>
                      <m:t>𝑄</m:t>
                    </m:r>
                    <m:r>
                      <a:rPr lang="vi-VN" sz="1600" i="1" dirty="0">
                        <a:latin typeface="Cambria Math" panose="02040503050406030204" pitchFamily="18" charset="0"/>
                      </a:rPr>
                      <m:t>) </m:t>
                    </m:r>
                  </m:oMath>
                </a14:m>
                <a:r>
                  <a:rPr lang="vi-VN" sz="1650" dirty="0">
                    <a:latin typeface="+mn-lt"/>
                  </a:rPr>
                  <a:t>song song với nhau và đường thẳng </a:t>
                </a:r>
                <a14:m>
                  <m:oMath xmlns:m="http://schemas.openxmlformats.org/officeDocument/2006/math">
                    <m:r>
                      <a:rPr lang="vi-VN" sz="1600" i="1" dirty="0">
                        <a:latin typeface="Cambria Math" panose="02040503050406030204" pitchFamily="18" charset="0"/>
                      </a:rPr>
                      <m:t>𝑎</m:t>
                    </m:r>
                  </m:oMath>
                </a14:m>
                <a:r>
                  <a:rPr lang="vi-VN" sz="1650" dirty="0">
                    <a:latin typeface="+mn-lt"/>
                  </a:rPr>
                  <a:t> vuông góc với mặt phẳng </a:t>
                </a:r>
                <a14:m>
                  <m:oMath xmlns:m="http://schemas.openxmlformats.org/officeDocument/2006/math">
                    <m:d>
                      <m:d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vi-VN" sz="1650" dirty="0">
                    <a:latin typeface="+mn-lt"/>
                  </a:rPr>
                  <a:t> thì đường thẳng </a:t>
                </a:r>
                <a14:m>
                  <m:oMath xmlns:m="http://schemas.openxmlformats.org/officeDocument/2006/math">
                    <m:r>
                      <a:rPr lang="vi-VN" sz="1600" i="1" dirty="0">
                        <a:latin typeface="Cambria Math" panose="02040503050406030204" pitchFamily="18" charset="0"/>
                      </a:rPr>
                      <m:t>𝑎</m:t>
                    </m:r>
                  </m:oMath>
                </a14:m>
                <a:r>
                  <a:rPr lang="vi-VN" sz="1650" dirty="0">
                    <a:latin typeface="+mn-lt"/>
                  </a:rPr>
                  <a:t> có vuông góc với mặt phẳng </a:t>
                </a:r>
                <a14:m>
                  <m:oMath xmlns:m="http://schemas.openxmlformats.org/officeDocument/2006/math">
                    <m:d>
                      <m:d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latin typeface="Cambria Math" panose="02040503050406030204" pitchFamily="18" charset="0"/>
                            <a:ea typeface="Times New Roman" panose="02020603050405020304" pitchFamily="18" charset="0"/>
                            <a:cs typeface="Times New Roman" panose="02020603050405020304" pitchFamily="18" charset="0"/>
                          </a:rPr>
                          <m:t>𝑄</m:t>
                        </m:r>
                      </m:e>
                    </m:d>
                  </m:oMath>
                </a14:m>
                <a:r>
                  <a:rPr lang="vi-VN" sz="1650" dirty="0">
                    <a:latin typeface="+mn-lt"/>
                  </a:rPr>
                  <a:t> hay không?</a:t>
                </a:r>
              </a:p>
              <a:p>
                <a:pPr algn="just">
                  <a:lnSpc>
                    <a:spcPct val="150000"/>
                  </a:lnSpc>
                </a:pPr>
                <a:r>
                  <a:rPr lang="vi-VN" sz="1650" dirty="0">
                    <a:latin typeface="+mn-lt"/>
                  </a:rPr>
                  <a:t>b) </a:t>
                </a:r>
                <a:r>
                  <a:rPr lang="vi-VN" sz="1650" dirty="0" smtClean="0">
                    <a:latin typeface="+mn-lt"/>
                  </a:rPr>
                  <a:t>Nếu </a:t>
                </a:r>
                <a:r>
                  <a:rPr lang="vi-VN" sz="1650" dirty="0">
                    <a:latin typeface="+mn-lt"/>
                  </a:rPr>
                  <a:t>hai mặt phẳng </a:t>
                </a:r>
                <a14:m>
                  <m:oMath xmlns:m="http://schemas.openxmlformats.org/officeDocument/2006/math">
                    <m:r>
                      <a:rPr lang="vi-VN" sz="1800" i="1" dirty="0">
                        <a:latin typeface="Cambria Math" panose="02040503050406030204" pitchFamily="18" charset="0"/>
                      </a:rPr>
                      <m:t>(</m:t>
                    </m:r>
                    <m:r>
                      <a:rPr lang="vi-VN" sz="1800" i="1" dirty="0">
                        <a:latin typeface="Cambria Math" panose="02040503050406030204" pitchFamily="18" charset="0"/>
                      </a:rPr>
                      <m:t>𝑃</m:t>
                    </m:r>
                    <m:r>
                      <a:rPr lang="vi-VN" sz="1800" i="1" dirty="0">
                        <a:latin typeface="Cambria Math" panose="02040503050406030204" pitchFamily="18" charset="0"/>
                      </a:rPr>
                      <m:t>), (</m:t>
                    </m:r>
                    <m:r>
                      <a:rPr lang="vi-VN" sz="1800" i="1" dirty="0">
                        <a:latin typeface="Cambria Math" panose="02040503050406030204" pitchFamily="18" charset="0"/>
                      </a:rPr>
                      <m:t>𝑄</m:t>
                    </m:r>
                    <m:r>
                      <a:rPr lang="vi-VN" sz="1800" i="1" dirty="0">
                        <a:latin typeface="Cambria Math" panose="02040503050406030204" pitchFamily="18" charset="0"/>
                      </a:rPr>
                      <m:t>) </m:t>
                    </m:r>
                  </m:oMath>
                </a14:m>
                <a:r>
                  <a:rPr lang="vi-VN" sz="1650" dirty="0">
                    <a:latin typeface="+mn-lt"/>
                  </a:rPr>
                  <a:t>cùng vuông góc với đường thẳng </a:t>
                </a:r>
                <a14:m>
                  <m:oMath xmlns:m="http://schemas.openxmlformats.org/officeDocument/2006/math">
                    <m:r>
                      <a:rPr lang="vi-VN" sz="1600" i="1" dirty="0">
                        <a:latin typeface="Cambria Math" panose="02040503050406030204" pitchFamily="18" charset="0"/>
                      </a:rPr>
                      <m:t>𝑎</m:t>
                    </m:r>
                  </m:oMath>
                </a14:m>
                <a:r>
                  <a:rPr lang="vi-VN" sz="1650" dirty="0">
                    <a:latin typeface="+mn-lt"/>
                  </a:rPr>
                  <a:t> thì chúng có song song với nhau hay không</a:t>
                </a:r>
                <a:r>
                  <a:rPr lang="vi-VN" sz="1650" dirty="0" smtClean="0">
                    <a:latin typeface="+mn-lt"/>
                  </a:rPr>
                  <a:t>?</a:t>
                </a:r>
                <a:endParaRPr lang="vi-VN" sz="1650" dirty="0">
                  <a:latin typeface="+mn-lt"/>
                </a:endParaRPr>
              </a:p>
            </p:txBody>
          </p:sp>
        </mc:Choice>
        <mc:Fallback xmlns="">
          <p:sp>
            <p:nvSpPr>
              <p:cNvPr id="9" name="Rectangle 8"/>
              <p:cNvSpPr>
                <a:spLocks noRot="1" noChangeAspect="1" noMove="1" noResize="1" noEditPoints="1" noAdjustHandles="1" noChangeArrowheads="1" noChangeShapeType="1" noTextEdit="1"/>
              </p:cNvSpPr>
              <p:nvPr/>
            </p:nvSpPr>
            <p:spPr>
              <a:xfrm>
                <a:off x="409931" y="1056427"/>
                <a:ext cx="5608640" cy="2402709"/>
              </a:xfrm>
              <a:prstGeom prst="rect">
                <a:avLst/>
              </a:prstGeom>
              <a:blipFill rotWithShape="0">
                <a:blip r:embed="rId8"/>
                <a:stretch>
                  <a:fillRect l="-652" r="-652" b="-761"/>
                </a:stretch>
              </a:blipFill>
            </p:spPr>
            <p:txBody>
              <a:bodyPr/>
              <a:lstStyle/>
              <a:p>
                <a:r>
                  <a:rPr lang="en-US">
                    <a:noFill/>
                  </a:rPr>
                  <a:t> </a:t>
                </a:r>
              </a:p>
            </p:txBody>
          </p:sp>
        </mc:Fallback>
      </mc:AlternateContent>
    </p:spTree>
    <p:extLst>
      <p:ext uri="{BB962C8B-B14F-4D97-AF65-F5344CB8AC3E}">
        <p14:creationId xmlns:p14="http://schemas.microsoft.com/office/powerpoint/2010/main" val="215050298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20123041">
            <a:off x="7127077" y="4046183"/>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
        <p:nvSpPr>
          <p:cNvPr id="60" name="Google Shape;2540;p49"/>
          <p:cNvSpPr txBox="1">
            <a:spLocks/>
          </p:cNvSpPr>
          <p:nvPr/>
        </p:nvSpPr>
        <p:spPr>
          <a:xfrm>
            <a:off x="3034042" y="565836"/>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defRPr/>
            </a:pPr>
            <a:r>
              <a:rPr lang="en-US" b="1" dirty="0">
                <a:solidFill>
                  <a:srgbClr val="C00000"/>
                </a:solidFill>
                <a:latin typeface="Arial" panose="020B0604020202020204" pitchFamily="34" charset="0"/>
              </a:rPr>
              <a:t>Tính chất </a:t>
            </a:r>
            <a:r>
              <a:rPr lang="en-US" b="1" dirty="0" smtClean="0">
                <a:solidFill>
                  <a:srgbClr val="C00000"/>
                </a:solidFill>
                <a:latin typeface="Arial" panose="020B0604020202020204" pitchFamily="34" charset="0"/>
              </a:rPr>
              <a:t>4</a:t>
            </a:r>
            <a:endParaRPr lang="vi-VN" b="1" dirty="0">
              <a:solidFill>
                <a:srgbClr val="C00000"/>
              </a:solidFill>
              <a:latin typeface="Arial" panose="020B0604020202020204" pitchFamily="34" charset="0"/>
            </a:endParaRPr>
          </a:p>
        </p:txBody>
      </p:sp>
      <p:sp>
        <p:nvSpPr>
          <p:cNvPr id="61" name="Rectangle 60"/>
          <p:cNvSpPr/>
          <p:nvPr/>
        </p:nvSpPr>
        <p:spPr>
          <a:xfrm>
            <a:off x="1290885" y="1405738"/>
            <a:ext cx="6612112" cy="2497543"/>
          </a:xfrm>
          <a:prstGeom prst="rect">
            <a:avLst/>
          </a:prstGeom>
          <a:solidFill>
            <a:srgbClr val="BFDBF7"/>
          </a:solidFill>
          <a:ln w="25400" cap="flat" cmpd="sng" algn="ctr">
            <a:solidFill>
              <a:srgbClr val="FFFFFF"/>
            </a:solidFill>
            <a:prstDash val="solid"/>
          </a:ln>
          <a:effectLst/>
        </p:spPr>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vi-VN" sz="2000" kern="100" dirty="0" smtClean="0">
                <a:ea typeface="Calibri" panose="020F0502020204030204" pitchFamily="34" charset="0"/>
                <a:cs typeface="Times New Roman" panose="02020603050405020304" pitchFamily="18" charset="0"/>
              </a:rPr>
              <a:t>Cho </a:t>
            </a:r>
            <a:r>
              <a:rPr lang="vi-VN" sz="2000" kern="100" dirty="0">
                <a:ea typeface="Calibri" panose="020F0502020204030204" pitchFamily="34" charset="0"/>
                <a:cs typeface="Times New Roman" panose="02020603050405020304" pitchFamily="18" charset="0"/>
              </a:rPr>
              <a:t>hai mặt phẳng song song. Một đường thẳng vuông góc với mặt phẳng này thì vuông góc với mặt phẳng kia.</a:t>
            </a:r>
          </a:p>
          <a:p>
            <a:pPr marL="342900" indent="-342900" algn="just">
              <a:lnSpc>
                <a:spcPct val="150000"/>
              </a:lnSpc>
              <a:spcBef>
                <a:spcPts val="600"/>
              </a:spcBef>
              <a:spcAft>
                <a:spcPts val="600"/>
              </a:spcAft>
              <a:buFont typeface="Arial" panose="020B0604020202020204" pitchFamily="34" charset="0"/>
              <a:buChar char="•"/>
            </a:pPr>
            <a:r>
              <a:rPr lang="vi-VN" sz="2000" kern="100" dirty="0" smtClean="0">
                <a:ea typeface="Calibri" panose="020F0502020204030204" pitchFamily="34" charset="0"/>
                <a:cs typeface="Times New Roman" panose="02020603050405020304" pitchFamily="18" charset="0"/>
              </a:rPr>
              <a:t>Hai </a:t>
            </a:r>
            <a:r>
              <a:rPr lang="vi-VN" sz="2000" kern="100" dirty="0">
                <a:ea typeface="Calibri" panose="020F0502020204030204" pitchFamily="34" charset="0"/>
                <a:cs typeface="Times New Roman" panose="02020603050405020304" pitchFamily="18" charset="0"/>
              </a:rPr>
              <a:t>mặt phẳng phân biệt cùng vuông góc với một đường thẳng thì song song với nhau.</a:t>
            </a:r>
          </a:p>
        </p:txBody>
      </p:sp>
    </p:spTree>
    <p:extLst>
      <p:ext uri="{BB962C8B-B14F-4D97-AF65-F5344CB8AC3E}">
        <p14:creationId xmlns:p14="http://schemas.microsoft.com/office/powerpoint/2010/main" val="362028060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pic>
        <p:nvPicPr>
          <p:cNvPr id="19" name="Picture 18"/>
          <p:cNvPicPr>
            <a:picLocks noChangeAspect="1"/>
          </p:cNvPicPr>
          <p:nvPr/>
        </p:nvPicPr>
        <p:blipFill>
          <a:blip r:embed="rId4"/>
          <a:stretch>
            <a:fillRect/>
          </a:stretch>
        </p:blipFill>
        <p:spPr>
          <a:xfrm rot="15461742" flipV="1">
            <a:off x="7994435" y="4083142"/>
            <a:ext cx="1180762" cy="659837"/>
          </a:xfrm>
          <a:prstGeom prst="rect">
            <a:avLst/>
          </a:prstGeom>
        </p:spPr>
      </p:pic>
      <p:sp>
        <p:nvSpPr>
          <p:cNvPr id="14" name="Google Shape;735;p18"/>
          <p:cNvSpPr txBox="1">
            <a:spLocks/>
          </p:cNvSpPr>
          <p:nvPr/>
        </p:nvSpPr>
        <p:spPr>
          <a:xfrm>
            <a:off x="206885" y="36741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1800" b="1" dirty="0" smtClean="0">
                <a:solidFill>
                  <a:srgbClr val="FFFFFF"/>
                </a:solidFill>
                <a:highlight>
                  <a:srgbClr val="CE4D8E"/>
                </a:highlight>
                <a:latin typeface="Arial"/>
              </a:rPr>
              <a:t>Ví dụ 6:</a:t>
            </a:r>
            <a:endParaRPr lang="en-US" sz="1800" dirty="0">
              <a:solidFill>
                <a:srgbClr val="FFFFFF"/>
              </a:solidFill>
              <a:highlight>
                <a:srgbClr val="CE4D8E"/>
              </a:highlight>
              <a:latin typeface="Arial"/>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789352" y="740344"/>
            <a:ext cx="2961217" cy="3032903"/>
          </a:xfrm>
          <a:prstGeom prst="rect">
            <a:avLst/>
          </a:prstGeom>
        </p:spPr>
      </p:pic>
      <p:sp>
        <p:nvSpPr>
          <p:cNvPr id="17" name="TextBox 16"/>
          <p:cNvSpPr txBox="1"/>
          <p:nvPr/>
        </p:nvSpPr>
        <p:spPr>
          <a:xfrm>
            <a:off x="1275543" y="270755"/>
            <a:ext cx="7475026" cy="1402948"/>
          </a:xfrm>
          <a:prstGeom prst="rect">
            <a:avLst/>
          </a:prstGeom>
          <a:noFill/>
        </p:spPr>
        <p:txBody>
          <a:bodyPr wrap="square" rtlCol="0">
            <a:spAutoFit/>
          </a:bodyPr>
          <a:lstStyle/>
          <a:p>
            <a:pPr algn="just">
              <a:lnSpc>
                <a:spcPct val="150000"/>
              </a:lnSpc>
              <a:spcAft>
                <a:spcPts val="500"/>
              </a:spcAft>
            </a:pPr>
            <a:r>
              <a:rPr lang="en-US" sz="1800" dirty="0">
                <a:latin typeface="+mn-lt"/>
              </a:rPr>
              <a:t>Giả sử ABCD và ABMN là hai hình chữ nhật không cùng nằm trong một mặt phẳng (Hình 22).</a:t>
            </a:r>
          </a:p>
          <a:p>
            <a:pPr algn="just">
              <a:lnSpc>
                <a:spcPct val="150000"/>
              </a:lnSpc>
              <a:spcAft>
                <a:spcPts val="500"/>
              </a:spcAft>
            </a:pPr>
            <a:r>
              <a:rPr lang="en-US" sz="1800" dirty="0">
                <a:latin typeface="+mn-lt"/>
              </a:rPr>
              <a:t>Chứng minh rằng (ADN) </a:t>
            </a:r>
            <a:r>
              <a:rPr lang="en-US" sz="1800" dirty="0" smtClean="0">
                <a:latin typeface="+mn-lt"/>
              </a:rPr>
              <a:t>// </a:t>
            </a:r>
            <a:r>
              <a:rPr lang="en-US" sz="1800" dirty="0">
                <a:latin typeface="+mn-lt"/>
              </a:rPr>
              <a:t>(BCM</a:t>
            </a:r>
            <a:r>
              <a:rPr lang="en-US" sz="1800" dirty="0" smtClean="0">
                <a:latin typeface="+mn-lt"/>
              </a:rPr>
              <a:t>).</a:t>
            </a:r>
            <a:endParaRPr lang="en-US" sz="1800" dirty="0">
              <a:latin typeface="+mn-lt"/>
            </a:endParaRPr>
          </a:p>
        </p:txBody>
      </p:sp>
      <p:sp>
        <p:nvSpPr>
          <p:cNvPr id="21" name="Rectangle 20"/>
          <p:cNvSpPr/>
          <p:nvPr/>
        </p:nvSpPr>
        <p:spPr>
          <a:xfrm>
            <a:off x="539207" y="1702875"/>
            <a:ext cx="620683" cy="369332"/>
          </a:xfrm>
          <a:prstGeom prst="rect">
            <a:avLst/>
          </a:prstGeom>
        </p:spPr>
        <p:txBody>
          <a:bodyPr wrap="none">
            <a:spAutoFit/>
          </a:bodyPr>
          <a:lstStyle/>
          <a:p>
            <a:pPr algn="ctr">
              <a:buClrTx/>
              <a:defRPr/>
            </a:pPr>
            <a:r>
              <a:rPr lang="en-US" sz="1800" b="1" i="1" u="sng" kern="1200" dirty="0" smtClean="0">
                <a:solidFill>
                  <a:srgbClr val="C00000"/>
                </a:solidFill>
                <a:latin typeface="Arial" panose="020B0604020202020204" pitchFamily="34" charset="0"/>
                <a:ea typeface="+mn-ea"/>
              </a:rPr>
              <a:t>Giải</a:t>
            </a:r>
            <a:endParaRPr lang="en-US" sz="18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5" name="Rectangle 4"/>
              <p:cNvSpPr/>
              <p:nvPr/>
            </p:nvSpPr>
            <p:spPr>
              <a:xfrm>
                <a:off x="406340" y="2184218"/>
                <a:ext cx="5462301" cy="2713563"/>
              </a:xfrm>
              <a:prstGeom prst="rect">
                <a:avLst/>
              </a:prstGeom>
            </p:spPr>
            <p:txBody>
              <a:bodyPr wrap="square">
                <a:spAutoFit/>
              </a:bodyPr>
              <a:lstStyle/>
              <a:p>
                <a:pPr algn="just">
                  <a:lnSpc>
                    <a:spcPct val="150000"/>
                  </a:lnSpc>
                  <a:spcAft>
                    <a:spcPts val="500"/>
                  </a:spcAft>
                </a:pPr>
                <a:r>
                  <a:rPr lang="vi-VN" sz="1800" dirty="0">
                    <a:latin typeface="+mn-lt"/>
                  </a:rPr>
                  <a:t>Vì hai đường thẳng AD, AN cắt nhau trong mặt phẳng (ADN), AB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latin typeface="+mn-lt"/>
                  </a:rPr>
                  <a:t> AD, AB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latin typeface="+mn-lt"/>
                  </a:rPr>
                  <a:t> AN nên AB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latin typeface="+mn-lt"/>
                  </a:rPr>
                  <a:t> (ADN). </a:t>
                </a:r>
                <a:endParaRPr lang="en-US" sz="1800" dirty="0" smtClean="0">
                  <a:latin typeface="+mn-lt"/>
                </a:endParaRPr>
              </a:p>
              <a:p>
                <a:pPr algn="just">
                  <a:lnSpc>
                    <a:spcPct val="150000"/>
                  </a:lnSpc>
                  <a:spcAft>
                    <a:spcPts val="500"/>
                  </a:spcAft>
                </a:pPr>
                <a:r>
                  <a:rPr lang="vi-VN" sz="1800" dirty="0" smtClean="0">
                    <a:latin typeface="+mn-lt"/>
                  </a:rPr>
                  <a:t>Do </a:t>
                </a:r>
                <a:r>
                  <a:rPr lang="vi-VN" sz="1800" dirty="0">
                    <a:latin typeface="+mn-lt"/>
                  </a:rPr>
                  <a:t>hai đường thẳng BC, BM cắt nhau trong mặt phẳng (BCM), AB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latin typeface="+mn-lt"/>
                  </a:rPr>
                  <a:t> BC, AB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latin typeface="+mn-lt"/>
                  </a:rPr>
                  <a:t> BM nên AB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latin typeface="+mn-lt"/>
                  </a:rPr>
                  <a:t> (BCM).</a:t>
                </a:r>
              </a:p>
              <a:p>
                <a:pPr algn="just">
                  <a:lnSpc>
                    <a:spcPct val="150000"/>
                  </a:lnSpc>
                  <a:spcAft>
                    <a:spcPts val="500"/>
                  </a:spcAft>
                </a:pPr>
                <a:r>
                  <a:rPr lang="vi-VN" sz="1800" dirty="0">
                    <a:latin typeface="+mn-lt"/>
                  </a:rPr>
                  <a:t>Vì hai mặt phẳng (ADN) và (BCM) cùng vuông góc với AB nên (ADN) </a:t>
                </a:r>
                <a:r>
                  <a:rPr lang="en-US" sz="1800" dirty="0" smtClean="0">
                    <a:latin typeface="+mn-lt"/>
                  </a:rPr>
                  <a:t>//</a:t>
                </a:r>
                <a:r>
                  <a:rPr lang="vi-VN" sz="1800" dirty="0" smtClean="0">
                    <a:latin typeface="+mn-lt"/>
                  </a:rPr>
                  <a:t> </a:t>
                </a:r>
                <a:r>
                  <a:rPr lang="vi-VN" sz="1800" dirty="0">
                    <a:latin typeface="+mn-lt"/>
                  </a:rPr>
                  <a:t>(BCM</a:t>
                </a:r>
                <a:r>
                  <a:rPr lang="vi-VN" sz="1800" dirty="0" smtClean="0">
                    <a:latin typeface="+mn-lt"/>
                  </a:rPr>
                  <a:t>).</a:t>
                </a:r>
                <a:endParaRPr lang="vi-VN" sz="1800" dirty="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406340" y="2184218"/>
                <a:ext cx="5462301" cy="2713563"/>
              </a:xfrm>
              <a:prstGeom prst="rect">
                <a:avLst/>
              </a:prstGeom>
              <a:blipFill rotWithShape="0">
                <a:blip r:embed="rId7"/>
                <a:stretch>
                  <a:fillRect l="-1004" r="-893" b="-899"/>
                </a:stretch>
              </a:blipFill>
            </p:spPr>
            <p:txBody>
              <a:bodyPr/>
              <a:lstStyle/>
              <a:p>
                <a:r>
                  <a:rPr lang="en-US">
                    <a:noFill/>
                  </a:rPr>
                  <a:t> </a:t>
                </a:r>
              </a:p>
            </p:txBody>
          </p:sp>
        </mc:Fallback>
      </mc:AlternateContent>
    </p:spTree>
    <p:extLst>
      <p:ext uri="{BB962C8B-B14F-4D97-AF65-F5344CB8AC3E}">
        <p14:creationId xmlns:p14="http://schemas.microsoft.com/office/powerpoint/2010/main" val="82628673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left)">
                                      <p:cBhvr>
                                        <p:cTn id="3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pic>
        <p:nvPicPr>
          <p:cNvPr id="9" name="Picture 8"/>
          <p:cNvPicPr>
            <a:picLocks noChangeAspect="1"/>
          </p:cNvPicPr>
          <p:nvPr/>
        </p:nvPicPr>
        <p:blipFill>
          <a:blip r:embed="rId4"/>
          <a:stretch>
            <a:fillRect/>
          </a:stretch>
        </p:blipFill>
        <p:spPr>
          <a:xfrm rot="4566313">
            <a:off x="-2594" y="4248713"/>
            <a:ext cx="883001" cy="751862"/>
          </a:xfrm>
          <a:prstGeom prst="rect">
            <a:avLst/>
          </a:prstGeom>
        </p:spPr>
      </p:pic>
      <p:grpSp>
        <p:nvGrpSpPr>
          <p:cNvPr id="10" name="Google Shape;1887;p58"/>
          <p:cNvGrpSpPr/>
          <p:nvPr/>
        </p:nvGrpSpPr>
        <p:grpSpPr>
          <a:xfrm rot="16405694">
            <a:off x="8412076" y="-4437"/>
            <a:ext cx="470402" cy="692260"/>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sp>
        <p:nvSpPr>
          <p:cNvPr id="28" name="Google Shape;735;p18"/>
          <p:cNvSpPr txBox="1">
            <a:spLocks/>
          </p:cNvSpPr>
          <p:nvPr/>
        </p:nvSpPr>
        <p:spPr>
          <a:xfrm>
            <a:off x="333750" y="67777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dirty="0" smtClean="0">
                <a:solidFill>
                  <a:srgbClr val="FFFFFF"/>
                </a:solidFill>
                <a:highlight>
                  <a:srgbClr val="CE4D8E"/>
                </a:highlight>
                <a:latin typeface="Arial"/>
              </a:rPr>
              <a:t>Ví dụ 7:</a:t>
            </a:r>
            <a:endParaRPr lang="en-US" sz="2000" dirty="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29" name="TextBox 28"/>
              <p:cNvSpPr txBox="1"/>
              <p:nvPr/>
            </p:nvSpPr>
            <p:spPr>
              <a:xfrm>
                <a:off x="1510742" y="413843"/>
                <a:ext cx="7136535" cy="1227965"/>
              </a:xfrm>
              <a:prstGeom prst="rect">
                <a:avLst/>
              </a:prstGeom>
              <a:noFill/>
            </p:spPr>
            <p:txBody>
              <a:bodyPr wrap="square" rtlCol="0">
                <a:spAutoFit/>
              </a:bodyPr>
              <a:lstStyle/>
              <a:p>
                <a:pPr algn="just">
                  <a:lnSpc>
                    <a:spcPct val="200000"/>
                  </a:lnSpc>
                  <a:spcAft>
                    <a:spcPts val="500"/>
                  </a:spcAft>
                </a:pPr>
                <a:r>
                  <a:rPr lang="en-US" sz="2000" dirty="0">
                    <a:latin typeface="+mn-lt"/>
                  </a:rPr>
                  <a:t>Cho hình hộp ABCD.A’B’C’D’ có AA’</a:t>
                </a:r>
                <a:r>
                  <a:rPr lang="en-US" sz="2000" dirty="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smtClean="0">
                    <a:latin typeface="+mn-lt"/>
                  </a:rPr>
                  <a:t> </a:t>
                </a:r>
                <a:r>
                  <a:rPr lang="en-US" sz="2000" dirty="0">
                    <a:latin typeface="+mn-lt"/>
                  </a:rPr>
                  <a:t>(ABCD). Chứng minh rằng: AA’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smtClean="0">
                    <a:latin typeface="+mn-lt"/>
                  </a:rPr>
                  <a:t> </a:t>
                </a:r>
                <a:r>
                  <a:rPr lang="en-US" sz="2000" dirty="0">
                    <a:latin typeface="+mn-lt"/>
                  </a:rPr>
                  <a:t>(A’B’C’D</a:t>
                </a:r>
                <a:r>
                  <a:rPr lang="en-US" sz="2000" dirty="0" smtClean="0">
                    <a:latin typeface="+mn-lt"/>
                  </a:rPr>
                  <a:t>’).</a:t>
                </a:r>
                <a:endParaRPr lang="en-US" sz="2000" dirty="0">
                  <a:latin typeface="+mn-lt"/>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510742" y="413843"/>
                <a:ext cx="7136535" cy="1227965"/>
              </a:xfrm>
              <a:prstGeom prst="rect">
                <a:avLst/>
              </a:prstGeom>
              <a:blipFill rotWithShape="0">
                <a:blip r:embed="rId5"/>
                <a:stretch>
                  <a:fillRect l="-939" r="-854" b="-8458"/>
                </a:stretch>
              </a:blipFill>
            </p:spPr>
            <p:txBody>
              <a:bodyPr/>
              <a:lstStyle/>
              <a:p>
                <a:r>
                  <a:rPr lang="en-US">
                    <a:noFill/>
                  </a:rPr>
                  <a:t> </a:t>
                </a:r>
              </a:p>
            </p:txBody>
          </p:sp>
        </mc:Fallback>
      </mc:AlternateContent>
      <p:sp>
        <p:nvSpPr>
          <p:cNvPr id="30" name="Rectangle 29"/>
          <p:cNvSpPr/>
          <p:nvPr/>
        </p:nvSpPr>
        <p:spPr>
          <a:xfrm>
            <a:off x="642829" y="1771619"/>
            <a:ext cx="667170" cy="400110"/>
          </a:xfrm>
          <a:prstGeom prst="rect">
            <a:avLst/>
          </a:prstGeom>
        </p:spPr>
        <p:txBody>
          <a:bodyPr wrap="none">
            <a:spAutoFit/>
          </a:bodyPr>
          <a:lstStyle/>
          <a:p>
            <a:pPr algn="ctr">
              <a:buClrTx/>
              <a:defRPr/>
            </a:pPr>
            <a:r>
              <a:rPr lang="en-US" sz="2000" b="1" i="1" u="sng" kern="1200" dirty="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1105311" y="2305414"/>
            <a:ext cx="3408652" cy="2255154"/>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845312" y="2346104"/>
                <a:ext cx="3722359" cy="2003112"/>
              </a:xfrm>
              <a:prstGeom prst="rect">
                <a:avLst/>
              </a:prstGeom>
            </p:spPr>
            <p:txBody>
              <a:bodyPr wrap="square">
                <a:spAutoFit/>
              </a:bodyPr>
              <a:lstStyle/>
              <a:p>
                <a:pPr>
                  <a:lnSpc>
                    <a:spcPct val="200000"/>
                  </a:lnSpc>
                  <a:spcAft>
                    <a:spcPts val="500"/>
                  </a:spcAft>
                </a:pPr>
                <a:r>
                  <a:rPr lang="en-US" sz="2000" dirty="0">
                    <a:latin typeface="+mn-lt"/>
                  </a:rPr>
                  <a:t>Ta có: AA’</a:t>
                </a:r>
                <a:r>
                  <a:rPr lang="en-US" sz="2000" dirty="0">
                    <a:latin typeface="+mn-lt"/>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latin typeface="+mn-lt"/>
                  </a:rPr>
                  <a:t> (ABCD) và (A’B’C’D’) </a:t>
                </a:r>
                <a:r>
                  <a:rPr lang="en-US" sz="2000" dirty="0" smtClean="0">
                    <a:latin typeface="+mn-lt"/>
                  </a:rPr>
                  <a:t>// </a:t>
                </a:r>
                <a:r>
                  <a:rPr lang="en-US" sz="2000" dirty="0">
                    <a:latin typeface="+mn-lt"/>
                  </a:rPr>
                  <a:t>(ABCD) </a:t>
                </a:r>
                <a:endParaRPr lang="en-US" sz="2000" dirty="0" smtClean="0">
                  <a:latin typeface="+mn-lt"/>
                </a:endParaRPr>
              </a:p>
              <a:p>
                <a:pPr>
                  <a:lnSpc>
                    <a:spcPct val="200000"/>
                  </a:lnSpc>
                  <a:spcAft>
                    <a:spcPts val="500"/>
                  </a:spcAft>
                </a:pPr>
                <a:r>
                  <a:rPr lang="en-US" sz="2000" dirty="0" smtClean="0">
                    <a:latin typeface="+mn-lt"/>
                  </a:rPr>
                  <a:t>nên AA</a:t>
                </a:r>
                <a:r>
                  <a:rPr lang="en-US" sz="2000" dirty="0">
                    <a:latin typeface="+mn-lt"/>
                  </a:rPr>
                  <a:t>'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latin typeface="+mn-lt"/>
                  </a:rPr>
                  <a:t> (A'B'C'D</a:t>
                </a:r>
                <a:r>
                  <a:rPr lang="en-US" sz="2000" dirty="0" smtClean="0">
                    <a:latin typeface="+mn-lt"/>
                  </a:rPr>
                  <a:t>').</a:t>
                </a:r>
                <a:endParaRPr lang="en-US" sz="2000" dirty="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4845312" y="2346104"/>
                <a:ext cx="3722359" cy="2003112"/>
              </a:xfrm>
              <a:prstGeom prst="rect">
                <a:avLst/>
              </a:prstGeom>
              <a:blipFill rotWithShape="0">
                <a:blip r:embed="rId8"/>
                <a:stretch>
                  <a:fillRect l="-1803"/>
                </a:stretch>
              </a:blipFill>
            </p:spPr>
            <p:txBody>
              <a:bodyPr/>
              <a:lstStyle/>
              <a:p>
                <a:r>
                  <a:rPr lang="en-US">
                    <a:noFill/>
                  </a:rPr>
                  <a:t> </a:t>
                </a:r>
              </a:p>
            </p:txBody>
          </p:sp>
        </mc:Fallback>
      </mc:AlternateContent>
    </p:spTree>
    <p:extLst>
      <p:ext uri="{BB962C8B-B14F-4D97-AF65-F5344CB8AC3E}">
        <p14:creationId xmlns:p14="http://schemas.microsoft.com/office/powerpoint/2010/main" val="338214133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down)">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704"/>
        <p:cNvGrpSpPr/>
        <p:nvPr/>
      </p:nvGrpSpPr>
      <p:grpSpPr>
        <a:xfrm>
          <a:off x="0" y="0"/>
          <a:ext cx="0" cy="0"/>
          <a:chOff x="0" y="0"/>
          <a:chExt cx="0" cy="0"/>
        </a:xfrm>
      </p:grpSpPr>
      <p:grpSp>
        <p:nvGrpSpPr>
          <p:cNvPr id="1799" name="Google Shape;1799;p56"/>
          <p:cNvGrpSpPr/>
          <p:nvPr/>
        </p:nvGrpSpPr>
        <p:grpSpPr>
          <a:xfrm rot="11742518">
            <a:off x="-237130" y="3851296"/>
            <a:ext cx="1097280" cy="864107"/>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5"/>
          <p:cNvPicPr>
            <a:picLocks noChangeAspect="1"/>
          </p:cNvPicPr>
          <p:nvPr/>
        </p:nvPicPr>
        <p:blipFill>
          <a:blip r:embed="rId3"/>
          <a:stretch>
            <a:fillRect/>
          </a:stretch>
        </p:blipFill>
        <p:spPr>
          <a:xfrm rot="19677983">
            <a:off x="8389673" y="2060601"/>
            <a:ext cx="757023" cy="785666"/>
          </a:xfrm>
          <a:prstGeom prst="rect">
            <a:avLst/>
          </a:prstGeom>
        </p:spPr>
      </p:pic>
      <p:sp>
        <p:nvSpPr>
          <p:cNvPr id="18" name="TextBox 17"/>
          <p:cNvSpPr txBox="1"/>
          <p:nvPr/>
        </p:nvSpPr>
        <p:spPr>
          <a:xfrm>
            <a:off x="3622601" y="224279"/>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5</a:t>
            </a:r>
            <a:endParaRPr lang="en-US" sz="2200" b="1" kern="1200" dirty="0">
              <a:solidFill>
                <a:srgbClr val="070185"/>
              </a:solidFill>
              <a:ea typeface="+mn-ea"/>
              <a:cs typeface="Arial" panose="020B0604020202020204" pitchFamily="34" charset="0"/>
            </a:endParaRPr>
          </a:p>
        </p:txBody>
      </p:sp>
      <p:sp>
        <p:nvSpPr>
          <p:cNvPr id="19" name="Rectangle 18"/>
          <p:cNvSpPr/>
          <p:nvPr/>
        </p:nvSpPr>
        <p:spPr>
          <a:xfrm>
            <a:off x="311509" y="912841"/>
            <a:ext cx="8524530" cy="1408078"/>
          </a:xfrm>
          <a:prstGeom prst="rect">
            <a:avLst/>
          </a:prstGeom>
        </p:spPr>
        <p:txBody>
          <a:bodyPr wrap="square">
            <a:spAutoFit/>
          </a:bodyPr>
          <a:lstStyle/>
          <a:p>
            <a:pPr algn="just">
              <a:lnSpc>
                <a:spcPct val="150000"/>
              </a:lnSpc>
            </a:pPr>
            <a:r>
              <a:rPr lang="vi-VN" sz="1900" dirty="0">
                <a:latin typeface="+mn-lt"/>
              </a:rPr>
              <a:t>Cho hình chóp S.ABC có SA ⊥ (ABC). Mặt phẳng (P) khác với mặt phẳng (ABC), vuông góc với đường thẳng SA và lần lượt cắt các đường thẳng SB, SC tại hai điểm phân biệt B', C'. Chứng minh rằng B'C' // </a:t>
            </a:r>
            <a:r>
              <a:rPr lang="vi-VN" sz="1900" dirty="0" smtClean="0">
                <a:latin typeface="+mn-lt"/>
              </a:rPr>
              <a:t>BC</a:t>
            </a:r>
            <a:r>
              <a:rPr lang="en-US" sz="1900" dirty="0" smtClean="0">
                <a:latin typeface="+mn-lt"/>
              </a:rPr>
              <a:t>.</a:t>
            </a:r>
            <a:endParaRPr lang="vi-VN" sz="1900" dirty="0">
              <a:latin typeface="+mn-lt"/>
            </a:endParaRPr>
          </a:p>
        </p:txBody>
      </p:sp>
      <p:sp>
        <p:nvSpPr>
          <p:cNvPr id="21" name="Rectangle 20"/>
          <p:cNvSpPr/>
          <p:nvPr/>
        </p:nvSpPr>
        <p:spPr>
          <a:xfrm>
            <a:off x="834040" y="2453434"/>
            <a:ext cx="726481"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22" name="Picture 21" descr="A diagram of a triangle with lines and dots&#10;&#10;Description automatically generated"/>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90210" y="2531059"/>
            <a:ext cx="2306099" cy="2557551"/>
          </a:xfrm>
          <a:prstGeom prst="rect">
            <a:avLst/>
          </a:prstGeom>
          <a:noFill/>
          <a:ln>
            <a:noFill/>
          </a:ln>
        </p:spPr>
      </p:pic>
      <mc:AlternateContent xmlns:mc="http://schemas.openxmlformats.org/markup-compatibility/2006" xmlns:a14="http://schemas.microsoft.com/office/drawing/2010/main">
        <mc:Choice Requires="a14">
          <p:sp>
            <p:nvSpPr>
              <p:cNvPr id="3" name="Rectangle 2"/>
              <p:cNvSpPr/>
              <p:nvPr/>
            </p:nvSpPr>
            <p:spPr>
              <a:xfrm>
                <a:off x="5202385" y="2780476"/>
                <a:ext cx="4572000" cy="1657377"/>
              </a:xfrm>
              <a:prstGeom prst="rect">
                <a:avLst/>
              </a:prstGeom>
            </p:spPr>
            <p:txBody>
              <a:bodyPr>
                <a:spAutoFit/>
              </a:bodyPr>
              <a:lstStyle/>
              <a:p>
                <a:pPr>
                  <a:lnSpc>
                    <a:spcPct val="150000"/>
                  </a:lnSpc>
                  <a:spcBef>
                    <a:spcPts val="600"/>
                  </a:spcBef>
                  <a:spcAft>
                    <a:spcPts val="600"/>
                  </a:spcAft>
                </a:pPr>
                <a:r>
                  <a:rPr lang="en-US" sz="1900" dirty="0" smtClean="0">
                    <a:latin typeface="+mn-lt"/>
                    <a:ea typeface="Arial" panose="020B0604020202020204" pitchFamily="34" charset="0"/>
                    <a:cs typeface="Times New Roman" panose="02020603050405020304" pitchFamily="18" charset="0"/>
                  </a:rPr>
                  <a:t>Do </a:t>
                </a:r>
                <a14:m>
                  <m:oMath xmlns:m="http://schemas.openxmlformats.org/officeDocument/2006/math">
                    <m:d>
                      <m:dPr>
                        <m:begChr m:val="{"/>
                        <m:end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eqArrPr>
                          <m:e>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𝑆𝐴</m:t>
                            </m:r>
                          </m:e>
                          <m:e>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𝑆𝐴</m:t>
                            </m:r>
                          </m:e>
                        </m:eqArr>
                      </m:e>
                    </m:d>
                    <m:r>
                      <a:rPr lang="en-US" sz="1900" i="1">
                        <a:effectLst/>
                        <a:latin typeface="Cambria Math" panose="02040503050406030204" pitchFamily="18" charset="0"/>
                        <a:ea typeface="Arial" panose="020B0604020202020204" pitchFamily="34" charset="0"/>
                        <a:cs typeface="Times New Roman" panose="02020603050405020304" pitchFamily="18" charset="0"/>
                      </a:rPr>
                      <m:t> </m:t>
                    </m:r>
                    <m:r>
                      <a:rPr lang="en-US" sz="19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𝐴𝐵𝐶</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900" dirty="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14:m>
                  <m:oMath xmlns:m="http://schemas.openxmlformats.org/officeDocument/2006/math">
                    <m:r>
                      <a:rPr lang="en-US" sz="19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900" dirty="0">
                    <a:effectLst/>
                    <a:latin typeface="+mn-lt"/>
                    <a:ea typeface="Arial" panose="020B0604020202020204" pitchFamily="34" charset="0"/>
                    <a:cs typeface="Times New Roman" panose="02020603050405020304" pitchFamily="18" charset="0"/>
                  </a:rPr>
                  <a:t> </a:t>
                </a:r>
                <a14:m>
                  <m:oMath xmlns:m="http://schemas.openxmlformats.org/officeDocument/2006/math">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𝐵𝐶</m:t>
                    </m:r>
                  </m:oMath>
                </a14:m>
                <a:r>
                  <a:rPr lang="en-US" sz="1900" dirty="0">
                    <a:effectLst/>
                    <a:latin typeface="+mn-lt"/>
                    <a:ea typeface="Times New Roman" panose="02020603050405020304" pitchFamily="18" charset="0"/>
                    <a:cs typeface="Times New Roman" panose="02020603050405020304" pitchFamily="18" charset="0"/>
                  </a:rPr>
                  <a:t>.</a:t>
                </a:r>
                <a:endParaRPr lang="en-US" sz="1900" dirty="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202385" y="2780476"/>
                <a:ext cx="4572000" cy="1657377"/>
              </a:xfrm>
              <a:prstGeom prst="rect">
                <a:avLst/>
              </a:prstGeom>
              <a:blipFill rotWithShape="0">
                <a:blip r:embed="rId6"/>
                <a:stretch>
                  <a:fillRect l="-1200" b="-5147"/>
                </a:stretch>
              </a:blipFill>
            </p:spPr>
            <p:txBody>
              <a:bodyPr/>
              <a:lstStyle/>
              <a:p>
                <a:r>
                  <a:rPr lang="en-US">
                    <a:noFill/>
                  </a:rPr>
                  <a:t> </a:t>
                </a:r>
              </a:p>
            </p:txBody>
          </p:sp>
        </mc:Fallback>
      </mc:AlternateContent>
    </p:spTree>
    <p:extLst>
      <p:ext uri="{BB962C8B-B14F-4D97-AF65-F5344CB8AC3E}">
        <p14:creationId xmlns:p14="http://schemas.microsoft.com/office/powerpoint/2010/main" val="66849204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up)">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35842" y="2061649"/>
            <a:ext cx="9058280" cy="877200"/>
          </a:xfrm>
          <a:prstGeom prst="rect">
            <a:avLst/>
          </a:prstGeom>
        </p:spPr>
        <p:txBody>
          <a:bodyPr spcFirstLastPara="1" wrap="square" lIns="91425" tIns="91425" rIns="91425" bIns="91425" anchor="t" anchorCtr="0">
            <a:noAutofit/>
          </a:bodyPr>
          <a:lstStyle/>
          <a:p>
            <a:pPr lvl="0">
              <a:lnSpc>
                <a:spcPct val="150000"/>
              </a:lnSpc>
            </a:pPr>
            <a:r>
              <a:rPr lang="en-US" sz="5000" b="1" dirty="0" smtClean="0">
                <a:latin typeface="+mn-lt"/>
              </a:rPr>
              <a:t>PHÉP CHIẾU VUÔNG GÓC</a:t>
            </a:r>
            <a:endParaRPr sz="5000" b="1" dirty="0">
              <a:latin typeface="+mn-lt"/>
            </a:endParaRPr>
          </a:p>
        </p:txBody>
      </p:sp>
      <p:sp>
        <p:nvSpPr>
          <p:cNvPr id="998" name="Google Shape;998;p41"/>
          <p:cNvSpPr txBox="1">
            <a:spLocks noGrp="1"/>
          </p:cNvSpPr>
          <p:nvPr>
            <p:ph type="title" idx="2"/>
          </p:nvPr>
        </p:nvSpPr>
        <p:spPr>
          <a:xfrm>
            <a:off x="3981671" y="883456"/>
            <a:ext cx="1166622" cy="10408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mj-lt"/>
              </a:rPr>
              <a:t>V</a:t>
            </a:r>
            <a:endParaRPr sz="6000" b="1" dirty="0">
              <a:latin typeface="+mj-lt"/>
            </a:endParaRPr>
          </a:p>
        </p:txBody>
      </p:sp>
      <p:grpSp>
        <p:nvGrpSpPr>
          <p:cNvPr id="10" name="Google Shape;1447;p50"/>
          <p:cNvGrpSpPr/>
          <p:nvPr/>
        </p:nvGrpSpPr>
        <p:grpSpPr>
          <a:xfrm rot="637592">
            <a:off x="181898" y="3708002"/>
            <a:ext cx="1860191" cy="1045260"/>
            <a:chOff x="10048400" y="2011675"/>
            <a:chExt cx="632075" cy="286275"/>
          </a:xfrm>
        </p:grpSpPr>
        <p:sp>
          <p:nvSpPr>
            <p:cNvPr id="11" name="Google Shape;1448;p5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49;p5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0;p5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3917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704"/>
        <p:cNvGrpSpPr/>
        <p:nvPr/>
      </p:nvGrpSpPr>
      <p:grpSpPr>
        <a:xfrm>
          <a:off x="0" y="0"/>
          <a:ext cx="0" cy="0"/>
          <a:chOff x="0" y="0"/>
          <a:chExt cx="0" cy="0"/>
        </a:xfrm>
      </p:grpSpPr>
      <p:grpSp>
        <p:nvGrpSpPr>
          <p:cNvPr id="1722" name="Google Shape;1722;p56"/>
          <p:cNvGrpSpPr/>
          <p:nvPr/>
        </p:nvGrpSpPr>
        <p:grpSpPr>
          <a:xfrm rot="19940406">
            <a:off x="7725804" y="-20738"/>
            <a:ext cx="1142027" cy="1078658"/>
            <a:chOff x="6195381" y="-2621175"/>
            <a:chExt cx="935514" cy="991326"/>
          </a:xfrm>
        </p:grpSpPr>
        <p:sp>
          <p:nvSpPr>
            <p:cNvPr id="1723"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5" name="Google Shape;1725;p56"/>
            <p:cNvGrpSpPr/>
            <p:nvPr/>
          </p:nvGrpSpPr>
          <p:grpSpPr>
            <a:xfrm>
              <a:off x="6224976" y="-2534681"/>
              <a:ext cx="814619" cy="878223"/>
              <a:chOff x="10015526" y="-551931"/>
              <a:chExt cx="814619" cy="878223"/>
            </a:xfrm>
          </p:grpSpPr>
          <p:sp>
            <p:nvSpPr>
              <p:cNvPr id="1726"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2"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56"/>
          <p:cNvGrpSpPr/>
          <p:nvPr/>
        </p:nvGrpSpPr>
        <p:grpSpPr>
          <a:xfrm rot="931689">
            <a:off x="8555643" y="4301042"/>
            <a:ext cx="819766" cy="748908"/>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Rectangle 64"/>
          <p:cNvSpPr/>
          <p:nvPr/>
        </p:nvSpPr>
        <p:spPr>
          <a:xfrm>
            <a:off x="204848" y="244196"/>
            <a:ext cx="1148071" cy="577850"/>
          </a:xfrm>
          <a:prstGeom prst="rect">
            <a:avLst/>
          </a:prstGeom>
        </p:spPr>
        <p:txBody>
          <a:bodyPr wrap="none">
            <a:spAutoFit/>
          </a:bodyPr>
          <a:lstStyle/>
          <a:p>
            <a:pPr marL="342900" indent="-342900" algn="just">
              <a:lnSpc>
                <a:spcPct val="150000"/>
              </a:lnSpc>
              <a:spcBef>
                <a:spcPts val="600"/>
              </a:spcBef>
              <a:spcAft>
                <a:spcPts val="600"/>
              </a:spcAft>
              <a:buClr>
                <a:srgbClr val="C00000"/>
              </a:buClr>
              <a:buFont typeface="Wingdings" panose="05000000000000000000" pitchFamily="2" charset="2"/>
              <a:buChar char="q"/>
            </a:pPr>
            <a:r>
              <a:rPr lang="en-US" sz="2400" b="1" dirty="0" smtClean="0">
                <a:solidFill>
                  <a:srgbClr val="C00000"/>
                </a:solidFill>
                <a:latin typeface="+mn-lt"/>
                <a:ea typeface="Dotum" panose="020B0600000101010101" pitchFamily="34" charset="-127"/>
                <a:cs typeface="Times New Roman" panose="02020603050405020304" pitchFamily="18" charset="0"/>
              </a:rPr>
              <a:t>HĐ7</a:t>
            </a:r>
            <a:endParaRPr lang="en-US" sz="2400" dirty="0">
              <a:solidFill>
                <a:srgbClr val="C00000"/>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204111" y="792673"/>
                <a:ext cx="8875487" cy="1846659"/>
              </a:xfrm>
              <a:prstGeom prst="rect">
                <a:avLst/>
              </a:prstGeom>
            </p:spPr>
            <p:txBody>
              <a:bodyPr wrap="square">
                <a:spAutoFit/>
              </a:bodyPr>
              <a:lstStyle/>
              <a:p>
                <a:pPr algn="just">
                  <a:lnSpc>
                    <a:spcPct val="200000"/>
                  </a:lnSpc>
                </a:pPr>
                <a:r>
                  <a:rPr lang="vi-VN" sz="1900" dirty="0">
                    <a:latin typeface="+mn-lt"/>
                  </a:rPr>
                  <a:t>Trong mặt phẳng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m:t>
                    </m:r>
                    <m:r>
                      <a:rPr lang="vi-VN" sz="1900" i="1">
                        <a:latin typeface="Cambria Math" panose="02040503050406030204" pitchFamily="18" charset="0"/>
                        <a:ea typeface="Arial" panose="020B0604020202020204" pitchFamily="34" charset="0"/>
                        <a:cs typeface="Times New Roman" panose="02020603050405020304" pitchFamily="18" charset="0"/>
                      </a:rPr>
                      <m:t>𝑃</m:t>
                    </m:r>
                    <m:r>
                      <a:rPr lang="vi-VN" sz="1900" i="1">
                        <a:latin typeface="Cambria Math" panose="02040503050406030204" pitchFamily="18" charset="0"/>
                        <a:ea typeface="Arial" panose="020B0604020202020204" pitchFamily="34" charset="0"/>
                        <a:cs typeface="Times New Roman" panose="02020603050405020304" pitchFamily="18" charset="0"/>
                      </a:rPr>
                      <m:t>)</m:t>
                    </m:r>
                  </m:oMath>
                </a14:m>
                <a:r>
                  <a:rPr lang="vi-VN" sz="1900" dirty="0">
                    <a:latin typeface="+mn-lt"/>
                  </a:rPr>
                  <a:t>. Xét một điểm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𝑀</m:t>
                    </m:r>
                  </m:oMath>
                </a14:m>
                <a:r>
                  <a:rPr lang="vi-VN" sz="1900" dirty="0">
                    <a:latin typeface="+mn-lt"/>
                  </a:rPr>
                  <a:t> tùy ý trong không gian</a:t>
                </a:r>
                <a:r>
                  <a:rPr lang="vi-VN" sz="1900" dirty="0" smtClean="0">
                    <a:latin typeface="+mn-lt"/>
                  </a:rPr>
                  <a:t>.</a:t>
                </a:r>
                <a:endParaRPr lang="vi-VN" sz="1900" dirty="0">
                  <a:latin typeface="+mn-lt"/>
                </a:endParaRPr>
              </a:p>
              <a:p>
                <a:pPr algn="just">
                  <a:lnSpc>
                    <a:spcPct val="200000"/>
                  </a:lnSpc>
                </a:pPr>
                <a:r>
                  <a:rPr lang="vi-VN" sz="1900" dirty="0">
                    <a:latin typeface="+mn-lt"/>
                  </a:rPr>
                  <a:t>a) </a:t>
                </a:r>
                <a:r>
                  <a:rPr lang="vi-VN" sz="1900" dirty="0" smtClean="0">
                    <a:latin typeface="+mn-lt"/>
                  </a:rPr>
                  <a:t>Có </a:t>
                </a:r>
                <a:r>
                  <a:rPr lang="vi-VN" sz="1900" dirty="0">
                    <a:latin typeface="+mn-lt"/>
                  </a:rPr>
                  <a:t>bao nhiêu đường thẳng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𝑑</m:t>
                    </m:r>
                  </m:oMath>
                </a14:m>
                <a:r>
                  <a:rPr lang="vi-VN" sz="1900" dirty="0">
                    <a:latin typeface="+mn-lt"/>
                  </a:rPr>
                  <a:t> đi qua điểm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𝑀</m:t>
                    </m:r>
                  </m:oMath>
                </a14:m>
                <a:r>
                  <a:rPr lang="vi-VN" sz="1900" dirty="0">
                    <a:latin typeface="+mn-lt"/>
                  </a:rPr>
                  <a:t> và vuông góc với mặt phẳng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m:t>
                    </m:r>
                    <m:r>
                      <a:rPr lang="vi-VN" sz="1900" i="1">
                        <a:latin typeface="Cambria Math" panose="02040503050406030204" pitchFamily="18" charset="0"/>
                        <a:ea typeface="Arial" panose="020B0604020202020204" pitchFamily="34" charset="0"/>
                        <a:cs typeface="Times New Roman" panose="02020603050405020304" pitchFamily="18" charset="0"/>
                      </a:rPr>
                      <m:t>𝑃</m:t>
                    </m:r>
                    <m:r>
                      <a:rPr lang="vi-VN" sz="1900" i="1">
                        <a:latin typeface="Cambria Math" panose="02040503050406030204" pitchFamily="18" charset="0"/>
                        <a:ea typeface="Arial" panose="020B0604020202020204" pitchFamily="34" charset="0"/>
                        <a:cs typeface="Times New Roman" panose="02020603050405020304" pitchFamily="18" charset="0"/>
                      </a:rPr>
                      <m:t>)</m:t>
                    </m:r>
                  </m:oMath>
                </a14:m>
                <a:r>
                  <a:rPr lang="vi-VN" sz="1900" dirty="0" smtClean="0">
                    <a:latin typeface="+mn-lt"/>
                  </a:rPr>
                  <a:t>?</a:t>
                </a:r>
                <a:endParaRPr lang="vi-VN" sz="1900" dirty="0">
                  <a:latin typeface="+mn-lt"/>
                </a:endParaRPr>
              </a:p>
              <a:p>
                <a:pPr algn="just">
                  <a:lnSpc>
                    <a:spcPct val="200000"/>
                  </a:lnSpc>
                </a:pPr>
                <a:r>
                  <a:rPr lang="vi-VN" sz="1900" dirty="0">
                    <a:latin typeface="+mn-lt"/>
                  </a:rPr>
                  <a:t>b</a:t>
                </a:r>
                <a:r>
                  <a:rPr lang="vi-VN" sz="1900" dirty="0" smtClean="0">
                    <a:latin typeface="+mn-lt"/>
                  </a:rPr>
                  <a:t>) Đường </a:t>
                </a:r>
                <a:r>
                  <a:rPr lang="vi-VN" sz="1900" dirty="0">
                    <a:latin typeface="+mn-lt"/>
                  </a:rPr>
                  <a:t>thẳng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𝑑</m:t>
                    </m:r>
                  </m:oMath>
                </a14:m>
                <a:r>
                  <a:rPr lang="vi-VN" sz="1900" dirty="0">
                    <a:latin typeface="+mn-lt"/>
                  </a:rPr>
                  <a:t> cắt mặt phẳng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m:t>
                    </m:r>
                    <m:r>
                      <a:rPr lang="vi-VN" sz="1900" i="1">
                        <a:latin typeface="Cambria Math" panose="02040503050406030204" pitchFamily="18" charset="0"/>
                        <a:ea typeface="Arial" panose="020B0604020202020204" pitchFamily="34" charset="0"/>
                        <a:cs typeface="Times New Roman" panose="02020603050405020304" pitchFamily="18" charset="0"/>
                      </a:rPr>
                      <m:t>𝑃</m:t>
                    </m:r>
                    <m:r>
                      <a:rPr lang="vi-VN" sz="1900" i="1">
                        <a:latin typeface="Cambria Math" panose="02040503050406030204" pitchFamily="18" charset="0"/>
                        <a:ea typeface="Arial" panose="020B0604020202020204" pitchFamily="34" charset="0"/>
                        <a:cs typeface="Times New Roman" panose="02020603050405020304" pitchFamily="18" charset="0"/>
                      </a:rPr>
                      <m:t>)</m:t>
                    </m:r>
                  </m:oMath>
                </a14:m>
                <a:r>
                  <a:rPr lang="en-US" sz="1900" dirty="0" smtClean="0">
                    <a:latin typeface="+mn-lt"/>
                  </a:rPr>
                  <a:t> </a:t>
                </a:r>
                <a:r>
                  <a:rPr lang="vi-VN" sz="1900" dirty="0" smtClean="0">
                    <a:latin typeface="+mn-lt"/>
                  </a:rPr>
                  <a:t>tại </a:t>
                </a:r>
                <a:r>
                  <a:rPr lang="vi-VN" sz="1900" dirty="0">
                    <a:latin typeface="+mn-lt"/>
                  </a:rPr>
                  <a:t>bao nhiêu giao điểm</a:t>
                </a:r>
                <a:r>
                  <a:rPr lang="vi-VN" sz="1900" dirty="0" smtClean="0">
                    <a:latin typeface="+mn-lt"/>
                  </a:rPr>
                  <a:t>?</a:t>
                </a:r>
                <a:endParaRPr lang="vi-VN" sz="1900" dirty="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204111" y="792673"/>
                <a:ext cx="8875487" cy="1846659"/>
              </a:xfrm>
              <a:prstGeom prst="rect">
                <a:avLst/>
              </a:prstGeom>
              <a:blipFill rotWithShape="0">
                <a:blip r:embed="rId3"/>
                <a:stretch>
                  <a:fillRect l="-618" r="-481"/>
                </a:stretch>
              </a:blipFill>
            </p:spPr>
            <p:txBody>
              <a:bodyPr/>
              <a:lstStyle/>
              <a:p>
                <a:r>
                  <a:rPr lang="en-US">
                    <a:noFill/>
                  </a:rPr>
                  <a:t> </a:t>
                </a:r>
              </a:p>
            </p:txBody>
          </p:sp>
        </mc:Fallback>
      </mc:AlternateContent>
      <p:sp>
        <p:nvSpPr>
          <p:cNvPr id="68" name="Rectangle 67"/>
          <p:cNvSpPr/>
          <p:nvPr/>
        </p:nvSpPr>
        <p:spPr>
          <a:xfrm>
            <a:off x="456519" y="2809299"/>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dirty="0" smtClean="0">
                <a:ln>
                  <a:noFill/>
                </a:ln>
                <a:solidFill>
                  <a:schemeClr val="accent3">
                    <a:lumMod val="90000"/>
                    <a:lumOff val="10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3">
                  <a:lumMod val="90000"/>
                  <a:lumOff val="10000"/>
                </a:scheme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98685" y="3329537"/>
                <a:ext cx="8282577" cy="1171154"/>
              </a:xfrm>
              <a:prstGeom prst="rect">
                <a:avLst/>
              </a:prstGeom>
            </p:spPr>
            <p:txBody>
              <a:bodyPr wrap="square">
                <a:spAutoFit/>
              </a:bodyPr>
              <a:lstStyle/>
              <a:p>
                <a:pPr algn="just">
                  <a:lnSpc>
                    <a:spcPct val="200000"/>
                  </a:lnSpc>
                </a:pPr>
                <a:r>
                  <a:rPr lang="vi-VN" sz="1900" dirty="0" smtClean="0">
                    <a:latin typeface="+mn-lt"/>
                    <a:ea typeface="Arial" panose="020B0604020202020204" pitchFamily="34" charset="0"/>
                    <a:cs typeface="Times New Roman" panose="02020603050405020304" pitchFamily="18" charset="0"/>
                  </a:rPr>
                  <a:t>a) Có 1 đường thẳng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𝑑</m:t>
                    </m:r>
                  </m:oMath>
                </a14:m>
                <a:r>
                  <a:rPr lang="vi-VN" sz="1900" dirty="0">
                    <a:effectLst/>
                    <a:latin typeface="+mn-lt"/>
                    <a:ea typeface="Arial" panose="020B0604020202020204" pitchFamily="34" charset="0"/>
                    <a:cs typeface="Times New Roman" panose="02020603050405020304" pitchFamily="18" charset="0"/>
                  </a:rPr>
                  <a:t> đi qua điểm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vi-VN" sz="1900" dirty="0">
                    <a:effectLst/>
                    <a:latin typeface="+mn-lt"/>
                    <a:ea typeface="Arial" panose="020B0604020202020204" pitchFamily="34" charset="0"/>
                    <a:cs typeface="Times New Roman" panose="02020603050405020304" pitchFamily="18" charset="0"/>
                  </a:rPr>
                  <a:t> và vuông góc với mặt phẳng </a:t>
                </a:r>
                <a14:m>
                  <m:oMath xmlns:m="http://schemas.openxmlformats.org/officeDocument/2006/math">
                    <m:d>
                      <m:dPr>
                        <m:ctrlPr>
                          <a:rPr lang="vi-VN" sz="19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900" i="1">
                            <a:effectLst/>
                            <a:latin typeface="Cambria Math" panose="02040503050406030204" pitchFamily="18" charset="0"/>
                            <a:ea typeface="Arial" panose="020B0604020202020204" pitchFamily="34" charset="0"/>
                            <a:cs typeface="Times New Roman" panose="02020603050405020304" pitchFamily="18" charset="0"/>
                          </a:rPr>
                          <m:t>𝑃</m:t>
                        </m:r>
                      </m:e>
                    </m:d>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1900" dirty="0">
                  <a:effectLst/>
                  <a:latin typeface="+mn-lt"/>
                  <a:ea typeface="Arial" panose="020B0604020202020204" pitchFamily="34" charset="0"/>
                  <a:cs typeface="Times New Roman" panose="02020603050405020304" pitchFamily="18" charset="0"/>
                </a:endParaRPr>
              </a:p>
              <a:p>
                <a:pPr algn="just">
                  <a:lnSpc>
                    <a:spcPct val="200000"/>
                  </a:lnSpc>
                </a:pPr>
                <a:r>
                  <a:rPr lang="vi-VN" sz="1900" dirty="0">
                    <a:effectLst/>
                    <a:latin typeface="+mn-lt"/>
                    <a:ea typeface="Arial" panose="020B0604020202020204" pitchFamily="34" charset="0"/>
                    <a:cs typeface="Times New Roman" panose="02020603050405020304" pitchFamily="18" charset="0"/>
                  </a:rPr>
                  <a:t>b) Đường thẳng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m:t>
                    </m:r>
                    <m:r>
                      <a:rPr lang="vi-VN" sz="1900" i="1">
                        <a:effectLst/>
                        <a:latin typeface="Cambria Math" panose="02040503050406030204" pitchFamily="18" charset="0"/>
                        <a:ea typeface="Arial" panose="020B0604020202020204" pitchFamily="34" charset="0"/>
                        <a:cs typeface="Times New Roman" panose="02020603050405020304" pitchFamily="18" charset="0"/>
                      </a:rPr>
                      <m:t>𝑑</m:t>
                    </m:r>
                    <m:r>
                      <a:rPr lang="vi-VN" sz="1900" i="1">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900" dirty="0">
                    <a:effectLst/>
                    <a:latin typeface="+mn-lt"/>
                    <a:ea typeface="Arial" panose="020B0604020202020204" pitchFamily="34" charset="0"/>
                    <a:cs typeface="Times New Roman" panose="02020603050405020304" pitchFamily="18" charset="0"/>
                  </a:rPr>
                  <a:t> cắt mặt phẳng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m:t>
                    </m:r>
                    <m:r>
                      <a:rPr lang="vi-VN" sz="1900" i="1">
                        <a:effectLst/>
                        <a:latin typeface="Cambria Math" panose="02040503050406030204" pitchFamily="18" charset="0"/>
                        <a:ea typeface="Arial" panose="020B0604020202020204" pitchFamily="34" charset="0"/>
                        <a:cs typeface="Times New Roman" panose="02020603050405020304" pitchFamily="18" charset="0"/>
                      </a:rPr>
                      <m:t>𝑃</m:t>
                    </m:r>
                    <m:r>
                      <a:rPr lang="vi-VN" sz="1900" i="1">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900" dirty="0">
                    <a:effectLst/>
                    <a:latin typeface="+mn-lt"/>
                    <a:ea typeface="Arial" panose="020B0604020202020204" pitchFamily="34" charset="0"/>
                    <a:cs typeface="Times New Roman" panose="02020603050405020304" pitchFamily="18" charset="0"/>
                  </a:rPr>
                  <a:t> tại 1 </a:t>
                </a:r>
                <a:r>
                  <a:rPr lang="vi-VN" sz="1900" dirty="0" smtClean="0">
                    <a:effectLst/>
                    <a:latin typeface="+mn-lt"/>
                    <a:ea typeface="Arial" panose="020B0604020202020204" pitchFamily="34" charset="0"/>
                    <a:cs typeface="Times New Roman" panose="02020603050405020304" pitchFamily="18" charset="0"/>
                  </a:rPr>
                  <a:t>điểm</a:t>
                </a:r>
                <a:r>
                  <a:rPr lang="en-US" sz="1900" dirty="0" smtClean="0">
                    <a:effectLst/>
                    <a:latin typeface="+mn-lt"/>
                    <a:ea typeface="Arial" panose="020B0604020202020204" pitchFamily="34" charset="0"/>
                    <a:cs typeface="Times New Roman" panose="02020603050405020304" pitchFamily="18" charset="0"/>
                  </a:rPr>
                  <a:t>.</a:t>
                </a:r>
                <a:endParaRPr lang="en-US" sz="1900" dirty="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8685" y="3329537"/>
                <a:ext cx="8282577" cy="1171154"/>
              </a:xfrm>
              <a:prstGeom prst="rect">
                <a:avLst/>
              </a:prstGeom>
              <a:blipFill rotWithShape="0">
                <a:blip r:embed="rId4"/>
                <a:stretch>
                  <a:fillRect l="-736" b="-7813"/>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anim calcmode="lin" valueType="num">
                                      <p:cBhvr>
                                        <p:cTn id="8" dur="500" fill="hold"/>
                                        <p:tgtEl>
                                          <p:spTgt spid="65"/>
                                        </p:tgtEl>
                                        <p:attrNameLst>
                                          <p:attrName>ppt_x</p:attrName>
                                        </p:attrNameLst>
                                      </p:cBhvr>
                                      <p:tavLst>
                                        <p:tav tm="0">
                                          <p:val>
                                            <p:strVal val="#ppt_x"/>
                                          </p:val>
                                        </p:tav>
                                        <p:tav tm="100000">
                                          <p:val>
                                            <p:strVal val="#ppt_x"/>
                                          </p:val>
                                        </p:tav>
                                      </p:tavLst>
                                    </p:anim>
                                    <p:anim calcmode="lin" valueType="num">
                                      <p:cBhvr>
                                        <p:cTn id="9" dur="5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randombar(horizontal)">
                                      <p:cBhvr>
                                        <p:cTn id="19" dur="500"/>
                                        <p:tgtEl>
                                          <p:spTgt spid="6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2" grpId="0"/>
      <p:bldP spid="6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0" name="Rectangle 79"/>
              <p:cNvSpPr/>
              <p:nvPr/>
            </p:nvSpPr>
            <p:spPr>
              <a:xfrm>
                <a:off x="558973" y="1024511"/>
                <a:ext cx="4034971" cy="3139321"/>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200" dirty="0" smtClean="0">
                    <a:latin typeface="+mn-lt"/>
                    <a:ea typeface="Arial" panose="020B0604020202020204" pitchFamily="34" charset="0"/>
                    <a:cs typeface="Times New Roman" panose="02020603050405020304" pitchFamily="18" charset="0"/>
                  </a:rPr>
                  <a:t>Gọi</a:t>
                </a:r>
                <a:r>
                  <a:rPr lang="en-US" sz="2200" dirty="0" smtClean="0">
                    <a:latin typeface="+mn-lt"/>
                    <a:ea typeface="Arial" panose="020B0604020202020204" pitchFamily="34" charset="0"/>
                    <a:cs typeface="Times New Roman" panose="02020603050405020304" pitchFamily="18" charset="0"/>
                  </a:rPr>
                  <a:t> </a:t>
                </a:r>
                <a14:m>
                  <m:oMath xmlns:m="http://schemas.openxmlformats.org/officeDocument/2006/math">
                    <m:r>
                      <a:rPr lang="vi-VN" sz="2200" i="1" dirty="0" smtClean="0">
                        <a:latin typeface="Cambria Math" panose="02040503050406030204" pitchFamily="18" charset="0"/>
                        <a:ea typeface="Arial" panose="020B0604020202020204" pitchFamily="34" charset="0"/>
                        <a:cs typeface="Times New Roman" panose="02020603050405020304" pitchFamily="18" charset="0"/>
                      </a:rPr>
                      <m:t>𝑀</m:t>
                    </m:r>
                    <m:r>
                      <a:rPr lang="vi-VN" sz="2200" i="1" dirty="0" smtClean="0">
                        <a:latin typeface="Cambria Math" panose="02040503050406030204" pitchFamily="18" charset="0"/>
                        <a:ea typeface="Arial" panose="020B0604020202020204" pitchFamily="34" charset="0"/>
                        <a:cs typeface="Times New Roman" panose="02020603050405020304" pitchFamily="18" charset="0"/>
                      </a:rPr>
                      <m:t>′ </m:t>
                    </m:r>
                  </m:oMath>
                </a14:m>
                <a:r>
                  <a:rPr lang="vi-VN" sz="2200" dirty="0">
                    <a:latin typeface="+mn-lt"/>
                    <a:ea typeface="Arial" panose="020B0604020202020204" pitchFamily="34" charset="0"/>
                    <a:cs typeface="Times New Roman" panose="02020603050405020304" pitchFamily="18" charset="0"/>
                  </a:rPr>
                  <a:t>là giao điểm của đường thẳng </a:t>
                </a:r>
                <a14:m>
                  <m:oMath xmlns:m="http://schemas.openxmlformats.org/officeDocument/2006/math">
                    <m:r>
                      <a:rPr lang="vi-VN" sz="2200" i="1" dirty="0" smtClean="0">
                        <a:latin typeface="Cambria Math" panose="02040503050406030204" pitchFamily="18" charset="0"/>
                        <a:ea typeface="Arial" panose="020B0604020202020204" pitchFamily="34" charset="0"/>
                        <a:cs typeface="Times New Roman" panose="02020603050405020304" pitchFamily="18" charset="0"/>
                      </a:rPr>
                      <m:t>𝑑</m:t>
                    </m:r>
                  </m:oMath>
                </a14:m>
                <a:r>
                  <a:rPr lang="vi-VN" sz="2200" dirty="0">
                    <a:latin typeface="+mn-lt"/>
                    <a:ea typeface="Arial" panose="020B0604020202020204" pitchFamily="34" charset="0"/>
                    <a:cs typeface="Times New Roman" panose="02020603050405020304" pitchFamily="18" charset="0"/>
                  </a:rPr>
                  <a:t> và mặt phẳng </a:t>
                </a:r>
                <a14:m>
                  <m:oMath xmlns:m="http://schemas.openxmlformats.org/officeDocument/2006/math">
                    <m:r>
                      <a:rPr lang="vi-VN" sz="2200" i="1" dirty="0" smtClean="0">
                        <a:latin typeface="Cambria Math" panose="02040503050406030204" pitchFamily="18" charset="0"/>
                        <a:ea typeface="Arial" panose="020B0604020202020204" pitchFamily="34" charset="0"/>
                        <a:cs typeface="Times New Roman" panose="02020603050405020304" pitchFamily="18" charset="0"/>
                      </a:rPr>
                      <m:t>(</m:t>
                    </m:r>
                    <m:r>
                      <a:rPr lang="vi-VN" sz="2200" i="1" dirty="0" smtClean="0">
                        <a:latin typeface="Cambria Math" panose="02040503050406030204" pitchFamily="18" charset="0"/>
                        <a:ea typeface="Arial" panose="020B0604020202020204" pitchFamily="34" charset="0"/>
                        <a:cs typeface="Times New Roman" panose="02020603050405020304" pitchFamily="18" charset="0"/>
                      </a:rPr>
                      <m:t>𝑃</m:t>
                    </m:r>
                    <m:r>
                      <a:rPr lang="vi-VN" sz="2200" i="1" dirty="0" smtClean="0">
                        <a:latin typeface="Cambria Math" panose="02040503050406030204" pitchFamily="18" charset="0"/>
                        <a:ea typeface="Arial" panose="020B0604020202020204" pitchFamily="34" charset="0"/>
                        <a:cs typeface="Times New Roman" panose="02020603050405020304" pitchFamily="18" charset="0"/>
                      </a:rPr>
                      <m:t>)</m:t>
                    </m:r>
                  </m:oMath>
                </a14:m>
                <a:r>
                  <a:rPr lang="vi-VN" sz="2200" dirty="0">
                    <a:latin typeface="+mn-lt"/>
                    <a:ea typeface="Arial" panose="020B0604020202020204" pitchFamily="34" charset="0"/>
                    <a:cs typeface="Times New Roman" panose="02020603050405020304" pitchFamily="18" charset="0"/>
                  </a:rPr>
                  <a:t> (Hình 24). Điểm </a:t>
                </a:r>
                <a14:m>
                  <m:oMath xmlns:m="http://schemas.openxmlformats.org/officeDocument/2006/math">
                    <m:r>
                      <a:rPr lang="vi-VN" sz="2200" i="1" dirty="0">
                        <a:latin typeface="Cambria Math" panose="02040503050406030204" pitchFamily="18" charset="0"/>
                        <a:ea typeface="Arial" panose="020B0604020202020204" pitchFamily="34" charset="0"/>
                        <a:cs typeface="Times New Roman" panose="02020603050405020304" pitchFamily="18" charset="0"/>
                      </a:rPr>
                      <m:t>𝑀</m:t>
                    </m:r>
                    <m:r>
                      <a:rPr lang="vi-VN" sz="2200" i="1" dirty="0">
                        <a:latin typeface="Cambria Math" panose="02040503050406030204" pitchFamily="18" charset="0"/>
                        <a:ea typeface="Arial" panose="020B0604020202020204" pitchFamily="34" charset="0"/>
                        <a:cs typeface="Times New Roman" panose="02020603050405020304" pitchFamily="18" charset="0"/>
                      </a:rPr>
                      <m:t>′</m:t>
                    </m:r>
                  </m:oMath>
                </a14:m>
                <a:r>
                  <a:rPr lang="vi-VN" sz="2200" dirty="0">
                    <a:latin typeface="+mn-lt"/>
                    <a:ea typeface="Arial" panose="020B0604020202020204" pitchFamily="34" charset="0"/>
                    <a:cs typeface="Times New Roman" panose="02020603050405020304" pitchFamily="18" charset="0"/>
                  </a:rPr>
                  <a:t> được gọi </a:t>
                </a:r>
                <a:r>
                  <a:rPr lang="en-US" sz="2200" dirty="0" smtClean="0">
                    <a:latin typeface="+mn-lt"/>
                    <a:ea typeface="Arial" panose="020B0604020202020204" pitchFamily="34" charset="0"/>
                    <a:cs typeface="Times New Roman" panose="02020603050405020304" pitchFamily="18" charset="0"/>
                  </a:rPr>
                  <a:t> </a:t>
                </a:r>
                <a:r>
                  <a:rPr lang="vi-VN" sz="2200" dirty="0" smtClean="0">
                    <a:latin typeface="+mn-lt"/>
                    <a:ea typeface="Arial" panose="020B0604020202020204" pitchFamily="34" charset="0"/>
                    <a:cs typeface="Times New Roman" panose="02020603050405020304" pitchFamily="18" charset="0"/>
                  </a:rPr>
                  <a:t>là </a:t>
                </a:r>
                <a:r>
                  <a:rPr lang="vi-VN" sz="2200" dirty="0">
                    <a:latin typeface="+mn-lt"/>
                    <a:ea typeface="Arial" panose="020B0604020202020204" pitchFamily="34" charset="0"/>
                    <a:cs typeface="Times New Roman" panose="02020603050405020304" pitchFamily="18" charset="0"/>
                  </a:rPr>
                  <a:t>hình chiếu vuông </a:t>
                </a:r>
                <a:r>
                  <a:rPr lang="vi-VN" sz="2200" dirty="0" smtClean="0">
                    <a:latin typeface="+mn-lt"/>
                    <a:ea typeface="Arial" panose="020B0604020202020204" pitchFamily="34" charset="0"/>
                    <a:cs typeface="Times New Roman" panose="02020603050405020304" pitchFamily="18" charset="0"/>
                  </a:rPr>
                  <a:t>góc (hay </a:t>
                </a:r>
                <a:r>
                  <a:rPr lang="en-US" sz="2200" dirty="0">
                    <a:latin typeface="+mn-lt"/>
                    <a:ea typeface="Arial" panose="020B0604020202020204" pitchFamily="34" charset="0"/>
                    <a:cs typeface="Times New Roman" panose="02020603050405020304" pitchFamily="18" charset="0"/>
                  </a:rPr>
                  <a:t>h</a:t>
                </a:r>
                <a:r>
                  <a:rPr lang="vi-VN" sz="2200" dirty="0" smtClean="0">
                    <a:latin typeface="+mn-lt"/>
                    <a:ea typeface="Arial" panose="020B0604020202020204" pitchFamily="34" charset="0"/>
                    <a:cs typeface="Times New Roman" panose="02020603050405020304" pitchFamily="18" charset="0"/>
                  </a:rPr>
                  <a:t>ình chiếu) của điểm </a:t>
                </a:r>
                <a14:m>
                  <m:oMath xmlns:m="http://schemas.openxmlformats.org/officeDocument/2006/math">
                    <m:r>
                      <a:rPr lang="vi-VN" sz="2200" i="1" dirty="0" smtClean="0">
                        <a:latin typeface="Cambria Math" panose="02040503050406030204" pitchFamily="18" charset="0"/>
                        <a:ea typeface="Arial" panose="020B0604020202020204" pitchFamily="34" charset="0"/>
                        <a:cs typeface="Times New Roman" panose="02020603050405020304" pitchFamily="18" charset="0"/>
                      </a:rPr>
                      <m:t>𝑀</m:t>
                    </m:r>
                  </m:oMath>
                </a14:m>
                <a:r>
                  <a:rPr lang="vi-VN" sz="2200" dirty="0" smtClean="0">
                    <a:latin typeface="+mn-lt"/>
                    <a:ea typeface="Arial" panose="020B0604020202020204" pitchFamily="34" charset="0"/>
                    <a:cs typeface="Times New Roman" panose="02020603050405020304" pitchFamily="18" charset="0"/>
                  </a:rPr>
                  <a:t> </a:t>
                </a:r>
                <a:r>
                  <a:rPr lang="vi-VN" sz="2200" dirty="0">
                    <a:latin typeface="+mn-lt"/>
                    <a:ea typeface="Arial" panose="020B0604020202020204" pitchFamily="34" charset="0"/>
                    <a:cs typeface="Times New Roman" panose="02020603050405020304" pitchFamily="18" charset="0"/>
                  </a:rPr>
                  <a:t>lên mặt phẳng </a:t>
                </a:r>
                <a14:m>
                  <m:oMath xmlns:m="http://schemas.openxmlformats.org/officeDocument/2006/math">
                    <m:d>
                      <m:dPr>
                        <m:ctrlPr>
                          <a:rPr lang="vi-VN" sz="2200" i="1" dirty="0">
                            <a:latin typeface="Cambria Math" panose="02040503050406030204" pitchFamily="18" charset="0"/>
                            <a:ea typeface="Arial" panose="020B0604020202020204" pitchFamily="34" charset="0"/>
                            <a:cs typeface="Times New Roman" panose="02020603050405020304" pitchFamily="18" charset="0"/>
                          </a:rPr>
                        </m:ctrlPr>
                      </m:dPr>
                      <m:e>
                        <m:r>
                          <a:rPr lang="vi-VN" sz="2200" i="1" dirty="0">
                            <a:latin typeface="Cambria Math" panose="02040503050406030204" pitchFamily="18" charset="0"/>
                            <a:ea typeface="Arial" panose="020B0604020202020204" pitchFamily="34" charset="0"/>
                            <a:cs typeface="Times New Roman" panose="02020603050405020304" pitchFamily="18" charset="0"/>
                          </a:rPr>
                          <m:t>𝑃</m:t>
                        </m:r>
                      </m:e>
                    </m:d>
                    <m:r>
                      <a:rPr lang="en-US" sz="2200" b="0" i="0" dirty="0"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2200" dirty="0">
                  <a:effectLst/>
                  <a:latin typeface="+mn-lt"/>
                  <a:ea typeface="Arial" panose="020B0604020202020204" pitchFamily="34" charset="0"/>
                  <a:cs typeface="Times New Roman" panose="02020603050405020304" pitchFamily="18"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558973" y="1024511"/>
                <a:ext cx="4034971" cy="3139321"/>
              </a:xfrm>
              <a:prstGeom prst="rect">
                <a:avLst/>
              </a:prstGeom>
              <a:blipFill rotWithShape="0">
                <a:blip r:embed="rId3"/>
                <a:stretch>
                  <a:fillRect l="-1652" r="-1652" b="-771"/>
                </a:stretch>
              </a:blipFill>
              <a:ln w="25400" cap="flat" cmpd="sng" algn="ctr">
                <a:solidFill>
                  <a:srgbClr val="FFFFFF"/>
                </a:solidFill>
                <a:prstDash val="solid"/>
              </a:ln>
              <a:effectLst/>
            </p:spPr>
            <p:txBody>
              <a:bodyPr/>
              <a:lstStyle/>
              <a:p>
                <a:r>
                  <a:rPr lang="en-US">
                    <a:noFill/>
                  </a:rPr>
                  <a:t> </a:t>
                </a:r>
              </a:p>
            </p:txBody>
          </p:sp>
        </mc:Fallback>
      </mc:AlternateContent>
      <p:grpSp>
        <p:nvGrpSpPr>
          <p:cNvPr id="83" name="Google Shape;1293;p48"/>
          <p:cNvGrpSpPr/>
          <p:nvPr/>
        </p:nvGrpSpPr>
        <p:grpSpPr>
          <a:xfrm rot="1016262" flipH="1">
            <a:off x="7356312" y="4352401"/>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4798771" y="1021784"/>
            <a:ext cx="3767328" cy="3120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9"/>
          <p:cNvSpPr txBox="1">
            <a:spLocks noGrp="1"/>
          </p:cNvSpPr>
          <p:nvPr>
            <p:ph type="title"/>
          </p:nvPr>
        </p:nvSpPr>
        <p:spPr>
          <a:xfrm>
            <a:off x="698457" y="444169"/>
            <a:ext cx="7717500" cy="523200"/>
          </a:xfrm>
          <a:prstGeom prst="rect">
            <a:avLst/>
          </a:prstGeom>
        </p:spPr>
        <p:txBody>
          <a:bodyPr spcFirstLastPara="1" wrap="square" lIns="91425" tIns="91425" rIns="91425" bIns="91425" anchor="t" anchorCtr="0">
            <a:noAutofit/>
          </a:bodyPr>
          <a:lstStyle/>
          <a:p>
            <a:pPr lvl="0"/>
            <a:r>
              <a:rPr lang="en-US" sz="3400" b="1" dirty="0">
                <a:solidFill>
                  <a:srgbClr val="C00000"/>
                </a:solidFill>
                <a:latin typeface="+mj-lt"/>
              </a:rPr>
              <a:t>NỘI DUNG BÀI HỌC</a:t>
            </a:r>
          </a:p>
        </p:txBody>
      </p:sp>
      <p:sp>
        <p:nvSpPr>
          <p:cNvPr id="914" name="Google Shape;914;p39"/>
          <p:cNvSpPr txBox="1">
            <a:spLocks noGrp="1"/>
          </p:cNvSpPr>
          <p:nvPr>
            <p:ph type="title" idx="3"/>
          </p:nvPr>
        </p:nvSpPr>
        <p:spPr>
          <a:xfrm>
            <a:off x="898871" y="1381450"/>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I</a:t>
            </a:r>
            <a:endParaRPr sz="3000" b="1" dirty="0">
              <a:latin typeface="+mj-lt"/>
            </a:endParaRPr>
          </a:p>
        </p:txBody>
      </p:sp>
      <p:sp>
        <p:nvSpPr>
          <p:cNvPr id="13" name="Rectangle 12"/>
          <p:cNvSpPr/>
          <p:nvPr/>
        </p:nvSpPr>
        <p:spPr>
          <a:xfrm>
            <a:off x="1625593" y="1459298"/>
            <a:ext cx="1412566" cy="400110"/>
          </a:xfrm>
          <a:prstGeom prst="rect">
            <a:avLst/>
          </a:prstGeom>
        </p:spPr>
        <p:txBody>
          <a:bodyPr wrap="none">
            <a:spAutoFit/>
          </a:bodyPr>
          <a:lstStyle/>
          <a:p>
            <a:pPr lvl="0" algn="ctr">
              <a:buClr>
                <a:srgbClr val="014040"/>
              </a:buClr>
              <a:buSzPts val="4600"/>
            </a:pPr>
            <a:r>
              <a:rPr lang="en-US" sz="2000" dirty="0" smtClean="0">
                <a:solidFill>
                  <a:srgbClr val="014040"/>
                </a:solidFill>
                <a:sym typeface="DM Sans SemiBold"/>
              </a:rPr>
              <a:t>Định nghiã</a:t>
            </a:r>
            <a:endParaRPr lang="en" sz="2000" dirty="0">
              <a:solidFill>
                <a:srgbClr val="014040"/>
              </a:solidFill>
              <a:sym typeface="DM Sans SemiBold"/>
            </a:endParaRPr>
          </a:p>
        </p:txBody>
      </p:sp>
      <p:sp>
        <p:nvSpPr>
          <p:cNvPr id="33" name="Rectangle 32"/>
          <p:cNvSpPr/>
          <p:nvPr/>
        </p:nvSpPr>
        <p:spPr>
          <a:xfrm>
            <a:off x="4730800" y="1189887"/>
            <a:ext cx="3662341" cy="1015663"/>
          </a:xfrm>
          <a:prstGeom prst="rect">
            <a:avLst/>
          </a:prstGeom>
        </p:spPr>
        <p:txBody>
          <a:bodyPr wrap="square">
            <a:spAutoFit/>
          </a:bodyPr>
          <a:lstStyle/>
          <a:p>
            <a:pPr lvl="0" algn="just">
              <a:lnSpc>
                <a:spcPct val="150000"/>
              </a:lnSpc>
              <a:buClr>
                <a:srgbClr val="014040"/>
              </a:buClr>
              <a:buSzPts val="4600"/>
            </a:pPr>
            <a:r>
              <a:rPr lang="vi-VN" sz="2000" dirty="0">
                <a:solidFill>
                  <a:srgbClr val="014040"/>
                </a:solidFill>
                <a:sym typeface="DM Sans SemiBold"/>
              </a:rPr>
              <a:t>Điều kiện để đường thẳng vuông góc với mặt phẳng</a:t>
            </a:r>
            <a:endParaRPr lang="en" sz="2000" dirty="0">
              <a:solidFill>
                <a:srgbClr val="014040"/>
              </a:solidFill>
              <a:sym typeface="DM Sans SemiBold"/>
            </a:endParaRPr>
          </a:p>
        </p:txBody>
      </p:sp>
      <p:sp>
        <p:nvSpPr>
          <p:cNvPr id="41" name="Google Shape;914;p39"/>
          <p:cNvSpPr txBox="1">
            <a:spLocks noGrp="1"/>
          </p:cNvSpPr>
          <p:nvPr>
            <p:ph type="title" idx="3"/>
          </p:nvPr>
        </p:nvSpPr>
        <p:spPr>
          <a:xfrm>
            <a:off x="4021078" y="1377956"/>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II</a:t>
            </a:r>
            <a:endParaRPr sz="3000" b="1" dirty="0">
              <a:latin typeface="+mj-lt"/>
            </a:endParaRPr>
          </a:p>
        </p:txBody>
      </p:sp>
      <p:pic>
        <p:nvPicPr>
          <p:cNvPr id="2" name="Picture 1"/>
          <p:cNvPicPr>
            <a:picLocks noChangeAspect="1"/>
          </p:cNvPicPr>
          <p:nvPr/>
        </p:nvPicPr>
        <p:blipFill>
          <a:blip r:embed="rId3"/>
          <a:stretch>
            <a:fillRect/>
          </a:stretch>
        </p:blipFill>
        <p:spPr>
          <a:xfrm>
            <a:off x="404549" y="444133"/>
            <a:ext cx="567581" cy="345576"/>
          </a:xfrm>
          <a:prstGeom prst="rect">
            <a:avLst/>
          </a:prstGeom>
        </p:spPr>
      </p:pic>
      <p:sp>
        <p:nvSpPr>
          <p:cNvPr id="20" name="Rectangle 19"/>
          <p:cNvSpPr/>
          <p:nvPr/>
        </p:nvSpPr>
        <p:spPr>
          <a:xfrm>
            <a:off x="1625593" y="2482803"/>
            <a:ext cx="1617883" cy="553998"/>
          </a:xfrm>
          <a:prstGeom prst="rect">
            <a:avLst/>
          </a:prstGeom>
        </p:spPr>
        <p:txBody>
          <a:bodyPr wrap="square">
            <a:spAutoFit/>
          </a:bodyPr>
          <a:lstStyle/>
          <a:p>
            <a:pPr lvl="0" algn="just">
              <a:lnSpc>
                <a:spcPct val="150000"/>
              </a:lnSpc>
              <a:buClr>
                <a:srgbClr val="014040"/>
              </a:buClr>
              <a:buSzPts val="4600"/>
            </a:pPr>
            <a:r>
              <a:rPr lang="vi-VN" sz="2000" dirty="0">
                <a:solidFill>
                  <a:srgbClr val="014040"/>
                </a:solidFill>
                <a:sym typeface="DM Sans SemiBold"/>
              </a:rPr>
              <a:t>Tính chất</a:t>
            </a:r>
            <a:endParaRPr lang="en" sz="2000" dirty="0">
              <a:solidFill>
                <a:srgbClr val="014040"/>
              </a:solidFill>
              <a:sym typeface="DM Sans SemiBold"/>
            </a:endParaRPr>
          </a:p>
        </p:txBody>
      </p:sp>
      <p:sp>
        <p:nvSpPr>
          <p:cNvPr id="21" name="Google Shape;914;p39"/>
          <p:cNvSpPr txBox="1">
            <a:spLocks noGrp="1"/>
          </p:cNvSpPr>
          <p:nvPr>
            <p:ph type="title" idx="3"/>
          </p:nvPr>
        </p:nvSpPr>
        <p:spPr>
          <a:xfrm>
            <a:off x="898871" y="2480995"/>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III</a:t>
            </a:r>
            <a:endParaRPr sz="3000" b="1" dirty="0">
              <a:latin typeface="+mj-lt"/>
            </a:endParaRPr>
          </a:p>
        </p:txBody>
      </p:sp>
      <p:pic>
        <p:nvPicPr>
          <p:cNvPr id="3" name="Picture 2"/>
          <p:cNvPicPr>
            <a:picLocks noChangeAspect="1"/>
          </p:cNvPicPr>
          <p:nvPr/>
        </p:nvPicPr>
        <p:blipFill>
          <a:blip r:embed="rId4"/>
          <a:stretch>
            <a:fillRect/>
          </a:stretch>
        </p:blipFill>
        <p:spPr>
          <a:xfrm>
            <a:off x="7455605" y="602031"/>
            <a:ext cx="1139755" cy="180555"/>
          </a:xfrm>
          <a:prstGeom prst="rect">
            <a:avLst/>
          </a:prstGeom>
        </p:spPr>
      </p:pic>
      <p:sp>
        <p:nvSpPr>
          <p:cNvPr id="11" name="Rectangle 10"/>
          <p:cNvSpPr/>
          <p:nvPr/>
        </p:nvSpPr>
        <p:spPr>
          <a:xfrm>
            <a:off x="4753309" y="2290963"/>
            <a:ext cx="3754110" cy="1477328"/>
          </a:xfrm>
          <a:prstGeom prst="rect">
            <a:avLst/>
          </a:prstGeom>
        </p:spPr>
        <p:txBody>
          <a:bodyPr wrap="square">
            <a:spAutoFit/>
          </a:bodyPr>
          <a:lstStyle/>
          <a:p>
            <a:pPr lvl="0" algn="just">
              <a:lnSpc>
                <a:spcPct val="150000"/>
              </a:lnSpc>
              <a:buClr>
                <a:srgbClr val="014040"/>
              </a:buClr>
              <a:buSzPts val="4600"/>
            </a:pPr>
            <a:r>
              <a:rPr lang="vi-VN" sz="2000" dirty="0">
                <a:solidFill>
                  <a:srgbClr val="014040"/>
                </a:solidFill>
                <a:sym typeface="DM Sans SemiBold"/>
              </a:rPr>
              <a:t>Liên hệ giữa quan hệ song song và quan hệ vuông góc của đường thẳng và mặt phẳng</a:t>
            </a:r>
            <a:endParaRPr lang="en" sz="2000" dirty="0">
              <a:solidFill>
                <a:srgbClr val="014040"/>
              </a:solidFill>
              <a:sym typeface="DM Sans SemiBold"/>
            </a:endParaRPr>
          </a:p>
        </p:txBody>
      </p:sp>
      <p:sp>
        <p:nvSpPr>
          <p:cNvPr id="12" name="Google Shape;914;p39"/>
          <p:cNvSpPr txBox="1">
            <a:spLocks noGrp="1"/>
          </p:cNvSpPr>
          <p:nvPr>
            <p:ph type="title" idx="3"/>
          </p:nvPr>
        </p:nvSpPr>
        <p:spPr>
          <a:xfrm>
            <a:off x="4021079" y="2493621"/>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IV</a:t>
            </a:r>
            <a:endParaRPr sz="3000" b="1" dirty="0">
              <a:latin typeface="+mj-lt"/>
            </a:endParaRPr>
          </a:p>
        </p:txBody>
      </p:sp>
      <p:sp>
        <p:nvSpPr>
          <p:cNvPr id="14" name="Rectangle 13"/>
          <p:cNvSpPr/>
          <p:nvPr/>
        </p:nvSpPr>
        <p:spPr>
          <a:xfrm>
            <a:off x="1625593" y="3350611"/>
            <a:ext cx="1493239" cy="1015663"/>
          </a:xfrm>
          <a:prstGeom prst="rect">
            <a:avLst/>
          </a:prstGeom>
        </p:spPr>
        <p:txBody>
          <a:bodyPr wrap="square">
            <a:spAutoFit/>
          </a:bodyPr>
          <a:lstStyle/>
          <a:p>
            <a:pPr lvl="0" algn="just">
              <a:lnSpc>
                <a:spcPct val="150000"/>
              </a:lnSpc>
              <a:buClr>
                <a:srgbClr val="014040"/>
              </a:buClr>
              <a:buSzPts val="4600"/>
            </a:pPr>
            <a:r>
              <a:rPr lang="vi-VN" sz="2000" dirty="0">
                <a:solidFill>
                  <a:srgbClr val="014040"/>
                </a:solidFill>
                <a:sym typeface="DM Sans SemiBold"/>
              </a:rPr>
              <a:t>Phép chiếu vuông góc</a:t>
            </a:r>
            <a:endParaRPr lang="en" sz="2000" dirty="0">
              <a:solidFill>
                <a:srgbClr val="014040"/>
              </a:solidFill>
              <a:sym typeface="DM Sans SemiBold"/>
            </a:endParaRPr>
          </a:p>
        </p:txBody>
      </p:sp>
      <p:sp>
        <p:nvSpPr>
          <p:cNvPr id="15" name="Google Shape;914;p39"/>
          <p:cNvSpPr txBox="1">
            <a:spLocks noGrp="1"/>
          </p:cNvSpPr>
          <p:nvPr>
            <p:ph type="title" idx="3"/>
          </p:nvPr>
        </p:nvSpPr>
        <p:spPr>
          <a:xfrm>
            <a:off x="898871" y="3580540"/>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V</a:t>
            </a:r>
            <a:endParaRPr sz="3000" b="1" dirty="0">
              <a:latin typeface="+mj-lt"/>
            </a:endParaRPr>
          </a:p>
        </p:txBody>
      </p:sp>
      <p:sp>
        <p:nvSpPr>
          <p:cNvPr id="16" name="Rectangle 15"/>
          <p:cNvSpPr/>
          <p:nvPr/>
        </p:nvSpPr>
        <p:spPr>
          <a:xfrm>
            <a:off x="4753309" y="3947667"/>
            <a:ext cx="3662648" cy="553998"/>
          </a:xfrm>
          <a:prstGeom prst="rect">
            <a:avLst/>
          </a:prstGeom>
        </p:spPr>
        <p:txBody>
          <a:bodyPr wrap="square">
            <a:spAutoFit/>
          </a:bodyPr>
          <a:lstStyle/>
          <a:p>
            <a:pPr lvl="0" algn="just">
              <a:lnSpc>
                <a:spcPct val="150000"/>
              </a:lnSpc>
              <a:buClr>
                <a:srgbClr val="014040"/>
              </a:buClr>
              <a:buSzPts val="4600"/>
            </a:pPr>
            <a:r>
              <a:rPr lang="vi-VN" sz="2000" dirty="0" smtClean="0">
                <a:solidFill>
                  <a:srgbClr val="014040"/>
                </a:solidFill>
                <a:sym typeface="DM Sans SemiBold"/>
              </a:rPr>
              <a:t>Định </a:t>
            </a:r>
            <a:r>
              <a:rPr lang="vi-VN" sz="2000" dirty="0">
                <a:solidFill>
                  <a:srgbClr val="014040"/>
                </a:solidFill>
                <a:sym typeface="DM Sans SemiBold"/>
              </a:rPr>
              <a:t>lí ba đường vuông góc</a:t>
            </a:r>
            <a:endParaRPr lang="en" sz="2000" dirty="0">
              <a:solidFill>
                <a:srgbClr val="014040"/>
              </a:solidFill>
              <a:sym typeface="DM Sans SemiBold"/>
            </a:endParaRPr>
          </a:p>
        </p:txBody>
      </p:sp>
      <p:sp>
        <p:nvSpPr>
          <p:cNvPr id="17" name="Google Shape;914;p39"/>
          <p:cNvSpPr txBox="1">
            <a:spLocks noGrp="1"/>
          </p:cNvSpPr>
          <p:nvPr>
            <p:ph type="title" idx="3"/>
          </p:nvPr>
        </p:nvSpPr>
        <p:spPr>
          <a:xfrm>
            <a:off x="4021078" y="3947667"/>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VI</a:t>
            </a:r>
            <a:endParaRPr sz="3000" b="1"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barn(inVertical)">
                                      <p:cBhvr>
                                        <p:cTn id="7" dur="500"/>
                                        <p:tgtEl>
                                          <p:spTgt spid="9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14"/>
                                        </p:tgtEl>
                                        <p:attrNameLst>
                                          <p:attrName>style.visibility</p:attrName>
                                        </p:attrNameLst>
                                      </p:cBhvr>
                                      <p:to>
                                        <p:strVal val="visible"/>
                                      </p:to>
                                    </p:set>
                                    <p:animEffect transition="in" filter="wipe(down)">
                                      <p:cBhvr>
                                        <p:cTn id="11" dur="500"/>
                                        <p:tgtEl>
                                          <p:spTgt spid="9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
                                        <p:tgtEl>
                                          <p:spTgt spid="4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2500"/>
                            </p:stCondLst>
                            <p:childTnLst>
                              <p:par>
                                <p:cTn id="41" presetID="6"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500"/>
                                        <p:tgtEl>
                                          <p:spTgt spid="1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500"/>
                                        <p:tgtEl>
                                          <p:spTgt spid="14"/>
                                        </p:tgtEl>
                                      </p:cBhvr>
                                    </p:animEffect>
                                  </p:childTnLst>
                                </p:cTn>
                              </p:par>
                            </p:childTnLst>
                          </p:cTn>
                        </p:par>
                        <p:par>
                          <p:cTn id="47" fill="hold">
                            <p:stCondLst>
                              <p:cond delay="3000"/>
                            </p:stCondLst>
                            <p:childTnLst>
                              <p:par>
                                <p:cTn id="48" presetID="14" presetClass="entr" presetSubtype="1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randombar(horizontal)">
                                      <p:cBhvr>
                                        <p:cTn id="50" dur="500"/>
                                        <p:tgtEl>
                                          <p:spTgt spid="17"/>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914" grpId="0" animBg="1"/>
      <p:bldP spid="13" grpId="0"/>
      <p:bldP spid="33" grpId="0"/>
      <p:bldP spid="41" grpId="0" animBg="1"/>
      <p:bldP spid="20" grpId="0"/>
      <p:bldP spid="21" grpId="0" animBg="1"/>
      <p:bldP spid="11" grpId="0"/>
      <p:bldP spid="12" grpId="0" animBg="1"/>
      <p:bldP spid="14" grpId="0"/>
      <p:bldP spid="15" grpId="0" animBg="1"/>
      <p:bldP spid="16" grpId="0"/>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0800000">
            <a:off x="7308027" y="277817"/>
            <a:ext cx="1551844" cy="592530"/>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2540;p49"/>
          <p:cNvSpPr txBox="1">
            <a:spLocks/>
          </p:cNvSpPr>
          <p:nvPr/>
        </p:nvSpPr>
        <p:spPr>
          <a:xfrm>
            <a:off x="3009892" y="47755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3000" b="1" i="0" u="none" strike="noStrike" kern="0" cap="none" spc="0" normalizeH="0" baseline="0" noProof="0" dirty="0" smtClean="0">
                <a:ln>
                  <a:noFill/>
                </a:ln>
                <a:solidFill>
                  <a:srgbClr val="C00000"/>
                </a:solidFill>
                <a:effectLst/>
                <a:uLnTx/>
                <a:uFillTx/>
                <a:latin typeface="Arial" panose="020B0604020202020204" pitchFamily="34" charset="0"/>
                <a:cs typeface="Maven Pro ExtraBold"/>
                <a:sym typeface="Maven Pro ExtraBold"/>
              </a:rPr>
              <a:t>KẾT LUẬN</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xmlns:a14="http://schemas.microsoft.com/office/drawing/2010/main">
        <mc:Choice Requires="a14">
          <p:sp>
            <p:nvSpPr>
              <p:cNvPr id="61" name="Rectangle 60"/>
              <p:cNvSpPr/>
              <p:nvPr/>
            </p:nvSpPr>
            <p:spPr>
              <a:xfrm>
                <a:off x="666360" y="1209694"/>
                <a:ext cx="7812863" cy="147732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en-US" sz="2000" dirty="0">
                    <a:latin typeface="+mn-lt"/>
                    <a:ea typeface="Arial" panose="020B0604020202020204" pitchFamily="34" charset="0"/>
                    <a:cs typeface="Times New Roman" panose="02020603050405020304" pitchFamily="18" charset="0"/>
                  </a:rPr>
                  <a:t>Cho mặt phẳng </a:t>
                </a:r>
                <a14:m>
                  <m:oMath xmlns:m="http://schemas.openxmlformats.org/officeDocument/2006/math">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𝑃</m:t>
                        </m:r>
                      </m:e>
                    </m:d>
                  </m:oMath>
                </a14:m>
                <a:r>
                  <a:rPr lang="en-US" sz="2000" dirty="0">
                    <a:effectLst/>
                    <a:latin typeface="+mn-lt"/>
                    <a:ea typeface="Times New Roman" panose="02020603050405020304" pitchFamily="18" charset="0"/>
                    <a:cs typeface="Times New Roman" panose="02020603050405020304" pitchFamily="18" charset="0"/>
                  </a:rPr>
                  <a:t>. Quy tắc đặt tương ứng mỗi điểm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𝑀</m:t>
                    </m:r>
                  </m:oMath>
                </a14:m>
                <a:r>
                  <a:rPr lang="en-US" sz="2000" dirty="0">
                    <a:effectLst/>
                    <a:latin typeface="+mn-lt"/>
                    <a:ea typeface="Times New Roman" panose="02020603050405020304" pitchFamily="18" charset="0"/>
                    <a:cs typeface="Times New Roman" panose="02020603050405020304" pitchFamily="18" charset="0"/>
                  </a:rPr>
                  <a:t> trong không gian với hình chiếu vuông góc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𝑀</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effectLst/>
                    <a:latin typeface="+mn-lt"/>
                    <a:ea typeface="Times New Roman" panose="02020603050405020304" pitchFamily="18" charset="0"/>
                    <a:cs typeface="Times New Roman" panose="02020603050405020304" pitchFamily="18" charset="0"/>
                  </a:rPr>
                  <a:t> của điểm đó lên mặt phẳng </a:t>
                </a:r>
                <a14:m>
                  <m:oMath xmlns:m="http://schemas.openxmlformats.org/officeDocument/2006/math">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000" dirty="0">
                    <a:effectLst/>
                    <a:latin typeface="+mn-lt"/>
                    <a:ea typeface="Times New Roman" panose="02020603050405020304" pitchFamily="18" charset="0"/>
                    <a:cs typeface="Times New Roman" panose="02020603050405020304" pitchFamily="18" charset="0"/>
                  </a:rPr>
                  <a:t> được gọi là </a:t>
                </a:r>
                <a:r>
                  <a:rPr lang="en-US" sz="2000" dirty="0" smtClean="0">
                    <a:effectLst/>
                    <a:latin typeface="+mn-lt"/>
                    <a:ea typeface="Times New Roman" panose="02020603050405020304" pitchFamily="18" charset="0"/>
                    <a:cs typeface="Times New Roman" panose="02020603050405020304" pitchFamily="18" charset="0"/>
                  </a:rPr>
                  <a:t>phép </a:t>
                </a:r>
                <a:r>
                  <a:rPr lang="en-US" sz="2000" dirty="0">
                    <a:effectLst/>
                    <a:latin typeface="+mn-lt"/>
                    <a:ea typeface="Times New Roman" panose="02020603050405020304" pitchFamily="18" charset="0"/>
                    <a:cs typeface="Times New Roman" panose="02020603050405020304" pitchFamily="18" charset="0"/>
                  </a:rPr>
                  <a:t>chiếu vuông góc lên mặt phẳng </a:t>
                </a:r>
                <a14:m>
                  <m:oMath xmlns:m="http://schemas.openxmlformats.org/officeDocument/2006/math">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000" dirty="0">
                    <a:effectLst/>
                    <a:latin typeface="+mn-lt"/>
                    <a:ea typeface="Times New Roman" panose="02020603050405020304" pitchFamily="18" charset="0"/>
                    <a:cs typeface="Times New Roman" panose="02020603050405020304" pitchFamily="18" charset="0"/>
                  </a:rPr>
                  <a:t>.</a:t>
                </a:r>
                <a:endParaRPr lang="en-US" sz="2000" dirty="0">
                  <a:effectLst/>
                  <a:latin typeface="+mn-lt"/>
                  <a:ea typeface="Arial" panose="020B060402020202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666360" y="1209694"/>
                <a:ext cx="7812863" cy="1477328"/>
              </a:xfrm>
              <a:prstGeom prst="rect">
                <a:avLst/>
              </a:prstGeom>
              <a:blipFill rotWithShape="0">
                <a:blip r:embed="rId3"/>
                <a:stretch>
                  <a:fillRect l="-622" r="-700" b="-1619"/>
                </a:stretch>
              </a:blipFill>
              <a:ln w="25400" cap="flat" cmpd="sng" algn="ctr">
                <a:solidFill>
                  <a:srgbClr val="FFFFFF"/>
                </a:solidFill>
                <a:prstDash val="solid"/>
              </a:ln>
              <a:effectLst/>
            </p:spPr>
            <p:txBody>
              <a:bodyPr/>
              <a:lstStyle/>
              <a:p>
                <a:r>
                  <a:rPr lang="en-US">
                    <a:noFill/>
                  </a:rPr>
                  <a:t> </a:t>
                </a:r>
              </a:p>
            </p:txBody>
          </p:sp>
        </mc:Fallback>
      </mc:AlternateContent>
      <p:sp>
        <p:nvSpPr>
          <p:cNvPr id="13" name="Rectangle 12"/>
          <p:cNvSpPr/>
          <p:nvPr/>
        </p:nvSpPr>
        <p:spPr>
          <a:xfrm>
            <a:off x="603819" y="2794526"/>
            <a:ext cx="7937946" cy="1869743"/>
          </a:xfrm>
          <a:prstGeom prst="rect">
            <a:avLst/>
          </a:prstGeom>
        </p:spPr>
        <p:txBody>
          <a:bodyPr wrap="square">
            <a:spAutoFit/>
          </a:bodyPr>
          <a:lstStyle/>
          <a:p>
            <a:pPr algn="just">
              <a:lnSpc>
                <a:spcPct val="150000"/>
              </a:lnSpc>
              <a:spcAft>
                <a:spcPts val="1200"/>
              </a:spcAft>
            </a:pPr>
            <a:r>
              <a:rPr kumimoji="0" lang="en-US" sz="2000" b="1" i="1" u="sng" strike="noStrike" kern="0" cap="none" spc="0" normalizeH="0" baseline="0" noProof="0" dirty="0" smtClean="0">
                <a:ln>
                  <a:noFill/>
                </a:ln>
                <a:solidFill>
                  <a:srgbClr val="011C26">
                    <a:lumMod val="90000"/>
                    <a:lumOff val="10000"/>
                  </a:srgbClr>
                </a:solidFill>
                <a:effectLst/>
                <a:uLnTx/>
                <a:uFillTx/>
                <a:latin typeface="+mn-lt"/>
                <a:ea typeface="Dotum" panose="020B0600000101010101" pitchFamily="34" charset="-127"/>
                <a:cs typeface="Times New Roman" panose="02020603050405020304" pitchFamily="18" charset="0"/>
                <a:sym typeface="Arial"/>
              </a:rPr>
              <a:t>Nhận</a:t>
            </a:r>
            <a:r>
              <a:rPr kumimoji="0" lang="en-US" sz="2000" b="1" i="1" u="sng" strike="noStrike" kern="0" cap="none" spc="0" normalizeH="0" noProof="0" dirty="0" smtClean="0">
                <a:ln>
                  <a:noFill/>
                </a:ln>
                <a:solidFill>
                  <a:srgbClr val="011C26">
                    <a:lumMod val="90000"/>
                    <a:lumOff val="10000"/>
                  </a:srgbClr>
                </a:solidFill>
                <a:effectLst/>
                <a:uLnTx/>
                <a:uFillTx/>
                <a:latin typeface="+mn-lt"/>
                <a:ea typeface="Dotum" panose="020B0600000101010101" pitchFamily="34" charset="-127"/>
                <a:cs typeface="Times New Roman" panose="02020603050405020304" pitchFamily="18" charset="0"/>
                <a:sym typeface="Arial"/>
              </a:rPr>
              <a:t> xét</a:t>
            </a:r>
            <a:r>
              <a:rPr kumimoji="0" lang="en-US" sz="2000" b="1" i="1" u="sng" strike="noStrike" kern="0" cap="none" spc="0" normalizeH="0" baseline="0" noProof="0" dirty="0" smtClean="0">
                <a:ln>
                  <a:noFill/>
                </a:ln>
                <a:solidFill>
                  <a:srgbClr val="011C26">
                    <a:lumMod val="90000"/>
                    <a:lumOff val="10000"/>
                  </a:srgbClr>
                </a:solidFill>
                <a:effectLst/>
                <a:uLnTx/>
                <a:uFillTx/>
                <a:latin typeface="+mn-lt"/>
                <a:ea typeface="Dotum" panose="020B0600000101010101" pitchFamily="34" charset="-127"/>
                <a:cs typeface="Times New Roman" panose="02020603050405020304" pitchFamily="18" charset="0"/>
                <a:sym typeface="Arial"/>
              </a:rPr>
              <a:t>:</a:t>
            </a:r>
            <a:r>
              <a:rPr kumimoji="0" lang="en-US" sz="2000" b="0" i="1" u="none" strike="noStrike" kern="0" cap="none" spc="0" normalizeH="0" baseline="0" noProof="0" dirty="0" smtClean="0">
                <a:ln>
                  <a:noFill/>
                </a:ln>
                <a:solidFill>
                  <a:srgbClr val="011C26">
                    <a:lumMod val="90000"/>
                    <a:lumOff val="10000"/>
                  </a:srgbClr>
                </a:solidFill>
                <a:effectLst/>
                <a:uLnTx/>
                <a:uFillTx/>
                <a:latin typeface="+mn-lt"/>
                <a:ea typeface="Dotum" panose="020B0600000101010101" pitchFamily="34" charset="-127"/>
                <a:cs typeface="Times New Roman" panose="02020603050405020304" pitchFamily="18" charset="0"/>
                <a:sym typeface="Arial"/>
              </a:rPr>
              <a:t> </a:t>
            </a:r>
            <a:r>
              <a:rPr lang="vi-VN" sz="1900" kern="100" dirty="0">
                <a:latin typeface="+mn-lt"/>
                <a:ea typeface="Calibri" panose="020F0502020204030204" pitchFamily="34" charset="0"/>
                <a:cs typeface="Times New Roman" panose="02020603050405020304" pitchFamily="18" charset="0"/>
              </a:rPr>
              <a:t>Vì phép chiếu vuông góc là một trường hợp đặc biệt của phép chiếu song song (khi phương chiếu vuông góc với mặt </a:t>
            </a:r>
            <a:r>
              <a:rPr lang="vi-VN" sz="1900" kern="100" dirty="0" smtClean="0">
                <a:latin typeface="+mn-lt"/>
                <a:ea typeface="Calibri" panose="020F0502020204030204" pitchFamily="34" charset="0"/>
                <a:cs typeface="Times New Roman" panose="02020603050405020304" pitchFamily="18" charset="0"/>
              </a:rPr>
              <a:t>phẳng</a:t>
            </a:r>
            <a:r>
              <a:rPr lang="en-US" sz="1900" kern="100" dirty="0" smtClean="0">
                <a:latin typeface="+mn-lt"/>
                <a:ea typeface="Calibri" panose="020F0502020204030204" pitchFamily="34" charset="0"/>
                <a:cs typeface="Times New Roman" panose="02020603050405020304" pitchFamily="18" charset="0"/>
              </a:rPr>
              <a:t> chiếu</a:t>
            </a:r>
            <a:r>
              <a:rPr lang="vi-VN" sz="1900" kern="100" dirty="0" smtClean="0">
                <a:latin typeface="+mn-lt"/>
                <a:ea typeface="Calibri" panose="020F0502020204030204" pitchFamily="34" charset="0"/>
                <a:cs typeface="Times New Roman" panose="02020603050405020304" pitchFamily="18" charset="0"/>
              </a:rPr>
              <a:t>) </a:t>
            </a:r>
            <a:r>
              <a:rPr lang="vi-VN" sz="1900" kern="100" dirty="0">
                <a:latin typeface="+mn-lt"/>
                <a:ea typeface="Calibri" panose="020F0502020204030204" pitchFamily="34" charset="0"/>
                <a:cs typeface="Times New Roman" panose="02020603050405020304" pitchFamily="18" charset="0"/>
              </a:rPr>
              <a:t>nên phép chiếu vuông góc có đầu đủ tính chất của phép chiếu song </a:t>
            </a:r>
            <a:r>
              <a:rPr lang="vi-VN" sz="1900" kern="100" dirty="0" smtClean="0">
                <a:latin typeface="+mn-lt"/>
                <a:ea typeface="Calibri" panose="020F0502020204030204" pitchFamily="34" charset="0"/>
                <a:cs typeface="Times New Roman" panose="02020603050405020304" pitchFamily="18" charset="0"/>
              </a:rPr>
              <a:t>song.</a:t>
            </a:r>
            <a:endParaRPr lang="en-US" sz="19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843274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113"/>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7566938">
            <a:off x="-261008" y="968447"/>
            <a:ext cx="710342" cy="604845"/>
          </a:xfrm>
          <a:prstGeom prst="rect">
            <a:avLst/>
          </a:prstGeom>
        </p:spPr>
      </p:pic>
      <p:grpSp>
        <p:nvGrpSpPr>
          <p:cNvPr id="10" name="Google Shape;1887;p58"/>
          <p:cNvGrpSpPr/>
          <p:nvPr/>
        </p:nvGrpSpPr>
        <p:grpSpPr>
          <a:xfrm rot="13503394">
            <a:off x="8604450" y="4679761"/>
            <a:ext cx="416761" cy="519824"/>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mc:AlternateContent xmlns:mc="http://schemas.openxmlformats.org/markup-compatibility/2006" xmlns:a14="http://schemas.microsoft.com/office/drawing/2010/main">
        <mc:Choice Requires="a14">
          <p:sp>
            <p:nvSpPr>
              <p:cNvPr id="30" name="TextBox 29"/>
              <p:cNvSpPr txBox="1"/>
              <p:nvPr/>
            </p:nvSpPr>
            <p:spPr>
              <a:xfrm>
                <a:off x="534436" y="32293"/>
                <a:ext cx="8045771" cy="784830"/>
              </a:xfrm>
              <a:prstGeom prst="rect">
                <a:avLst/>
              </a:prstGeom>
              <a:noFill/>
            </p:spPr>
            <p:txBody>
              <a:bodyPr wrap="square" rtlCol="0">
                <a:spAutoFit/>
              </a:bodyPr>
              <a:lstStyle/>
              <a:p>
                <a:pPr lvl="0" algn="just">
                  <a:lnSpc>
                    <a:spcPct val="150000"/>
                  </a:lnSpc>
                  <a:buClr>
                    <a:srgbClr val="2D1549"/>
                  </a:buClr>
                  <a:buSzPts val="1100"/>
                  <a:defRPr/>
                </a:pPr>
                <a:r>
                  <a:rPr lang="en-US" sz="1500" dirty="0" smtClean="0">
                    <a:latin typeface="+mn-lt"/>
                  </a:rPr>
                  <a:t>               C</a:t>
                </a:r>
                <a:r>
                  <a:rPr lang="vi-VN" sz="1500" dirty="0" smtClean="0">
                    <a:latin typeface="+mn-lt"/>
                  </a:rPr>
                  <a:t>ho </a:t>
                </a:r>
                <a:r>
                  <a:rPr lang="vi-VN" sz="1500" dirty="0">
                    <a:latin typeface="+mn-lt"/>
                  </a:rPr>
                  <a:t>mặt phẳng </a:t>
                </a:r>
                <a14:m>
                  <m:oMath xmlns:m="http://schemas.openxmlformats.org/officeDocument/2006/math">
                    <m:r>
                      <a:rPr lang="vi-VN" sz="1500" i="1" dirty="0" smtClean="0">
                        <a:latin typeface="Cambria Math" panose="02040503050406030204" pitchFamily="18" charset="0"/>
                      </a:rPr>
                      <m:t>(</m:t>
                    </m:r>
                    <m:r>
                      <a:rPr lang="vi-VN" sz="1500" i="1" dirty="0" smtClean="0">
                        <a:latin typeface="Cambria Math" panose="02040503050406030204" pitchFamily="18" charset="0"/>
                      </a:rPr>
                      <m:t>𝑃</m:t>
                    </m:r>
                    <m:r>
                      <a:rPr lang="vi-VN" sz="1500" i="1" dirty="0" smtClean="0">
                        <a:latin typeface="Cambria Math" panose="02040503050406030204" pitchFamily="18" charset="0"/>
                      </a:rPr>
                      <m:t>)</m:t>
                    </m:r>
                  </m:oMath>
                </a14:m>
                <a:r>
                  <a:rPr lang="vi-VN" sz="1500" dirty="0">
                    <a:latin typeface="+mn-lt"/>
                  </a:rPr>
                  <a:t> và đường thẳng </a:t>
                </a:r>
                <a14:m>
                  <m:oMath xmlns:m="http://schemas.openxmlformats.org/officeDocument/2006/math">
                    <m:r>
                      <a:rPr lang="vi-VN" sz="1500" i="1" dirty="0" smtClean="0">
                        <a:latin typeface="Cambria Math" panose="02040503050406030204" pitchFamily="18" charset="0"/>
                      </a:rPr>
                      <m:t>𝑎</m:t>
                    </m:r>
                  </m:oMath>
                </a14:m>
                <a:r>
                  <a:rPr lang="vi-VN" sz="1500" dirty="0">
                    <a:latin typeface="+mn-lt"/>
                  </a:rPr>
                  <a:t>. Xác định hình chiếu của đường thẳng </a:t>
                </a:r>
                <a14:m>
                  <m:oMath xmlns:m="http://schemas.openxmlformats.org/officeDocument/2006/math">
                    <m:r>
                      <a:rPr lang="vi-VN" sz="1500" i="1" dirty="0" smtClean="0">
                        <a:latin typeface="Cambria Math" panose="02040503050406030204" pitchFamily="18" charset="0"/>
                      </a:rPr>
                      <m:t>𝑎</m:t>
                    </m:r>
                  </m:oMath>
                </a14:m>
                <a:r>
                  <a:rPr lang="vi-VN" sz="1500" dirty="0">
                    <a:latin typeface="+mn-lt"/>
                  </a:rPr>
                  <a:t> trên mặt phẳng </a:t>
                </a:r>
                <a14:m>
                  <m:oMath xmlns:m="http://schemas.openxmlformats.org/officeDocument/2006/math">
                    <m:r>
                      <a:rPr lang="vi-VN" sz="1500" i="1" dirty="0" smtClean="0">
                        <a:latin typeface="Cambria Math" panose="02040503050406030204" pitchFamily="18" charset="0"/>
                      </a:rPr>
                      <m:t>(</m:t>
                    </m:r>
                    <m:r>
                      <a:rPr lang="vi-VN" sz="1500" i="1" dirty="0" smtClean="0">
                        <a:latin typeface="Cambria Math" panose="02040503050406030204" pitchFamily="18" charset="0"/>
                      </a:rPr>
                      <m:t>𝑃</m:t>
                    </m:r>
                    <m:r>
                      <a:rPr lang="vi-VN" sz="1500" i="1" dirty="0" smtClean="0">
                        <a:latin typeface="Cambria Math" panose="02040503050406030204" pitchFamily="18" charset="0"/>
                      </a:rPr>
                      <m:t>).</m:t>
                    </m:r>
                  </m:oMath>
                </a14:m>
                <a:endParaRPr lang="vi-VN" sz="1500" dirty="0">
                  <a:latin typeface="+mn-lt"/>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534436" y="32293"/>
                <a:ext cx="8045771" cy="784830"/>
              </a:xfrm>
              <a:prstGeom prst="rect">
                <a:avLst/>
              </a:prstGeom>
              <a:blipFill rotWithShape="0">
                <a:blip r:embed="rId4"/>
                <a:stretch>
                  <a:fillRect l="-303" r="-303" b="-2326"/>
                </a:stretch>
              </a:blipFill>
            </p:spPr>
            <p:txBody>
              <a:bodyPr/>
              <a:lstStyle/>
              <a:p>
                <a:r>
                  <a:rPr lang="en-US">
                    <a:noFill/>
                  </a:rPr>
                  <a:t> </a:t>
                </a:r>
              </a:p>
            </p:txBody>
          </p:sp>
        </mc:Fallback>
      </mc:AlternateContent>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6318424" y="2380768"/>
            <a:ext cx="2254468" cy="1425723"/>
          </a:xfrm>
          <a:prstGeom prst="rect">
            <a:avLst/>
          </a:prstGeom>
        </p:spPr>
      </p:pic>
      <p:sp>
        <p:nvSpPr>
          <p:cNvPr id="32" name="Rectangle 31"/>
          <p:cNvSpPr/>
          <p:nvPr/>
        </p:nvSpPr>
        <p:spPr>
          <a:xfrm>
            <a:off x="4244473" y="717667"/>
            <a:ext cx="611065"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500" b="1" i="1" u="sng" strike="noStrike" kern="1200" cap="none" spc="0" normalizeH="0" baseline="0" noProof="0" dirty="0" smtClean="0">
                <a:ln>
                  <a:noFill/>
                </a:ln>
                <a:solidFill>
                  <a:srgbClr val="014040"/>
                </a:solidFill>
                <a:effectLst/>
                <a:uLnTx/>
                <a:uFillTx/>
                <a:latin typeface="+mn-lt"/>
                <a:ea typeface="+mn-ea"/>
                <a:cs typeface="Arial"/>
                <a:sym typeface="Arial"/>
              </a:rPr>
              <a:t>Giải:</a:t>
            </a:r>
            <a:endParaRPr kumimoji="0" lang="en-US" sz="1500" b="1" i="1" u="sng" strike="noStrike" kern="1200" cap="none" spc="0" normalizeH="0" baseline="0" noProof="0" dirty="0">
              <a:ln>
                <a:noFill/>
              </a:ln>
              <a:solidFill>
                <a:srgbClr val="014040"/>
              </a:solidFill>
              <a:effectLst/>
              <a:uLnTx/>
              <a:uFillTx/>
              <a:latin typeface="+mn-lt"/>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09320" y="1861017"/>
                <a:ext cx="5809104" cy="2127057"/>
              </a:xfrm>
              <a:prstGeom prst="rect">
                <a:avLst/>
              </a:prstGeom>
            </p:spPr>
            <p:txBody>
              <a:bodyPr wrap="square">
                <a:spAutoFit/>
              </a:bodyPr>
              <a:lstStyle/>
              <a:p>
                <a:pPr algn="just">
                  <a:lnSpc>
                    <a:spcPct val="150000"/>
                  </a:lnSpc>
                </a:pPr>
                <a:r>
                  <a:rPr lang="vi-VN" sz="1500" dirty="0" smtClean="0"/>
                  <a:t>• </a:t>
                </a:r>
                <a:r>
                  <a:rPr lang="vi-VN" sz="1500" dirty="0" smtClean="0">
                    <a:latin typeface="+mn-lt"/>
                  </a:rPr>
                  <a:t>Để </a:t>
                </a:r>
                <a:r>
                  <a:rPr lang="vi-VN" sz="1500" dirty="0">
                    <a:latin typeface="+mn-lt"/>
                  </a:rPr>
                  <a:t>tìm hình chiếu </a:t>
                </a:r>
                <a14:m>
                  <m:oMath xmlns:m="http://schemas.openxmlformats.org/officeDocument/2006/math">
                    <m:r>
                      <a:rPr lang="vi-VN" sz="1500" i="1" dirty="0" smtClean="0">
                        <a:latin typeface="Cambria Math" panose="02040503050406030204" pitchFamily="18" charset="0"/>
                      </a:rPr>
                      <m:t>𝑎</m:t>
                    </m:r>
                    <m:r>
                      <a:rPr lang="vi-VN" sz="1500" i="1" dirty="0" smtClean="0">
                        <a:latin typeface="Cambria Math" panose="02040503050406030204" pitchFamily="18" charset="0"/>
                      </a:rPr>
                      <m:t>’</m:t>
                    </m:r>
                  </m:oMath>
                </a14:m>
                <a:r>
                  <a:rPr lang="vi-VN" sz="1500" dirty="0">
                    <a:latin typeface="+mn-lt"/>
                  </a:rPr>
                  <a:t> của đường thẳng </a:t>
                </a:r>
                <a14:m>
                  <m:oMath xmlns:m="http://schemas.openxmlformats.org/officeDocument/2006/math">
                    <m:r>
                      <a:rPr lang="vi-VN" sz="1500" i="1" dirty="0">
                        <a:latin typeface="Cambria Math" panose="02040503050406030204" pitchFamily="18" charset="0"/>
                      </a:rPr>
                      <m:t>𝑎</m:t>
                    </m:r>
                  </m:oMath>
                </a14:m>
                <a:r>
                  <a:rPr lang="vi-VN" sz="1500" dirty="0">
                    <a:latin typeface="+mn-lt"/>
                  </a:rPr>
                  <a:t> trên mặt phẳng </a:t>
                </a:r>
                <a14:m>
                  <m:oMath xmlns:m="http://schemas.openxmlformats.org/officeDocument/2006/math">
                    <m:r>
                      <a:rPr lang="vi-VN" sz="1500" i="1" dirty="0">
                        <a:latin typeface="Cambria Math" panose="02040503050406030204" pitchFamily="18" charset="0"/>
                      </a:rPr>
                      <m:t>(</m:t>
                    </m:r>
                    <m:r>
                      <a:rPr lang="vi-VN" sz="1500" i="1" dirty="0">
                        <a:latin typeface="Cambria Math" panose="02040503050406030204" pitchFamily="18" charset="0"/>
                      </a:rPr>
                      <m:t>𝑃</m:t>
                    </m:r>
                    <m:r>
                      <a:rPr lang="vi-VN" sz="1500" i="1" dirty="0">
                        <a:latin typeface="Cambria Math" panose="02040503050406030204" pitchFamily="18" charset="0"/>
                      </a:rPr>
                      <m:t>)</m:t>
                    </m:r>
                  </m:oMath>
                </a14:m>
                <a:r>
                  <a:rPr lang="vi-VN" sz="1500" dirty="0">
                    <a:latin typeface="+mn-lt"/>
                  </a:rPr>
                  <a:t> trong trường hợp đường thẳng </a:t>
                </a:r>
                <a14:m>
                  <m:oMath xmlns:m="http://schemas.openxmlformats.org/officeDocument/2006/math">
                    <m:r>
                      <a:rPr lang="vi-VN" sz="1500" i="1" dirty="0" smtClean="0">
                        <a:latin typeface="Cambria Math" panose="02040503050406030204" pitchFamily="18" charset="0"/>
                      </a:rPr>
                      <m:t>𝑎</m:t>
                    </m:r>
                  </m:oMath>
                </a14:m>
                <a:r>
                  <a:rPr lang="vi-VN" sz="1500" dirty="0">
                    <a:latin typeface="+mn-lt"/>
                  </a:rPr>
                  <a:t> không vuông góc với mặt phẳng </a:t>
                </a:r>
                <a14:m>
                  <m:oMath xmlns:m="http://schemas.openxmlformats.org/officeDocument/2006/math">
                    <m:r>
                      <a:rPr lang="vi-VN" sz="1500" i="1" dirty="0">
                        <a:latin typeface="Cambria Math" panose="02040503050406030204" pitchFamily="18" charset="0"/>
                      </a:rPr>
                      <m:t>(</m:t>
                    </m:r>
                    <m:r>
                      <a:rPr lang="vi-VN" sz="1500" i="1" dirty="0">
                        <a:latin typeface="Cambria Math" panose="02040503050406030204" pitchFamily="18" charset="0"/>
                      </a:rPr>
                      <m:t>𝑃</m:t>
                    </m:r>
                    <m:r>
                      <a:rPr lang="vi-VN" sz="1500" i="1" dirty="0">
                        <a:latin typeface="Cambria Math" panose="02040503050406030204" pitchFamily="18" charset="0"/>
                      </a:rPr>
                      <m:t>)</m:t>
                    </m:r>
                  </m:oMath>
                </a14:m>
                <a:r>
                  <a:rPr lang="vi-VN" sz="1500" dirty="0">
                    <a:latin typeface="+mn-lt"/>
                  </a:rPr>
                  <a:t>, ta có thể làm như sau (Hình 25): </a:t>
                </a:r>
                <a:endParaRPr lang="en-US" sz="1500" dirty="0">
                  <a:latin typeface="+mn-lt"/>
                </a:endParaRPr>
              </a:p>
              <a:p>
                <a:pPr algn="just">
                  <a:lnSpc>
                    <a:spcPct val="150000"/>
                  </a:lnSpc>
                </a:pPr>
                <a:r>
                  <a:rPr lang="vi-VN" sz="1500" dirty="0" smtClean="0">
                    <a:latin typeface="+mn-lt"/>
                  </a:rPr>
                  <a:t>Bước </a:t>
                </a:r>
                <a:r>
                  <a:rPr lang="vi-VN" sz="1500" dirty="0">
                    <a:latin typeface="+mn-lt"/>
                  </a:rPr>
                  <a:t>1. Chọn hai điểm thích hợp </a:t>
                </a:r>
                <a14:m>
                  <m:oMath xmlns:m="http://schemas.openxmlformats.org/officeDocument/2006/math">
                    <m:r>
                      <a:rPr lang="vi-VN" sz="1500" i="1" dirty="0" smtClean="0">
                        <a:latin typeface="Cambria Math" panose="02040503050406030204" pitchFamily="18" charset="0"/>
                      </a:rPr>
                      <m:t>𝐴</m:t>
                    </m:r>
                    <m:r>
                      <a:rPr lang="vi-VN" sz="1500" i="1" dirty="0" smtClean="0">
                        <a:latin typeface="Cambria Math" panose="02040503050406030204" pitchFamily="18" charset="0"/>
                      </a:rPr>
                      <m:t>, </m:t>
                    </m:r>
                    <m:r>
                      <a:rPr lang="vi-VN" sz="1500" i="1" dirty="0" smtClean="0">
                        <a:latin typeface="Cambria Math" panose="02040503050406030204" pitchFamily="18" charset="0"/>
                      </a:rPr>
                      <m:t>𝐵</m:t>
                    </m:r>
                    <m:r>
                      <a:rPr lang="vi-VN" sz="1500" i="1" dirty="0" smtClean="0">
                        <a:latin typeface="Cambria Math" panose="02040503050406030204" pitchFamily="18" charset="0"/>
                      </a:rPr>
                      <m:t> </m:t>
                    </m:r>
                  </m:oMath>
                </a14:m>
                <a:r>
                  <a:rPr lang="vi-VN" sz="1500" dirty="0">
                    <a:latin typeface="+mn-lt"/>
                  </a:rPr>
                  <a:t>trên đường </a:t>
                </a:r>
                <a:r>
                  <a:rPr lang="vi-VN" sz="1500" dirty="0" smtClean="0">
                    <a:latin typeface="+mn-lt"/>
                  </a:rPr>
                  <a:t>thẳng</a:t>
                </a:r>
                <a:r>
                  <a:rPr lang="en-US" sz="1500" dirty="0" smtClean="0">
                    <a:latin typeface="+mn-lt"/>
                  </a:rPr>
                  <a:t> </a:t>
                </a:r>
                <a14:m>
                  <m:oMath xmlns:m="http://schemas.openxmlformats.org/officeDocument/2006/math">
                    <m:r>
                      <a:rPr lang="vi-VN" sz="1500" i="1" dirty="0">
                        <a:latin typeface="Cambria Math" panose="02040503050406030204" pitchFamily="18" charset="0"/>
                      </a:rPr>
                      <m:t>𝑎</m:t>
                    </m:r>
                  </m:oMath>
                </a14:m>
                <a:r>
                  <a:rPr lang="vi-VN" sz="1500" dirty="0" smtClean="0">
                    <a:latin typeface="+mn-lt"/>
                  </a:rPr>
                  <a:t>.</a:t>
                </a:r>
                <a:endParaRPr lang="vi-VN" sz="1500" dirty="0">
                  <a:latin typeface="+mn-lt"/>
                </a:endParaRPr>
              </a:p>
              <a:p>
                <a:pPr algn="just">
                  <a:lnSpc>
                    <a:spcPct val="150000"/>
                  </a:lnSpc>
                </a:pPr>
                <a:r>
                  <a:rPr lang="vi-VN" sz="1500" dirty="0" smtClean="0">
                    <a:latin typeface="+mn-lt"/>
                  </a:rPr>
                  <a:t>Bước </a:t>
                </a:r>
                <a:r>
                  <a:rPr lang="vi-VN" sz="1500" dirty="0">
                    <a:latin typeface="+mn-lt"/>
                  </a:rPr>
                  <a:t>2. Xác định lần lượt hình </a:t>
                </a:r>
                <a:r>
                  <a:rPr lang="vi-VN" sz="1500" dirty="0" smtClean="0">
                    <a:latin typeface="+mn-lt"/>
                  </a:rPr>
                  <a:t>chiếu </a:t>
                </a:r>
                <a14:m>
                  <m:oMath xmlns:m="http://schemas.openxmlformats.org/officeDocument/2006/math">
                    <m:r>
                      <a:rPr lang="vi-VN" sz="1500" i="1" dirty="0" smtClean="0">
                        <a:latin typeface="Cambria Math" panose="02040503050406030204" pitchFamily="18" charset="0"/>
                      </a:rPr>
                      <m:t>𝐴</m:t>
                    </m:r>
                    <m:r>
                      <a:rPr lang="vi-VN" sz="1500" i="1" dirty="0" smtClean="0">
                        <a:latin typeface="Cambria Math" panose="02040503050406030204" pitchFamily="18" charset="0"/>
                      </a:rPr>
                      <m:t>’, </m:t>
                    </m:r>
                    <m:r>
                      <a:rPr lang="vi-VN" sz="1500" i="1" dirty="0" smtClean="0">
                        <a:latin typeface="Cambria Math" panose="02040503050406030204" pitchFamily="18" charset="0"/>
                      </a:rPr>
                      <m:t>𝐵</m:t>
                    </m:r>
                    <m:r>
                      <a:rPr lang="vi-VN" sz="1500" i="1" dirty="0" smtClean="0">
                        <a:latin typeface="Cambria Math" panose="02040503050406030204" pitchFamily="18" charset="0"/>
                      </a:rPr>
                      <m:t>’</m:t>
                    </m:r>
                  </m:oMath>
                </a14:m>
                <a:r>
                  <a:rPr lang="vi-VN" sz="1500" dirty="0" smtClean="0">
                    <a:latin typeface="+mn-lt"/>
                  </a:rPr>
                  <a:t> của </a:t>
                </a:r>
                <a:r>
                  <a:rPr lang="vi-VN" sz="1500" dirty="0">
                    <a:latin typeface="+mn-lt"/>
                  </a:rPr>
                  <a:t>hai điểm </a:t>
                </a:r>
                <a14:m>
                  <m:oMath xmlns:m="http://schemas.openxmlformats.org/officeDocument/2006/math">
                    <m:r>
                      <a:rPr lang="vi-VN" sz="1500" i="1" dirty="0" smtClean="0">
                        <a:latin typeface="Cambria Math" panose="02040503050406030204" pitchFamily="18" charset="0"/>
                      </a:rPr>
                      <m:t>𝐴</m:t>
                    </m:r>
                    <m:r>
                      <a:rPr lang="vi-VN" sz="1500" i="1" dirty="0" smtClean="0">
                        <a:latin typeface="Cambria Math" panose="02040503050406030204" pitchFamily="18" charset="0"/>
                      </a:rPr>
                      <m:t>, </m:t>
                    </m:r>
                    <m:r>
                      <a:rPr lang="vi-VN" sz="1500" i="1" dirty="0" smtClean="0">
                        <a:latin typeface="Cambria Math" panose="02040503050406030204" pitchFamily="18" charset="0"/>
                      </a:rPr>
                      <m:t>𝐵</m:t>
                    </m:r>
                  </m:oMath>
                </a14:m>
                <a:r>
                  <a:rPr lang="vi-VN" sz="1500" dirty="0">
                    <a:latin typeface="+mn-lt"/>
                  </a:rPr>
                  <a:t> trên mặt phẳng </a:t>
                </a:r>
                <a14:m>
                  <m:oMath xmlns:m="http://schemas.openxmlformats.org/officeDocument/2006/math">
                    <m:d>
                      <m:dPr>
                        <m:ctrlPr>
                          <a:rPr lang="vi-VN" sz="1500" i="1" dirty="0">
                            <a:latin typeface="Cambria Math" panose="02040503050406030204" pitchFamily="18" charset="0"/>
                          </a:rPr>
                        </m:ctrlPr>
                      </m:dPr>
                      <m:e>
                        <m:r>
                          <a:rPr lang="vi-VN" sz="1500" i="1" dirty="0">
                            <a:latin typeface="Cambria Math" panose="02040503050406030204" pitchFamily="18" charset="0"/>
                          </a:rPr>
                          <m:t>𝑃</m:t>
                        </m:r>
                      </m:e>
                    </m:d>
                    <m:r>
                      <a:rPr lang="en-US" sz="1500" b="0" i="0" dirty="0" smtClean="0">
                        <a:latin typeface="Cambria Math" panose="02040503050406030204" pitchFamily="18" charset="0"/>
                      </a:rPr>
                      <m:t>.</m:t>
                    </m:r>
                  </m:oMath>
                </a14:m>
                <a:endParaRPr lang="en-US" sz="1500" dirty="0" smtClean="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509320" y="1861017"/>
                <a:ext cx="5809104" cy="2127057"/>
              </a:xfrm>
              <a:prstGeom prst="rect">
                <a:avLst/>
              </a:prstGeom>
              <a:blipFill rotWithShape="0">
                <a:blip r:embed="rId7"/>
                <a:stretch>
                  <a:fillRect l="-420" r="-525" b="-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27121" y="1114457"/>
                <a:ext cx="8045771" cy="784830"/>
              </a:xfrm>
              <a:prstGeom prst="rect">
                <a:avLst/>
              </a:prstGeom>
            </p:spPr>
            <p:txBody>
              <a:bodyPr wrap="square">
                <a:spAutoFit/>
              </a:bodyPr>
              <a:lstStyle/>
              <a:p>
                <a:pPr lvl="0" algn="just">
                  <a:lnSpc>
                    <a:spcPct val="150000"/>
                  </a:lnSpc>
                  <a:spcAft>
                    <a:spcPts val="500"/>
                  </a:spcAft>
                </a:pPr>
                <a:r>
                  <a:rPr lang="vi-VN" sz="1500" dirty="0">
                    <a:latin typeface="Arial" panose="020B0604020202020204" pitchFamily="34" charset="0"/>
                  </a:rPr>
                  <a:t>• Nếu đường thẳng </a:t>
                </a:r>
                <a14:m>
                  <m:oMath xmlns:m="http://schemas.openxmlformats.org/officeDocument/2006/math">
                    <m:r>
                      <a:rPr lang="vi-VN" sz="1500" i="1" dirty="0">
                        <a:latin typeface="Cambria Math" panose="02040503050406030204" pitchFamily="18" charset="0"/>
                      </a:rPr>
                      <m:t>𝑎</m:t>
                    </m:r>
                  </m:oMath>
                </a14:m>
                <a:r>
                  <a:rPr lang="vi-VN" sz="1500" dirty="0">
                    <a:latin typeface="Arial" panose="020B0604020202020204" pitchFamily="34" charset="0"/>
                  </a:rPr>
                  <a:t> vuông góc với mặt phẳng </a:t>
                </a:r>
                <a14:m>
                  <m:oMath xmlns:m="http://schemas.openxmlformats.org/officeDocument/2006/math">
                    <m:r>
                      <a:rPr lang="vi-VN" sz="1500" i="1" dirty="0">
                        <a:latin typeface="Cambria Math" panose="02040503050406030204" pitchFamily="18" charset="0"/>
                      </a:rPr>
                      <m:t>(</m:t>
                    </m:r>
                    <m:r>
                      <a:rPr lang="vi-VN" sz="1500" i="1" dirty="0">
                        <a:latin typeface="Cambria Math" panose="02040503050406030204" pitchFamily="18" charset="0"/>
                      </a:rPr>
                      <m:t>𝑃</m:t>
                    </m:r>
                    <m:r>
                      <a:rPr lang="vi-VN" sz="1500" i="1" dirty="0">
                        <a:latin typeface="Cambria Math" panose="02040503050406030204" pitchFamily="18" charset="0"/>
                      </a:rPr>
                      <m:t>)</m:t>
                    </m:r>
                  </m:oMath>
                </a14:m>
                <a:r>
                  <a:rPr lang="en-US" sz="1500" dirty="0"/>
                  <a:t> </a:t>
                </a:r>
                <a:r>
                  <a:rPr lang="vi-VN" sz="1500" dirty="0">
                    <a:latin typeface="Arial" panose="020B0604020202020204" pitchFamily="34" charset="0"/>
                  </a:rPr>
                  <a:t>thì hình chiếu của </a:t>
                </a:r>
                <a14:m>
                  <m:oMath xmlns:m="http://schemas.openxmlformats.org/officeDocument/2006/math">
                    <m:r>
                      <a:rPr lang="vi-VN" sz="1500" i="1" dirty="0">
                        <a:latin typeface="Cambria Math" panose="02040503050406030204" pitchFamily="18" charset="0"/>
                      </a:rPr>
                      <m:t>𝑎</m:t>
                    </m:r>
                  </m:oMath>
                </a14:m>
                <a:r>
                  <a:rPr lang="vi-VN" sz="1500" dirty="0">
                    <a:latin typeface="Arial" panose="020B0604020202020204" pitchFamily="34" charset="0"/>
                  </a:rPr>
                  <a:t> trên </a:t>
                </a:r>
                <a14:m>
                  <m:oMath xmlns:m="http://schemas.openxmlformats.org/officeDocument/2006/math">
                    <m:r>
                      <a:rPr lang="vi-VN" sz="1500" i="1" dirty="0">
                        <a:latin typeface="Cambria Math" panose="02040503050406030204" pitchFamily="18" charset="0"/>
                      </a:rPr>
                      <m:t>(</m:t>
                    </m:r>
                    <m:r>
                      <a:rPr lang="vi-VN" sz="1500" i="1" dirty="0">
                        <a:latin typeface="Cambria Math" panose="02040503050406030204" pitchFamily="18" charset="0"/>
                      </a:rPr>
                      <m:t>𝑃</m:t>
                    </m:r>
                    <m:r>
                      <a:rPr lang="vi-VN" sz="1500" i="1" dirty="0">
                        <a:latin typeface="Cambria Math" panose="02040503050406030204" pitchFamily="18" charset="0"/>
                      </a:rPr>
                      <m:t>)</m:t>
                    </m:r>
                  </m:oMath>
                </a14:m>
                <a:r>
                  <a:rPr lang="vi-VN" sz="1500" dirty="0">
                    <a:latin typeface="Arial" panose="020B0604020202020204" pitchFamily="34" charset="0"/>
                  </a:rPr>
                  <a:t> là một điểm, điểm đó là giao điểm của </a:t>
                </a:r>
                <a14:m>
                  <m:oMath xmlns:m="http://schemas.openxmlformats.org/officeDocument/2006/math">
                    <m:r>
                      <a:rPr lang="vi-VN" sz="1500" i="1" dirty="0">
                        <a:latin typeface="Cambria Math" panose="02040503050406030204" pitchFamily="18" charset="0"/>
                      </a:rPr>
                      <m:t>𝑎</m:t>
                    </m:r>
                  </m:oMath>
                </a14:m>
                <a:r>
                  <a:rPr lang="vi-VN" sz="1500" dirty="0">
                    <a:latin typeface="Arial" panose="020B0604020202020204" pitchFamily="34" charset="0"/>
                  </a:rPr>
                  <a:t> và </a:t>
                </a:r>
                <a14:m>
                  <m:oMath xmlns:m="http://schemas.openxmlformats.org/officeDocument/2006/math">
                    <m:r>
                      <a:rPr lang="vi-VN" sz="1500" i="1" dirty="0">
                        <a:latin typeface="Cambria Math" panose="02040503050406030204" pitchFamily="18" charset="0"/>
                      </a:rPr>
                      <m:t>(</m:t>
                    </m:r>
                    <m:r>
                      <a:rPr lang="vi-VN" sz="1500" i="1" dirty="0">
                        <a:latin typeface="Cambria Math" panose="02040503050406030204" pitchFamily="18" charset="0"/>
                      </a:rPr>
                      <m:t>𝑃</m:t>
                    </m:r>
                    <m:r>
                      <a:rPr lang="vi-VN" sz="1500" i="1" dirty="0">
                        <a:latin typeface="Cambria Math" panose="02040503050406030204" pitchFamily="18" charset="0"/>
                      </a:rPr>
                      <m:t>)</m:t>
                    </m:r>
                  </m:oMath>
                </a14:m>
                <a:r>
                  <a:rPr lang="vi-VN" sz="1500" dirty="0">
                    <a:latin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527121" y="1114457"/>
                <a:ext cx="8045771" cy="784830"/>
              </a:xfrm>
              <a:prstGeom prst="rect">
                <a:avLst/>
              </a:prstGeom>
              <a:blipFill rotWithShape="0">
                <a:blip r:embed="rId8"/>
                <a:stretch>
                  <a:fillRect l="-303" r="-303" b="-15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09320" y="3968371"/>
                <a:ext cx="7965164" cy="1088311"/>
              </a:xfrm>
              <a:prstGeom prst="rect">
                <a:avLst/>
              </a:prstGeom>
            </p:spPr>
            <p:txBody>
              <a:bodyPr wrap="square">
                <a:spAutoFit/>
              </a:bodyPr>
              <a:lstStyle/>
              <a:p>
                <a:pPr lvl="0" algn="just">
                  <a:lnSpc>
                    <a:spcPct val="150000"/>
                  </a:lnSpc>
                </a:pPr>
                <a:r>
                  <a:rPr lang="vi-VN" sz="1500" dirty="0">
                    <a:latin typeface="+mn-lt"/>
                  </a:rPr>
                  <a:t>Khi đó, đường thẳng </a:t>
                </a:r>
                <a14:m>
                  <m:oMath xmlns:m="http://schemas.openxmlformats.org/officeDocument/2006/math">
                    <m:r>
                      <a:rPr lang="vi-VN" sz="1500" i="1" dirty="0">
                        <a:latin typeface="Cambria Math" panose="02040503050406030204" pitchFamily="18" charset="0"/>
                      </a:rPr>
                      <m:t>𝑎</m:t>
                    </m:r>
                    <m:r>
                      <a:rPr lang="vi-VN" sz="1500" i="1" dirty="0">
                        <a:latin typeface="Cambria Math" panose="02040503050406030204" pitchFamily="18" charset="0"/>
                      </a:rPr>
                      <m:t>’</m:t>
                    </m:r>
                  </m:oMath>
                </a14:m>
                <a:r>
                  <a:rPr lang="vi-VN" sz="1500" dirty="0">
                    <a:latin typeface="+mn-lt"/>
                  </a:rPr>
                  <a:t> đi qua hai điểm </a:t>
                </a:r>
                <a14:m>
                  <m:oMath xmlns:m="http://schemas.openxmlformats.org/officeDocument/2006/math">
                    <m:r>
                      <a:rPr lang="vi-VN" sz="1500" i="1" dirty="0">
                        <a:latin typeface="Cambria Math" panose="02040503050406030204" pitchFamily="18" charset="0"/>
                      </a:rPr>
                      <m:t>𝐴</m:t>
                    </m:r>
                    <m:r>
                      <a:rPr lang="vi-VN" sz="1500" i="1" dirty="0">
                        <a:latin typeface="Cambria Math" panose="02040503050406030204" pitchFamily="18" charset="0"/>
                      </a:rPr>
                      <m:t>’, </m:t>
                    </m:r>
                    <m:r>
                      <a:rPr lang="vi-VN" sz="1500" i="1" dirty="0">
                        <a:latin typeface="Cambria Math" panose="02040503050406030204" pitchFamily="18" charset="0"/>
                      </a:rPr>
                      <m:t>𝐵</m:t>
                    </m:r>
                    <m:r>
                      <a:rPr lang="vi-VN" sz="1500" i="1" dirty="0">
                        <a:latin typeface="Cambria Math" panose="02040503050406030204" pitchFamily="18" charset="0"/>
                      </a:rPr>
                      <m:t>’ </m:t>
                    </m:r>
                  </m:oMath>
                </a14:m>
                <a:r>
                  <a:rPr lang="vi-VN" sz="1500" dirty="0">
                    <a:latin typeface="+mn-lt"/>
                  </a:rPr>
                  <a:t>chính là hình chiếu của </a:t>
                </a:r>
                <a14:m>
                  <m:oMath xmlns:m="http://schemas.openxmlformats.org/officeDocument/2006/math">
                    <m:r>
                      <a:rPr lang="vi-VN" sz="1500" i="1" dirty="0">
                        <a:latin typeface="Cambria Math" panose="02040503050406030204" pitchFamily="18" charset="0"/>
                      </a:rPr>
                      <m:t>𝑎</m:t>
                    </m:r>
                  </m:oMath>
                </a14:m>
                <a:r>
                  <a:rPr lang="vi-VN" sz="1500" dirty="0">
                    <a:latin typeface="+mn-lt"/>
                  </a:rPr>
                  <a:t> trên mặt phẳng </a:t>
                </a:r>
                <a14:m>
                  <m:oMath xmlns:m="http://schemas.openxmlformats.org/officeDocument/2006/math">
                    <m:d>
                      <m:dPr>
                        <m:ctrlPr>
                          <a:rPr lang="vi-VN" sz="1500" i="1" dirty="0">
                            <a:latin typeface="Cambria Math" panose="02040503050406030204" pitchFamily="18" charset="0"/>
                          </a:rPr>
                        </m:ctrlPr>
                      </m:dPr>
                      <m:e>
                        <m:r>
                          <a:rPr lang="vi-VN" sz="1500" i="1" dirty="0">
                            <a:latin typeface="Cambria Math" panose="02040503050406030204" pitchFamily="18" charset="0"/>
                          </a:rPr>
                          <m:t>𝑃</m:t>
                        </m:r>
                      </m:e>
                    </m:d>
                    <m:r>
                      <a:rPr lang="en-US" sz="1500" dirty="0">
                        <a:latin typeface="Cambria Math" panose="02040503050406030204" pitchFamily="18" charset="0"/>
                      </a:rPr>
                      <m:t>.</m:t>
                    </m:r>
                  </m:oMath>
                </a14:m>
                <a:endParaRPr lang="en-US" sz="1500" dirty="0">
                  <a:latin typeface="+mn-lt"/>
                </a:endParaRPr>
              </a:p>
              <a:p>
                <a:pPr lvl="0" algn="just">
                  <a:lnSpc>
                    <a:spcPct val="150000"/>
                  </a:lnSpc>
                </a:pPr>
                <a:r>
                  <a:rPr lang="vi-VN" sz="1500" dirty="0">
                    <a:latin typeface="+mn-lt"/>
                  </a:rPr>
                  <a:t>Lưu ý rằng khi đường thẳng </a:t>
                </a:r>
                <a14:m>
                  <m:oMath xmlns:m="http://schemas.openxmlformats.org/officeDocument/2006/math">
                    <m:r>
                      <a:rPr lang="vi-VN" sz="1500" i="1" dirty="0">
                        <a:latin typeface="Cambria Math" panose="02040503050406030204" pitchFamily="18" charset="0"/>
                      </a:rPr>
                      <m:t>𝑎</m:t>
                    </m:r>
                  </m:oMath>
                </a14:m>
                <a:r>
                  <a:rPr lang="vi-VN" sz="1500" dirty="0">
                    <a:latin typeface="+mn-lt"/>
                  </a:rPr>
                  <a:t> cắt mặt phẳng </a:t>
                </a:r>
                <a14:m>
                  <m:oMath xmlns:m="http://schemas.openxmlformats.org/officeDocument/2006/math">
                    <m:d>
                      <m:dPr>
                        <m:ctrlPr>
                          <a:rPr lang="vi-VN" sz="1500" i="1" dirty="0">
                            <a:latin typeface="Cambria Math" panose="02040503050406030204" pitchFamily="18" charset="0"/>
                          </a:rPr>
                        </m:ctrlPr>
                      </m:dPr>
                      <m:e>
                        <m:r>
                          <a:rPr lang="vi-VN" sz="1500" i="1" dirty="0">
                            <a:latin typeface="Cambria Math" panose="02040503050406030204" pitchFamily="18" charset="0"/>
                          </a:rPr>
                          <m:t>𝑃</m:t>
                        </m:r>
                      </m:e>
                    </m:d>
                  </m:oMath>
                </a14:m>
                <a:r>
                  <a:rPr lang="vi-VN" sz="1500" dirty="0">
                    <a:latin typeface="+mn-lt"/>
                  </a:rPr>
                  <a:t> thì ta thường chọn điểm </a:t>
                </a:r>
                <a14:m>
                  <m:oMath xmlns:m="http://schemas.openxmlformats.org/officeDocument/2006/math">
                    <m:r>
                      <a:rPr lang="vi-VN" sz="1500" i="1" dirty="0">
                        <a:latin typeface="Cambria Math" panose="02040503050406030204" pitchFamily="18" charset="0"/>
                      </a:rPr>
                      <m:t>𝐴</m:t>
                    </m:r>
                  </m:oMath>
                </a14:m>
                <a:r>
                  <a:rPr lang="vi-VN" sz="1500" dirty="0">
                    <a:latin typeface="+mn-lt"/>
                  </a:rPr>
                  <a:t> là giao điểm của đường thẳng </a:t>
                </a:r>
                <a14:m>
                  <m:oMath xmlns:m="http://schemas.openxmlformats.org/officeDocument/2006/math">
                    <m:r>
                      <a:rPr lang="vi-VN" sz="1500" i="1" dirty="0">
                        <a:latin typeface="Cambria Math" panose="02040503050406030204" pitchFamily="18" charset="0"/>
                      </a:rPr>
                      <m:t>𝑎</m:t>
                    </m:r>
                  </m:oMath>
                </a14:m>
                <a:r>
                  <a:rPr lang="vi-VN" sz="1500" dirty="0">
                    <a:latin typeface="+mn-lt"/>
                  </a:rPr>
                  <a:t> và mặt phẳng </a:t>
                </a:r>
                <a14:m>
                  <m:oMath xmlns:m="http://schemas.openxmlformats.org/officeDocument/2006/math">
                    <m:d>
                      <m:dPr>
                        <m:ctrlPr>
                          <a:rPr lang="vi-VN" sz="1500" i="1" dirty="0">
                            <a:latin typeface="Cambria Math" panose="02040503050406030204" pitchFamily="18" charset="0"/>
                          </a:rPr>
                        </m:ctrlPr>
                      </m:dPr>
                      <m:e>
                        <m:r>
                          <a:rPr lang="vi-VN" sz="1500" i="1" dirty="0">
                            <a:latin typeface="Cambria Math" panose="02040503050406030204" pitchFamily="18" charset="0"/>
                          </a:rPr>
                          <m:t>𝑃</m:t>
                        </m:r>
                      </m:e>
                    </m:d>
                    <m:r>
                      <a:rPr lang="en-US" sz="1500" dirty="0">
                        <a:latin typeface="Cambria Math" panose="02040503050406030204" pitchFamily="18" charset="0"/>
                      </a:rPr>
                      <m:t>.</m:t>
                    </m:r>
                  </m:oMath>
                </a14:m>
                <a:endParaRPr lang="en-US" sz="1500" dirty="0">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509320" y="3968371"/>
                <a:ext cx="7965164" cy="1088311"/>
              </a:xfrm>
              <a:prstGeom prst="rect">
                <a:avLst/>
              </a:prstGeom>
              <a:blipFill rotWithShape="0">
                <a:blip r:embed="rId9"/>
                <a:stretch>
                  <a:fillRect l="-306" r="-383" b="-5028"/>
                </a:stretch>
              </a:blipFill>
            </p:spPr>
            <p:txBody>
              <a:bodyPr/>
              <a:lstStyle/>
              <a:p>
                <a:r>
                  <a:rPr lang="en-US">
                    <a:noFill/>
                  </a:rPr>
                  <a:t> </a:t>
                </a:r>
              </a:p>
            </p:txBody>
          </p:sp>
        </mc:Fallback>
      </mc:AlternateContent>
      <p:sp>
        <p:nvSpPr>
          <p:cNvPr id="33" name="Google Shape;735;p18"/>
          <p:cNvSpPr txBox="1">
            <a:spLocks/>
          </p:cNvSpPr>
          <p:nvPr/>
        </p:nvSpPr>
        <p:spPr>
          <a:xfrm>
            <a:off x="344045" y="11018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1600" b="1" i="0" u="none" strike="noStrike" kern="0" cap="none" spc="0" normalizeH="0" baseline="0" noProof="0" dirty="0" smtClean="0">
                <a:ln>
                  <a:noFill/>
                </a:ln>
                <a:solidFill>
                  <a:srgbClr val="FFFFFF"/>
                </a:solidFill>
                <a:effectLst/>
                <a:highlight>
                  <a:srgbClr val="CE4D8E"/>
                </a:highlight>
                <a:uLnTx/>
                <a:uFillTx/>
                <a:latin typeface="Arial"/>
                <a:cs typeface="Poppins SemiBold"/>
                <a:sym typeface="Poppins SemiBold"/>
              </a:rPr>
              <a:t>Ví dụ 8:</a:t>
            </a:r>
            <a:endParaRPr kumimoji="0" lang="en-US" sz="1600" b="0" i="0" u="none" strike="noStrike" kern="0" cap="none" spc="0" normalizeH="0" baseline="0" noProof="0" dirty="0">
              <a:ln>
                <a:noFill/>
              </a:ln>
              <a:solidFill>
                <a:srgbClr val="FFFFFF"/>
              </a:solidFill>
              <a:effectLst/>
              <a:highlight>
                <a:srgbClr val="CE4D8E"/>
              </a:highlight>
              <a:uLnTx/>
              <a:uFillTx/>
              <a:latin typeface="Arial"/>
              <a:cs typeface="Poppins SemiBold"/>
              <a:sym typeface="Poppins SemiBold"/>
            </a:endParaRPr>
          </a:p>
        </p:txBody>
      </p:sp>
    </p:spTree>
    <p:extLst>
      <p:ext uri="{BB962C8B-B14F-4D97-AF65-F5344CB8AC3E}">
        <p14:creationId xmlns:p14="http://schemas.microsoft.com/office/powerpoint/2010/main" val="58723317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up)">
                                      <p:cBhvr>
                                        <p:cTn id="25" dur="500"/>
                                        <p:tgtEl>
                                          <p:spTgt spid="3">
                                            <p:txEl>
                                              <p:pRg st="0" end="0"/>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up)">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4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pic>
        <p:nvPicPr>
          <p:cNvPr id="10" name="Picture 9"/>
          <p:cNvPicPr>
            <a:picLocks noChangeAspect="1"/>
          </p:cNvPicPr>
          <p:nvPr/>
        </p:nvPicPr>
        <p:blipFill>
          <a:blip r:embed="rId4"/>
          <a:stretch>
            <a:fillRect/>
          </a:stretch>
        </p:blipFill>
        <p:spPr>
          <a:xfrm rot="557041">
            <a:off x="8608765" y="4111232"/>
            <a:ext cx="492794" cy="693577"/>
          </a:xfrm>
          <a:prstGeom prst="rect">
            <a:avLst/>
          </a:prstGeom>
        </p:spPr>
      </p:pic>
      <p:sp>
        <p:nvSpPr>
          <p:cNvPr id="9" name="TextBox 8"/>
          <p:cNvSpPr txBox="1"/>
          <p:nvPr/>
        </p:nvSpPr>
        <p:spPr>
          <a:xfrm>
            <a:off x="542902" y="524958"/>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6</a:t>
            </a:r>
            <a:endParaRPr lang="en-US" sz="2200" b="1" kern="1200" dirty="0">
              <a:solidFill>
                <a:srgbClr val="070185"/>
              </a:solidFill>
              <a:ea typeface="+mn-ea"/>
              <a:cs typeface="Arial" panose="020B0604020202020204" pitchFamily="34" charset="0"/>
            </a:endParaRPr>
          </a:p>
        </p:txBody>
      </p:sp>
      <p:sp>
        <p:nvSpPr>
          <p:cNvPr id="3" name="Rectangle 2"/>
          <p:cNvSpPr/>
          <p:nvPr/>
        </p:nvSpPr>
        <p:spPr>
          <a:xfrm>
            <a:off x="2566474" y="378485"/>
            <a:ext cx="6143582" cy="923330"/>
          </a:xfrm>
          <a:prstGeom prst="rect">
            <a:avLst/>
          </a:prstGeom>
        </p:spPr>
        <p:txBody>
          <a:bodyPr wrap="square">
            <a:spAutoFit/>
          </a:bodyPr>
          <a:lstStyle/>
          <a:p>
            <a:pPr algn="just">
              <a:lnSpc>
                <a:spcPct val="150000"/>
              </a:lnSpc>
            </a:pPr>
            <a:r>
              <a:rPr lang="en-US" sz="1800" dirty="0">
                <a:latin typeface="+mj-lt"/>
              </a:rPr>
              <a:t>Cho mặt phẳng (P) và đoạn thẳng AB. Xác định hình chiếu của đoạn thẳng AB trên mặt phẳng (P</a:t>
            </a:r>
            <a:r>
              <a:rPr lang="en-US" sz="1800" dirty="0" smtClean="0">
                <a:latin typeface="+mj-lt"/>
              </a:rPr>
              <a:t>).</a:t>
            </a:r>
            <a:endParaRPr lang="en-US" sz="1800" dirty="0">
              <a:latin typeface="+mj-lt"/>
            </a:endParaRPr>
          </a:p>
        </p:txBody>
      </p:sp>
      <p:sp>
        <p:nvSpPr>
          <p:cNvPr id="12" name="Rectangle 11"/>
          <p:cNvSpPr/>
          <p:nvPr/>
        </p:nvSpPr>
        <p:spPr>
          <a:xfrm>
            <a:off x="1145260" y="1474830"/>
            <a:ext cx="69762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014040"/>
                </a:solidFill>
                <a:effectLst/>
                <a:uLnTx/>
                <a:uFillTx/>
                <a:latin typeface="+mn-lt"/>
                <a:ea typeface="+mn-ea"/>
                <a:cs typeface="Arial"/>
                <a:sym typeface="Arial"/>
              </a:rPr>
              <a:t>Giải:</a:t>
            </a:r>
            <a:endParaRPr kumimoji="0" lang="en-US" sz="1800" b="1" i="1" u="sng" strike="noStrike" kern="1200" cap="none" spc="0" normalizeH="0" baseline="0" noProof="0" dirty="0">
              <a:ln>
                <a:noFill/>
              </a:ln>
              <a:solidFill>
                <a:srgbClr val="014040"/>
              </a:solidFill>
              <a:effectLst/>
              <a:uLnTx/>
              <a:uFillTx/>
              <a:latin typeface="+mn-lt"/>
              <a:ea typeface="+mn-ea"/>
              <a:cs typeface="Arial"/>
              <a:sym typeface="Arial"/>
            </a:endParaRPr>
          </a:p>
        </p:txBody>
      </p:sp>
      <mc:AlternateContent xmlns:mc="http://schemas.openxmlformats.org/markup-compatibility/2006">
        <mc:Choice xmlns:a14="http://schemas.microsoft.com/office/drawing/2010/main" Requires="a14">
          <p:sp>
            <p:nvSpPr>
              <p:cNvPr id="6" name="Rectangle 5"/>
              <p:cNvSpPr/>
              <p:nvPr/>
            </p:nvSpPr>
            <p:spPr>
              <a:xfrm>
                <a:off x="542902" y="2080010"/>
                <a:ext cx="4643575" cy="2400657"/>
              </a:xfrm>
              <a:prstGeom prst="rect">
                <a:avLst/>
              </a:prstGeom>
            </p:spPr>
            <p:txBody>
              <a:bodyPr wrap="square">
                <a:spAutoFit/>
              </a:bodyPr>
              <a:lstStyle/>
              <a:p>
                <a:pPr algn="just">
                  <a:lnSpc>
                    <a:spcPct val="150000"/>
                  </a:lnSpc>
                  <a:spcBef>
                    <a:spcPts val="300"/>
                  </a:spcBef>
                  <a:spcAft>
                    <a:spcPts val="300"/>
                  </a:spcAft>
                </a:pPr>
                <a:r>
                  <a:rPr lang="en-US" sz="1800" dirty="0" smtClean="0">
                    <a:latin typeface="+mn-lt"/>
                    <a:ea typeface="Arial" panose="020B0604020202020204" pitchFamily="34" charset="0"/>
                    <a:cs typeface="Times New Roman" panose="02020603050405020304" pitchFamily="18" charset="0"/>
                  </a:rPr>
                  <a:t>* Trường hợp 1: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r>
                      <a:rPr lang="vi-VN"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𝑃</m:t>
                        </m:r>
                      </m:e>
                    </m:d>
                  </m:oMath>
                </a14:m>
                <a:r>
                  <a:rPr lang="en-US" sz="1800" dirty="0">
                    <a:latin typeface="+mn-lt"/>
                    <a:ea typeface="Times New Roman" panose="02020603050405020304" pitchFamily="18" charset="0"/>
                    <a:cs typeface="Times New Roman" panose="02020603050405020304" pitchFamily="18" charset="0"/>
                  </a:rPr>
                  <a:t>:</a:t>
                </a:r>
                <a:endParaRPr lang="en-US" sz="1800" dirty="0">
                  <a:effectLst/>
                  <a:latin typeface="+mn-lt"/>
                  <a:ea typeface="Arial" panose="020B0604020202020204" pitchFamily="34" charset="0"/>
                  <a:cs typeface="Times New Roman" panose="02020603050405020304" pitchFamily="18" charset="0"/>
                </a:endParaRPr>
              </a:p>
              <a:p>
                <a:pPr marL="285750" indent="-285750" algn="just">
                  <a:lnSpc>
                    <a:spcPct val="150000"/>
                  </a:lnSpc>
                  <a:spcBef>
                    <a:spcPts val="300"/>
                  </a:spcBef>
                  <a:spcAft>
                    <a:spcPts val="300"/>
                  </a:spcAft>
                  <a:buFontTx/>
                  <a:buChar char="-"/>
                </a:pPr>
                <a:r>
                  <a:rPr lang="en-US" sz="1800" smtClean="0">
                    <a:effectLst/>
                    <a:latin typeface="+mn-lt"/>
                    <a:ea typeface="Arial" panose="020B0604020202020204" pitchFamily="34" charset="0"/>
                    <a:cs typeface="Times New Roman" panose="02020603050405020304" pitchFamily="18" charset="0"/>
                  </a:rPr>
                  <a:t>Bước </a:t>
                </a:r>
                <a:r>
                  <a:rPr lang="en-US" sz="1800" dirty="0">
                    <a:effectLst/>
                    <a:latin typeface="+mn-lt"/>
                    <a:ea typeface="Arial" panose="020B0604020202020204" pitchFamily="34" charset="0"/>
                    <a:cs typeface="Times New Roman" panose="02020603050405020304" pitchFamily="18" charset="0"/>
                  </a:rPr>
                  <a:t>1: Tìm hình chiếu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effectLst/>
                    <a:latin typeface="+mn-lt"/>
                    <a:ea typeface="Times New Roman" panose="02020603050405020304" pitchFamily="18" charset="0"/>
                    <a:cs typeface="Times New Roman" panose="02020603050405020304" pitchFamily="18" charset="0"/>
                  </a:rPr>
                  <a:t> của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1800" dirty="0">
                    <a:effectLst/>
                    <a:latin typeface="+mn-lt"/>
                    <a:ea typeface="Times New Roman" panose="02020603050405020304" pitchFamily="18" charset="0"/>
                    <a:cs typeface="Times New Roman" panose="02020603050405020304" pitchFamily="18" charset="0"/>
                  </a:rPr>
                  <a:t> lên </a:t>
                </a:r>
                <a14:m>
                  <m:oMath xmlns:m="http://schemas.openxmlformats.org/officeDocument/2006/math">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1800" smtClean="0">
                  <a:effectLst/>
                  <a:latin typeface="+mn-lt"/>
                  <a:ea typeface="Times New Roman" panose="02020603050405020304" pitchFamily="18" charset="0"/>
                  <a:cs typeface="Times New Roman" panose="02020603050405020304" pitchFamily="18" charset="0"/>
                </a:endParaRPr>
              </a:p>
              <a:p>
                <a:pPr marL="285750" indent="-285750" algn="just">
                  <a:lnSpc>
                    <a:spcPct val="150000"/>
                  </a:lnSpc>
                  <a:spcBef>
                    <a:spcPts val="300"/>
                  </a:spcBef>
                  <a:spcAft>
                    <a:spcPts val="300"/>
                  </a:spcAft>
                  <a:buFontTx/>
                  <a:buChar char="-"/>
                </a:pPr>
                <a:r>
                  <a:rPr lang="en-US" sz="1800" smtClean="0">
                    <a:effectLst/>
                    <a:latin typeface="+mn-lt"/>
                    <a:ea typeface="Arial" panose="020B0604020202020204" pitchFamily="34" charset="0"/>
                    <a:cs typeface="Times New Roman" panose="02020603050405020304" pitchFamily="18" charset="0"/>
                  </a:rPr>
                  <a:t>Bước </a:t>
                </a:r>
                <a:r>
                  <a:rPr lang="en-US" sz="1800" dirty="0">
                    <a:effectLst/>
                    <a:latin typeface="+mn-lt"/>
                    <a:ea typeface="Arial" panose="020B0604020202020204" pitchFamily="34" charset="0"/>
                    <a:cs typeface="Times New Roman" panose="02020603050405020304" pitchFamily="18" charset="0"/>
                  </a:rPr>
                  <a:t>2: Tìm hình chiếu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effectLst/>
                    <a:latin typeface="+mn-lt"/>
                    <a:ea typeface="Times New Roman" panose="02020603050405020304" pitchFamily="18" charset="0"/>
                    <a:cs typeface="Times New Roman" panose="02020603050405020304" pitchFamily="18" charset="0"/>
                  </a:rPr>
                  <a:t> của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800" dirty="0">
                    <a:effectLst/>
                    <a:latin typeface="+mn-lt"/>
                    <a:ea typeface="Times New Roman" panose="02020603050405020304" pitchFamily="18" charset="0"/>
                    <a:cs typeface="Times New Roman" panose="02020603050405020304" pitchFamily="18" charset="0"/>
                  </a:rPr>
                  <a:t> lên </a:t>
                </a:r>
                <a14:m>
                  <m:oMath xmlns:m="http://schemas.openxmlformats.org/officeDocument/2006/math">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1800" smtClean="0">
                  <a:effectLst/>
                  <a:latin typeface="+mn-lt"/>
                  <a:ea typeface="Times New Roman" panose="02020603050405020304" pitchFamily="18" charset="0"/>
                  <a:cs typeface="Times New Roman" panose="02020603050405020304" pitchFamily="18" charset="0"/>
                </a:endParaRPr>
              </a:p>
              <a:p>
                <a:pPr marL="285750" indent="-285750" algn="just">
                  <a:lnSpc>
                    <a:spcPct val="150000"/>
                  </a:lnSpc>
                  <a:spcBef>
                    <a:spcPts val="300"/>
                  </a:spcBef>
                  <a:spcAft>
                    <a:spcPts val="300"/>
                  </a:spcAft>
                  <a:buFontTx/>
                  <a:buChar char="-"/>
                </a:pPr>
                <a:r>
                  <a:rPr lang="en-US" sz="1800" smtClean="0">
                    <a:effectLst/>
                    <a:latin typeface="+mn-lt"/>
                    <a:ea typeface="Arial" panose="020B0604020202020204" pitchFamily="34" charset="0"/>
                    <a:cs typeface="Times New Roman" panose="02020603050405020304" pitchFamily="18" charset="0"/>
                  </a:rPr>
                  <a:t>Bước </a:t>
                </a:r>
                <a:r>
                  <a:rPr lang="en-US" sz="1800" dirty="0">
                    <a:effectLst/>
                    <a:latin typeface="+mn-lt"/>
                    <a:ea typeface="Arial" panose="020B0604020202020204" pitchFamily="34" charset="0"/>
                    <a:cs typeface="Times New Roman" panose="02020603050405020304" pitchFamily="18" charset="0"/>
                  </a:rPr>
                  <a:t>3: Nối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effectLst/>
                    <a:latin typeface="+mn-lt"/>
                    <a:ea typeface="Times New Roman" panose="02020603050405020304" pitchFamily="18" charset="0"/>
                    <a:cs typeface="Times New Roman" panose="02020603050405020304" pitchFamily="18" charset="0"/>
                  </a:rPr>
                  <a:t> với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effectLst/>
                    <a:latin typeface="+mn-lt"/>
                    <a:ea typeface="Times New Roman" panose="02020603050405020304" pitchFamily="18" charset="0"/>
                    <a:cs typeface="Times New Roman" panose="02020603050405020304" pitchFamily="18" charset="0"/>
                  </a:rPr>
                  <a:t> ta được đoạn thẳng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1800" dirty="0">
                    <a:effectLst/>
                    <a:latin typeface="+mn-lt"/>
                    <a:ea typeface="Times New Roman" panose="02020603050405020304" pitchFamily="18" charset="0"/>
                    <a:cs typeface="Times New Roman" panose="02020603050405020304" pitchFamily="18" charset="0"/>
                  </a:rPr>
                  <a:t> lên </a:t>
                </a:r>
                <a14:m>
                  <m:oMath xmlns:m="http://schemas.openxmlformats.org/officeDocument/2006/math">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1800" dirty="0">
                    <a:effectLst/>
                    <a:latin typeface="+mn-lt"/>
                    <a:ea typeface="Times New Roman" panose="02020603050405020304" pitchFamily="18" charset="0"/>
                    <a:cs typeface="Times New Roman" panose="02020603050405020304" pitchFamily="18" charset="0"/>
                  </a:rPr>
                  <a:t>.</a:t>
                </a:r>
                <a:endParaRPr lang="en-US" sz="1800" dirty="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542902" y="2080010"/>
                <a:ext cx="4643575" cy="2400657"/>
              </a:xfrm>
              <a:prstGeom prst="rect">
                <a:avLst/>
              </a:prstGeom>
              <a:blipFill>
                <a:blip r:embed="rId5"/>
                <a:stretch>
                  <a:fillRect l="-1050" r="-1181" b="-1015"/>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641904" y="1952347"/>
            <a:ext cx="2914141" cy="2505673"/>
          </a:xfrm>
          <a:prstGeom prst="rect">
            <a:avLst/>
          </a:prstGeom>
        </p:spPr>
      </p:pic>
    </p:spTree>
    <p:extLst>
      <p:ext uri="{BB962C8B-B14F-4D97-AF65-F5344CB8AC3E}">
        <p14:creationId xmlns:p14="http://schemas.microsoft.com/office/powerpoint/2010/main" val="23226979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sp>
        <p:nvSpPr>
          <p:cNvPr id="9" name="TextBox 8"/>
          <p:cNvSpPr txBox="1"/>
          <p:nvPr/>
        </p:nvSpPr>
        <p:spPr>
          <a:xfrm>
            <a:off x="542902" y="524958"/>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6</a:t>
            </a:r>
            <a:endParaRPr lang="en-US" sz="2200" b="1" kern="1200" dirty="0">
              <a:solidFill>
                <a:srgbClr val="070185"/>
              </a:solidFill>
              <a:ea typeface="+mn-ea"/>
              <a:cs typeface="Arial" panose="020B0604020202020204" pitchFamily="34" charset="0"/>
            </a:endParaRPr>
          </a:p>
        </p:txBody>
      </p:sp>
      <p:sp>
        <p:nvSpPr>
          <p:cNvPr id="3" name="Rectangle 2"/>
          <p:cNvSpPr/>
          <p:nvPr/>
        </p:nvSpPr>
        <p:spPr>
          <a:xfrm>
            <a:off x="2566474" y="378485"/>
            <a:ext cx="6143582" cy="923330"/>
          </a:xfrm>
          <a:prstGeom prst="rect">
            <a:avLst/>
          </a:prstGeom>
        </p:spPr>
        <p:txBody>
          <a:bodyPr wrap="square">
            <a:spAutoFit/>
          </a:bodyPr>
          <a:lstStyle/>
          <a:p>
            <a:pPr algn="just">
              <a:lnSpc>
                <a:spcPct val="150000"/>
              </a:lnSpc>
            </a:pPr>
            <a:r>
              <a:rPr lang="en-US" sz="1800" dirty="0"/>
              <a:t>Cho mặt phẳng (P) và đoạn thẳng AB. Xác định hình chiếu của đoạn thẳng AB trên mặt phẳng (P</a:t>
            </a:r>
            <a:r>
              <a:rPr lang="en-US" sz="1800" dirty="0" smtClean="0"/>
              <a:t>).</a:t>
            </a:r>
            <a:endParaRPr lang="en-US" sz="1800" dirty="0"/>
          </a:p>
        </p:txBody>
      </p:sp>
      <p:sp>
        <p:nvSpPr>
          <p:cNvPr id="12" name="Rectangle 11"/>
          <p:cNvSpPr/>
          <p:nvPr/>
        </p:nvSpPr>
        <p:spPr>
          <a:xfrm>
            <a:off x="1145260" y="1474830"/>
            <a:ext cx="697628" cy="369332"/>
          </a:xfrm>
          <a:prstGeom prst="rect">
            <a:avLst/>
          </a:prstGeom>
        </p:spPr>
        <p:txBody>
          <a:bodyPr wrap="none">
            <a:spAutoFit/>
          </a:bodyPr>
          <a:lstStyle/>
          <a:p>
            <a:pPr algn="ctr">
              <a:buClrTx/>
              <a:defRPr/>
            </a:pPr>
            <a:r>
              <a:rPr lang="en-US" sz="1800" b="1" i="1" u="sng" kern="1200" dirty="0" smtClean="0">
                <a:solidFill>
                  <a:srgbClr val="014040"/>
                </a:solidFill>
                <a:ea typeface="+mn-ea"/>
              </a:rPr>
              <a:t>Giải:</a:t>
            </a:r>
            <a:endParaRPr lang="en-US" sz="1800" b="1" i="1" u="sng" kern="1200" dirty="0">
              <a:solidFill>
                <a:srgbClr val="014040"/>
              </a:solidFill>
              <a:ea typeface="+mn-ea"/>
            </a:endParaRPr>
          </a:p>
        </p:txBody>
      </p:sp>
      <mc:AlternateContent xmlns:mc="http://schemas.openxmlformats.org/markup-compatibility/2006" xmlns:a14="http://schemas.microsoft.com/office/drawing/2010/main">
        <mc:Choice Requires="a14">
          <p:sp>
            <p:nvSpPr>
              <p:cNvPr id="6" name="Rectangle 5"/>
              <p:cNvSpPr/>
              <p:nvPr/>
            </p:nvSpPr>
            <p:spPr>
              <a:xfrm>
                <a:off x="542902" y="2003068"/>
                <a:ext cx="4948918" cy="2839239"/>
              </a:xfrm>
              <a:prstGeom prst="rect">
                <a:avLst/>
              </a:prstGeom>
            </p:spPr>
            <p:txBody>
              <a:bodyPr wrap="square">
                <a:spAutoFit/>
              </a:bodyPr>
              <a:lstStyle/>
              <a:p>
                <a:pPr algn="just">
                  <a:lnSpc>
                    <a:spcPct val="150000"/>
                  </a:lnSpc>
                  <a:tabLst>
                    <a:tab pos="360045" algn="l"/>
                    <a:tab pos="720090" algn="l"/>
                  </a:tabLst>
                </a:pPr>
                <a:r>
                  <a:rPr lang="en-US" sz="1700" dirty="0" smtClean="0">
                    <a:latin typeface="+mn-lt"/>
                    <a:ea typeface="Arial" panose="020B0604020202020204" pitchFamily="34" charset="0"/>
                    <a:cs typeface="Times New Roman" panose="02020603050405020304" pitchFamily="18" charset="0"/>
                  </a:rPr>
                  <a:t>* Trường hợp 2: </a:t>
                </a:r>
                <a:r>
                  <a:rPr lang="en-US" sz="1700" dirty="0">
                    <a:latin typeface="+mn-lt"/>
                    <a:ea typeface="Calibri" panose="020F0502020204030204" pitchFamily="34" charset="0"/>
                    <a:cs typeface="Times New Roman" panose="02020603050405020304" pitchFamily="18" charset="0"/>
                  </a:rPr>
                  <a:t>Đoạn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700" dirty="0">
                    <a:latin typeface="+mn-lt"/>
                    <a:ea typeface="Calibri" panose="020F0502020204030204" pitchFamily="34" charset="0"/>
                    <a:cs typeface="Times New Roman" panose="02020603050405020304" pitchFamily="18" charset="0"/>
                  </a:rPr>
                  <a:t> có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m:t>
                    </m:r>
                  </m:oMath>
                </a14:m>
                <a:r>
                  <a:rPr lang="en-US" sz="1700" dirty="0">
                    <a:latin typeface="+mn-lt"/>
                    <a:ea typeface="Calibri" panose="020F0502020204030204" pitchFamily="34" charset="0"/>
                    <a:cs typeface="Times New Roman" panose="02020603050405020304" pitchFamily="18" charset="0"/>
                  </a:rPr>
                  <a:t> hoặc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𝐵</m:t>
                    </m:r>
                  </m:oMath>
                </a14:m>
                <a:r>
                  <a:rPr lang="en-US" sz="1700" dirty="0">
                    <a:latin typeface="+mn-lt"/>
                    <a:ea typeface="Calibri" panose="020F0502020204030204" pitchFamily="34" charset="0"/>
                    <a:cs typeface="Times New Roman" panose="02020603050405020304" pitchFamily="18" charset="0"/>
                  </a:rPr>
                  <a:t> thuộc </a:t>
                </a:r>
                <a14:m>
                  <m:oMath xmlns:m="http://schemas.openxmlformats.org/officeDocument/2006/math">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𝑃</m:t>
                        </m:r>
                      </m:e>
                    </m:d>
                  </m:oMath>
                </a14:m>
                <a:r>
                  <a:rPr lang="en-US" sz="1700" dirty="0">
                    <a:latin typeface="+mn-lt"/>
                    <a:ea typeface="Calibri" panose="020F0502020204030204" pitchFamily="34" charset="0"/>
                    <a:cs typeface="Times New Roman" panose="02020603050405020304" pitchFamily="18" charset="0"/>
                  </a:rPr>
                  <a:t>.</a:t>
                </a:r>
                <a:endParaRPr lang="en-US" sz="1700" dirty="0">
                  <a:effectLst/>
                  <a:latin typeface="+mn-lt"/>
                  <a:ea typeface="Arial" panose="020B0604020202020204" pitchFamily="34" charset="0"/>
                  <a:cs typeface="Times New Roman" panose="02020603050405020304" pitchFamily="18" charset="0"/>
                </a:endParaRPr>
              </a:p>
              <a:p>
                <a:pPr marL="285750" indent="-285750" algn="just">
                  <a:lnSpc>
                    <a:spcPct val="150000"/>
                  </a:lnSpc>
                  <a:buFontTx/>
                  <a:buChar char="-"/>
                </a:pPr>
                <a:r>
                  <a:rPr lang="en-US" sz="1700" dirty="0" smtClean="0">
                    <a:effectLst/>
                    <a:latin typeface="+mn-lt"/>
                    <a:ea typeface="Arial" panose="020B0604020202020204" pitchFamily="34" charset="0"/>
                    <a:cs typeface="Times New Roman" panose="02020603050405020304" pitchFamily="18" charset="0"/>
                  </a:rPr>
                  <a:t>Bước </a:t>
                </a:r>
                <a:r>
                  <a:rPr lang="en-US" sz="1700" dirty="0">
                    <a:effectLst/>
                    <a:latin typeface="+mn-lt"/>
                    <a:ea typeface="Arial" panose="020B0604020202020204" pitchFamily="34" charset="0"/>
                    <a:cs typeface="Times New Roman" panose="02020603050405020304" pitchFamily="18" charset="0"/>
                  </a:rPr>
                  <a:t>1: Hình chiếu của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en-US" sz="1700" dirty="0">
                    <a:effectLst/>
                    <a:latin typeface="+mn-lt"/>
                    <a:ea typeface="Times New Roman" panose="02020603050405020304" pitchFamily="18" charset="0"/>
                    <a:cs typeface="Times New Roman" panose="02020603050405020304" pitchFamily="18" charset="0"/>
                  </a:rPr>
                  <a:t> (hoặc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700" dirty="0">
                    <a:effectLst/>
                    <a:latin typeface="+mn-lt"/>
                    <a:ea typeface="Times New Roman" panose="02020603050405020304" pitchFamily="18" charset="0"/>
                    <a:cs typeface="Times New Roman" panose="02020603050405020304" pitchFamily="18" charset="0"/>
                  </a:rPr>
                  <a:t>) thuộc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00" dirty="0">
                    <a:effectLst/>
                    <a:latin typeface="+mn-lt"/>
                    <a:ea typeface="Times New Roman" panose="02020603050405020304" pitchFamily="18" charset="0"/>
                    <a:cs typeface="Times New Roman" panose="02020603050405020304" pitchFamily="18" charset="0"/>
                  </a:rPr>
                  <a:t> lên </a:t>
                </a:r>
                <a14:m>
                  <m:oMath xmlns:m="http://schemas.openxmlformats.org/officeDocument/2006/math">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1700" dirty="0">
                    <a:effectLst/>
                    <a:latin typeface="+mn-lt"/>
                    <a:ea typeface="Times New Roman" panose="02020603050405020304" pitchFamily="18" charset="0"/>
                    <a:cs typeface="Times New Roman" panose="02020603050405020304" pitchFamily="18" charset="0"/>
                  </a:rPr>
                  <a:t> là chính </a:t>
                </a:r>
                <a:r>
                  <a:rPr lang="en-US" sz="1700" dirty="0" smtClean="0">
                    <a:effectLst/>
                    <a:latin typeface="+mn-lt"/>
                    <a:ea typeface="Times New Roman" panose="02020603050405020304" pitchFamily="18" charset="0"/>
                    <a:cs typeface="Times New Roman" panose="02020603050405020304" pitchFamily="18" charset="0"/>
                  </a:rPr>
                  <a:t>nó.</a:t>
                </a:r>
              </a:p>
              <a:p>
                <a:pPr marL="285750" indent="-285750" algn="just">
                  <a:lnSpc>
                    <a:spcPct val="150000"/>
                  </a:lnSpc>
                  <a:buFontTx/>
                  <a:buChar char="-"/>
                </a:pPr>
                <a:r>
                  <a:rPr lang="en-US" sz="1700" dirty="0" smtClean="0">
                    <a:effectLst/>
                    <a:latin typeface="+mn-lt"/>
                    <a:ea typeface="Arial" panose="020B0604020202020204" pitchFamily="34" charset="0"/>
                    <a:cs typeface="Times New Roman" panose="02020603050405020304" pitchFamily="18" charset="0"/>
                  </a:rPr>
                  <a:t>Bước </a:t>
                </a:r>
                <a:r>
                  <a:rPr lang="en-US" sz="1700" dirty="0">
                    <a:effectLst/>
                    <a:latin typeface="+mn-lt"/>
                    <a:ea typeface="Arial" panose="020B0604020202020204" pitchFamily="34" charset="0"/>
                    <a:cs typeface="Times New Roman" panose="02020603050405020304" pitchFamily="18" charset="0"/>
                  </a:rPr>
                  <a:t>2: Xác định hình chiếu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700" dirty="0">
                    <a:effectLst/>
                    <a:latin typeface="+mn-lt"/>
                    <a:ea typeface="Times New Roman" panose="02020603050405020304" pitchFamily="18" charset="0"/>
                    <a:cs typeface="Times New Roman" panose="02020603050405020304" pitchFamily="18" charset="0"/>
                  </a:rPr>
                  <a:t> (hoặc B’) của </a:t>
                </a:r>
                <a:r>
                  <a:rPr lang="en-US" sz="1700" dirty="0">
                    <a:effectLst/>
                    <a:latin typeface="+mn-lt"/>
                    <a:ea typeface="Arial" panose="020B0604020202020204" pitchFamily="34" charset="0"/>
                    <a:cs typeface="Times New Roman" panose="02020603050405020304" pitchFamily="18" charset="0"/>
                  </a:rPr>
                  <a:t>điểm còn lại lên </a:t>
                </a:r>
                <a14:m>
                  <m:oMath xmlns:m="http://schemas.openxmlformats.org/officeDocument/2006/math">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effectLst/>
                            <a:latin typeface="Cambria Math" panose="02040503050406030204" pitchFamily="18" charset="0"/>
                            <a:ea typeface="Arial" panose="020B0604020202020204" pitchFamily="34" charset="0"/>
                            <a:cs typeface="Times New Roman" panose="02020603050405020304" pitchFamily="18" charset="0"/>
                          </a:rPr>
                          <m:t>𝑃</m:t>
                        </m:r>
                      </m:e>
                    </m:d>
                  </m:oMath>
                </a14:m>
                <a:r>
                  <a:rPr lang="en-US" sz="1700" dirty="0" smtClean="0">
                    <a:effectLst/>
                    <a:latin typeface="+mn-lt"/>
                    <a:ea typeface="Arial" panose="020B0604020202020204" pitchFamily="34" charset="0"/>
                    <a:cs typeface="Times New Roman" panose="02020603050405020304" pitchFamily="18" charset="0"/>
                  </a:rPr>
                  <a:t>.</a:t>
                </a:r>
              </a:p>
              <a:p>
                <a:pPr marL="285750" indent="-285750" algn="just">
                  <a:lnSpc>
                    <a:spcPct val="150000"/>
                  </a:lnSpc>
                  <a:buFontTx/>
                  <a:buChar char="-"/>
                </a:pPr>
                <a:r>
                  <a:rPr lang="en-US" sz="1700" dirty="0" smtClean="0">
                    <a:effectLst/>
                    <a:latin typeface="+mn-lt"/>
                    <a:ea typeface="Arial" panose="020B0604020202020204" pitchFamily="34" charset="0"/>
                    <a:cs typeface="Times New Roman" panose="02020603050405020304" pitchFamily="18" charset="0"/>
                  </a:rPr>
                  <a:t>Bước </a:t>
                </a:r>
                <a:r>
                  <a:rPr lang="en-US" sz="1700" dirty="0">
                    <a:effectLst/>
                    <a:latin typeface="+mn-lt"/>
                    <a:ea typeface="Arial" panose="020B0604020202020204" pitchFamily="34" charset="0"/>
                    <a:cs typeface="Times New Roman" panose="02020603050405020304" pitchFamily="18" charset="0"/>
                  </a:rPr>
                  <a:t>3: Nối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en-US" sz="1700" dirty="0">
                    <a:effectLst/>
                    <a:latin typeface="+mn-lt"/>
                    <a:ea typeface="Times New Roman" panose="02020603050405020304" pitchFamily="18" charset="0"/>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00" dirty="0">
                    <a:effectLst/>
                    <a:latin typeface="+mn-lt"/>
                    <a:ea typeface="Times New Roman" panose="02020603050405020304" pitchFamily="18" charset="0"/>
                    <a:cs typeface="Times New Roman" panose="02020603050405020304" pitchFamily="18" charset="0"/>
                  </a:rPr>
                  <a:t> (hoặc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00" dirty="0">
                    <a:effectLst/>
                    <a:latin typeface="+mn-lt"/>
                    <a:ea typeface="Times New Roman" panose="02020603050405020304" pitchFamily="18" charset="0"/>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700" dirty="0">
                    <a:effectLst/>
                    <a:latin typeface="+mn-lt"/>
                    <a:ea typeface="Times New Roman" panose="02020603050405020304" pitchFamily="18" charset="0"/>
                    <a:cs typeface="Times New Roman" panose="02020603050405020304" pitchFamily="18" charset="0"/>
                  </a:rPr>
                  <a:t>) lại ta được hình chiếu của đoạn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1700" dirty="0">
                    <a:effectLst/>
                    <a:latin typeface="+mn-lt"/>
                    <a:ea typeface="Times New Roman" panose="02020603050405020304" pitchFamily="18" charset="0"/>
                    <a:cs typeface="Times New Roman" panose="02020603050405020304" pitchFamily="18" charset="0"/>
                  </a:rPr>
                  <a:t> lên </a:t>
                </a:r>
                <a14:m>
                  <m:oMath xmlns:m="http://schemas.openxmlformats.org/officeDocument/2006/math">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1700" dirty="0">
                    <a:effectLst/>
                    <a:latin typeface="+mn-lt"/>
                    <a:ea typeface="Times New Roman" panose="02020603050405020304" pitchFamily="18" charset="0"/>
                    <a:cs typeface="Times New Roman" panose="02020603050405020304" pitchFamily="18" charset="0"/>
                  </a:rPr>
                  <a:t>.</a:t>
                </a:r>
                <a:endParaRPr lang="en-US" sz="1700" dirty="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42902" y="2003068"/>
                <a:ext cx="4948918" cy="2839239"/>
              </a:xfrm>
              <a:prstGeom prst="rect">
                <a:avLst/>
              </a:prstGeom>
              <a:blipFill rotWithShape="0">
                <a:blip r:embed="rId4"/>
                <a:stretch>
                  <a:fillRect l="-739" r="-862" b="-430"/>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767597" y="2195211"/>
            <a:ext cx="2960821" cy="2454952"/>
          </a:xfrm>
          <a:prstGeom prst="rect">
            <a:avLst/>
          </a:prstGeom>
        </p:spPr>
      </p:pic>
      <p:pic>
        <p:nvPicPr>
          <p:cNvPr id="13" name="Picture 12"/>
          <p:cNvPicPr>
            <a:picLocks noChangeAspect="1"/>
          </p:cNvPicPr>
          <p:nvPr/>
        </p:nvPicPr>
        <p:blipFill>
          <a:blip r:embed="rId7"/>
          <a:stretch>
            <a:fillRect/>
          </a:stretch>
        </p:blipFill>
        <p:spPr>
          <a:xfrm rot="13841011">
            <a:off x="8610729" y="1086650"/>
            <a:ext cx="492794" cy="693577"/>
          </a:xfrm>
          <a:prstGeom prst="rect">
            <a:avLst/>
          </a:prstGeom>
        </p:spPr>
      </p:pic>
    </p:spTree>
    <p:extLst>
      <p:ext uri="{BB962C8B-B14F-4D97-AF65-F5344CB8AC3E}">
        <p14:creationId xmlns:p14="http://schemas.microsoft.com/office/powerpoint/2010/main" val="2866149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sp>
        <p:nvSpPr>
          <p:cNvPr id="9" name="TextBox 8"/>
          <p:cNvSpPr txBox="1"/>
          <p:nvPr/>
        </p:nvSpPr>
        <p:spPr>
          <a:xfrm>
            <a:off x="542902" y="524958"/>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6</a:t>
            </a:r>
            <a:endParaRPr lang="en-US" sz="2200" b="1" kern="1200" dirty="0">
              <a:solidFill>
                <a:srgbClr val="070185"/>
              </a:solidFill>
              <a:ea typeface="+mn-ea"/>
              <a:cs typeface="Arial" panose="020B0604020202020204" pitchFamily="34" charset="0"/>
            </a:endParaRPr>
          </a:p>
        </p:txBody>
      </p:sp>
      <p:sp>
        <p:nvSpPr>
          <p:cNvPr id="3" name="Rectangle 2"/>
          <p:cNvSpPr/>
          <p:nvPr/>
        </p:nvSpPr>
        <p:spPr>
          <a:xfrm>
            <a:off x="2566474" y="378485"/>
            <a:ext cx="6143582" cy="923330"/>
          </a:xfrm>
          <a:prstGeom prst="rect">
            <a:avLst/>
          </a:prstGeom>
        </p:spPr>
        <p:txBody>
          <a:bodyPr wrap="square">
            <a:spAutoFit/>
          </a:bodyPr>
          <a:lstStyle/>
          <a:p>
            <a:pPr algn="just">
              <a:lnSpc>
                <a:spcPct val="150000"/>
              </a:lnSpc>
            </a:pPr>
            <a:r>
              <a:rPr lang="en-US" sz="1800" dirty="0"/>
              <a:t>Cho mặt phẳng (P) và đoạn thẳng AB. Xác định hình chiếu của đoạn thẳng AB trên mặt phẳng (P</a:t>
            </a:r>
            <a:r>
              <a:rPr lang="en-US" sz="1800" dirty="0" smtClean="0"/>
              <a:t>).</a:t>
            </a:r>
            <a:endParaRPr lang="en-US" sz="1800" dirty="0"/>
          </a:p>
        </p:txBody>
      </p:sp>
      <p:sp>
        <p:nvSpPr>
          <p:cNvPr id="12" name="Rectangle 11"/>
          <p:cNvSpPr/>
          <p:nvPr/>
        </p:nvSpPr>
        <p:spPr>
          <a:xfrm>
            <a:off x="1145260" y="1474830"/>
            <a:ext cx="697628" cy="369332"/>
          </a:xfrm>
          <a:prstGeom prst="rect">
            <a:avLst/>
          </a:prstGeom>
        </p:spPr>
        <p:txBody>
          <a:bodyPr wrap="none">
            <a:spAutoFit/>
          </a:bodyPr>
          <a:lstStyle/>
          <a:p>
            <a:pPr algn="ctr">
              <a:buClrTx/>
              <a:defRPr/>
            </a:pPr>
            <a:r>
              <a:rPr lang="en-US" sz="1800" b="1" i="1" u="sng" kern="1200" dirty="0" smtClean="0">
                <a:solidFill>
                  <a:srgbClr val="014040"/>
                </a:solidFill>
                <a:ea typeface="+mn-ea"/>
              </a:rPr>
              <a:t>Giải:</a:t>
            </a:r>
            <a:endParaRPr lang="en-US" sz="1800" b="1" i="1" u="sng" kern="1200" dirty="0">
              <a:solidFill>
                <a:srgbClr val="014040"/>
              </a:solidFill>
              <a:ea typeface="+mn-ea"/>
            </a:endParaRPr>
          </a:p>
        </p:txBody>
      </p:sp>
      <mc:AlternateContent xmlns:mc="http://schemas.openxmlformats.org/markup-compatibility/2006" xmlns:a14="http://schemas.microsoft.com/office/drawing/2010/main">
        <mc:Choice Requires="a14">
          <p:sp>
            <p:nvSpPr>
              <p:cNvPr id="6" name="Rectangle 5"/>
              <p:cNvSpPr/>
              <p:nvPr/>
            </p:nvSpPr>
            <p:spPr>
              <a:xfrm>
                <a:off x="594902" y="1934208"/>
                <a:ext cx="5214443" cy="1754326"/>
              </a:xfrm>
              <a:prstGeom prst="rect">
                <a:avLst/>
              </a:prstGeom>
            </p:spPr>
            <p:txBody>
              <a:bodyPr wrap="square">
                <a:spAutoFit/>
              </a:bodyPr>
              <a:lstStyle/>
              <a:p>
                <a:pPr algn="just">
                  <a:lnSpc>
                    <a:spcPct val="150000"/>
                  </a:lnSpc>
                </a:pPr>
                <a:r>
                  <a:rPr lang="en-US" sz="1800" dirty="0">
                    <a:latin typeface="+mn-lt"/>
                    <a:ea typeface="Arial" panose="020B0604020202020204" pitchFamily="34" charset="0"/>
                    <a:cs typeface="Times New Roman" panose="02020603050405020304" pitchFamily="18" charset="0"/>
                  </a:rPr>
                  <a:t>* Trường hợp 3: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𝑃</m:t>
                        </m:r>
                      </m:e>
                    </m:d>
                  </m:oMath>
                </a14:m>
                <a:r>
                  <a:rPr lang="en-US" sz="1800" dirty="0">
                    <a:effectLst/>
                    <a:latin typeface="+mn-lt"/>
                    <a:ea typeface="Times New Roman" panose="02020603050405020304" pitchFamily="18" charset="0"/>
                    <a:cs typeface="Times New Roman" panose="02020603050405020304" pitchFamily="18" charset="0"/>
                  </a:rPr>
                  <a:t> tại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1800" dirty="0">
                    <a:effectLst/>
                    <a:latin typeface="+mn-lt"/>
                    <a:ea typeface="Times New Roman" panose="02020603050405020304" pitchFamily="18" charset="0"/>
                    <a:cs typeface="Times New Roman" panose="02020603050405020304" pitchFamily="18" charset="0"/>
                  </a:rPr>
                  <a:t> (hoặc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800" dirty="0">
                    <a:effectLst/>
                    <a:latin typeface="+mn-lt"/>
                    <a:ea typeface="Times New Roman" panose="02020603050405020304" pitchFamily="18" charset="0"/>
                    <a:cs typeface="Times New Roman" panose="02020603050405020304" pitchFamily="18" charset="0"/>
                  </a:rPr>
                  <a:t>).</a:t>
                </a:r>
                <a:endParaRPr lang="en-US" sz="1800" dirty="0">
                  <a:effectLst/>
                  <a:latin typeface="+mn-lt"/>
                  <a:ea typeface="Arial" panose="020B0604020202020204" pitchFamily="34" charset="0"/>
                  <a:cs typeface="Times New Roman" panose="02020603050405020304" pitchFamily="18" charset="0"/>
                </a:endParaRPr>
              </a:p>
              <a:p>
                <a:pPr marL="285750" indent="-285750" algn="just">
                  <a:lnSpc>
                    <a:spcPct val="150000"/>
                  </a:lnSpc>
                  <a:buFontTx/>
                  <a:buChar char="-"/>
                </a:pPr>
                <a:r>
                  <a:rPr lang="en-US" sz="1800" dirty="0" smtClean="0">
                    <a:effectLst/>
                    <a:latin typeface="+mn-lt"/>
                    <a:ea typeface="Arial" panose="020B0604020202020204" pitchFamily="34" charset="0"/>
                    <a:cs typeface="Times New Roman" panose="02020603050405020304" pitchFamily="18" charset="0"/>
                  </a:rPr>
                  <a:t>Sử </a:t>
                </a:r>
                <a:r>
                  <a:rPr lang="en-US" sz="1800" dirty="0">
                    <a:effectLst/>
                    <a:latin typeface="+mn-lt"/>
                    <a:ea typeface="Arial" panose="020B0604020202020204" pitchFamily="34" charset="0"/>
                    <a:cs typeface="Times New Roman" panose="02020603050405020304" pitchFamily="18" charset="0"/>
                  </a:rPr>
                  <a:t>dụng kết quả của Ví dụ 8, ta </a:t>
                </a:r>
                <a:r>
                  <a:rPr lang="en-US" sz="1800" dirty="0" smtClean="0">
                    <a:effectLst/>
                    <a:latin typeface="+mn-lt"/>
                    <a:ea typeface="Arial" panose="020B0604020202020204" pitchFamily="34" charset="0"/>
                    <a:cs typeface="Times New Roman" panose="02020603050405020304" pitchFamily="18" charset="0"/>
                  </a:rPr>
                  <a:t>có:</a:t>
                </a:r>
              </a:p>
              <a:p>
                <a:pPr algn="just">
                  <a:lnSpc>
                    <a:spcPct val="150000"/>
                  </a:lnSpc>
                </a:pPr>
                <a:r>
                  <a:rPr lang="en-US" sz="1800" dirty="0" smtClean="0">
                    <a:effectLst/>
                    <a:latin typeface="+mn-lt"/>
                    <a:ea typeface="Arial" panose="020B0604020202020204" pitchFamily="34" charset="0"/>
                    <a:cs typeface="Times New Roman" panose="02020603050405020304" pitchFamily="18" charset="0"/>
                  </a:rPr>
                  <a:t>Hình </a:t>
                </a:r>
                <a:r>
                  <a:rPr lang="en-US" sz="1800" dirty="0">
                    <a:effectLst/>
                    <a:latin typeface="+mn-lt"/>
                    <a:ea typeface="Arial" panose="020B0604020202020204" pitchFamily="34" charset="0"/>
                    <a:cs typeface="Times New Roman" panose="02020603050405020304" pitchFamily="18" charset="0"/>
                  </a:rPr>
                  <a:t>chiếu của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oMath>
                </a14:m>
                <a:r>
                  <a:rPr lang="en-US" sz="1800" dirty="0">
                    <a:effectLst/>
                    <a:latin typeface="+mn-lt"/>
                    <a:ea typeface="Times New Roman" panose="02020603050405020304" pitchFamily="18" charset="0"/>
                    <a:cs typeface="Times New Roman" panose="02020603050405020304" pitchFamily="18" charset="0"/>
                  </a:rPr>
                  <a:t> lên </a:t>
                </a:r>
                <a14:m>
                  <m:oMath xmlns:m="http://schemas.openxmlformats.org/officeDocument/2006/math">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1800" dirty="0">
                    <a:effectLst/>
                    <a:latin typeface="+mn-lt"/>
                    <a:ea typeface="Times New Roman" panose="02020603050405020304" pitchFamily="18" charset="0"/>
                    <a:cs typeface="Times New Roman" panose="02020603050405020304" pitchFamily="18" charset="0"/>
                  </a:rPr>
                  <a:t> chính là điểm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800" dirty="0">
                    <a:effectLst/>
                    <a:latin typeface="+mn-lt"/>
                    <a:ea typeface="Times New Roman" panose="02020603050405020304" pitchFamily="18" charset="0"/>
                    <a:cs typeface="Times New Roman" panose="02020603050405020304" pitchFamily="18" charset="0"/>
                  </a:rPr>
                  <a:t> (hoặc điểm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1800" dirty="0">
                    <a:effectLst/>
                    <a:latin typeface="+mn-lt"/>
                    <a:ea typeface="Times New Roman" panose="02020603050405020304" pitchFamily="18" charset="0"/>
                    <a:cs typeface="Times New Roman" panose="02020603050405020304" pitchFamily="18" charset="0"/>
                  </a:rPr>
                  <a:t>)</a:t>
                </a:r>
                <a:endParaRPr lang="en-US" sz="1800" dirty="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94902" y="1934208"/>
                <a:ext cx="5214443" cy="1754326"/>
              </a:xfrm>
              <a:prstGeom prst="rect">
                <a:avLst/>
              </a:prstGeom>
              <a:blipFill rotWithShape="0">
                <a:blip r:embed="rId4"/>
                <a:stretch>
                  <a:fillRect l="-1053" r="-936" b="-1736"/>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rot="13841011">
            <a:off x="8610729" y="1086650"/>
            <a:ext cx="492794" cy="693577"/>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Lst>
          </a:blip>
          <a:stretch>
            <a:fillRect/>
          </a:stretch>
        </p:blipFill>
        <p:spPr>
          <a:xfrm>
            <a:off x="6261369" y="1780427"/>
            <a:ext cx="2238801" cy="1723823"/>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94902" y="3845771"/>
                <a:ext cx="2843279" cy="456535"/>
              </a:xfrm>
              <a:prstGeom prst="rect">
                <a:avLst/>
              </a:prstGeom>
            </p:spPr>
            <p:txBody>
              <a:bodyPr wrap="none">
                <a:spAutoFit/>
              </a:bodyPr>
              <a:lstStyle/>
              <a:p>
                <a:pPr algn="just">
                  <a:lnSpc>
                    <a:spcPct val="150000"/>
                  </a:lnSpc>
                  <a:spcBef>
                    <a:spcPts val="600"/>
                  </a:spcBef>
                  <a:spcAft>
                    <a:spcPts val="600"/>
                  </a:spcAft>
                </a:pPr>
                <a:r>
                  <a:rPr lang="nl-NL" sz="1800" dirty="0">
                    <a:latin typeface="+mn-lt"/>
                    <a:ea typeface="Arial" panose="020B0604020202020204" pitchFamily="34" charset="0"/>
                    <a:cs typeface="Times New Roman" panose="02020603050405020304" pitchFamily="18" charset="0"/>
                  </a:rPr>
                  <a:t>* Trường hợp 4: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nl-NL" sz="1800" i="1">
                            <a:effectLst/>
                            <a:latin typeface="Cambria Math" panose="02040503050406030204" pitchFamily="18" charset="0"/>
                            <a:ea typeface="Arial" panose="020B0604020202020204" pitchFamily="34" charset="0"/>
                            <a:cs typeface="Times New Roman" panose="02020603050405020304" pitchFamily="18" charset="0"/>
                          </a:rPr>
                          <m:t>𝑃</m:t>
                        </m:r>
                      </m:e>
                    </m:d>
                  </m:oMath>
                </a14:m>
                <a:endParaRPr lang="en-US" sz="1800" dirty="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94902" y="3845771"/>
                <a:ext cx="2843279" cy="456535"/>
              </a:xfrm>
              <a:prstGeom prst="rect">
                <a:avLst/>
              </a:prstGeom>
              <a:blipFill rotWithShape="0">
                <a:blip r:embed="rId8"/>
                <a:stretch>
                  <a:fillRect l="-1931" b="-21333"/>
                </a:stretch>
              </a:blipFill>
            </p:spPr>
            <p:txBody>
              <a:bodyPr/>
              <a:lstStyle/>
              <a:p>
                <a:r>
                  <a:rPr lang="en-US">
                    <a:noFill/>
                  </a:rPr>
                  <a:t> </a:t>
                </a:r>
              </a:p>
            </p:txBody>
          </p:sp>
        </mc:Fallback>
      </mc:AlternateContent>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40000"/>
                    </a14:imgEffect>
                  </a14:imgLayer>
                </a14:imgProps>
              </a:ext>
            </a:extLst>
          </a:blip>
          <a:stretch>
            <a:fillRect/>
          </a:stretch>
        </p:blipFill>
        <p:spPr>
          <a:xfrm>
            <a:off x="3663370" y="3761282"/>
            <a:ext cx="1924332" cy="1002496"/>
          </a:xfrm>
          <a:prstGeom prst="rect">
            <a:avLst/>
          </a:prstGeom>
        </p:spPr>
      </p:pic>
    </p:spTree>
    <p:extLst>
      <p:ext uri="{BB962C8B-B14F-4D97-AF65-F5344CB8AC3E}">
        <p14:creationId xmlns:p14="http://schemas.microsoft.com/office/powerpoint/2010/main" val="1075885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792507" y="4414494"/>
            <a:ext cx="428497" cy="621948"/>
          </a:xfrm>
          <a:prstGeom prst="rect">
            <a:avLst/>
          </a:prstGeom>
        </p:spPr>
      </p:pic>
      <p:sp>
        <p:nvSpPr>
          <p:cNvPr id="12" name="TextBox 11"/>
          <p:cNvSpPr txBox="1"/>
          <p:nvPr/>
        </p:nvSpPr>
        <p:spPr>
          <a:xfrm>
            <a:off x="1456152" y="119554"/>
            <a:ext cx="6915656" cy="784830"/>
          </a:xfrm>
          <a:prstGeom prst="rect">
            <a:avLst/>
          </a:prstGeom>
          <a:noFill/>
        </p:spPr>
        <p:txBody>
          <a:bodyPr wrap="square" rtlCol="0">
            <a:spAutoFit/>
          </a:bodyPr>
          <a:lstStyle/>
          <a:p>
            <a:pPr lvl="0" algn="just">
              <a:lnSpc>
                <a:spcPct val="150000"/>
              </a:lnSpc>
              <a:buClr>
                <a:srgbClr val="2D1549"/>
              </a:buClr>
              <a:buSzPts val="1100"/>
              <a:defRPr/>
            </a:pPr>
            <a:r>
              <a:rPr lang="en-US" sz="1500" dirty="0" smtClean="0">
                <a:latin typeface="+mn-lt"/>
              </a:rPr>
              <a:t>Cho </a:t>
            </a:r>
            <a:r>
              <a:rPr lang="en-US" sz="1500" dirty="0">
                <a:latin typeface="+mn-lt"/>
              </a:rPr>
              <a:t>mặt phẳng (P) và tam giác ABC. Xác định hình chiếu của tam giác ABC trên mặt phẳng (P</a:t>
            </a:r>
            <a:r>
              <a:rPr lang="en-US" sz="1500" dirty="0" smtClean="0">
                <a:latin typeface="+mn-lt"/>
              </a:rPr>
              <a:t>).</a:t>
            </a:r>
            <a:endParaRPr lang="en-US" sz="1500" dirty="0">
              <a:latin typeface="+mn-lt"/>
            </a:endParaRPr>
          </a:p>
        </p:txBody>
      </p:sp>
      <p:sp>
        <p:nvSpPr>
          <p:cNvPr id="13" name="Google Shape;735;p18"/>
          <p:cNvSpPr txBox="1">
            <a:spLocks/>
          </p:cNvSpPr>
          <p:nvPr/>
        </p:nvSpPr>
        <p:spPr>
          <a:xfrm>
            <a:off x="453773" y="18835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1600" b="1" i="0" u="none" strike="noStrike" kern="0" cap="none" spc="0" normalizeH="0" baseline="0" noProof="0" dirty="0" smtClean="0">
                <a:ln>
                  <a:noFill/>
                </a:ln>
                <a:solidFill>
                  <a:srgbClr val="FFFFFF"/>
                </a:solidFill>
                <a:effectLst/>
                <a:highlight>
                  <a:srgbClr val="CE4D8E"/>
                </a:highlight>
                <a:uLnTx/>
                <a:uFillTx/>
                <a:latin typeface="Arial"/>
                <a:cs typeface="Poppins SemiBold"/>
                <a:sym typeface="Poppins SemiBold"/>
              </a:rPr>
              <a:t>Ví dụ 9:</a:t>
            </a:r>
            <a:endParaRPr kumimoji="0" lang="en-US" sz="1600" b="0" i="0" u="none" strike="noStrike" kern="0" cap="none" spc="0" normalizeH="0" baseline="0" noProof="0" dirty="0">
              <a:ln>
                <a:noFill/>
              </a:ln>
              <a:solidFill>
                <a:srgbClr val="FFFFFF"/>
              </a:solidFill>
              <a:effectLst/>
              <a:highlight>
                <a:srgbClr val="CE4D8E"/>
              </a:highlight>
              <a:uLnTx/>
              <a:uFillTx/>
              <a:latin typeface="Arial"/>
              <a:cs typeface="Poppins SemiBold"/>
              <a:sym typeface="Poppins SemiBold"/>
            </a:endParaRPr>
          </a:p>
        </p:txBody>
      </p:sp>
      <p:sp>
        <p:nvSpPr>
          <p:cNvPr id="14" name="Rectangle 13"/>
          <p:cNvSpPr/>
          <p:nvPr/>
        </p:nvSpPr>
        <p:spPr>
          <a:xfrm>
            <a:off x="4280567" y="886790"/>
            <a:ext cx="546945" cy="323165"/>
          </a:xfrm>
          <a:prstGeom prst="rect">
            <a:avLst/>
          </a:prstGeom>
        </p:spPr>
        <p:txBody>
          <a:bodyPr wrap="none">
            <a:spAutoFit/>
          </a:bodyPr>
          <a:lstStyle/>
          <a:p>
            <a:pPr algn="ctr">
              <a:buClrTx/>
              <a:defRPr/>
            </a:pPr>
            <a:r>
              <a:rPr lang="en-US" sz="1500" b="1" i="1" u="sng" kern="1200" dirty="0" smtClean="0">
                <a:solidFill>
                  <a:srgbClr val="C00000"/>
                </a:solidFill>
                <a:latin typeface="Arial" panose="020B0604020202020204" pitchFamily="34" charset="0"/>
                <a:ea typeface="+mn-ea"/>
              </a:rPr>
              <a:t>Giải</a:t>
            </a:r>
            <a:endParaRPr lang="en-US" sz="1500" b="1" i="1" u="sng" kern="1200" dirty="0">
              <a:solidFill>
                <a:srgbClr val="C00000"/>
              </a:solidFill>
              <a:latin typeface="Calibri"/>
              <a:ea typeface="+mn-ea"/>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contrast="-20000"/>
                    </a14:imgEffect>
                  </a14:imgLayer>
                </a14:imgProps>
              </a:ext>
            </a:extLst>
          </a:blip>
          <a:stretch>
            <a:fillRect/>
          </a:stretch>
        </p:blipFill>
        <p:spPr>
          <a:xfrm>
            <a:off x="812406" y="1277820"/>
            <a:ext cx="7483266" cy="2200961"/>
          </a:xfrm>
          <a:prstGeom prst="rect">
            <a:avLst/>
          </a:prstGeom>
        </p:spPr>
      </p:pic>
      <p:sp>
        <p:nvSpPr>
          <p:cNvPr id="15" name="Rectangle 14"/>
          <p:cNvSpPr/>
          <p:nvPr/>
        </p:nvSpPr>
        <p:spPr>
          <a:xfrm>
            <a:off x="743592" y="3511162"/>
            <a:ext cx="7620897" cy="1477328"/>
          </a:xfrm>
          <a:prstGeom prst="rect">
            <a:avLst/>
          </a:prstGeom>
        </p:spPr>
        <p:txBody>
          <a:bodyPr wrap="square">
            <a:spAutoFit/>
          </a:bodyPr>
          <a:lstStyle/>
          <a:p>
            <a:pPr>
              <a:lnSpc>
                <a:spcPct val="150000"/>
              </a:lnSpc>
            </a:pPr>
            <a:r>
              <a:rPr lang="vi-VN" sz="1500" dirty="0">
                <a:latin typeface="+mn-lt"/>
              </a:rPr>
              <a:t>Gọi A’, B’, C′ lần lượt là hình chiếu của ba điểm A, B, C trên mặt phẳng (P).</a:t>
            </a:r>
          </a:p>
          <a:p>
            <a:pPr>
              <a:lnSpc>
                <a:spcPct val="150000"/>
              </a:lnSpc>
            </a:pPr>
            <a:r>
              <a:rPr lang="vi-VN" sz="1500" dirty="0">
                <a:latin typeface="+mn-lt"/>
              </a:rPr>
              <a:t>Khi đó xảy ra các trường hợp sau:</a:t>
            </a:r>
          </a:p>
          <a:p>
            <a:pPr>
              <a:lnSpc>
                <a:spcPct val="150000"/>
              </a:lnSpc>
            </a:pPr>
            <a:r>
              <a:rPr lang="vi-VN" sz="1500" dirty="0">
                <a:latin typeface="+mn-lt"/>
              </a:rPr>
              <a:t>a) </a:t>
            </a:r>
            <a:r>
              <a:rPr lang="vi-VN" sz="1500" i="1" dirty="0">
                <a:latin typeface="+mn-lt"/>
              </a:rPr>
              <a:t>Trường hợp 1:</a:t>
            </a:r>
            <a:r>
              <a:rPr lang="vi-VN" sz="1500" dirty="0">
                <a:latin typeface="+mn-lt"/>
              </a:rPr>
              <a:t> Ba điểm A’, B’, </a:t>
            </a:r>
            <a:r>
              <a:rPr lang="vi-VN" sz="1500" dirty="0" smtClean="0">
                <a:latin typeface="+mn-lt"/>
              </a:rPr>
              <a:t>C</a:t>
            </a:r>
            <a:r>
              <a:rPr lang="vi-VN" sz="1500" dirty="0"/>
              <a:t>’</a:t>
            </a:r>
            <a:r>
              <a:rPr lang="vi-VN" sz="1500" dirty="0" smtClean="0">
                <a:latin typeface="+mn-lt"/>
              </a:rPr>
              <a:t> </a:t>
            </a:r>
            <a:r>
              <a:rPr lang="vi-VN" sz="1500" dirty="0">
                <a:latin typeface="+mn-lt"/>
              </a:rPr>
              <a:t>không thẳng hàng.</a:t>
            </a:r>
          </a:p>
          <a:p>
            <a:pPr>
              <a:lnSpc>
                <a:spcPct val="150000"/>
              </a:lnSpc>
            </a:pPr>
            <a:r>
              <a:rPr lang="vi-VN" sz="1500" dirty="0">
                <a:latin typeface="+mn-lt"/>
              </a:rPr>
              <a:t>Khi đó, hình chiếu của tam giác ABC trên mặt phẳng (P) là tam giác A’B′C′ (Hình 26a). </a:t>
            </a:r>
          </a:p>
        </p:txBody>
      </p:sp>
      <p:grpSp>
        <p:nvGrpSpPr>
          <p:cNvPr id="17" name="Google Shape;1722;p56"/>
          <p:cNvGrpSpPr/>
          <p:nvPr/>
        </p:nvGrpSpPr>
        <p:grpSpPr>
          <a:xfrm rot="14088031">
            <a:off x="-320603" y="1137329"/>
            <a:ext cx="883590" cy="900050"/>
            <a:chOff x="6195381" y="-2621175"/>
            <a:chExt cx="935514" cy="991326"/>
          </a:xfrm>
        </p:grpSpPr>
        <p:sp>
          <p:nvSpPr>
            <p:cNvPr id="18"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 name="Google Shape;1725;p56"/>
            <p:cNvGrpSpPr/>
            <p:nvPr/>
          </p:nvGrpSpPr>
          <p:grpSpPr>
            <a:xfrm>
              <a:off x="6224976" y="-2534681"/>
              <a:ext cx="814619" cy="878223"/>
              <a:chOff x="10015526" y="-551931"/>
              <a:chExt cx="814619" cy="878223"/>
            </a:xfrm>
          </p:grpSpPr>
          <p:sp>
            <p:nvSpPr>
              <p:cNvPr id="22"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72555868"/>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wipe(down)">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animEffect transition="in" filter="barn(inVertical)">
                                      <p:cBhvr>
                                        <p:cTn id="35" dur="500"/>
                                        <p:tgtEl>
                                          <p:spTgt spid="1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40"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792507" y="4414494"/>
            <a:ext cx="428497" cy="621948"/>
          </a:xfrm>
          <a:prstGeom prst="rect">
            <a:avLst/>
          </a:prstGeom>
        </p:spPr>
      </p:pic>
      <p:sp>
        <p:nvSpPr>
          <p:cNvPr id="12" name="TextBox 11"/>
          <p:cNvSpPr txBox="1"/>
          <p:nvPr/>
        </p:nvSpPr>
        <p:spPr>
          <a:xfrm>
            <a:off x="1456152" y="119554"/>
            <a:ext cx="6915656" cy="784830"/>
          </a:xfrm>
          <a:prstGeom prst="rect">
            <a:avLst/>
          </a:prstGeom>
          <a:noFill/>
        </p:spPr>
        <p:txBody>
          <a:bodyPr wrap="square" rtlCol="0">
            <a:spAutoFit/>
          </a:bodyPr>
          <a:lstStyle/>
          <a:p>
            <a:pPr algn="just">
              <a:lnSpc>
                <a:spcPct val="150000"/>
              </a:lnSpc>
              <a:buClr>
                <a:srgbClr val="2D1549"/>
              </a:buClr>
              <a:buSzPts val="1100"/>
              <a:defRPr/>
            </a:pPr>
            <a:r>
              <a:rPr lang="en-US" sz="1500" dirty="0" smtClean="0"/>
              <a:t>Cho </a:t>
            </a:r>
            <a:r>
              <a:rPr lang="en-US" sz="1500" dirty="0"/>
              <a:t>mặt phẳng (P) và tam giác ABC. Xác định hình chiếu của tam giác ABC trên mặt phẳng (P</a:t>
            </a:r>
            <a:r>
              <a:rPr lang="en-US" sz="1500" dirty="0" smtClean="0"/>
              <a:t>).</a:t>
            </a:r>
            <a:endParaRPr lang="en-US" sz="1500" dirty="0"/>
          </a:p>
        </p:txBody>
      </p:sp>
      <p:sp>
        <p:nvSpPr>
          <p:cNvPr id="13" name="Google Shape;735;p18"/>
          <p:cNvSpPr txBox="1">
            <a:spLocks/>
          </p:cNvSpPr>
          <p:nvPr/>
        </p:nvSpPr>
        <p:spPr>
          <a:xfrm>
            <a:off x="453773" y="18835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1600" b="1" dirty="0" smtClean="0">
                <a:solidFill>
                  <a:srgbClr val="FFFFFF"/>
                </a:solidFill>
                <a:highlight>
                  <a:srgbClr val="CE4D8E"/>
                </a:highlight>
                <a:latin typeface="Arial"/>
              </a:rPr>
              <a:t>Ví dụ 9:</a:t>
            </a:r>
            <a:endParaRPr lang="en-US" sz="1600" dirty="0">
              <a:solidFill>
                <a:srgbClr val="FFFFFF"/>
              </a:solidFill>
              <a:highlight>
                <a:srgbClr val="CE4D8E"/>
              </a:highlight>
              <a:latin typeface="Arial"/>
            </a:endParaRPr>
          </a:p>
        </p:txBody>
      </p:sp>
      <p:sp>
        <p:nvSpPr>
          <p:cNvPr id="14" name="Rectangle 13"/>
          <p:cNvSpPr/>
          <p:nvPr/>
        </p:nvSpPr>
        <p:spPr>
          <a:xfrm>
            <a:off x="4280567" y="886790"/>
            <a:ext cx="546945" cy="323165"/>
          </a:xfrm>
          <a:prstGeom prst="rect">
            <a:avLst/>
          </a:prstGeom>
        </p:spPr>
        <p:txBody>
          <a:bodyPr wrap="none">
            <a:spAutoFit/>
          </a:bodyPr>
          <a:lstStyle/>
          <a:p>
            <a:pPr algn="ctr">
              <a:buClrTx/>
              <a:defRPr/>
            </a:pPr>
            <a:r>
              <a:rPr lang="en-US" sz="1500" b="1" i="1" u="sng" kern="1200" dirty="0" smtClean="0">
                <a:solidFill>
                  <a:srgbClr val="C00000"/>
                </a:solidFill>
                <a:latin typeface="Arial" panose="020B0604020202020204" pitchFamily="34" charset="0"/>
                <a:ea typeface="+mn-ea"/>
              </a:rPr>
              <a:t>Giải</a:t>
            </a:r>
            <a:endParaRPr lang="en-US" sz="1500" b="1" i="1" u="sng" kern="1200" dirty="0">
              <a:solidFill>
                <a:srgbClr val="C00000"/>
              </a:solidFill>
              <a:latin typeface="Calibri"/>
              <a:ea typeface="+mn-ea"/>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contrast="-20000"/>
                    </a14:imgEffect>
                  </a14:imgLayer>
                </a14:imgProps>
              </a:ext>
            </a:extLst>
          </a:blip>
          <a:stretch>
            <a:fillRect/>
          </a:stretch>
        </p:blipFill>
        <p:spPr>
          <a:xfrm>
            <a:off x="812406" y="1277820"/>
            <a:ext cx="7483266" cy="2200961"/>
          </a:xfrm>
          <a:prstGeom prst="rect">
            <a:avLst/>
          </a:prstGeom>
        </p:spPr>
      </p:pic>
      <p:sp>
        <p:nvSpPr>
          <p:cNvPr id="15" name="Rectangle 14"/>
          <p:cNvSpPr/>
          <p:nvPr/>
        </p:nvSpPr>
        <p:spPr>
          <a:xfrm>
            <a:off x="781658" y="3594389"/>
            <a:ext cx="7544761" cy="1131079"/>
          </a:xfrm>
          <a:prstGeom prst="rect">
            <a:avLst/>
          </a:prstGeom>
        </p:spPr>
        <p:txBody>
          <a:bodyPr wrap="square">
            <a:spAutoFit/>
          </a:bodyPr>
          <a:lstStyle/>
          <a:p>
            <a:pPr lvl="0" algn="just">
              <a:lnSpc>
                <a:spcPct val="150000"/>
              </a:lnSpc>
            </a:pPr>
            <a:r>
              <a:rPr lang="vi-VN" sz="1500" i="1" dirty="0">
                <a:latin typeface="Arial" panose="020B0604020202020204" pitchFamily="34" charset="0"/>
              </a:rPr>
              <a:t>b) Trường hợp 2: </a:t>
            </a:r>
            <a:r>
              <a:rPr lang="vi-VN" sz="1500" dirty="0">
                <a:latin typeface="Arial" panose="020B0604020202020204" pitchFamily="34" charset="0"/>
              </a:rPr>
              <a:t>Trong ba điểm A’, B’, C’, có hai điểm trùng nhau.</a:t>
            </a:r>
          </a:p>
          <a:p>
            <a:pPr lvl="0" algn="just">
              <a:lnSpc>
                <a:spcPct val="150000"/>
              </a:lnSpc>
            </a:pPr>
            <a:r>
              <a:rPr lang="vi-VN" sz="1500" dirty="0">
                <a:latin typeface="Arial" panose="020B0604020202020204" pitchFamily="34" charset="0"/>
              </a:rPr>
              <a:t>Chẳng hạn, điểm A’ trùng với điểm B’. Khi đó, hình chiếu của tam giác ABC trên mặt phẳng (P) là đoạn thẳng </a:t>
            </a:r>
            <a:r>
              <a:rPr lang="vi-VN" sz="1500" dirty="0" smtClean="0">
                <a:latin typeface="Arial" panose="020B0604020202020204" pitchFamily="34" charset="0"/>
              </a:rPr>
              <a:t>A’C</a:t>
            </a:r>
            <a:r>
              <a:rPr lang="vi-VN" sz="1500" dirty="0">
                <a:latin typeface="Arial" panose="020B0604020202020204" pitchFamily="34" charset="0"/>
              </a:rPr>
              <a:t>’</a:t>
            </a:r>
            <a:r>
              <a:rPr lang="vi-VN" sz="1500" dirty="0" smtClean="0">
                <a:latin typeface="Arial" panose="020B0604020202020204" pitchFamily="34" charset="0"/>
              </a:rPr>
              <a:t> </a:t>
            </a:r>
            <a:r>
              <a:rPr lang="vi-VN" sz="1500" dirty="0">
                <a:latin typeface="Arial" panose="020B0604020202020204" pitchFamily="34" charset="0"/>
              </a:rPr>
              <a:t>(Hình 26b).</a:t>
            </a:r>
          </a:p>
        </p:txBody>
      </p:sp>
      <p:grpSp>
        <p:nvGrpSpPr>
          <p:cNvPr id="17" name="Google Shape;1722;p56"/>
          <p:cNvGrpSpPr/>
          <p:nvPr/>
        </p:nvGrpSpPr>
        <p:grpSpPr>
          <a:xfrm rot="14088031">
            <a:off x="-320603" y="1137329"/>
            <a:ext cx="883590" cy="900050"/>
            <a:chOff x="6195381" y="-2621175"/>
            <a:chExt cx="935514" cy="991326"/>
          </a:xfrm>
        </p:grpSpPr>
        <p:sp>
          <p:nvSpPr>
            <p:cNvPr id="18"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a:defRPr/>
              </a:pPr>
              <a:endParaRPr/>
            </a:p>
          </p:txBody>
        </p:sp>
        <p:sp>
          <p:nvSpPr>
            <p:cNvPr id="19"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nvGrpSpPr>
            <p:cNvPr id="20" name="Google Shape;1725;p56"/>
            <p:cNvGrpSpPr/>
            <p:nvPr/>
          </p:nvGrpSpPr>
          <p:grpSpPr>
            <a:xfrm>
              <a:off x="6224976" y="-2534681"/>
              <a:ext cx="814619" cy="878223"/>
              <a:chOff x="10015526" y="-551931"/>
              <a:chExt cx="814619" cy="878223"/>
            </a:xfrm>
          </p:grpSpPr>
          <p:sp>
            <p:nvSpPr>
              <p:cNvPr id="22"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3"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4"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5"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6"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7"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8"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9"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0"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1"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2"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3"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4"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5"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6"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7"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8"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9"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0"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1"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2"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3"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4"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5"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6"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7"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8"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9"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0"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1"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2"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3"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4"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5"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6"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7"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9"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0"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1"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2"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3"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4"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5"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6"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7"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sp>
          <p:nvSpPr>
            <p:cNvPr id="21"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Tree>
    <p:extLst>
      <p:ext uri="{BB962C8B-B14F-4D97-AF65-F5344CB8AC3E}">
        <p14:creationId xmlns:p14="http://schemas.microsoft.com/office/powerpoint/2010/main" val="359943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792507" y="4414494"/>
            <a:ext cx="428497" cy="621948"/>
          </a:xfrm>
          <a:prstGeom prst="rect">
            <a:avLst/>
          </a:prstGeom>
        </p:spPr>
      </p:pic>
      <p:sp>
        <p:nvSpPr>
          <p:cNvPr id="12" name="TextBox 11"/>
          <p:cNvSpPr txBox="1"/>
          <p:nvPr/>
        </p:nvSpPr>
        <p:spPr>
          <a:xfrm>
            <a:off x="1456152" y="119554"/>
            <a:ext cx="6915656" cy="784830"/>
          </a:xfrm>
          <a:prstGeom prst="rect">
            <a:avLst/>
          </a:prstGeom>
          <a:noFill/>
        </p:spPr>
        <p:txBody>
          <a:bodyPr wrap="square" rtlCol="0">
            <a:spAutoFit/>
          </a:bodyPr>
          <a:lstStyle/>
          <a:p>
            <a:pPr algn="just">
              <a:lnSpc>
                <a:spcPct val="150000"/>
              </a:lnSpc>
              <a:buClr>
                <a:srgbClr val="2D1549"/>
              </a:buClr>
              <a:buSzPts val="1100"/>
              <a:defRPr/>
            </a:pPr>
            <a:r>
              <a:rPr lang="en-US" sz="1500" dirty="0" smtClean="0"/>
              <a:t>Cho </a:t>
            </a:r>
            <a:r>
              <a:rPr lang="en-US" sz="1500" dirty="0"/>
              <a:t>mặt phẳng (P) và tam giác ABC. Xác định hình chiếu của tam giác ABC trên mặt phẳng (P</a:t>
            </a:r>
            <a:r>
              <a:rPr lang="en-US" sz="1500" dirty="0" smtClean="0"/>
              <a:t>).</a:t>
            </a:r>
            <a:endParaRPr lang="en-US" sz="1500" dirty="0"/>
          </a:p>
        </p:txBody>
      </p:sp>
      <p:sp>
        <p:nvSpPr>
          <p:cNvPr id="13" name="Google Shape;735;p18"/>
          <p:cNvSpPr txBox="1">
            <a:spLocks/>
          </p:cNvSpPr>
          <p:nvPr/>
        </p:nvSpPr>
        <p:spPr>
          <a:xfrm>
            <a:off x="453773" y="18835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1600" b="1" dirty="0" smtClean="0">
                <a:solidFill>
                  <a:srgbClr val="FFFFFF"/>
                </a:solidFill>
                <a:highlight>
                  <a:srgbClr val="CE4D8E"/>
                </a:highlight>
                <a:latin typeface="Arial"/>
              </a:rPr>
              <a:t>Ví dụ 9:</a:t>
            </a:r>
            <a:endParaRPr lang="en-US" sz="1600" dirty="0">
              <a:solidFill>
                <a:srgbClr val="FFFFFF"/>
              </a:solidFill>
              <a:highlight>
                <a:srgbClr val="CE4D8E"/>
              </a:highlight>
              <a:latin typeface="Arial"/>
            </a:endParaRPr>
          </a:p>
        </p:txBody>
      </p:sp>
      <p:sp>
        <p:nvSpPr>
          <p:cNvPr id="14" name="Rectangle 13"/>
          <p:cNvSpPr/>
          <p:nvPr/>
        </p:nvSpPr>
        <p:spPr>
          <a:xfrm>
            <a:off x="4280567" y="886790"/>
            <a:ext cx="546945" cy="323165"/>
          </a:xfrm>
          <a:prstGeom prst="rect">
            <a:avLst/>
          </a:prstGeom>
        </p:spPr>
        <p:txBody>
          <a:bodyPr wrap="none">
            <a:spAutoFit/>
          </a:bodyPr>
          <a:lstStyle/>
          <a:p>
            <a:pPr algn="ctr">
              <a:buClrTx/>
              <a:defRPr/>
            </a:pPr>
            <a:r>
              <a:rPr lang="en-US" sz="1500" b="1" i="1" u="sng" kern="1200" dirty="0" smtClean="0">
                <a:solidFill>
                  <a:srgbClr val="C00000"/>
                </a:solidFill>
                <a:latin typeface="Arial" panose="020B0604020202020204" pitchFamily="34" charset="0"/>
                <a:ea typeface="+mn-ea"/>
              </a:rPr>
              <a:t>Giải</a:t>
            </a:r>
            <a:endParaRPr lang="en-US" sz="1500" b="1" i="1" u="sng" kern="1200" dirty="0">
              <a:solidFill>
                <a:srgbClr val="C00000"/>
              </a:solidFill>
              <a:latin typeface="Calibri"/>
              <a:ea typeface="+mn-ea"/>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contrast="-20000"/>
                    </a14:imgEffect>
                  </a14:imgLayer>
                </a14:imgProps>
              </a:ext>
            </a:extLst>
          </a:blip>
          <a:stretch>
            <a:fillRect/>
          </a:stretch>
        </p:blipFill>
        <p:spPr>
          <a:xfrm>
            <a:off x="812406" y="1277820"/>
            <a:ext cx="7483266" cy="2200961"/>
          </a:xfrm>
          <a:prstGeom prst="rect">
            <a:avLst/>
          </a:prstGeom>
        </p:spPr>
      </p:pic>
      <p:sp>
        <p:nvSpPr>
          <p:cNvPr id="15" name="Rectangle 14"/>
          <p:cNvSpPr/>
          <p:nvPr/>
        </p:nvSpPr>
        <p:spPr>
          <a:xfrm>
            <a:off x="781658" y="3528737"/>
            <a:ext cx="7544761" cy="1477328"/>
          </a:xfrm>
          <a:prstGeom prst="rect">
            <a:avLst/>
          </a:prstGeom>
        </p:spPr>
        <p:txBody>
          <a:bodyPr wrap="square">
            <a:spAutoFit/>
          </a:bodyPr>
          <a:lstStyle/>
          <a:p>
            <a:pPr lvl="0" algn="just">
              <a:lnSpc>
                <a:spcPct val="150000"/>
              </a:lnSpc>
            </a:pPr>
            <a:r>
              <a:rPr lang="vi-VN" sz="1500" i="1" dirty="0">
                <a:latin typeface="Arial" panose="020B0604020202020204" pitchFamily="34" charset="0"/>
              </a:rPr>
              <a:t>c) Trường hợp 3: </a:t>
            </a:r>
            <a:r>
              <a:rPr lang="vi-VN" sz="1500" dirty="0">
                <a:latin typeface="Arial" panose="020B0604020202020204" pitchFamily="34" charset="0"/>
              </a:rPr>
              <a:t>Ba điểm A’, B’, </a:t>
            </a:r>
            <a:r>
              <a:rPr lang="vi-VN" sz="1500" dirty="0" smtClean="0">
                <a:latin typeface="Arial" panose="020B0604020202020204" pitchFamily="34" charset="0"/>
              </a:rPr>
              <a:t>C</a:t>
            </a:r>
            <a:r>
              <a:rPr lang="vi-VN" sz="1500" dirty="0">
                <a:latin typeface="Arial" panose="020B0604020202020204" pitchFamily="34" charset="0"/>
              </a:rPr>
              <a:t>’</a:t>
            </a:r>
            <a:r>
              <a:rPr lang="vi-VN" sz="1500" dirty="0" smtClean="0">
                <a:latin typeface="Arial" panose="020B0604020202020204" pitchFamily="34" charset="0"/>
              </a:rPr>
              <a:t> </a:t>
            </a:r>
            <a:r>
              <a:rPr lang="vi-VN" sz="1500" dirty="0">
                <a:latin typeface="Arial" panose="020B0604020202020204" pitchFamily="34" charset="0"/>
              </a:rPr>
              <a:t>thẳng hàng.</a:t>
            </a:r>
          </a:p>
          <a:p>
            <a:pPr lvl="0" algn="just">
              <a:lnSpc>
                <a:spcPct val="150000"/>
              </a:lnSpc>
            </a:pPr>
            <a:r>
              <a:rPr lang="vi-VN" sz="1500" dirty="0">
                <a:latin typeface="Arial" panose="020B0604020202020204" pitchFamily="34" charset="0"/>
              </a:rPr>
              <a:t>Trong ba điểm A’, B’, </a:t>
            </a:r>
            <a:r>
              <a:rPr lang="vi-VN" sz="1500" dirty="0" smtClean="0">
                <a:latin typeface="Arial" panose="020B0604020202020204" pitchFamily="34" charset="0"/>
              </a:rPr>
              <a:t>C</a:t>
            </a:r>
            <a:r>
              <a:rPr lang="vi-VN" sz="1500" dirty="0">
                <a:latin typeface="Arial" panose="020B0604020202020204" pitchFamily="34" charset="0"/>
              </a:rPr>
              <a:t>’</a:t>
            </a:r>
            <a:r>
              <a:rPr lang="vi-VN" sz="1500" dirty="0" smtClean="0">
                <a:latin typeface="Arial" panose="020B0604020202020204" pitchFamily="34" charset="0"/>
              </a:rPr>
              <a:t> </a:t>
            </a:r>
            <a:r>
              <a:rPr lang="vi-VN" sz="1500" dirty="0">
                <a:latin typeface="Arial" panose="020B0604020202020204" pitchFamily="34" charset="0"/>
              </a:rPr>
              <a:t>thẳng hàng, có một điểm nằm giữa hai điểm còn lại. Chẳng hạn, điểm B’ nằm giữa hai điểm A’ và </a:t>
            </a:r>
            <a:r>
              <a:rPr lang="vi-VN" sz="1500" dirty="0" smtClean="0">
                <a:latin typeface="Arial" panose="020B0604020202020204" pitchFamily="34" charset="0"/>
              </a:rPr>
              <a:t>C</a:t>
            </a:r>
            <a:r>
              <a:rPr lang="vi-VN" sz="1500" dirty="0">
                <a:latin typeface="Arial" panose="020B0604020202020204" pitchFamily="34" charset="0"/>
              </a:rPr>
              <a:t>’</a:t>
            </a:r>
            <a:r>
              <a:rPr lang="vi-VN" sz="1500" dirty="0" smtClean="0">
                <a:latin typeface="Arial" panose="020B0604020202020204" pitchFamily="34" charset="0"/>
              </a:rPr>
              <a:t>. </a:t>
            </a:r>
            <a:r>
              <a:rPr lang="vi-VN" sz="1500" dirty="0">
                <a:latin typeface="Arial" panose="020B0604020202020204" pitchFamily="34" charset="0"/>
              </a:rPr>
              <a:t>Khi đó, hình chiếu của tam giác ABC trên mặt phẳng (P) là đoạn thẳng A’C′ (Hình 26c).</a:t>
            </a:r>
          </a:p>
        </p:txBody>
      </p:sp>
      <p:grpSp>
        <p:nvGrpSpPr>
          <p:cNvPr id="17" name="Google Shape;1722;p56"/>
          <p:cNvGrpSpPr/>
          <p:nvPr/>
        </p:nvGrpSpPr>
        <p:grpSpPr>
          <a:xfrm rot="14088031">
            <a:off x="-320603" y="1137329"/>
            <a:ext cx="883590" cy="900050"/>
            <a:chOff x="6195381" y="-2621175"/>
            <a:chExt cx="935514" cy="991326"/>
          </a:xfrm>
        </p:grpSpPr>
        <p:sp>
          <p:nvSpPr>
            <p:cNvPr id="18"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a:defRPr/>
              </a:pPr>
              <a:endParaRPr/>
            </a:p>
          </p:txBody>
        </p:sp>
        <p:sp>
          <p:nvSpPr>
            <p:cNvPr id="19"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nvGrpSpPr>
            <p:cNvPr id="20" name="Google Shape;1725;p56"/>
            <p:cNvGrpSpPr/>
            <p:nvPr/>
          </p:nvGrpSpPr>
          <p:grpSpPr>
            <a:xfrm>
              <a:off x="6224976" y="-2534681"/>
              <a:ext cx="814619" cy="878223"/>
              <a:chOff x="10015526" y="-551931"/>
              <a:chExt cx="814619" cy="878223"/>
            </a:xfrm>
          </p:grpSpPr>
          <p:sp>
            <p:nvSpPr>
              <p:cNvPr id="22"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3"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4"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5"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6"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7"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8"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9"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0"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1"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2"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3"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4"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5"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6"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7"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8"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9"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0"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1"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2"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3"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4"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5"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6"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7"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8"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9"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0"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1"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2"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3"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4"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5"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6"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7"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9"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0"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1"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2"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3"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4"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5"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6"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7"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sp>
          <p:nvSpPr>
            <p:cNvPr id="21"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Tree>
    <p:extLst>
      <p:ext uri="{BB962C8B-B14F-4D97-AF65-F5344CB8AC3E}">
        <p14:creationId xmlns:p14="http://schemas.microsoft.com/office/powerpoint/2010/main" val="45861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anim calcmode="lin" valueType="num">
                                      <p:cBhvr>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35842" y="1769352"/>
            <a:ext cx="9058280" cy="877200"/>
          </a:xfrm>
          <a:prstGeom prst="rect">
            <a:avLst/>
          </a:prstGeom>
        </p:spPr>
        <p:txBody>
          <a:bodyPr spcFirstLastPara="1" wrap="square" lIns="91425" tIns="91425" rIns="91425" bIns="91425" anchor="t" anchorCtr="0">
            <a:noAutofit/>
          </a:bodyPr>
          <a:lstStyle/>
          <a:p>
            <a:pPr lvl="0">
              <a:lnSpc>
                <a:spcPct val="150000"/>
              </a:lnSpc>
            </a:pPr>
            <a:r>
              <a:rPr lang="en-US" sz="5000" b="1" dirty="0" smtClean="0">
                <a:latin typeface="+mn-lt"/>
              </a:rPr>
              <a:t>ĐỊNH LÍ BA ĐƯỜNG </a:t>
            </a:r>
            <a:br>
              <a:rPr lang="en-US" sz="5000" b="1" dirty="0" smtClean="0">
                <a:latin typeface="+mn-lt"/>
              </a:rPr>
            </a:br>
            <a:r>
              <a:rPr lang="en-US" sz="5000" b="1" dirty="0" smtClean="0">
                <a:latin typeface="+mn-lt"/>
              </a:rPr>
              <a:t>VUÔNG GÓC</a:t>
            </a:r>
            <a:endParaRPr sz="5000" b="1" dirty="0">
              <a:latin typeface="+mn-lt"/>
            </a:endParaRPr>
          </a:p>
        </p:txBody>
      </p:sp>
      <p:sp>
        <p:nvSpPr>
          <p:cNvPr id="998" name="Google Shape;998;p41"/>
          <p:cNvSpPr txBox="1">
            <a:spLocks noGrp="1"/>
          </p:cNvSpPr>
          <p:nvPr>
            <p:ph type="title" idx="2"/>
          </p:nvPr>
        </p:nvSpPr>
        <p:spPr>
          <a:xfrm>
            <a:off x="3981671" y="721173"/>
            <a:ext cx="1166622" cy="10408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mj-lt"/>
              </a:rPr>
              <a:t>VI</a:t>
            </a:r>
            <a:endParaRPr sz="6000" b="1" dirty="0">
              <a:latin typeface="+mj-lt"/>
            </a:endParaRPr>
          </a:p>
        </p:txBody>
      </p:sp>
      <p:grpSp>
        <p:nvGrpSpPr>
          <p:cNvPr id="10" name="Google Shape;1447;p50"/>
          <p:cNvGrpSpPr/>
          <p:nvPr/>
        </p:nvGrpSpPr>
        <p:grpSpPr>
          <a:xfrm rot="637592">
            <a:off x="181898" y="3708002"/>
            <a:ext cx="1860191" cy="1045260"/>
            <a:chOff x="10048400" y="2011675"/>
            <a:chExt cx="632075" cy="286275"/>
          </a:xfrm>
        </p:grpSpPr>
        <p:sp>
          <p:nvSpPr>
            <p:cNvPr id="11" name="Google Shape;1448;p5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endParaRPr/>
            </a:p>
          </p:txBody>
        </p:sp>
        <p:sp>
          <p:nvSpPr>
            <p:cNvPr id="12" name="Google Shape;1449;p5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13" name="Google Shape;1450;p5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63263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sp>
        <p:nvSpPr>
          <p:cNvPr id="15" name="Rectangle 1"/>
          <p:cNvSpPr>
            <a:spLocks noChangeArrowheads="1"/>
          </p:cNvSpPr>
          <p:nvPr/>
        </p:nvSpPr>
        <p:spPr bwMode="auto">
          <a:xfrm>
            <a:off x="291583" y="392810"/>
            <a:ext cx="837276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defRPr/>
            </a:pPr>
            <a:r>
              <a:rPr lang="en-US" sz="1800" b="1" dirty="0" smtClean="0">
                <a:solidFill>
                  <a:srgbClr val="C00000"/>
                </a:solidFill>
                <a:latin typeface="Arial"/>
                <a:ea typeface="Dotum" panose="020B0600000101010101" pitchFamily="34" charset="-127"/>
                <a:cs typeface="Times New Roman" panose="02020603050405020304" pitchFamily="18" charset="0"/>
              </a:rPr>
              <a:t>HĐ8</a:t>
            </a:r>
            <a:r>
              <a:rPr lang="en-US" sz="1800" dirty="0" smtClean="0">
                <a:solidFill>
                  <a:srgbClr val="C00000"/>
                </a:solidFill>
                <a:latin typeface="Arial"/>
                <a:ea typeface="Dotum" panose="020B0600000101010101" pitchFamily="34" charset="-127"/>
                <a:cs typeface="Times New Roman" panose="02020603050405020304" pitchFamily="18" charset="0"/>
              </a:rPr>
              <a:t>: </a:t>
            </a:r>
            <a:r>
              <a:rPr lang="vi-VN" sz="1800" dirty="0" smtClean="0">
                <a:solidFill>
                  <a:srgbClr val="000000"/>
                </a:solidFill>
                <a:latin typeface="+mn-lt"/>
              </a:rPr>
              <a:t>Trong </a:t>
            </a:r>
            <a:r>
              <a:rPr lang="vi-VN" sz="1800" dirty="0">
                <a:solidFill>
                  <a:srgbClr val="000000"/>
                </a:solidFill>
                <a:latin typeface="+mn-lt"/>
              </a:rPr>
              <a:t>Hình 27, mặt sàn gợi nên hình ảnh mặt phẳng (P), đường thẳng a không vuông góc với mặt phẳng (P), đường thẳng a’ là hình chiếu của đường thẳng a trên mặt phẳng (P), đường thẳng d nằm trong mặt phẳng (P). Quan sát Hình 27 và cho </a:t>
            </a:r>
            <a:r>
              <a:rPr lang="vi-VN" sz="1800" dirty="0" smtClean="0">
                <a:solidFill>
                  <a:srgbClr val="000000"/>
                </a:solidFill>
                <a:latin typeface="+mn-lt"/>
              </a:rPr>
              <a:t>biết</a:t>
            </a:r>
            <a:r>
              <a:rPr lang="en-US" sz="1800" dirty="0" smtClean="0">
                <a:solidFill>
                  <a:srgbClr val="000000"/>
                </a:solidFill>
                <a:latin typeface="+mn-lt"/>
              </a:rPr>
              <a:t>:</a:t>
            </a:r>
            <a:endParaRPr lang="vi-VN" sz="1800" dirty="0">
              <a:solidFill>
                <a:srgbClr val="000000"/>
              </a:solidFill>
              <a:latin typeface="+mn-lt"/>
            </a:endParaRPr>
          </a:p>
        </p:txBody>
      </p:sp>
      <p:sp>
        <p:nvSpPr>
          <p:cNvPr id="12" name="Rectangle 11"/>
          <p:cNvSpPr/>
          <p:nvPr/>
        </p:nvSpPr>
        <p:spPr>
          <a:xfrm>
            <a:off x="642114" y="2072364"/>
            <a:ext cx="4555811" cy="2585323"/>
          </a:xfrm>
          <a:prstGeom prst="rect">
            <a:avLst/>
          </a:prstGeom>
        </p:spPr>
        <p:txBody>
          <a:bodyPr wrap="square">
            <a:spAutoFit/>
          </a:bodyPr>
          <a:lstStyle/>
          <a:p>
            <a:pPr algn="just">
              <a:lnSpc>
                <a:spcPct val="150000"/>
              </a:lnSpc>
            </a:pPr>
            <a:r>
              <a:rPr lang="vi-VN" sz="1800" dirty="0">
                <a:latin typeface="+mn-lt"/>
              </a:rPr>
              <a:t>a</a:t>
            </a:r>
            <a:r>
              <a:rPr lang="vi-VN" sz="1800" dirty="0" smtClean="0">
                <a:latin typeface="+mn-lt"/>
              </a:rPr>
              <a:t>) </a:t>
            </a:r>
            <a:r>
              <a:rPr lang="vi-VN" sz="1800" dirty="0">
                <a:latin typeface="+mn-lt"/>
              </a:rPr>
              <a:t>Nếu đường thẳng d vuông góc với hình chiếu a’ thì đường thẳng d có vuông góc với a hay không</a:t>
            </a:r>
            <a:r>
              <a:rPr lang="vi-VN" sz="1800" dirty="0" smtClean="0">
                <a:latin typeface="+mn-lt"/>
              </a:rPr>
              <a:t>?</a:t>
            </a:r>
            <a:endParaRPr lang="vi-VN" sz="1800" dirty="0">
              <a:latin typeface="+mn-lt"/>
            </a:endParaRPr>
          </a:p>
          <a:p>
            <a:pPr algn="just">
              <a:lnSpc>
                <a:spcPct val="150000"/>
              </a:lnSpc>
            </a:pPr>
            <a:r>
              <a:rPr lang="vi-VN" sz="1800" dirty="0" smtClean="0">
                <a:latin typeface="+mn-lt"/>
              </a:rPr>
              <a:t>b)</a:t>
            </a:r>
            <a:r>
              <a:rPr lang="en-US" sz="1800" dirty="0" smtClean="0">
                <a:latin typeface="+mn-lt"/>
              </a:rPr>
              <a:t> </a:t>
            </a:r>
            <a:r>
              <a:rPr lang="vi-VN" sz="1800" dirty="0" smtClean="0">
                <a:latin typeface="+mn-lt"/>
              </a:rPr>
              <a:t>Ngược </a:t>
            </a:r>
            <a:r>
              <a:rPr lang="vi-VN" sz="1800" dirty="0">
                <a:latin typeface="+mn-lt"/>
              </a:rPr>
              <a:t>lại, nếu dường thẳng d vuông góc với a thì đường thẳng d có vuông góc với hình chiếu a’ hay </a:t>
            </a:r>
            <a:r>
              <a:rPr lang="vi-VN" sz="1800" dirty="0" smtClean="0">
                <a:latin typeface="+mn-lt"/>
              </a:rPr>
              <a:t>không</a:t>
            </a:r>
            <a:r>
              <a:rPr lang="en-US" sz="1800" dirty="0" smtClean="0">
                <a:latin typeface="+mn-lt"/>
              </a:rPr>
              <a:t>?</a:t>
            </a:r>
            <a:endParaRPr lang="vi-VN" sz="1800" dirty="0">
              <a:latin typeface="+mn-lt"/>
            </a:endParaRPr>
          </a:p>
        </p:txBody>
      </p:sp>
      <p:pic>
        <p:nvPicPr>
          <p:cNvPr id="19" name="Picture 18"/>
          <p:cNvPicPr>
            <a:picLocks noChangeAspect="1"/>
          </p:cNvPicPr>
          <p:nvPr/>
        </p:nvPicPr>
        <p:blipFill>
          <a:blip r:embed="rId4"/>
          <a:stretch>
            <a:fillRect/>
          </a:stretch>
        </p:blipFill>
        <p:spPr>
          <a:xfrm rot="15461742">
            <a:off x="-117869" y="4281364"/>
            <a:ext cx="978535" cy="546828"/>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Lst>
          </a:blip>
          <a:stretch>
            <a:fillRect/>
          </a:stretch>
        </p:blipFill>
        <p:spPr>
          <a:xfrm>
            <a:off x="5610023" y="1832333"/>
            <a:ext cx="3054320" cy="2825354"/>
          </a:xfrm>
          <a:prstGeom prst="rect">
            <a:avLst/>
          </a:prstGeom>
        </p:spPr>
      </p:pic>
    </p:spTree>
    <p:extLst>
      <p:ext uri="{BB962C8B-B14F-4D97-AF65-F5344CB8AC3E}">
        <p14:creationId xmlns:p14="http://schemas.microsoft.com/office/powerpoint/2010/main" val="2089068414"/>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35842" y="2096993"/>
            <a:ext cx="9058280" cy="877200"/>
          </a:xfrm>
          <a:prstGeom prst="rect">
            <a:avLst/>
          </a:prstGeom>
        </p:spPr>
        <p:txBody>
          <a:bodyPr spcFirstLastPara="1" wrap="square" lIns="91425" tIns="91425" rIns="91425" bIns="91425" anchor="t" anchorCtr="0">
            <a:noAutofit/>
          </a:bodyPr>
          <a:lstStyle/>
          <a:p>
            <a:pPr lvl="0">
              <a:lnSpc>
                <a:spcPct val="150000"/>
              </a:lnSpc>
            </a:pPr>
            <a:r>
              <a:rPr lang="en-US" sz="5000" b="1" dirty="0" smtClean="0">
                <a:latin typeface="+mn-lt"/>
              </a:rPr>
              <a:t>ĐỊNH NGHĨA</a:t>
            </a:r>
            <a:endParaRPr sz="5000" b="1" dirty="0">
              <a:latin typeface="+mn-lt"/>
            </a:endParaRPr>
          </a:p>
        </p:txBody>
      </p:sp>
      <p:sp>
        <p:nvSpPr>
          <p:cNvPr id="998" name="Google Shape;998;p41"/>
          <p:cNvSpPr txBox="1">
            <a:spLocks noGrp="1"/>
          </p:cNvSpPr>
          <p:nvPr>
            <p:ph type="title" idx="2"/>
          </p:nvPr>
        </p:nvSpPr>
        <p:spPr>
          <a:xfrm>
            <a:off x="3981671" y="904334"/>
            <a:ext cx="1166622" cy="10408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mj-lt"/>
              </a:rPr>
              <a:t>I</a:t>
            </a:r>
            <a:endParaRPr sz="6000" b="1" dirty="0">
              <a:latin typeface="+mj-lt"/>
            </a:endParaRPr>
          </a:p>
        </p:txBody>
      </p:sp>
      <p:grpSp>
        <p:nvGrpSpPr>
          <p:cNvPr id="1016" name="Google Shape;1016;p41"/>
          <p:cNvGrpSpPr/>
          <p:nvPr/>
        </p:nvGrpSpPr>
        <p:grpSpPr>
          <a:xfrm>
            <a:off x="689709" y="3800935"/>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pic>
        <p:nvPicPr>
          <p:cNvPr id="19" name="Picture 18"/>
          <p:cNvPicPr>
            <a:picLocks noChangeAspect="1"/>
          </p:cNvPicPr>
          <p:nvPr/>
        </p:nvPicPr>
        <p:blipFill>
          <a:blip r:embed="rId4"/>
          <a:stretch>
            <a:fillRect/>
          </a:stretch>
        </p:blipFill>
        <p:spPr>
          <a:xfrm rot="15461742">
            <a:off x="-117869" y="4281364"/>
            <a:ext cx="978535" cy="546828"/>
          </a:xfrm>
          <a:prstGeom prst="rect">
            <a:avLst/>
          </a:prstGeom>
        </p:spPr>
      </p:pic>
      <p:sp>
        <p:nvSpPr>
          <p:cNvPr id="7" name="Rectangle 6"/>
          <p:cNvSpPr/>
          <p:nvPr/>
        </p:nvSpPr>
        <p:spPr>
          <a:xfrm>
            <a:off x="4224788" y="651285"/>
            <a:ext cx="694421" cy="415498"/>
          </a:xfrm>
          <a:prstGeom prst="rect">
            <a:avLst/>
          </a:prstGeom>
        </p:spPr>
        <p:txBody>
          <a:bodyPr wrap="none">
            <a:spAutoFit/>
          </a:bodyPr>
          <a:lstStyle/>
          <a:p>
            <a:pPr algn="ctr">
              <a:buClrTx/>
              <a:defRPr/>
            </a:pPr>
            <a:r>
              <a:rPr lang="en-US" sz="2100" b="1" i="1" u="sng" kern="1200" dirty="0" smtClean="0">
                <a:solidFill>
                  <a:srgbClr val="C00000"/>
                </a:solidFill>
                <a:latin typeface="Arial" panose="020B0604020202020204" pitchFamily="34" charset="0"/>
                <a:ea typeface="+mn-ea"/>
              </a:rPr>
              <a:t>Giải</a:t>
            </a:r>
            <a:endParaRPr lang="en-US" sz="2100" b="1" i="1" u="sng" kern="1200" dirty="0">
              <a:solidFill>
                <a:srgbClr val="C00000"/>
              </a:solidFill>
              <a:latin typeface="Calibri"/>
              <a:ea typeface="+mn-ea"/>
            </a:endParaRPr>
          </a:p>
        </p:txBody>
      </p:sp>
      <p:sp>
        <p:nvSpPr>
          <p:cNvPr id="2" name="Rectangle 1"/>
          <p:cNvSpPr/>
          <p:nvPr/>
        </p:nvSpPr>
        <p:spPr>
          <a:xfrm>
            <a:off x="1613000" y="1202364"/>
            <a:ext cx="6185003" cy="3170099"/>
          </a:xfrm>
          <a:prstGeom prst="rect">
            <a:avLst/>
          </a:prstGeom>
        </p:spPr>
        <p:txBody>
          <a:bodyPr wrap="square">
            <a:spAutoFit/>
          </a:bodyPr>
          <a:lstStyle/>
          <a:p>
            <a:pPr lvl="0" algn="just">
              <a:lnSpc>
                <a:spcPct val="200000"/>
              </a:lnSpc>
            </a:pPr>
            <a:r>
              <a:rPr lang="vi-VN" sz="2000" dirty="0">
                <a:latin typeface="+mn-lt"/>
              </a:rPr>
              <a:t>Gọi A, B là 2 điểm phân biệt thuộc a</a:t>
            </a:r>
          </a:p>
          <a:p>
            <a:pPr lvl="0" algn="just">
              <a:lnSpc>
                <a:spcPct val="200000"/>
              </a:lnSpc>
            </a:pPr>
            <a:r>
              <a:rPr lang="vi-VN" sz="2000" dirty="0">
                <a:latin typeface="+mn-lt"/>
              </a:rPr>
              <a:t>Gọi A’, B’ lần lượt là hình chiếu của A và B trên (P)</a:t>
            </a:r>
          </a:p>
          <a:p>
            <a:pPr lvl="0" algn="just">
              <a:lnSpc>
                <a:spcPct val="200000"/>
              </a:lnSpc>
            </a:pPr>
            <a:r>
              <a:rPr lang="vi-VN" sz="2000" dirty="0">
                <a:latin typeface="+mn-lt"/>
              </a:rPr>
              <a:t>a) </a:t>
            </a:r>
            <a:r>
              <a:rPr lang="vi-VN" sz="2000" dirty="0" smtClean="0">
                <a:latin typeface="+mn-lt"/>
              </a:rPr>
              <a:t>Vì</a:t>
            </a:r>
            <a:r>
              <a:rPr lang="vi-VN" sz="2000" dirty="0">
                <a:latin typeface="+mn-lt"/>
              </a:rPr>
              <a:t>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a:t>
            </a:r>
            <a:r>
              <a:rPr lang="vi-VN" sz="2000" dirty="0">
                <a:latin typeface="+mn-lt"/>
              </a:rPr>
              <a:t>P</a:t>
            </a:r>
            <a:r>
              <a:rPr lang="vi-VN" sz="2000" dirty="0" smtClean="0">
                <a:latin typeface="+mn-lt"/>
              </a:rPr>
              <a:t>)</a:t>
            </a:r>
            <a:r>
              <a:rPr lang="en-US" sz="2000" dirty="0" smtClean="0">
                <a:latin typeface="+mn-lt"/>
              </a:rPr>
              <a:t> </a:t>
            </a:r>
            <a:r>
              <a:rPr lang="vi-VN" sz="2000" dirty="0" smtClean="0">
                <a:latin typeface="+mn-lt"/>
              </a:rPr>
              <a:t>nên</a:t>
            </a:r>
            <a:r>
              <a:rPr lang="vi-VN" sz="2000" dirty="0">
                <a:latin typeface="+mn-lt"/>
              </a:rPr>
              <a:t>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AA′</a:t>
            </a:r>
            <a:endParaRPr lang="vi-VN" sz="2000" dirty="0">
              <a:latin typeface="+mn-lt"/>
            </a:endParaRPr>
          </a:p>
          <a:p>
            <a:pPr lvl="0" algn="just">
              <a:lnSpc>
                <a:spcPct val="200000"/>
              </a:lnSpc>
            </a:pPr>
            <a:r>
              <a:rPr lang="vi-VN" sz="2000" dirty="0" smtClean="0">
                <a:latin typeface="+mn-lt"/>
              </a:rPr>
              <a:t>Vậy</a:t>
            </a:r>
            <a:r>
              <a:rPr lang="en-US" sz="2000" dirty="0" smtClean="0">
                <a:latin typeface="+mn-lt"/>
              </a:rPr>
              <a:t> </a:t>
            </a:r>
            <a:r>
              <a:rPr lang="vi-VN" sz="2000" dirty="0" smtClean="0">
                <a:latin typeface="+mn-lt"/>
              </a:rPr>
              <a:t>nếu</a:t>
            </a:r>
            <a:r>
              <a:rPr lang="vi-VN" sz="2000" dirty="0">
                <a:latin typeface="+mn-lt"/>
              </a:rPr>
              <a:t>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a′</a:t>
            </a:r>
            <a:r>
              <a:rPr lang="en-US" sz="2000" dirty="0" smtClean="0">
                <a:latin typeface="+mn-lt"/>
              </a:rPr>
              <a:t> </a:t>
            </a:r>
            <a:r>
              <a:rPr lang="vi-VN" sz="2000" dirty="0" smtClean="0">
                <a:latin typeface="+mn-lt"/>
              </a:rPr>
              <a:t>thì</a:t>
            </a:r>
            <a:r>
              <a:rPr lang="vi-VN" sz="2000" dirty="0">
                <a:latin typeface="+mn-lt"/>
              </a:rPr>
              <a:t>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mp(a,a′)</a:t>
            </a:r>
            <a:r>
              <a:rPr lang="en-US" sz="2000" dirty="0" smtClean="0">
                <a:latin typeface="+mn-lt"/>
              </a:rPr>
              <a:t> </a:t>
            </a:r>
            <a:r>
              <a:rPr lang="vi-VN" sz="2000" dirty="0" smtClean="0">
                <a:latin typeface="+mn-lt"/>
              </a:rPr>
              <a:t>do </a:t>
            </a:r>
            <a:r>
              <a:rPr lang="vi-VN" sz="2000" dirty="0">
                <a:latin typeface="+mn-lt"/>
              </a:rPr>
              <a:t>đó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a</a:t>
            </a:r>
            <a:r>
              <a:rPr lang="en-US" sz="2000" dirty="0" smtClean="0">
                <a:latin typeface="+mn-lt"/>
              </a:rPr>
              <a:t>. </a:t>
            </a:r>
          </a:p>
          <a:p>
            <a:pPr lvl="0" algn="just">
              <a:lnSpc>
                <a:spcPct val="200000"/>
              </a:lnSpc>
            </a:pPr>
            <a:r>
              <a:rPr lang="vi-VN" sz="2000" dirty="0" smtClean="0">
                <a:latin typeface="+mn-lt"/>
              </a:rPr>
              <a:t>b)</a:t>
            </a:r>
            <a:r>
              <a:rPr lang="en-US" sz="2000" dirty="0" smtClean="0">
                <a:latin typeface="+mn-lt"/>
              </a:rPr>
              <a:t> </a:t>
            </a:r>
            <a:r>
              <a:rPr lang="vi-VN" sz="2000" dirty="0" smtClean="0">
                <a:latin typeface="+mn-lt"/>
              </a:rPr>
              <a:t>Ngược </a:t>
            </a:r>
            <a:r>
              <a:rPr lang="vi-VN" sz="2000" dirty="0">
                <a:latin typeface="+mn-lt"/>
              </a:rPr>
              <a:t>lại, nếu </a:t>
            </a:r>
            <a:r>
              <a:rPr lang="vi-VN" sz="2000" dirty="0" smtClean="0">
                <a:latin typeface="+mn-lt"/>
              </a:rPr>
              <a:t>d</a:t>
            </a:r>
            <a:r>
              <a:rPr lang="en-US" sz="2000" dirty="0" smtClean="0">
                <a:latin typeface="+mn-lt"/>
              </a:rPr>
              <a:t> </a:t>
            </a:r>
            <a:r>
              <a:rPr lang="vi-VN" sz="2000" dirty="0" smtClean="0">
                <a:latin typeface="+mn-lt"/>
              </a:rPr>
              <a:t>a</a:t>
            </a:r>
            <a:r>
              <a:rPr lang="en-US" sz="2000" dirty="0" smtClean="0">
                <a:latin typeface="+mn-lt"/>
              </a:rPr>
              <a:t> </a:t>
            </a:r>
            <a:r>
              <a:rPr lang="vi-VN" sz="2000" dirty="0" smtClean="0">
                <a:latin typeface="+mn-lt"/>
              </a:rPr>
              <a:t>thì</a:t>
            </a:r>
            <a:r>
              <a:rPr lang="vi-VN" sz="2000" dirty="0">
                <a:latin typeface="+mn-lt"/>
              </a:rPr>
              <a:t>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mp(a,a′)</a:t>
            </a:r>
            <a:r>
              <a:rPr lang="vi-VN" sz="2000" dirty="0">
                <a:latin typeface="+mn-lt"/>
              </a:rPr>
              <a:t> do đó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a′</a:t>
            </a:r>
            <a:r>
              <a:rPr lang="en-US" sz="2000" dirty="0" smtClean="0">
                <a:latin typeface="+mn-lt"/>
              </a:rPr>
              <a:t>.</a:t>
            </a:r>
            <a:endParaRPr lang="vi-VN" sz="2000" dirty="0">
              <a:latin typeface="+mn-lt"/>
            </a:endParaRPr>
          </a:p>
        </p:txBody>
      </p:sp>
    </p:spTree>
    <p:extLst>
      <p:ext uri="{BB962C8B-B14F-4D97-AF65-F5344CB8AC3E}">
        <p14:creationId xmlns:p14="http://schemas.microsoft.com/office/powerpoint/2010/main" val="3908160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1004232" y="744172"/>
            <a:ext cx="7189522"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defRPr/>
            </a:pPr>
            <a:r>
              <a:rPr lang="vi-VN" sz="3000" b="1" dirty="0">
                <a:solidFill>
                  <a:srgbClr val="C00000"/>
                </a:solidFill>
                <a:latin typeface="Arial" panose="020B0604020202020204" pitchFamily="34" charset="0"/>
              </a:rPr>
              <a:t>Định lí ba đường vuông góc</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sym typeface="Maven Pro ExtraBold"/>
            </a:endParaRPr>
          </a:p>
        </p:txBody>
      </p:sp>
      <mc:AlternateContent xmlns:mc="http://schemas.openxmlformats.org/markup-compatibility/2006" xmlns:a14="http://schemas.microsoft.com/office/drawing/2010/main">
        <mc:Choice Requires="a14">
          <p:sp>
            <p:nvSpPr>
              <p:cNvPr id="80" name="Rectangle 79"/>
              <p:cNvSpPr/>
              <p:nvPr/>
            </p:nvSpPr>
            <p:spPr>
              <a:xfrm>
                <a:off x="1027210" y="1629478"/>
                <a:ext cx="7143565" cy="212365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en-US" sz="2200" dirty="0">
                    <a:latin typeface="+mn-lt"/>
                    <a:ea typeface="Arial" panose="020B0604020202020204" pitchFamily="34" charset="0"/>
                    <a:cs typeface="Times New Roman" panose="02020603050405020304" pitchFamily="18" charset="0"/>
                  </a:rPr>
                  <a:t>Cho đường thẳng </a:t>
                </a:r>
                <a14:m>
                  <m:oMath xmlns:m="http://schemas.openxmlformats.org/officeDocument/2006/math">
                    <m:r>
                      <a:rPr lang="en-US" sz="22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200" dirty="0">
                    <a:effectLst/>
                    <a:latin typeface="+mn-lt"/>
                    <a:ea typeface="Times New Roman" panose="02020603050405020304" pitchFamily="18" charset="0"/>
                    <a:cs typeface="Times New Roman" panose="02020603050405020304" pitchFamily="18" charset="0"/>
                  </a:rPr>
                  <a:t> không vuông góc với mặt phẳng </a:t>
                </a:r>
                <a14:m>
                  <m:oMath xmlns:m="http://schemas.openxmlformats.org/officeDocument/2006/math">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200" dirty="0">
                    <a:effectLst/>
                    <a:latin typeface="+mn-lt"/>
                    <a:ea typeface="Times New Roman" panose="02020603050405020304" pitchFamily="18" charset="0"/>
                    <a:cs typeface="Times New Roman" panose="02020603050405020304" pitchFamily="18" charset="0"/>
                  </a:rPr>
                  <a:t> và đường thẳng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en-US" sz="2200" dirty="0">
                    <a:effectLst/>
                    <a:latin typeface="+mn-lt"/>
                    <a:ea typeface="Times New Roman" panose="02020603050405020304" pitchFamily="18" charset="0"/>
                    <a:cs typeface="Times New Roman" panose="02020603050405020304" pitchFamily="18" charset="0"/>
                  </a:rPr>
                  <a:t> nằm trong mặt phẳng </a:t>
                </a:r>
                <a14:m>
                  <m:oMath xmlns:m="http://schemas.openxmlformats.org/officeDocument/2006/math">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200" dirty="0">
                    <a:effectLst/>
                    <a:latin typeface="+mn-lt"/>
                    <a:ea typeface="Times New Roman" panose="02020603050405020304" pitchFamily="18" charset="0"/>
                    <a:cs typeface="Times New Roman" panose="02020603050405020304" pitchFamily="18" charset="0"/>
                  </a:rPr>
                  <a:t>. Khi đó,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en-US" sz="2200" dirty="0">
                    <a:effectLst/>
                    <a:latin typeface="+mn-lt"/>
                    <a:ea typeface="Times New Roman" panose="02020603050405020304" pitchFamily="18" charset="0"/>
                    <a:cs typeface="Times New Roman" panose="02020603050405020304" pitchFamily="18" charset="0"/>
                  </a:rPr>
                  <a:t> vuông góc với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200" dirty="0">
                    <a:effectLst/>
                    <a:latin typeface="+mn-lt"/>
                    <a:ea typeface="Times New Roman" panose="02020603050405020304" pitchFamily="18" charset="0"/>
                    <a:cs typeface="Times New Roman" panose="02020603050405020304" pitchFamily="18" charset="0"/>
                  </a:rPr>
                  <a:t> </a:t>
                </a:r>
                <a:r>
                  <a:rPr lang="en-US" sz="2200" dirty="0" smtClean="0">
                    <a:effectLst/>
                    <a:latin typeface="+mn-lt"/>
                    <a:ea typeface="Times New Roman" panose="02020603050405020304" pitchFamily="18" charset="0"/>
                    <a:cs typeface="Times New Roman" panose="02020603050405020304" pitchFamily="18" charset="0"/>
                  </a:rPr>
                  <a:t>khi và </a:t>
                </a:r>
                <a:r>
                  <a:rPr lang="en-US" sz="2200" dirty="0">
                    <a:effectLst/>
                    <a:latin typeface="+mn-lt"/>
                    <a:ea typeface="Times New Roman" panose="02020603050405020304" pitchFamily="18" charset="0"/>
                    <a:cs typeface="Times New Roman" panose="02020603050405020304" pitchFamily="18" charset="0"/>
                  </a:rPr>
                  <a:t>chỉ khi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en-US" sz="2200" dirty="0">
                    <a:effectLst/>
                    <a:latin typeface="+mn-lt"/>
                    <a:ea typeface="Times New Roman" panose="02020603050405020304" pitchFamily="18" charset="0"/>
                    <a:cs typeface="Times New Roman" panose="02020603050405020304" pitchFamily="18" charset="0"/>
                  </a:rPr>
                  <a:t> vuông góc với </a:t>
                </a:r>
                <a:r>
                  <a:rPr lang="en-US" sz="2200" dirty="0" smtClean="0">
                    <a:effectLst/>
                    <a:latin typeface="+mn-lt"/>
                    <a:ea typeface="Times New Roman" panose="02020603050405020304" pitchFamily="18" charset="0"/>
                    <a:cs typeface="Times New Roman" panose="02020603050405020304" pitchFamily="18" charset="0"/>
                  </a:rPr>
                  <a:t>      hình </a:t>
                </a:r>
                <a:r>
                  <a:rPr lang="en-US" sz="2200" dirty="0">
                    <a:effectLst/>
                    <a:latin typeface="+mn-lt"/>
                    <a:ea typeface="Times New Roman" panose="02020603050405020304" pitchFamily="18" charset="0"/>
                    <a:cs typeface="Times New Roman" panose="02020603050405020304" pitchFamily="18" charset="0"/>
                  </a:rPr>
                  <a:t>chiếu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200" dirty="0">
                    <a:effectLst/>
                    <a:latin typeface="+mn-lt"/>
                    <a:ea typeface="Times New Roman" panose="02020603050405020304" pitchFamily="18" charset="0"/>
                    <a:cs typeface="Times New Roman" panose="02020603050405020304" pitchFamily="18" charset="0"/>
                  </a:rPr>
                  <a:t> của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200" dirty="0">
                    <a:effectLst/>
                    <a:latin typeface="+mn-lt"/>
                    <a:ea typeface="Times New Roman" panose="02020603050405020304" pitchFamily="18" charset="0"/>
                    <a:cs typeface="Times New Roman" panose="02020603050405020304" pitchFamily="18" charset="0"/>
                  </a:rPr>
                  <a:t> trên </a:t>
                </a:r>
                <a14:m>
                  <m:oMath xmlns:m="http://schemas.openxmlformats.org/officeDocument/2006/math">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200" dirty="0">
                    <a:effectLst/>
                    <a:latin typeface="+mn-lt"/>
                    <a:ea typeface="Times New Roman" panose="02020603050405020304" pitchFamily="18" charset="0"/>
                    <a:cs typeface="Times New Roman" panose="02020603050405020304" pitchFamily="18" charset="0"/>
                  </a:rPr>
                  <a:t>.</a:t>
                </a:r>
                <a:endParaRPr lang="en-US" sz="2200" dirty="0">
                  <a:effectLst/>
                  <a:latin typeface="+mn-lt"/>
                  <a:ea typeface="Arial" panose="020B0604020202020204" pitchFamily="34" charset="0"/>
                  <a:cs typeface="Times New Roman" panose="02020603050405020304" pitchFamily="18"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1027210" y="1629478"/>
                <a:ext cx="7143565" cy="2123658"/>
              </a:xfrm>
              <a:prstGeom prst="rect">
                <a:avLst/>
              </a:prstGeom>
              <a:blipFill rotWithShape="0">
                <a:blip r:embed="rId3"/>
                <a:stretch>
                  <a:fillRect l="-936" r="-1021" b="-1416"/>
                </a:stretch>
              </a:blipFill>
              <a:ln w="25400" cap="flat" cmpd="sng" algn="ctr">
                <a:solidFill>
                  <a:srgbClr val="FFFFFF"/>
                </a:solidFill>
                <a:prstDash val="solid"/>
              </a:ln>
              <a:effectLst/>
            </p:spPr>
            <p:txBody>
              <a:bodyPr/>
              <a:lstStyle/>
              <a:p>
                <a:r>
                  <a:rPr lang="en-US">
                    <a:noFill/>
                  </a:rPr>
                  <a:t> </a:t>
                </a:r>
              </a:p>
            </p:txBody>
          </p:sp>
        </mc:Fallback>
      </mc:AlternateContent>
      <p:grpSp>
        <p:nvGrpSpPr>
          <p:cNvPr id="83" name="Google Shape;1293;p48"/>
          <p:cNvGrpSpPr/>
          <p:nvPr/>
        </p:nvGrpSpPr>
        <p:grpSpPr>
          <a:xfrm rot="1016262" flipH="1">
            <a:off x="343263" y="4169520"/>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7911548" y="4441143"/>
            <a:ext cx="803082" cy="271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08738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209"/>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3426668">
            <a:off x="8777712" y="4444810"/>
            <a:ext cx="290726" cy="686911"/>
          </a:xfrm>
          <a:prstGeom prst="rect">
            <a:avLst/>
          </a:prstGeom>
        </p:spPr>
      </p:pic>
      <p:sp>
        <p:nvSpPr>
          <p:cNvPr id="2" name="Rectangle 1"/>
          <p:cNvSpPr/>
          <p:nvPr/>
        </p:nvSpPr>
        <p:spPr>
          <a:xfrm>
            <a:off x="162465" y="146777"/>
            <a:ext cx="8898067" cy="1524007"/>
          </a:xfrm>
          <a:prstGeom prst="rect">
            <a:avLst/>
          </a:prstGeom>
        </p:spPr>
        <p:txBody>
          <a:bodyPr wrap="square">
            <a:spAutoFit/>
          </a:bodyPr>
          <a:lstStyle/>
          <a:p>
            <a:pPr>
              <a:lnSpc>
                <a:spcPct val="150000"/>
              </a:lnSpc>
              <a:buClr>
                <a:srgbClr val="2D1549"/>
              </a:buClr>
              <a:buSzPts val="1100"/>
              <a:defRPr/>
            </a:pPr>
            <a:r>
              <a:rPr lang="en-US" sz="1600" b="1" dirty="0">
                <a:solidFill>
                  <a:srgbClr val="FFFFFF"/>
                </a:solidFill>
                <a:highlight>
                  <a:srgbClr val="CE4D8E"/>
                </a:highlight>
                <a:sym typeface="Poppins SemiBold"/>
              </a:rPr>
              <a:t>Ví dụ </a:t>
            </a:r>
            <a:r>
              <a:rPr lang="en-US" sz="1600" b="1" dirty="0" smtClean="0">
                <a:solidFill>
                  <a:srgbClr val="FFFFFF"/>
                </a:solidFill>
                <a:highlight>
                  <a:srgbClr val="CE4D8E"/>
                </a:highlight>
              </a:rPr>
              <a:t>10</a:t>
            </a:r>
            <a:r>
              <a:rPr lang="en-US" sz="1600" b="1" dirty="0" smtClean="0">
                <a:solidFill>
                  <a:srgbClr val="FFFFFF"/>
                </a:solidFill>
                <a:highlight>
                  <a:srgbClr val="CE4D8E"/>
                </a:highlight>
                <a:sym typeface="Poppins SemiBold"/>
              </a:rPr>
              <a:t>:</a:t>
            </a:r>
            <a:r>
              <a:rPr lang="en-US" sz="1600" dirty="0" smtClean="0"/>
              <a:t> T</a:t>
            </a:r>
            <a:r>
              <a:rPr lang="vi-VN" sz="1600" dirty="0" smtClean="0">
                <a:latin typeface="Arial" panose="020B0604020202020204" pitchFamily="34" charset="0"/>
              </a:rPr>
              <a:t>rong </a:t>
            </a:r>
            <a:r>
              <a:rPr lang="vi-VN" sz="1600" dirty="0">
                <a:latin typeface="Arial" panose="020B0604020202020204" pitchFamily="34" charset="0"/>
              </a:rPr>
              <a:t>mặt phẳng (P) cho tam giác ABC vuông tại C. Trên đường thẳng vuông góc với mặt phẳng (P) tại A, ta lấy điểm S (S khác A).</a:t>
            </a:r>
          </a:p>
          <a:p>
            <a:pPr>
              <a:lnSpc>
                <a:spcPct val="150000"/>
              </a:lnSpc>
            </a:pPr>
            <a:r>
              <a:rPr lang="vi-VN" sz="1600" dirty="0">
                <a:latin typeface="Arial" panose="020B0604020202020204" pitchFamily="34" charset="0"/>
              </a:rPr>
              <a:t>a) Chứng minh rằng tam giác SBC vuông tại C.</a:t>
            </a:r>
          </a:p>
          <a:p>
            <a:pPr>
              <a:lnSpc>
                <a:spcPct val="150000"/>
              </a:lnSpc>
            </a:pPr>
            <a:r>
              <a:rPr lang="vi-VN" sz="1600" dirty="0">
                <a:latin typeface="Arial" panose="020B0604020202020204" pitchFamily="34" charset="0"/>
              </a:rPr>
              <a:t>b) Gọi AH là đường cao của tam giác SAC. Chứng minh rằng AH </a:t>
            </a:r>
            <a:r>
              <a:rPr lang="vi-VN" sz="1600" dirty="0"/>
              <a:t>⊥</a:t>
            </a:r>
            <a:r>
              <a:rPr lang="vi-VN" sz="1600" dirty="0" smtClean="0">
                <a:latin typeface="Arial" panose="020B0604020202020204" pitchFamily="34" charset="0"/>
              </a:rPr>
              <a:t> </a:t>
            </a:r>
            <a:r>
              <a:rPr lang="vi-VN" sz="1600" dirty="0">
                <a:latin typeface="Arial" panose="020B0604020202020204" pitchFamily="34" charset="0"/>
              </a:rPr>
              <a:t>(SBC</a:t>
            </a:r>
            <a:r>
              <a:rPr lang="vi-VN" sz="1600" dirty="0" smtClean="0">
                <a:latin typeface="Arial" panose="020B0604020202020204" pitchFamily="34" charset="0"/>
              </a:rPr>
              <a:t>).</a:t>
            </a:r>
            <a:endParaRPr lang="vi-VN" sz="1600" dirty="0">
              <a:latin typeface="Arial" panose="020B0604020202020204" pitchFamily="34"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62465" y="2405208"/>
            <a:ext cx="3696233" cy="2202955"/>
          </a:xfrm>
          <a:prstGeom prst="rect">
            <a:avLst/>
          </a:prstGeom>
        </p:spPr>
      </p:pic>
      <p:sp>
        <p:nvSpPr>
          <p:cNvPr id="8" name="Rectangle 7"/>
          <p:cNvSpPr/>
          <p:nvPr/>
        </p:nvSpPr>
        <p:spPr>
          <a:xfrm>
            <a:off x="4280509" y="2568626"/>
            <a:ext cx="4572000" cy="1893339"/>
          </a:xfrm>
          <a:prstGeom prst="rect">
            <a:avLst/>
          </a:prstGeom>
        </p:spPr>
        <p:txBody>
          <a:bodyPr>
            <a:spAutoFit/>
          </a:bodyPr>
          <a:lstStyle/>
          <a:p>
            <a:pPr algn="just">
              <a:lnSpc>
                <a:spcPct val="150000"/>
              </a:lnSpc>
            </a:pPr>
            <a:r>
              <a:rPr lang="vi-VN" sz="1600" dirty="0" smtClean="0">
                <a:latin typeface="Arial" panose="020B0604020202020204" pitchFamily="34" charset="0"/>
              </a:rPr>
              <a:t>a) Vì </a:t>
            </a:r>
            <a:r>
              <a:rPr lang="vi-VN" sz="1600" dirty="0">
                <a:latin typeface="Arial" panose="020B0604020202020204" pitchFamily="34" charset="0"/>
              </a:rPr>
              <a:t>SA </a:t>
            </a:r>
            <a:r>
              <a:rPr lang="vi-VN" sz="1600" dirty="0"/>
              <a:t>⊥</a:t>
            </a:r>
            <a:r>
              <a:rPr lang="vi-VN" sz="1600" dirty="0" smtClean="0">
                <a:latin typeface="Arial" panose="020B0604020202020204" pitchFamily="34" charset="0"/>
              </a:rPr>
              <a:t> </a:t>
            </a:r>
            <a:r>
              <a:rPr lang="vi-VN" sz="1600" dirty="0">
                <a:latin typeface="Arial" panose="020B0604020202020204" pitchFamily="34" charset="0"/>
              </a:rPr>
              <a:t>(ABC) nên AC là hình chiếu của SC trên mặt phẳng (ABC). </a:t>
            </a:r>
            <a:endParaRPr lang="en-US" sz="1600" dirty="0" smtClean="0"/>
          </a:p>
          <a:p>
            <a:pPr algn="just">
              <a:lnSpc>
                <a:spcPct val="150000"/>
              </a:lnSpc>
            </a:pPr>
            <a:r>
              <a:rPr lang="vi-VN" sz="1600" dirty="0" smtClean="0">
                <a:latin typeface="Arial" panose="020B0604020202020204" pitchFamily="34" charset="0"/>
              </a:rPr>
              <a:t>Mà </a:t>
            </a:r>
            <a:r>
              <a:rPr lang="vi-VN" sz="1600" dirty="0">
                <a:latin typeface="Arial" panose="020B0604020202020204" pitchFamily="34" charset="0"/>
              </a:rPr>
              <a:t>BC </a:t>
            </a:r>
            <a:r>
              <a:rPr lang="vi-VN" sz="1600" dirty="0"/>
              <a:t>⊥</a:t>
            </a:r>
            <a:r>
              <a:rPr lang="vi-VN" sz="1600" dirty="0" smtClean="0">
                <a:latin typeface="Arial" panose="020B0604020202020204" pitchFamily="34" charset="0"/>
              </a:rPr>
              <a:t> </a:t>
            </a:r>
            <a:r>
              <a:rPr lang="vi-VN" sz="1600" dirty="0">
                <a:latin typeface="Arial" panose="020B0604020202020204" pitchFamily="34" charset="0"/>
              </a:rPr>
              <a:t>AC nên theo định </a:t>
            </a:r>
            <a:r>
              <a:rPr lang="vi-VN" sz="1600" dirty="0" smtClean="0">
                <a:latin typeface="Arial" panose="020B0604020202020204" pitchFamily="34" charset="0"/>
              </a:rPr>
              <a:t>lí</a:t>
            </a:r>
            <a:r>
              <a:rPr lang="en-US" sz="1600" dirty="0" smtClean="0"/>
              <a:t> </a:t>
            </a:r>
            <a:r>
              <a:rPr lang="vi-VN" sz="1600" dirty="0" smtClean="0">
                <a:latin typeface="Arial" panose="020B0604020202020204" pitchFamily="34" charset="0"/>
              </a:rPr>
              <a:t>ba </a:t>
            </a:r>
            <a:r>
              <a:rPr lang="vi-VN" sz="1600" dirty="0">
                <a:latin typeface="Arial" panose="020B0604020202020204" pitchFamily="34" charset="0"/>
              </a:rPr>
              <a:t>đường vuông góc ta có BC </a:t>
            </a:r>
            <a:r>
              <a:rPr lang="vi-VN" sz="1600" dirty="0" smtClean="0"/>
              <a:t>⊥</a:t>
            </a:r>
            <a:r>
              <a:rPr lang="vi-VN" sz="1600" dirty="0" smtClean="0">
                <a:latin typeface="Arial" panose="020B0604020202020204" pitchFamily="34" charset="0"/>
              </a:rPr>
              <a:t> </a:t>
            </a:r>
            <a:r>
              <a:rPr lang="vi-VN" sz="1600" dirty="0">
                <a:latin typeface="Arial" panose="020B0604020202020204" pitchFamily="34" charset="0"/>
              </a:rPr>
              <a:t>SC. </a:t>
            </a:r>
            <a:endParaRPr lang="en-US" sz="1600" dirty="0" smtClean="0"/>
          </a:p>
          <a:p>
            <a:pPr algn="just">
              <a:lnSpc>
                <a:spcPct val="150000"/>
              </a:lnSpc>
            </a:pPr>
            <a:r>
              <a:rPr lang="vi-VN" sz="1600" dirty="0" smtClean="0">
                <a:latin typeface="Arial" panose="020B0604020202020204" pitchFamily="34" charset="0"/>
              </a:rPr>
              <a:t>Vậy </a:t>
            </a:r>
            <a:r>
              <a:rPr lang="vi-VN" sz="1600" dirty="0">
                <a:latin typeface="Arial" panose="020B0604020202020204" pitchFamily="34" charset="0"/>
              </a:rPr>
              <a:t>tam giác SBC vuông tại C</a:t>
            </a:r>
            <a:r>
              <a:rPr lang="vi-VN" sz="1600" dirty="0" smtClean="0">
                <a:latin typeface="Arial" panose="020B0604020202020204" pitchFamily="34" charset="0"/>
              </a:rPr>
              <a:t>.</a:t>
            </a:r>
            <a:endParaRPr lang="vi-VN" sz="1600" dirty="0">
              <a:latin typeface="Arial" panose="020B0604020202020204" pitchFamily="34" charset="0"/>
            </a:endParaRPr>
          </a:p>
        </p:txBody>
      </p:sp>
      <p:pic>
        <p:nvPicPr>
          <p:cNvPr id="9" name="Picture 8"/>
          <p:cNvPicPr>
            <a:picLocks noChangeAspect="1"/>
          </p:cNvPicPr>
          <p:nvPr/>
        </p:nvPicPr>
        <p:blipFill>
          <a:blip r:embed="rId6"/>
          <a:stretch>
            <a:fillRect/>
          </a:stretch>
        </p:blipFill>
        <p:spPr>
          <a:xfrm rot="4281147">
            <a:off x="-65322" y="2002576"/>
            <a:ext cx="455572" cy="607590"/>
          </a:xfrm>
          <a:prstGeom prst="rect">
            <a:avLst/>
          </a:prstGeom>
        </p:spPr>
      </p:pic>
      <p:sp>
        <p:nvSpPr>
          <p:cNvPr id="11" name="Rectangle 10"/>
          <p:cNvSpPr/>
          <p:nvPr/>
        </p:nvSpPr>
        <p:spPr>
          <a:xfrm>
            <a:off x="820420" y="1835814"/>
            <a:ext cx="574195" cy="338554"/>
          </a:xfrm>
          <a:prstGeom prst="rect">
            <a:avLst/>
          </a:prstGeom>
        </p:spPr>
        <p:txBody>
          <a:bodyPr wrap="none">
            <a:spAutoFit/>
          </a:bodyPr>
          <a:lstStyle/>
          <a:p>
            <a:pPr algn="ctr">
              <a:buClrTx/>
              <a:defRPr/>
            </a:pPr>
            <a:r>
              <a:rPr lang="en-US" sz="1600" b="1" i="1" u="sng" kern="1200" dirty="0" smtClean="0">
                <a:solidFill>
                  <a:srgbClr val="C00000"/>
                </a:solidFill>
                <a:latin typeface="Arial" panose="020B0604020202020204" pitchFamily="34" charset="0"/>
                <a:ea typeface="+mn-ea"/>
              </a:rPr>
              <a:t>Giải</a:t>
            </a:r>
            <a:endParaRPr lang="en-US" sz="1600" b="1" i="1" u="sng" kern="1200" dirty="0">
              <a:solidFill>
                <a:srgbClr val="C00000"/>
              </a:solidFill>
              <a:latin typeface="Calibri"/>
              <a:ea typeface="+mn-ea"/>
            </a:endParaRPr>
          </a:p>
        </p:txBody>
      </p:sp>
    </p:spTree>
    <p:extLst>
      <p:ext uri="{BB962C8B-B14F-4D97-AF65-F5344CB8AC3E}">
        <p14:creationId xmlns:p14="http://schemas.microsoft.com/office/powerpoint/2010/main" val="198213431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left)">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209"/>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3426668">
            <a:off x="8777712" y="4444810"/>
            <a:ext cx="290726" cy="686911"/>
          </a:xfrm>
          <a:prstGeom prst="rect">
            <a:avLst/>
          </a:prstGeom>
        </p:spPr>
      </p:pic>
      <p:sp>
        <p:nvSpPr>
          <p:cNvPr id="2" name="Rectangle 1"/>
          <p:cNvSpPr/>
          <p:nvPr/>
        </p:nvSpPr>
        <p:spPr>
          <a:xfrm>
            <a:off x="162465" y="146777"/>
            <a:ext cx="8898067" cy="1524007"/>
          </a:xfrm>
          <a:prstGeom prst="rect">
            <a:avLst/>
          </a:prstGeom>
        </p:spPr>
        <p:txBody>
          <a:bodyPr wrap="square">
            <a:spAutoFit/>
          </a:bodyPr>
          <a:lstStyle/>
          <a:p>
            <a:pPr lvl="0">
              <a:lnSpc>
                <a:spcPct val="150000"/>
              </a:lnSpc>
              <a:buClr>
                <a:srgbClr val="2D1549"/>
              </a:buClr>
              <a:buSzPts val="1100"/>
              <a:defRPr/>
            </a:pPr>
            <a:r>
              <a:rPr lang="en-US" sz="1600" b="1" dirty="0">
                <a:solidFill>
                  <a:srgbClr val="FFFFFF"/>
                </a:solidFill>
                <a:highlight>
                  <a:srgbClr val="CE4D8E"/>
                </a:highlight>
                <a:latin typeface="+mn-lt"/>
                <a:sym typeface="Poppins SemiBold"/>
              </a:rPr>
              <a:t>Ví dụ </a:t>
            </a:r>
            <a:r>
              <a:rPr lang="en-US" sz="1600" b="1" dirty="0" smtClean="0">
                <a:solidFill>
                  <a:srgbClr val="FFFFFF"/>
                </a:solidFill>
                <a:highlight>
                  <a:srgbClr val="CE4D8E"/>
                </a:highlight>
                <a:latin typeface="+mn-lt"/>
              </a:rPr>
              <a:t>10</a:t>
            </a:r>
            <a:r>
              <a:rPr lang="en-US" sz="1600" b="1" dirty="0" smtClean="0">
                <a:solidFill>
                  <a:srgbClr val="FFFFFF"/>
                </a:solidFill>
                <a:highlight>
                  <a:srgbClr val="CE4D8E"/>
                </a:highlight>
                <a:latin typeface="+mn-lt"/>
                <a:sym typeface="Poppins SemiBold"/>
              </a:rPr>
              <a:t>:</a:t>
            </a:r>
            <a:r>
              <a:rPr lang="en-US" sz="1600" dirty="0" smtClean="0">
                <a:latin typeface="+mn-lt"/>
              </a:rPr>
              <a:t> T</a:t>
            </a:r>
            <a:r>
              <a:rPr lang="vi-VN" sz="1600" dirty="0" smtClean="0">
                <a:latin typeface="+mn-lt"/>
              </a:rPr>
              <a:t>rong </a:t>
            </a:r>
            <a:r>
              <a:rPr lang="vi-VN" sz="1600" dirty="0">
                <a:latin typeface="+mn-lt"/>
              </a:rPr>
              <a:t>mặt phẳng (P) cho tam giác ABC vuông tại C. Trên đường thẳng vuông góc với mặt phẳng (P) tại A, ta lấy điểm S (S khác A).</a:t>
            </a:r>
          </a:p>
          <a:p>
            <a:pPr>
              <a:lnSpc>
                <a:spcPct val="150000"/>
              </a:lnSpc>
            </a:pPr>
            <a:r>
              <a:rPr lang="vi-VN" sz="1600" dirty="0">
                <a:latin typeface="+mn-lt"/>
              </a:rPr>
              <a:t>a) Chứng minh rằng tam giác SBC vuông tại C.</a:t>
            </a:r>
          </a:p>
          <a:p>
            <a:pPr>
              <a:lnSpc>
                <a:spcPct val="150000"/>
              </a:lnSpc>
            </a:pPr>
            <a:r>
              <a:rPr lang="vi-VN" sz="1600" dirty="0">
                <a:latin typeface="+mn-lt"/>
              </a:rPr>
              <a:t>b) Gọi AH là đường cao của tam giác SAC. Chứng minh rằng AH </a:t>
            </a:r>
            <a:r>
              <a:rPr lang="vi-VN" sz="1600" dirty="0"/>
              <a:t>⊥</a:t>
            </a:r>
            <a:r>
              <a:rPr lang="vi-VN" sz="1600" dirty="0" smtClean="0">
                <a:latin typeface="+mn-lt"/>
              </a:rPr>
              <a:t> </a:t>
            </a:r>
            <a:r>
              <a:rPr lang="vi-VN" sz="1600" dirty="0">
                <a:latin typeface="+mn-lt"/>
              </a:rPr>
              <a:t>(SBC</a:t>
            </a:r>
            <a:r>
              <a:rPr lang="vi-VN" sz="1600" dirty="0" smtClean="0">
                <a:latin typeface="+mn-lt"/>
              </a:rPr>
              <a:t>).</a:t>
            </a:r>
            <a:endParaRPr lang="vi-VN" sz="1600" dirty="0">
              <a:latin typeface="+mn-lt"/>
            </a:endParaRPr>
          </a:p>
        </p:txBody>
      </p:sp>
      <p:sp>
        <p:nvSpPr>
          <p:cNvPr id="12" name="Rectangle 11"/>
          <p:cNvSpPr/>
          <p:nvPr/>
        </p:nvSpPr>
        <p:spPr>
          <a:xfrm>
            <a:off x="820420" y="1835814"/>
            <a:ext cx="574195" cy="338554"/>
          </a:xfrm>
          <a:prstGeom prst="rect">
            <a:avLst/>
          </a:prstGeom>
        </p:spPr>
        <p:txBody>
          <a:bodyPr wrap="none">
            <a:spAutoFit/>
          </a:bodyPr>
          <a:lstStyle/>
          <a:p>
            <a:pPr algn="ctr">
              <a:buClrTx/>
              <a:defRPr/>
            </a:pPr>
            <a:r>
              <a:rPr lang="en-US" sz="1600" b="1" i="1" u="sng" kern="1200" dirty="0" smtClean="0">
                <a:solidFill>
                  <a:srgbClr val="C00000"/>
                </a:solidFill>
                <a:latin typeface="Arial" panose="020B0604020202020204" pitchFamily="34" charset="0"/>
                <a:ea typeface="+mn-ea"/>
              </a:rPr>
              <a:t>Giải</a:t>
            </a:r>
            <a:endParaRPr lang="en-US" sz="1600" b="1" i="1" u="sng" kern="1200" dirty="0">
              <a:solidFill>
                <a:srgbClr val="C00000"/>
              </a:solidFill>
              <a:latin typeface="Calibri"/>
              <a:ea typeface="+mn-ea"/>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62465" y="2405208"/>
            <a:ext cx="3696233" cy="2202955"/>
          </a:xfrm>
          <a:prstGeom prst="rect">
            <a:avLst/>
          </a:prstGeom>
        </p:spPr>
      </p:pic>
      <p:sp>
        <p:nvSpPr>
          <p:cNvPr id="8" name="Rectangle 7"/>
          <p:cNvSpPr/>
          <p:nvPr/>
        </p:nvSpPr>
        <p:spPr>
          <a:xfrm>
            <a:off x="4324400" y="2081522"/>
            <a:ext cx="4572000" cy="3046988"/>
          </a:xfrm>
          <a:prstGeom prst="rect">
            <a:avLst/>
          </a:prstGeom>
        </p:spPr>
        <p:txBody>
          <a:bodyPr>
            <a:spAutoFit/>
          </a:bodyPr>
          <a:lstStyle/>
          <a:p>
            <a:pPr algn="just">
              <a:lnSpc>
                <a:spcPct val="150000"/>
              </a:lnSpc>
            </a:pPr>
            <a:r>
              <a:rPr lang="vi-VN" sz="1600" dirty="0">
                <a:latin typeface="+mn-lt"/>
              </a:rPr>
              <a:t>b) Ta có BC vuông góc với hai đường thẳng SA và AC cắt nhau trong mặt phẳng (SAC) nên </a:t>
            </a:r>
            <a:r>
              <a:rPr lang="en-US" sz="1600" dirty="0" smtClean="0">
                <a:latin typeface="+mn-lt"/>
              </a:rPr>
              <a:t>     </a:t>
            </a:r>
            <a:r>
              <a:rPr lang="vi-VN" sz="1600" dirty="0" smtClean="0">
                <a:latin typeface="+mn-lt"/>
              </a:rPr>
              <a:t>BC</a:t>
            </a:r>
            <a:r>
              <a:rPr lang="en-US" sz="1600" dirty="0" smtClean="0">
                <a:latin typeface="+mn-lt"/>
              </a:rPr>
              <a:t> </a:t>
            </a:r>
            <a:r>
              <a:rPr lang="vi-VN" sz="1600" dirty="0" smtClean="0">
                <a:latin typeface="+mn-lt"/>
              </a:rPr>
              <a:t>⊥ </a:t>
            </a:r>
            <a:r>
              <a:rPr lang="vi-VN" sz="1600" dirty="0">
                <a:latin typeface="+mn-lt"/>
              </a:rPr>
              <a:t>(SAC</a:t>
            </a:r>
            <a:r>
              <a:rPr lang="vi-VN" sz="1600" dirty="0" smtClean="0">
                <a:latin typeface="+mn-lt"/>
              </a:rPr>
              <a:t>)</a:t>
            </a:r>
            <a:r>
              <a:rPr lang="en-US" sz="1600" dirty="0" smtClean="0">
                <a:latin typeface="+mn-lt"/>
              </a:rPr>
              <a:t>.</a:t>
            </a:r>
          </a:p>
          <a:p>
            <a:pPr algn="just">
              <a:lnSpc>
                <a:spcPct val="150000"/>
              </a:lnSpc>
            </a:pPr>
            <a:r>
              <a:rPr lang="en-US" sz="1600" dirty="0" smtClean="0">
                <a:latin typeface="+mn-lt"/>
              </a:rPr>
              <a:t>M</a:t>
            </a:r>
            <a:r>
              <a:rPr lang="vi-VN" sz="1600" dirty="0" smtClean="0">
                <a:latin typeface="+mn-lt"/>
              </a:rPr>
              <a:t>à </a:t>
            </a:r>
            <a:r>
              <a:rPr lang="vi-VN" sz="1600" dirty="0">
                <a:latin typeface="+mn-lt"/>
              </a:rPr>
              <a:t>AH nằm trong mặt phẳng (SAC) nên BC vuông góc với AH. </a:t>
            </a:r>
            <a:endParaRPr lang="en-US" sz="1600" dirty="0" smtClean="0">
              <a:latin typeface="+mn-lt"/>
            </a:endParaRPr>
          </a:p>
          <a:p>
            <a:pPr algn="just">
              <a:lnSpc>
                <a:spcPct val="150000"/>
              </a:lnSpc>
            </a:pPr>
            <a:r>
              <a:rPr lang="vi-VN" sz="1600" dirty="0" smtClean="0">
                <a:latin typeface="+mn-lt"/>
              </a:rPr>
              <a:t>Vì </a:t>
            </a:r>
            <a:r>
              <a:rPr lang="vi-VN" sz="1600" dirty="0">
                <a:latin typeface="+mn-lt"/>
              </a:rPr>
              <a:t>AH vuông góc với hai đường thẳng SC và BC cắt nhau trong mặt phẳng (SBC) nên AH vuông góc với mặt phẳng (SBC</a:t>
            </a:r>
            <a:r>
              <a:rPr lang="vi-VN" sz="1600" dirty="0" smtClean="0">
                <a:latin typeface="+mn-lt"/>
              </a:rPr>
              <a:t>).</a:t>
            </a:r>
            <a:endParaRPr lang="vi-VN" sz="1600" dirty="0">
              <a:latin typeface="+mn-lt"/>
            </a:endParaRPr>
          </a:p>
        </p:txBody>
      </p:sp>
      <p:pic>
        <p:nvPicPr>
          <p:cNvPr id="16" name="Picture 15"/>
          <p:cNvPicPr>
            <a:picLocks noChangeAspect="1"/>
          </p:cNvPicPr>
          <p:nvPr/>
        </p:nvPicPr>
        <p:blipFill>
          <a:blip r:embed="rId6"/>
          <a:stretch>
            <a:fillRect/>
          </a:stretch>
        </p:blipFill>
        <p:spPr>
          <a:xfrm rot="4281147">
            <a:off x="-65322" y="2002576"/>
            <a:ext cx="455572" cy="607590"/>
          </a:xfrm>
          <a:prstGeom prst="rect">
            <a:avLst/>
          </a:prstGeom>
        </p:spPr>
      </p:pic>
    </p:spTree>
    <p:extLst>
      <p:ext uri="{BB962C8B-B14F-4D97-AF65-F5344CB8AC3E}">
        <p14:creationId xmlns:p14="http://schemas.microsoft.com/office/powerpoint/2010/main" val="1504247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75" name="Picture 74"/>
          <p:cNvPicPr>
            <a:picLocks noChangeAspect="1"/>
          </p:cNvPicPr>
          <p:nvPr/>
        </p:nvPicPr>
        <p:blipFill>
          <a:blip r:embed="rId3"/>
          <a:stretch>
            <a:fillRect/>
          </a:stretch>
        </p:blipFill>
        <p:spPr>
          <a:xfrm rot="7427111">
            <a:off x="8438526" y="1601048"/>
            <a:ext cx="710762" cy="773591"/>
          </a:xfrm>
          <a:prstGeom prst="rect">
            <a:avLst/>
          </a:prstGeom>
        </p:spPr>
      </p:pic>
      <p:pic>
        <p:nvPicPr>
          <p:cNvPr id="77" name="Picture 76"/>
          <p:cNvPicPr>
            <a:picLocks noChangeAspect="1"/>
          </p:cNvPicPr>
          <p:nvPr/>
        </p:nvPicPr>
        <p:blipFill>
          <a:blip r:embed="rId4"/>
          <a:stretch>
            <a:fillRect/>
          </a:stretch>
        </p:blipFill>
        <p:spPr>
          <a:xfrm rot="3051417">
            <a:off x="307613" y="4529533"/>
            <a:ext cx="579198" cy="668764"/>
          </a:xfrm>
          <a:prstGeom prst="rect">
            <a:avLst/>
          </a:prstGeom>
        </p:spPr>
      </p:pic>
      <p:sp>
        <p:nvSpPr>
          <p:cNvPr id="10" name="TextBox 9"/>
          <p:cNvSpPr txBox="1"/>
          <p:nvPr/>
        </p:nvSpPr>
        <p:spPr>
          <a:xfrm>
            <a:off x="3626626" y="317380"/>
            <a:ext cx="189870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7</a:t>
            </a:r>
            <a:endParaRPr lang="en-US" sz="2200" b="1" kern="1200" dirty="0">
              <a:solidFill>
                <a:srgbClr val="070185"/>
              </a:solidFill>
              <a:ea typeface="+mn-ea"/>
              <a:cs typeface="Arial" panose="020B0604020202020204" pitchFamily="34" charset="0"/>
            </a:endParaRPr>
          </a:p>
        </p:txBody>
      </p:sp>
      <p:sp>
        <p:nvSpPr>
          <p:cNvPr id="3" name="Rectangle 2"/>
          <p:cNvSpPr/>
          <p:nvPr/>
        </p:nvSpPr>
        <p:spPr>
          <a:xfrm>
            <a:off x="328747" y="954787"/>
            <a:ext cx="8494458" cy="877163"/>
          </a:xfrm>
          <a:prstGeom prst="rect">
            <a:avLst/>
          </a:prstGeom>
        </p:spPr>
        <p:txBody>
          <a:bodyPr wrap="square">
            <a:spAutoFit/>
          </a:bodyPr>
          <a:lstStyle/>
          <a:p>
            <a:pPr>
              <a:lnSpc>
                <a:spcPct val="150000"/>
              </a:lnSpc>
            </a:pPr>
            <a:r>
              <a:rPr lang="en-US" sz="1700" dirty="0">
                <a:latin typeface="+mn-lt"/>
              </a:rPr>
              <a:t>Cho hình chóp S.ABCD có </a:t>
            </a:r>
            <a:r>
              <a:rPr lang="en-US" sz="1700" dirty="0" smtClean="0">
                <a:latin typeface="+mn-lt"/>
              </a:rPr>
              <a:t>SA ⊥ (</a:t>
            </a:r>
            <a:r>
              <a:rPr lang="en-US" sz="1700" dirty="0">
                <a:latin typeface="+mn-lt"/>
              </a:rPr>
              <a:t>ABCD</a:t>
            </a:r>
            <a:r>
              <a:rPr lang="en-US" sz="1700" dirty="0" smtClean="0">
                <a:latin typeface="+mn-lt"/>
              </a:rPr>
              <a:t>) và </a:t>
            </a:r>
            <a:r>
              <a:rPr lang="en-US" sz="1700" dirty="0">
                <a:latin typeface="+mn-lt"/>
              </a:rPr>
              <a:t>đáy ABCD là hình chữ nhật. Chứng minh rằng các tam giác SBC và SCD là các tam giác </a:t>
            </a:r>
            <a:r>
              <a:rPr lang="en-US" sz="1700" dirty="0" smtClean="0">
                <a:latin typeface="+mn-lt"/>
              </a:rPr>
              <a:t>vuông.</a:t>
            </a:r>
            <a:endParaRPr lang="en-US" sz="1700" dirty="0">
              <a:latin typeface="+mn-lt"/>
            </a:endParaRPr>
          </a:p>
        </p:txBody>
      </p:sp>
      <p:sp>
        <p:nvSpPr>
          <p:cNvPr id="12" name="Rectangle 11"/>
          <p:cNvSpPr/>
          <p:nvPr/>
        </p:nvSpPr>
        <p:spPr>
          <a:xfrm>
            <a:off x="802135" y="1869193"/>
            <a:ext cx="598241" cy="353943"/>
          </a:xfrm>
          <a:prstGeom prst="rect">
            <a:avLst/>
          </a:prstGeom>
        </p:spPr>
        <p:txBody>
          <a:bodyPr wrap="none">
            <a:spAutoFit/>
          </a:bodyPr>
          <a:lstStyle/>
          <a:p>
            <a:pPr algn="ctr">
              <a:buClrTx/>
              <a:defRPr/>
            </a:pPr>
            <a:r>
              <a:rPr lang="en-US" sz="1700" b="1" i="1" u="sng" kern="1200" dirty="0" smtClean="0">
                <a:solidFill>
                  <a:srgbClr val="C00000"/>
                </a:solidFill>
                <a:latin typeface="Arial" panose="020B0604020202020204" pitchFamily="34" charset="0"/>
                <a:ea typeface="+mn-ea"/>
              </a:rPr>
              <a:t>Giải</a:t>
            </a:r>
            <a:endParaRPr lang="en-US" sz="1700" b="1" i="1" u="sng" kern="1200" dirty="0">
              <a:solidFill>
                <a:srgbClr val="C00000"/>
              </a:solidFill>
              <a:latin typeface="Calibri"/>
              <a:ea typeface="+mn-ea"/>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bright="20000" contrast="-40000"/>
                    </a14:imgEffect>
                  </a14:imgLayer>
                </a14:imgProps>
              </a:ext>
            </a:extLst>
          </a:blip>
          <a:stretch>
            <a:fillRect/>
          </a:stretch>
        </p:blipFill>
        <p:spPr>
          <a:xfrm>
            <a:off x="542873" y="2375709"/>
            <a:ext cx="2753854" cy="2125671"/>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616961" y="2171828"/>
                <a:ext cx="5002383" cy="2703304"/>
              </a:xfrm>
              <a:prstGeom prst="rect">
                <a:avLst/>
              </a:prstGeom>
            </p:spPr>
            <p:txBody>
              <a:bodyPr wrap="square">
                <a:spAutoFit/>
              </a:bodyPr>
              <a:lstStyle/>
              <a:p>
                <a:pPr algn="just">
                  <a:lnSpc>
                    <a:spcPct val="150000"/>
                  </a:lnSpc>
                  <a:spcBef>
                    <a:spcPts val="200"/>
                  </a:spcBef>
                  <a:spcAft>
                    <a:spcPts val="200"/>
                  </a:spcAft>
                </a:pPr>
                <a:r>
                  <a:rPr lang="en-US" sz="1700" dirty="0" smtClean="0">
                    <a:latin typeface="+mn-lt"/>
                    <a:ea typeface="Arial" panose="020B0604020202020204" pitchFamily="34" charset="0"/>
                    <a:cs typeface="Times New Roman" panose="02020603050405020304" pitchFamily="18" charset="0"/>
                  </a:rPr>
                  <a:t>Ta có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700" i="1">
                        <a:effectLst/>
                        <a:latin typeface="Cambria Math" panose="02040503050406030204" pitchFamily="18" charset="0"/>
                        <a:ea typeface="Arial" panose="020B0604020202020204" pitchFamily="34" charset="0"/>
                        <a:cs typeface="Times New Roman" panose="02020603050405020304" pitchFamily="18" charset="0"/>
                      </a:rPr>
                      <m:t> ⊥ </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700" dirty="0">
                    <a:effectLst/>
                    <a:latin typeface="+mn-lt"/>
                    <a:ea typeface="Arial" panose="020B0604020202020204" pitchFamily="34" charset="0"/>
                    <a:cs typeface="Times New Roman" panose="02020603050405020304" pitchFamily="18" charset="0"/>
                  </a:rPr>
                  <a:t>(</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en-US" sz="1700" dirty="0">
                    <a:effectLst/>
                    <a:latin typeface="+mn-lt"/>
                    <a:ea typeface="Arial" panose="020B0604020202020204" pitchFamily="34" charset="0"/>
                    <a:cs typeface="Times New Roman" panose="02020603050405020304" pitchFamily="18" charset="0"/>
                  </a:rPr>
                  <a:t> là hình chữ nhật)</a:t>
                </a:r>
              </a:p>
              <a:p>
                <a:pPr algn="just">
                  <a:lnSpc>
                    <a:spcPct val="150000"/>
                  </a:lnSpc>
                  <a:spcBef>
                    <a:spcPts val="200"/>
                  </a:spcBef>
                  <a:spcAft>
                    <a:spcPts val="200"/>
                  </a:spcAft>
                </a:pPr>
                <a:r>
                  <a:rPr lang="en-US" sz="1700" dirty="0" smtClean="0">
                    <a:effectLst/>
                    <a:latin typeface="+mn-lt"/>
                    <a:ea typeface="Arial" panose="020B0604020202020204" pitchFamily="34" charset="0"/>
                    <a:cs typeface="Times New Roman" panose="02020603050405020304" pitchFamily="18" charset="0"/>
                  </a:rPr>
                  <a:t>           </a:t>
                </a:r>
                <a:r>
                  <a:rPr lang="en-US" sz="1700" dirty="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700" i="1">
                        <a:effectLst/>
                        <a:latin typeface="Cambria Math" panose="02040503050406030204" pitchFamily="18" charset="0"/>
                        <a:ea typeface="Arial" panose="020B0604020202020204" pitchFamily="34" charset="0"/>
                        <a:cs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𝑆𝐴</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𝑆𝐴</m:t>
                    </m:r>
                    <m:r>
                      <a:rPr lang="en-US" sz="1700" i="1">
                        <a:effectLst/>
                        <a:latin typeface="Cambria Math" panose="02040503050406030204" pitchFamily="18" charset="0"/>
                        <a:ea typeface="Arial" panose="020B0604020202020204" pitchFamily="34" charset="0"/>
                        <a:cs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𝐴𝐵𝐶𝐷</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700" dirty="0">
                    <a:ea typeface="Times New Roman" panose="02020603050405020304" pitchFamily="18" charset="0"/>
                    <a:cs typeface="Cambria Math" panose="020405030504060302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700" i="1">
                        <a:effectLst/>
                        <a:latin typeface="Cambria Math" panose="02040503050406030204" pitchFamily="18" charset="0"/>
                        <a:ea typeface="Arial" panose="020B0604020202020204" pitchFamily="34" charset="0"/>
                        <a:cs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𝑆𝐴𝐵</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700" dirty="0">
                    <a:effectLst/>
                    <a:latin typeface="+mn-lt"/>
                    <a:ea typeface="Times New Roman" panose="02020603050405020304" pitchFamily="18" charset="0"/>
                    <a:cs typeface="Cambria Math" panose="02040503050406030204" pitchFamily="18" charset="0"/>
                  </a:rPr>
                  <a:t>⇒</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700" i="1">
                        <a:effectLst/>
                        <a:latin typeface="Cambria Math" panose="02040503050406030204" pitchFamily="18" charset="0"/>
                        <a:ea typeface="Arial" panose="020B0604020202020204" pitchFamily="34" charset="0"/>
                        <a:cs typeface="Times New Roman" panose="02020603050405020304" pitchFamily="18" charset="0"/>
                      </a:rPr>
                      <m:t> ⊥ </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𝑆𝐵</m:t>
                    </m:r>
                  </m:oMath>
                </a14:m>
                <a:r>
                  <a:rPr lang="en-US" sz="1700" dirty="0" smtClean="0">
                    <a:ea typeface="Times New Roman" panose="02020603050405020304" pitchFamily="18" charset="0"/>
                    <a:cs typeface="Cambria Math" panose="02040503050406030204" pitchFamily="18" charset="0"/>
                  </a:rPr>
                  <a:t> </a:t>
                </a:r>
                <a:r>
                  <a:rPr lang="en-US" sz="1700" dirty="0">
                    <a:ea typeface="Times New Roman" panose="02020603050405020304" pitchFamily="18" charset="0"/>
                    <a:cs typeface="Cambria Math" panose="02040503050406030204" pitchFamily="18" charset="0"/>
                  </a:rPr>
                  <a:t>⇒</a:t>
                </a:r>
                <a:r>
                  <a:rPr lang="en-US" sz="1700" dirty="0" smtClean="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𝑆𝐵𝐶</m:t>
                    </m:r>
                  </m:oMath>
                </a14:m>
                <a:r>
                  <a:rPr lang="en-US" sz="1700" dirty="0">
                    <a:effectLst/>
                    <a:latin typeface="+mn-lt"/>
                    <a:ea typeface="Arial" panose="020B0604020202020204" pitchFamily="34" charset="0"/>
                    <a:cs typeface="Times New Roman" panose="02020603050405020304" pitchFamily="18" charset="0"/>
                  </a:rPr>
                  <a:t> vuông tại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𝐵</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700" dirty="0">
                    <a:effectLst/>
                    <a:latin typeface="+mn-lt"/>
                    <a:ea typeface="Arial" panose="020B0604020202020204" pitchFamily="34" charset="0"/>
                    <a:cs typeface="Times New Roman" panose="02020603050405020304" pitchFamily="18" charset="0"/>
                  </a:rPr>
                  <a:t> Có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𝐶𝐷</m:t>
                    </m:r>
                    <m:r>
                      <a:rPr lang="en-US" sz="1700" i="1">
                        <a:effectLst/>
                        <a:latin typeface="Cambria Math" panose="02040503050406030204" pitchFamily="18" charset="0"/>
                        <a:ea typeface="Arial" panose="020B0604020202020204" pitchFamily="34" charset="0"/>
                        <a:cs typeface="Times New Roman" panose="02020603050405020304" pitchFamily="18" charset="0"/>
                      </a:rPr>
                      <m:t> ⊥ </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𝐴𝐷</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700" dirty="0">
                    <a:effectLst/>
                    <a:latin typeface="+mn-lt"/>
                    <a:ea typeface="Arial" panose="020B0604020202020204" pitchFamily="34" charset="0"/>
                    <a:cs typeface="Times New Roman" panose="02020603050405020304" pitchFamily="18" charset="0"/>
                  </a:rPr>
                  <a:t>(</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en-US" sz="1700" dirty="0">
                    <a:effectLst/>
                    <a:latin typeface="+mn-lt"/>
                    <a:ea typeface="Arial" panose="020B0604020202020204" pitchFamily="34" charset="0"/>
                    <a:cs typeface="Times New Roman" panose="02020603050405020304" pitchFamily="18" charset="0"/>
                  </a:rPr>
                  <a:t> là hình chữ nhật)</a:t>
                </a:r>
              </a:p>
              <a:p>
                <a:pPr algn="just">
                  <a:lnSpc>
                    <a:spcPct val="150000"/>
                  </a:lnSpc>
                  <a:spcBef>
                    <a:spcPts val="200"/>
                  </a:spcBef>
                  <a:spcAft>
                    <a:spcPts val="200"/>
                  </a:spcAft>
                </a:pPr>
                <a:r>
                  <a:rPr lang="en-US" sz="1700" dirty="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𝐶𝐷</m:t>
                    </m:r>
                    <m:r>
                      <a:rPr lang="nl-NL" sz="1700" i="1">
                        <a:effectLst/>
                        <a:latin typeface="Cambria Math" panose="02040503050406030204" pitchFamily="18" charset="0"/>
                        <a:ea typeface="Arial" panose="020B0604020202020204" pitchFamily="34" charset="0"/>
                        <a:cs typeface="Times New Roman" panose="02020603050405020304" pitchFamily="18" charset="0"/>
                      </a:rPr>
                      <m:t> </m:t>
                    </m:r>
                    <m:r>
                      <a:rPr lang="nl-NL" sz="1700" i="1">
                        <a:effectLst/>
                        <a:latin typeface="Cambria Math" panose="02040503050406030204" pitchFamily="18" charset="0"/>
                        <a:ea typeface="Arial" panose="020B0604020202020204" pitchFamily="34" charset="0"/>
                        <a:cs typeface="Cambria Math" panose="020405030504060302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𝑆𝐴</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nl-NL" sz="1700" dirty="0">
                    <a:effectLst/>
                    <a:latin typeface="+mn-lt"/>
                    <a:ea typeface="Arial" panose="020B0604020202020204" pitchFamily="34" charset="0"/>
                    <a:cs typeface="Times New Roman" panose="02020603050405020304" pitchFamily="18" charset="0"/>
                  </a:rPr>
                  <a:t>( vì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𝑆𝐴</m:t>
                    </m:r>
                    <m:r>
                      <a:rPr lang="en-US" sz="1700" i="1">
                        <a:effectLst/>
                        <a:latin typeface="Cambria Math" panose="02040503050406030204" pitchFamily="18" charset="0"/>
                        <a:ea typeface="Arial" panose="020B0604020202020204" pitchFamily="34" charset="0"/>
                        <a:cs typeface="Times New Roman" panose="02020603050405020304" pitchFamily="18" charset="0"/>
                      </a:rPr>
                      <m:t> ⊥ (</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𝐴𝐵𝐶𝐷</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nl-NL" sz="1700" dirty="0">
                    <a:effectLst/>
                    <a:latin typeface="+mn-lt"/>
                    <a:ea typeface="Arial" panose="020B0604020202020204" pitchFamily="34" charset="0"/>
                    <a:cs typeface="Times New Roman" panose="02020603050405020304" pitchFamily="18" charset="0"/>
                  </a:rPr>
                  <a:t>) </a:t>
                </a:r>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700" dirty="0">
                    <a:ea typeface="Times New Roman" panose="02020603050405020304" pitchFamily="18" charset="0"/>
                    <a:cs typeface="Cambria Math" panose="02040503050406030204" pitchFamily="18" charset="0"/>
                  </a:rPr>
                  <a:t>⇒</a:t>
                </a:r>
                <a:r>
                  <a:rPr lang="nl-NL" sz="1700" dirty="0" smtClean="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𝐶𝐷</m:t>
                    </m:r>
                    <m:r>
                      <a:rPr lang="nl-NL" sz="1700" i="1">
                        <a:effectLst/>
                        <a:latin typeface="Cambria Math" panose="02040503050406030204" pitchFamily="18" charset="0"/>
                        <a:ea typeface="Arial" panose="020B0604020202020204" pitchFamily="34" charset="0"/>
                        <a:cs typeface="Times New Roman" panose="02020603050405020304" pitchFamily="18" charset="0"/>
                      </a:rPr>
                      <m:t> </m:t>
                    </m:r>
                    <m:r>
                      <a:rPr lang="nl-NL" sz="1700" i="1">
                        <a:effectLst/>
                        <a:latin typeface="Cambria Math" panose="02040503050406030204" pitchFamily="18" charset="0"/>
                        <a:ea typeface="Arial" panose="020B0604020202020204" pitchFamily="34" charset="0"/>
                        <a:cs typeface="Cambria Math" panose="020405030504060302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𝑆𝐴𝐷</m:t>
                    </m:r>
                    <m:r>
                      <a:rPr lang="nl-NL"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nl-NL" sz="1700" dirty="0">
                    <a:effectLst/>
                    <a:latin typeface="+mn-lt"/>
                    <a:ea typeface="Arial" panose="020B0604020202020204" pitchFamily="34" charset="0"/>
                    <a:cs typeface="Cambria Math" panose="02040503050406030204" pitchFamily="18" charset="0"/>
                  </a:rPr>
                  <a:t>⇒</a:t>
                </a:r>
                <a:r>
                  <a:rPr lang="nl-NL" sz="1700" dirty="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𝐶𝐷</m:t>
                    </m:r>
                    <m:r>
                      <a:rPr lang="en-US" sz="1700" i="1">
                        <a:effectLst/>
                        <a:latin typeface="Cambria Math" panose="02040503050406030204" pitchFamily="18" charset="0"/>
                        <a:ea typeface="Arial" panose="020B0604020202020204" pitchFamily="34" charset="0"/>
                        <a:cs typeface="Times New Roman" panose="02020603050405020304" pitchFamily="18" charset="0"/>
                      </a:rPr>
                      <m:t> ⊥ </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𝑆𝐷</m:t>
                    </m:r>
                  </m:oMath>
                </a14:m>
                <a:r>
                  <a:rPr lang="en-US" sz="1700" dirty="0" smtClean="0">
                    <a:ea typeface="Times New Roman" panose="02020603050405020304" pitchFamily="18" charset="0"/>
                    <a:cs typeface="Cambria Math" panose="02040503050406030204" pitchFamily="18" charset="0"/>
                  </a:rPr>
                  <a:t> </a:t>
                </a:r>
                <a:r>
                  <a:rPr lang="en-US" sz="1700" dirty="0">
                    <a:ea typeface="Times New Roman" panose="02020603050405020304" pitchFamily="18" charset="0"/>
                    <a:cs typeface="Cambria Math" panose="02040503050406030204" pitchFamily="18" charset="0"/>
                  </a:rPr>
                  <a:t>⇒</a:t>
                </a:r>
                <a:r>
                  <a:rPr lang="nl-NL" sz="1700" dirty="0" smtClean="0">
                    <a:effectLst/>
                    <a:latin typeface="+mn-lt"/>
                    <a:ea typeface="Arial" panose="020B0604020202020204" pitchFamily="34" charset="0"/>
                    <a:cs typeface="Times New Roman" panose="02020603050405020304" pitchFamily="18" charset="0"/>
                  </a:rPr>
                  <a:t> </a:t>
                </a:r>
                <a14:m>
                  <m:oMath xmlns:m="http://schemas.openxmlformats.org/officeDocument/2006/math">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𝑆𝐶𝐷</m:t>
                    </m:r>
                  </m:oMath>
                </a14:m>
                <a:r>
                  <a:rPr lang="nl-NL" sz="1700" dirty="0">
                    <a:effectLst/>
                    <a:latin typeface="+mn-lt"/>
                    <a:ea typeface="Arial" panose="020B0604020202020204" pitchFamily="34" charset="0"/>
                    <a:cs typeface="Times New Roman" panose="02020603050405020304" pitchFamily="18" charset="0"/>
                  </a:rPr>
                  <a:t> vuông tại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𝐷</m:t>
                    </m:r>
                  </m:oMath>
                </a14:m>
                <a:endParaRPr lang="en-US" sz="1700" dirty="0">
                  <a:effectLst/>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616961" y="2171828"/>
                <a:ext cx="5002383" cy="2703304"/>
              </a:xfrm>
              <a:prstGeom prst="rect">
                <a:avLst/>
              </a:prstGeom>
              <a:blipFill>
                <a:blip r:embed="rId7"/>
                <a:stretch>
                  <a:fillRect l="-731" b="-225"/>
                </a:stretch>
              </a:blipFill>
            </p:spPr>
            <p:txBody>
              <a:bodyPr/>
              <a:lstStyle/>
              <a:p>
                <a:r>
                  <a:rPr lang="en-US">
                    <a:noFill/>
                  </a:rPr>
                  <a:t> </a:t>
                </a:r>
              </a:p>
            </p:txBody>
          </p:sp>
        </mc:Fallback>
      </mc:AlternateContent>
    </p:spTree>
    <p:extLst>
      <p:ext uri="{BB962C8B-B14F-4D97-AF65-F5344CB8AC3E}">
        <p14:creationId xmlns:p14="http://schemas.microsoft.com/office/powerpoint/2010/main" val="5694265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wipe(left)">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500"/>
                                        <p:tgtEl>
                                          <p:spTgt spid="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wipe(up)">
                                      <p:cBhvr>
                                        <p:cTn id="47" dur="500"/>
                                        <p:tgtEl>
                                          <p:spTgt spid="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wipe(left)">
                                      <p:cBhvr>
                                        <p:cTn id="5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323905" y="3697796"/>
            <a:ext cx="878418" cy="1290477"/>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3012;p73"/>
          <p:cNvGrpSpPr/>
          <p:nvPr/>
        </p:nvGrpSpPr>
        <p:grpSpPr>
          <a:xfrm rot="10800000">
            <a:off x="6112734" y="-9144"/>
            <a:ext cx="2574066" cy="2022776"/>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997;p41"/>
          <p:cNvSpPr txBox="1">
            <a:spLocks noGrp="1"/>
          </p:cNvSpPr>
          <p:nvPr>
            <p:ph type="title"/>
          </p:nvPr>
        </p:nvSpPr>
        <p:spPr>
          <a:xfrm>
            <a:off x="394070" y="1512787"/>
            <a:ext cx="8376749" cy="877200"/>
          </a:xfrm>
          <a:prstGeom prst="rect">
            <a:avLst/>
          </a:prstGeom>
        </p:spPr>
        <p:txBody>
          <a:bodyPr spcFirstLastPara="1" wrap="square" lIns="91425" tIns="91425" rIns="91425" bIns="91425" anchor="t" anchorCtr="0">
            <a:noAutofit/>
          </a:bodyPr>
          <a:lstStyle/>
          <a:p>
            <a:pPr lvl="0" algn="ctr">
              <a:lnSpc>
                <a:spcPct val="150000"/>
              </a:lnSpc>
            </a:pPr>
            <a:r>
              <a:rPr lang="en-US" sz="6500" b="1" smtClean="0">
                <a:latin typeface="+mj-lt"/>
              </a:rPr>
              <a:t>LUYỆN TẬP</a:t>
            </a:r>
            <a:endParaRPr sz="6500" b="1">
              <a:latin typeface="+mj-lt"/>
            </a:endParaRPr>
          </a:p>
        </p:txBody>
      </p:sp>
      <p:pic>
        <p:nvPicPr>
          <p:cNvPr id="89" name="Picture 88"/>
          <p:cNvPicPr>
            <a:picLocks noChangeAspect="1"/>
          </p:cNvPicPr>
          <p:nvPr/>
        </p:nvPicPr>
        <p:blipFill>
          <a:blip r:embed="rId3"/>
          <a:stretch>
            <a:fillRect/>
          </a:stretch>
        </p:blipFill>
        <p:spPr>
          <a:xfrm>
            <a:off x="470951" y="567499"/>
            <a:ext cx="820818" cy="459615"/>
          </a:xfrm>
          <a:prstGeom prst="rect">
            <a:avLst/>
          </a:prstGeom>
        </p:spPr>
      </p:pic>
      <p:pic>
        <p:nvPicPr>
          <p:cNvPr id="90" name="Picture 89"/>
          <p:cNvPicPr>
            <a:picLocks noChangeAspect="1"/>
          </p:cNvPicPr>
          <p:nvPr/>
        </p:nvPicPr>
        <p:blipFill>
          <a:blip r:embed="rId3"/>
          <a:stretch>
            <a:fillRect/>
          </a:stretch>
        </p:blipFill>
        <p:spPr>
          <a:xfrm>
            <a:off x="7783135" y="4145927"/>
            <a:ext cx="820818" cy="4596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4"/>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396379620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02334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27453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884261"/>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657757" y="476087"/>
            <a:ext cx="5844844" cy="8163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58937" y="637629"/>
            <a:ext cx="6007353" cy="456535"/>
          </a:xfrm>
          <a:prstGeom prst="rect">
            <a:avLst/>
          </a:prstGeom>
          <a:noFill/>
        </p:spPr>
        <p:txBody>
          <a:bodyPr wrap="square" rtlCol="0">
            <a:spAutoFit/>
          </a:bodyPr>
          <a:lstStyle/>
          <a:p>
            <a:pPr marL="0" marR="30480" algn="ctr">
              <a:lnSpc>
                <a:spcPct val="150000"/>
              </a:lnSpc>
              <a:spcBef>
                <a:spcPts val="600"/>
              </a:spcBef>
              <a:spcAft>
                <a:spcPts val="600"/>
              </a:spcAft>
            </a:pPr>
            <a:r>
              <a:rPr lang="fr-FR" sz="1800" b="1" dirty="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1800" dirty="0">
                <a:solidFill>
                  <a:schemeClr val="bg1"/>
                </a:solidFill>
                <a:latin typeface="Arial" panose="020B0604020202020204" pitchFamily="34" charset="0"/>
                <a:ea typeface="Times New Roman" panose="02020603050405020304" pitchFamily="18" charset="0"/>
                <a:cs typeface="Arial" panose="020B0604020202020204" pitchFamily="34" charset="0"/>
              </a:rPr>
              <a:t> Khẳng định nào sau đây </a:t>
            </a:r>
            <a:r>
              <a:rPr lang="fr-FR" sz="1800" b="1" dirty="0">
                <a:solidFill>
                  <a:schemeClr val="bg1"/>
                </a:solidFill>
                <a:latin typeface="Arial" panose="020B0604020202020204" pitchFamily="34" charset="0"/>
                <a:ea typeface="Times New Roman" panose="02020603050405020304" pitchFamily="18" charset="0"/>
                <a:cs typeface="Arial" panose="020B0604020202020204" pitchFamily="34" charset="0"/>
              </a:rPr>
              <a:t>sai</a:t>
            </a:r>
            <a:r>
              <a:rPr lang="fr-FR" sz="18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51236" y="1616115"/>
            <a:ext cx="4323516" cy="12713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72788" y="3249947"/>
            <a:ext cx="4323516" cy="15258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889791" y="1674466"/>
                <a:ext cx="3689510" cy="1154675"/>
              </a:xfrm>
              <a:prstGeom prst="rect">
                <a:avLst/>
              </a:prstGeom>
              <a:noFill/>
            </p:spPr>
            <p:txBody>
              <a:bodyPr wrap="square" rtlCol="0">
                <a:spAutoFit/>
              </a:bodyPr>
              <a:lstStyle/>
              <a:p>
                <a:pPr marL="0" marR="30480" algn="just">
                  <a:lnSpc>
                    <a:spcPct val="150000"/>
                  </a:lnSpc>
                  <a:spcBef>
                    <a:spcPts val="600"/>
                  </a:spcBef>
                  <a:spcAft>
                    <a:spcPts val="600"/>
                  </a:spcAft>
                </a:pPr>
                <a:r>
                  <a:rPr lang="en-US" sz="1600" kern="1200" dirty="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16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fr-FR" sz="16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Nếu </a:t>
                </a:r>
                <a:r>
                  <a:rPr lang="fr-FR" sz="1600" dirty="0">
                    <a:solidFill>
                      <a:schemeClr val="bg1"/>
                    </a:solidFill>
                    <a:latin typeface="Arial" panose="020B0604020202020204" pitchFamily="34" charset="0"/>
                    <a:ea typeface="Times New Roman" panose="02020603050405020304" pitchFamily="18" charset="0"/>
                    <a:cs typeface="Arial" panose="020B0604020202020204" pitchFamily="34" charset="0"/>
                  </a:rPr>
                  <a:t>đường thẳng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góc với hai đường thẳng nằm trong </a:t>
                </a:r>
                <a14:m>
                  <m:oMath xmlns:m="http://schemas.openxmlformats.org/officeDocument/2006/math">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fr-FR"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xmlns:a14="http://schemas.microsoft.com/office/drawing/2010/main" xmlns="" id="{9897B1B9-EB78-41AF-AC33-1E8F7714B11F}"/>
                  </a:ext>
                </a:extLst>
              </p:cNvPr>
              <p:cNvSpPr txBox="1">
                <a:spLocks noRot="1" noChangeAspect="1" noMove="1" noResize="1" noEditPoints="1" noAdjustHandles="1" noChangeArrowheads="1" noChangeShapeType="1" noTextEdit="1"/>
              </p:cNvSpPr>
              <p:nvPr/>
            </p:nvSpPr>
            <p:spPr>
              <a:xfrm>
                <a:off x="4889791" y="1674466"/>
                <a:ext cx="3689510" cy="1154675"/>
              </a:xfrm>
              <a:prstGeom prst="rect">
                <a:avLst/>
              </a:prstGeom>
              <a:blipFill rotWithShape="0">
                <a:blip r:embed="rId11"/>
                <a:stretch>
                  <a:fillRect l="-826" r="-165"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4889791" y="3490015"/>
                <a:ext cx="3804983" cy="785343"/>
              </a:xfrm>
              <a:prstGeom prst="rect">
                <a:avLst/>
              </a:prstGeom>
              <a:noFill/>
            </p:spPr>
            <p:txBody>
              <a:bodyPr wrap="square" rtlCol="0">
                <a:spAutoFit/>
              </a:bodyPr>
              <a:lstStyle/>
              <a:p>
                <a:pPr marL="0" marR="30480">
                  <a:lnSpc>
                    <a:spcPct val="150000"/>
                  </a:lnSpc>
                  <a:spcBef>
                    <a:spcPts val="600"/>
                  </a:spcBef>
                  <a:spcAft>
                    <a:spcPts val="600"/>
                  </a:spcAft>
                </a:pPr>
                <a:r>
                  <a:rPr lang="en-US" sz="16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16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fr-FR" sz="16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fr-FR"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đường thẳng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fr-FR" sz="16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a:rPr lang="fr-FR" sz="16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fr-FR"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cau hoi c">
                <a:extLst>
                  <a:ext uri="{FF2B5EF4-FFF2-40B4-BE49-F238E27FC236}">
                    <a16:creationId xmlns:a16="http://schemas.microsoft.com/office/drawing/2014/main" xmlns:a14="http://schemas.microsoft.com/office/drawing/2010/main" xmlns="" id="{D96707EC-5A82-4050-B897-6DBAB63AC957}"/>
                  </a:ext>
                </a:extLst>
              </p:cNvPr>
              <p:cNvSpPr txBox="1">
                <a:spLocks noRot="1" noChangeAspect="1" noMove="1" noResize="1" noEditPoints="1" noAdjustHandles="1" noChangeArrowheads="1" noChangeShapeType="1" noTextEdit="1"/>
              </p:cNvSpPr>
              <p:nvPr/>
            </p:nvSpPr>
            <p:spPr>
              <a:xfrm>
                <a:off x="4889791" y="3490015"/>
                <a:ext cx="3804983" cy="785343"/>
              </a:xfrm>
              <a:prstGeom prst="rect">
                <a:avLst/>
              </a:prstGeom>
              <a:blipFill rotWithShape="0">
                <a:blip r:embed="rId12"/>
                <a:stretch>
                  <a:fillRect l="-801" b="-10156"/>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209030" y="1655882"/>
            <a:ext cx="4323516" cy="12372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209818" y="3256165"/>
            <a:ext cx="4323516" cy="15195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35490" y="1804990"/>
                <a:ext cx="3870596" cy="785343"/>
              </a:xfrm>
              <a:prstGeom prst="rect">
                <a:avLst/>
              </a:prstGeom>
              <a:noFill/>
            </p:spPr>
            <p:txBody>
              <a:bodyPr wrap="square" rtlCol="0">
                <a:spAutoFit/>
              </a:bodyPr>
              <a:lstStyle/>
              <a:p>
                <a:pPr marL="0" marR="30480" algn="just">
                  <a:lnSpc>
                    <a:spcPct val="150000"/>
                  </a:lnSpc>
                  <a:spcBef>
                    <a:spcPts val="600"/>
                  </a:spcBef>
                  <a:spcAft>
                    <a:spcPts val="600"/>
                  </a:spcAft>
                </a:pPr>
                <a:r>
                  <a:rPr lang="en-US" sz="1600" kern="1200" dirty="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16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fr-FR" sz="1600" dirty="0" smtClean="0">
                    <a:latin typeface="Arial" panose="020B0604020202020204" pitchFamily="34" charset="0"/>
                    <a:ea typeface="Times New Roman" panose="02020603050405020304" pitchFamily="18" charset="0"/>
                    <a:cs typeface="Arial" panose="020B0604020202020204" pitchFamily="34" charset="0"/>
                  </a:rPr>
                  <a:t> </a:t>
                </a:r>
                <a:r>
                  <a:rPr lang="fr-FR" sz="16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Nếu </a:t>
                </a:r>
                <a:r>
                  <a:rPr lang="fr-FR" sz="1600" dirty="0">
                    <a:solidFill>
                      <a:schemeClr val="bg1"/>
                    </a:solidFill>
                    <a:latin typeface="Arial" panose="020B0604020202020204" pitchFamily="34" charset="0"/>
                    <a:ea typeface="Times New Roman" panose="02020603050405020304" pitchFamily="18" charset="0"/>
                    <a:cs typeface="Arial" panose="020B0604020202020204" pitchFamily="34" charset="0"/>
                  </a:rPr>
                  <a:t>đường thẳng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fr-FR"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góc với hai đường thẳng trong </a:t>
                </a:r>
                <a14:m>
                  <m:oMath xmlns:m="http://schemas.openxmlformats.org/officeDocument/2006/math">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xmlns:a14="http://schemas.microsoft.com/office/drawing/2010/main" xmlns="" id="{9B5DABB8-849A-4D2D-930C-9CA07BFC5BDE}"/>
                  </a:ext>
                </a:extLst>
              </p:cNvPr>
              <p:cNvSpPr txBox="1">
                <a:spLocks noRot="1" noChangeAspect="1" noMove="1" noResize="1" noEditPoints="1" noAdjustHandles="1" noChangeArrowheads="1" noChangeShapeType="1" noTextEdit="1"/>
              </p:cNvSpPr>
              <p:nvPr/>
            </p:nvSpPr>
            <p:spPr>
              <a:xfrm>
                <a:off x="435490" y="1804990"/>
                <a:ext cx="3870596" cy="785343"/>
              </a:xfrm>
              <a:prstGeom prst="rect">
                <a:avLst/>
              </a:prstGeom>
              <a:blipFill rotWithShape="0">
                <a:blip r:embed="rId13"/>
                <a:stretch>
                  <a:fillRect l="-787" r="-157" b="-9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468860" y="3249947"/>
                <a:ext cx="3788586" cy="1569660"/>
              </a:xfrm>
              <a:prstGeom prst="rect">
                <a:avLst/>
              </a:prstGeom>
              <a:noFill/>
            </p:spPr>
            <p:txBody>
              <a:bodyPr wrap="square" rtlCol="0">
                <a:spAutoFit/>
              </a:bodyPr>
              <a:lstStyle/>
              <a:p>
                <a:pPr marL="0" marR="30480" algn="just">
                  <a:lnSpc>
                    <a:spcPct val="150000"/>
                  </a:lnSpc>
                  <a:spcBef>
                    <a:spcPts val="600"/>
                  </a:spcBef>
                  <a:spcAft>
                    <a:spcPts val="600"/>
                  </a:spcAft>
                </a:pPr>
                <a:r>
                  <a:rPr lang="en-US" sz="1600" kern="1200" dirty="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16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fr-FR" sz="16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Nếu </a:t>
                </a:r>
                <a:r>
                  <a:rPr lang="fr-FR" sz="1600" dirty="0">
                    <a:solidFill>
                      <a:schemeClr val="bg1"/>
                    </a:solidFill>
                    <a:latin typeface="Arial" panose="020B0604020202020204" pitchFamily="34" charset="0"/>
                    <a:ea typeface="Times New Roman" panose="02020603050405020304" pitchFamily="18" charset="0"/>
                    <a:cs typeface="Arial" panose="020B0604020202020204" pitchFamily="34" charset="0"/>
                  </a:rPr>
                  <a:t>đường thẳng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góc với hai đường thẳng cắt nhau nằm trong </a:t>
                </a:r>
                <a14:m>
                  <m:oMath xmlns:m="http://schemas.openxmlformats.org/officeDocument/2006/math">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góc với bất kì đường thẳng nào nằm trong </a:t>
                </a:r>
                <a14:m>
                  <m:oMath xmlns:m="http://schemas.openxmlformats.org/officeDocument/2006/math">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4" name="cau hoi d">
                <a:extLst>
                  <a:ext uri="{FF2B5EF4-FFF2-40B4-BE49-F238E27FC236}">
                    <a16:creationId xmlns:a16="http://schemas.microsoft.com/office/drawing/2014/main" xmlns:a14="http://schemas.microsoft.com/office/drawing/2010/main" xmlns="" id="{42A746A3-96B8-42A5-8EFA-A104DB6B2F69}"/>
                  </a:ext>
                </a:extLst>
              </p:cNvPr>
              <p:cNvSpPr txBox="1">
                <a:spLocks noRot="1" noChangeAspect="1" noMove="1" noResize="1" noEditPoints="1" noAdjustHandles="1" noChangeArrowheads="1" noChangeShapeType="1" noTextEdit="1"/>
              </p:cNvSpPr>
              <p:nvPr/>
            </p:nvSpPr>
            <p:spPr>
              <a:xfrm>
                <a:off x="468860" y="3249947"/>
                <a:ext cx="3788586" cy="1569660"/>
              </a:xfrm>
              <a:prstGeom prst="rect">
                <a:avLst/>
              </a:prstGeom>
              <a:blipFill rotWithShape="0">
                <a:blip r:embed="rId14"/>
                <a:stretch>
                  <a:fillRect l="-966" b="-1163"/>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144001" y="4954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144001" y="9566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152179" y="14032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509524" y="2224630"/>
            <a:ext cx="365523" cy="365523"/>
          </a:xfrm>
          <a:prstGeom prst="rect">
            <a:avLst/>
          </a:prstGeom>
        </p:spPr>
      </p:pic>
    </p:spTree>
    <p:extLst>
      <p:ext uri="{BB962C8B-B14F-4D97-AF65-F5344CB8AC3E}">
        <p14:creationId xmlns:p14="http://schemas.microsoft.com/office/powerpoint/2010/main" val="62774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259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 y="278567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78" y="108142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9338" y="296505"/>
            <a:ext cx="8154143" cy="15698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902059" y="337070"/>
                <a:ext cx="7356239" cy="1408078"/>
              </a:xfrm>
              <a:prstGeom prst="rect">
                <a:avLst/>
              </a:prstGeom>
              <a:noFill/>
            </p:spPr>
            <p:txBody>
              <a:bodyPr wrap="square" rtlCol="0">
                <a:spAutoFit/>
              </a:bodyPr>
              <a:lstStyle/>
              <a:p>
                <a:pPr marL="0" marR="30480" algn="just">
                  <a:lnSpc>
                    <a:spcPct val="150000"/>
                  </a:lnSpc>
                  <a:spcBef>
                    <a:spcPts val="600"/>
                  </a:spcBef>
                  <a:spcAft>
                    <a:spcPts val="600"/>
                  </a:spcAft>
                </a:pPr>
                <a:r>
                  <a:rPr lang="fr-FR" sz="19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Cho hình chóp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fr-FR"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fr-FR"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𝑆𝐵</m:t>
                    </m:r>
                    <m:r>
                      <a:rPr lang="fr-FR"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𝑆𝐶</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tam giác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Vẽ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𝑆𝐻</m:t>
                    </m:r>
                    <m:r>
                      <a:rPr lang="fr-FR"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d>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𝐻</m:t>
                    </m:r>
                    <m:r>
                      <a:rPr lang="fr-FR"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d>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Khẳng định nào sau đây đúng?</a:t>
                </a:r>
                <a:endParaRPr lang="en-US"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xmlns="" id="{4605F6AC-8356-4661-B6A4-309609CF4CCF}"/>
                  </a:ext>
                </a:extLst>
              </p:cNvPr>
              <p:cNvSpPr txBox="1">
                <a:spLocks noRot="1" noChangeAspect="1" noMove="1" noResize="1" noEditPoints="1" noAdjustHandles="1" noChangeArrowheads="1" noChangeShapeType="1" noTextEdit="1"/>
              </p:cNvSpPr>
              <p:nvPr/>
            </p:nvSpPr>
            <p:spPr>
              <a:xfrm>
                <a:off x="902059" y="337070"/>
                <a:ext cx="7356239" cy="1408078"/>
              </a:xfrm>
              <a:prstGeom prst="rect">
                <a:avLst/>
              </a:prstGeom>
              <a:blipFill rotWithShape="0">
                <a:blip r:embed="rId11"/>
                <a:stretch>
                  <a:fillRect l="-829" r="-331" b="-259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58252" y="3695674"/>
            <a:ext cx="4127087" cy="116032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13710" y="3685863"/>
            <a:ext cx="4127087" cy="11507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06690" y="4052081"/>
            <a:ext cx="3689510" cy="414985"/>
          </a:xfrm>
          <a:prstGeom prst="rect">
            <a:avLst/>
          </a:prstGeom>
          <a:noFill/>
        </p:spPr>
        <p:txBody>
          <a:bodyPr wrap="square" rtlCol="0">
            <a:spAutoFit/>
          </a:bodyPr>
          <a:lstStyle/>
          <a:p>
            <a:pPr algn="just">
              <a:lnSpc>
                <a:spcPct val="130000"/>
              </a:lnSpc>
              <a:buClr>
                <a:prstClr val="white"/>
              </a:buClr>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vi-VN" sz="1800" kern="1200" dirty="0">
                <a:solidFill>
                  <a:prstClr val="white"/>
                </a:solidFill>
                <a:latin typeface="Arial" panose="020B0604020202020204" pitchFamily="34" charset="0"/>
                <a:ea typeface="Tahoma" panose="020B0604030504040204" pitchFamily="34" charset="0"/>
                <a:cs typeface="Arial" panose="020B0604020202020204" pitchFamily="34" charset="0"/>
              </a:rPr>
              <a:t>H trùng với trung điểm của AC.</a:t>
            </a:r>
            <a:endParaRPr lang="en-US" sz="18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84991" y="4068391"/>
            <a:ext cx="3804983" cy="421526"/>
          </a:xfrm>
          <a:prstGeom prst="rect">
            <a:avLst/>
          </a:prstGeom>
          <a:noFill/>
        </p:spPr>
        <p:txBody>
          <a:bodyPr wrap="square" rtlCol="0">
            <a:spAutoFit/>
          </a:bodyPr>
          <a:lstStyle/>
          <a:p>
            <a:pPr algn="just">
              <a:lnSpc>
                <a:spcPct val="130000"/>
              </a:lnSpc>
              <a:buClr>
                <a:prstClr val="white"/>
              </a:buClr>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vi-VN"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800" kern="1200" dirty="0">
                <a:solidFill>
                  <a:prstClr val="white"/>
                </a:solidFill>
                <a:latin typeface="Arial" panose="020B0604020202020204" pitchFamily="34" charset="0"/>
                <a:ea typeface="Tahoma" panose="020B0604030504040204" pitchFamily="34" charset="0"/>
                <a:cs typeface="Arial" panose="020B0604020202020204" pitchFamily="34" charset="0"/>
              </a:rPr>
              <a:t>H trùng với trung điểm của BC</a:t>
            </a:r>
            <a:r>
              <a:rPr lang="vi-VN" sz="1800" kern="1200" dirty="0" smtClean="0">
                <a:solidFill>
                  <a:prstClr val="white"/>
                </a:solidFill>
                <a:latin typeface="Arial" panose="020B0604020202020204" pitchFamily="34" charset="0"/>
                <a:ea typeface="Tahoma" panose="020B0604030504040204" pitchFamily="34" charset="0"/>
                <a:cs typeface="Arial" panose="020B0604020202020204" pitchFamily="34" charset="0"/>
              </a:rPr>
              <a:t>.</a:t>
            </a:r>
            <a:endParaRPr lang="en-US" sz="1800" kern="1200" dirty="0">
              <a:solidFill>
                <a:prstClr val="white"/>
              </a:solidFill>
              <a:latin typeface="Calibri" panose="020F0502020204030204"/>
              <a:ea typeface="+mn-ea"/>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78445" y="2220516"/>
            <a:ext cx="4127087" cy="11292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1532" y="2217208"/>
            <a:ext cx="4127087" cy="114609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506690" y="2389380"/>
            <a:ext cx="3870596" cy="772519"/>
          </a:xfrm>
          <a:prstGeom prst="rect">
            <a:avLst/>
          </a:prstGeom>
          <a:noFill/>
        </p:spPr>
        <p:txBody>
          <a:bodyPr wrap="square" rtlCol="0">
            <a:spAutoFit/>
          </a:bodyPr>
          <a:lstStyle/>
          <a:p>
            <a:pPr algn="just">
              <a:lnSpc>
                <a:spcPct val="130000"/>
              </a:lnSpc>
              <a:buClr>
                <a:prstClr val="white"/>
              </a:buClr>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vi-VN" sz="1800" dirty="0" smtClean="0">
                <a:solidFill>
                  <a:prstClr val="white"/>
                </a:solidFill>
                <a:latin typeface="Arial" panose="020B0604020202020204" pitchFamily="34" charset="0"/>
                <a:ea typeface="Dotum" panose="020B0600000101010101" pitchFamily="34" charset="-127"/>
                <a:cs typeface="Arial" panose="020B0604020202020204" pitchFamily="34" charset="0"/>
              </a:rPr>
              <a:t>H </a:t>
            </a:r>
            <a:r>
              <a:rPr lang="vi-VN" sz="1800" dirty="0">
                <a:solidFill>
                  <a:prstClr val="white"/>
                </a:solidFill>
                <a:latin typeface="Arial" panose="020B0604020202020204" pitchFamily="34" charset="0"/>
                <a:ea typeface="Dotum" panose="020B0600000101010101" pitchFamily="34" charset="-127"/>
                <a:cs typeface="Arial" panose="020B0604020202020204" pitchFamily="34" charset="0"/>
              </a:rPr>
              <a:t>trùng với trọng tâm tam giác ABC.	</a:t>
            </a:r>
            <a:endParaRPr lang="en-US" sz="18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92583" y="2400515"/>
            <a:ext cx="3797391" cy="781624"/>
          </a:xfrm>
          <a:prstGeom prst="rect">
            <a:avLst/>
          </a:prstGeom>
          <a:noFill/>
        </p:spPr>
        <p:txBody>
          <a:bodyPr wrap="square" rtlCol="0">
            <a:spAutoFit/>
          </a:bodyPr>
          <a:lstStyle/>
          <a:p>
            <a:pPr algn="just">
              <a:lnSpc>
                <a:spcPct val="130000"/>
              </a:lnSpc>
              <a:buClr>
                <a:prstClr val="white"/>
              </a:buClr>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B.</a:t>
            </a:r>
            <a:r>
              <a:rPr lang="vi-VN"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800" dirty="0">
                <a:solidFill>
                  <a:prstClr val="white"/>
                </a:solidFill>
                <a:ea typeface="+mn-ea"/>
              </a:rPr>
              <a:t>H trùng với trực tâm tam giác ABC.</a:t>
            </a:r>
            <a:endParaRPr lang="en-US" sz="1800" kern="1200" dirty="0">
              <a:solidFill>
                <a:prstClr val="white"/>
              </a:solidFill>
              <a:latin typeface="Calibri" panose="020F0502020204030204"/>
              <a:ea typeface="+mn-ea"/>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628771"/>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44001" y="2598505"/>
            <a:ext cx="365523" cy="365523"/>
          </a:xfrm>
          <a:prstGeom prst="rect">
            <a:avLst/>
          </a:prstGeom>
        </p:spPr>
      </p:pic>
    </p:spTree>
    <p:extLst>
      <p:ext uri="{BB962C8B-B14F-4D97-AF65-F5344CB8AC3E}">
        <p14:creationId xmlns:p14="http://schemas.microsoft.com/office/powerpoint/2010/main" val="77036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25605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0261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21096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6" y="442997"/>
            <a:ext cx="8154143" cy="154002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78610" y="498178"/>
                <a:ext cx="7341564" cy="1353897"/>
              </a:xfrm>
              <a:prstGeom prst="rect">
                <a:avLst/>
              </a:prstGeom>
              <a:noFill/>
            </p:spPr>
            <p:txBody>
              <a:bodyPr wrap="square" rtlCol="0">
                <a:spAutoFit/>
              </a:bodyPr>
              <a:lstStyle/>
              <a:p>
                <a:pPr marL="0" marR="30480" algn="just">
                  <a:lnSpc>
                    <a:spcPct val="150000"/>
                  </a:lnSpc>
                  <a:spcBef>
                    <a:spcPts val="600"/>
                  </a:spcBef>
                  <a:spcAft>
                    <a:spcPts val="600"/>
                  </a:spcAft>
                </a:pPr>
                <a:r>
                  <a:rPr lang="fr-FR" sz="19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3.</a:t>
                </a:r>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Cho hình chóp </a:t>
                </a:r>
                <a14:m>
                  <m:oMath xmlns:m="http://schemas.openxmlformats.org/officeDocument/2006/math">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thỏa mãn </a:t>
                </a:r>
                <a14:m>
                  <m:oMath xmlns:m="http://schemas.openxmlformats.org/officeDocument/2006/math">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𝑆𝐵</m:t>
                    </m:r>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𝑆𝐶</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Tam giác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𝐻</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hình chiếu vuông góc của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lên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𝑚𝑝</m:t>
                    </m:r>
                    <m:d>
                      <m:dPr>
                        <m:ctrlP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d>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Chọn khẳng định</a:t>
                </a:r>
                <a:r>
                  <a:rPr lang="fr-FR" sz="1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sai</a:t>
                </a:r>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trong các khẳng định sau?</a:t>
                </a:r>
                <a:endParaRPr lang="en-US"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xmlns:a14="http://schemas.microsoft.com/office/drawing/2010/main" xmlns="" id="{4605F6AC-8356-4661-B6A4-309609CF4CCF}"/>
                  </a:ext>
                </a:extLst>
              </p:cNvPr>
              <p:cNvSpPr txBox="1">
                <a:spLocks noRot="1" noChangeAspect="1" noMove="1" noResize="1" noEditPoints="1" noAdjustHandles="1" noChangeArrowheads="1" noChangeShapeType="1" noTextEdit="1"/>
              </p:cNvSpPr>
              <p:nvPr/>
            </p:nvSpPr>
            <p:spPr>
              <a:xfrm>
                <a:off x="878610" y="498178"/>
                <a:ext cx="7341564" cy="1353897"/>
              </a:xfrm>
              <a:prstGeom prst="rect">
                <a:avLst/>
              </a:prstGeom>
              <a:blipFill rotWithShape="0">
                <a:blip r:embed="rId11"/>
                <a:stretch>
                  <a:fillRect l="-748" r="-415" b="-675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86623" y="2444687"/>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0" y="3780337"/>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18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622067" y="2642261"/>
                <a:ext cx="3446970" cy="457754"/>
              </a:xfrm>
              <a:prstGeom prst="rect">
                <a:avLst/>
              </a:prstGeom>
              <a:noFill/>
            </p:spPr>
            <p:txBody>
              <a:bodyPr wrap="square" rtlCol="0">
                <a:spAutoFit/>
              </a:bodyPr>
              <a:lstStyle/>
              <a:p>
                <a:pPr marL="0" marR="30480" algn="just">
                  <a:lnSpc>
                    <a:spcPct val="150000"/>
                  </a:lnSpc>
                  <a:spcBef>
                    <a:spcPts val="600"/>
                  </a:spcBef>
                  <a:spcAft>
                    <a:spcPts val="600"/>
                  </a:spcAft>
                </a:pPr>
                <a:r>
                  <a:rPr lang="en-US" sz="18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A. </a:t>
                </a:r>
                <a14:m>
                  <m:oMath xmlns:m="http://schemas.openxmlformats.org/officeDocument/2006/math">
                    <m:d>
                      <m:dPr>
                        <m:ctrlPr>
                          <a:rPr lang="en-US" sz="180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𝑆𝐵𝐻</m:t>
                        </m:r>
                      </m:e>
                    </m:d>
                    <m:r>
                      <a:rPr lang="fr-FR"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𝑆𝐶𝐻</m:t>
                        </m:r>
                      </m:e>
                    </m:d>
                    <m:r>
                      <a:rPr lang="fr-FR"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𝑆𝐻</m:t>
                    </m:r>
                  </m:oMath>
                </a14:m>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25" name="cau hoi b">
                <a:extLst>
                  <a:ext uri="{FF2B5EF4-FFF2-40B4-BE49-F238E27FC236}">
                    <a16:creationId xmlns:a16="http://schemas.microsoft.com/office/drawing/2014/main" xmlns:a14="http://schemas.microsoft.com/office/drawing/2010/main" xmlns="" id="{9897B1B9-EB78-41AF-AC33-1E8F7714B11F}"/>
                  </a:ext>
                </a:extLst>
              </p:cNvPr>
              <p:cNvSpPr txBox="1">
                <a:spLocks noRot="1" noChangeAspect="1" noMove="1" noResize="1" noEditPoints="1" noAdjustHandles="1" noChangeArrowheads="1" noChangeShapeType="1" noTextEdit="1"/>
              </p:cNvSpPr>
              <p:nvPr/>
            </p:nvSpPr>
            <p:spPr>
              <a:xfrm>
                <a:off x="622067" y="2642261"/>
                <a:ext cx="3446970" cy="457754"/>
              </a:xfrm>
              <a:prstGeom prst="rect">
                <a:avLst/>
              </a:prstGeom>
              <a:blipFill rotWithShape="0">
                <a:blip r:embed="rId12"/>
                <a:stretch>
                  <a:fillRect l="-1416"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4737298" y="3990104"/>
                <a:ext cx="3509542" cy="507831"/>
              </a:xfrm>
              <a:prstGeom prst="rect">
                <a:avLst/>
              </a:prstGeom>
              <a:noFill/>
            </p:spPr>
            <p:txBody>
              <a:bodyPr wrap="square" rtlCol="0">
                <a:spAutoFit/>
              </a:bodyPr>
              <a:lstStyle/>
              <a:p>
                <a:pPr marL="0" marR="30480" algn="just">
                  <a:lnSpc>
                    <a:spcPct val="150000"/>
                  </a:lnSpc>
                  <a:spcBef>
                    <a:spcPts val="600"/>
                  </a:spcBef>
                  <a:spcAft>
                    <a:spcPts val="600"/>
                  </a:spcAft>
                </a:pPr>
                <a:r>
                  <a:rPr lang="en-US" sz="18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D.</a:t>
                </a:r>
                <a:r>
                  <a:rPr lang="vi-VN" sz="18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d>
                      <m:dPr>
                        <m:ctrlPr>
                          <a:rPr lang="en-US" sz="18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𝑆𝐴𝐻</m:t>
                        </m:r>
                      </m:e>
                    </m:d>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𝑆𝐶𝐻</m:t>
                        </m:r>
                      </m:e>
                    </m:d>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𝑆𝐻</m:t>
                    </m:r>
                  </m:oMath>
                </a14:m>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27" name="cau hoi c">
                <a:extLst>
                  <a:ext uri="{FF2B5EF4-FFF2-40B4-BE49-F238E27FC236}">
                    <a16:creationId xmlns:a16="http://schemas.microsoft.com/office/drawing/2014/main" xmlns:a14="http://schemas.microsoft.com/office/drawing/2010/main" xmlns="" id="{D96707EC-5A82-4050-B897-6DBAB63AC957}"/>
                  </a:ext>
                </a:extLst>
              </p:cNvPr>
              <p:cNvSpPr txBox="1">
                <a:spLocks noRot="1" noChangeAspect="1" noMove="1" noResize="1" noEditPoints="1" noAdjustHandles="1" noChangeArrowheads="1" noChangeShapeType="1" noTextEdit="1"/>
              </p:cNvSpPr>
              <p:nvPr/>
            </p:nvSpPr>
            <p:spPr>
              <a:xfrm>
                <a:off x="4737298" y="3990104"/>
                <a:ext cx="3509542" cy="507831"/>
              </a:xfrm>
              <a:prstGeom prst="rect">
                <a:avLst/>
              </a:prstGeom>
              <a:blipFill rotWithShape="0">
                <a:blip r:embed="rId13"/>
                <a:stretch>
                  <a:fillRect l="-1389" b="-9639"/>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80" y="243550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796392"/>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836046" y="2621329"/>
                <a:ext cx="3510108" cy="457754"/>
              </a:xfrm>
              <a:prstGeom prst="rect">
                <a:avLst/>
              </a:prstGeom>
              <a:noFill/>
            </p:spPr>
            <p:txBody>
              <a:bodyPr wrap="square" rtlCol="0">
                <a:spAutoFit/>
              </a:bodyPr>
              <a:lstStyle/>
              <a:p>
                <a:pPr marL="0" marR="30480" algn="just">
                  <a:lnSpc>
                    <a:spcPct val="150000"/>
                  </a:lnSpc>
                  <a:spcBef>
                    <a:spcPts val="600"/>
                  </a:spcBef>
                  <a:spcAft>
                    <a:spcPts val="600"/>
                  </a:spcAft>
                </a:pPr>
                <a:r>
                  <a:rPr lang="en-US" sz="18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d>
                      <m:dPr>
                        <m:ctrlPr>
                          <a:rPr lang="en-US" sz="18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𝑆𝐴𝐻</m:t>
                        </m:r>
                      </m:e>
                    </m:d>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𝑆𝐵𝐻</m:t>
                        </m:r>
                      </m:e>
                    </m:d>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𝑆𝐻</m:t>
                    </m:r>
                  </m:oMath>
                </a14:m>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33" name="cau hoi a">
                <a:extLst>
                  <a:ext uri="{FF2B5EF4-FFF2-40B4-BE49-F238E27FC236}">
                    <a16:creationId xmlns:a16="http://schemas.microsoft.com/office/drawing/2014/main" xmlns:a14="http://schemas.microsoft.com/office/drawing/2010/main" xmlns="" id="{9B5DABB8-849A-4D2D-930C-9CA07BFC5BDE}"/>
                  </a:ext>
                </a:extLst>
              </p:cNvPr>
              <p:cNvSpPr txBox="1">
                <a:spLocks noRot="1" noChangeAspect="1" noMove="1" noResize="1" noEditPoints="1" noAdjustHandles="1" noChangeArrowheads="1" noChangeShapeType="1" noTextEdit="1"/>
              </p:cNvSpPr>
              <p:nvPr/>
            </p:nvSpPr>
            <p:spPr>
              <a:xfrm>
                <a:off x="4836046" y="2621329"/>
                <a:ext cx="3510108" cy="457754"/>
              </a:xfrm>
              <a:prstGeom prst="rect">
                <a:avLst/>
              </a:prstGeom>
              <a:blipFill rotWithShape="0">
                <a:blip r:embed="rId14"/>
                <a:stretch>
                  <a:fillRect l="-1389"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69528" y="4047954"/>
                <a:ext cx="1617718" cy="452432"/>
              </a:xfrm>
              <a:prstGeom prst="rect">
                <a:avLst/>
              </a:prstGeom>
              <a:noFill/>
            </p:spPr>
            <p:txBody>
              <a:bodyPr wrap="square" rtlCol="0">
                <a:spAutoFit/>
              </a:bodyPr>
              <a:lstStyle/>
              <a:p>
                <a:pPr algn="just">
                  <a:lnSpc>
                    <a:spcPct val="130000"/>
                  </a:lnSpc>
                  <a:buClr>
                    <a:prstClr val="white"/>
                  </a:buClr>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18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18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𝐴𝐵</m:t>
                    </m:r>
                    <m:r>
                      <a:rPr lang="en-US" sz="18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𝑆𝐻</m:t>
                    </m:r>
                  </m:oMath>
                </a14:m>
                <a:r>
                  <a:rPr lang="en-US" sz="1800" dirty="0" smtClean="0">
                    <a:solidFill>
                      <a:schemeClr val="bg1"/>
                    </a:solidFill>
                    <a:effectLst/>
                    <a:latin typeface="Times New Roman" panose="02020603050405020304" pitchFamily="18" charset="0"/>
                    <a:ea typeface="Arial" panose="020B0604020202020204" pitchFamily="34" charset="0"/>
                  </a:rPr>
                  <a:t>.</a:t>
                </a:r>
                <a:endParaRPr lang="en-US" sz="1800" kern="1200" dirty="0">
                  <a:solidFill>
                    <a:schemeClr val="bg1"/>
                  </a:solidFill>
                  <a:latin typeface="Arial" panose="020B0604020202020204" pitchFamily="34" charset="0"/>
                  <a:ea typeface="+mn-ea"/>
                  <a:cs typeface="Arial" panose="020B0604020202020204" pitchFamily="34" charset="0"/>
                </a:endParaRPr>
              </a:p>
            </p:txBody>
          </p:sp>
        </mc:Choice>
        <mc:Fallback xmlns="">
          <p:sp>
            <p:nvSpPr>
              <p:cNvPr id="34" name="cau hoi d">
                <a:extLst>
                  <a:ext uri="{FF2B5EF4-FFF2-40B4-BE49-F238E27FC236}">
                    <a16:creationId xmlns:a16="http://schemas.microsoft.com/office/drawing/2014/main" xmlns:a14="http://schemas.microsoft.com/office/drawing/2010/main" xmlns="" id="{42A746A3-96B8-42A5-8EFA-A104DB6B2F69}"/>
                  </a:ext>
                </a:extLst>
              </p:cNvPr>
              <p:cNvSpPr txBox="1">
                <a:spLocks noRot="1" noChangeAspect="1" noMove="1" noResize="1" noEditPoints="1" noAdjustHandles="1" noChangeArrowheads="1" noChangeShapeType="1" noTextEdit="1"/>
              </p:cNvSpPr>
              <p:nvPr/>
            </p:nvSpPr>
            <p:spPr>
              <a:xfrm>
                <a:off x="569528" y="4047954"/>
                <a:ext cx="1617718" cy="452432"/>
              </a:xfrm>
              <a:prstGeom prst="rect">
                <a:avLst/>
              </a:prstGeom>
              <a:blipFill rotWithShape="0">
                <a:blip r:embed="rId15"/>
                <a:stretch>
                  <a:fillRect l="-3008" b="-1351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11322"/>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72447"/>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19044"/>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89776"/>
            <a:ext cx="365523" cy="365523"/>
          </a:xfrm>
          <a:prstGeom prst="rect">
            <a:avLst/>
          </a:prstGeom>
        </p:spPr>
      </p:pic>
    </p:spTree>
    <p:extLst>
      <p:ext uri="{BB962C8B-B14F-4D97-AF65-F5344CB8AC3E}">
        <p14:creationId xmlns:p14="http://schemas.microsoft.com/office/powerpoint/2010/main" val="9832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14040"/>
              </a:solidFill>
            </a:endParaRPr>
          </a:p>
        </p:txBody>
      </p:sp>
      <p:grpSp>
        <p:nvGrpSpPr>
          <p:cNvPr id="9" name="Google Shape;1093;p42"/>
          <p:cNvGrpSpPr/>
          <p:nvPr/>
        </p:nvGrpSpPr>
        <p:grpSpPr>
          <a:xfrm rot="14339796">
            <a:off x="-279541" y="4235269"/>
            <a:ext cx="1304335" cy="562212"/>
            <a:chOff x="10048400" y="2011675"/>
            <a:chExt cx="632075" cy="286275"/>
          </a:xfrm>
        </p:grpSpPr>
        <p:sp>
          <p:nvSpPr>
            <p:cNvPr id="10"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endParaRPr/>
            </a:p>
          </p:txBody>
        </p:sp>
        <p:sp>
          <p:nvSpPr>
            <p:cNvPr id="11"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12"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20000"/>
                    </a14:imgEffect>
                  </a14:imgLayer>
                </a14:imgProps>
              </a:ext>
            </a:extLst>
          </a:blip>
          <a:stretch>
            <a:fillRect/>
          </a:stretch>
        </p:blipFill>
        <p:spPr>
          <a:xfrm>
            <a:off x="5652563" y="1850131"/>
            <a:ext cx="3060561" cy="3017225"/>
          </a:xfrm>
          <a:prstGeom prst="rect">
            <a:avLst/>
          </a:prstGeom>
        </p:spPr>
      </p:pic>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629519" y="1978626"/>
                <a:ext cx="4971182" cy="133882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dirty="0" smtClean="0">
                    <a:solidFill>
                      <a:schemeClr val="bg1">
                        <a:lumMod val="10000"/>
                      </a:schemeClr>
                    </a:solidFill>
                    <a:ea typeface="Open Sans"/>
                  </a:rPr>
                  <a:t>Coi </a:t>
                </a:r>
                <a:r>
                  <a:rPr lang="vi-VN" altLang="en-US" sz="1800" dirty="0">
                    <a:solidFill>
                      <a:schemeClr val="bg1">
                        <a:lumMod val="10000"/>
                      </a:schemeClr>
                    </a:solidFill>
                    <a:ea typeface="Open Sans"/>
                  </a:rPr>
                  <a:t>chiếc thước thẳng đó là đường thẳng </a:t>
                </a:r>
                <a14:m>
                  <m:oMath xmlns:m="http://schemas.openxmlformats.org/officeDocument/2006/math">
                    <m:r>
                      <a:rPr lang="vi-VN"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𝑎</m:t>
                    </m:r>
                    <m:r>
                      <a:rPr lang="vi-VN"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altLang="en-US" sz="1800" dirty="0">
                    <a:solidFill>
                      <a:schemeClr val="bg1">
                        <a:lumMod val="10000"/>
                      </a:schemeClr>
                    </a:solidFill>
                    <a:ea typeface="Open Sans"/>
                  </a:rPr>
                  <a:t>trong mặt phẳng </a:t>
                </a:r>
                <a14:m>
                  <m:oMath xmlns:m="http://schemas.openxmlformats.org/officeDocument/2006/math">
                    <m:r>
                      <a:rPr lang="vi-VN" altLang="en-US" sz="1800" i="1" dirty="0">
                        <a:solidFill>
                          <a:schemeClr val="bg1">
                            <a:lumMod val="10000"/>
                          </a:schemeClr>
                        </a:solidFill>
                        <a:latin typeface="Cambria Math" panose="02040503050406030204" pitchFamily="18" charset="0"/>
                        <a:ea typeface="Open Sans"/>
                      </a:rPr>
                      <m:t>(</m:t>
                    </m:r>
                    <m:r>
                      <a:rPr lang="vi-VN" altLang="en-US" sz="1800" i="1" dirty="0">
                        <a:solidFill>
                          <a:schemeClr val="bg1">
                            <a:lumMod val="10000"/>
                          </a:schemeClr>
                        </a:solidFill>
                        <a:latin typeface="Cambria Math" panose="02040503050406030204" pitchFamily="18" charset="0"/>
                        <a:ea typeface="Open Sans"/>
                      </a:rPr>
                      <m:t>𝑃</m:t>
                    </m:r>
                    <m:r>
                      <a:rPr lang="vi-VN" altLang="en-US" sz="1800" i="1" dirty="0">
                        <a:solidFill>
                          <a:schemeClr val="bg1">
                            <a:lumMod val="10000"/>
                          </a:schemeClr>
                        </a:solidFill>
                        <a:latin typeface="Cambria Math" panose="02040503050406030204" pitchFamily="18" charset="0"/>
                        <a:ea typeface="Open Sans"/>
                      </a:rPr>
                      <m:t>)</m:t>
                    </m:r>
                  </m:oMath>
                </a14:m>
                <a:r>
                  <a:rPr lang="vi-VN" altLang="en-US" sz="1800" dirty="0">
                    <a:solidFill>
                      <a:schemeClr val="bg1">
                        <a:lumMod val="10000"/>
                      </a:schemeClr>
                    </a:solidFill>
                    <a:ea typeface="Open Sans"/>
                  </a:rPr>
                  <a:t>, nêu dự đoán về mối liên hệ giữa đường thẳng </a:t>
                </a:r>
                <a14:m>
                  <m:oMath xmlns:m="http://schemas.openxmlformats.org/officeDocument/2006/math">
                    <m:r>
                      <a:rPr lang="vi-VN"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altLang="en-US" sz="1800" dirty="0">
                    <a:solidFill>
                      <a:schemeClr val="bg1">
                        <a:lumMod val="10000"/>
                      </a:schemeClr>
                    </a:solidFill>
                    <a:ea typeface="Open Sans"/>
                  </a:rPr>
                  <a:t> và đường thẳng </a:t>
                </a:r>
                <a14:m>
                  <m:oMath xmlns:m="http://schemas.openxmlformats.org/officeDocument/2006/math">
                    <m:r>
                      <a:rPr lang="vi-VN"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𝑎</m:t>
                    </m:r>
                  </m:oMath>
                </a14:m>
                <a:r>
                  <a:rPr lang="vi-VN" altLang="en-US" sz="1800" dirty="0" smtClean="0">
                    <a:solidFill>
                      <a:schemeClr val="bg1">
                        <a:lumMod val="10000"/>
                      </a:schemeClr>
                    </a:solidFill>
                    <a:ea typeface="Open Sans"/>
                  </a:rPr>
                  <a:t>.</a:t>
                </a:r>
                <a:endParaRPr lang="vi-VN" altLang="en-US" sz="1800" dirty="0">
                  <a:solidFill>
                    <a:schemeClr val="bg1">
                      <a:lumMod val="10000"/>
                    </a:schemeClr>
                  </a:solidFill>
                  <a:ea typeface="Open Sans"/>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629519" y="1978626"/>
                <a:ext cx="4971182" cy="1338828"/>
              </a:xfrm>
              <a:prstGeom prst="rect">
                <a:avLst/>
              </a:prstGeom>
              <a:blipFill rotWithShape="0">
                <a:blip r:embed="rId5"/>
                <a:stretch>
                  <a:fillRect l="-980" r="-980"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01361" y="3521496"/>
                <a:ext cx="4493402" cy="923330"/>
              </a:xfrm>
              <a:prstGeom prst="rect">
                <a:avLst/>
              </a:prstGeom>
            </p:spPr>
            <p:txBody>
              <a:bodyPr wrap="square">
                <a:spAutoFit/>
              </a:bodyPr>
              <a:lstStyle/>
              <a:p>
                <a:pPr algn="just">
                  <a:lnSpc>
                    <a:spcPct val="150000"/>
                  </a:lnSpc>
                  <a:spcBef>
                    <a:spcPts val="600"/>
                  </a:spcBef>
                  <a:spcAft>
                    <a:spcPts val="600"/>
                  </a:spcAft>
                </a:pPr>
                <a:r>
                  <a:rPr lang="vi-VN" sz="1800" dirty="0">
                    <a:latin typeface="+mn-lt"/>
                    <a:ea typeface="Times New Roman" panose="02020603050405020304" pitchFamily="18" charset="0"/>
                    <a:cs typeface="Times New Roman" panose="02020603050405020304" pitchFamily="18" charset="0"/>
                  </a:rPr>
                  <a:t>Dự đoán: Đường thẳng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sz="1800" dirty="0">
                    <a:effectLst/>
                    <a:latin typeface="+mn-lt"/>
                    <a:ea typeface="Times New Roman" panose="02020603050405020304" pitchFamily="18" charset="0"/>
                    <a:cs typeface="Times New Roman" panose="02020603050405020304" pitchFamily="18" charset="0"/>
                  </a:rPr>
                  <a:t> và đường thẳng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vi-VN" sz="1800" dirty="0">
                    <a:effectLst/>
                    <a:latin typeface="+mn-lt"/>
                    <a:ea typeface="Times New Roman" panose="02020603050405020304" pitchFamily="18" charset="0"/>
                    <a:cs typeface="Times New Roman" panose="02020603050405020304" pitchFamily="18" charset="0"/>
                  </a:rPr>
                  <a:t> vuông góc với nhau.</a:t>
                </a:r>
                <a:endParaRPr lang="en-US" sz="1800" dirty="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01361" y="3521496"/>
                <a:ext cx="4493402" cy="923330"/>
              </a:xfrm>
              <a:prstGeom prst="rect">
                <a:avLst/>
              </a:prstGeom>
              <a:blipFill rotWithShape="0">
                <a:blip r:embed="rId6"/>
                <a:stretch>
                  <a:fillRect l="-1085" r="-1221" b="-4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84206" y="228931"/>
                <a:ext cx="8428918" cy="1846659"/>
              </a:xfrm>
              <a:prstGeom prst="rect">
                <a:avLst/>
              </a:prstGeom>
            </p:spPr>
            <p:txBody>
              <a:bodyPr wrap="square">
                <a:spAutoFit/>
              </a:bodyPr>
              <a:lstStyle/>
              <a:p>
                <a:pPr marL="342900" lvl="0" indent="-342900" algn="just">
                  <a:lnSpc>
                    <a:spcPct val="150000"/>
                  </a:lnSpc>
                  <a:spcBef>
                    <a:spcPts val="600"/>
                  </a:spcBef>
                  <a:spcAft>
                    <a:spcPts val="600"/>
                  </a:spcAft>
                  <a:buClr>
                    <a:srgbClr val="C00000"/>
                  </a:buClr>
                  <a:buFont typeface="Wingdings" panose="05000000000000000000" pitchFamily="2" charset="2"/>
                  <a:buChar char="q"/>
                  <a:defRPr/>
                </a:pPr>
                <a:r>
                  <a:rPr lang="en-US" sz="2200" b="1" dirty="0" smtClean="0">
                    <a:solidFill>
                      <a:srgbClr val="C00000"/>
                    </a:solidFill>
                    <a:ea typeface="Dotum" panose="020B0600000101010101" pitchFamily="34" charset="-127"/>
                    <a:cs typeface="Times New Roman" panose="02020603050405020304" pitchFamily="18" charset="0"/>
                  </a:rPr>
                  <a:t>HĐ1</a:t>
                </a:r>
                <a:r>
                  <a:rPr lang="en-US" sz="2200" dirty="0" smtClean="0">
                    <a:solidFill>
                      <a:srgbClr val="C00000"/>
                    </a:solidFill>
                    <a:ea typeface="Dotum" panose="020B0600000101010101" pitchFamily="34" charset="-127"/>
                    <a:cs typeface="Times New Roman" panose="02020603050405020304" pitchFamily="18" charset="0"/>
                  </a:rPr>
                  <a:t>:</a:t>
                </a:r>
                <a:r>
                  <a:rPr lang="en-US" sz="2200" dirty="0" smtClean="0">
                    <a:solidFill>
                      <a:schemeClr val="bg1">
                        <a:lumMod val="10000"/>
                      </a:schemeClr>
                    </a:solidFill>
                    <a:ea typeface="Dotum" panose="020B0600000101010101" pitchFamily="34" charset="-127"/>
                    <a:cs typeface="Times New Roman" panose="02020603050405020304" pitchFamily="18" charset="0"/>
                  </a:rPr>
                  <a:t> </a:t>
                </a:r>
                <a:r>
                  <a:rPr lang="vi-VN" altLang="en-US" sz="1800" dirty="0" smtClean="0">
                    <a:solidFill>
                      <a:schemeClr val="bg1">
                        <a:lumMod val="10000"/>
                      </a:schemeClr>
                    </a:solidFill>
                    <a:ea typeface="Open Sans"/>
                  </a:rPr>
                  <a:t>Hình </a:t>
                </a:r>
                <a:r>
                  <a:rPr lang="vi-VN" altLang="en-US" sz="1800" dirty="0">
                    <a:solidFill>
                      <a:schemeClr val="bg1">
                        <a:lumMod val="10000"/>
                      </a:schemeClr>
                    </a:solidFill>
                    <a:ea typeface="Open Sans"/>
                  </a:rPr>
                  <a:t>10 mô tả một người thợ xây đang thả dây dọi vuông góc với nền nhà. Coi dây dọi như đường thẳng </a:t>
                </a:r>
                <a14:m>
                  <m:oMath xmlns:m="http://schemas.openxmlformats.org/officeDocument/2006/math">
                    <m:r>
                      <a:rPr lang="vi-VN"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altLang="en-US" sz="1800" dirty="0">
                    <a:solidFill>
                      <a:schemeClr val="bg1">
                        <a:lumMod val="10000"/>
                      </a:schemeClr>
                    </a:solidFill>
                    <a:ea typeface="Open Sans"/>
                  </a:rPr>
                  <a:t> và nền nhà như mặt phẳng </a:t>
                </a:r>
                <a14:m>
                  <m:oMath xmlns:m="http://schemas.openxmlformats.org/officeDocument/2006/math">
                    <m:r>
                      <a:rPr lang="vi-VN" altLang="en-US" sz="1800" i="1" dirty="0" smtClean="0">
                        <a:solidFill>
                          <a:schemeClr val="bg1">
                            <a:lumMod val="10000"/>
                          </a:schemeClr>
                        </a:solidFill>
                        <a:latin typeface="Cambria Math" panose="02040503050406030204" pitchFamily="18" charset="0"/>
                        <a:ea typeface="Open Sans"/>
                      </a:rPr>
                      <m:t>(</m:t>
                    </m:r>
                    <m:r>
                      <a:rPr lang="vi-VN" altLang="en-US" sz="1800" i="1" dirty="0" smtClean="0">
                        <a:solidFill>
                          <a:schemeClr val="bg1">
                            <a:lumMod val="10000"/>
                          </a:schemeClr>
                        </a:solidFill>
                        <a:latin typeface="Cambria Math" panose="02040503050406030204" pitchFamily="18" charset="0"/>
                        <a:ea typeface="Open Sans"/>
                      </a:rPr>
                      <m:t>𝑃</m:t>
                    </m:r>
                    <m:r>
                      <a:rPr lang="vi-VN" altLang="en-US" sz="1800" i="1" dirty="0" smtClean="0">
                        <a:solidFill>
                          <a:schemeClr val="bg1">
                            <a:lumMod val="10000"/>
                          </a:schemeClr>
                        </a:solidFill>
                        <a:latin typeface="Cambria Math" panose="02040503050406030204" pitchFamily="18" charset="0"/>
                        <a:ea typeface="Open Sans"/>
                      </a:rPr>
                      <m:t>)</m:t>
                    </m:r>
                  </m:oMath>
                </a14:m>
                <a:r>
                  <a:rPr lang="vi-VN" altLang="en-US" sz="1800" dirty="0">
                    <a:solidFill>
                      <a:schemeClr val="bg1">
                        <a:lumMod val="10000"/>
                      </a:schemeClr>
                    </a:solidFill>
                    <a:ea typeface="Open Sans"/>
                  </a:rPr>
                  <a:t>, khi đó Hình 10 gợi nên hình ảnh đường thẳng </a:t>
                </a:r>
                <a14:m>
                  <m:oMath xmlns:m="http://schemas.openxmlformats.org/officeDocument/2006/math">
                    <m:r>
                      <a:rPr lang="vi-VN"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altLang="en-US" sz="1800" dirty="0">
                    <a:solidFill>
                      <a:schemeClr val="bg1">
                        <a:lumMod val="10000"/>
                      </a:schemeClr>
                    </a:solidFill>
                    <a:ea typeface="Open Sans"/>
                  </a:rPr>
                  <a:t> vuông góc với mặt phẳng </a:t>
                </a:r>
                <a14:m>
                  <m:oMath xmlns:m="http://schemas.openxmlformats.org/officeDocument/2006/math">
                    <m:r>
                      <a:rPr lang="vi-VN" altLang="en-US" sz="1800" i="1" dirty="0" smtClean="0">
                        <a:solidFill>
                          <a:schemeClr val="bg1">
                            <a:lumMod val="10000"/>
                          </a:schemeClr>
                        </a:solidFill>
                        <a:latin typeface="Cambria Math" panose="02040503050406030204" pitchFamily="18" charset="0"/>
                        <a:ea typeface="Open Sans"/>
                      </a:rPr>
                      <m:t>(</m:t>
                    </m:r>
                    <m:r>
                      <a:rPr lang="vi-VN" altLang="en-US" sz="1800" i="1" dirty="0" smtClean="0">
                        <a:solidFill>
                          <a:schemeClr val="bg1">
                            <a:lumMod val="10000"/>
                          </a:schemeClr>
                        </a:solidFill>
                        <a:latin typeface="Cambria Math" panose="02040503050406030204" pitchFamily="18" charset="0"/>
                        <a:ea typeface="Open Sans"/>
                      </a:rPr>
                      <m:t>𝑃</m:t>
                    </m:r>
                    <m:r>
                      <a:rPr lang="vi-VN" altLang="en-US" sz="1800" i="1" dirty="0" smtClean="0">
                        <a:solidFill>
                          <a:schemeClr val="bg1">
                            <a:lumMod val="10000"/>
                          </a:schemeClr>
                        </a:solidFill>
                        <a:latin typeface="Cambria Math" panose="02040503050406030204" pitchFamily="18" charset="0"/>
                        <a:ea typeface="Open Sans"/>
                      </a:rPr>
                      <m:t>)</m:t>
                    </m:r>
                  </m:oMath>
                </a14:m>
                <a:r>
                  <a:rPr lang="vi-VN" altLang="en-US" sz="1800" dirty="0">
                    <a:solidFill>
                      <a:schemeClr val="bg1">
                        <a:lumMod val="10000"/>
                      </a:schemeClr>
                    </a:solidFill>
                    <a:ea typeface="Open Sans"/>
                  </a:rPr>
                  <a:t>. Người thợ xây đặt chiếc thước thẳng ở một vị trí tùy ý trên nền nhà. </a:t>
                </a:r>
                <a:endParaRPr lang="en-US" dirty="0">
                  <a:solidFill>
                    <a:schemeClr val="bg1">
                      <a:lumMod val="10000"/>
                    </a:schemeClr>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284206" y="228931"/>
                <a:ext cx="8428918" cy="1846659"/>
              </a:xfrm>
              <a:prstGeom prst="rect">
                <a:avLst/>
              </a:prstGeom>
              <a:blipFill rotWithShape="0">
                <a:blip r:embed="rId7"/>
                <a:stretch>
                  <a:fillRect l="-796" r="-651" b="-1987"/>
                </a:stretch>
              </a:blipFill>
            </p:spPr>
            <p:txBody>
              <a:bodyPr/>
              <a:lstStyle/>
              <a:p>
                <a:r>
                  <a:rPr lang="en-US">
                    <a:noFill/>
                  </a:rPr>
                  <a:t> </a:t>
                </a:r>
              </a:p>
            </p:txBody>
          </p:sp>
        </mc:Fallback>
      </mc:AlternateContent>
      <p:sp>
        <p:nvSpPr>
          <p:cNvPr id="15" name="Right Arrow 14"/>
          <p:cNvSpPr/>
          <p:nvPr/>
        </p:nvSpPr>
        <p:spPr>
          <a:xfrm>
            <a:off x="677220" y="3686213"/>
            <a:ext cx="272278" cy="20955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308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4480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299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9750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8" y="266094"/>
            <a:ext cx="8154143" cy="2259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966432" y="363326"/>
                <a:ext cx="7094554" cy="1985159"/>
              </a:xfrm>
              <a:prstGeom prst="rect">
                <a:avLst/>
              </a:prstGeom>
              <a:noFill/>
            </p:spPr>
            <p:txBody>
              <a:bodyPr wrap="square" rtlCol="0">
                <a:spAutoFit/>
              </a:bodyPr>
              <a:lstStyle/>
              <a:p>
                <a:pPr marL="0" marR="30480" algn="just">
                  <a:lnSpc>
                    <a:spcPct val="150000"/>
                  </a:lnSpc>
                  <a:spcBef>
                    <a:spcPts val="600"/>
                  </a:spcBef>
                  <a:spcAft>
                    <a:spcPts val="600"/>
                  </a:spcAft>
                </a:pPr>
                <a:r>
                  <a:rPr lang="nl-NL" sz="2050" b="1" kern="100" dirty="0" smtClean="0">
                    <a:solidFill>
                      <a:schemeClr val="bg1"/>
                    </a:solidFill>
                    <a:latin typeface="Arial" panose="020B0604020202020204" pitchFamily="34" charset="0"/>
                    <a:ea typeface="Calibri" panose="020F0502020204030204" pitchFamily="34" charset="0"/>
                    <a:cs typeface="Arial" panose="020B0604020202020204" pitchFamily="34" charset="0"/>
                  </a:rPr>
                  <a:t>Câu 4. </a:t>
                </a:r>
                <a:r>
                  <a:rPr lang="fr-FR" sz="205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a:t>
                </a:r>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hình chóp </a:t>
                </a:r>
                <a14:m>
                  <m:oMath xmlns:m="http://schemas.openxmlformats.org/officeDocument/2006/math">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fr-FR"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đáy </a:t>
                </a:r>
                <a14:m>
                  <m:oMath xmlns:m="http://schemas.openxmlformats.org/officeDocument/2006/math">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hình chữ nhật, </a:t>
                </a:r>
                <a14:m>
                  <m:oMath xmlns:m="http://schemas.openxmlformats.org/officeDocument/2006/math">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fr-FR"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fr-FR"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m:t>
                    </m:r>
                    <m:r>
                      <a:rPr lang="fr-FR"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𝐴𝐹</m:t>
                    </m:r>
                  </m:oMath>
                </a14:m>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lần lượt là các đường cao của tam giác </a:t>
                </a:r>
                <a14:m>
                  <m:oMath xmlns:m="http://schemas.openxmlformats.org/officeDocument/2006/math">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𝑆𝐴𝐵</m:t>
                    </m:r>
                  </m:oMath>
                </a14:m>
                <a:r>
                  <a:rPr lang="en-US"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và tam giác </a:t>
                </a:r>
                <a14:m>
                  <m:oMath xmlns:m="http://schemas.openxmlformats.org/officeDocument/2006/math">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𝑆𝐴𝐷</m:t>
                    </m:r>
                    <m:r>
                      <a:rPr lang="fr-FR"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Chọn khẳng định đúng trong các khẳng định sau ?</a:t>
                </a:r>
                <a:endParaRPr lang="en-US"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xmlns:a14="http://schemas.microsoft.com/office/drawing/2010/main" xmlns="" id="{4605F6AC-8356-4661-B6A4-309609CF4CCF}"/>
                  </a:ext>
                </a:extLst>
              </p:cNvPr>
              <p:cNvSpPr txBox="1">
                <a:spLocks noRot="1" noChangeAspect="1" noMove="1" noResize="1" noEditPoints="1" noAdjustHandles="1" noChangeArrowheads="1" noChangeShapeType="1" noTextEdit="1"/>
              </p:cNvSpPr>
              <p:nvPr/>
            </p:nvSpPr>
            <p:spPr>
              <a:xfrm>
                <a:off x="966432" y="363326"/>
                <a:ext cx="7094554" cy="1985159"/>
              </a:xfrm>
              <a:prstGeom prst="rect">
                <a:avLst/>
              </a:prstGeom>
              <a:blipFill rotWithShape="0">
                <a:blip r:embed="rId11"/>
                <a:stretch>
                  <a:fillRect l="-1032" r="-602" b="-215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2078"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898648"/>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77524" y="4204577"/>
                <a:ext cx="3446970" cy="518668"/>
              </a:xfrm>
              <a:prstGeom prst="rect">
                <a:avLst/>
              </a:prstGeom>
              <a:noFill/>
            </p:spPr>
            <p:txBody>
              <a:bodyPr wrap="square" rtlCol="0">
                <a:spAutoFit/>
              </a:bodyPr>
              <a:lstStyle/>
              <a:p>
                <a:pPr marL="0" marR="30480">
                  <a:lnSpc>
                    <a:spcPct val="150000"/>
                  </a:lnSpc>
                  <a:spcBef>
                    <a:spcPts val="600"/>
                  </a:spcBef>
                  <a:spcAft>
                    <a:spcPts val="600"/>
                  </a:spcAft>
                </a:pPr>
                <a:r>
                  <a:rPr kumimoji="0" lang="en-US" sz="21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𝐴𝐸𝐹</m:t>
                        </m:r>
                      </m:e>
                    </m:d>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1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25" name="cau hoi b">
                <a:extLst>
                  <a:ext uri="{FF2B5EF4-FFF2-40B4-BE49-F238E27FC236}">
                    <a16:creationId xmlns:a16="http://schemas.microsoft.com/office/drawing/2014/main" xmlns:a14="http://schemas.microsoft.com/office/drawing/2010/main" xmlns="" id="{9897B1B9-EB78-41AF-AC33-1E8F7714B11F}"/>
                  </a:ext>
                </a:extLst>
              </p:cNvPr>
              <p:cNvSpPr txBox="1">
                <a:spLocks noRot="1" noChangeAspect="1" noMove="1" noResize="1" noEditPoints="1" noAdjustHandles="1" noChangeArrowheads="1" noChangeShapeType="1" noTextEdit="1"/>
              </p:cNvSpPr>
              <p:nvPr/>
            </p:nvSpPr>
            <p:spPr>
              <a:xfrm>
                <a:off x="4777524" y="4204577"/>
                <a:ext cx="3446970" cy="518668"/>
              </a:xfrm>
              <a:prstGeom prst="rect">
                <a:avLst/>
              </a:prstGeom>
              <a:blipFill rotWithShape="0">
                <a:blip r:embed="rId12"/>
                <a:stretch>
                  <a:fillRect l="-2124" b="-2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81841" y="3028382"/>
                <a:ext cx="3509542" cy="468718"/>
              </a:xfrm>
              <a:prstGeom prst="rect">
                <a:avLst/>
              </a:prstGeom>
              <a:noFill/>
            </p:spPr>
            <p:txBody>
              <a:bodyPr wrap="square" rtlCol="0">
                <a:spAutoFit/>
              </a:bodyPr>
              <a:lstStyle/>
              <a:p>
                <a:pPr lvl="0" algn="just">
                  <a:lnSpc>
                    <a:spcPct val="130000"/>
                  </a:lnSpc>
                  <a:buClr>
                    <a:prstClr val="white"/>
                  </a:buClr>
                  <a:defRPr/>
                </a:pP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1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2100" b="0" i="0" smtClean="0">
                        <a:latin typeface="Cambria Math" panose="02040503050406030204" pitchFamily="18" charset="0"/>
                        <a:ea typeface="Arial" panose="020B0604020202020204" pitchFamily="34" charset="0"/>
                        <a:cs typeface="Times New Roman" panose="02020603050405020304" pitchFamily="18" charset="0"/>
                      </a:rPr>
                      <m:t> </m:t>
                    </m:r>
                    <m:r>
                      <a:rPr lang="vi-VN"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𝑆𝐶</m:t>
                    </m:r>
                    <m:r>
                      <a:rPr lang="vi-VN"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chemeClr val="bg1"/>
                            </a:solidFill>
                            <a:effectLst/>
                            <a:latin typeface="Cambria Math" panose="020405030504060302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𝐴𝐹𝐵</m:t>
                        </m:r>
                      </m:e>
                    </m:d>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xmlns:a14="http://schemas.microsoft.com/office/drawing/2010/main" xmlns="" id="{D96707EC-5A82-4050-B897-6DBAB63AC957}"/>
                  </a:ext>
                </a:extLst>
              </p:cNvPr>
              <p:cNvSpPr txBox="1">
                <a:spLocks noRot="1" noChangeAspect="1" noMove="1" noResize="1" noEditPoints="1" noAdjustHandles="1" noChangeArrowheads="1" noChangeShapeType="1" noTextEdit="1"/>
              </p:cNvSpPr>
              <p:nvPr/>
            </p:nvSpPr>
            <p:spPr>
              <a:xfrm>
                <a:off x="581841" y="3028382"/>
                <a:ext cx="3509542" cy="468718"/>
              </a:xfrm>
              <a:prstGeom prst="rect">
                <a:avLst/>
              </a:prstGeom>
              <a:blipFill rotWithShape="0">
                <a:blip r:embed="rId13"/>
                <a:stretch>
                  <a:fillRect l="-2083" b="-23377"/>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78" y="2898649"/>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777524" y="3042630"/>
                <a:ext cx="3510108" cy="468718"/>
              </a:xfrm>
              <a:prstGeom prst="rect">
                <a:avLst/>
              </a:prstGeom>
              <a:noFill/>
            </p:spPr>
            <p:txBody>
              <a:bodyPr wrap="square" rtlCol="0">
                <a:spAutoFit/>
              </a:bodyPr>
              <a:lstStyle/>
              <a:p>
                <a:pPr lvl="0" algn="just">
                  <a:lnSpc>
                    <a:spcPct val="130000"/>
                  </a:lnSpc>
                  <a:buClr>
                    <a:prstClr val="white"/>
                  </a:buClr>
                  <a:defRPr/>
                </a:pP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1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𝑆𝐶</m:t>
                    </m:r>
                    <m:r>
                      <a:rPr lang="vi-VN"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chemeClr val="bg1"/>
                            </a:solidFill>
                            <a:effectLst/>
                            <a:latin typeface="Cambria Math" panose="020405030504060302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𝐴𝐸𝐶</m:t>
                        </m:r>
                      </m:e>
                    </m:d>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xmlns:a14="http://schemas.microsoft.com/office/drawing/2010/main" xmlns="" id="{9B5DABB8-849A-4D2D-930C-9CA07BFC5BDE}"/>
                  </a:ext>
                </a:extLst>
              </p:cNvPr>
              <p:cNvSpPr txBox="1">
                <a:spLocks noRot="1" noChangeAspect="1" noMove="1" noResize="1" noEditPoints="1" noAdjustHandles="1" noChangeArrowheads="1" noChangeShapeType="1" noTextEdit="1"/>
              </p:cNvSpPr>
              <p:nvPr/>
            </p:nvSpPr>
            <p:spPr>
              <a:xfrm>
                <a:off x="4777524" y="3042630"/>
                <a:ext cx="3510108" cy="468718"/>
              </a:xfrm>
              <a:prstGeom prst="rect">
                <a:avLst/>
              </a:prstGeom>
              <a:blipFill rotWithShape="0">
                <a:blip r:embed="rId14"/>
                <a:stretch>
                  <a:fillRect l="-2083" b="-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81841" y="4223766"/>
                <a:ext cx="3552049" cy="468718"/>
              </a:xfrm>
              <a:prstGeom prst="rect">
                <a:avLst/>
              </a:prstGeom>
              <a:noFill/>
            </p:spPr>
            <p:txBody>
              <a:bodyPr wrap="square" rtlCol="0">
                <a:spAutoFit/>
              </a:bodyPr>
              <a:lstStyle/>
              <a:p>
                <a:pPr lvl="0" algn="just">
                  <a:lnSpc>
                    <a:spcPct val="130000"/>
                  </a:lnSpc>
                  <a:buClr>
                    <a:prstClr val="white"/>
                  </a:buClr>
                  <a:defRPr/>
                </a:pPr>
                <a:r>
                  <a:rPr kumimoji="0" lang="en-US" sz="21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𝑆𝐶</m:t>
                    </m:r>
                    <m:r>
                      <a:rPr lang="vi-VN"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chemeClr val="bg1"/>
                            </a:solidFill>
                            <a:effectLst/>
                            <a:latin typeface="Cambria Math" panose="020405030504060302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𝐴𝐸𝐷</m:t>
                        </m:r>
                      </m:e>
                    </m:d>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xmlns:a14="http://schemas.microsoft.com/office/drawing/2010/main" xmlns="" id="{42A746A3-96B8-42A5-8EFA-A104DB6B2F69}"/>
                  </a:ext>
                </a:extLst>
              </p:cNvPr>
              <p:cNvSpPr txBox="1">
                <a:spLocks noRot="1" noChangeAspect="1" noMove="1" noResize="1" noEditPoints="1" noAdjustHandles="1" noChangeArrowheads="1" noChangeShapeType="1" noTextEdit="1"/>
              </p:cNvSpPr>
              <p:nvPr/>
            </p:nvSpPr>
            <p:spPr>
              <a:xfrm>
                <a:off x="581841" y="4223766"/>
                <a:ext cx="3552049" cy="468718"/>
              </a:xfrm>
              <a:prstGeom prst="rect">
                <a:avLst/>
              </a:prstGeom>
              <a:blipFill rotWithShape="0">
                <a:blip r:embed="rId15"/>
                <a:stretch>
                  <a:fillRect l="-2058" b="-2337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84473"/>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45598"/>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92195"/>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786627"/>
            <a:ext cx="365523" cy="365523"/>
          </a:xfrm>
          <a:prstGeom prst="rect">
            <a:avLst/>
          </a:prstGeom>
        </p:spPr>
      </p:pic>
    </p:spTree>
    <p:extLst>
      <p:ext uri="{BB962C8B-B14F-4D97-AF65-F5344CB8AC3E}">
        <p14:creationId xmlns:p14="http://schemas.microsoft.com/office/powerpoint/2010/main" val="41732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4480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299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9750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8" y="266094"/>
            <a:ext cx="8154143" cy="2259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968390" y="358863"/>
                <a:ext cx="4958880" cy="1938992"/>
              </a:xfrm>
              <a:prstGeom prst="rect">
                <a:avLst/>
              </a:prstGeom>
              <a:noFill/>
            </p:spPr>
            <p:txBody>
              <a:bodyPr wrap="square" rtlCol="0">
                <a:spAutoFit/>
              </a:bodyPr>
              <a:lstStyle/>
              <a:p>
                <a:pPr marL="0" marR="30480" algn="just">
                  <a:lnSpc>
                    <a:spcPct val="150000"/>
                  </a:lnSpc>
                  <a:spcBef>
                    <a:spcPts val="600"/>
                  </a:spcBef>
                  <a:spcAft>
                    <a:spcPts val="600"/>
                  </a:spcAft>
                </a:pPr>
                <a:r>
                  <a:rPr lang="fr-FR"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Cho hình chóp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cạnh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d>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đáy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tam giác cân ở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𝐶</m:t>
                    </m:r>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𝐻</m:t>
                    </m:r>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𝐾</m:t>
                    </m:r>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lần lượt là trung điểm của </a:t>
                </a:r>
                <a14:m>
                  <m:oMath xmlns:m="http://schemas.openxmlformats.org/officeDocument/2006/math">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𝑆𝐵</m:t>
                    </m:r>
                  </m:oMath>
                </a14:m>
                <a:r>
                  <a:rPr lang="fr-FR"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Khẳng định nào sau đây </a:t>
                </a:r>
                <a:r>
                  <a:rPr lang="fr-FR"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sai</a:t>
                </a:r>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xmlns:a14="http://schemas.microsoft.com/office/drawing/2010/main" xmlns="" id="{4605F6AC-8356-4661-B6A4-309609CF4CCF}"/>
                  </a:ext>
                </a:extLst>
              </p:cNvPr>
              <p:cNvSpPr txBox="1">
                <a:spLocks noRot="1" noChangeAspect="1" noMove="1" noResize="1" noEditPoints="1" noAdjustHandles="1" noChangeArrowheads="1" noChangeShapeType="1" noTextEdit="1"/>
              </p:cNvSpPr>
              <p:nvPr/>
            </p:nvSpPr>
            <p:spPr>
              <a:xfrm>
                <a:off x="968390" y="358863"/>
                <a:ext cx="4958880" cy="1938992"/>
              </a:xfrm>
              <a:prstGeom prst="rect">
                <a:avLst/>
              </a:prstGeom>
              <a:blipFill rotWithShape="0">
                <a:blip r:embed="rId11"/>
                <a:stretch>
                  <a:fillRect l="-1353" r="-615" b="-188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2078"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898648"/>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77524" y="4168356"/>
                <a:ext cx="3446970" cy="518668"/>
              </a:xfrm>
              <a:prstGeom prst="rect">
                <a:avLst/>
              </a:prstGeom>
              <a:noFill/>
            </p:spPr>
            <p:txBody>
              <a:bodyPr wrap="square" rtlCol="0">
                <a:spAutoFit/>
              </a:bodyPr>
              <a:lstStyle/>
              <a:p>
                <a:pPr marL="0" marR="30480">
                  <a:lnSpc>
                    <a:spcPct val="150000"/>
                  </a:lnSpc>
                  <a:spcBef>
                    <a:spcPts val="600"/>
                  </a:spcBef>
                  <a:spcAft>
                    <a:spcPts val="600"/>
                  </a:spcAft>
                </a:pP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𝐴𝐾</m:t>
                    </m:r>
                    <m:r>
                      <a:rPr lang="en-US"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𝑆𝐵</m:t>
                    </m:r>
                  </m:oMath>
                </a14:m>
                <a:r>
                  <a:rPr lang="en-US"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1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25" name="cau hoi b">
                <a:extLst>
                  <a:ext uri="{FF2B5EF4-FFF2-40B4-BE49-F238E27FC236}">
                    <a16:creationId xmlns:a16="http://schemas.microsoft.com/office/drawing/2014/main" xmlns:a14="http://schemas.microsoft.com/office/drawing/2010/main" xmlns="" id="{9897B1B9-EB78-41AF-AC33-1E8F7714B11F}"/>
                  </a:ext>
                </a:extLst>
              </p:cNvPr>
              <p:cNvSpPr txBox="1">
                <a:spLocks noRot="1" noChangeAspect="1" noMove="1" noResize="1" noEditPoints="1" noAdjustHandles="1" noChangeArrowheads="1" noChangeShapeType="1" noTextEdit="1"/>
              </p:cNvSpPr>
              <p:nvPr/>
            </p:nvSpPr>
            <p:spPr>
              <a:xfrm>
                <a:off x="4777524" y="4168356"/>
                <a:ext cx="3446970" cy="518668"/>
              </a:xfrm>
              <a:prstGeom prst="rect">
                <a:avLst/>
              </a:prstGeom>
              <a:blipFill rotWithShape="0">
                <a:blip r:embed="rId12"/>
                <a:stretch>
                  <a:fillRect l="-2124" b="-22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81841" y="3000687"/>
                <a:ext cx="3509542" cy="524567"/>
              </a:xfrm>
              <a:prstGeom prst="rect">
                <a:avLst/>
              </a:prstGeom>
              <a:noFill/>
            </p:spPr>
            <p:txBody>
              <a:bodyPr wrap="square" rtlCol="0">
                <a:spAutoFit/>
              </a:bodyPr>
              <a:lstStyle/>
              <a:p>
                <a:pPr algn="just">
                  <a:lnSpc>
                    <a:spcPct val="130000"/>
                  </a:lnSpc>
                  <a:buClr>
                    <a:prstClr val="white"/>
                  </a:buClr>
                  <a:defRPr/>
                </a:pP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a:t>
                </a:r>
                <a:r>
                  <a:rPr lang="en-US" sz="2400" dirty="0" smtClean="0">
                    <a:latin typeface="Times New Roman" panose="02020603050405020304" pitchFamily="18" charset="0"/>
                    <a:ea typeface="Tahoma" panose="020B0604030504040204" pitchFamily="34" charset="0"/>
                  </a:rPr>
                  <a:t> </a:t>
                </a:r>
                <a14:m>
                  <m:oMath xmlns:m="http://schemas.openxmlformats.org/officeDocument/2006/math">
                    <m:r>
                      <a:rPr lang="en-US" sz="210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𝐶𝐻</m:t>
                    </m:r>
                    <m:r>
                      <a:rPr lang="en-US" sz="210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𝑆𝐴</m:t>
                    </m:r>
                    <m:r>
                      <a:rPr lang="en-US" sz="21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100" kern="1200" dirty="0">
                  <a:solidFill>
                    <a:schemeClr val="bg1"/>
                  </a:solidFill>
                  <a:latin typeface="Arial" panose="020B0604020202020204" pitchFamily="34" charset="0"/>
                  <a:ea typeface="+mn-ea"/>
                  <a:cs typeface="Arial" panose="020B0604020202020204" pitchFamily="34" charset="0"/>
                </a:endParaRPr>
              </a:p>
            </p:txBody>
          </p:sp>
        </mc:Choice>
        <mc:Fallback xmlns="">
          <p:sp>
            <p:nvSpPr>
              <p:cNvPr id="27" name="cau hoi c">
                <a:extLst>
                  <a:ext uri="{FF2B5EF4-FFF2-40B4-BE49-F238E27FC236}">
                    <a16:creationId xmlns:a16="http://schemas.microsoft.com/office/drawing/2014/main" xmlns:a14="http://schemas.microsoft.com/office/drawing/2010/main" xmlns="" id="{D96707EC-5A82-4050-B897-6DBAB63AC957}"/>
                  </a:ext>
                </a:extLst>
              </p:cNvPr>
              <p:cNvSpPr txBox="1">
                <a:spLocks noRot="1" noChangeAspect="1" noMove="1" noResize="1" noEditPoints="1" noAdjustHandles="1" noChangeArrowheads="1" noChangeShapeType="1" noTextEdit="1"/>
              </p:cNvSpPr>
              <p:nvPr/>
            </p:nvSpPr>
            <p:spPr>
              <a:xfrm>
                <a:off x="581841" y="3000687"/>
                <a:ext cx="3509542" cy="524567"/>
              </a:xfrm>
              <a:prstGeom prst="rect">
                <a:avLst/>
              </a:prstGeom>
              <a:blipFill rotWithShape="0">
                <a:blip r:embed="rId13"/>
                <a:stretch>
                  <a:fillRect l="-2083" b="-20930"/>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78" y="2898649"/>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777524" y="3042630"/>
                <a:ext cx="3510108" cy="470193"/>
              </a:xfrm>
              <a:prstGeom prst="rect">
                <a:avLst/>
              </a:prstGeom>
              <a:noFill/>
            </p:spPr>
            <p:txBody>
              <a:bodyPr wrap="square" rtlCol="0">
                <a:spAutoFit/>
              </a:bodyPr>
              <a:lstStyle/>
              <a:p>
                <a:pPr algn="just">
                  <a:lnSpc>
                    <a:spcPct val="130000"/>
                  </a:lnSpc>
                  <a:buClr>
                    <a:prstClr val="white"/>
                  </a:buClr>
                  <a:defRPr/>
                </a:pP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a:t>
                </a: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𝐶𝐻</m:t>
                    </m:r>
                    <m:r>
                      <a:rPr lang="en-US"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𝑆𝐵</m:t>
                    </m:r>
                    <m:r>
                      <a:rPr lang="en-US" sz="21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2100" dirty="0">
                    <a:solidFill>
                      <a:schemeClr val="bg1"/>
                    </a:solidFill>
                    <a:effectLst/>
                    <a:latin typeface="Times New Roman" panose="02020603050405020304" pitchFamily="18" charset="0"/>
                    <a:ea typeface="Arial" panose="020B0604020202020204" pitchFamily="34" charset="0"/>
                  </a:rPr>
                  <a:t>	</a:t>
                </a:r>
                <a:endParaRPr lang="en-US" sz="21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xmlns:a14="http://schemas.microsoft.com/office/drawing/2010/main" xmlns="" id="{9B5DABB8-849A-4D2D-930C-9CA07BFC5BDE}"/>
                  </a:ext>
                </a:extLst>
              </p:cNvPr>
              <p:cNvSpPr txBox="1">
                <a:spLocks noRot="1" noChangeAspect="1" noMove="1" noResize="1" noEditPoints="1" noAdjustHandles="1" noChangeArrowheads="1" noChangeShapeType="1" noTextEdit="1"/>
              </p:cNvSpPr>
              <p:nvPr/>
            </p:nvSpPr>
            <p:spPr>
              <a:xfrm>
                <a:off x="4777524" y="3042630"/>
                <a:ext cx="3510108" cy="470193"/>
              </a:xfrm>
              <a:prstGeom prst="rect">
                <a:avLst/>
              </a:prstGeom>
              <a:blipFill rotWithShape="0">
                <a:blip r:embed="rId14"/>
                <a:stretch>
                  <a:fillRect l="-2083" b="-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81841" y="4192593"/>
                <a:ext cx="3552049" cy="470193"/>
              </a:xfrm>
              <a:prstGeom prst="rect">
                <a:avLst/>
              </a:prstGeom>
              <a:noFill/>
            </p:spPr>
            <p:txBody>
              <a:bodyPr wrap="square" rtlCol="0">
                <a:spAutoFit/>
              </a:bodyPr>
              <a:lstStyle/>
              <a:p>
                <a:pPr algn="just">
                  <a:lnSpc>
                    <a:spcPct val="130000"/>
                  </a:lnSpc>
                  <a:buClr>
                    <a:prstClr val="white"/>
                  </a:buClr>
                  <a:defRPr/>
                </a:pP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C. </a:t>
                </a:r>
                <a14:m>
                  <m:oMath xmlns:m="http://schemas.openxmlformats.org/officeDocument/2006/math">
                    <m:r>
                      <a:rPr lang="en-US"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𝐶𝐻</m:t>
                    </m:r>
                    <m:r>
                      <a:rPr lang="en-US"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𝐴𝐾</m:t>
                    </m:r>
                    <m:r>
                      <a:rPr lang="en-US" sz="21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oMath>
                </a14:m>
                <a:endParaRPr lang="en-US" sz="2100" kern="1200" dirty="0">
                  <a:solidFill>
                    <a:schemeClr val="bg1"/>
                  </a:solidFill>
                  <a:latin typeface="Arial" panose="020B0604020202020204" pitchFamily="34" charset="0"/>
                  <a:ea typeface="+mn-ea"/>
                  <a:cs typeface="Arial" panose="020B0604020202020204" pitchFamily="34" charset="0"/>
                </a:endParaRPr>
              </a:p>
            </p:txBody>
          </p:sp>
        </mc:Choice>
        <mc:Fallback xmlns="">
          <p:sp>
            <p:nvSpPr>
              <p:cNvPr id="34" name="cau hoi d">
                <a:extLst>
                  <a:ext uri="{FF2B5EF4-FFF2-40B4-BE49-F238E27FC236}">
                    <a16:creationId xmlns:a16="http://schemas.microsoft.com/office/drawing/2014/main" xmlns:a14="http://schemas.microsoft.com/office/drawing/2010/main" xmlns="" id="{42A746A3-96B8-42A5-8EFA-A104DB6B2F69}"/>
                  </a:ext>
                </a:extLst>
              </p:cNvPr>
              <p:cNvSpPr txBox="1">
                <a:spLocks noRot="1" noChangeAspect="1" noMove="1" noResize="1" noEditPoints="1" noAdjustHandles="1" noChangeArrowheads="1" noChangeShapeType="1" noTextEdit="1"/>
              </p:cNvSpPr>
              <p:nvPr/>
            </p:nvSpPr>
            <p:spPr>
              <a:xfrm>
                <a:off x="581841" y="4192593"/>
                <a:ext cx="3552049" cy="470193"/>
              </a:xfrm>
              <a:prstGeom prst="rect">
                <a:avLst/>
              </a:prstGeom>
              <a:blipFill rotWithShape="0">
                <a:blip r:embed="rId15"/>
                <a:stretch>
                  <a:fillRect l="-2058" b="-2337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84473"/>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45598"/>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92195"/>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786627"/>
            <a:ext cx="365523" cy="365523"/>
          </a:xfrm>
          <a:prstGeom prst="rect">
            <a:avLst/>
          </a:prstGeom>
        </p:spPr>
      </p:pic>
      <p:pic>
        <p:nvPicPr>
          <p:cNvPr id="19" name="Picture 18" descr="Description: AF"/>
          <p:cNvPicPr/>
          <p:nvPr/>
        </p:nvPicPr>
        <p:blipFill>
          <a:blip r:embed="rId17" cstate="print">
            <a:lum bright="70000" contrast="-70000"/>
            <a:extLst>
              <a:ext uri="{28A0092B-C50C-407E-A947-70E740481C1C}">
                <a14:useLocalDpi xmlns:a14="http://schemas.microsoft.com/office/drawing/2010/main" val="0"/>
              </a:ext>
            </a:extLst>
          </a:blip>
          <a:srcRect l="30740" t="17686" r="43314" b="25706"/>
          <a:stretch>
            <a:fillRect/>
          </a:stretch>
        </p:blipFill>
        <p:spPr bwMode="auto">
          <a:xfrm>
            <a:off x="6165238" y="324759"/>
            <a:ext cx="2057400" cy="2179320"/>
          </a:xfrm>
          <a:prstGeom prst="rect">
            <a:avLst/>
          </a:prstGeom>
          <a:noFill/>
          <a:ln>
            <a:noFill/>
          </a:ln>
        </p:spPr>
      </p:pic>
    </p:spTree>
    <p:extLst>
      <p:ext uri="{BB962C8B-B14F-4D97-AF65-F5344CB8AC3E}">
        <p14:creationId xmlns:p14="http://schemas.microsoft.com/office/powerpoint/2010/main" val="264249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97157" y="100584"/>
            <a:ext cx="8952544" cy="4925969"/>
          </a:xfrm>
          <a:prstGeom prst="rect">
            <a:avLst/>
          </a:prstGeom>
        </p:spPr>
      </p:pic>
      <p:pic>
        <p:nvPicPr>
          <p:cNvPr id="19" name="Picture 18"/>
          <p:cNvPicPr>
            <a:picLocks noChangeAspect="1"/>
          </p:cNvPicPr>
          <p:nvPr/>
        </p:nvPicPr>
        <p:blipFill>
          <a:blip r:embed="rId4"/>
          <a:stretch>
            <a:fillRect/>
          </a:stretch>
        </p:blipFill>
        <p:spPr>
          <a:xfrm rot="9622621">
            <a:off x="8267320" y="4591943"/>
            <a:ext cx="767907" cy="429124"/>
          </a:xfrm>
          <a:prstGeom prst="rect">
            <a:avLst/>
          </a:prstGeom>
        </p:spPr>
      </p:pic>
      <p:grpSp>
        <p:nvGrpSpPr>
          <p:cNvPr id="21" name="Google Shape;1475;p51"/>
          <p:cNvGrpSpPr/>
          <p:nvPr/>
        </p:nvGrpSpPr>
        <p:grpSpPr>
          <a:xfrm rot="21132332">
            <a:off x="110837" y="4573812"/>
            <a:ext cx="718536" cy="250684"/>
            <a:chOff x="10418321" y="-3066640"/>
            <a:chExt cx="949000" cy="333745"/>
          </a:xfrm>
        </p:grpSpPr>
        <p:sp>
          <p:nvSpPr>
            <p:cNvPr id="22"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3331;p61"/>
          <p:cNvSpPr txBox="1"/>
          <p:nvPr/>
        </p:nvSpPr>
        <p:spPr>
          <a:xfrm flipH="1">
            <a:off x="350326" y="393211"/>
            <a:ext cx="2312209" cy="44374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18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1 (SGK – tr.88)</a:t>
            </a:r>
            <a:endParaRPr lang="en-US" sz="18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p:cNvSpPr/>
          <p:nvPr/>
        </p:nvSpPr>
        <p:spPr>
          <a:xfrm>
            <a:off x="237483" y="928666"/>
            <a:ext cx="8671889" cy="872034"/>
          </a:xfrm>
          <a:prstGeom prst="rect">
            <a:avLst/>
          </a:prstGeom>
        </p:spPr>
        <p:txBody>
          <a:bodyPr wrap="square">
            <a:spAutoFit/>
          </a:bodyPr>
          <a:lstStyle/>
          <a:p>
            <a:pPr lvl="0" algn="just">
              <a:lnSpc>
                <a:spcPct val="150000"/>
              </a:lnSpc>
              <a:buClrTx/>
              <a:defRPr/>
            </a:pPr>
            <a:r>
              <a:rPr lang="vi-VN" sz="1800" dirty="0">
                <a:solidFill>
                  <a:sysClr val="windowText" lastClr="000000"/>
                </a:solidFill>
              </a:rPr>
              <a:t>Quan sát Hình 30 (hai cột của biển báo, mặt đường), cho biết hình đó gợi nên tính chất nào về quan hệ vuông góc giữa đường thẳng và mặt phẳng</a:t>
            </a:r>
            <a:r>
              <a:rPr lang="vi-VN" sz="1800" dirty="0" smtClean="0">
                <a:solidFill>
                  <a:sysClr val="windowText" lastClr="000000"/>
                </a:solidFill>
              </a:rPr>
              <a:t>.</a:t>
            </a:r>
            <a:endParaRPr lang="vi-VN" sz="1800" dirty="0">
              <a:solidFill>
                <a:sysClr val="windowText" lastClr="000000"/>
              </a:solidFill>
            </a:endParaRPr>
          </a:p>
        </p:txBody>
      </p:sp>
      <p:sp>
        <p:nvSpPr>
          <p:cNvPr id="27" name="Rectangle 26"/>
          <p:cNvSpPr/>
          <p:nvPr/>
        </p:nvSpPr>
        <p:spPr>
          <a:xfrm>
            <a:off x="6069258" y="184654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302712" y="2080682"/>
            <a:ext cx="3406786" cy="2228760"/>
          </a:xfrm>
          <a:prstGeom prst="rect">
            <a:avLst/>
          </a:prstGeom>
        </p:spPr>
      </p:pic>
      <p:sp>
        <p:nvSpPr>
          <p:cNvPr id="29" name="Rectangle 28"/>
          <p:cNvSpPr/>
          <p:nvPr/>
        </p:nvSpPr>
        <p:spPr>
          <a:xfrm>
            <a:off x="3849828" y="2224717"/>
            <a:ext cx="5059544" cy="232371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1800" dirty="0">
                <a:latin typeface="+mn-lt"/>
                <a:ea typeface="Calibri" panose="020F0502020204030204" pitchFamily="34" charset="0"/>
                <a:cs typeface="Times New Roman" panose="02020603050405020304" pitchFamily="18" charset="0"/>
              </a:rPr>
              <a:t>• Cho hai đường thẳng song song. Một mặt phẳng vuông góc với đường thẳng này thì cũng vuông góc với đường thẳng kia.</a:t>
            </a:r>
            <a:endParaRPr lang="en-US" sz="18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tabLst>
                <a:tab pos="360045" algn="l"/>
                <a:tab pos="720090" algn="l"/>
              </a:tabLst>
            </a:pPr>
            <a:r>
              <a:rPr lang="en-US" sz="1800" dirty="0">
                <a:latin typeface="+mn-lt"/>
                <a:ea typeface="Calibri" panose="020F0502020204030204" pitchFamily="34" charset="0"/>
                <a:cs typeface="Times New Roman" panose="02020603050405020304" pitchFamily="18" charset="0"/>
              </a:rPr>
              <a:t>• Hai đường thẳng phân biệt cùng vuông góc với một mặt phẳng thì song song với nhau.</a:t>
            </a:r>
            <a:endParaRPr lang="en-US" sz="1800" dirty="0">
              <a:effectLst/>
              <a:latin typeface="+mn-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0209606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29" dur="500"/>
                                        <p:tgtEl>
                                          <p:spTgt spid="2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9">
                                            <p:txEl>
                                              <p:pRg st="1" end="1"/>
                                            </p:txEl>
                                          </p:spTgt>
                                        </p:tgtEl>
                                        <p:attrNameLst>
                                          <p:attrName>style.visibility</p:attrName>
                                        </p:attrNameLst>
                                      </p:cBhvr>
                                      <p:to>
                                        <p:strVal val="visible"/>
                                      </p:to>
                                    </p:set>
                                    <p:animEffect transition="in" filter="wipe(left)">
                                      <p:cBhvr>
                                        <p:cTn id="34"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15" name="Google Shape;3331;p61"/>
          <p:cNvSpPr txBox="1"/>
          <p:nvPr/>
        </p:nvSpPr>
        <p:spPr>
          <a:xfrm flipH="1">
            <a:off x="3219639" y="746148"/>
            <a:ext cx="2679430" cy="516585"/>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1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2 (SGK – tr.88)</a:t>
            </a:r>
            <a:endParaRPr lang="en-US" sz="21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228519" y="1454652"/>
            <a:ext cx="6661669" cy="2862322"/>
          </a:xfrm>
          <a:prstGeom prst="rect">
            <a:avLst/>
          </a:prstGeom>
        </p:spPr>
        <p:txBody>
          <a:bodyPr wrap="square">
            <a:spAutoFit/>
          </a:bodyPr>
          <a:lstStyle/>
          <a:p>
            <a:pPr algn="just">
              <a:lnSpc>
                <a:spcPct val="150000"/>
              </a:lnSpc>
            </a:pPr>
            <a:r>
              <a:rPr lang="vi-VN" sz="2000" dirty="0">
                <a:latin typeface="+mn-lt"/>
              </a:rPr>
              <a:t>Cho hình chóp S.ABC. Gọi H là hình chiếu của S trên mặt phẳng (ABC).</a:t>
            </a:r>
          </a:p>
          <a:p>
            <a:pPr algn="just">
              <a:lnSpc>
                <a:spcPct val="150000"/>
              </a:lnSpc>
            </a:pPr>
            <a:r>
              <a:rPr lang="vi-VN" sz="2000" dirty="0">
                <a:latin typeface="+mn-lt"/>
              </a:rPr>
              <a:t>a) </a:t>
            </a:r>
            <a:r>
              <a:rPr lang="vi-VN" sz="2000" dirty="0" smtClean="0">
                <a:latin typeface="+mn-lt"/>
              </a:rPr>
              <a:t>Xác </a:t>
            </a:r>
            <a:r>
              <a:rPr lang="vi-VN" sz="2000" dirty="0">
                <a:latin typeface="+mn-lt"/>
              </a:rPr>
              <a:t>định hình chiếu của các đường thẳng SA, SB, SC trên mặt phẳng (ABC</a:t>
            </a:r>
            <a:r>
              <a:rPr lang="vi-VN" sz="2000" dirty="0" smtClean="0">
                <a:latin typeface="+mn-lt"/>
              </a:rPr>
              <a:t>)</a:t>
            </a:r>
            <a:r>
              <a:rPr lang="en-US" sz="2000" dirty="0" smtClean="0">
                <a:latin typeface="+mn-lt"/>
              </a:rPr>
              <a:t>.</a:t>
            </a:r>
            <a:endParaRPr lang="vi-VN" sz="2000" dirty="0">
              <a:latin typeface="+mn-lt"/>
            </a:endParaRPr>
          </a:p>
          <a:p>
            <a:pPr algn="just">
              <a:lnSpc>
                <a:spcPct val="150000"/>
              </a:lnSpc>
            </a:pPr>
            <a:r>
              <a:rPr lang="vi-VN" sz="2000" dirty="0">
                <a:latin typeface="+mn-lt"/>
              </a:rPr>
              <a:t>b) </a:t>
            </a:r>
            <a:r>
              <a:rPr lang="vi-VN" sz="2000" dirty="0" smtClean="0">
                <a:latin typeface="+mn-lt"/>
              </a:rPr>
              <a:t>Giả </a:t>
            </a:r>
            <a:r>
              <a:rPr lang="vi-VN" sz="2000" dirty="0">
                <a:latin typeface="+mn-lt"/>
              </a:rPr>
              <a:t>sử </a:t>
            </a:r>
            <a:r>
              <a:rPr lang="vi-VN" sz="2000" dirty="0" smtClean="0">
                <a:latin typeface="+mn-lt"/>
              </a:rPr>
              <a:t>BC</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SA,</a:t>
            </a:r>
            <a:r>
              <a:rPr lang="en-US" sz="2000" dirty="0" smtClean="0">
                <a:latin typeface="+mn-lt"/>
              </a:rPr>
              <a:t> </a:t>
            </a:r>
            <a:r>
              <a:rPr lang="vi-VN" sz="2000" dirty="0" smtClean="0">
                <a:latin typeface="+mn-lt"/>
              </a:rPr>
              <a:t>CA</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SB. </a:t>
            </a:r>
            <a:r>
              <a:rPr lang="vi-VN" sz="2000" dirty="0">
                <a:latin typeface="+mn-lt"/>
              </a:rPr>
              <a:t>Chứng minh rằng H là </a:t>
            </a:r>
            <a:r>
              <a:rPr lang="en-US" sz="2000" dirty="0" smtClean="0">
                <a:latin typeface="+mn-lt"/>
              </a:rPr>
              <a:t>  </a:t>
            </a:r>
            <a:r>
              <a:rPr lang="vi-VN" sz="2000" dirty="0" smtClean="0">
                <a:latin typeface="+mn-lt"/>
              </a:rPr>
              <a:t>trực </a:t>
            </a:r>
            <a:r>
              <a:rPr lang="vi-VN" sz="2000" dirty="0">
                <a:latin typeface="+mn-lt"/>
              </a:rPr>
              <a:t>tâm của tam giác ABC và </a:t>
            </a:r>
            <a:r>
              <a:rPr lang="vi-VN" sz="2000" dirty="0" smtClean="0">
                <a:latin typeface="+mn-lt"/>
              </a:rPr>
              <a:t>AB</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SC</a:t>
            </a:r>
            <a:r>
              <a:rPr lang="en-US" sz="2000" dirty="0" smtClean="0">
                <a:latin typeface="+mn-lt"/>
              </a:rPr>
              <a:t>.</a:t>
            </a:r>
            <a:endParaRPr lang="vi-VN" sz="2000" dirty="0">
              <a:solidFill>
                <a:sysClr val="windowText" lastClr="000000"/>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6" name="Rectangle 5"/>
          <p:cNvSpPr/>
          <p:nvPr/>
        </p:nvSpPr>
        <p:spPr>
          <a:xfrm>
            <a:off x="840228" y="631069"/>
            <a:ext cx="62068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3505598" y="1128561"/>
                <a:ext cx="5083765" cy="3252429"/>
              </a:xfrm>
              <a:prstGeom prst="rect">
                <a:avLst/>
              </a:prstGeom>
            </p:spPr>
            <p:txBody>
              <a:bodyPr wrap="square">
                <a:spAutoFit/>
              </a:bodyPr>
              <a:lstStyle/>
              <a:p>
                <a:pPr>
                  <a:lnSpc>
                    <a:spcPct val="150000"/>
                  </a:lnSpc>
                  <a:spcBef>
                    <a:spcPts val="300"/>
                  </a:spcBef>
                  <a:spcAft>
                    <a:spcPts val="300"/>
                  </a:spcAft>
                  <a:tabLst>
                    <a:tab pos="360045" algn="l"/>
                    <a:tab pos="720090" algn="l"/>
                  </a:tabLst>
                </a:pPr>
                <a:r>
                  <a:rPr lang="vi-VN" sz="1700" dirty="0">
                    <a:latin typeface="+mn-lt"/>
                    <a:ea typeface="Times New Roman" panose="02020603050405020304" pitchFamily="18" charset="0"/>
                    <a:cs typeface="Times New Roman" panose="02020603050405020304" pitchFamily="18" charset="0"/>
                  </a:rPr>
                  <a:t>a</a:t>
                </a:r>
                <a:r>
                  <a:rPr lang="vi-VN" sz="1700">
                    <a:latin typeface="+mn-lt"/>
                    <a:ea typeface="Times New Roman" panose="02020603050405020304" pitchFamily="18" charset="0"/>
                    <a:cs typeface="Times New Roman" panose="02020603050405020304" pitchFamily="18" charset="0"/>
                  </a:rPr>
                  <a:t>) </a:t>
                </a:r>
                <a:r>
                  <a:rPr lang="fr-FR" sz="1700" smtClean="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𝐻</m:t>
                    </m:r>
                  </m:oMath>
                </a14:m>
                <a:r>
                  <a:rPr lang="fr-FR" sz="1700" dirty="0">
                    <a:effectLst/>
                    <a:latin typeface="+mn-lt"/>
                    <a:ea typeface="Arial" panose="020B0604020202020204" pitchFamily="34" charset="0"/>
                    <a:cs typeface="Times New Roman" panose="02020603050405020304" pitchFamily="18" charset="0"/>
                  </a:rPr>
                  <a:t> là hình chiếu của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𝑆</m:t>
                    </m:r>
                  </m:oMath>
                </a14:m>
                <a:r>
                  <a:rPr lang="fr-FR" sz="1700" dirty="0">
                    <a:effectLst/>
                    <a:latin typeface="+mn-lt"/>
                    <a:ea typeface="Arial" panose="020B0604020202020204" pitchFamily="34" charset="0"/>
                    <a:cs typeface="Times New Roman" panose="02020603050405020304" pitchFamily="18" charset="0"/>
                  </a:rPr>
                  <a:t> trên mặt phẳng </a:t>
                </a:r>
                <a14:m>
                  <m:oMath xmlns:m="http://schemas.openxmlformats.org/officeDocument/2006/math">
                    <m:r>
                      <a:rPr lang="fr-FR"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𝐴𝐵𝐶</m:t>
                    </m:r>
                    <m:r>
                      <a:rPr lang="fr-FR" sz="1700" i="1">
                        <a:effectLst/>
                        <a:latin typeface="+mn-lt"/>
                        <a:ea typeface="Arial" panose="020B0604020202020204" pitchFamily="34"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tabLst>
                    <a:tab pos="360045" algn="l"/>
                    <a:tab pos="720090" algn="l"/>
                  </a:tabLst>
                </a:pPr>
                <a:r>
                  <a:rPr lang="en-US" sz="1700" smtClean="0">
                    <a:effectLst/>
                    <a:ea typeface="Times New Roman" panose="02020603050405020304" pitchFamily="18" charset="0"/>
                    <a:cs typeface="Times New Roman" panose="02020603050405020304" pitchFamily="18" charset="0"/>
                  </a:rPr>
                  <a:t>      </a:t>
                </a:r>
                <a14:m>
                  <m:oMath xmlns:m="http://schemas.openxmlformats.org/officeDocument/2006/math">
                    <m:r>
                      <a:rPr lang="en-US" sz="1700" i="1">
                        <a:effectLst/>
                        <a:latin typeface="+mn-lt"/>
                        <a:ea typeface="Times New Roman" panose="02020603050405020304" pitchFamily="18" charset="0"/>
                        <a:cs typeface="Times New Roman" panose="02020603050405020304" pitchFamily="18" charset="0"/>
                      </a:rPr>
                      <m:t>𝐴</m:t>
                    </m:r>
                  </m:oMath>
                </a14:m>
                <a:r>
                  <a:rPr lang="fr-FR" sz="17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700" i="1">
                        <a:effectLst/>
                        <a:latin typeface="+mn-lt"/>
                        <a:ea typeface="Times New Roman" panose="02020603050405020304" pitchFamily="18" charset="0"/>
                        <a:cs typeface="Times New Roman" panose="02020603050405020304" pitchFamily="18" charset="0"/>
                      </a:rPr>
                      <m:t>𝐴</m:t>
                    </m:r>
                  </m:oMath>
                </a14:m>
                <a:r>
                  <a:rPr lang="fr-FR" sz="1700" dirty="0">
                    <a:effectLst/>
                    <a:latin typeface="+mn-lt"/>
                    <a:ea typeface="Times New Roman" panose="02020603050405020304" pitchFamily="18" charset="0"/>
                    <a:cs typeface="Times New Roman" panose="02020603050405020304" pitchFamily="18" charset="0"/>
                  </a:rPr>
                  <a:t> trên mặt phẳng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m:t>
                    </m:r>
                    <m:r>
                      <a:rPr lang="en-US" sz="1700" i="1">
                        <a:effectLst/>
                        <a:latin typeface="+mn-lt"/>
                        <a:ea typeface="Times New Roman" panose="02020603050405020304" pitchFamily="18" charset="0"/>
                        <a:cs typeface="Times New Roman" panose="02020603050405020304" pitchFamily="18" charset="0"/>
                      </a:rPr>
                      <m:t>𝐴𝐵𝐶</m:t>
                    </m:r>
                    <m:r>
                      <a:rPr lang="fr-FR" sz="1700" i="1">
                        <a:effectLst/>
                        <a:latin typeface="+mn-lt"/>
                        <a:ea typeface="Times New Roman" panose="02020603050405020304" pitchFamily="18"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tabLst>
                    <a:tab pos="360045" algn="l"/>
                    <a:tab pos="720090" algn="l"/>
                  </a:tabLst>
                </a:pPr>
                <a:r>
                  <a:rPr lang="fr-FR" sz="1700" dirty="0">
                    <a:effectLst/>
                    <a:latin typeface="+mn-lt"/>
                    <a:ea typeface="Times New Roman" panose="02020603050405020304" pitchFamily="18" charset="0"/>
                    <a:cs typeface="Cambria Math" panose="02040503050406030204" pitchFamily="18" charset="0"/>
                  </a:rPr>
                  <a:t>⇒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𝐻𝐴</m:t>
                    </m:r>
                  </m:oMath>
                </a14:m>
                <a:r>
                  <a:rPr lang="fr-FR" sz="17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𝑆𝐴</m:t>
                    </m:r>
                  </m:oMath>
                </a14:m>
                <a:r>
                  <a:rPr lang="fr-FR" sz="1700" dirty="0">
                    <a:effectLst/>
                    <a:latin typeface="+mn-lt"/>
                    <a:ea typeface="Times New Roman" panose="02020603050405020304" pitchFamily="18" charset="0"/>
                    <a:cs typeface="Times New Roman" panose="02020603050405020304" pitchFamily="18" charset="0"/>
                  </a:rPr>
                  <a:t> trên mặt phẳng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m:t>
                    </m:r>
                    <m:r>
                      <a:rPr lang="fr-FR" sz="1700" i="1">
                        <a:effectLst/>
                        <a:latin typeface="+mn-lt"/>
                        <a:ea typeface="Times New Roman" panose="02020603050405020304" pitchFamily="18" charset="0"/>
                        <a:cs typeface="Times New Roman" panose="02020603050405020304" pitchFamily="18" charset="0"/>
                      </a:rPr>
                      <m:t>𝐴𝐵𝐶</m:t>
                    </m:r>
                    <m:r>
                      <a:rPr lang="fr-FR" sz="1700" i="1">
                        <a:effectLst/>
                        <a:latin typeface="+mn-lt"/>
                        <a:ea typeface="Times New Roman" panose="02020603050405020304" pitchFamily="18" charset="0"/>
                        <a:cs typeface="Times New Roman" panose="02020603050405020304" pitchFamily="18" charset="0"/>
                      </a:rPr>
                      <m:t>)</m:t>
                    </m:r>
                  </m:oMath>
                </a14:m>
                <a:endParaRPr lang="en-US" sz="1700" dirty="0" smtClean="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tabLst>
                    <a:tab pos="360045" algn="l"/>
                    <a:tab pos="720090" algn="l"/>
                  </a:tabLst>
                </a:pPr>
                <a:r>
                  <a:rPr lang="fr-FR" sz="1700" smtClean="0">
                    <a:effectLst/>
                    <a:ea typeface="Times New Roman" panose="02020603050405020304" pitchFamily="18" charset="0"/>
                    <a:cs typeface="Times New Roman" panose="02020603050405020304" pitchFamily="18" charset="0"/>
                  </a:rPr>
                  <a:t>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𝐵</m:t>
                    </m:r>
                  </m:oMath>
                </a14:m>
                <a:r>
                  <a:rPr lang="fr-FR" sz="17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𝐵</m:t>
                    </m:r>
                  </m:oMath>
                </a14:m>
                <a:r>
                  <a:rPr lang="fr-FR" sz="1700" dirty="0">
                    <a:effectLst/>
                    <a:latin typeface="+mn-lt"/>
                    <a:ea typeface="Times New Roman" panose="02020603050405020304" pitchFamily="18" charset="0"/>
                    <a:cs typeface="Times New Roman" panose="02020603050405020304" pitchFamily="18" charset="0"/>
                  </a:rPr>
                  <a:t> trên mặt phẳng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m:t>
                    </m:r>
                    <m:r>
                      <a:rPr lang="fr-FR" sz="1700" i="1">
                        <a:effectLst/>
                        <a:latin typeface="+mn-lt"/>
                        <a:ea typeface="Times New Roman" panose="02020603050405020304" pitchFamily="18" charset="0"/>
                        <a:cs typeface="Times New Roman" panose="02020603050405020304" pitchFamily="18" charset="0"/>
                      </a:rPr>
                      <m:t>𝐴𝐵𝐶</m:t>
                    </m:r>
                    <m:r>
                      <a:rPr lang="fr-FR" sz="1700" i="1">
                        <a:effectLst/>
                        <a:latin typeface="+mn-lt"/>
                        <a:ea typeface="Times New Roman" panose="02020603050405020304" pitchFamily="18"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tabLst>
                    <a:tab pos="360045" algn="l"/>
                    <a:tab pos="720090" algn="l"/>
                  </a:tabLst>
                </a:pPr>
                <a:r>
                  <a:rPr lang="fr-FR" sz="1700" dirty="0">
                    <a:effectLst/>
                    <a:latin typeface="+mn-lt"/>
                    <a:ea typeface="Times New Roman" panose="02020603050405020304" pitchFamily="18" charset="0"/>
                    <a:cs typeface="Cambria Math" panose="02040503050406030204" pitchFamily="18" charset="0"/>
                  </a:rPr>
                  <a:t>⇒</a:t>
                </a:r>
                <a:r>
                  <a:rPr lang="fr-FR" sz="17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𝐻𝐵</m:t>
                    </m:r>
                  </m:oMath>
                </a14:m>
                <a:r>
                  <a:rPr lang="fr-FR" sz="17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𝑆𝐵</m:t>
                    </m:r>
                  </m:oMath>
                </a14:m>
                <a:r>
                  <a:rPr lang="fr-FR" sz="1700" dirty="0">
                    <a:effectLst/>
                    <a:latin typeface="+mn-lt"/>
                    <a:ea typeface="Times New Roman" panose="02020603050405020304" pitchFamily="18" charset="0"/>
                    <a:cs typeface="Times New Roman" panose="02020603050405020304" pitchFamily="18" charset="0"/>
                  </a:rPr>
                  <a:t> trên mặt phẳng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m:t>
                    </m:r>
                    <m:r>
                      <a:rPr lang="fr-FR" sz="1700" i="1">
                        <a:effectLst/>
                        <a:latin typeface="+mn-lt"/>
                        <a:ea typeface="Times New Roman" panose="02020603050405020304" pitchFamily="18" charset="0"/>
                        <a:cs typeface="Times New Roman" panose="02020603050405020304" pitchFamily="18" charset="0"/>
                      </a:rPr>
                      <m:t>𝐴𝐵𝐶</m:t>
                    </m:r>
                    <m:r>
                      <a:rPr lang="fr-FR" sz="1700" i="1">
                        <a:effectLst/>
                        <a:latin typeface="+mn-lt"/>
                        <a:ea typeface="Times New Roman" panose="02020603050405020304" pitchFamily="18"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tabLst>
                    <a:tab pos="360045" algn="l"/>
                    <a:tab pos="720090" algn="l"/>
                  </a:tabLst>
                </a:pPr>
                <a:r>
                  <a:rPr lang="fr-FR" sz="1700" smtClean="0">
                    <a:effectLst/>
                    <a:ea typeface="Times New Roman" panose="02020603050405020304" pitchFamily="18" charset="0"/>
                    <a:cs typeface="Times New Roman" panose="02020603050405020304" pitchFamily="18" charset="0"/>
                  </a:rPr>
                  <a:t>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𝐶</m:t>
                    </m:r>
                  </m:oMath>
                </a14:m>
                <a:r>
                  <a:rPr lang="fr-FR" sz="17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𝐶</m:t>
                    </m:r>
                  </m:oMath>
                </a14:m>
                <a:r>
                  <a:rPr lang="fr-FR" sz="1700" dirty="0">
                    <a:effectLst/>
                    <a:latin typeface="+mn-lt"/>
                    <a:ea typeface="Times New Roman" panose="02020603050405020304" pitchFamily="18" charset="0"/>
                    <a:cs typeface="Times New Roman" panose="02020603050405020304" pitchFamily="18" charset="0"/>
                  </a:rPr>
                  <a:t> trên mặt phẳng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m:t>
                    </m:r>
                    <m:r>
                      <a:rPr lang="fr-FR" sz="1700" i="1">
                        <a:effectLst/>
                        <a:latin typeface="+mn-lt"/>
                        <a:ea typeface="Times New Roman" panose="02020603050405020304" pitchFamily="18" charset="0"/>
                        <a:cs typeface="Times New Roman" panose="02020603050405020304" pitchFamily="18" charset="0"/>
                      </a:rPr>
                      <m:t>𝐴𝐵𝐶</m:t>
                    </m:r>
                    <m:r>
                      <a:rPr lang="fr-FR" sz="1700" i="1">
                        <a:effectLst/>
                        <a:latin typeface="+mn-lt"/>
                        <a:ea typeface="Times New Roman" panose="02020603050405020304" pitchFamily="18"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tabLst>
                    <a:tab pos="360045" algn="l"/>
                    <a:tab pos="720090" algn="l"/>
                  </a:tabLst>
                </a:pPr>
                <a:r>
                  <a:rPr lang="fr-FR" sz="1700" dirty="0">
                    <a:effectLst/>
                    <a:latin typeface="+mn-lt"/>
                    <a:ea typeface="Times New Roman" panose="02020603050405020304" pitchFamily="18" charset="0"/>
                    <a:cs typeface="Cambria Math" panose="02040503050406030204" pitchFamily="18" charset="0"/>
                  </a:rPr>
                  <a:t>⇒</a:t>
                </a:r>
                <a:r>
                  <a:rPr lang="fr-FR" sz="17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700" i="1">
                        <a:effectLst/>
                        <a:latin typeface="+mn-lt"/>
                        <a:ea typeface="Times New Roman" panose="02020603050405020304" pitchFamily="18" charset="0"/>
                        <a:cs typeface="Times New Roman" panose="02020603050405020304" pitchFamily="18" charset="0"/>
                      </a:rPr>
                      <m:t>𝐻𝐶</m:t>
                    </m:r>
                  </m:oMath>
                </a14:m>
                <a:r>
                  <a:rPr lang="fr-FR" sz="17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700" i="1">
                        <a:effectLst/>
                        <a:latin typeface="+mn-lt"/>
                        <a:ea typeface="Times New Roman" panose="02020603050405020304" pitchFamily="18" charset="0"/>
                        <a:cs typeface="Times New Roman" panose="02020603050405020304" pitchFamily="18" charset="0"/>
                      </a:rPr>
                      <m:t>𝑆𝐶</m:t>
                    </m:r>
                  </m:oMath>
                </a14:m>
                <a:r>
                  <a:rPr lang="fr-FR" sz="1700" dirty="0">
                    <a:effectLst/>
                    <a:latin typeface="+mn-lt"/>
                    <a:ea typeface="Times New Roman" panose="02020603050405020304" pitchFamily="18" charset="0"/>
                    <a:cs typeface="Times New Roman" panose="02020603050405020304" pitchFamily="18" charset="0"/>
                  </a:rPr>
                  <a:t> trên mặt phẳng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m:t>
                    </m:r>
                    <m:r>
                      <a:rPr lang="en-US" sz="1700" i="1">
                        <a:effectLst/>
                        <a:latin typeface="+mn-lt"/>
                        <a:ea typeface="Times New Roman" panose="02020603050405020304" pitchFamily="18" charset="0"/>
                        <a:cs typeface="Times New Roman" panose="02020603050405020304" pitchFamily="18" charset="0"/>
                      </a:rPr>
                      <m:t>𝐴𝐵𝐶</m:t>
                    </m:r>
                    <m:r>
                      <a:rPr lang="fr-FR" sz="1700" i="1">
                        <a:effectLst/>
                        <a:latin typeface="+mn-lt"/>
                        <a:ea typeface="Times New Roman" panose="02020603050405020304" pitchFamily="18"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505598" y="1128561"/>
                <a:ext cx="5083765" cy="3252429"/>
              </a:xfrm>
              <a:prstGeom prst="rect">
                <a:avLst/>
              </a:prstGeom>
              <a:blipFill>
                <a:blip r:embed="rId4"/>
                <a:stretch>
                  <a:fillRect l="-719" b="-1498"/>
                </a:stretch>
              </a:blipFill>
            </p:spPr>
            <p:txBody>
              <a:bodyPr/>
              <a:lstStyle/>
              <a:p>
                <a:r>
                  <a:rPr lang="en-US">
                    <a:noFill/>
                  </a:rPr>
                  <a:t> </a:t>
                </a:r>
              </a:p>
            </p:txBody>
          </p:sp>
        </mc:Fallback>
      </mc:AlternateContent>
      <p:pic>
        <p:nvPicPr>
          <p:cNvPr id="9" name="Picture 8" descr="A drawing of a pyramid with Great Pyramid of Giza in the background&#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5257" y="1280305"/>
            <a:ext cx="2446020" cy="2948940"/>
          </a:xfrm>
          <a:prstGeom prst="rect">
            <a:avLst/>
          </a:prstGeom>
          <a:noFill/>
          <a:ln>
            <a:noFill/>
          </a:ln>
        </p:spPr>
      </p:pic>
    </p:spTree>
    <p:extLst>
      <p:ext uri="{BB962C8B-B14F-4D97-AF65-F5344CB8AC3E}">
        <p14:creationId xmlns:p14="http://schemas.microsoft.com/office/powerpoint/2010/main" val="404298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ipe(left)">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barn(inVertical)">
                                      <p:cBhvr>
                                        <p:cTn id="4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6" name="Rectangle 5"/>
          <p:cNvSpPr/>
          <p:nvPr/>
        </p:nvSpPr>
        <p:spPr>
          <a:xfrm>
            <a:off x="840228" y="631069"/>
            <a:ext cx="62068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3468124" y="1121066"/>
                <a:ext cx="4918874" cy="1031051"/>
              </a:xfrm>
              <a:prstGeom prst="rect">
                <a:avLst/>
              </a:prstGeom>
            </p:spPr>
            <p:txBody>
              <a:bodyPr wrap="square">
                <a:spAutoFit/>
              </a:bodyPr>
              <a:lstStyle/>
              <a:p>
                <a:pPr lvl="0" algn="just">
                  <a:lnSpc>
                    <a:spcPct val="150000"/>
                  </a:lnSpc>
                  <a:spcBef>
                    <a:spcPts val="600"/>
                  </a:spcBef>
                  <a:spcAft>
                    <a:spcPts val="600"/>
                  </a:spcAft>
                  <a:tabLst>
                    <a:tab pos="360045" algn="l"/>
                    <a:tab pos="720090" algn="l"/>
                  </a:tabLst>
                  <a:defRPr/>
                </a:pPr>
                <a:r>
                  <a:rPr lang="vi-VN" sz="1700" smtClean="0">
                    <a:latin typeface="Arial" panose="020B0604020202020204" pitchFamily="34" charset="0"/>
                    <a:ea typeface="Times New Roman" panose="02020603050405020304" pitchFamily="18" charset="0"/>
                    <a:cs typeface="Times New Roman" panose="02020603050405020304" pitchFamily="18" charset="0"/>
                  </a:rPr>
                  <a:t>b</a:t>
                </a:r>
                <a:r>
                  <a:rPr lang="vi-VN" sz="17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vi-VN" sz="1700" i="1">
                        <a:latin typeface="Cambria Math" panose="02040503050406030204" pitchFamily="18" charset="0"/>
                        <a:ea typeface="Times New Roman" panose="02020603050405020304" pitchFamily="18" charset="0"/>
                        <a:cs typeface="Times New Roman" panose="02020603050405020304" pitchFamily="18" charset="0"/>
                      </a:rPr>
                      <m:t>𝐻</m:t>
                    </m:r>
                  </m:oMath>
                </a14:m>
                <a:r>
                  <a:rPr lang="vi-VN" sz="1700" dirty="0">
                    <a:latin typeface="Arial" panose="020B0604020202020204" pitchFamily="34" charset="0"/>
                    <a:ea typeface="Times New Roman" panose="02020603050405020304" pitchFamily="18" charset="0"/>
                    <a:cs typeface="Times New Roman" panose="02020603050405020304" pitchFamily="18" charset="0"/>
                  </a:rPr>
                  <a:t> là hình chiếu của </a:t>
                </a:r>
                <a14:m>
                  <m:oMath xmlns:m="http://schemas.openxmlformats.org/officeDocument/2006/math">
                    <m:r>
                      <a:rPr lang="vi-VN" sz="1700" i="1">
                        <a:latin typeface="Cambria Math" panose="02040503050406030204" pitchFamily="18" charset="0"/>
                        <a:ea typeface="Times New Roman" panose="02020603050405020304" pitchFamily="18" charset="0"/>
                        <a:cs typeface="Times New Roman" panose="02020603050405020304" pitchFamily="18" charset="0"/>
                      </a:rPr>
                      <m:t>𝑆</m:t>
                    </m:r>
                  </m:oMath>
                </a14:m>
                <a:r>
                  <a:rPr lang="vi-VN" sz="1700" dirty="0">
                    <a:latin typeface="Arial" panose="020B0604020202020204" pitchFamily="34" charset="0"/>
                    <a:ea typeface="Times New Roman" panose="02020603050405020304" pitchFamily="18" charset="0"/>
                    <a:cs typeface="Times New Roman" panose="02020603050405020304" pitchFamily="18" charset="0"/>
                  </a:rPr>
                  <a:t> </a:t>
                </a:r>
                <a:r>
                  <a:rPr lang="vi-VN" sz="1700">
                    <a:latin typeface="Arial" panose="020B0604020202020204" pitchFamily="34" charset="0"/>
                    <a:ea typeface="Times New Roman" panose="02020603050405020304" pitchFamily="18" charset="0"/>
                    <a:cs typeface="Times New Roman" panose="02020603050405020304" pitchFamily="18" charset="0"/>
                  </a:rPr>
                  <a:t>lên </a:t>
                </a:r>
                <a14:m>
                  <m:oMath xmlns:m="http://schemas.openxmlformats.org/officeDocument/2006/math">
                    <m:r>
                      <a:rPr lang="vi-VN" sz="1700" i="1" smtClean="0">
                        <a:latin typeface="Cambria Math" panose="02040503050406030204" pitchFamily="18" charset="0"/>
                        <a:ea typeface="Times New Roman" panose="02020603050405020304" pitchFamily="18" charset="0"/>
                        <a:cs typeface="Times New Roman" panose="02020603050405020304" pitchFamily="18" charset="0"/>
                      </a:rPr>
                      <m:t>𝑚𝑝</m:t>
                    </m:r>
                    <m:d>
                      <m:d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dPr>
                      <m:e>
                        <m:r>
                          <a:rPr lang="vi-VN" sz="1700" i="1">
                            <a:latin typeface="Cambria Math" panose="02040503050406030204" pitchFamily="18" charset="0"/>
                            <a:ea typeface="Times New Roman" panose="02020603050405020304" pitchFamily="18" charset="0"/>
                            <a:cs typeface="Times New Roman" panose="02020603050405020304" pitchFamily="18" charset="0"/>
                          </a:rPr>
                          <m:t>𝐴𝐵𝐶</m:t>
                        </m:r>
                      </m:e>
                    </m:d>
                  </m:oMath>
                </a14:m>
                <a:r>
                  <a:rPr lang="vi-VN" sz="1700" dirty="0">
                    <a:latin typeface="Arial" panose="020B0604020202020204" pitchFamily="34" charset="0"/>
                    <a:ea typeface="Times New Roman" panose="02020603050405020304" pitchFamily="18" charset="0"/>
                    <a:cs typeface="Times New Roman" panose="02020603050405020304" pitchFamily="18" charset="0"/>
                  </a:rPr>
                  <a:t> </a:t>
                </a:r>
                <a:endParaRPr lang="en-US" sz="1700" b="0" i="0" smtClean="0">
                  <a:latin typeface="Cambria Math" panose="02040503050406030204" pitchFamily="18" charset="0"/>
                  <a:ea typeface="Times New Roman" panose="02020603050405020304" pitchFamily="18" charset="0"/>
                  <a:cs typeface="Times New Roman" panose="02020603050405020304" pitchFamily="18" charset="0"/>
                </a:endParaRPr>
              </a:p>
              <a:p>
                <a:pPr lvl="0" algn="just">
                  <a:lnSpc>
                    <a:spcPct val="150000"/>
                  </a:lnSpc>
                  <a:spcBef>
                    <a:spcPts val="600"/>
                  </a:spcBef>
                  <a:spcAft>
                    <a:spcPts val="600"/>
                  </a:spcAft>
                  <a:tabLst>
                    <a:tab pos="360045" algn="l"/>
                    <a:tab pos="720090" algn="l"/>
                  </a:tabLst>
                  <a:defRPr/>
                </a:pPr>
                <a14:m>
                  <m:oMathPara xmlns:m="http://schemas.openxmlformats.org/officeDocument/2006/math">
                    <m:oMathParaPr>
                      <m:jc m:val="centerGroup"/>
                    </m:oMathParaPr>
                    <m:oMath xmlns:m="http://schemas.openxmlformats.org/officeDocument/2006/math">
                      <m:r>
                        <a:rPr lang="en-US" sz="1700" b="0" i="0" smtClean="0">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𝐴𝐵𝐶</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𝐴𝐶</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𝐵𝐶</m:t>
                      </m:r>
                    </m:oMath>
                  </m:oMathPara>
                </a14:m>
                <a:endParaRPr lang="en-US" sz="1700" dirty="0">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468124" y="1121066"/>
                <a:ext cx="4918874" cy="1031051"/>
              </a:xfrm>
              <a:prstGeom prst="rect">
                <a:avLst/>
              </a:prstGeom>
              <a:blipFill>
                <a:blip r:embed="rId4"/>
                <a:stretch>
                  <a:fillRect l="-867"/>
                </a:stretch>
              </a:blipFill>
            </p:spPr>
            <p:txBody>
              <a:bodyPr/>
              <a:lstStyle/>
              <a:p>
                <a:r>
                  <a:rPr lang="en-US">
                    <a:noFill/>
                  </a:rPr>
                  <a:t> </a:t>
                </a:r>
              </a:p>
            </p:txBody>
          </p:sp>
        </mc:Fallback>
      </mc:AlternateContent>
      <p:pic>
        <p:nvPicPr>
          <p:cNvPr id="9" name="Picture 8" descr="A drawing of a pyramid with Great Pyramid of Giza in the background&#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5257" y="1280305"/>
            <a:ext cx="2446020" cy="2948940"/>
          </a:xfrm>
          <a:prstGeom prst="rect">
            <a:avLst/>
          </a:prstGeom>
          <a:noFill/>
          <a:ln>
            <a:noFill/>
          </a:ln>
        </p:spPr>
      </p:pic>
      <mc:AlternateContent xmlns:mc="http://schemas.openxmlformats.org/markup-compatibility/2006">
        <mc:Choice xmlns:a14="http://schemas.microsoft.com/office/drawing/2010/main" Requires="a14">
          <p:sp>
            <p:nvSpPr>
              <p:cNvPr id="2" name="Rectangle 1"/>
              <p:cNvSpPr/>
              <p:nvPr/>
            </p:nvSpPr>
            <p:spPr>
              <a:xfrm>
                <a:off x="3680085" y="1791177"/>
                <a:ext cx="3068661" cy="1636538"/>
              </a:xfrm>
              <a:prstGeom prst="rect">
                <a:avLst/>
              </a:prstGeom>
            </p:spPr>
            <p:txBody>
              <a:bodyPr wrap="square">
                <a:spAutoFit/>
              </a:bodyPr>
              <a:lstStyle/>
              <a:p>
                <a:pPr lvl="0" algn="just">
                  <a:lnSpc>
                    <a:spcPct val="150000"/>
                  </a:lnSpc>
                  <a:tabLst>
                    <a:tab pos="360045" algn="l"/>
                    <a:tab pos="720090" algn="l"/>
                  </a:tabLst>
                  <a:defRPr/>
                </a:pPr>
                <a:r>
                  <a:rPr lang="vi-VN" sz="1700" dirty="0" smtClean="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d>
                      <m:dPr>
                        <m:begChr m:val="{"/>
                        <m:endChr m:val=""/>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eqArrPr>
                          <m:e>
                            <m:r>
                              <a:rPr lang="vi-VN" sz="1700" i="1">
                                <a:latin typeface="Cambria Math" panose="02040503050406030204" pitchFamily="18" charset="0"/>
                                <a:ea typeface="Times New Roman" panose="02020603050405020304" pitchFamily="18" charset="0"/>
                                <a:cs typeface="Times New Roman" panose="02020603050405020304" pitchFamily="18" charset="0"/>
                              </a:rPr>
                              <m:t>𝑆𝐴</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𝐵𝐶</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e>
                          <m:e>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𝐵𝐶</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e>
                          <m:e>
                            <m:r>
                              <a:rPr lang="vi-VN" sz="1700" i="1">
                                <a:latin typeface="Cambria Math" panose="02040503050406030204" pitchFamily="18" charset="0"/>
                                <a:ea typeface="Times New Roman" panose="02020603050405020304" pitchFamily="18" charset="0"/>
                                <a:cs typeface="Times New Roman" panose="02020603050405020304" pitchFamily="18" charset="0"/>
                              </a:rPr>
                              <m:t>𝑆𝐴</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e>
                          <m:e>
                            <m:r>
                              <a:rPr lang="vi-VN" sz="1700" i="1">
                                <a:latin typeface="Cambria Math" panose="02040503050406030204" pitchFamily="18" charset="0"/>
                                <a:ea typeface="Cambria Math" panose="02040503050406030204" pitchFamily="18" charset="0"/>
                                <a:cs typeface="Cambria Math" panose="02040503050406030204" pitchFamily="18" charset="0"/>
                              </a:rPr>
                              <m:t>𝑆𝐴</m:t>
                            </m:r>
                            <m:r>
                              <a:rPr lang="vi-VN" sz="1700" i="1">
                                <a:latin typeface="Cambria Math" panose="02040503050406030204" pitchFamily="18" charset="0"/>
                                <a:ea typeface="Cambria Math" panose="02040503050406030204" pitchFamily="18" charset="0"/>
                                <a:cs typeface="Cambria Math" panose="02040503050406030204" pitchFamily="18" charset="0"/>
                              </a:rPr>
                              <m:t>, </m:t>
                            </m:r>
                            <m:r>
                              <a:rPr lang="vi-VN" sz="1700" i="1">
                                <a:latin typeface="Cambria Math" panose="02040503050406030204" pitchFamily="18" charset="0"/>
                                <a:ea typeface="Cambria Math" panose="02040503050406030204" pitchFamily="18" charset="0"/>
                                <a:cs typeface="Cambria Math" panose="02040503050406030204" pitchFamily="18" charset="0"/>
                              </a:rPr>
                              <m:t>𝑆𝐻</m:t>
                            </m:r>
                            <m:r>
                              <a:rPr lang="vi-VN" sz="1700" i="1">
                                <a:latin typeface="Cambria Math" panose="02040503050406030204" pitchFamily="18" charset="0"/>
                                <a:ea typeface="Cambria Math" panose="02040503050406030204" pitchFamily="18" charset="0"/>
                                <a:cs typeface="Cambria Math" panose="02040503050406030204" pitchFamily="18" charset="0"/>
                              </a:rPr>
                              <m:t>⊂</m:t>
                            </m:r>
                            <m:d>
                              <m:dPr>
                                <m:ctrlPr>
                                  <a:rPr lang="en-US" sz="1700" i="1">
                                    <a:latin typeface="Cambria Math" panose="02040503050406030204" pitchFamily="18" charset="0"/>
                                    <a:ea typeface="Cambria Math" panose="02040503050406030204" pitchFamily="18" charset="0"/>
                                    <a:cs typeface="Cambria Math" panose="02040503050406030204" pitchFamily="18" charset="0"/>
                                  </a:rPr>
                                </m:ctrlPr>
                              </m:dPr>
                              <m:e>
                                <m:r>
                                  <a:rPr lang="vi-VN" sz="1700" i="1">
                                    <a:latin typeface="Cambria Math" panose="02040503050406030204" pitchFamily="18" charset="0"/>
                                    <a:ea typeface="Cambria Math" panose="02040503050406030204" pitchFamily="18" charset="0"/>
                                    <a:cs typeface="Cambria Math" panose="02040503050406030204" pitchFamily="18" charset="0"/>
                                  </a:rPr>
                                  <m:t>𝑆𝐴𝐻</m:t>
                                </m:r>
                              </m:e>
                            </m:d>
                          </m:e>
                        </m:eqArr>
                      </m:e>
                    </m:d>
                  </m:oMath>
                </a14:m>
                <a:endParaRPr lang="en-US" sz="1700" i="1" smtClean="0">
                  <a:latin typeface="Cambria Math" panose="02040503050406030204" pitchFamily="18" charset="0"/>
                  <a:ea typeface="Cambria Math" panose="02040503050406030204" pitchFamily="18" charset="0"/>
                  <a:cs typeface="Cambria Math" panose="020405030504060302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680085" y="1791177"/>
                <a:ext cx="3068661" cy="1636538"/>
              </a:xfrm>
              <a:prstGeom prst="rect">
                <a:avLst/>
              </a:prstGeom>
              <a:blipFill>
                <a:blip r:embed="rId7"/>
                <a:stretch>
                  <a:fillRect l="-13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680085" y="3562552"/>
                <a:ext cx="3068661" cy="484748"/>
              </a:xfrm>
              <a:prstGeom prst="rect">
                <a:avLst/>
              </a:prstGeom>
            </p:spPr>
            <p:txBody>
              <a:bodyPr wrap="none">
                <a:spAutoFit/>
              </a:bodyPr>
              <a:lstStyle/>
              <a:p>
                <a:pPr lvl="0" algn="just">
                  <a:lnSpc>
                    <a:spcPct val="150000"/>
                  </a:lnSpc>
                  <a:tabLst>
                    <a:tab pos="360045" algn="l"/>
                    <a:tab pos="720090" algn="l"/>
                  </a:tabLst>
                  <a:defRPr/>
                </a:pPr>
                <a14:m>
                  <m:oMath xmlns:m="http://schemas.openxmlformats.org/officeDocument/2006/math">
                    <m:r>
                      <a:rPr lang="en-US" sz="1700">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𝐵𝐶</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dPr>
                      <m:e>
                        <m:r>
                          <a:rPr lang="vi-VN" sz="1700" i="1">
                            <a:latin typeface="Cambria Math" panose="02040503050406030204" pitchFamily="18" charset="0"/>
                            <a:ea typeface="Times New Roman" panose="02020603050405020304" pitchFamily="18" charset="0"/>
                            <a:cs typeface="Times New Roman" panose="02020603050405020304" pitchFamily="18" charset="0"/>
                          </a:rPr>
                          <m:t>𝑆𝐴𝐻</m:t>
                        </m:r>
                      </m:e>
                    </m:d>
                    <m:r>
                      <a:rPr lang="en-US" sz="1700">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𝐵𝐶</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𝐴𝐻</m:t>
                    </m:r>
                  </m:oMath>
                </a14:m>
                <a:r>
                  <a:rPr lang="vi-VN" sz="1700" dirty="0">
                    <a:latin typeface="Arial" panose="020B0604020202020204" pitchFamily="34" charset="0"/>
                    <a:ea typeface="Times New Roman" panose="02020603050405020304" pitchFamily="18" charset="0"/>
                    <a:cs typeface="Times New Roman" panose="02020603050405020304" pitchFamily="18" charset="0"/>
                  </a:rPr>
                  <a:t> (</a:t>
                </a:r>
                <a:r>
                  <a:rPr lang="vi-VN" sz="1700">
                    <a:latin typeface="Arial" panose="020B0604020202020204" pitchFamily="34" charset="0"/>
                    <a:ea typeface="Times New Roman" panose="02020603050405020304" pitchFamily="18" charset="0"/>
                    <a:cs typeface="Times New Roman" panose="02020603050405020304" pitchFamily="18" charset="0"/>
                  </a:rPr>
                  <a:t>1</a:t>
                </a:r>
                <a:r>
                  <a:rPr lang="vi-VN" sz="1700">
                    <a:latin typeface="Arial" panose="020B0604020202020204" pitchFamily="34" charset="0"/>
                    <a:ea typeface="Times New Roman" panose="02020603050405020304" pitchFamily="18" charset="0"/>
                    <a:cs typeface="Times New Roman" panose="02020603050405020304" pitchFamily="18" charset="0"/>
                  </a:rPr>
                  <a:t>)</a:t>
                </a:r>
                <a:endParaRPr lang="en-US" sz="1700" dirty="0">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680085" y="3562552"/>
                <a:ext cx="3068661" cy="484748"/>
              </a:xfrm>
              <a:prstGeom prst="rect">
                <a:avLst/>
              </a:prstGeom>
              <a:blipFill>
                <a:blip r:embed="rId8"/>
                <a:stretch>
                  <a:fillRect r="-199" b="-6250"/>
                </a:stretch>
              </a:blipFill>
            </p:spPr>
            <p:txBody>
              <a:bodyPr/>
              <a:lstStyle/>
              <a:p>
                <a:r>
                  <a:rPr lang="en-US">
                    <a:noFill/>
                  </a:rPr>
                  <a:t> </a:t>
                </a:r>
              </a:p>
            </p:txBody>
          </p:sp>
        </mc:Fallback>
      </mc:AlternateContent>
    </p:spTree>
    <p:extLst>
      <p:ext uri="{BB962C8B-B14F-4D97-AF65-F5344CB8AC3E}">
        <p14:creationId xmlns:p14="http://schemas.microsoft.com/office/powerpoint/2010/main" val="395109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31964"/>
            <a:ext cx="1012842" cy="368319"/>
          </a:xfrm>
          <a:prstGeom prst="rect">
            <a:avLst/>
          </a:prstGeom>
        </p:spPr>
      </p:pic>
      <p:sp>
        <p:nvSpPr>
          <p:cNvPr id="6" name="Rectangle 5"/>
          <p:cNvSpPr/>
          <p:nvPr/>
        </p:nvSpPr>
        <p:spPr>
          <a:xfrm>
            <a:off x="840228" y="631069"/>
            <a:ext cx="62068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descr="A drawing of a pyramid with Great Pyramid of Giza in the background&#10;&#10;Description automatically generated"/>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5257" y="1280305"/>
            <a:ext cx="2446020" cy="2948940"/>
          </a:xfrm>
          <a:prstGeom prst="rect">
            <a:avLst/>
          </a:prstGeom>
          <a:noFill/>
          <a:ln>
            <a:noFill/>
          </a:ln>
        </p:spPr>
      </p:pic>
      <mc:AlternateContent xmlns:mc="http://schemas.openxmlformats.org/markup-compatibility/2006">
        <mc:Choice xmlns:a14="http://schemas.microsoft.com/office/drawing/2010/main" Requires="a14">
          <p:sp>
            <p:nvSpPr>
              <p:cNvPr id="2" name="Rectangle 1"/>
              <p:cNvSpPr/>
              <p:nvPr/>
            </p:nvSpPr>
            <p:spPr>
              <a:xfrm>
                <a:off x="3822492" y="2820262"/>
                <a:ext cx="5321508" cy="1528880"/>
              </a:xfrm>
              <a:prstGeom prst="rect">
                <a:avLst/>
              </a:prstGeom>
            </p:spPr>
            <p:txBody>
              <a:bodyPr wrap="square">
                <a:spAutoFit/>
              </a:bodyPr>
              <a:lstStyle/>
              <a:p>
                <a:pPr lvl="0" algn="just">
                  <a:lnSpc>
                    <a:spcPct val="150000"/>
                  </a:lnSpc>
                  <a:spcBef>
                    <a:spcPts val="600"/>
                  </a:spcBef>
                  <a:spcAft>
                    <a:spcPts val="600"/>
                  </a:spcAft>
                  <a:tabLst>
                    <a:tab pos="360045" algn="l"/>
                    <a:tab pos="720090" algn="l"/>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Từ </a:t>
                </a:r>
                <a:r>
                  <a:rPr kumimoji="0" lang="vi-VN" sz="17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(1)(2)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vi-VN" sz="17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𝐻</m:t>
                    </m:r>
                  </m:oMath>
                </a14:m>
                <a:r>
                  <a:rPr kumimoji="0" lang="vi-VN" sz="17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là trực tâm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𝐴𝐵𝐶</m:t>
                    </m:r>
                  </m:oMath>
                </a14:m>
                <a:endParaRPr kumimoji="0" lang="en-US" sz="17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lvl="0" algn="just">
                  <a:lnSpc>
                    <a:spcPct val="150000"/>
                  </a:lnSpc>
                  <a:spcBef>
                    <a:spcPts val="600"/>
                  </a:spcBef>
                  <a:spcAft>
                    <a:spcPts val="600"/>
                  </a:spcAft>
                  <a:tabLst>
                    <a:tab pos="360045" algn="l"/>
                    <a:tab pos="720090" algn="l"/>
                  </a:tabLst>
                  <a:defRPr/>
                </a:pP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fr-FR" sz="17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𝐶𝐻</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m:t>
                    </m:r>
                  </m:oMath>
                </a14:m>
                <a:r>
                  <a:rPr kumimoji="0" lang="fr-FR" sz="17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mà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𝑆𝐻</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m:t>
                    </m:r>
                  </m:oMath>
                </a14:m>
                <a:r>
                  <a:rPr kumimoji="0" lang="fr-FR" sz="17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fr-FR" sz="17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d>
                      <m:d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𝑆𝐶𝐻</m:t>
                        </m:r>
                      </m:e>
                    </m:d>
                  </m:oMath>
                </a14:m>
                <a:endParaRPr kumimoji="0" lang="en-US" sz="17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lvl="0" algn="just">
                  <a:lnSpc>
                    <a:spcPct val="150000"/>
                  </a:lnSpc>
                  <a:spcBef>
                    <a:spcPts val="600"/>
                  </a:spcBef>
                  <a:spcAft>
                    <a:spcPts val="600"/>
                  </a:spcAft>
                  <a:tabLst>
                    <a:tab pos="360045" algn="l"/>
                    <a:tab pos="720090" algn="l"/>
                  </a:tabLst>
                  <a:defRPr/>
                </a:pP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fr-FR" sz="17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𝑆𝐶</m:t>
                    </m:r>
                  </m:oMath>
                </a14:m>
                <a:r>
                  <a:rPr kumimoji="0" lang="fr-FR" sz="17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17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3822492" y="2820262"/>
                <a:ext cx="5321508" cy="1528880"/>
              </a:xfrm>
              <a:prstGeom prst="rect">
                <a:avLst/>
              </a:prstGeom>
              <a:blipFill>
                <a:blip r:embed="rId6"/>
                <a:stretch>
                  <a:fillRect l="-687" b="-48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822492" y="1107172"/>
                <a:ext cx="2881173" cy="1121782"/>
              </a:xfrm>
              <a:prstGeom prst="rect">
                <a:avLst/>
              </a:prstGeom>
            </p:spPr>
            <p:txBody>
              <a:bodyPr wrap="none">
                <a:spAutoFit/>
              </a:bodyPr>
              <a:lstStyle/>
              <a:p>
                <a:r>
                  <a:rPr lang="vi-VN" sz="1700">
                    <a:latin typeface="Arial" panose="020B0604020202020204" pitchFamily="34" charset="0"/>
                    <a:ea typeface="Times New Roman" panose="02020603050405020304" pitchFamily="18" charset="0"/>
                    <a:cs typeface="Times New Roman" panose="02020603050405020304" pitchFamily="18" charset="0"/>
                  </a:rPr>
                  <a:t>Tương </a:t>
                </a:r>
                <a:r>
                  <a:rPr lang="vi-VN" sz="1700" dirty="0">
                    <a:latin typeface="Arial" panose="020B0604020202020204" pitchFamily="34" charset="0"/>
                    <a:ea typeface="Times New Roman" panose="02020603050405020304" pitchFamily="18" charset="0"/>
                    <a:cs typeface="Times New Roman" panose="02020603050405020304" pitchFamily="18" charset="0"/>
                  </a:rPr>
                  <a:t>tự: </a:t>
                </a:r>
                <a14:m>
                  <m:oMath xmlns:m="http://schemas.openxmlformats.org/officeDocument/2006/math">
                    <m:d>
                      <m:dPr>
                        <m:begChr m:val="{"/>
                        <m:endChr m:val=""/>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eqArrPr>
                          <m:e>
                            <m:r>
                              <a:rPr lang="vi-VN" sz="1700" i="1">
                                <a:latin typeface="Cambria Math" panose="02040503050406030204" pitchFamily="18" charset="0"/>
                                <a:ea typeface="Times New Roman" panose="02020603050405020304" pitchFamily="18" charset="0"/>
                                <a:cs typeface="Times New Roman" panose="02020603050405020304" pitchFamily="18" charset="0"/>
                              </a:rPr>
                              <m:t>𝑆𝐶</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e>
                          <m:e>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e>
                          <m:e>
                            <m:r>
                              <a:rPr lang="vi-VN" sz="1700" i="1">
                                <a:latin typeface="Cambria Math" panose="02040503050406030204" pitchFamily="18" charset="0"/>
                                <a:ea typeface="Times New Roman" panose="02020603050405020304" pitchFamily="18" charset="0"/>
                                <a:cs typeface="Times New Roman" panose="02020603050405020304" pitchFamily="18" charset="0"/>
                              </a:rPr>
                              <m:t>𝑆𝐶</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e>
                          <m:e>
                            <m:r>
                              <a:rPr lang="vi-VN" sz="1700" i="1">
                                <a:latin typeface="Cambria Math" panose="02040503050406030204" pitchFamily="18" charset="0"/>
                                <a:ea typeface="Cambria Math" panose="02040503050406030204" pitchFamily="18" charset="0"/>
                                <a:cs typeface="Cambria Math" panose="02040503050406030204" pitchFamily="18" charset="0"/>
                              </a:rPr>
                              <m:t>𝑆𝐶</m:t>
                            </m:r>
                            <m:r>
                              <a:rPr lang="vi-VN" sz="1700" i="1">
                                <a:latin typeface="Cambria Math" panose="02040503050406030204" pitchFamily="18" charset="0"/>
                                <a:ea typeface="Cambria Math" panose="02040503050406030204" pitchFamily="18" charset="0"/>
                                <a:cs typeface="Cambria Math" panose="02040503050406030204" pitchFamily="18" charset="0"/>
                              </a:rPr>
                              <m:t>, </m:t>
                            </m:r>
                            <m:r>
                              <a:rPr lang="vi-VN" sz="1700" i="1">
                                <a:latin typeface="Cambria Math" panose="02040503050406030204" pitchFamily="18" charset="0"/>
                                <a:ea typeface="Cambria Math" panose="02040503050406030204" pitchFamily="18" charset="0"/>
                                <a:cs typeface="Cambria Math" panose="02040503050406030204" pitchFamily="18" charset="0"/>
                              </a:rPr>
                              <m:t>𝑆𝐻</m:t>
                            </m:r>
                            <m:r>
                              <a:rPr lang="vi-VN" sz="1700" i="1">
                                <a:latin typeface="Cambria Math" panose="02040503050406030204" pitchFamily="18" charset="0"/>
                                <a:ea typeface="Cambria Math" panose="02040503050406030204" pitchFamily="18" charset="0"/>
                                <a:cs typeface="Cambria Math" panose="02040503050406030204" pitchFamily="18" charset="0"/>
                              </a:rPr>
                              <m:t>⊂</m:t>
                            </m:r>
                            <m:d>
                              <m:dPr>
                                <m:ctrlPr>
                                  <a:rPr lang="en-US" sz="1700" i="1">
                                    <a:latin typeface="Cambria Math" panose="02040503050406030204" pitchFamily="18" charset="0"/>
                                    <a:ea typeface="Cambria Math" panose="02040503050406030204" pitchFamily="18" charset="0"/>
                                    <a:cs typeface="Cambria Math" panose="02040503050406030204" pitchFamily="18" charset="0"/>
                                  </a:rPr>
                                </m:ctrlPr>
                              </m:dPr>
                              <m:e>
                                <m:r>
                                  <a:rPr lang="vi-VN" sz="1700" i="1">
                                    <a:latin typeface="Cambria Math" panose="02040503050406030204" pitchFamily="18" charset="0"/>
                                    <a:ea typeface="Cambria Math" panose="02040503050406030204" pitchFamily="18" charset="0"/>
                                    <a:cs typeface="Cambria Math" panose="02040503050406030204" pitchFamily="18" charset="0"/>
                                  </a:rPr>
                                  <m:t>𝑆𝐶𝐻</m:t>
                                </m:r>
                              </m:e>
                            </m:d>
                          </m:e>
                        </m:eqArr>
                      </m:e>
                    </m:d>
                  </m:oMath>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3822492" y="1107172"/>
                <a:ext cx="2881173" cy="1121782"/>
              </a:xfrm>
              <a:prstGeom prst="rect">
                <a:avLst/>
              </a:prstGeom>
              <a:blipFill>
                <a:blip r:embed="rId7"/>
                <a:stretch>
                  <a:fillRect l="-126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3822492" y="2282234"/>
                <a:ext cx="3061992" cy="484748"/>
              </a:xfrm>
              <a:prstGeom prst="rect">
                <a:avLst/>
              </a:prstGeom>
            </p:spPr>
            <p:txBody>
              <a:bodyPr wrap="none">
                <a:spAutoFit/>
              </a:bodyPr>
              <a:lstStyle/>
              <a:p>
                <a:pPr lvl="0" algn="just">
                  <a:lnSpc>
                    <a:spcPct val="150000"/>
                  </a:lnSpc>
                  <a:tabLst>
                    <a:tab pos="360045" algn="l"/>
                    <a:tab pos="720090" algn="l"/>
                  </a:tabLst>
                  <a:defRPr/>
                </a:pP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dPr>
                      <m:e>
                        <m:r>
                          <a:rPr lang="vi-VN" sz="1700" i="1">
                            <a:latin typeface="Cambria Math" panose="02040503050406030204" pitchFamily="18" charset="0"/>
                            <a:ea typeface="Times New Roman" panose="02020603050405020304" pitchFamily="18" charset="0"/>
                            <a:cs typeface="Times New Roman" panose="02020603050405020304" pitchFamily="18" charset="0"/>
                          </a:rPr>
                          <m:t>𝑆𝐶𝐻</m:t>
                        </m:r>
                      </m:e>
                    </m:d>
                  </m:oMath>
                </a14:m>
                <a:r>
                  <a:rPr lang="vi-VN" sz="17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7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vi-VN" sz="17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𝐶𝐻</m:t>
                    </m:r>
                  </m:oMath>
                </a14:m>
                <a:r>
                  <a:rPr lang="vi-VN" sz="1700" dirty="0">
                    <a:latin typeface="Arial" panose="020B0604020202020204" pitchFamily="34" charset="0"/>
                    <a:ea typeface="Times New Roman" panose="02020603050405020304" pitchFamily="18" charset="0"/>
                    <a:cs typeface="Times New Roman" panose="02020603050405020304" pitchFamily="18" charset="0"/>
                  </a:rPr>
                  <a:t> (2)</a:t>
                </a:r>
                <a:endParaRPr lang="en-US" sz="1700" dirty="0">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822492" y="2282234"/>
                <a:ext cx="3061992" cy="484748"/>
              </a:xfrm>
              <a:prstGeom prst="rect">
                <a:avLst/>
              </a:prstGeom>
              <a:blipFill>
                <a:blip r:embed="rId8"/>
                <a:stretch>
                  <a:fillRect r="-598" b="-6250"/>
                </a:stretch>
              </a:blipFill>
            </p:spPr>
            <p:txBody>
              <a:bodyPr/>
              <a:lstStyle/>
              <a:p>
                <a:r>
                  <a:rPr lang="en-US">
                    <a:noFill/>
                  </a:rPr>
                  <a:t> </a:t>
                </a:r>
              </a:p>
            </p:txBody>
          </p:sp>
        </mc:Fallback>
      </mc:AlternateContent>
    </p:spTree>
    <p:extLst>
      <p:ext uri="{BB962C8B-B14F-4D97-AF65-F5344CB8AC3E}">
        <p14:creationId xmlns:p14="http://schemas.microsoft.com/office/powerpoint/2010/main" val="392702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323905" y="3697796"/>
            <a:ext cx="878418" cy="1290477"/>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 name="Google Shape;3012;p73"/>
          <p:cNvGrpSpPr/>
          <p:nvPr/>
        </p:nvGrpSpPr>
        <p:grpSpPr>
          <a:xfrm rot="10800000">
            <a:off x="6112734" y="-9144"/>
            <a:ext cx="2574066" cy="2022776"/>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997;p41"/>
          <p:cNvSpPr txBox="1">
            <a:spLocks noGrp="1"/>
          </p:cNvSpPr>
          <p:nvPr>
            <p:ph type="title"/>
          </p:nvPr>
        </p:nvSpPr>
        <p:spPr>
          <a:xfrm>
            <a:off x="458078" y="1512787"/>
            <a:ext cx="8376749" cy="877200"/>
          </a:xfrm>
          <a:prstGeom prst="rect">
            <a:avLst/>
          </a:prstGeom>
        </p:spPr>
        <p:txBody>
          <a:bodyPr spcFirstLastPara="1" wrap="square" lIns="91425" tIns="91425" rIns="91425" bIns="91425" anchor="t" anchorCtr="0">
            <a:noAutofit/>
          </a:bodyPr>
          <a:lstStyle/>
          <a:p>
            <a:pPr lvl="0" algn="ctr">
              <a:lnSpc>
                <a:spcPct val="150000"/>
              </a:lnSpc>
            </a:pPr>
            <a:r>
              <a:rPr lang="en-US" sz="6500" b="1" smtClean="0">
                <a:latin typeface="+mj-lt"/>
              </a:rPr>
              <a:t>VẬN DỤNG</a:t>
            </a:r>
            <a:endParaRPr sz="6500" b="1">
              <a:latin typeface="+mj-lt"/>
            </a:endParaRPr>
          </a:p>
        </p:txBody>
      </p:sp>
      <p:pic>
        <p:nvPicPr>
          <p:cNvPr id="89" name="Picture 88"/>
          <p:cNvPicPr>
            <a:picLocks noChangeAspect="1"/>
          </p:cNvPicPr>
          <p:nvPr/>
        </p:nvPicPr>
        <p:blipFill>
          <a:blip r:embed="rId3"/>
          <a:stretch>
            <a:fillRect/>
          </a:stretch>
        </p:blipFill>
        <p:spPr>
          <a:xfrm>
            <a:off x="470951" y="567499"/>
            <a:ext cx="820818" cy="459615"/>
          </a:xfrm>
          <a:prstGeom prst="rect">
            <a:avLst/>
          </a:prstGeom>
        </p:spPr>
      </p:pic>
      <p:pic>
        <p:nvPicPr>
          <p:cNvPr id="90" name="Picture 89"/>
          <p:cNvPicPr>
            <a:picLocks noChangeAspect="1"/>
          </p:cNvPicPr>
          <p:nvPr/>
        </p:nvPicPr>
        <p:blipFill>
          <a:blip r:embed="rId3"/>
          <a:stretch>
            <a:fillRect/>
          </a:stretch>
        </p:blipFill>
        <p:spPr>
          <a:xfrm>
            <a:off x="7783135" y="4145927"/>
            <a:ext cx="820818" cy="459615"/>
          </a:xfrm>
          <a:prstGeom prst="rect">
            <a:avLst/>
          </a:prstGeom>
        </p:spPr>
      </p:pic>
    </p:spTree>
    <p:extLst>
      <p:ext uri="{BB962C8B-B14F-4D97-AF65-F5344CB8AC3E}">
        <p14:creationId xmlns:p14="http://schemas.microsoft.com/office/powerpoint/2010/main" val="192893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pic>
        <p:nvPicPr>
          <p:cNvPr id="9" name="Picture 8"/>
          <p:cNvPicPr>
            <a:picLocks noChangeAspect="1"/>
          </p:cNvPicPr>
          <p:nvPr/>
        </p:nvPicPr>
        <p:blipFill>
          <a:blip r:embed="rId4"/>
          <a:stretch>
            <a:fillRect/>
          </a:stretch>
        </p:blipFill>
        <p:spPr>
          <a:xfrm rot="20628694">
            <a:off x="8246951" y="4169208"/>
            <a:ext cx="772035" cy="776523"/>
          </a:xfrm>
          <a:prstGeom prst="rect">
            <a:avLst/>
          </a:prstGeom>
        </p:spPr>
      </p:pic>
      <p:sp>
        <p:nvSpPr>
          <p:cNvPr id="15" name="Google Shape;3331;p61"/>
          <p:cNvSpPr txBox="1"/>
          <p:nvPr/>
        </p:nvSpPr>
        <p:spPr>
          <a:xfrm flipH="1">
            <a:off x="3304147" y="569183"/>
            <a:ext cx="2679430" cy="516585"/>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1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1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3 </a:t>
            </a:r>
            <a:r>
              <a:rPr lang="fr-FR" sz="21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tr.88)</a:t>
            </a:r>
            <a:endParaRPr lang="en-US" sz="21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620436" y="1146013"/>
            <a:ext cx="4768527" cy="3600986"/>
          </a:xfrm>
          <a:prstGeom prst="rect">
            <a:avLst/>
          </a:prstGeom>
        </p:spPr>
        <p:txBody>
          <a:bodyPr wrap="square">
            <a:spAutoFit/>
          </a:bodyPr>
          <a:lstStyle/>
          <a:p>
            <a:pPr algn="just">
              <a:lnSpc>
                <a:spcPct val="150000"/>
              </a:lnSpc>
            </a:pPr>
            <a:r>
              <a:rPr lang="vi-VN" sz="1900">
                <a:latin typeface="+mn-lt"/>
              </a:rPr>
              <a:t>Cho tứ diện ABCD có</a:t>
            </a:r>
            <a:r>
              <a:rPr lang="vi-VN" sz="1900">
                <a:latin typeface="+mn-lt"/>
              </a:rPr>
              <a:t> </a:t>
            </a:r>
            <a:r>
              <a:rPr lang="vi-VN" sz="1900" smtClean="0">
                <a:latin typeface="+mn-lt"/>
              </a:rPr>
              <a:t>AB</a:t>
            </a:r>
            <a:r>
              <a:rPr lang="en-US" sz="1900" smtClean="0">
                <a:latin typeface="+mn-lt"/>
              </a:rPr>
              <a:t> </a:t>
            </a:r>
            <a:r>
              <a:rPr lang="vi-VN" sz="1900" smtClean="0">
                <a:latin typeface="+mn-lt"/>
              </a:rPr>
              <a:t>⊥</a:t>
            </a:r>
            <a:r>
              <a:rPr lang="en-US" sz="1900" smtClean="0">
                <a:latin typeface="+mn-lt"/>
              </a:rPr>
              <a:t> </a:t>
            </a:r>
            <a:r>
              <a:rPr lang="vi-VN" sz="1900" smtClean="0">
                <a:latin typeface="+mn-lt"/>
              </a:rPr>
              <a:t>(</a:t>
            </a:r>
            <a:r>
              <a:rPr lang="vi-VN" sz="1900">
                <a:latin typeface="+mn-lt"/>
              </a:rPr>
              <a:t>BCD</a:t>
            </a:r>
            <a:r>
              <a:rPr lang="vi-VN" sz="1900" smtClean="0">
                <a:latin typeface="+mn-lt"/>
              </a:rPr>
              <a:t>)</a:t>
            </a:r>
            <a:r>
              <a:rPr lang="en-US" sz="1900" smtClean="0">
                <a:latin typeface="+mn-lt"/>
              </a:rPr>
              <a:t> </a:t>
            </a:r>
            <a:r>
              <a:rPr lang="vi-VN" sz="1900" smtClean="0">
                <a:latin typeface="+mn-lt"/>
              </a:rPr>
              <a:t>các </a:t>
            </a:r>
            <a:r>
              <a:rPr lang="vi-VN" sz="1900">
                <a:latin typeface="+mn-lt"/>
              </a:rPr>
              <a:t>tam giác BCD và ACD là những tam giác nhọn. Gọi H, K lần lượt là trực tâm của các tam giác BCD, ACD </a:t>
            </a:r>
            <a:r>
              <a:rPr lang="vi-VN" sz="1900" i="1">
                <a:latin typeface="+mn-lt"/>
              </a:rPr>
              <a:t>(Hình 31).</a:t>
            </a:r>
            <a:r>
              <a:rPr lang="vi-VN" sz="1900" i="1">
                <a:latin typeface="+mn-lt"/>
              </a:rPr>
              <a:t> </a:t>
            </a:r>
            <a:endParaRPr lang="en-US" sz="1900" i="1" smtClean="0">
              <a:latin typeface="+mn-lt"/>
            </a:endParaRPr>
          </a:p>
          <a:p>
            <a:pPr algn="just">
              <a:lnSpc>
                <a:spcPct val="150000"/>
              </a:lnSpc>
            </a:pPr>
            <a:r>
              <a:rPr lang="vi-VN" sz="1900" smtClean="0">
                <a:latin typeface="+mn-lt"/>
              </a:rPr>
              <a:t>Chứng </a:t>
            </a:r>
            <a:r>
              <a:rPr lang="vi-VN" sz="1900">
                <a:latin typeface="+mn-lt"/>
              </a:rPr>
              <a:t>minh </a:t>
            </a:r>
            <a:r>
              <a:rPr lang="vi-VN" sz="1900">
                <a:latin typeface="+mn-lt"/>
              </a:rPr>
              <a:t>rằng</a:t>
            </a:r>
            <a:r>
              <a:rPr lang="vi-VN" sz="1900" smtClean="0">
                <a:latin typeface="+mn-lt"/>
              </a:rPr>
              <a:t>:</a:t>
            </a:r>
            <a:endParaRPr lang="en-US" sz="1900" smtClean="0">
              <a:latin typeface="+mn-lt"/>
            </a:endParaRPr>
          </a:p>
          <a:p>
            <a:pPr algn="just">
              <a:lnSpc>
                <a:spcPct val="150000"/>
              </a:lnSpc>
            </a:pPr>
            <a:r>
              <a:rPr lang="pt-BR" sz="1900">
                <a:latin typeface="+mn-lt"/>
              </a:rPr>
              <a:t>a)</a:t>
            </a:r>
            <a:r>
              <a:rPr lang="pt-BR" sz="1900">
                <a:latin typeface="+mn-lt"/>
              </a:rPr>
              <a:t> </a:t>
            </a:r>
            <a:r>
              <a:rPr lang="pt-BR" sz="1900" smtClean="0">
                <a:latin typeface="+mn-lt"/>
              </a:rPr>
              <a:t>CD ⊥ (ABH);                   </a:t>
            </a:r>
            <a:r>
              <a:rPr lang="vi-VN" sz="1900" smtClean="0">
                <a:latin typeface="+mn-lt"/>
              </a:rPr>
              <a:t>b</a:t>
            </a:r>
            <a:r>
              <a:rPr lang="vi-VN" sz="1900">
                <a:latin typeface="+mn-lt"/>
              </a:rPr>
              <a:t>)</a:t>
            </a:r>
            <a:r>
              <a:rPr lang="vi-VN" sz="1900">
                <a:latin typeface="+mn-lt"/>
              </a:rPr>
              <a:t> </a:t>
            </a:r>
            <a:r>
              <a:rPr lang="vi-VN" sz="1900" smtClean="0">
                <a:latin typeface="+mn-lt"/>
              </a:rPr>
              <a:t>CD</a:t>
            </a:r>
            <a:r>
              <a:rPr lang="en-US" sz="1900" smtClean="0">
                <a:latin typeface="+mn-lt"/>
              </a:rPr>
              <a:t> </a:t>
            </a:r>
            <a:r>
              <a:rPr lang="vi-VN" sz="1900" smtClean="0">
                <a:latin typeface="+mn-lt"/>
              </a:rPr>
              <a:t>⊥</a:t>
            </a:r>
            <a:r>
              <a:rPr lang="en-US" sz="1900" smtClean="0">
                <a:latin typeface="+mn-lt"/>
              </a:rPr>
              <a:t> </a:t>
            </a:r>
            <a:r>
              <a:rPr lang="vi-VN" sz="1900" smtClean="0">
                <a:latin typeface="+mn-lt"/>
              </a:rPr>
              <a:t>(</a:t>
            </a:r>
            <a:r>
              <a:rPr lang="vi-VN" sz="1900">
                <a:latin typeface="+mn-lt"/>
              </a:rPr>
              <a:t>ABK</a:t>
            </a:r>
            <a:r>
              <a:rPr lang="vi-VN" sz="1900" smtClean="0">
                <a:latin typeface="+mn-lt"/>
              </a:rPr>
              <a:t>)</a:t>
            </a:r>
            <a:r>
              <a:rPr lang="en-US" sz="1900" smtClean="0">
                <a:latin typeface="+mn-lt"/>
              </a:rPr>
              <a:t>; </a:t>
            </a:r>
          </a:p>
          <a:p>
            <a:pPr algn="just">
              <a:lnSpc>
                <a:spcPct val="150000"/>
              </a:lnSpc>
            </a:pPr>
            <a:r>
              <a:rPr lang="vi-VN" sz="1900" smtClean="0">
                <a:latin typeface="+mn-lt"/>
              </a:rPr>
              <a:t>c)</a:t>
            </a:r>
            <a:r>
              <a:rPr lang="en-US" sz="1900" smtClean="0">
                <a:latin typeface="+mn-lt"/>
              </a:rPr>
              <a:t> </a:t>
            </a:r>
            <a:r>
              <a:rPr lang="vi-VN" sz="1900" smtClean="0">
                <a:latin typeface="+mn-lt"/>
              </a:rPr>
              <a:t>Ba </a:t>
            </a:r>
            <a:r>
              <a:rPr lang="vi-VN" sz="1900">
                <a:latin typeface="+mn-lt"/>
              </a:rPr>
              <a:t>đường thẳng AK, BH, CD cùng đi qua </a:t>
            </a:r>
            <a:r>
              <a:rPr lang="vi-VN" sz="1900">
                <a:latin typeface="+mn-lt"/>
              </a:rPr>
              <a:t>một </a:t>
            </a:r>
            <a:r>
              <a:rPr lang="vi-VN" sz="1900" smtClean="0">
                <a:latin typeface="+mn-lt"/>
              </a:rPr>
              <a:t>điểm</a:t>
            </a:r>
            <a:r>
              <a:rPr lang="en-US" sz="1900" smtClean="0">
                <a:latin typeface="+mn-lt"/>
              </a:rPr>
              <a:t>.</a:t>
            </a:r>
            <a:endParaRPr lang="vi-VN" sz="1900">
              <a:latin typeface="+mn-lt"/>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558417" y="1341619"/>
            <a:ext cx="2950383" cy="2780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sp>
        <p:nvSpPr>
          <p:cNvPr id="22" name="Rectangle 21"/>
          <p:cNvSpPr/>
          <p:nvPr/>
        </p:nvSpPr>
        <p:spPr>
          <a:xfrm>
            <a:off x="2015357" y="553044"/>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2" name="Rectangle 11"/>
              <p:cNvSpPr/>
              <p:nvPr/>
            </p:nvSpPr>
            <p:spPr>
              <a:xfrm>
                <a:off x="4081939" y="944849"/>
                <a:ext cx="4322014" cy="3439083"/>
              </a:xfrm>
              <a:prstGeom prst="rect">
                <a:avLst/>
              </a:prstGeom>
            </p:spPr>
            <p:txBody>
              <a:bodyPr wrap="square">
                <a:spAutoFit/>
              </a:bodyPr>
              <a:lstStyle/>
              <a:p>
                <a:pPr algn="just">
                  <a:lnSpc>
                    <a:spcPct val="150000"/>
                  </a:lnSpc>
                  <a:spcBef>
                    <a:spcPts val="600"/>
                  </a:spcBef>
                  <a:spcAft>
                    <a:spcPts val="600"/>
                  </a:spcAft>
                </a:pPr>
                <a:r>
                  <a:rPr lang="vi-VN" sz="1900" smtClean="0">
                    <a:latin typeface="+mn-lt"/>
                    <a:ea typeface="Calibri" panose="020F0502020204030204" pitchFamily="34" charset="0"/>
                    <a:cs typeface="Times New Roman" panose="02020603050405020304" pitchFamily="18" charset="0"/>
                  </a:rPr>
                  <a:t>a) Vì </a:t>
                </a:r>
                <a14:m>
                  <m:oMath xmlns:m="http://schemas.openxmlformats.org/officeDocument/2006/math">
                    <m:r>
                      <a:rPr lang="vi-VN" sz="1900" i="1">
                        <a:effectLst/>
                        <a:latin typeface="+mn-lt"/>
                        <a:ea typeface="Calibri" panose="020F0502020204030204" pitchFamily="34" charset="0"/>
                        <a:cs typeface="Times New Roman" panose="02020603050405020304" pitchFamily="18" charset="0"/>
                      </a:rPr>
                      <m:t>𝐴𝐵</m:t>
                    </m:r>
                    <m:r>
                      <a:rPr lang="vi-VN"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vi-VN" sz="1900" i="1">
                            <a:effectLst/>
                            <a:latin typeface="+mn-lt"/>
                            <a:ea typeface="Calibri" panose="020F0502020204030204" pitchFamily="34" charset="0"/>
                            <a:cs typeface="Times New Roman" panose="02020603050405020304" pitchFamily="18" charset="0"/>
                          </a:rPr>
                          <m:t>𝐵𝐶𝐷</m:t>
                        </m:r>
                      </m:e>
                    </m:d>
                  </m:oMath>
                </a14:m>
                <a:r>
                  <a:rPr lang="en-US"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en-US"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𝐴𝐵</m:t>
                    </m:r>
                    <m:r>
                      <a:rPr lang="en-US" sz="1900" i="1">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𝐶𝐷</m:t>
                    </m:r>
                  </m:oMath>
                </a14:m>
                <a:r>
                  <a:rPr lang="en-US" sz="1900">
                    <a:effectLst/>
                    <a:latin typeface="+mn-lt"/>
                    <a:ea typeface="Calibri" panose="020F0502020204030204" pitchFamily="34" charset="0"/>
                    <a:cs typeface="Times New Roman" panose="02020603050405020304" pitchFamily="18" charset="0"/>
                  </a:rPr>
                  <a:t> (1)</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Calibri" panose="020F0502020204030204" pitchFamily="34" charset="0"/>
                    <a:cs typeface="Times New Roman" panose="02020603050405020304" pitchFamily="18" charset="0"/>
                  </a:rPr>
                  <a:t>Có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𝐻</m:t>
                    </m:r>
                  </m:oMath>
                </a14:m>
                <a:r>
                  <a:rPr lang="en-US" sz="1900">
                    <a:effectLst/>
                    <a:latin typeface="+mn-lt"/>
                    <a:ea typeface="Calibri" panose="020F0502020204030204" pitchFamily="34" charset="0"/>
                    <a:cs typeface="Times New Roman" panose="02020603050405020304" pitchFamily="18" charset="0"/>
                  </a:rPr>
                  <a:t> là trực tâm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𝐵𝐶𝐷</m:t>
                    </m:r>
                  </m:oMath>
                </a14:m>
                <a:r>
                  <a:rPr lang="en-US"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en-US"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𝐵𝐻</m:t>
                    </m:r>
                    <m:r>
                      <a:rPr lang="en-US" sz="1900" i="1">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𝐶𝐷</m:t>
                    </m:r>
                  </m:oMath>
                </a14:m>
                <a:r>
                  <a:rPr lang="en-US" sz="1900">
                    <a:effectLst/>
                    <a:latin typeface="+mn-lt"/>
                    <a:ea typeface="Calibri" panose="020F0502020204030204" pitchFamily="34" charset="0"/>
                    <a:cs typeface="Times New Roman" panose="02020603050405020304" pitchFamily="18" charset="0"/>
                  </a:rPr>
                  <a:t> (2)</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Calibri" panose="020F0502020204030204" pitchFamily="34" charset="0"/>
                    <a:cs typeface="Times New Roman" panose="02020603050405020304" pitchFamily="18" charset="0"/>
                  </a:rPr>
                  <a:t>Từ (1)(2)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en-US"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𝐶𝐷</m:t>
                    </m:r>
                    <m:r>
                      <a:rPr lang="en-US"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en-US" sz="1900" i="1">
                            <a:effectLst/>
                            <a:latin typeface="+mn-lt"/>
                            <a:ea typeface="Calibri" panose="020F0502020204030204" pitchFamily="34" charset="0"/>
                            <a:cs typeface="Times New Roman" panose="02020603050405020304" pitchFamily="18" charset="0"/>
                          </a:rPr>
                          <m:t>𝐴𝐵𝐻</m:t>
                        </m:r>
                      </m:e>
                    </m:d>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1900">
                    <a:effectLst/>
                    <a:latin typeface="+mn-lt"/>
                    <a:ea typeface="Calibri" panose="020F0502020204030204" pitchFamily="34" charset="0"/>
                    <a:cs typeface="Times New Roman" panose="02020603050405020304" pitchFamily="18" charset="0"/>
                  </a:rPr>
                  <a:t>b) Vì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𝐴𝐵</m:t>
                    </m:r>
                    <m:r>
                      <a:rPr lang="nl-NL"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en-US" sz="1900" i="1">
                            <a:effectLst/>
                            <a:latin typeface="+mn-lt"/>
                            <a:ea typeface="Calibri" panose="020F0502020204030204" pitchFamily="34" charset="0"/>
                            <a:cs typeface="Times New Roman" panose="02020603050405020304" pitchFamily="18" charset="0"/>
                          </a:rPr>
                          <m:t>𝐵𝐶𝐷</m:t>
                        </m:r>
                      </m:e>
                    </m:d>
                  </m:oMath>
                </a14:m>
                <a:r>
                  <a:rPr lang="nl-NL"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nl-NL"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𝐴𝐵</m:t>
                    </m:r>
                    <m:r>
                      <a:rPr lang="nl-NL" sz="1900" i="1">
                        <a:effectLst/>
                        <a:latin typeface="+mn-lt"/>
                        <a:ea typeface="Calibri" panose="020F0502020204030204" pitchFamily="34" charset="0"/>
                        <a:cs typeface="Times New Roman" panose="02020603050405020304" pitchFamily="18" charset="0"/>
                      </a:rPr>
                      <m:t>⊥</m:t>
                    </m:r>
                    <m:r>
                      <a:rPr lang="nl-NL" sz="1900" i="1">
                        <a:effectLst/>
                        <a:latin typeface="+mn-lt"/>
                        <a:ea typeface="Calibri" panose="020F0502020204030204" pitchFamily="34" charset="0"/>
                        <a:cs typeface="Times New Roman" panose="02020603050405020304" pitchFamily="18" charset="0"/>
                      </a:rPr>
                      <m:t>𝐶𝐷</m:t>
                    </m:r>
                  </m:oMath>
                </a14:m>
                <a:r>
                  <a:rPr lang="nl-NL" sz="1900">
                    <a:effectLst/>
                    <a:latin typeface="+mn-lt"/>
                    <a:ea typeface="Calibri" panose="020F0502020204030204" pitchFamily="34" charset="0"/>
                    <a:cs typeface="Times New Roman" panose="02020603050405020304" pitchFamily="18" charset="0"/>
                  </a:rPr>
                  <a:t> (1)</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1900">
                    <a:effectLst/>
                    <a:latin typeface="+mn-lt"/>
                    <a:ea typeface="Calibri" panose="020F0502020204030204" pitchFamily="34" charset="0"/>
                    <a:cs typeface="Times New Roman" panose="02020603050405020304" pitchFamily="18" charset="0"/>
                  </a:rPr>
                  <a:t>Có </a:t>
                </a:r>
                <a14:m>
                  <m:oMath xmlns:m="http://schemas.openxmlformats.org/officeDocument/2006/math">
                    <m:r>
                      <a:rPr lang="nl-NL" sz="1900" i="1">
                        <a:effectLst/>
                        <a:latin typeface="+mn-lt"/>
                        <a:ea typeface="Calibri" panose="020F0502020204030204" pitchFamily="34" charset="0"/>
                        <a:cs typeface="Times New Roman" panose="02020603050405020304" pitchFamily="18" charset="0"/>
                      </a:rPr>
                      <m:t>𝐾</m:t>
                    </m:r>
                  </m:oMath>
                </a14:m>
                <a:r>
                  <a:rPr lang="nl-NL" sz="1900">
                    <a:effectLst/>
                    <a:latin typeface="+mn-lt"/>
                    <a:ea typeface="Calibri" panose="020F0502020204030204" pitchFamily="34" charset="0"/>
                    <a:cs typeface="Times New Roman" panose="02020603050405020304" pitchFamily="18" charset="0"/>
                  </a:rPr>
                  <a:t> là trực tâm </a:t>
                </a:r>
                <a14:m>
                  <m:oMath xmlns:m="http://schemas.openxmlformats.org/officeDocument/2006/math">
                    <m:r>
                      <a:rPr lang="nl-NL" sz="1900" i="1">
                        <a:effectLst/>
                        <a:latin typeface="+mn-lt"/>
                        <a:ea typeface="Calibri" panose="020F0502020204030204" pitchFamily="34" charset="0"/>
                        <a:cs typeface="Times New Roman" panose="02020603050405020304" pitchFamily="18" charset="0"/>
                      </a:rPr>
                      <m:t>∆</m:t>
                    </m:r>
                    <m:r>
                      <a:rPr lang="nl-NL" sz="1900" i="1">
                        <a:effectLst/>
                        <a:latin typeface="+mn-lt"/>
                        <a:ea typeface="Calibri" panose="020F0502020204030204" pitchFamily="34" charset="0"/>
                        <a:cs typeface="Times New Roman" panose="02020603050405020304" pitchFamily="18" charset="0"/>
                      </a:rPr>
                      <m:t>𝐴𝐶𝐷</m:t>
                    </m:r>
                  </m:oMath>
                </a14:m>
                <a:r>
                  <a:rPr lang="nl-NL"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nl-NL"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nl-NL" sz="1900" i="1">
                        <a:effectLst/>
                        <a:latin typeface="+mn-lt"/>
                        <a:ea typeface="Calibri" panose="020F0502020204030204" pitchFamily="34" charset="0"/>
                        <a:cs typeface="Times New Roman" panose="02020603050405020304" pitchFamily="18" charset="0"/>
                      </a:rPr>
                      <m:t>𝐴𝐾</m:t>
                    </m:r>
                    <m:r>
                      <a:rPr lang="nl-NL" sz="1900" i="1">
                        <a:effectLst/>
                        <a:latin typeface="+mn-lt"/>
                        <a:ea typeface="Calibri" panose="020F0502020204030204" pitchFamily="34" charset="0"/>
                        <a:cs typeface="Times New Roman" panose="02020603050405020304" pitchFamily="18" charset="0"/>
                      </a:rPr>
                      <m:t>⊥</m:t>
                    </m:r>
                    <m:r>
                      <a:rPr lang="nl-NL" sz="1900" i="1">
                        <a:effectLst/>
                        <a:latin typeface="+mn-lt"/>
                        <a:ea typeface="Calibri" panose="020F0502020204030204" pitchFamily="34" charset="0"/>
                        <a:cs typeface="Times New Roman" panose="02020603050405020304" pitchFamily="18" charset="0"/>
                      </a:rPr>
                      <m:t>𝐶𝐷</m:t>
                    </m:r>
                  </m:oMath>
                </a14:m>
                <a:r>
                  <a:rPr lang="nl-NL" sz="1900">
                    <a:effectLst/>
                    <a:latin typeface="+mn-lt"/>
                    <a:ea typeface="Calibri" panose="020F0502020204030204" pitchFamily="34" charset="0"/>
                    <a:cs typeface="Times New Roman" panose="02020603050405020304" pitchFamily="18" charset="0"/>
                  </a:rPr>
                  <a:t> (2)</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1900">
                    <a:effectLst/>
                    <a:latin typeface="+mn-lt"/>
                    <a:ea typeface="Calibri" panose="020F0502020204030204" pitchFamily="34" charset="0"/>
                    <a:cs typeface="Times New Roman" panose="02020603050405020304" pitchFamily="18" charset="0"/>
                  </a:rPr>
                  <a:t>Từ (1)(2)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nl-NL"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nl-NL" sz="1900" i="1">
                        <a:effectLst/>
                        <a:latin typeface="+mn-lt"/>
                        <a:ea typeface="Calibri" panose="020F0502020204030204" pitchFamily="34" charset="0"/>
                        <a:cs typeface="Times New Roman" panose="02020603050405020304" pitchFamily="18" charset="0"/>
                      </a:rPr>
                      <m:t>𝐶𝐷</m:t>
                    </m:r>
                    <m:r>
                      <a:rPr lang="nl-NL"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nl-NL" sz="1900" i="1">
                            <a:effectLst/>
                            <a:latin typeface="+mn-lt"/>
                            <a:ea typeface="Calibri" panose="020F0502020204030204" pitchFamily="34" charset="0"/>
                            <a:cs typeface="Times New Roman" panose="02020603050405020304" pitchFamily="18" charset="0"/>
                          </a:rPr>
                          <m:t>𝐴𝐵𝐾</m:t>
                        </m:r>
                      </m:e>
                    </m:d>
                  </m:oMath>
                </a14:m>
                <a:endParaRPr lang="en-US" sz="1900">
                  <a:effectLst/>
                  <a:latin typeface="+mn-lt"/>
                  <a:ea typeface="Arial" panose="020B060402020202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4081939" y="944849"/>
                <a:ext cx="4322014" cy="3439083"/>
              </a:xfrm>
              <a:prstGeom prst="rect">
                <a:avLst/>
              </a:prstGeom>
              <a:blipFill>
                <a:blip r:embed="rId4"/>
                <a:stretch>
                  <a:fillRect l="-1410" r="-987" b="-2128"/>
                </a:stretch>
              </a:blipFill>
            </p:spPr>
            <p:txBody>
              <a:bodyPr/>
              <a:lstStyle/>
              <a:p>
                <a:r>
                  <a:rPr lang="en-US">
                    <a:noFill/>
                  </a:rPr>
                  <a:t> </a:t>
                </a:r>
              </a:p>
            </p:txBody>
          </p:sp>
        </mc:Fallback>
      </mc:AlternateContent>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773937" y="1161003"/>
            <a:ext cx="3047582" cy="3106013"/>
          </a:xfrm>
          <a:prstGeom prst="rect">
            <a:avLst/>
          </a:prstGeom>
        </p:spPr>
      </p:pic>
      <p:pic>
        <p:nvPicPr>
          <p:cNvPr id="14" name="Picture 13"/>
          <p:cNvPicPr>
            <a:picLocks noChangeAspect="1"/>
          </p:cNvPicPr>
          <p:nvPr/>
        </p:nvPicPr>
        <p:blipFill>
          <a:blip r:embed="rId7"/>
          <a:stretch>
            <a:fillRect/>
          </a:stretch>
        </p:blipFill>
        <p:spPr>
          <a:xfrm rot="20628694">
            <a:off x="8225488" y="4220918"/>
            <a:ext cx="772035" cy="776523"/>
          </a:xfrm>
          <a:prstGeom prst="rect">
            <a:avLst/>
          </a:prstGeom>
        </p:spPr>
      </p:pic>
    </p:spTree>
    <p:extLst>
      <p:ext uri="{BB962C8B-B14F-4D97-AF65-F5344CB8AC3E}">
        <p14:creationId xmlns:p14="http://schemas.microsoft.com/office/powerpoint/2010/main" val="416260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down)">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wipe(left)">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down)">
                                      <p:cBhvr>
                                        <p:cTn id="30" dur="500"/>
                                        <p:tgtEl>
                                          <p:spTgt spid="1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500"/>
                                        <p:tgtEl>
                                          <p:spTgt spid="1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5" end="5"/>
                                            </p:txEl>
                                          </p:spTgt>
                                        </p:tgtEl>
                                        <p:attrNameLst>
                                          <p:attrName>style.visibility</p:attrName>
                                        </p:attrNameLst>
                                      </p:cBhvr>
                                      <p:to>
                                        <p:strVal val="visible"/>
                                      </p:to>
                                    </p:set>
                                    <p:animEffect transition="in" filter="wipe(left)">
                                      <p:cBhvr>
                                        <p:cTn id="40"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25" name="Rectangle 24"/>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14040"/>
              </a:solidFill>
            </a:endParaRPr>
          </a:p>
        </p:txBody>
      </p:sp>
      <p:grpSp>
        <p:nvGrpSpPr>
          <p:cNvPr id="1293" name="Google Shape;1293;p48"/>
          <p:cNvGrpSpPr/>
          <p:nvPr/>
        </p:nvGrpSpPr>
        <p:grpSpPr>
          <a:xfrm rot="10493188" flipH="1">
            <a:off x="222104" y="296345"/>
            <a:ext cx="1493005" cy="525061"/>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48"/>
          <p:cNvGrpSpPr/>
          <p:nvPr/>
        </p:nvGrpSpPr>
        <p:grpSpPr>
          <a:xfrm rot="1672644" flipH="1">
            <a:off x="7344721" y="3963727"/>
            <a:ext cx="1258162" cy="1054004"/>
            <a:chOff x="8986183" y="-4150167"/>
            <a:chExt cx="1073065" cy="898943"/>
          </a:xfrm>
        </p:grpSpPr>
        <p:sp>
          <p:nvSpPr>
            <p:cNvPr id="1312" name="Google Shape;1312;p48"/>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8"/>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8"/>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8"/>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8"/>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2540;p49"/>
          <p:cNvSpPr txBox="1">
            <a:spLocks/>
          </p:cNvSpPr>
          <p:nvPr/>
        </p:nvSpPr>
        <p:spPr>
          <a:xfrm>
            <a:off x="3009896" y="58670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pPr>
            <a:r>
              <a:rPr lang="en-US" sz="3000" b="1" smtClean="0">
                <a:solidFill>
                  <a:srgbClr val="C00000"/>
                </a:solidFill>
                <a:latin typeface="Arial" panose="020B0604020202020204" pitchFamily="34" charset="0"/>
              </a:rPr>
              <a:t>KẾT LUẬN</a:t>
            </a:r>
            <a:endParaRPr lang="vi-VN" sz="3000" b="1">
              <a:solidFill>
                <a:srgbClr val="C00000"/>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61" name="Rectangle 60"/>
              <p:cNvSpPr/>
              <p:nvPr/>
            </p:nvSpPr>
            <p:spPr>
              <a:xfrm>
                <a:off x="533942" y="1457782"/>
                <a:ext cx="4964306" cy="2631490"/>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200" dirty="0">
                    <a:latin typeface="+mn-lt"/>
                    <a:ea typeface="Times New Roman" panose="02020603050405020304" pitchFamily="18" charset="0"/>
                    <a:cs typeface="Times New Roman" panose="02020603050405020304" pitchFamily="18" charset="0"/>
                  </a:rPr>
                  <a:t>Đường thẳng </a:t>
                </a:r>
                <a14:m>
                  <m:oMath xmlns:m="http://schemas.openxmlformats.org/officeDocument/2006/math">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sz="2200" dirty="0">
                    <a:effectLst/>
                    <a:latin typeface="+mn-lt"/>
                    <a:ea typeface="Times New Roman" panose="02020603050405020304" pitchFamily="18" charset="0"/>
                    <a:cs typeface="Times New Roman" panose="02020603050405020304" pitchFamily="18" charset="0"/>
                  </a:rPr>
                  <a:t> được gọi là vuông góc với mặt phẳng </a:t>
                </a:r>
                <a14:m>
                  <m:oMath xmlns:m="http://schemas.openxmlformats.org/officeDocument/2006/math">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vi-VN" sz="2200" dirty="0">
                    <a:effectLst/>
                    <a:latin typeface="+mn-lt"/>
                    <a:ea typeface="Times New Roman" panose="02020603050405020304" pitchFamily="18" charset="0"/>
                    <a:cs typeface="Times New Roman" panose="02020603050405020304" pitchFamily="18" charset="0"/>
                  </a:rPr>
                  <a:t> nếu đường thẳng </a:t>
                </a:r>
                <a14:m>
                  <m:oMath xmlns:m="http://schemas.openxmlformats.org/officeDocument/2006/math">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sz="2200" dirty="0">
                    <a:effectLst/>
                    <a:latin typeface="+mn-lt"/>
                    <a:ea typeface="Times New Roman" panose="02020603050405020304" pitchFamily="18" charset="0"/>
                    <a:cs typeface="Times New Roman" panose="02020603050405020304" pitchFamily="18" charset="0"/>
                  </a:rPr>
                  <a:t> vuông góc với mọi đường thẳng </a:t>
                </a:r>
                <a14:m>
                  <m:oMath xmlns:m="http://schemas.openxmlformats.org/officeDocument/2006/math">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vi-VN" sz="2200" dirty="0">
                    <a:effectLst/>
                    <a:latin typeface="+mn-lt"/>
                    <a:ea typeface="Times New Roman" panose="02020603050405020304" pitchFamily="18" charset="0"/>
                    <a:cs typeface="Times New Roman" panose="02020603050405020304" pitchFamily="18" charset="0"/>
                  </a:rPr>
                  <a:t> trong mặt phẳng </a:t>
                </a:r>
                <a14:m>
                  <m:oMath xmlns:m="http://schemas.openxmlformats.org/officeDocument/2006/math">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vi-VN" sz="2200" dirty="0">
                    <a:effectLst/>
                    <a:latin typeface="+mn-lt"/>
                    <a:ea typeface="Times New Roman" panose="02020603050405020304" pitchFamily="18" charset="0"/>
                    <a:cs typeface="Times New Roman" panose="02020603050405020304" pitchFamily="18" charset="0"/>
                  </a:rPr>
                  <a:t>, kí hiệu </a:t>
                </a:r>
                <a14:m>
                  <m:oMath xmlns:m="http://schemas.openxmlformats.org/officeDocument/2006/math">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vi-VN" sz="2200" dirty="0">
                    <a:effectLst/>
                    <a:latin typeface="+mn-lt"/>
                    <a:ea typeface="Times New Roman" panose="02020603050405020304" pitchFamily="18" charset="0"/>
                    <a:cs typeface="Times New Roman" panose="02020603050405020304" pitchFamily="18" charset="0"/>
                  </a:rPr>
                  <a:t> hoặc </a:t>
                </a:r>
                <a14:m>
                  <m:oMath xmlns:m="http://schemas.openxmlformats.org/officeDocument/2006/math">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sz="2200" dirty="0">
                    <a:effectLst/>
                    <a:latin typeface="+mn-lt"/>
                    <a:ea typeface="Times New Roman" panose="02020603050405020304" pitchFamily="18" charset="0"/>
                    <a:cs typeface="Times New Roman" panose="02020603050405020304" pitchFamily="18" charset="0"/>
                  </a:rPr>
                  <a:t>.</a:t>
                </a:r>
                <a:endParaRPr lang="en-US" sz="2200" dirty="0">
                  <a:effectLst/>
                  <a:latin typeface="+mn-lt"/>
                  <a:ea typeface="Arial" panose="020B060402020202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533942" y="1457782"/>
                <a:ext cx="4964306" cy="2631490"/>
              </a:xfrm>
              <a:prstGeom prst="rect">
                <a:avLst/>
              </a:prstGeom>
              <a:blipFill rotWithShape="0">
                <a:blip r:embed="rId3"/>
                <a:stretch>
                  <a:fillRect l="-1345" r="-1345" b="-1147"/>
                </a:stretch>
              </a:blipFill>
              <a:ln w="25400" cap="flat" cmpd="sng" algn="ctr">
                <a:solidFill>
                  <a:srgbClr val="FFFFFF"/>
                </a:solidFill>
                <a:prstDash val="solid"/>
              </a:ln>
              <a:effec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5751368" y="1542214"/>
            <a:ext cx="2839884" cy="2396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pic>
        <p:nvPicPr>
          <p:cNvPr id="9" name="Picture 8"/>
          <p:cNvPicPr>
            <a:picLocks noChangeAspect="1"/>
          </p:cNvPicPr>
          <p:nvPr/>
        </p:nvPicPr>
        <p:blipFill>
          <a:blip r:embed="rId4"/>
          <a:stretch>
            <a:fillRect/>
          </a:stretch>
        </p:blipFill>
        <p:spPr>
          <a:xfrm rot="20628694">
            <a:off x="8225488" y="4220918"/>
            <a:ext cx="772035" cy="776523"/>
          </a:xfrm>
          <a:prstGeom prst="rect">
            <a:avLst/>
          </a:prstGeom>
        </p:spPr>
      </p:pic>
      <p:sp>
        <p:nvSpPr>
          <p:cNvPr id="22" name="Rectangle 21"/>
          <p:cNvSpPr/>
          <p:nvPr/>
        </p:nvSpPr>
        <p:spPr>
          <a:xfrm>
            <a:off x="2015357" y="553044"/>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2" name="Rectangle 11"/>
              <p:cNvSpPr/>
              <p:nvPr/>
            </p:nvSpPr>
            <p:spPr>
              <a:xfrm>
                <a:off x="4000733" y="995801"/>
                <a:ext cx="4783503" cy="3462486"/>
              </a:xfrm>
              <a:prstGeom prst="rect">
                <a:avLst/>
              </a:prstGeom>
            </p:spPr>
            <p:txBody>
              <a:bodyPr wrap="square">
                <a:spAutoFit/>
              </a:bodyPr>
              <a:lstStyle/>
              <a:p>
                <a:pPr lvl="0" algn="just">
                  <a:lnSpc>
                    <a:spcPct val="150000"/>
                  </a:lnSpc>
                  <a:spcBef>
                    <a:spcPts val="300"/>
                  </a:spcBef>
                  <a:spcAft>
                    <a:spcPts val="300"/>
                  </a:spcAft>
                  <a:defRPr/>
                </a:pPr>
                <a:r>
                  <a:rPr lang="en-US" sz="1800" smtClean="0">
                    <a:latin typeface="+mn-lt"/>
                    <a:ea typeface="Calibri" panose="020F0502020204030204" pitchFamily="34" charset="0"/>
                    <a:cs typeface="Times New Roman" panose="02020603050405020304" pitchFamily="18" charset="0"/>
                  </a:rPr>
                  <a:t>c)</a:t>
                </a:r>
                <a:r>
                  <a:rPr lang="en-US" sz="1800">
                    <a:latin typeface="+mn-lt"/>
                    <a:ea typeface="Calibri" panose="020F0502020204030204" pitchFamily="34" charset="0"/>
                    <a:cs typeface="Times New Roman" panose="02020603050405020304" pitchFamily="18" charset="0"/>
                  </a:rPr>
                  <a:t> </a:t>
                </a:r>
                <a:r>
                  <a:rPr lang="nl-NL" sz="1800" smtClean="0">
                    <a:latin typeface="+mn-lt"/>
                    <a:ea typeface="Calibri" panose="020F0502020204030204" pitchFamily="34" charset="0"/>
                    <a:cs typeface="Times New Roman" panose="02020603050405020304" pitchFamily="18" charset="0"/>
                  </a:rPr>
                  <a:t>Theo </a:t>
                </a:r>
                <a:r>
                  <a:rPr lang="nl-NL" sz="1800">
                    <a:latin typeface="+mn-lt"/>
                    <a:ea typeface="Calibri" panose="020F0502020204030204" pitchFamily="34" charset="0"/>
                    <a:cs typeface="Times New Roman" panose="02020603050405020304" pitchFamily="18" charset="0"/>
                  </a:rPr>
                  <a:t>a và b: </a:t>
                </a:r>
                <a14:m>
                  <m:oMath xmlns:m="http://schemas.openxmlformats.org/officeDocument/2006/math">
                    <m:r>
                      <a:rPr lang="nl-NL" sz="1800" i="1">
                        <a:latin typeface="+mn-lt"/>
                        <a:ea typeface="Calibri" panose="020F0502020204030204" pitchFamily="34" charset="0"/>
                        <a:cs typeface="Times New Roman" panose="02020603050405020304" pitchFamily="18" charset="0"/>
                      </a:rPr>
                      <m:t>𝐶𝐷</m:t>
                    </m:r>
                    <m:r>
                      <a:rPr lang="nl-NL" sz="1800" i="1">
                        <a:latin typeface="+mn-lt"/>
                        <a:ea typeface="Calibri" panose="020F0502020204030204" pitchFamily="34" charset="0"/>
                        <a:cs typeface="Times New Roman" panose="02020603050405020304" pitchFamily="18" charset="0"/>
                      </a:rPr>
                      <m:t>⊥</m:t>
                    </m:r>
                    <m:d>
                      <m:dPr>
                        <m:ctrlPr>
                          <a:rPr lang="en-US" sz="1800" i="1">
                            <a:latin typeface="+mn-lt"/>
                            <a:ea typeface="Calibri" panose="020F0502020204030204" pitchFamily="34" charset="0"/>
                            <a:cs typeface="Times New Roman" panose="02020603050405020304" pitchFamily="18" charset="0"/>
                          </a:rPr>
                        </m:ctrlPr>
                      </m:dPr>
                      <m:e>
                        <m:r>
                          <a:rPr lang="nl-NL" sz="1800" i="1">
                            <a:latin typeface="+mn-lt"/>
                            <a:ea typeface="Calibri" panose="020F0502020204030204" pitchFamily="34" charset="0"/>
                            <a:cs typeface="Times New Roman" panose="02020603050405020304" pitchFamily="18" charset="0"/>
                          </a:rPr>
                          <m:t>𝐴𝐵𝐻</m:t>
                        </m:r>
                      </m:e>
                    </m:d>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𝐶𝐷</m:t>
                    </m:r>
                    <m:r>
                      <a:rPr lang="nl-NL" sz="1800" i="1">
                        <a:latin typeface="+mn-lt"/>
                        <a:ea typeface="Calibri" panose="020F0502020204030204" pitchFamily="34" charset="0"/>
                        <a:cs typeface="Times New Roman" panose="02020603050405020304" pitchFamily="18" charset="0"/>
                      </a:rPr>
                      <m:t>⊥</m:t>
                    </m:r>
                    <m:d>
                      <m:dPr>
                        <m:ctrlPr>
                          <a:rPr lang="en-US" sz="1800" i="1">
                            <a:latin typeface="+mn-lt"/>
                            <a:ea typeface="Calibri" panose="020F0502020204030204" pitchFamily="34" charset="0"/>
                            <a:cs typeface="Times New Roman" panose="02020603050405020304" pitchFamily="18" charset="0"/>
                          </a:rPr>
                        </m:ctrlPr>
                      </m:dPr>
                      <m:e>
                        <m:r>
                          <a:rPr lang="nl-NL" sz="1800" i="1">
                            <a:latin typeface="+mn-lt"/>
                            <a:ea typeface="Calibri" panose="020F0502020204030204" pitchFamily="34" charset="0"/>
                            <a:cs typeface="Times New Roman" panose="02020603050405020304" pitchFamily="18" charset="0"/>
                          </a:rPr>
                          <m:t>𝐴𝐵𝐾</m:t>
                        </m:r>
                      </m:e>
                    </m:d>
                    <m:r>
                      <a:rPr lang="nl-NL" sz="1800" i="1">
                        <a:latin typeface="+mn-lt"/>
                        <a:ea typeface="Calibri" panose="020F0502020204030204" pitchFamily="34" charset="0"/>
                        <a:cs typeface="Times New Roman" panose="02020603050405020304" pitchFamily="18" charset="0"/>
                      </a:rPr>
                      <m:t>. </m:t>
                    </m:r>
                  </m:oMath>
                </a14:m>
                <a:endParaRPr lang="nl-NL" sz="1800" smtClean="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nl-NL" sz="1800" smtClean="0">
                    <a:latin typeface="+mn-lt"/>
                    <a:ea typeface="Calibri" panose="020F0502020204030204" pitchFamily="34" charset="0"/>
                    <a:cs typeface="Times New Roman" panose="02020603050405020304" pitchFamily="18" charset="0"/>
                  </a:rPr>
                  <a:t>Nên </a:t>
                </a:r>
                <a14:m>
                  <m:oMath xmlns:m="http://schemas.openxmlformats.org/officeDocument/2006/math">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𝐴𝐵𝐻</m:t>
                    </m:r>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𝐴𝐵𝐾</m:t>
                    </m:r>
                    <m:r>
                      <a:rPr lang="nl-NL" sz="1800" i="1">
                        <a:latin typeface="+mn-lt"/>
                        <a:ea typeface="Calibri" panose="020F0502020204030204" pitchFamily="34" charset="0"/>
                        <a:cs typeface="Times New Roman" panose="02020603050405020304" pitchFamily="18" charset="0"/>
                      </a:rPr>
                      <m:t>)</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nl-NL" sz="1800">
                    <a:latin typeface="+mn-lt"/>
                    <a:ea typeface="Calibri" panose="020F0502020204030204" pitchFamily="34" charset="0"/>
                    <a:cs typeface="Times New Roman" panose="02020603050405020304" pitchFamily="18" charset="0"/>
                  </a:rPr>
                  <a:t>Xét </a:t>
                </a:r>
                <a14:m>
                  <m:oMath xmlns:m="http://schemas.openxmlformats.org/officeDocument/2006/math">
                    <m:d>
                      <m:dPr>
                        <m:ctrlPr>
                          <a:rPr lang="en-US" sz="1800" i="1">
                            <a:latin typeface="+mn-lt"/>
                            <a:ea typeface="Calibri" panose="020F0502020204030204" pitchFamily="34" charset="0"/>
                            <a:cs typeface="Times New Roman" panose="02020603050405020304" pitchFamily="18" charset="0"/>
                          </a:rPr>
                        </m:ctrlPr>
                      </m:dPr>
                      <m:e>
                        <m:r>
                          <a:rPr lang="nl-NL" sz="1800" i="1">
                            <a:latin typeface="+mn-lt"/>
                            <a:ea typeface="Calibri" panose="020F0502020204030204" pitchFamily="34" charset="0"/>
                            <a:cs typeface="Times New Roman" panose="02020603050405020304" pitchFamily="18" charset="0"/>
                          </a:rPr>
                          <m:t>𝐵𝐶𝐷</m:t>
                        </m:r>
                      </m:e>
                    </m:d>
                    <m:r>
                      <a:rPr lang="nl-NL" sz="1800" i="1">
                        <a:latin typeface="+mn-lt"/>
                        <a:ea typeface="Calibri" panose="020F0502020204030204" pitchFamily="34" charset="0"/>
                        <a:cs typeface="Times New Roman" panose="02020603050405020304" pitchFamily="18" charset="0"/>
                      </a:rPr>
                      <m:t>:</m:t>
                    </m:r>
                  </m:oMath>
                </a14:m>
                <a:r>
                  <a:rPr lang="nl-NL" sz="1800">
                    <a:latin typeface="+mn-lt"/>
                    <a:ea typeface="Calibri" panose="020F0502020204030204" pitchFamily="34" charset="0"/>
                    <a:cs typeface="Times New Roman" panose="02020603050405020304" pitchFamily="18" charset="0"/>
                  </a:rPr>
                  <a:t> Gọi </a:t>
                </a:r>
                <a14:m>
                  <m:oMath xmlns:m="http://schemas.openxmlformats.org/officeDocument/2006/math">
                    <m:r>
                      <a:rPr lang="nl-NL" sz="1800" i="1">
                        <a:latin typeface="+mn-lt"/>
                        <a:ea typeface="Calibri" panose="020F0502020204030204" pitchFamily="34" charset="0"/>
                        <a:cs typeface="Times New Roman" panose="02020603050405020304" pitchFamily="18" charset="0"/>
                      </a:rPr>
                      <m:t>𝐵𝐻</m:t>
                    </m:r>
                  </m:oMath>
                </a14:m>
                <a:r>
                  <a:rPr lang="nl-NL" sz="1800">
                    <a:latin typeface="+mn-lt"/>
                    <a:ea typeface="Calibri" panose="020F0502020204030204" pitchFamily="34" charset="0"/>
                    <a:cs typeface="Times New Roman" panose="02020603050405020304" pitchFamily="18" charset="0"/>
                  </a:rPr>
                  <a:t> cắt </a:t>
                </a:r>
                <a14:m>
                  <m:oMath xmlns:m="http://schemas.openxmlformats.org/officeDocument/2006/math">
                    <m:r>
                      <a:rPr lang="nl-NL" sz="1800" i="1">
                        <a:latin typeface="+mn-lt"/>
                        <a:ea typeface="Calibri" panose="020F0502020204030204" pitchFamily="34" charset="0"/>
                        <a:cs typeface="Times New Roman" panose="02020603050405020304" pitchFamily="18" charset="0"/>
                      </a:rPr>
                      <m:t>𝐶𝐷</m:t>
                    </m:r>
                    <m:r>
                      <a:rPr lang="nl-NL" sz="1800" i="1">
                        <a:latin typeface="+mn-lt"/>
                        <a:ea typeface="Calibri" panose="020F0502020204030204" pitchFamily="34" charset="0"/>
                        <a:cs typeface="Times New Roman" panose="02020603050405020304" pitchFamily="18" charset="0"/>
                      </a:rPr>
                      <m:t> </m:t>
                    </m:r>
                  </m:oMath>
                </a14:m>
                <a:r>
                  <a:rPr lang="nl-NL" sz="1800">
                    <a:latin typeface="+mn-lt"/>
                    <a:ea typeface="Calibri" panose="020F0502020204030204" pitchFamily="34" charset="0"/>
                    <a:cs typeface="Times New Roman" panose="02020603050405020304" pitchFamily="18" charset="0"/>
                  </a:rPr>
                  <a:t>tại I.</a:t>
                </a:r>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𝐴𝐼</m:t>
                    </m:r>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𝐶𝐷</m:t>
                    </m:r>
                  </m:oMath>
                </a14:m>
                <a:r>
                  <a:rPr lang="nl-NL" sz="1800">
                    <a:latin typeface="+mn-lt"/>
                    <a:ea typeface="Calibri" panose="020F0502020204030204" pitchFamily="34" charset="0"/>
                    <a:cs typeface="Times New Roman" panose="02020603050405020304" pitchFamily="18" charset="0"/>
                  </a:rPr>
                  <a:t> tại I (Vì </a:t>
                </a:r>
                <a14:m>
                  <m:oMath xmlns:m="http://schemas.openxmlformats.org/officeDocument/2006/math">
                    <m:r>
                      <a:rPr lang="nl-NL" sz="1800" i="1">
                        <a:latin typeface="+mn-lt"/>
                        <a:ea typeface="Calibri" panose="020F0502020204030204" pitchFamily="34" charset="0"/>
                        <a:cs typeface="Times New Roman" panose="02020603050405020304" pitchFamily="18" charset="0"/>
                      </a:rPr>
                      <m:t>𝐴𝐼</m:t>
                    </m:r>
                    <m:r>
                      <a:rPr lang="nl-NL" sz="1800" i="1">
                        <a:latin typeface="+mn-lt"/>
                        <a:ea typeface="Calibri" panose="020F0502020204030204" pitchFamily="34" charset="0"/>
                        <a:cs typeface="Times New Roman" panose="02020603050405020304" pitchFamily="18" charset="0"/>
                      </a:rPr>
                      <m:t>∈</m:t>
                    </m:r>
                    <m:d>
                      <m:dPr>
                        <m:ctrlPr>
                          <a:rPr lang="en-US" sz="1800" i="1">
                            <a:latin typeface="+mn-lt"/>
                            <a:ea typeface="Calibri" panose="020F0502020204030204" pitchFamily="34" charset="0"/>
                            <a:cs typeface="Times New Roman" panose="02020603050405020304" pitchFamily="18" charset="0"/>
                          </a:rPr>
                        </m:ctrlPr>
                      </m:dPr>
                      <m:e>
                        <m:r>
                          <a:rPr lang="nl-NL" sz="1800" i="1">
                            <a:latin typeface="+mn-lt"/>
                            <a:ea typeface="Calibri" panose="020F0502020204030204" pitchFamily="34" charset="0"/>
                            <a:cs typeface="Times New Roman" panose="02020603050405020304" pitchFamily="18" charset="0"/>
                          </a:rPr>
                          <m:t>𝐴𝐵𝐻</m:t>
                        </m:r>
                      </m:e>
                    </m:d>
                    <m:r>
                      <a:rPr lang="nl-NL" sz="1800" i="1">
                        <a:latin typeface="+mn-lt"/>
                        <a:ea typeface="Calibri" panose="020F0502020204030204" pitchFamily="34" charset="0"/>
                        <a:cs typeface="Times New Roman" panose="02020603050405020304" pitchFamily="18" charset="0"/>
                      </a:rPr>
                      <m:t>, </m:t>
                    </m:r>
                    <m:d>
                      <m:dPr>
                        <m:ctrlPr>
                          <a:rPr lang="en-US" sz="1800" i="1">
                            <a:latin typeface="+mn-lt"/>
                            <a:ea typeface="Calibri" panose="020F0502020204030204" pitchFamily="34" charset="0"/>
                            <a:cs typeface="Times New Roman" panose="02020603050405020304" pitchFamily="18" charset="0"/>
                          </a:rPr>
                        </m:ctrlPr>
                      </m:dPr>
                      <m:e>
                        <m:r>
                          <a:rPr lang="nl-NL" sz="1800" i="1">
                            <a:latin typeface="+mn-lt"/>
                            <a:ea typeface="Calibri" panose="020F0502020204030204" pitchFamily="34" charset="0"/>
                            <a:cs typeface="Times New Roman" panose="02020603050405020304" pitchFamily="18" charset="0"/>
                          </a:rPr>
                          <m:t>𝐴𝐵𝐻</m:t>
                        </m:r>
                      </m:e>
                    </m:d>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𝐶𝐷</m:t>
                    </m:r>
                    <m:r>
                      <a:rPr lang="nl-NL" sz="1800" i="1">
                        <a:latin typeface="+mn-lt"/>
                        <a:ea typeface="Calibri" panose="020F0502020204030204" pitchFamily="34" charset="0"/>
                        <a:cs typeface="Times New Roman" panose="02020603050405020304" pitchFamily="18" charset="0"/>
                      </a:rPr>
                      <m:t>).</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nl-NL" sz="1800">
                    <a:latin typeface="+mn-lt"/>
                    <a:ea typeface="Calibri" panose="020F0502020204030204" pitchFamily="34" charset="0"/>
                    <a:cs typeface="Times New Roman" panose="02020603050405020304" pitchFamily="18" charset="0"/>
                  </a:rPr>
                  <a:t>Mà AK  </a:t>
                </a:r>
                <a14:m>
                  <m:oMath xmlns:m="http://schemas.openxmlformats.org/officeDocument/2006/math">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𝐶𝐷</m:t>
                    </m:r>
                    <m:r>
                      <a:rPr lang="nl-NL" sz="1800" i="1">
                        <a:latin typeface="+mn-lt"/>
                        <a:ea typeface="Calibri" panose="020F0502020204030204" pitchFamily="34" charset="0"/>
                        <a:cs typeface="Times New Roman" panose="02020603050405020304" pitchFamily="18" charset="0"/>
                      </a:rPr>
                      <m:t> </m:t>
                    </m:r>
                  </m:oMath>
                </a14:m>
                <a:r>
                  <a:rPr lang="nl-NL" sz="1800">
                    <a:latin typeface="+mn-lt"/>
                    <a:ea typeface="Calibri" panose="020F0502020204030204" pitchFamily="34" charset="0"/>
                    <a:cs typeface="Times New Roman" panose="02020603050405020304" pitchFamily="18" charset="0"/>
                  </a:rPr>
                  <a:t>và </a:t>
                </a:r>
                <a14:m>
                  <m:oMath xmlns:m="http://schemas.openxmlformats.org/officeDocument/2006/math">
                    <m:r>
                      <a:rPr lang="nl-NL" sz="1800" i="1">
                        <a:latin typeface="+mn-lt"/>
                        <a:ea typeface="Calibri" panose="020F0502020204030204" pitchFamily="34" charset="0"/>
                        <a:cs typeface="Times New Roman" panose="02020603050405020304" pitchFamily="18" charset="0"/>
                      </a:rPr>
                      <m:t>𝐴𝐼</m:t>
                    </m:r>
                    <m:r>
                      <a:rPr lang="nl-NL" sz="1800" i="1">
                        <a:latin typeface="+mn-lt"/>
                        <a:ea typeface="Calibri" panose="020F0502020204030204" pitchFamily="34" charset="0"/>
                        <a:cs typeface="Times New Roman" panose="02020603050405020304" pitchFamily="18" charset="0"/>
                      </a:rPr>
                      <m:t>, </m:t>
                    </m:r>
                    <m:r>
                      <a:rPr lang="nl-NL" sz="1800" i="1">
                        <a:latin typeface="+mn-lt"/>
                        <a:ea typeface="Calibri" panose="020F0502020204030204" pitchFamily="34" charset="0"/>
                        <a:cs typeface="Times New Roman" panose="02020603050405020304" pitchFamily="18" charset="0"/>
                      </a:rPr>
                      <m:t>𝐴𝐾</m:t>
                    </m:r>
                    <m:r>
                      <a:rPr lang="nl-NL" sz="1800" i="1">
                        <a:latin typeface="+mn-lt"/>
                        <a:ea typeface="Calibri" panose="020F0502020204030204" pitchFamily="34" charset="0"/>
                        <a:cs typeface="Times New Roman" panose="02020603050405020304" pitchFamily="18" charset="0"/>
                      </a:rPr>
                      <m:t>∈</m:t>
                    </m:r>
                    <m:d>
                      <m:dPr>
                        <m:ctrlPr>
                          <a:rPr lang="en-US" sz="1800" i="1">
                            <a:latin typeface="+mn-lt"/>
                            <a:ea typeface="Calibri" panose="020F0502020204030204" pitchFamily="34" charset="0"/>
                            <a:cs typeface="Times New Roman" panose="02020603050405020304" pitchFamily="18" charset="0"/>
                          </a:rPr>
                        </m:ctrlPr>
                      </m:dPr>
                      <m:e>
                        <m:r>
                          <a:rPr lang="nl-NL" sz="1800" i="1">
                            <a:latin typeface="+mn-lt"/>
                            <a:ea typeface="Calibri" panose="020F0502020204030204" pitchFamily="34" charset="0"/>
                            <a:cs typeface="Times New Roman" panose="02020603050405020304" pitchFamily="18" charset="0"/>
                          </a:rPr>
                          <m:t>𝐴𝐶𝐷</m:t>
                        </m:r>
                      </m:e>
                    </m:d>
                    <m:r>
                      <a:rPr lang="nl-NL" sz="1800" i="1">
                        <a:latin typeface="+mn-lt"/>
                        <a:ea typeface="Calibri" panose="020F0502020204030204" pitchFamily="34" charset="0"/>
                        <a:cs typeface="Times New Roman" panose="02020603050405020304" pitchFamily="18" charset="0"/>
                      </a:rPr>
                      <m:t>.</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𝐴</m:t>
                    </m:r>
                    <m:r>
                      <a:rPr lang="nl-NL" sz="1800" i="1">
                        <a:latin typeface="+mn-lt"/>
                        <a:ea typeface="Calibri" panose="020F0502020204030204" pitchFamily="34" charset="0"/>
                        <a:cs typeface="Times New Roman" panose="02020603050405020304" pitchFamily="18" charset="0"/>
                      </a:rPr>
                      <m:t>, </m:t>
                    </m:r>
                    <m:r>
                      <a:rPr lang="nl-NL" sz="1800" i="1">
                        <a:latin typeface="+mn-lt"/>
                        <a:ea typeface="Calibri" panose="020F0502020204030204" pitchFamily="34" charset="0"/>
                        <a:cs typeface="Times New Roman" panose="02020603050405020304" pitchFamily="18" charset="0"/>
                      </a:rPr>
                      <m:t>𝐾</m:t>
                    </m:r>
                    <m:r>
                      <a:rPr lang="nl-NL" sz="1800" i="1">
                        <a:latin typeface="+mn-lt"/>
                        <a:ea typeface="Calibri" panose="020F0502020204030204" pitchFamily="34" charset="0"/>
                        <a:cs typeface="Times New Roman" panose="02020603050405020304" pitchFamily="18" charset="0"/>
                      </a:rPr>
                      <m:t>, </m:t>
                    </m:r>
                    <m:r>
                      <a:rPr lang="nl-NL" sz="1800" i="1">
                        <a:latin typeface="+mn-lt"/>
                        <a:ea typeface="Calibri" panose="020F0502020204030204" pitchFamily="34" charset="0"/>
                        <a:cs typeface="Times New Roman" panose="02020603050405020304" pitchFamily="18" charset="0"/>
                      </a:rPr>
                      <m:t>𝐼</m:t>
                    </m:r>
                    <m:r>
                      <a:rPr lang="nl-NL" sz="1800" i="1">
                        <a:latin typeface="+mn-lt"/>
                        <a:ea typeface="Calibri" panose="020F0502020204030204" pitchFamily="34" charset="0"/>
                        <a:cs typeface="Times New Roman" panose="02020603050405020304" pitchFamily="18" charset="0"/>
                      </a:rPr>
                      <m:t> </m:t>
                    </m:r>
                  </m:oMath>
                </a14:m>
                <a:r>
                  <a:rPr lang="nl-NL" sz="1800">
                    <a:latin typeface="+mn-lt"/>
                    <a:ea typeface="Calibri" panose="020F0502020204030204" pitchFamily="34" charset="0"/>
                    <a:cs typeface="Times New Roman" panose="02020603050405020304" pitchFamily="18" charset="0"/>
                  </a:rPr>
                  <a:t>thẳng hàng.</a:t>
                </a:r>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nl-NL" sz="1800">
                    <a:latin typeface="+mn-lt"/>
                    <a:ea typeface="Calibri" panose="020F0502020204030204" pitchFamily="34" charset="0"/>
                    <a:cs typeface="Times New Roman" panose="02020603050405020304" pitchFamily="18" charset="0"/>
                  </a:rPr>
                  <a:t>Vậy </a:t>
                </a:r>
                <a14:m>
                  <m:oMath xmlns:m="http://schemas.openxmlformats.org/officeDocument/2006/math">
                    <m:r>
                      <a:rPr lang="nl-NL" sz="1800" i="1">
                        <a:latin typeface="+mn-lt"/>
                        <a:ea typeface="Calibri" panose="020F0502020204030204" pitchFamily="34" charset="0"/>
                        <a:cs typeface="Times New Roman" panose="02020603050405020304" pitchFamily="18" charset="0"/>
                      </a:rPr>
                      <m:t>𝐴𝐾</m:t>
                    </m:r>
                    <m:r>
                      <a:rPr lang="nl-NL" sz="1800" i="1">
                        <a:latin typeface="+mn-lt"/>
                        <a:ea typeface="Calibri" panose="020F0502020204030204" pitchFamily="34" charset="0"/>
                        <a:cs typeface="Times New Roman" panose="02020603050405020304" pitchFamily="18" charset="0"/>
                      </a:rPr>
                      <m:t>, </m:t>
                    </m:r>
                    <m:r>
                      <a:rPr lang="nl-NL" sz="1800" i="1">
                        <a:latin typeface="+mn-lt"/>
                        <a:ea typeface="Calibri" panose="020F0502020204030204" pitchFamily="34" charset="0"/>
                        <a:cs typeface="Times New Roman" panose="02020603050405020304" pitchFamily="18" charset="0"/>
                      </a:rPr>
                      <m:t>𝐵𝐻</m:t>
                    </m:r>
                    <m:r>
                      <a:rPr lang="nl-NL" sz="1800" i="1">
                        <a:latin typeface="+mn-lt"/>
                        <a:ea typeface="Calibri" panose="020F0502020204030204" pitchFamily="34" charset="0"/>
                        <a:cs typeface="Times New Roman" panose="02020603050405020304" pitchFamily="18" charset="0"/>
                      </a:rPr>
                      <m:t>, </m:t>
                    </m:r>
                    <m:r>
                      <a:rPr lang="nl-NL" sz="1800" i="1">
                        <a:latin typeface="+mn-lt"/>
                        <a:ea typeface="Calibri" panose="020F0502020204030204" pitchFamily="34" charset="0"/>
                        <a:cs typeface="Times New Roman" panose="02020603050405020304" pitchFamily="18" charset="0"/>
                      </a:rPr>
                      <m:t>𝐶𝐷</m:t>
                    </m:r>
                  </m:oMath>
                </a14:m>
                <a:r>
                  <a:rPr lang="nl-NL" sz="1800">
                    <a:latin typeface="+mn-lt"/>
                    <a:ea typeface="Calibri" panose="020F0502020204030204" pitchFamily="34" charset="0"/>
                    <a:cs typeface="Times New Roman" panose="02020603050405020304" pitchFamily="18" charset="0"/>
                  </a:rPr>
                  <a:t> cùng đi qua một điểm.</a:t>
                </a:r>
                <a:endParaRPr lang="en-US" sz="1800">
                  <a:latin typeface="+mn-lt"/>
                  <a:ea typeface="Arial" panose="020B060402020202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4000733" y="995801"/>
                <a:ext cx="4783503" cy="3462486"/>
              </a:xfrm>
              <a:prstGeom prst="rect">
                <a:avLst/>
              </a:prstGeom>
              <a:blipFill>
                <a:blip r:embed="rId5"/>
                <a:stretch>
                  <a:fillRect l="-1019" b="-528"/>
                </a:stretch>
              </a:blipFill>
            </p:spPr>
            <p:txBody>
              <a:bodyPr/>
              <a:lstStyle/>
              <a:p>
                <a:r>
                  <a:rPr lang="en-US">
                    <a:noFill/>
                  </a:rPr>
                  <a:t> </a:t>
                </a:r>
              </a:p>
            </p:txBody>
          </p:sp>
        </mc:Fallback>
      </mc:AlternateContent>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773937" y="1161003"/>
            <a:ext cx="3047582" cy="3106013"/>
          </a:xfrm>
          <a:prstGeom prst="rect">
            <a:avLst/>
          </a:prstGeom>
        </p:spPr>
      </p:pic>
    </p:spTree>
    <p:extLst>
      <p:ext uri="{BB962C8B-B14F-4D97-AF65-F5344CB8AC3E}">
        <p14:creationId xmlns:p14="http://schemas.microsoft.com/office/powerpoint/2010/main" val="53494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arn(inVertical)">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left)">
                                      <p:cBhvr>
                                        <p:cTn id="3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5" name="Google Shape;1915;p59"/>
          <p:cNvGrpSpPr/>
          <p:nvPr/>
        </p:nvGrpSpPr>
        <p:grpSpPr>
          <a:xfrm rot="9650293" flipH="1">
            <a:off x="8151528" y="3946431"/>
            <a:ext cx="773229" cy="693315"/>
            <a:chOff x="8986183" y="-4150167"/>
            <a:chExt cx="1073065" cy="898943"/>
          </a:xfrm>
        </p:grpSpPr>
        <p:sp>
          <p:nvSpPr>
            <p:cNvPr id="1916" name="Google Shape;1916;p59"/>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9"/>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59"/>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59"/>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59"/>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3"/>
          <a:stretch>
            <a:fillRect/>
          </a:stretch>
        </p:blipFill>
        <p:spPr>
          <a:xfrm>
            <a:off x="7468972" y="492981"/>
            <a:ext cx="1240456" cy="698509"/>
          </a:xfrm>
          <a:prstGeom prst="rect">
            <a:avLst/>
          </a:prstGeom>
        </p:spPr>
      </p:pic>
      <p:pic>
        <p:nvPicPr>
          <p:cNvPr id="34" name="Picture 33"/>
          <p:cNvPicPr>
            <a:picLocks noChangeAspect="1"/>
          </p:cNvPicPr>
          <p:nvPr/>
        </p:nvPicPr>
        <p:blipFill>
          <a:blip r:embed="rId3"/>
          <a:stretch>
            <a:fillRect/>
          </a:stretch>
        </p:blipFill>
        <p:spPr>
          <a:xfrm>
            <a:off x="591523" y="3754678"/>
            <a:ext cx="917296" cy="890474"/>
          </a:xfrm>
          <a:prstGeom prst="rect">
            <a:avLst/>
          </a:prstGeom>
        </p:spPr>
      </p:pic>
      <p:pic>
        <p:nvPicPr>
          <p:cNvPr id="17" name="Picture 16"/>
          <p:cNvPicPr>
            <a:picLocks noChangeAspect="1"/>
          </p:cNvPicPr>
          <p:nvPr/>
        </p:nvPicPr>
        <p:blipFill>
          <a:blip r:embed="rId4"/>
          <a:stretch>
            <a:fillRect/>
          </a:stretch>
        </p:blipFill>
        <p:spPr>
          <a:xfrm>
            <a:off x="306415" y="4080186"/>
            <a:ext cx="1182727" cy="731583"/>
          </a:xfrm>
          <a:prstGeom prst="rect">
            <a:avLst/>
          </a:prstGeom>
        </p:spPr>
      </p:pic>
      <p:sp>
        <p:nvSpPr>
          <p:cNvPr id="19" name="Google Shape;3331;p61"/>
          <p:cNvSpPr txBox="1"/>
          <p:nvPr/>
        </p:nvSpPr>
        <p:spPr>
          <a:xfrm flipH="1">
            <a:off x="3185102" y="646462"/>
            <a:ext cx="2826830" cy="622307"/>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2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2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4 </a:t>
            </a:r>
            <a:r>
              <a:rPr lang="fr-FR" sz="22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tr.88)</a:t>
            </a:r>
            <a:endParaRPr lang="en-US" sz="22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a:spLocks noChangeArrowheads="1"/>
          </p:cNvSpPr>
          <p:nvPr/>
        </p:nvSpPr>
        <p:spPr bwMode="auto">
          <a:xfrm>
            <a:off x="897778" y="1426442"/>
            <a:ext cx="7401479" cy="242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Cho hình chóp S.ABCD có đáy là hình bình hành. Tam giác ABC nhọn có trực tâm H là hình chiếu của S trên (ABCD). Chứng minh rằng: </a:t>
            </a:r>
            <a:endParaRPr kumimoji="0" lang="en-US" altLang="en-US" sz="21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a) SA</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 AD;</a:t>
            </a:r>
            <a:endParaRPr kumimoji="0" lang="en-US" altLang="en-US" sz="21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b) SC</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CD</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a:t>
            </a:r>
            <a:endParaRPr kumimoji="0" lang="en-US" altLang="en-US" sz="2100" b="0" i="0" u="none" strike="noStrike" cap="none" normalizeH="0" baseline="0" smtClean="0">
              <a:ln>
                <a:noFill/>
              </a:ln>
              <a:solidFill>
                <a:srgbClr val="000000"/>
              </a:solidFill>
              <a:effectLst/>
              <a:latin typeface="Arial" panose="020B0604020202020204" pitchFamily="34" charset="0"/>
              <a:ea typeface="OpenSans"/>
            </a:endParaRPr>
          </a:p>
        </p:txBody>
      </p:sp>
    </p:spTree>
    <p:extLst>
      <p:ext uri="{BB962C8B-B14F-4D97-AF65-F5344CB8AC3E}">
        <p14:creationId xmlns:p14="http://schemas.microsoft.com/office/powerpoint/2010/main" val="15891861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5" name="Google Shape;1915;p59"/>
          <p:cNvGrpSpPr/>
          <p:nvPr/>
        </p:nvGrpSpPr>
        <p:grpSpPr>
          <a:xfrm rot="9650293" flipH="1">
            <a:off x="8151528" y="3946431"/>
            <a:ext cx="773229" cy="693315"/>
            <a:chOff x="8986183" y="-4150167"/>
            <a:chExt cx="1073065" cy="898943"/>
          </a:xfrm>
        </p:grpSpPr>
        <p:sp>
          <p:nvSpPr>
            <p:cNvPr id="1916" name="Google Shape;1916;p59"/>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9"/>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59"/>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59"/>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59"/>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3"/>
          <a:stretch>
            <a:fillRect/>
          </a:stretch>
        </p:blipFill>
        <p:spPr>
          <a:xfrm>
            <a:off x="7468972" y="492981"/>
            <a:ext cx="1240456" cy="698509"/>
          </a:xfrm>
          <a:prstGeom prst="rect">
            <a:avLst/>
          </a:prstGeom>
        </p:spPr>
      </p:pic>
      <p:pic>
        <p:nvPicPr>
          <p:cNvPr id="34" name="Picture 33"/>
          <p:cNvPicPr>
            <a:picLocks noChangeAspect="1"/>
          </p:cNvPicPr>
          <p:nvPr/>
        </p:nvPicPr>
        <p:blipFill>
          <a:blip r:embed="rId3"/>
          <a:stretch>
            <a:fillRect/>
          </a:stretch>
        </p:blipFill>
        <p:spPr>
          <a:xfrm>
            <a:off x="591523" y="3754678"/>
            <a:ext cx="917296" cy="890474"/>
          </a:xfrm>
          <a:prstGeom prst="rect">
            <a:avLst/>
          </a:prstGeom>
        </p:spPr>
      </p:pic>
      <p:pic>
        <p:nvPicPr>
          <p:cNvPr id="17" name="Picture 16"/>
          <p:cNvPicPr>
            <a:picLocks noChangeAspect="1"/>
          </p:cNvPicPr>
          <p:nvPr/>
        </p:nvPicPr>
        <p:blipFill>
          <a:blip r:embed="rId4"/>
          <a:stretch>
            <a:fillRect/>
          </a:stretch>
        </p:blipFill>
        <p:spPr>
          <a:xfrm>
            <a:off x="306415" y="4080186"/>
            <a:ext cx="1182727" cy="731583"/>
          </a:xfrm>
          <a:prstGeom prst="rect">
            <a:avLst/>
          </a:prstGeom>
        </p:spPr>
      </p:pic>
      <p:sp>
        <p:nvSpPr>
          <p:cNvPr id="18" name="Rectangle 17"/>
          <p:cNvSpPr/>
          <p:nvPr/>
        </p:nvSpPr>
        <p:spPr>
          <a:xfrm>
            <a:off x="674612" y="590561"/>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674612" y="1288417"/>
            <a:ext cx="3333297" cy="247863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250337" y="1075768"/>
                <a:ext cx="4314574" cy="3354765"/>
              </a:xfrm>
              <a:prstGeom prst="rect">
                <a:avLst/>
              </a:prstGeom>
            </p:spPr>
            <p:txBody>
              <a:bodyPr wrap="square">
                <a:spAutoFit/>
              </a:bodyPr>
              <a:lstStyle/>
              <a:p>
                <a:pPr algn="just">
                  <a:lnSpc>
                    <a:spcPct val="150000"/>
                  </a:lnSpc>
                  <a:spcBef>
                    <a:spcPts val="600"/>
                  </a:spcBef>
                  <a:spcAft>
                    <a:spcPts val="600"/>
                  </a:spcAft>
                </a:pPr>
                <a:r>
                  <a:rPr lang="en-US" sz="1800" smtClean="0">
                    <a:latin typeface="+mj-lt"/>
                    <a:ea typeface="Calibri" panose="020F0502020204030204" pitchFamily="34" charset="0"/>
                    <a:cs typeface="Times New Roman" panose="02020603050405020304" pitchFamily="18" charset="0"/>
                  </a:rPr>
                  <a:t>a) Có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𝑆𝐻</m:t>
                    </m:r>
                    <m:r>
                      <a:rPr lang="en-US" sz="1800" i="1">
                        <a:effectLst/>
                        <a:latin typeface="+mj-lt"/>
                        <a:ea typeface="Calibri" panose="020F0502020204030204" pitchFamily="34" charset="0"/>
                        <a:cs typeface="Times New Roman" panose="02020603050405020304" pitchFamily="18" charset="0"/>
                      </a:rPr>
                      <m:t>⊥</m:t>
                    </m:r>
                    <m:d>
                      <m:dPr>
                        <m:ctrlPr>
                          <a:rPr lang="en-US" sz="1800" i="1">
                            <a:effectLst/>
                            <a:latin typeface="+mj-lt"/>
                            <a:ea typeface="Calibri" panose="020F0502020204030204" pitchFamily="34" charset="0"/>
                            <a:cs typeface="Times New Roman" panose="02020603050405020304" pitchFamily="18" charset="0"/>
                          </a:rPr>
                        </m:ctrlPr>
                      </m:dPr>
                      <m:e>
                        <m:r>
                          <a:rPr lang="en-US" sz="1800" i="1">
                            <a:effectLst/>
                            <a:latin typeface="+mj-lt"/>
                            <a:ea typeface="Calibri" panose="020F0502020204030204" pitchFamily="34" charset="0"/>
                            <a:cs typeface="Times New Roman" panose="02020603050405020304" pitchFamily="18" charset="0"/>
                          </a:rPr>
                          <m:t>𝐴𝐵𝐶𝐷</m:t>
                        </m:r>
                      </m:e>
                    </m:d>
                  </m:oMath>
                </a14:m>
                <a:r>
                  <a:rPr lang="en-US" sz="1800">
                    <a:effectLst/>
                    <a:latin typeface="+mj-lt"/>
                    <a:ea typeface="Calibri" panose="020F0502020204030204" pitchFamily="34" charset="0"/>
                    <a:cs typeface="Times New Roman" panose="02020603050405020304" pitchFamily="18" charset="0"/>
                  </a:rPr>
                  <a:t> (gt) </a:t>
                </a:r>
                <a:endParaRPr lang="en-US" sz="1800" smtClean="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𝑆𝐻</m:t>
                    </m:r>
                    <m:r>
                      <a:rPr lang="en-US" sz="1800" i="1">
                        <a:effectLst/>
                        <a:latin typeface="+mj-lt"/>
                        <a:ea typeface="Calibri" panose="020F0502020204030204" pitchFamily="34" charset="0"/>
                        <a:cs typeface="Times New Roman" panose="02020603050405020304" pitchFamily="18" charset="0"/>
                      </a:rPr>
                      <m:t>⊥</m:t>
                    </m:r>
                    <m:d>
                      <m:dPr>
                        <m:ctrlPr>
                          <a:rPr lang="en-US" sz="1800" i="1">
                            <a:effectLst/>
                            <a:latin typeface="+mj-lt"/>
                            <a:ea typeface="Calibri" panose="020F0502020204030204" pitchFamily="34" charset="0"/>
                            <a:cs typeface="Times New Roman" panose="02020603050405020304" pitchFamily="18" charset="0"/>
                          </a:rPr>
                        </m:ctrlPr>
                      </m:dPr>
                      <m:e>
                        <m:r>
                          <a:rPr lang="en-US" sz="1800" i="1">
                            <a:effectLst/>
                            <a:latin typeface="+mj-lt"/>
                            <a:ea typeface="Calibri" panose="020F0502020204030204" pitchFamily="34" charset="0"/>
                            <a:cs typeface="Times New Roman" panose="02020603050405020304" pitchFamily="18" charset="0"/>
                          </a:rPr>
                          <m:t>𝐴𝐵𝐶</m:t>
                        </m:r>
                      </m:e>
                    </m:d>
                  </m:oMath>
                </a14:m>
                <a:r>
                  <a:rPr lang="en-US" sz="1800">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mj-lt"/>
                        <a:ea typeface="Calibri" panose="020F0502020204030204" pitchFamily="34" charset="0"/>
                        <a:cs typeface="Times New Roman" panose="02020603050405020304" pitchFamily="18" charset="0"/>
                      </a:rPr>
                      <m:t>𝑆𝐻</m:t>
                    </m:r>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𝐵𝐶</m:t>
                    </m:r>
                  </m:oMath>
                </a14:m>
                <a:r>
                  <a:rPr lang="en-US" sz="1800">
                    <a:effectLst/>
                    <a:latin typeface="+mj-lt"/>
                    <a:ea typeface="Calibri" panose="020F0502020204030204" pitchFamily="34" charset="0"/>
                    <a:cs typeface="Times New Roman" panose="02020603050405020304" pitchFamily="18" charset="0"/>
                  </a:rPr>
                  <a:t> (1)</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j-lt"/>
                    <a:ea typeface="Calibri" panose="020F0502020204030204" pitchFamily="34" charset="0"/>
                    <a:cs typeface="Times New Roman" panose="02020603050405020304" pitchFamily="18" charset="0"/>
                  </a:rPr>
                  <a:t>Có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𝐴𝐻</m:t>
                    </m:r>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𝐵𝐶</m:t>
                    </m:r>
                  </m:oMath>
                </a14:m>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𝐻</m:t>
                    </m:r>
                  </m:oMath>
                </a14:m>
                <a:r>
                  <a:rPr lang="en-US" sz="1800">
                    <a:effectLst/>
                    <a:latin typeface="+mj-lt"/>
                    <a:ea typeface="Calibri" panose="020F0502020204030204" pitchFamily="34" charset="0"/>
                    <a:cs typeface="Times New Roman" panose="02020603050405020304" pitchFamily="18" charset="0"/>
                  </a:rPr>
                  <a:t> là trực tâm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𝐴𝐵𝐶</m:t>
                    </m:r>
                  </m:oMath>
                </a14:m>
                <a:r>
                  <a:rPr lang="en-US" sz="1800">
                    <a:effectLst/>
                    <a:latin typeface="+mj-lt"/>
                    <a:ea typeface="Calibri" panose="020F0502020204030204" pitchFamily="34" charset="0"/>
                    <a:cs typeface="Times New Roman" panose="02020603050405020304" pitchFamily="18" charset="0"/>
                  </a:rPr>
                  <a:t>) (2)</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j-lt"/>
                    <a:ea typeface="Calibri" panose="020F0502020204030204" pitchFamily="34" charset="0"/>
                    <a:cs typeface="Times New Roman" panose="02020603050405020304" pitchFamily="18" charset="0"/>
                  </a:rPr>
                  <a:t>Từ (1)(2)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𝐵𝐶</m:t>
                    </m:r>
                    <m:r>
                      <a:rPr lang="en-US" sz="1800" i="1">
                        <a:effectLst/>
                        <a:latin typeface="+mj-lt"/>
                        <a:ea typeface="Calibri" panose="020F0502020204030204" pitchFamily="34" charset="0"/>
                        <a:cs typeface="Times New Roman" panose="02020603050405020304" pitchFamily="18" charset="0"/>
                      </a:rPr>
                      <m:t>⊥</m:t>
                    </m:r>
                    <m:d>
                      <m:dPr>
                        <m:ctrlPr>
                          <a:rPr lang="en-US" sz="1800" i="1">
                            <a:effectLst/>
                            <a:latin typeface="+mj-lt"/>
                            <a:ea typeface="Calibri" panose="020F0502020204030204" pitchFamily="34" charset="0"/>
                            <a:cs typeface="Times New Roman" panose="02020603050405020304" pitchFamily="18" charset="0"/>
                          </a:rPr>
                        </m:ctrlPr>
                      </m:dPr>
                      <m:e>
                        <m:r>
                          <a:rPr lang="en-US" sz="1800" i="1">
                            <a:effectLst/>
                            <a:latin typeface="+mj-lt"/>
                            <a:ea typeface="Calibri" panose="020F0502020204030204" pitchFamily="34" charset="0"/>
                            <a:cs typeface="Times New Roman" panose="02020603050405020304" pitchFamily="18" charset="0"/>
                          </a:rPr>
                          <m:t>𝑆𝐴𝐻</m:t>
                        </m:r>
                      </m:e>
                    </m:d>
                  </m:oMath>
                </a14:m>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𝑆𝐴</m:t>
                    </m:r>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𝐵𝐶</m:t>
                    </m:r>
                  </m:oMath>
                </a14:m>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j-lt"/>
                    <a:ea typeface="Calibri" panose="020F0502020204030204" pitchFamily="34" charset="0"/>
                    <a:cs typeface="Times New Roman" panose="02020603050405020304" pitchFamily="18" charset="0"/>
                  </a:rPr>
                  <a:t>Mà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𝐵𝐶</m:t>
                    </m:r>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𝐴𝐷</m:t>
                    </m:r>
                  </m:oMath>
                </a14:m>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𝐴𝐵𝐶𝐷</m:t>
                    </m:r>
                  </m:oMath>
                </a14:m>
                <a:r>
                  <a:rPr lang="en-US" sz="1800">
                    <a:effectLst/>
                    <a:latin typeface="+mj-lt"/>
                    <a:ea typeface="Calibri" panose="020F0502020204030204" pitchFamily="34" charset="0"/>
                    <a:cs typeface="Times New Roman" panose="02020603050405020304" pitchFamily="18" charset="0"/>
                  </a:rPr>
                  <a:t> là hình bình hành) </a:t>
                </a:r>
                <a:endParaRPr lang="en-US" sz="1800" smtClean="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𝑆𝐴</m:t>
                      </m:r>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𝐴𝐷</m:t>
                      </m:r>
                    </m:oMath>
                  </m:oMathPara>
                </a14:m>
                <a:endParaRPr lang="en-US" sz="1800">
                  <a:effectLst/>
                  <a:latin typeface="+mj-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250337" y="1075768"/>
                <a:ext cx="4314574" cy="3354765"/>
              </a:xfrm>
              <a:prstGeom prst="rect">
                <a:avLst/>
              </a:prstGeom>
              <a:blipFill>
                <a:blip r:embed="rId7"/>
                <a:stretch>
                  <a:fillRect l="-1130"/>
                </a:stretch>
              </a:blipFill>
            </p:spPr>
            <p:txBody>
              <a:bodyPr/>
              <a:lstStyle/>
              <a:p>
                <a:r>
                  <a:rPr lang="en-US">
                    <a:noFill/>
                  </a:rPr>
                  <a:t> </a:t>
                </a:r>
              </a:p>
            </p:txBody>
          </p:sp>
        </mc:Fallback>
      </mc:AlternateContent>
    </p:spTree>
    <p:extLst>
      <p:ext uri="{BB962C8B-B14F-4D97-AF65-F5344CB8AC3E}">
        <p14:creationId xmlns:p14="http://schemas.microsoft.com/office/powerpoint/2010/main" val="2512114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left)">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barn(inVertical)">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5" name="Google Shape;1915;p59"/>
          <p:cNvGrpSpPr/>
          <p:nvPr/>
        </p:nvGrpSpPr>
        <p:grpSpPr>
          <a:xfrm rot="9650293" flipH="1">
            <a:off x="8151528" y="3946431"/>
            <a:ext cx="773229" cy="693315"/>
            <a:chOff x="8986183" y="-4150167"/>
            <a:chExt cx="1073065" cy="898943"/>
          </a:xfrm>
        </p:grpSpPr>
        <p:sp>
          <p:nvSpPr>
            <p:cNvPr id="1916" name="Google Shape;1916;p59"/>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9"/>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59"/>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59"/>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59"/>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3"/>
          <a:stretch>
            <a:fillRect/>
          </a:stretch>
        </p:blipFill>
        <p:spPr>
          <a:xfrm>
            <a:off x="7468972" y="492981"/>
            <a:ext cx="1240456" cy="698509"/>
          </a:xfrm>
          <a:prstGeom prst="rect">
            <a:avLst/>
          </a:prstGeom>
        </p:spPr>
      </p:pic>
      <p:pic>
        <p:nvPicPr>
          <p:cNvPr id="34" name="Picture 33"/>
          <p:cNvPicPr>
            <a:picLocks noChangeAspect="1"/>
          </p:cNvPicPr>
          <p:nvPr/>
        </p:nvPicPr>
        <p:blipFill>
          <a:blip r:embed="rId3"/>
          <a:stretch>
            <a:fillRect/>
          </a:stretch>
        </p:blipFill>
        <p:spPr>
          <a:xfrm>
            <a:off x="591523" y="3754678"/>
            <a:ext cx="917296" cy="890474"/>
          </a:xfrm>
          <a:prstGeom prst="rect">
            <a:avLst/>
          </a:prstGeom>
        </p:spPr>
      </p:pic>
      <p:pic>
        <p:nvPicPr>
          <p:cNvPr id="17" name="Picture 16"/>
          <p:cNvPicPr>
            <a:picLocks noChangeAspect="1"/>
          </p:cNvPicPr>
          <p:nvPr/>
        </p:nvPicPr>
        <p:blipFill>
          <a:blip r:embed="rId4"/>
          <a:stretch>
            <a:fillRect/>
          </a:stretch>
        </p:blipFill>
        <p:spPr>
          <a:xfrm>
            <a:off x="306415" y="4080186"/>
            <a:ext cx="1182727" cy="731583"/>
          </a:xfrm>
          <a:prstGeom prst="rect">
            <a:avLst/>
          </a:prstGeom>
        </p:spPr>
      </p:pic>
      <p:sp>
        <p:nvSpPr>
          <p:cNvPr id="18" name="Rectangle 17"/>
          <p:cNvSpPr/>
          <p:nvPr/>
        </p:nvSpPr>
        <p:spPr>
          <a:xfrm>
            <a:off x="674612" y="590561"/>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674612" y="1288417"/>
            <a:ext cx="3333297" cy="247863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250337" y="1075768"/>
                <a:ext cx="4314574" cy="3354765"/>
              </a:xfrm>
              <a:prstGeom prst="rect">
                <a:avLst/>
              </a:prstGeom>
            </p:spPr>
            <p:txBody>
              <a:bodyPr wrap="square">
                <a:spAutoFit/>
              </a:bodyPr>
              <a:lstStyle/>
              <a:p>
                <a:pPr lvl="0" algn="just">
                  <a:lnSpc>
                    <a:spcPct val="150000"/>
                  </a:lnSpc>
                  <a:spcBef>
                    <a:spcPts val="600"/>
                  </a:spcBef>
                  <a:spcAft>
                    <a:spcPts val="600"/>
                  </a:spcAft>
                  <a:defRPr/>
                </a:pPr>
                <a:r>
                  <a:rPr lang="nl-NL" sz="1800" smtClean="0">
                    <a:ea typeface="Calibri" panose="020F0502020204030204" pitchFamily="34" charset="0"/>
                    <a:cs typeface="Times New Roman" panose="02020603050405020304" pitchFamily="18" charset="0"/>
                  </a:rPr>
                  <a:t>b) Có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𝑆𝐻</m:t>
                    </m:r>
                    <m:r>
                      <a:rPr lang="nl-NL"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𝐴𝐵𝐶𝐷</m:t>
                        </m:r>
                      </m:e>
                    </m:d>
                  </m:oMath>
                </a14:m>
                <a:r>
                  <a:rPr lang="nl-NL" sz="1800">
                    <a:ea typeface="Calibri" panose="020F0502020204030204" pitchFamily="34" charset="0"/>
                    <a:cs typeface="Times New Roman" panose="02020603050405020304" pitchFamily="18" charset="0"/>
                  </a:rPr>
                  <a:t> (gt) </a:t>
                </a:r>
                <a:endParaRPr lang="nl-NL" sz="1800" smtClean="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defRPr/>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nl-NL" sz="1800" smtClean="0">
                    <a:ea typeface="Calibri" panose="020F050202020403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𝑆𝐻</m:t>
                    </m:r>
                    <m:r>
                      <a:rPr lang="nl-NL"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𝐴𝐵𝐶</m:t>
                        </m:r>
                      </m:e>
                    </m:d>
                  </m:oMath>
                </a14:m>
                <a:r>
                  <a:rPr lang="nl-NL" sz="1800">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nl-NL" sz="1800">
                    <a:ea typeface="Calibri" panose="020F050202020403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𝑆𝐻</m:t>
                    </m:r>
                    <m:r>
                      <a:rPr lang="nl-NL"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𝐴𝐵</m:t>
                    </m:r>
                  </m:oMath>
                </a14:m>
                <a:r>
                  <a:rPr lang="nl-NL" sz="1800">
                    <a:ea typeface="Calibri" panose="020F0502020204030204" pitchFamily="34" charset="0"/>
                    <a:cs typeface="Times New Roman" panose="02020603050405020304" pitchFamily="18" charset="0"/>
                  </a:rPr>
                  <a:t> (1)</a:t>
                </a:r>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nl-NL" sz="1800">
                    <a:ea typeface="Calibri" panose="020F0502020204030204" pitchFamily="34" charset="0"/>
                    <a:cs typeface="Times New Roman" panose="02020603050405020304" pitchFamily="18" charset="0"/>
                  </a:rPr>
                  <a:t>Có </a:t>
                </a:r>
                <a14:m>
                  <m:oMath xmlns:m="http://schemas.openxmlformats.org/officeDocument/2006/math">
                    <m:r>
                      <a:rPr lang="nl-NL" sz="1800" i="1">
                        <a:latin typeface="Cambria Math" panose="02040503050406030204" pitchFamily="18" charset="0"/>
                        <a:ea typeface="Calibri" panose="020F0502020204030204" pitchFamily="34" charset="0"/>
                        <a:cs typeface="Times New Roman" panose="02020603050405020304" pitchFamily="18" charset="0"/>
                      </a:rPr>
                      <m:t>𝐶𝐻</m:t>
                    </m:r>
                    <m:r>
                      <a:rPr lang="nl-NL" sz="1800" i="1">
                        <a:latin typeface="Cambria Math" panose="02040503050406030204" pitchFamily="18" charset="0"/>
                        <a:ea typeface="Calibri" panose="020F0502020204030204" pitchFamily="34" charset="0"/>
                        <a:cs typeface="Times New Roman" panose="02020603050405020304" pitchFamily="18" charset="0"/>
                      </a:rPr>
                      <m:t>⊥</m:t>
                    </m:r>
                    <m:r>
                      <a:rPr lang="nl-NL" sz="1800" i="1">
                        <a:latin typeface="Cambria Math" panose="02040503050406030204" pitchFamily="18" charset="0"/>
                        <a:ea typeface="Calibri" panose="020F0502020204030204" pitchFamily="34" charset="0"/>
                        <a:cs typeface="Times New Roman" panose="02020603050405020304" pitchFamily="18" charset="0"/>
                      </a:rPr>
                      <m:t>𝐴𝐵</m:t>
                    </m:r>
                  </m:oMath>
                </a14:m>
                <a:r>
                  <a:rPr lang="nl-NL" sz="1800">
                    <a:ea typeface="Calibri" panose="020F050202020403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𝐻</m:t>
                    </m:r>
                  </m:oMath>
                </a14:m>
                <a:r>
                  <a:rPr lang="nl-NL" sz="1800">
                    <a:ea typeface="Calibri" panose="020F0502020204030204" pitchFamily="34" charset="0"/>
                    <a:cs typeface="Times New Roman" panose="02020603050405020304" pitchFamily="18" charset="0"/>
                  </a:rPr>
                  <a:t> là trực tâm </a:t>
                </a:r>
                <a14:m>
                  <m:oMath xmlns:m="http://schemas.openxmlformats.org/officeDocument/2006/math">
                    <m:r>
                      <a:rPr lang="nl-NL"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𝐴𝐵𝐶</m:t>
                    </m:r>
                  </m:oMath>
                </a14:m>
                <a:r>
                  <a:rPr lang="nl-NL" sz="1800">
                    <a:ea typeface="Calibri" panose="020F0502020204030204" pitchFamily="34" charset="0"/>
                    <a:cs typeface="Times New Roman" panose="02020603050405020304" pitchFamily="18" charset="0"/>
                  </a:rPr>
                  <a:t>) (2)</a:t>
                </a:r>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nl-NL" sz="1800">
                    <a:ea typeface="Calibri" panose="020F0502020204030204" pitchFamily="34" charset="0"/>
                    <a:cs typeface="Times New Roman" panose="02020603050405020304" pitchFamily="18" charset="0"/>
                  </a:rPr>
                  <a:t>Từ (1)(2)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nl-NL" sz="1800">
                    <a:ea typeface="Calibri" panose="020F0502020204030204" pitchFamily="34" charset="0"/>
                    <a:cs typeface="Times New Roman" panose="02020603050405020304" pitchFamily="18" charset="0"/>
                  </a:rPr>
                  <a:t> </a:t>
                </a:r>
                <a14:m>
                  <m:oMath xmlns:m="http://schemas.openxmlformats.org/officeDocument/2006/math">
                    <m:r>
                      <a:rPr lang="nl-NL" sz="1800" i="1">
                        <a:latin typeface="Cambria Math" panose="02040503050406030204" pitchFamily="18" charset="0"/>
                        <a:ea typeface="Calibri" panose="020F0502020204030204" pitchFamily="34" charset="0"/>
                        <a:cs typeface="Times New Roman" panose="02020603050405020304" pitchFamily="18" charset="0"/>
                      </a:rPr>
                      <m:t>𝐴𝐵</m:t>
                    </m:r>
                    <m:r>
                      <a:rPr lang="nl-NL"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nl-NL" sz="1800" i="1">
                            <a:latin typeface="Cambria Math" panose="02040503050406030204" pitchFamily="18" charset="0"/>
                            <a:ea typeface="Calibri" panose="020F0502020204030204" pitchFamily="34" charset="0"/>
                            <a:cs typeface="Times New Roman" panose="02020603050405020304" pitchFamily="18" charset="0"/>
                          </a:rPr>
                          <m:t>𝑆𝐻𝐶</m:t>
                        </m:r>
                      </m:e>
                    </m:d>
                  </m:oMath>
                </a14:m>
                <a:r>
                  <a:rPr lang="nl-NL" sz="1800">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nl-NL" sz="1800" i="1">
                        <a:latin typeface="Cambria Math" panose="02040503050406030204" pitchFamily="18" charset="0"/>
                        <a:ea typeface="Calibri" panose="020F0502020204030204" pitchFamily="34" charset="0"/>
                        <a:cs typeface="Times New Roman" panose="02020603050405020304" pitchFamily="18" charset="0"/>
                      </a:rPr>
                      <m:t>𝐴𝐵</m:t>
                    </m:r>
                    <m:r>
                      <a:rPr lang="nl-NL" sz="1800" i="1">
                        <a:latin typeface="Cambria Math" panose="02040503050406030204" pitchFamily="18" charset="0"/>
                        <a:ea typeface="Calibri" panose="020F0502020204030204" pitchFamily="34" charset="0"/>
                        <a:cs typeface="Times New Roman" panose="02020603050405020304" pitchFamily="18" charset="0"/>
                      </a:rPr>
                      <m:t>⊥</m:t>
                    </m:r>
                    <m:r>
                      <a:rPr lang="nl-NL" sz="1800" i="1">
                        <a:latin typeface="Cambria Math" panose="02040503050406030204" pitchFamily="18" charset="0"/>
                        <a:ea typeface="Calibri" panose="020F0502020204030204" pitchFamily="34" charset="0"/>
                        <a:cs typeface="Times New Roman" panose="02020603050405020304" pitchFamily="18" charset="0"/>
                      </a:rPr>
                      <m:t>𝑆𝐶</m:t>
                    </m:r>
                  </m:oMath>
                </a14:m>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nl-NL" sz="1800">
                    <a:ea typeface="Calibri" panose="020F0502020204030204" pitchFamily="34" charset="0"/>
                    <a:cs typeface="Times New Roman" panose="02020603050405020304" pitchFamily="18" charset="0"/>
                  </a:rPr>
                  <a:t>Mà </a:t>
                </a:r>
                <a14:m>
                  <m:oMath xmlns:m="http://schemas.openxmlformats.org/officeDocument/2006/math">
                    <m:r>
                      <a:rPr lang="nl-NL" sz="1800" i="1">
                        <a:latin typeface="Cambria Math" panose="02040503050406030204" pitchFamily="18" charset="0"/>
                        <a:ea typeface="Calibri" panose="020F0502020204030204" pitchFamily="34" charset="0"/>
                        <a:cs typeface="Times New Roman" panose="02020603050405020304" pitchFamily="18" charset="0"/>
                      </a:rPr>
                      <m:t>𝐴𝐵</m:t>
                    </m:r>
                    <m:r>
                      <a:rPr lang="nl-NL" sz="1800" i="1">
                        <a:latin typeface="Cambria Math" panose="02040503050406030204" pitchFamily="18" charset="0"/>
                        <a:ea typeface="Calibri" panose="020F0502020204030204" pitchFamily="34" charset="0"/>
                        <a:cs typeface="Times New Roman" panose="02020603050405020304" pitchFamily="18" charset="0"/>
                      </a:rPr>
                      <m:t>//</m:t>
                    </m:r>
                    <m:r>
                      <a:rPr lang="nl-NL" sz="1800" i="1">
                        <a:latin typeface="Cambria Math" panose="02040503050406030204" pitchFamily="18" charset="0"/>
                        <a:ea typeface="Calibri" panose="020F0502020204030204" pitchFamily="34" charset="0"/>
                        <a:cs typeface="Times New Roman" panose="02020603050405020304" pitchFamily="18" charset="0"/>
                      </a:rPr>
                      <m:t>𝐶𝐷</m:t>
                    </m:r>
                  </m:oMath>
                </a14:m>
                <a:r>
                  <a:rPr lang="nl-NL" sz="1800">
                    <a:ea typeface="Calibri" panose="020F0502020204030204" pitchFamily="34" charset="0"/>
                    <a:cs typeface="Times New Roman" panose="02020603050405020304" pitchFamily="18" charset="0"/>
                  </a:rPr>
                  <a:t> (</a:t>
                </a:r>
                <a14:m>
                  <m:oMath xmlns:m="http://schemas.openxmlformats.org/officeDocument/2006/math">
                    <m:r>
                      <a:rPr lang="nl-NL" sz="1800" i="1">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nl-NL" sz="1800">
                    <a:ea typeface="Calibri" panose="020F0502020204030204" pitchFamily="34" charset="0"/>
                    <a:cs typeface="Times New Roman" panose="02020603050405020304" pitchFamily="18" charset="0"/>
                  </a:rPr>
                  <a:t> là hình bình hành) </a:t>
                </a:r>
                <a:endParaRPr lang="nl-NL" sz="1800" smtClean="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nl-NL" sz="1800" i="1">
                          <a:latin typeface="Cambria Math" panose="02040503050406030204" pitchFamily="18" charset="0"/>
                          <a:ea typeface="Calibri" panose="020F0502020204030204" pitchFamily="34" charset="0"/>
                          <a:cs typeface="Times New Roman" panose="02020603050405020304" pitchFamily="18" charset="0"/>
                        </a:rPr>
                        <m:t>𝑆𝐶</m:t>
                      </m:r>
                      <m:r>
                        <a:rPr lang="nl-NL" sz="1800" i="1">
                          <a:latin typeface="Cambria Math" panose="02040503050406030204" pitchFamily="18" charset="0"/>
                          <a:ea typeface="Calibri" panose="020F0502020204030204" pitchFamily="34" charset="0"/>
                          <a:cs typeface="Times New Roman" panose="02020603050405020304" pitchFamily="18" charset="0"/>
                        </a:rPr>
                        <m:t>⊥</m:t>
                      </m:r>
                      <m:r>
                        <a:rPr lang="nl-NL" sz="1800" i="1">
                          <a:latin typeface="Cambria Math" panose="02040503050406030204" pitchFamily="18" charset="0"/>
                          <a:ea typeface="Calibri" panose="020F0502020204030204" pitchFamily="34" charset="0"/>
                          <a:cs typeface="Times New Roman" panose="02020603050405020304" pitchFamily="18" charset="0"/>
                        </a:rPr>
                        <m:t>𝐶𝐷</m:t>
                      </m:r>
                    </m:oMath>
                  </m:oMathPara>
                </a14:m>
                <a:endParaRPr lang="en-US" sz="1800">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250337" y="1075768"/>
                <a:ext cx="4314574" cy="3354765"/>
              </a:xfrm>
              <a:prstGeom prst="rect">
                <a:avLst/>
              </a:prstGeom>
              <a:blipFill>
                <a:blip r:embed="rId7"/>
                <a:stretch>
                  <a:fillRect l="-1130"/>
                </a:stretch>
              </a:blipFill>
            </p:spPr>
            <p:txBody>
              <a:bodyPr/>
              <a:lstStyle/>
              <a:p>
                <a:r>
                  <a:rPr lang="en-US">
                    <a:noFill/>
                  </a:rPr>
                  <a:t> </a:t>
                </a:r>
              </a:p>
            </p:txBody>
          </p:sp>
        </mc:Fallback>
      </mc:AlternateContent>
    </p:spTree>
    <p:extLst>
      <p:ext uri="{BB962C8B-B14F-4D97-AF65-F5344CB8AC3E}">
        <p14:creationId xmlns:p14="http://schemas.microsoft.com/office/powerpoint/2010/main" val="3153846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209"/>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371574">
            <a:off x="8388851" y="1343974"/>
            <a:ext cx="978535" cy="546828"/>
          </a:xfrm>
          <a:prstGeom prst="rect">
            <a:avLst/>
          </a:prstGeom>
        </p:spPr>
      </p:pic>
      <p:sp>
        <p:nvSpPr>
          <p:cNvPr id="8" name="Google Shape;3331;p61"/>
          <p:cNvSpPr txBox="1"/>
          <p:nvPr/>
        </p:nvSpPr>
        <p:spPr>
          <a:xfrm flipH="1">
            <a:off x="553189" y="149902"/>
            <a:ext cx="2567406" cy="445701"/>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5 </a:t>
            </a:r>
            <a:r>
              <a:rPr lang="fr-FR" sz="20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tr.88)</a:t>
            </a:r>
            <a:endParaRPr lang="en-US" sz="20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457627" y="142407"/>
            <a:ext cx="8216824" cy="1338828"/>
          </a:xfrm>
          <a:prstGeom prst="rect">
            <a:avLst/>
          </a:prstGeom>
        </p:spPr>
        <p:txBody>
          <a:bodyPr wrap="square">
            <a:spAutoFit/>
          </a:bodyPr>
          <a:lstStyle/>
          <a:p>
            <a:pPr algn="just">
              <a:lnSpc>
                <a:spcPct val="150000"/>
              </a:lnSpc>
            </a:pPr>
            <a:r>
              <a:rPr lang="en-US" sz="1800" smtClean="0">
                <a:latin typeface="+mn-lt"/>
              </a:rPr>
              <a:t>                                           </a:t>
            </a:r>
            <a:r>
              <a:rPr lang="vi-VN" sz="1800" smtClean="0">
                <a:latin typeface="+mn-lt"/>
              </a:rPr>
              <a:t>Cho </a:t>
            </a:r>
            <a:r>
              <a:rPr lang="vi-VN" sz="1800">
                <a:latin typeface="+mn-lt"/>
              </a:rPr>
              <a:t>hình chóp S.ABCD có SA</a:t>
            </a:r>
            <a:r>
              <a:rPr lang="vi-VN" sz="1800">
                <a:latin typeface="+mn-lt"/>
              </a:rPr>
              <a:t> </a:t>
            </a:r>
            <a:r>
              <a:rPr lang="vi-VN" sz="1800" smtClean="0">
                <a:latin typeface="+mn-lt"/>
              </a:rPr>
              <a:t>⊥</a:t>
            </a:r>
            <a:r>
              <a:rPr lang="vi-VN" sz="1800">
                <a:latin typeface="+mn-lt"/>
              </a:rPr>
              <a:t> (ABC), BC</a:t>
            </a:r>
            <a:r>
              <a:rPr lang="vi-VN" sz="1800">
                <a:latin typeface="+mn-lt"/>
              </a:rPr>
              <a:t> </a:t>
            </a:r>
            <a:r>
              <a:rPr lang="vi-VN" sz="1800" smtClean="0">
                <a:latin typeface="+mn-lt"/>
              </a:rPr>
              <a:t>⊥</a:t>
            </a:r>
            <a:r>
              <a:rPr lang="vi-VN" sz="1800">
                <a:latin typeface="+mn-lt"/>
              </a:rPr>
              <a:t> AB. Lấy hai điểm M, N lần lượt là trung điểm của SB, SC và điểm P nằm trên cạnh SA. Chứng minh rằng tam giác MNP là tam giác </a:t>
            </a:r>
            <a:r>
              <a:rPr lang="vi-VN" sz="1800">
                <a:latin typeface="+mn-lt"/>
              </a:rPr>
              <a:t>vuông</a:t>
            </a:r>
            <a:r>
              <a:rPr lang="vi-VN" sz="1800" smtClean="0">
                <a:latin typeface="+mn-lt"/>
              </a:rPr>
              <a:t>.</a:t>
            </a:r>
            <a:endParaRPr lang="en-US" sz="1800">
              <a:latin typeface="+mn-lt"/>
            </a:endParaRPr>
          </a:p>
        </p:txBody>
      </p:sp>
      <p:sp>
        <p:nvSpPr>
          <p:cNvPr id="12" name="Rectangle 11"/>
          <p:cNvSpPr/>
          <p:nvPr/>
        </p:nvSpPr>
        <p:spPr>
          <a:xfrm>
            <a:off x="457627" y="1564923"/>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457627" y="2078933"/>
            <a:ext cx="3392517" cy="304208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102451" y="1689705"/>
                <a:ext cx="4572000" cy="3416320"/>
              </a:xfrm>
              <a:prstGeom prst="rect">
                <a:avLst/>
              </a:prstGeom>
            </p:spPr>
            <p:txBody>
              <a:bodyPr>
                <a:spAutoFit/>
              </a:bodyPr>
              <a:lstStyle/>
              <a:p>
                <a:pPr algn="just">
                  <a:lnSpc>
                    <a:spcPct val="150000"/>
                  </a:lnSpc>
                </a:pPr>
                <a:r>
                  <a:rPr lang="vi-VN" sz="1800" smtClean="0">
                    <a:latin typeface="+mn-lt"/>
                    <a:ea typeface="Calibri" panose="020F0502020204030204" pitchFamily="34" charset="0"/>
                    <a:cs typeface="Times New Roman" panose="02020603050405020304" pitchFamily="18" charset="0"/>
                  </a:rPr>
                  <a:t>Có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𝑆𝐴</m:t>
                    </m:r>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𝐴𝐵𝐶</m:t>
                    </m:r>
                    <m:r>
                      <a:rPr lang="vi-VN" sz="1800" i="1">
                        <a:effectLst/>
                        <a:latin typeface="+mn-lt"/>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𝑆𝐴</m:t>
                    </m:r>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𝐵𝐶</m:t>
                    </m:r>
                  </m:oMath>
                </a14:m>
                <a:r>
                  <a:rPr lang="vi-VN" sz="1800">
                    <a:effectLst/>
                    <a:latin typeface="+mn-lt"/>
                    <a:ea typeface="Calibri" panose="020F0502020204030204" pitchFamily="34" charset="0"/>
                    <a:cs typeface="Times New Roman" panose="02020603050405020304" pitchFamily="18" charset="0"/>
                  </a:rPr>
                  <a:t>; mà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𝐵𝐶</m:t>
                    </m:r>
                    <m:r>
                      <a:rPr lang="vi-VN" sz="1800" i="1">
                        <a:effectLst/>
                        <a:latin typeface="+mn-lt"/>
                        <a:ea typeface="Calibri" panose="020F0502020204030204" pitchFamily="34" charset="0"/>
                        <a:cs typeface="Times New Roman" panose="02020603050405020304" pitchFamily="18" charset="0"/>
                      </a:rPr>
                      <m:t> ⊥ </m:t>
                    </m:r>
                    <m:r>
                      <a:rPr lang="vi-VN" sz="1800" i="1">
                        <a:effectLst/>
                        <a:latin typeface="+mn-lt"/>
                        <a:ea typeface="Calibri" panose="020F0502020204030204" pitchFamily="34" charset="0"/>
                        <a:cs typeface="Times New Roman" panose="02020603050405020304" pitchFamily="18" charset="0"/>
                      </a:rPr>
                      <m:t>𝐴𝐵</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𝐵𝐶</m:t>
                    </m:r>
                    <m:r>
                      <a:rPr lang="vi-VN" sz="1800" i="1">
                        <a:effectLst/>
                        <a:latin typeface="+mn-lt"/>
                        <a:ea typeface="Calibri" panose="020F0502020204030204" pitchFamily="34" charset="0"/>
                        <a:cs typeface="Times New Roman" panose="02020603050405020304" pitchFamily="18" charset="0"/>
                      </a:rPr>
                      <m:t> ⊥ (</m:t>
                    </m:r>
                    <m:r>
                      <a:rPr lang="vi-VN" sz="1800" i="1">
                        <a:effectLst/>
                        <a:latin typeface="+mn-lt"/>
                        <a:ea typeface="Calibri" panose="020F0502020204030204" pitchFamily="34" charset="0"/>
                        <a:cs typeface="Times New Roman" panose="02020603050405020304" pitchFamily="18" charset="0"/>
                      </a:rPr>
                      <m:t>𝑆𝐴𝐵</m:t>
                    </m:r>
                    <m:r>
                      <a:rPr lang="vi-VN" sz="1800" i="1">
                        <a:effectLst/>
                        <a:latin typeface="+mn-lt"/>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r>
                  <a:rPr lang="en-US" sz="1800">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𝐵𝐶</m:t>
                    </m:r>
                    <m:r>
                      <a:rPr lang="vi-VN" sz="1800" i="1">
                        <a:effectLst/>
                        <a:latin typeface="+mn-lt"/>
                        <a:ea typeface="Calibri" panose="020F0502020204030204" pitchFamily="34" charset="0"/>
                        <a:cs typeface="Times New Roman" panose="02020603050405020304" pitchFamily="18" charset="0"/>
                      </a:rPr>
                      <m:t> ⊥ </m:t>
                    </m:r>
                    <m:r>
                      <a:rPr lang="vi-VN" sz="1800" i="1">
                        <a:effectLst/>
                        <a:latin typeface="+mn-lt"/>
                        <a:ea typeface="Calibri" panose="020F0502020204030204" pitchFamily="34" charset="0"/>
                        <a:cs typeface="Times New Roman" panose="02020603050405020304" pitchFamily="18" charset="0"/>
                      </a:rPr>
                      <m:t>𝑀𝑃</m:t>
                    </m:r>
                  </m:oMath>
                </a14:m>
                <a:r>
                  <a:rPr lang="vi-VN" sz="1800">
                    <a:effectLst/>
                    <a:latin typeface="+mn-lt"/>
                    <a:ea typeface="Calibri" panose="020F0502020204030204" pitchFamily="34" charset="0"/>
                    <a:cs typeface="Times New Roman" panose="02020603050405020304" pitchFamily="18" charset="0"/>
                  </a:rPr>
                  <a:t> (1)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Calibri" panose="020F0502020204030204" pitchFamily="34" charset="0"/>
                    <a:cs typeface="Times New Roman" panose="02020603050405020304" pitchFamily="18" charset="0"/>
                  </a:rPr>
                  <a:t>Xét tam giác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𝑆𝐵𝐶</m:t>
                    </m:r>
                  </m:oMath>
                </a14:m>
                <a:r>
                  <a:rPr lang="vi-VN" sz="1800">
                    <a:effectLst/>
                    <a:latin typeface="+mn-lt"/>
                    <a:ea typeface="Calibri" panose="020F0502020204030204" pitchFamily="34" charset="0"/>
                    <a:cs typeface="Times New Roman" panose="02020603050405020304" pitchFamily="18" charset="0"/>
                  </a:rPr>
                  <a:t> có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𝑀</m:t>
                    </m:r>
                    <m:r>
                      <a:rPr lang="vi-VN" sz="1800" i="1">
                        <a:effectLst/>
                        <a:latin typeface="+mn-lt"/>
                        <a:ea typeface="Calibri" panose="020F0502020204030204" pitchFamily="34" charset="0"/>
                        <a:cs typeface="Times New Roman" panose="02020603050405020304" pitchFamily="18" charset="0"/>
                      </a:rPr>
                      <m:t>, </m:t>
                    </m:r>
                    <m:r>
                      <a:rPr lang="vi-VN" sz="1800" i="1">
                        <a:effectLst/>
                        <a:latin typeface="+mn-lt"/>
                        <a:ea typeface="Calibri" panose="020F0502020204030204" pitchFamily="34" charset="0"/>
                        <a:cs typeface="Times New Roman" panose="02020603050405020304" pitchFamily="18" charset="0"/>
                      </a:rPr>
                      <m:t>𝑁</m:t>
                    </m:r>
                  </m:oMath>
                </a14:m>
                <a:r>
                  <a:rPr lang="vi-VN" sz="1800">
                    <a:effectLst/>
                    <a:latin typeface="+mn-lt"/>
                    <a:ea typeface="Calibri" panose="020F0502020204030204" pitchFamily="34" charset="0"/>
                    <a:cs typeface="Times New Roman" panose="02020603050405020304" pitchFamily="18" charset="0"/>
                  </a:rPr>
                  <a:t> lần lượt là trung điểm của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𝑆𝐵</m:t>
                    </m:r>
                    <m:r>
                      <a:rPr lang="vi-VN" sz="1800" i="1">
                        <a:effectLst/>
                        <a:latin typeface="+mn-lt"/>
                        <a:ea typeface="Calibri" panose="020F0502020204030204" pitchFamily="34" charset="0"/>
                        <a:cs typeface="Times New Roman" panose="02020603050405020304" pitchFamily="18" charset="0"/>
                      </a:rPr>
                      <m:t>, </m:t>
                    </m:r>
                    <m:r>
                      <a:rPr lang="vi-VN" sz="1800" i="1">
                        <a:effectLst/>
                        <a:latin typeface="+mn-lt"/>
                        <a:ea typeface="Calibri" panose="020F0502020204030204" pitchFamily="34" charset="0"/>
                        <a:cs typeface="Times New Roman" panose="02020603050405020304" pitchFamily="18" charset="0"/>
                      </a:rPr>
                      <m:t>𝑆𝐶</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𝑀𝑁</m:t>
                    </m:r>
                  </m:oMath>
                </a14:m>
                <a:r>
                  <a:rPr lang="vi-VN" sz="1800">
                    <a:effectLst/>
                    <a:latin typeface="+mn-lt"/>
                    <a:ea typeface="Calibri" panose="020F0502020204030204" pitchFamily="34" charset="0"/>
                    <a:cs typeface="Times New Roman" panose="02020603050405020304" pitchFamily="18" charset="0"/>
                  </a:rPr>
                  <a:t> là đường trung bình của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𝑆𝐵𝐶</m:t>
                    </m:r>
                  </m:oMath>
                </a14:m>
                <a:r>
                  <a:rPr lang="vi-VN" sz="1800">
                    <a:effectLst/>
                    <a:latin typeface="+mn-lt"/>
                    <a:ea typeface="Calibri" panose="020F050202020403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𝑀𝑁</m:t>
                    </m:r>
                    <m:r>
                      <a:rPr lang="vi-VN" sz="1800" i="1">
                        <a:effectLst/>
                        <a:latin typeface="+mn-lt"/>
                        <a:ea typeface="Calibri" panose="020F0502020204030204" pitchFamily="34" charset="0"/>
                        <a:cs typeface="Times New Roman" panose="02020603050405020304" pitchFamily="18" charset="0"/>
                      </a:rPr>
                      <m:t> // </m:t>
                    </m:r>
                    <m:r>
                      <a:rPr lang="vi-VN" sz="1800" i="1">
                        <a:effectLst/>
                        <a:latin typeface="+mn-lt"/>
                        <a:ea typeface="Calibri" panose="020F0502020204030204" pitchFamily="34" charset="0"/>
                        <a:cs typeface="Times New Roman" panose="02020603050405020304" pitchFamily="18" charset="0"/>
                      </a:rPr>
                      <m:t>𝐵𝐶</m:t>
                    </m:r>
                  </m:oMath>
                </a14:m>
                <a:r>
                  <a:rPr lang="vi-VN" sz="1800">
                    <a:effectLst/>
                    <a:latin typeface="+mn-lt"/>
                    <a:ea typeface="Calibri" panose="020F0502020204030204" pitchFamily="34" charset="0"/>
                    <a:cs typeface="Times New Roman" panose="02020603050405020304" pitchFamily="18" charset="0"/>
                  </a:rPr>
                  <a:t> (2)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Calibri" panose="020F0502020204030204" pitchFamily="34" charset="0"/>
                    <a:cs typeface="Times New Roman" panose="02020603050405020304" pitchFamily="18" charset="0"/>
                  </a:rPr>
                  <a:t>Từ (1) và (2)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𝑀𝑁</m:t>
                    </m:r>
                    <m:r>
                      <a:rPr lang="vi-VN" sz="1800" i="1">
                        <a:effectLst/>
                        <a:latin typeface="+mn-lt"/>
                        <a:ea typeface="Calibri" panose="020F0502020204030204" pitchFamily="34" charset="0"/>
                        <a:cs typeface="Times New Roman" panose="02020603050405020304" pitchFamily="18" charset="0"/>
                      </a:rPr>
                      <m:t> ⊥ </m:t>
                    </m:r>
                    <m:r>
                      <a:rPr lang="vi-VN" sz="1800" i="1">
                        <a:effectLst/>
                        <a:latin typeface="+mn-lt"/>
                        <a:ea typeface="Calibri" panose="020F0502020204030204" pitchFamily="34" charset="0"/>
                        <a:cs typeface="Times New Roman" panose="02020603050405020304" pitchFamily="18" charset="0"/>
                      </a:rPr>
                      <m:t>𝑀𝑃</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𝑀𝑁𝑃</m:t>
                    </m:r>
                  </m:oMath>
                </a14:m>
                <a:r>
                  <a:rPr lang="vi-VN" sz="1800">
                    <a:effectLst/>
                    <a:latin typeface="+mn-lt"/>
                    <a:ea typeface="Calibri" panose="020F0502020204030204" pitchFamily="34" charset="0"/>
                    <a:cs typeface="Times New Roman" panose="02020603050405020304" pitchFamily="18" charset="0"/>
                  </a:rPr>
                  <a:t> là tam giác vuông tại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𝑀</m:t>
                    </m:r>
                  </m:oMath>
                </a14:m>
                <a:endParaRPr lang="en-US" sz="180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102451" y="1689705"/>
                <a:ext cx="4572000" cy="3416320"/>
              </a:xfrm>
              <a:prstGeom prst="rect">
                <a:avLst/>
              </a:prstGeom>
              <a:blipFill>
                <a:blip r:embed="rId6"/>
                <a:stretch>
                  <a:fillRect l="-1200" r="-1067" b="-357"/>
                </a:stretch>
              </a:blipFill>
            </p:spPr>
            <p:txBody>
              <a:bodyPr/>
              <a:lstStyle/>
              <a:p>
                <a:r>
                  <a:rPr lang="en-US">
                    <a:noFill/>
                  </a:rPr>
                  <a:t> </a:t>
                </a:r>
              </a:p>
            </p:txBody>
          </p:sp>
        </mc:Fallback>
      </mc:AlternateContent>
    </p:spTree>
    <p:extLst>
      <p:ext uri="{BB962C8B-B14F-4D97-AF65-F5344CB8AC3E}">
        <p14:creationId xmlns:p14="http://schemas.microsoft.com/office/powerpoint/2010/main" val="238082119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down)">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9" dur="500"/>
                                        <p:tgtEl>
                                          <p:spTgt spid="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barn(inVertical)">
                                      <p:cBhvr>
                                        <p:cTn id="44" dur="500"/>
                                        <p:tgtEl>
                                          <p:spTgt spid="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wipe(down)">
                                      <p:cBhvr>
                                        <p:cTn id="49" dur="500"/>
                                        <p:tgtEl>
                                          <p:spTgt spid="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5">
                                            <p:txEl>
                                              <p:pRg st="5" end="5"/>
                                            </p:txEl>
                                          </p:spTgt>
                                        </p:tgtEl>
                                        <p:attrNameLst>
                                          <p:attrName>style.visibility</p:attrName>
                                        </p:attrNameLst>
                                      </p:cBhvr>
                                      <p:to>
                                        <p:strVal val="visible"/>
                                      </p:to>
                                    </p:set>
                                    <p:animEffect transition="in" filter="wipe(left)">
                                      <p:cBhvr>
                                        <p:cTn id="54" dur="500"/>
                                        <p:tgtEl>
                                          <p:spTgt spid="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Effect transition="in" filter="fade">
                                      <p:cBhvr>
                                        <p:cTn id="5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31" name="Google Shape;911;p39"/>
          <p:cNvSpPr txBox="1">
            <a:spLocks noGrp="1"/>
          </p:cNvSpPr>
          <p:nvPr>
            <p:ph type="title"/>
          </p:nvPr>
        </p:nvSpPr>
        <p:spPr>
          <a:xfrm>
            <a:off x="731538" y="566568"/>
            <a:ext cx="7717500" cy="523200"/>
          </a:xfrm>
          <a:prstGeom prst="rect">
            <a:avLst/>
          </a:prstGeom>
        </p:spPr>
        <p:txBody>
          <a:bodyPr spcFirstLastPara="1" wrap="square" lIns="91425" tIns="91425" rIns="91425" bIns="91425" anchor="t" anchorCtr="0">
            <a:noAutofit/>
          </a:bodyPr>
          <a:lstStyle/>
          <a:p>
            <a:pPr lvl="0"/>
            <a:r>
              <a:rPr lang="vi-VN" sz="3500" b="1">
                <a:solidFill>
                  <a:srgbClr val="C00000"/>
                </a:solidFill>
                <a:latin typeface="+mn-lt"/>
              </a:rPr>
              <a:t>HƯỚNG DẪN VỀ NHÀ</a:t>
            </a:r>
          </a:p>
        </p:txBody>
      </p:sp>
      <p:grpSp>
        <p:nvGrpSpPr>
          <p:cNvPr id="32" name="Group 31"/>
          <p:cNvGrpSpPr/>
          <p:nvPr/>
        </p:nvGrpSpPr>
        <p:grpSpPr>
          <a:xfrm>
            <a:off x="667530" y="1759018"/>
            <a:ext cx="1783062" cy="1995173"/>
            <a:chOff x="918432" y="3568797"/>
            <a:chExt cx="5422223" cy="4239967"/>
          </a:xfrm>
          <a:solidFill>
            <a:srgbClr val="AA6FCF">
              <a:lumMod val="40000"/>
              <a:lumOff val="60000"/>
            </a:srgbClr>
          </a:solidFill>
        </p:grpSpPr>
        <p:grpSp>
          <p:nvGrpSpPr>
            <p:cNvPr id="33" name="Group 3"/>
            <p:cNvGrpSpPr/>
            <p:nvPr/>
          </p:nvGrpSpPr>
          <p:grpSpPr>
            <a:xfrm>
              <a:off x="918432" y="3568797"/>
              <a:ext cx="5422223" cy="4239967"/>
              <a:chOff x="-3810" y="0"/>
              <a:chExt cx="3189543" cy="3100688"/>
            </a:xfrm>
            <a:grpFill/>
          </p:grpSpPr>
          <p:sp>
            <p:nvSpPr>
              <p:cNvPr id="35"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36"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34" name="Rectangle 33"/>
            <p:cNvSpPr/>
            <p:nvPr/>
          </p:nvSpPr>
          <p:spPr>
            <a:xfrm>
              <a:off x="1320046" y="4075088"/>
              <a:ext cx="4616827" cy="287718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Ghi </a:t>
              </a:r>
              <a:r>
                <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nhớ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kiến </a:t>
              </a: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thức </a:t>
              </a:r>
              <a:endParaRPr kumimoji="0" lang="pt-BR" sz="19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endParaRP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trong bài </a:t>
              </a:r>
              <a:endPar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37" name="Group 36"/>
          <p:cNvGrpSpPr/>
          <p:nvPr/>
        </p:nvGrpSpPr>
        <p:grpSpPr>
          <a:xfrm>
            <a:off x="2843652" y="1739934"/>
            <a:ext cx="1993655" cy="2014257"/>
            <a:chOff x="6840639" y="3553166"/>
            <a:chExt cx="5422223" cy="5001862"/>
          </a:xfrm>
          <a:solidFill>
            <a:srgbClr val="AA6FCF">
              <a:lumMod val="40000"/>
              <a:lumOff val="60000"/>
            </a:srgbClr>
          </a:solidFill>
        </p:grpSpPr>
        <p:grpSp>
          <p:nvGrpSpPr>
            <p:cNvPr id="38" name="Group 3"/>
            <p:cNvGrpSpPr/>
            <p:nvPr/>
          </p:nvGrpSpPr>
          <p:grpSpPr>
            <a:xfrm>
              <a:off x="6840639" y="3553166"/>
              <a:ext cx="5422223" cy="5001862"/>
              <a:chOff x="-3810" y="-1"/>
              <a:chExt cx="3189543" cy="3657863"/>
            </a:xfrm>
            <a:grpFill/>
          </p:grpSpPr>
          <p:sp>
            <p:nvSpPr>
              <p:cNvPr id="4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4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39" name="Rectangle 38"/>
            <p:cNvSpPr/>
            <p:nvPr/>
          </p:nvSpPr>
          <p:spPr>
            <a:xfrm>
              <a:off x="7370564" y="4192163"/>
              <a:ext cx="4360208" cy="336203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300"/>
                </a:spcBef>
                <a:spcAft>
                  <a:spcPts val="30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Hoàn thành các bài tập trong </a:t>
              </a:r>
              <a:r>
                <a:rPr kumimoji="0" lang="pt-BR" sz="19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SBT </a:t>
              </a:r>
              <a:endPar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42" name="Group 41"/>
          <p:cNvGrpSpPr/>
          <p:nvPr/>
        </p:nvGrpSpPr>
        <p:grpSpPr>
          <a:xfrm>
            <a:off x="5230368" y="1769642"/>
            <a:ext cx="3286327" cy="2014257"/>
            <a:chOff x="12644694" y="3479846"/>
            <a:chExt cx="5422223" cy="4709752"/>
          </a:xfrm>
          <a:solidFill>
            <a:srgbClr val="AA6FCF">
              <a:lumMod val="40000"/>
              <a:lumOff val="60000"/>
            </a:srgbClr>
          </a:solidFill>
        </p:grpSpPr>
        <p:grpSp>
          <p:nvGrpSpPr>
            <p:cNvPr id="43" name="Group 3"/>
            <p:cNvGrpSpPr/>
            <p:nvPr/>
          </p:nvGrpSpPr>
          <p:grpSpPr>
            <a:xfrm>
              <a:off x="12644694" y="3479846"/>
              <a:ext cx="5422223" cy="4709752"/>
              <a:chOff x="-3810" y="0"/>
              <a:chExt cx="3189543" cy="3444242"/>
            </a:xfrm>
            <a:grpFill/>
          </p:grpSpPr>
          <p:sp>
            <p:nvSpPr>
              <p:cNvPr id="4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4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44" name="Rectangle 43"/>
            <p:cNvSpPr/>
            <p:nvPr/>
          </p:nvSpPr>
          <p:spPr>
            <a:xfrm>
              <a:off x="12660410" y="3700395"/>
              <a:ext cx="5406506" cy="431787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Chuẩn </a:t>
              </a:r>
              <a:r>
                <a:rPr kumimoji="0" lang="vi-VN" sz="19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bị trước </a:t>
              </a:r>
              <a:endParaRPr kumimoji="0" lang="en-US"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a:p>
              <a:pPr lvl="0" algn="ctr" defTabSz="457200">
                <a:lnSpc>
                  <a:spcPct val="150000"/>
                </a:lnSpc>
                <a:buClrTx/>
                <a:defRPr/>
              </a:pPr>
              <a:r>
                <a:rPr lang="vi-VN" sz="1900" b="1" i="1">
                  <a:solidFill>
                    <a:prstClr val="black"/>
                  </a:solidFill>
                  <a:ea typeface="Calibri" panose="020F0502020204030204" pitchFamily="34" charset="0"/>
                  <a:cs typeface="Times New Roman" panose="02020603050405020304" pitchFamily="18" charset="0"/>
                </a:rPr>
                <a:t>Bài </a:t>
              </a:r>
              <a:r>
                <a:rPr lang="en-US" sz="1900" b="1" i="1" smtClean="0">
                  <a:solidFill>
                    <a:prstClr val="black"/>
                  </a:solidFill>
                  <a:ea typeface="Calibri" panose="020F0502020204030204" pitchFamily="34" charset="0"/>
                  <a:cs typeface="Times New Roman" panose="02020603050405020304" pitchFamily="18" charset="0"/>
                </a:rPr>
                <a:t>3</a:t>
              </a:r>
              <a:r>
                <a:rPr lang="vi-VN" sz="1900" b="1" i="1">
                  <a:solidFill>
                    <a:prstClr val="black"/>
                  </a:solidFill>
                  <a:ea typeface="Calibri" panose="020F0502020204030204" pitchFamily="34" charset="0"/>
                  <a:cs typeface="Times New Roman" panose="02020603050405020304" pitchFamily="18" charset="0"/>
                </a:rPr>
                <a:t>. Góc giữa đường thẳng và mặt phẳng</a:t>
              </a:r>
              <a:r>
                <a:rPr lang="vi-VN" sz="1900" b="1" i="1">
                  <a:solidFill>
                    <a:prstClr val="black"/>
                  </a:solidFill>
                  <a:ea typeface="Calibri" panose="020F0502020204030204" pitchFamily="34" charset="0"/>
                  <a:cs typeface="Times New Roman" panose="02020603050405020304" pitchFamily="18" charset="0"/>
                </a:rPr>
                <a:t>. </a:t>
              </a:r>
              <a:endParaRPr lang="en-US" sz="1900" b="1" i="1" smtClean="0">
                <a:solidFill>
                  <a:prstClr val="black"/>
                </a:solidFill>
                <a:ea typeface="Calibri" panose="020F0502020204030204" pitchFamily="34" charset="0"/>
                <a:cs typeface="Times New Roman" panose="02020603050405020304" pitchFamily="18" charset="0"/>
              </a:endParaRPr>
            </a:p>
            <a:p>
              <a:pPr lvl="0" algn="ctr" defTabSz="457200">
                <a:lnSpc>
                  <a:spcPct val="150000"/>
                </a:lnSpc>
                <a:buClrTx/>
                <a:defRPr/>
              </a:pPr>
              <a:r>
                <a:rPr lang="vi-VN" sz="1900" b="1" i="1" smtClean="0">
                  <a:solidFill>
                    <a:prstClr val="black"/>
                  </a:solidFill>
                  <a:ea typeface="Calibri" panose="020F0502020204030204" pitchFamily="34" charset="0"/>
                  <a:cs typeface="Times New Roman" panose="02020603050405020304" pitchFamily="18" charset="0"/>
                </a:rPr>
                <a:t>Góc </a:t>
              </a:r>
              <a:r>
                <a:rPr lang="vi-VN" sz="1900" b="1" i="1">
                  <a:solidFill>
                    <a:prstClr val="black"/>
                  </a:solidFill>
                  <a:ea typeface="Calibri" panose="020F0502020204030204" pitchFamily="34" charset="0"/>
                  <a:cs typeface="Times New Roman" panose="02020603050405020304" pitchFamily="18" charset="0"/>
                </a:rPr>
                <a:t>nhị diện</a:t>
              </a:r>
              <a:endParaRPr kumimoji="0" lang="pt-BR" sz="1900" b="1" i="1" u="none" strike="noStrike" kern="0" cap="none" spc="0" normalizeH="0" baseline="0" noProof="0" dirty="0" smtClean="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randombar(horizontal)">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grpSp>
        <p:nvGrpSpPr>
          <p:cNvPr id="2577" name="Google Shape;2577;p69"/>
          <p:cNvGrpSpPr/>
          <p:nvPr/>
        </p:nvGrpSpPr>
        <p:grpSpPr>
          <a:xfrm rot="21146463" flipH="1">
            <a:off x="4680886" y="313002"/>
            <a:ext cx="1193553" cy="540576"/>
            <a:chOff x="10048400" y="2011675"/>
            <a:chExt cx="632075" cy="286275"/>
          </a:xfrm>
        </p:grpSpPr>
        <p:sp>
          <p:nvSpPr>
            <p:cNvPr id="2578" name="Google Shape;2578;p69"/>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2"/>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9"/>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69"/>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805;p37"/>
          <p:cNvSpPr txBox="1">
            <a:spLocks/>
          </p:cNvSpPr>
          <p:nvPr/>
        </p:nvSpPr>
        <p:spPr>
          <a:xfrm>
            <a:off x="817682" y="1318778"/>
            <a:ext cx="7610804" cy="224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algn="ctr">
              <a:lnSpc>
                <a:spcPct val="150000"/>
              </a:lnSpc>
            </a:pPr>
            <a:r>
              <a:rPr lang="vi-VN" sz="4500" b="1">
                <a:latin typeface="+mn-lt"/>
              </a:rPr>
              <a:t>CẢM ƠN </a:t>
            </a:r>
            <a:r>
              <a:rPr lang="en-US" sz="4500" b="1" smtClean="0">
                <a:latin typeface="+mn-lt"/>
              </a:rPr>
              <a:t>CÁC EM</a:t>
            </a:r>
            <a:endParaRPr lang="vi-VN" sz="4500" b="1">
              <a:latin typeface="+mn-lt"/>
            </a:endParaRPr>
          </a:p>
          <a:p>
            <a:pPr algn="ctr">
              <a:lnSpc>
                <a:spcPct val="150000"/>
              </a:lnSpc>
            </a:pPr>
            <a:r>
              <a:rPr lang="vi-VN" sz="4500" b="1">
                <a:latin typeface="+mn-lt"/>
              </a:rPr>
              <a:t>ĐÃ </a:t>
            </a:r>
            <a:r>
              <a:rPr lang="en-US" sz="4500" b="1" smtClean="0">
                <a:latin typeface="+mn-lt"/>
              </a:rPr>
              <a:t>THAM GIA TIẾT HỌC</a:t>
            </a:r>
            <a:r>
              <a:rPr lang="vi-VN" sz="4500" b="1" smtClean="0">
                <a:latin typeface="+mn-lt"/>
              </a:rPr>
              <a:t>!</a:t>
            </a:r>
            <a:endParaRPr lang="vi-VN" sz="4500" b="1">
              <a:latin typeface="+mn-lt"/>
            </a:endParaRPr>
          </a:p>
        </p:txBody>
      </p:sp>
      <p:grpSp>
        <p:nvGrpSpPr>
          <p:cNvPr id="73" name="Google Shape;3012;p73"/>
          <p:cNvGrpSpPr/>
          <p:nvPr/>
        </p:nvGrpSpPr>
        <p:grpSpPr>
          <a:xfrm>
            <a:off x="507462" y="3512072"/>
            <a:ext cx="1846478" cy="1396868"/>
            <a:chOff x="1858956" y="3313704"/>
            <a:chExt cx="1579266" cy="1194823"/>
          </a:xfrm>
        </p:grpSpPr>
        <p:sp>
          <p:nvSpPr>
            <p:cNvPr id="74"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35842" y="1850645"/>
            <a:ext cx="9058280" cy="877200"/>
          </a:xfrm>
          <a:prstGeom prst="rect">
            <a:avLst/>
          </a:prstGeom>
        </p:spPr>
        <p:txBody>
          <a:bodyPr spcFirstLastPara="1" wrap="square" lIns="91425" tIns="91425" rIns="91425" bIns="91425" anchor="t" anchorCtr="0">
            <a:noAutofit/>
          </a:bodyPr>
          <a:lstStyle/>
          <a:p>
            <a:pPr lvl="0">
              <a:lnSpc>
                <a:spcPct val="150000"/>
              </a:lnSpc>
            </a:pPr>
            <a:r>
              <a:rPr lang="en-US" sz="4100" b="1" dirty="0" smtClean="0">
                <a:latin typeface="+mn-lt"/>
              </a:rPr>
              <a:t>ĐIỀU KIỆN ĐỂ ĐƯỜNG THẲNG VUÔNG GÓC VỚI MẶT PHẲNG</a:t>
            </a:r>
            <a:endParaRPr lang="vi-VN" sz="4100" b="1" dirty="0">
              <a:latin typeface="+mn-lt"/>
            </a:endParaRPr>
          </a:p>
        </p:txBody>
      </p:sp>
      <p:sp>
        <p:nvSpPr>
          <p:cNvPr id="998" name="Google Shape;998;p41"/>
          <p:cNvSpPr txBox="1">
            <a:spLocks noGrp="1"/>
          </p:cNvSpPr>
          <p:nvPr>
            <p:ph type="title" idx="2"/>
          </p:nvPr>
        </p:nvSpPr>
        <p:spPr>
          <a:xfrm>
            <a:off x="3981671" y="721398"/>
            <a:ext cx="1166622" cy="10408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mj-lt"/>
              </a:rPr>
              <a:t>II</a:t>
            </a:r>
            <a:endParaRPr sz="6000" b="1" dirty="0">
              <a:latin typeface="+mj-lt"/>
            </a:endParaRPr>
          </a:p>
        </p:txBody>
      </p:sp>
      <p:grpSp>
        <p:nvGrpSpPr>
          <p:cNvPr id="1016" name="Google Shape;1016;p41"/>
          <p:cNvGrpSpPr/>
          <p:nvPr/>
        </p:nvGrpSpPr>
        <p:grpSpPr>
          <a:xfrm rot="21074902">
            <a:off x="6849209" y="4048585"/>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716587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5" name="Rectangle 4"/>
          <p:cNvSpPr/>
          <p:nvPr/>
        </p:nvSpPr>
        <p:spPr>
          <a:xfrm>
            <a:off x="2585035" y="418009"/>
            <a:ext cx="1095172" cy="537391"/>
          </a:xfrm>
          <a:prstGeom prst="rect">
            <a:avLst/>
          </a:prstGeom>
        </p:spPr>
        <p:txBody>
          <a:bodyPr wrap="none">
            <a:spAutoFit/>
          </a:bodyPr>
          <a:lstStyle/>
          <a:p>
            <a:pPr marL="342900" indent="-342900" algn="ctr">
              <a:lnSpc>
                <a:spcPct val="150000"/>
              </a:lnSpc>
              <a:spcBef>
                <a:spcPts val="600"/>
              </a:spcBef>
              <a:spcAft>
                <a:spcPts val="600"/>
              </a:spcAft>
              <a:buClr>
                <a:srgbClr val="C00000"/>
              </a:buClr>
              <a:buFont typeface="Wingdings" panose="05000000000000000000" pitchFamily="2" charset="2"/>
              <a:buChar char="q"/>
            </a:pPr>
            <a:r>
              <a:rPr lang="en-US" sz="2200" b="1" dirty="0" smtClean="0">
                <a:solidFill>
                  <a:srgbClr val="C00000"/>
                </a:solidFill>
                <a:latin typeface="+mn-lt"/>
                <a:ea typeface="Dotum" panose="020B0600000101010101" pitchFamily="34" charset="-127"/>
                <a:cs typeface="Times New Roman" panose="02020603050405020304" pitchFamily="18" charset="0"/>
              </a:rPr>
              <a:t>HĐ2</a:t>
            </a:r>
            <a:endParaRPr lang="en-US" sz="2200" dirty="0">
              <a:solidFill>
                <a:srgbClr val="C00000"/>
              </a:solidFill>
              <a:effectLst/>
              <a:latin typeface="+mn-lt"/>
              <a:ea typeface="Arial" panose="020B0604020202020204" pitchFamily="34" charset="0"/>
              <a:cs typeface="Times New Roman" panose="02020603050405020304" pitchFamily="18" charset="0"/>
            </a:endParaRPr>
          </a:p>
        </p:txBody>
      </p:sp>
      <p:sp>
        <p:nvSpPr>
          <p:cNvPr id="2" name="Rectangle 1"/>
          <p:cNvSpPr/>
          <p:nvPr/>
        </p:nvSpPr>
        <p:spPr>
          <a:xfrm>
            <a:off x="588345" y="4305582"/>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632794" y="908660"/>
                <a:ext cx="4999655" cy="22852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900" dirty="0" smtClean="0">
                    <a:solidFill>
                      <a:srgbClr val="000000"/>
                    </a:solidFill>
                    <a:ea typeface="Open Sans"/>
                  </a:rPr>
                  <a:t>Hình 12 mô tả cửa tròn xoay, ở đó trục cửa và hai mép cửa gợi nên hình ảnh các đường thẳng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𝑑</m:t>
                    </m:r>
                    <m:r>
                      <a:rPr lang="vi-VN" altLang="en-US" sz="1900" i="1" dirty="0" smtClean="0">
                        <a:solidFill>
                          <a:srgbClr val="000000"/>
                        </a:solidFill>
                        <a:latin typeface="Cambria Math" panose="02040503050406030204" pitchFamily="18" charset="0"/>
                        <a:ea typeface="Open Sans"/>
                      </a:rPr>
                      <m:t>, </m:t>
                    </m:r>
                    <m:r>
                      <a:rPr lang="vi-VN" altLang="en-US" sz="1900" i="1" dirty="0" smtClean="0">
                        <a:solidFill>
                          <a:srgbClr val="000000"/>
                        </a:solidFill>
                        <a:latin typeface="Cambria Math" panose="02040503050406030204" pitchFamily="18" charset="0"/>
                        <a:ea typeface="Open Sans"/>
                      </a:rPr>
                      <m:t>𝑎</m:t>
                    </m:r>
                    <m:r>
                      <a:rPr lang="vi-VN" altLang="en-US" sz="1900" i="1" dirty="0" smtClean="0">
                        <a:solidFill>
                          <a:srgbClr val="000000"/>
                        </a:solidFill>
                        <a:latin typeface="Cambria Math" panose="02040503050406030204" pitchFamily="18" charset="0"/>
                        <a:ea typeface="Open Sans"/>
                      </a:rPr>
                      <m:t>, </m:t>
                    </m:r>
                    <m:r>
                      <a:rPr lang="vi-VN" altLang="en-US" sz="1900" i="1" dirty="0" smtClean="0">
                        <a:solidFill>
                          <a:srgbClr val="000000"/>
                        </a:solidFill>
                        <a:latin typeface="Cambria Math" panose="02040503050406030204" pitchFamily="18" charset="0"/>
                        <a:ea typeface="Open Sans"/>
                      </a:rPr>
                      <m:t>𝑏</m:t>
                    </m:r>
                  </m:oMath>
                </a14:m>
                <a:r>
                  <a:rPr lang="vi-VN" altLang="en-US" sz="1900" dirty="0">
                    <a:solidFill>
                      <a:srgbClr val="000000"/>
                    </a:solidFill>
                    <a:ea typeface="Open Sans"/>
                  </a:rPr>
                  <a:t>; sàn nhà coi như mặt phẳng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m:t>
                    </m:r>
                    <m:r>
                      <a:rPr lang="vi-VN" altLang="en-US" sz="1900" i="1" dirty="0" smtClean="0">
                        <a:solidFill>
                          <a:srgbClr val="000000"/>
                        </a:solidFill>
                        <a:latin typeface="Cambria Math" panose="02040503050406030204" pitchFamily="18" charset="0"/>
                        <a:ea typeface="Open Sans"/>
                      </a:rPr>
                      <m:t>𝑃</m:t>
                    </m:r>
                    <m:r>
                      <a:rPr lang="vi-VN" altLang="en-US" sz="1900" i="1" dirty="0" smtClean="0">
                        <a:solidFill>
                          <a:srgbClr val="000000"/>
                        </a:solidFill>
                        <a:latin typeface="Cambria Math" panose="02040503050406030204" pitchFamily="18" charset="0"/>
                        <a:ea typeface="Open Sans"/>
                      </a:rPr>
                      <m:t>) </m:t>
                    </m:r>
                  </m:oMath>
                </a14:m>
                <a:r>
                  <a:rPr lang="vi-VN" altLang="en-US" sz="1900" dirty="0">
                    <a:solidFill>
                      <a:srgbClr val="000000"/>
                    </a:solidFill>
                    <a:ea typeface="Open Sans"/>
                  </a:rPr>
                  <a:t>chứa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𝑎</m:t>
                    </m:r>
                  </m:oMath>
                </a14:m>
                <a:r>
                  <a:rPr lang="vi-VN" altLang="en-US" sz="1900" dirty="0">
                    <a:solidFill>
                      <a:srgbClr val="000000"/>
                    </a:solidFill>
                    <a:ea typeface="Open Sans"/>
                  </a:rPr>
                  <a:t> và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𝑏</m:t>
                    </m:r>
                  </m:oMath>
                </a14:m>
                <a:r>
                  <a:rPr lang="vi-VN" altLang="en-US" sz="1900" dirty="0">
                    <a:solidFill>
                      <a:srgbClr val="000000"/>
                    </a:solidFill>
                    <a:ea typeface="Open Sans"/>
                  </a:rPr>
                  <a:t>. Hỏi đường thẳng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𝑑</m:t>
                    </m:r>
                  </m:oMath>
                </a14:m>
                <a:r>
                  <a:rPr lang="vi-VN" altLang="en-US" sz="1900" dirty="0">
                    <a:solidFill>
                      <a:srgbClr val="000000"/>
                    </a:solidFill>
                    <a:ea typeface="Open Sans"/>
                  </a:rPr>
                  <a:t> có vuông góc với mặt phẳng </a:t>
                </a:r>
                <a14:m>
                  <m:oMath xmlns:m="http://schemas.openxmlformats.org/officeDocument/2006/math">
                    <m:d>
                      <m:dPr>
                        <m:ctrlPr>
                          <a:rPr lang="vi-VN" altLang="en-US" sz="1900" i="1" dirty="0">
                            <a:solidFill>
                              <a:srgbClr val="000000"/>
                            </a:solidFill>
                            <a:latin typeface="Cambria Math" panose="02040503050406030204" pitchFamily="18" charset="0"/>
                            <a:ea typeface="Open Sans"/>
                          </a:rPr>
                        </m:ctrlPr>
                      </m:dPr>
                      <m:e>
                        <m:r>
                          <a:rPr lang="vi-VN" altLang="en-US" sz="1900" i="1" dirty="0">
                            <a:solidFill>
                              <a:srgbClr val="000000"/>
                            </a:solidFill>
                            <a:latin typeface="Cambria Math" panose="02040503050406030204" pitchFamily="18" charset="0"/>
                            <a:ea typeface="Open Sans"/>
                          </a:rPr>
                          <m:t>𝑃</m:t>
                        </m:r>
                      </m:e>
                    </m:d>
                  </m:oMath>
                </a14:m>
                <a:r>
                  <a:rPr lang="en-US" altLang="en-US" sz="1900" dirty="0" smtClean="0">
                    <a:solidFill>
                      <a:srgbClr val="000000"/>
                    </a:solidFill>
                    <a:ea typeface="Open Sans"/>
                  </a:rPr>
                  <a:t> </a:t>
                </a:r>
                <a:r>
                  <a:rPr lang="vi-VN" altLang="en-US" sz="1900" dirty="0" smtClean="0">
                    <a:solidFill>
                      <a:srgbClr val="000000"/>
                    </a:solidFill>
                    <a:ea typeface="Open Sans"/>
                  </a:rPr>
                  <a:t>hay </a:t>
                </a:r>
                <a:r>
                  <a:rPr lang="vi-VN" altLang="en-US" sz="1900" dirty="0">
                    <a:solidFill>
                      <a:srgbClr val="000000"/>
                    </a:solidFill>
                    <a:ea typeface="Open Sans"/>
                  </a:rPr>
                  <a:t>không</a:t>
                </a:r>
                <a:r>
                  <a:rPr lang="vi-VN" altLang="en-US" sz="1900" dirty="0" smtClean="0">
                    <a:solidFill>
                      <a:srgbClr val="000000"/>
                    </a:solidFill>
                    <a:ea typeface="Open Sans"/>
                  </a:rPr>
                  <a:t>?</a:t>
                </a:r>
                <a:endParaRPr lang="vi-VN" altLang="en-US" sz="1900" dirty="0">
                  <a:solidFill>
                    <a:srgbClr val="000000"/>
                  </a:solidFill>
                  <a:ea typeface="Open Sans"/>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632794" y="908660"/>
                <a:ext cx="4999655" cy="2285241"/>
              </a:xfrm>
              <a:prstGeom prst="rect">
                <a:avLst/>
              </a:prstGeom>
              <a:blipFill rotWithShape="0">
                <a:blip r:embed="rId3"/>
                <a:stretch>
                  <a:fillRect l="-1220" r="-1098" b="-16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5778500" y="1129763"/>
            <a:ext cx="2680147" cy="1994437"/>
          </a:xfrm>
          <a:prstGeom prst="rect">
            <a:avLst/>
          </a:prstGeom>
        </p:spPr>
      </p:pic>
      <p:sp>
        <p:nvSpPr>
          <p:cNvPr id="10" name="Right Arrow 9"/>
          <p:cNvSpPr/>
          <p:nvPr/>
        </p:nvSpPr>
        <p:spPr>
          <a:xfrm>
            <a:off x="1172520" y="3470341"/>
            <a:ext cx="272278" cy="20955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1523999" y="3276451"/>
                <a:ext cx="6210301" cy="1408078"/>
              </a:xfrm>
              <a:prstGeom prst="rect">
                <a:avLst/>
              </a:prstGeom>
            </p:spPr>
            <p:txBody>
              <a:bodyPr wrap="square">
                <a:spAutoFit/>
              </a:bodyPr>
              <a:lstStyle/>
              <a:p>
                <a:pPr algn="just">
                  <a:lnSpc>
                    <a:spcPct val="150000"/>
                  </a:lnSpc>
                </a:pPr>
                <a:r>
                  <a:rPr lang="vi-VN" sz="1900" smtClean="0">
                    <a:latin typeface="+mn-lt"/>
                    <a:ea typeface="Arial" panose="020B0604020202020204" pitchFamily="34" charset="0"/>
                    <a:cs typeface="Times New Roman" panose="02020603050405020304" pitchFamily="18" charset="0"/>
                  </a:rPr>
                  <a:t>Ta thấy để </a:t>
                </a:r>
                <a:r>
                  <a:rPr lang="vi-VN" sz="1900" dirty="0">
                    <a:latin typeface="+mn-lt"/>
                    <a:ea typeface="Arial" panose="020B0604020202020204" pitchFamily="34" charset="0"/>
                    <a:cs typeface="Times New Roman" panose="02020603050405020304" pitchFamily="18" charset="0"/>
                  </a:rPr>
                  <a:t>cửa tròn xoay được trên mặt đất thì trục cửa phải vuông góc với </a:t>
                </a:r>
                <a:r>
                  <a:rPr lang="vi-VN" sz="1900">
                    <a:latin typeface="+mn-lt"/>
                    <a:ea typeface="Arial" panose="020B0604020202020204" pitchFamily="34" charset="0"/>
                    <a:cs typeface="Times New Roman" panose="02020603050405020304" pitchFamily="18" charset="0"/>
                  </a:rPr>
                  <a:t>mặt </a:t>
                </a:r>
                <a:r>
                  <a:rPr lang="vi-VN" sz="1900" smtClean="0">
                    <a:latin typeface="+mn-lt"/>
                    <a:ea typeface="Arial" panose="020B0604020202020204" pitchFamily="34" charset="0"/>
                    <a:cs typeface="Times New Roman" panose="02020603050405020304" pitchFamily="18" charset="0"/>
                  </a:rPr>
                  <a:t>đất</a:t>
                </a:r>
                <a:r>
                  <a:rPr lang="vi-VN" sz="1900" dirty="0">
                    <a:latin typeface="+mn-lt"/>
                    <a:ea typeface="Arial" panose="020B0604020202020204" pitchFamily="34" charset="0"/>
                    <a:cs typeface="Times New Roman" panose="02020603050405020304" pitchFamily="18" charset="0"/>
                  </a:rPr>
                  <a:t>.</a:t>
                </a:r>
                <a:endParaRPr lang="en-US" sz="1900" dirty="0">
                  <a:effectLst/>
                  <a:latin typeface="+mn-lt"/>
                  <a:ea typeface="Arial" panose="020B0604020202020204" pitchFamily="34" charset="0"/>
                  <a:cs typeface="Times New Roman" panose="02020603050405020304" pitchFamily="18" charset="0"/>
                </a:endParaRPr>
              </a:p>
              <a:p>
                <a:pPr algn="just">
                  <a:lnSpc>
                    <a:spcPct val="150000"/>
                  </a:lnSpc>
                </a:pPr>
                <a:r>
                  <a:rPr lang="vi-VN" sz="1900" dirty="0">
                    <a:effectLst/>
                    <a:latin typeface="+mn-lt"/>
                    <a:ea typeface="Times New Roman" panose="02020603050405020304" pitchFamily="18" charset="0"/>
                    <a:cs typeface="Times New Roman" panose="02020603050405020304" pitchFamily="18" charset="0"/>
                  </a:rPr>
                  <a:t>Vậy </a:t>
                </a:r>
                <a14:m>
                  <m:oMath xmlns:m="http://schemas.openxmlformats.org/officeDocument/2006/math">
                    <m:r>
                      <a:rPr lang="vi-VN" sz="19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vi-VN" sz="19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19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1900" dirty="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523999" y="3276451"/>
                <a:ext cx="6210301" cy="1408078"/>
              </a:xfrm>
              <a:prstGeom prst="rect">
                <a:avLst/>
              </a:prstGeom>
              <a:blipFill rotWithShape="0">
                <a:blip r:embed="rId6"/>
                <a:stretch>
                  <a:fillRect l="-883" r="-883" b="-25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wipe(up)">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Lst>
  </p:timing>
</p:sld>
</file>

<file path=ppt/theme/theme1.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4583</TotalTime>
  <Words>3704</Words>
  <Application>Microsoft Office PowerPoint</Application>
  <PresentationFormat>On-screen Show (16:9)</PresentationFormat>
  <Paragraphs>369</Paragraphs>
  <Slides>76</Slides>
  <Notes>76</Notes>
  <HiddenSlides>0</HiddenSlides>
  <MMClips>21</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76</vt:i4>
      </vt:variant>
    </vt:vector>
  </HeadingPairs>
  <TitlesOfParts>
    <vt:vector size="101" baseType="lpstr">
      <vt:lpstr>Tahoma</vt:lpstr>
      <vt:lpstr>Red Hat Display</vt:lpstr>
      <vt:lpstr>DM Sans SemiBold</vt:lpstr>
      <vt:lpstr>等线 Light</vt:lpstr>
      <vt:lpstr>Cambria Math</vt:lpstr>
      <vt:lpstr>Open Sans</vt:lpstr>
      <vt:lpstr>Playfair Display</vt:lpstr>
      <vt:lpstr>Maven Pro</vt:lpstr>
      <vt:lpstr>Calibri</vt:lpstr>
      <vt:lpstr>Poppins SemiBold</vt:lpstr>
      <vt:lpstr>Malgun Gothic</vt:lpstr>
      <vt:lpstr>Manrope</vt:lpstr>
      <vt:lpstr>DM Sans</vt:lpstr>
      <vt:lpstr>Dotum</vt:lpstr>
      <vt:lpstr>Times New Roman</vt:lpstr>
      <vt:lpstr>Calibri Light</vt:lpstr>
      <vt:lpstr>Arial</vt:lpstr>
      <vt:lpstr>Lato</vt:lpstr>
      <vt:lpstr>Maven Pro ExtraBold</vt:lpstr>
      <vt:lpstr>OpenSans</vt:lpstr>
      <vt:lpstr>Elsie</vt:lpstr>
      <vt:lpstr>Wingdings</vt:lpstr>
      <vt:lpstr>Geometry: Congruence and Similarity - Mathematics - 10th Grade by Slidesgo</vt:lpstr>
      <vt:lpstr>1_Office 主题​​</vt:lpstr>
      <vt:lpstr>1_Office Theme</vt:lpstr>
      <vt:lpstr>CHÀO MỪNG CÁC EM  ĐẾN VỚI TIẾT HỌC!</vt:lpstr>
      <vt:lpstr>KHỞI ĐỘNG</vt:lpstr>
      <vt:lpstr>CHƯƠNG VIII. QUAN HỆ VUÔNG GÓC TRONG KHÔNG GIAN.  PHÉP CHIẾU VUÔNG GÓC</vt:lpstr>
      <vt:lpstr>NỘI DUNG BÀI HỌC</vt:lpstr>
      <vt:lpstr>ĐỊNH NGHĨA</vt:lpstr>
      <vt:lpstr>PowerPoint Presentation</vt:lpstr>
      <vt:lpstr>PowerPoint Presentation</vt:lpstr>
      <vt:lpstr>ĐIỀU KIỆN ĐỂ ĐƯỜNG THẲNG VUÔNG GÓC VỚI MẶT PHẲNG</vt:lpstr>
      <vt:lpstr>PowerPoint Presentation</vt:lpstr>
      <vt:lpstr>PowerPoint Presentation</vt:lpstr>
      <vt:lpstr>PowerPoint Presentation</vt:lpstr>
      <vt:lpstr>PowerPoint Presentation</vt:lpstr>
      <vt:lpstr>TÍNH CHẤT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HỆ GIỮA  QUAN HỆ SONG SONG VÀ  QUAN HỆ VUÔNG GÓC CỦA  ĐƯỜNG THẲNG VÀ MẶT PHẲNG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PHÉP CHIẾU VUÔNG GÓC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ĐỊNH LÍ BA ĐƯỜNG  VUÔNG GÓC</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Hà Ngân</dc:creator>
  <cp:lastModifiedBy>Admin</cp:lastModifiedBy>
  <cp:revision>132</cp:revision>
  <dcterms:modified xsi:type="dcterms:W3CDTF">2023-11-21T02:33:32Z</dcterms:modified>
</cp:coreProperties>
</file>