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4"/>
  </p:notesMasterIdLst>
  <p:sldIdLst>
    <p:sldId id="277" r:id="rId3"/>
    <p:sldId id="257" r:id="rId4"/>
    <p:sldId id="256" r:id="rId5"/>
    <p:sldId id="260" r:id="rId6"/>
    <p:sldId id="283" r:id="rId7"/>
    <p:sldId id="409" r:id="rId8"/>
    <p:sldId id="268" r:id="rId9"/>
    <p:sldId id="261" r:id="rId10"/>
    <p:sldId id="318" r:id="rId11"/>
    <p:sldId id="315" r:id="rId12"/>
    <p:sldId id="316" r:id="rId13"/>
    <p:sldId id="411" r:id="rId14"/>
    <p:sldId id="317" r:id="rId15"/>
    <p:sldId id="412" r:id="rId16"/>
    <p:sldId id="413" r:id="rId17"/>
    <p:sldId id="414" r:id="rId18"/>
    <p:sldId id="415" r:id="rId19"/>
    <p:sldId id="416" r:id="rId20"/>
    <p:sldId id="417" r:id="rId21"/>
    <p:sldId id="418" r:id="rId22"/>
    <p:sldId id="419" r:id="rId23"/>
    <p:sldId id="402" r:id="rId24"/>
    <p:sldId id="408" r:id="rId25"/>
    <p:sldId id="319" r:id="rId26"/>
    <p:sldId id="420" r:id="rId27"/>
    <p:sldId id="401" r:id="rId28"/>
    <p:sldId id="421" r:id="rId29"/>
    <p:sldId id="403" r:id="rId30"/>
    <p:sldId id="422" r:id="rId31"/>
    <p:sldId id="423" r:id="rId32"/>
    <p:sldId id="424" r:id="rId33"/>
    <p:sldId id="425" r:id="rId34"/>
    <p:sldId id="426" r:id="rId35"/>
    <p:sldId id="427" r:id="rId36"/>
    <p:sldId id="431" r:id="rId37"/>
    <p:sldId id="432" r:id="rId38"/>
    <p:sldId id="433" r:id="rId39"/>
    <p:sldId id="434" r:id="rId40"/>
    <p:sldId id="435" r:id="rId41"/>
    <p:sldId id="436" r:id="rId42"/>
    <p:sldId id="404" r:id="rId43"/>
    <p:sldId id="437" r:id="rId44"/>
    <p:sldId id="381" r:id="rId45"/>
    <p:sldId id="438" r:id="rId46"/>
    <p:sldId id="296" r:id="rId47"/>
    <p:sldId id="439" r:id="rId48"/>
    <p:sldId id="265" r:id="rId49"/>
    <p:sldId id="297" r:id="rId50"/>
    <p:sldId id="440" r:id="rId51"/>
    <p:sldId id="384" r:id="rId52"/>
    <p:sldId id="299" r:id="rId53"/>
    <p:sldId id="388" r:id="rId54"/>
    <p:sldId id="441" r:id="rId55"/>
    <p:sldId id="273" r:id="rId56"/>
    <p:sldId id="399" r:id="rId57"/>
    <p:sldId id="389" r:id="rId58"/>
    <p:sldId id="442" r:id="rId59"/>
    <p:sldId id="443" r:id="rId60"/>
    <p:sldId id="444" r:id="rId61"/>
    <p:sldId id="314" r:id="rId62"/>
    <p:sldId id="305" r:id="rId63"/>
  </p:sldIdLst>
  <p:sldSz cx="18288000" cy="10287000"/>
  <p:notesSz cx="6858000" cy="9144000"/>
  <p:embeddedFontLst>
    <p:embeddedFont>
      <p:font typeface="Dotum" panose="020B0600000101010101" pitchFamily="34" charset="-127"/>
      <p:regular r:id="rId65"/>
    </p:embeddedFont>
    <p:embeddedFont>
      <p:font typeface="Cambria Math" panose="02040503050406030204" pitchFamily="18" charset="0"/>
      <p:regular r:id="rId66"/>
    </p:embeddedFont>
    <p:embeddedFont>
      <p:font typeface="Calibri" panose="020F0502020204030204" pitchFamily="34" charset="0"/>
      <p:regular r:id="rId67"/>
      <p:bold r:id="rId68"/>
      <p:italic r:id="rId69"/>
      <p:boldItalic r:id="rId70"/>
    </p:embeddedFont>
    <p:embeddedFont>
      <p:font typeface="Calibri Light" panose="020F0302020204030204" pitchFamily="34" charset="0"/>
      <p:regular r:id="rId71"/>
      <p: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DF3E2"/>
    <a:srgbClr val="3D4984"/>
    <a:srgbClr val="FFD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p:scale>
          <a:sx n="40" d="100"/>
          <a:sy n="40" d="100"/>
        </p:scale>
        <p:origin x="296" y="1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4.fntdata"/><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7BAE3-E043-45E0-BCC7-40C268A6284A}"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05EAB-28C8-4092-88BA-CD1EF09AC23D}" type="slidenum">
              <a:rPr lang="en-US" smtClean="0"/>
              <a:t>‹#›</a:t>
            </a:fld>
            <a:endParaRPr lang="en-US"/>
          </a:p>
        </p:txBody>
      </p:sp>
    </p:spTree>
    <p:extLst>
      <p:ext uri="{BB962C8B-B14F-4D97-AF65-F5344CB8AC3E}">
        <p14:creationId xmlns:p14="http://schemas.microsoft.com/office/powerpoint/2010/main" val="54843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81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3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150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11/17/2023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182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52FBAA-EEE5-4BA1-A79D-9680907B8992}" type="datetimeFigureOut">
              <a:rPr lang="en-US">
                <a:solidFill>
                  <a:prstClr val="black">
                    <a:tint val="75000"/>
                  </a:prstClr>
                </a:solidFill>
              </a:rPr>
              <a:pPr/>
              <a:t>11/17/2023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753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52FBAA-EEE5-4BA1-A79D-9680907B8992}" type="datetimeFigureOut">
              <a:rPr lang="en-US">
                <a:solidFill>
                  <a:prstClr val="black">
                    <a:tint val="75000"/>
                  </a:prstClr>
                </a:solidFill>
              </a:rPr>
              <a:pPr/>
              <a:t>11/17/2023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745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2FBAA-EEE5-4BA1-A79D-9680907B8992}" type="datetimeFigureOut">
              <a:rPr lang="en-US">
                <a:solidFill>
                  <a:prstClr val="black">
                    <a:tint val="75000"/>
                  </a:prstClr>
                </a:solidFill>
              </a:rPr>
              <a:pPr/>
              <a:t>11/17/2023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737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11/17/2023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31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11/17/2023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664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366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818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D52FBAA-EEE5-4BA1-A79D-9680907B8992}" type="datetimeFigureOut">
              <a:rPr lang="en-US" smtClean="0">
                <a:solidFill>
                  <a:prstClr val="black">
                    <a:tint val="75000"/>
                  </a:prstClr>
                </a:solidFill>
              </a:rPr>
              <a:pPr/>
              <a:t>11/17/2023</a:t>
            </a:fld>
            <a:endParaRPr lang="en-US" smtClean="0">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4D6B24D-1F5A-48F1-9D6F-27AAB5CEBA67}"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151108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3.png"/><Relationship Id="rId3" Type="http://schemas.openxmlformats.org/officeDocument/2006/relationships/image" Target="../media/image36.png"/><Relationship Id="rId7" Type="http://schemas.openxmlformats.org/officeDocument/2006/relationships/image" Target="../media/image58.png"/><Relationship Id="rId12"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6.png"/><Relationship Id="rId7"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3.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0.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jpeg"/><Relationship Id="rId16" Type="http://schemas.microsoft.com/office/2007/relationships/hdphoto" Target="../media/hdphoto2.wdp"/><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67.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9.png"/><Relationship Id="rId10"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6.png"/><Relationship Id="rId5" Type="http://schemas.openxmlformats.org/officeDocument/2006/relationships/image" Target="../media/image70.png"/><Relationship Id="rId10" Type="http://schemas.openxmlformats.org/officeDocument/2006/relationships/image" Target="../media/image9.svg"/><Relationship Id="rId4" Type="http://schemas.openxmlformats.org/officeDocument/2006/relationships/image" Target="../media/image69.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4.png"/><Relationship Id="rId3" Type="http://schemas.openxmlformats.org/officeDocument/2006/relationships/image" Target="../media/image73.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68.png"/><Relationship Id="rId10" Type="http://schemas.openxmlformats.org/officeDocument/2006/relationships/image" Target="../media/image9.svg"/><Relationship Id="rId4" Type="http://schemas.openxmlformats.org/officeDocument/2006/relationships/image" Target="../media/image72.png"/><Relationship Id="rId9" Type="http://schemas.openxmlformats.org/officeDocument/2006/relationships/image" Target="../media/image5.png"/><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8.png"/><Relationship Id="rId4" Type="http://schemas.openxmlformats.org/officeDocument/2006/relationships/image" Target="../media/image27.sv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10" Type="http://schemas.microsoft.com/office/2007/relationships/hdphoto" Target="../media/hdphoto4.wdp"/><Relationship Id="rId4" Type="http://schemas.openxmlformats.org/officeDocument/2006/relationships/image" Target="../media/image80.png"/><Relationship Id="rId9" Type="http://schemas.openxmlformats.org/officeDocument/2006/relationships/image" Target="../media/image85.pn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48.png"/><Relationship Id="rId7" Type="http://schemas.openxmlformats.org/officeDocument/2006/relationships/image" Target="../media/image9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0.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 Id="rId14"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3.png"/><Relationship Id="rId4" Type="http://schemas.openxmlformats.org/officeDocument/2006/relationships/image" Target="../media/image109.png"/><Relationship Id="rId9"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4.png"/><Relationship Id="rId5" Type="http://schemas.microsoft.com/office/2007/relationships/hdphoto" Target="../media/hdphoto5.wdp"/><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118.png"/><Relationship Id="rId13" Type="http://schemas.microsoft.com/office/2007/relationships/hdphoto" Target="../media/hdphoto5.wdp"/><Relationship Id="rId3" Type="http://schemas.openxmlformats.org/officeDocument/2006/relationships/image" Target="../media/image36.png"/><Relationship Id="rId7" Type="http://schemas.openxmlformats.org/officeDocument/2006/relationships/image" Target="../media/image117.png"/><Relationship Id="rId12" Type="http://schemas.openxmlformats.org/officeDocument/2006/relationships/image" Target="../media/image1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33.png"/><Relationship Id="rId9" Type="http://schemas.openxmlformats.org/officeDocument/2006/relationships/image" Target="../media/image119.png"/></Relationships>
</file>

<file path=ppt/slides/_rels/slide3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6.png"/><Relationship Id="rId7" Type="http://schemas.openxmlformats.org/officeDocument/2006/relationships/image" Target="../media/image122.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12.png"/><Relationship Id="rId4" Type="http://schemas.openxmlformats.org/officeDocument/2006/relationships/image" Target="../media/image33.png"/><Relationship Id="rId9" Type="http://schemas.openxmlformats.org/officeDocument/2006/relationships/image" Target="../media/image124.png"/></Relationships>
</file>

<file path=ppt/slides/_rels/slide3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48.png"/><Relationship Id="rId7" Type="http://schemas.openxmlformats.org/officeDocument/2006/relationships/image" Target="../media/image127.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26.png"/><Relationship Id="rId10" Type="http://schemas.openxmlformats.org/officeDocument/2006/relationships/image" Target="../media/image130.png"/><Relationship Id="rId4" Type="http://schemas.openxmlformats.org/officeDocument/2006/relationships/image" Target="../media/image125.png"/><Relationship Id="rId9" Type="http://schemas.openxmlformats.org/officeDocument/2006/relationships/image" Target="../media/image129.png"/></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2.png"/><Relationship Id="rId5" Type="http://schemas.microsoft.com/office/2007/relationships/hdphoto" Target="../media/hdphoto6.wdp"/><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8" Type="http://schemas.openxmlformats.org/officeDocument/2006/relationships/image" Target="../media/image135.png"/><Relationship Id="rId13" Type="http://schemas.microsoft.com/office/2007/relationships/hdphoto" Target="../media/hdphoto6.wdp"/><Relationship Id="rId3" Type="http://schemas.openxmlformats.org/officeDocument/2006/relationships/image" Target="../media/image36.png"/><Relationship Id="rId7" Type="http://schemas.openxmlformats.org/officeDocument/2006/relationships/image" Target="../media/image134.png"/><Relationship Id="rId12" Type="http://schemas.openxmlformats.org/officeDocument/2006/relationships/image" Target="../media/image1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48.png"/><Relationship Id="rId5" Type="http://schemas.openxmlformats.org/officeDocument/2006/relationships/image" Target="../media/image133.png"/><Relationship Id="rId10" Type="http://schemas.openxmlformats.org/officeDocument/2006/relationships/image" Target="../media/image137.png"/><Relationship Id="rId4" Type="http://schemas.openxmlformats.org/officeDocument/2006/relationships/image" Target="../media/image115.png"/><Relationship Id="rId9" Type="http://schemas.openxmlformats.org/officeDocument/2006/relationships/image" Target="../media/image136.png"/></Relationships>
</file>

<file path=ppt/slides/_rels/slide3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6.png"/><Relationship Id="rId7" Type="http://schemas.openxmlformats.org/officeDocument/2006/relationships/image" Target="../media/image1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0.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jpeg"/><Relationship Id="rId16" Type="http://schemas.microsoft.com/office/2007/relationships/hdphoto" Target="../media/hdphoto7.wdp"/><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42.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41.png"/></Relationships>
</file>

<file path=ppt/slides/_rels/slide3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2.png"/><Relationship Id="rId3" Type="http://schemas.openxmlformats.org/officeDocument/2006/relationships/image" Target="../media/image143.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6.png"/><Relationship Id="rId11" Type="http://schemas.openxmlformats.org/officeDocument/2006/relationships/image" Target="../media/image6.png"/><Relationship Id="rId5" Type="http://schemas.openxmlformats.org/officeDocument/2006/relationships/image" Target="../media/image145.png"/><Relationship Id="rId10" Type="http://schemas.openxmlformats.org/officeDocument/2006/relationships/image" Target="../media/image9.svg"/><Relationship Id="rId4" Type="http://schemas.openxmlformats.org/officeDocument/2006/relationships/image" Target="../media/image144.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2.png"/><Relationship Id="rId3" Type="http://schemas.openxmlformats.org/officeDocument/2006/relationships/image" Target="../media/image147.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6.png"/><Relationship Id="rId5" Type="http://schemas.openxmlformats.org/officeDocument/2006/relationships/image" Target="../media/image149.png"/><Relationship Id="rId10" Type="http://schemas.openxmlformats.org/officeDocument/2006/relationships/image" Target="../media/image9.svg"/><Relationship Id="rId4" Type="http://schemas.openxmlformats.org/officeDocument/2006/relationships/image" Target="../media/image148.png"/><Relationship Id="rId9"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10" Type="http://schemas.microsoft.com/office/2007/relationships/hdphoto" Target="../media/hdphoto8.wdp"/><Relationship Id="rId4" Type="http://schemas.openxmlformats.org/officeDocument/2006/relationships/image" Target="../media/image151.png"/><Relationship Id="rId9" Type="http://schemas.openxmlformats.org/officeDocument/2006/relationships/image" Target="../media/image156.png"/></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10" Type="http://schemas.microsoft.com/office/2007/relationships/hdphoto" Target="../media/hdphoto9.wdp"/><Relationship Id="rId4" Type="http://schemas.openxmlformats.org/officeDocument/2006/relationships/image" Target="../media/image158.png"/><Relationship Id="rId9" Type="http://schemas.openxmlformats.org/officeDocument/2006/relationships/image" Target="../media/image162.png"/></Relationships>
</file>

<file path=ppt/slides/_rels/slide4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65.png"/><Relationship Id="rId4" Type="http://schemas.openxmlformats.org/officeDocument/2006/relationships/image" Target="../media/image164.png"/></Relationships>
</file>

<file path=ppt/slides/_rels/slide4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45.xml.rels><?xml version="1.0" encoding="UTF-8" standalone="yes"?>
<Relationships xmlns="http://schemas.openxmlformats.org/package/2006/relationships"><Relationship Id="rId8" Type="http://schemas.openxmlformats.org/officeDocument/2006/relationships/image" Target="../media/image168.png"/><Relationship Id="rId3" Type="http://schemas.microsoft.com/office/2007/relationships/media" Target="../media/media2.mp3"/><Relationship Id="rId7" Type="http://schemas.openxmlformats.org/officeDocument/2006/relationships/image" Target="../media/image167.png"/><Relationship Id="rId12" Type="http://schemas.openxmlformats.org/officeDocument/2006/relationships/image" Target="../media/image172.png"/><Relationship Id="rId2" Type="http://schemas.openxmlformats.org/officeDocument/2006/relationships/audio" Target="../media/media1.mp3"/><Relationship Id="rId16"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71.png"/><Relationship Id="rId5" Type="http://schemas.openxmlformats.org/officeDocument/2006/relationships/slideLayout" Target="../slideLayouts/slideLayout7.xml"/><Relationship Id="rId15" Type="http://schemas.openxmlformats.org/officeDocument/2006/relationships/image" Target="../media/image173.png"/><Relationship Id="rId10" Type="http://schemas.openxmlformats.org/officeDocument/2006/relationships/image" Target="../media/image170.png"/><Relationship Id="rId4" Type="http://schemas.openxmlformats.org/officeDocument/2006/relationships/audio" Target="../media/media2.mp3"/><Relationship Id="rId9" Type="http://schemas.openxmlformats.org/officeDocument/2006/relationships/image" Target="../media/image169.png"/><Relationship Id="rId14" Type="http://schemas.openxmlformats.org/officeDocument/2006/relationships/image" Target="../media/image55.svg"/></Relationships>
</file>

<file path=ppt/slides/_rels/slide46.xml.rels><?xml version="1.0" encoding="UTF-8" standalone="yes"?>
<Relationships xmlns="http://schemas.openxmlformats.org/package/2006/relationships"><Relationship Id="rId8" Type="http://schemas.openxmlformats.org/officeDocument/2006/relationships/image" Target="../media/image175.png"/><Relationship Id="rId3" Type="http://schemas.microsoft.com/office/2007/relationships/media" Target="../media/media2.mp3"/><Relationship Id="rId7" Type="http://schemas.openxmlformats.org/officeDocument/2006/relationships/image" Target="../media/image174.png"/><Relationship Id="rId12" Type="http://schemas.openxmlformats.org/officeDocument/2006/relationships/image" Target="../media/image172.png"/><Relationship Id="rId2" Type="http://schemas.openxmlformats.org/officeDocument/2006/relationships/audio" Target="../media/media1.mp3"/><Relationship Id="rId16"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71.png"/><Relationship Id="rId5" Type="http://schemas.openxmlformats.org/officeDocument/2006/relationships/slideLayout" Target="../slideLayouts/slideLayout7.xml"/><Relationship Id="rId15" Type="http://schemas.openxmlformats.org/officeDocument/2006/relationships/image" Target="../media/image173.png"/><Relationship Id="rId10" Type="http://schemas.openxmlformats.org/officeDocument/2006/relationships/image" Target="../media/image177.png"/><Relationship Id="rId4" Type="http://schemas.openxmlformats.org/officeDocument/2006/relationships/audio" Target="../media/media2.mp3"/><Relationship Id="rId9" Type="http://schemas.openxmlformats.org/officeDocument/2006/relationships/image" Target="../media/image176.png"/><Relationship Id="rId14" Type="http://schemas.openxmlformats.org/officeDocument/2006/relationships/image" Target="../media/image55.svg"/></Relationships>
</file>

<file path=ppt/slides/_rels/slide47.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72.png"/><Relationship Id="rId3" Type="http://schemas.microsoft.com/office/2007/relationships/media" Target="../media/media2.mp3"/><Relationship Id="rId7" Type="http://schemas.openxmlformats.org/officeDocument/2006/relationships/image" Target="../media/image178.png"/><Relationship Id="rId12" Type="http://schemas.openxmlformats.org/officeDocument/2006/relationships/image" Target="../media/image171.png"/><Relationship Id="rId2" Type="http://schemas.openxmlformats.org/officeDocument/2006/relationships/audio" Target="../media/media1.mp3"/><Relationship Id="rId16"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82.png"/><Relationship Id="rId5" Type="http://schemas.openxmlformats.org/officeDocument/2006/relationships/slideLayout" Target="../slideLayouts/slideLayout7.xml"/><Relationship Id="rId15" Type="http://schemas.openxmlformats.org/officeDocument/2006/relationships/image" Target="../media/image173.png"/><Relationship Id="rId10" Type="http://schemas.openxmlformats.org/officeDocument/2006/relationships/image" Target="../media/image181.png"/><Relationship Id="rId4" Type="http://schemas.openxmlformats.org/officeDocument/2006/relationships/audio" Target="../media/media2.mp3"/><Relationship Id="rId9" Type="http://schemas.openxmlformats.org/officeDocument/2006/relationships/image" Target="../media/image180.png"/><Relationship Id="rId14" Type="http://schemas.openxmlformats.org/officeDocument/2006/relationships/image" Target="../media/image55.svg"/></Relationships>
</file>

<file path=ppt/slides/_rels/slide48.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72.png"/><Relationship Id="rId3" Type="http://schemas.microsoft.com/office/2007/relationships/media" Target="../media/media2.mp3"/><Relationship Id="rId7" Type="http://schemas.openxmlformats.org/officeDocument/2006/relationships/image" Target="../media/image183.png"/><Relationship Id="rId12" Type="http://schemas.openxmlformats.org/officeDocument/2006/relationships/image" Target="../media/image171.png"/><Relationship Id="rId2" Type="http://schemas.openxmlformats.org/officeDocument/2006/relationships/audio" Target="../media/media1.mp3"/><Relationship Id="rId16"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87.png"/><Relationship Id="rId5" Type="http://schemas.openxmlformats.org/officeDocument/2006/relationships/slideLayout" Target="../slideLayouts/slideLayout7.xml"/><Relationship Id="rId15" Type="http://schemas.openxmlformats.org/officeDocument/2006/relationships/image" Target="../media/image173.png"/><Relationship Id="rId10" Type="http://schemas.openxmlformats.org/officeDocument/2006/relationships/image" Target="../media/image186.png"/><Relationship Id="rId4" Type="http://schemas.openxmlformats.org/officeDocument/2006/relationships/audio" Target="../media/media2.mp3"/><Relationship Id="rId9" Type="http://schemas.openxmlformats.org/officeDocument/2006/relationships/image" Target="../media/image185.png"/><Relationship Id="rId14" Type="http://schemas.openxmlformats.org/officeDocument/2006/relationships/image" Target="../media/image55.svg"/></Relationships>
</file>

<file path=ppt/slides/_rels/slide49.xml.rels><?xml version="1.0" encoding="UTF-8" standalone="yes"?>
<Relationships xmlns="http://schemas.openxmlformats.org/package/2006/relationships"><Relationship Id="rId8" Type="http://schemas.openxmlformats.org/officeDocument/2006/relationships/image" Target="../media/image189.png"/><Relationship Id="rId3" Type="http://schemas.microsoft.com/office/2007/relationships/media" Target="../media/media2.mp3"/><Relationship Id="rId7" Type="http://schemas.openxmlformats.org/officeDocument/2006/relationships/image" Target="../media/image188.png"/><Relationship Id="rId12" Type="http://schemas.openxmlformats.org/officeDocument/2006/relationships/image" Target="../media/image172.png"/><Relationship Id="rId2" Type="http://schemas.openxmlformats.org/officeDocument/2006/relationships/audio" Target="../media/media1.mp3"/><Relationship Id="rId16"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71.png"/><Relationship Id="rId5" Type="http://schemas.openxmlformats.org/officeDocument/2006/relationships/slideLayout" Target="../slideLayouts/slideLayout7.xml"/><Relationship Id="rId15" Type="http://schemas.openxmlformats.org/officeDocument/2006/relationships/image" Target="../media/image173.png"/><Relationship Id="rId10" Type="http://schemas.openxmlformats.org/officeDocument/2006/relationships/image" Target="../media/image191.png"/><Relationship Id="rId4" Type="http://schemas.openxmlformats.org/officeDocument/2006/relationships/audio" Target="../media/media2.mp3"/><Relationship Id="rId9" Type="http://schemas.openxmlformats.org/officeDocument/2006/relationships/image" Target="../media/image190.png"/><Relationship Id="rId14" Type="http://schemas.openxmlformats.org/officeDocument/2006/relationships/image" Target="../media/image55.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51.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52.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6.png"/><Relationship Id="rId5" Type="http://schemas.openxmlformats.org/officeDocument/2006/relationships/image" Target="../media/image205.png"/><Relationship Id="rId10" Type="http://schemas.microsoft.com/office/2007/relationships/hdphoto" Target="../media/hdphoto11.wdp"/><Relationship Id="rId4" Type="http://schemas.openxmlformats.org/officeDocument/2006/relationships/image" Target="../media/image204.png"/><Relationship Id="rId9" Type="http://schemas.openxmlformats.org/officeDocument/2006/relationships/image" Target="../media/image209.png"/></Relationships>
</file>

<file path=ppt/slides/_rels/slide53.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3.png"/><Relationship Id="rId7" Type="http://schemas.openxmlformats.org/officeDocument/2006/relationships/image" Target="../media/image2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image" Target="../media/image205.png"/><Relationship Id="rId10" Type="http://schemas.microsoft.com/office/2007/relationships/hdphoto" Target="../media/hdphoto12.wdp"/><Relationship Id="rId4" Type="http://schemas.openxmlformats.org/officeDocument/2006/relationships/image" Target="../media/image204.png"/><Relationship Id="rId9" Type="http://schemas.openxmlformats.org/officeDocument/2006/relationships/image" Target="../media/image213.png"/></Relationships>
</file>

<file path=ppt/slides/_rels/slide5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10" Type="http://schemas.openxmlformats.org/officeDocument/2006/relationships/image" Target="../media/image216.png"/><Relationship Id="rId9" Type="http://schemas.openxmlformats.org/officeDocument/2006/relationships/image" Target="../media/image215.png"/></Relationships>
</file>

<file path=ppt/slides/_rels/slide5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8.png"/></Relationships>
</file>

<file path=ppt/slides/_rels/slide5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9.png"/><Relationship Id="rId4" Type="http://schemas.openxmlformats.org/officeDocument/2006/relationships/image" Target="../media/image218.png"/></Relationships>
</file>

<file path=ppt/slides/_rels/slide5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220.png"/></Relationships>
</file>

<file path=ppt/slides/_rels/slide5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2.png"/><Relationship Id="rId4" Type="http://schemas.openxmlformats.org/officeDocument/2006/relationships/image" Target="../media/image22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6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27.sv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0.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272006" y="16479"/>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381000" y="454639"/>
            <a:ext cx="17459168" cy="9377722"/>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8444248" flipH="1">
            <a:off x="14023278" y="6685409"/>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3" name="TextBox 23"/>
          <p:cNvSpPr txBox="1"/>
          <p:nvPr/>
        </p:nvSpPr>
        <p:spPr>
          <a:xfrm>
            <a:off x="694842" y="3281678"/>
            <a:ext cx="17065416" cy="3693319"/>
          </a:xfrm>
          <a:prstGeom prst="rect">
            <a:avLst/>
          </a:prstGeom>
        </p:spPr>
        <p:txBody>
          <a:bodyPr wrap="square" lIns="0" tIns="0" rIns="0" bIns="0" rtlCol="0" anchor="t">
            <a:spAutoFit/>
          </a:bodyPr>
          <a:lstStyle/>
          <a:p>
            <a:pPr algn="ctr">
              <a:lnSpc>
                <a:spcPct val="150000"/>
              </a:lnSpc>
            </a:pPr>
            <a:r>
              <a:rPr lang="vi-VN" sz="8000" b="1" smtClean="0">
                <a:solidFill>
                  <a:schemeClr val="accent2">
                    <a:lumMod val="75000"/>
                  </a:schemeClr>
                </a:solidFill>
              </a:rPr>
              <a:t>THÂN MẾN CHÀO ĐÓN CẢ LỚP ĐẾN VỚI TIẾT HỌC HÔM NAY!</a:t>
            </a:r>
            <a:endParaRPr lang="en-US" sz="8000" b="1" dirty="0">
              <a:solidFill>
                <a:schemeClr val="accent2">
                  <a:lumMod val="75000"/>
                </a:schemeClr>
              </a:solidFill>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21" name="TextBox 20"/>
          <p:cNvSpPr txBox="1"/>
          <p:nvPr/>
        </p:nvSpPr>
        <p:spPr>
          <a:xfrm>
            <a:off x="6528085" y="1104900"/>
            <a:ext cx="5166792" cy="1015663"/>
          </a:xfrm>
          <a:prstGeom prst="rect">
            <a:avLst/>
          </a:prstGeom>
          <a:noFill/>
        </p:spPr>
        <p:txBody>
          <a:bodyPr wrap="square" rtlCol="0">
            <a:spAutoFit/>
          </a:bodyPr>
          <a:lstStyle/>
          <a:p>
            <a:pPr algn="ctr"/>
            <a:r>
              <a:rPr lang="en-US" sz="6000" b="1" smtClean="0">
                <a:solidFill>
                  <a:srgbClr val="C00000"/>
                </a:solidFill>
                <a:latin typeface="Arial" panose="020B0604020202020204" pitchFamily="34" charset="0"/>
                <a:cs typeface="Arial" panose="020B0604020202020204" pitchFamily="34" charset="0"/>
              </a:rPr>
              <a:t>LUYỆN </a:t>
            </a:r>
            <a:r>
              <a:rPr lang="en-US" sz="6000" b="1" smtClean="0">
                <a:solidFill>
                  <a:srgbClr val="C00000"/>
                </a:solidFill>
                <a:latin typeface="Arial" panose="020B0604020202020204" pitchFamily="34" charset="0"/>
                <a:cs typeface="Arial" panose="020B0604020202020204" pitchFamily="34" charset="0"/>
              </a:rPr>
              <a:t>TẬP 1</a:t>
            </a:r>
            <a:endParaRPr lang="en-US" sz="6000" b="1">
              <a:solidFill>
                <a:srgbClr val="C00000"/>
              </a:solidFill>
              <a:latin typeface="Arial" panose="020B0604020202020204" pitchFamily="34" charset="0"/>
              <a:cs typeface="Arial" panose="020B0604020202020204" pitchFamily="34" charset="0"/>
            </a:endParaRPr>
          </a:p>
        </p:txBody>
      </p:sp>
      <p:sp>
        <p:nvSpPr>
          <p:cNvPr id="22" name="Rectangle 21"/>
          <p:cNvSpPr/>
          <p:nvPr/>
        </p:nvSpPr>
        <p:spPr>
          <a:xfrm>
            <a:off x="5503809" y="2857500"/>
            <a:ext cx="7526419" cy="784830"/>
          </a:xfrm>
          <a:prstGeom prst="rect">
            <a:avLst/>
          </a:prstGeom>
        </p:spPr>
        <p:txBody>
          <a:bodyPr wrap="none">
            <a:spAutoFit/>
          </a:bodyPr>
          <a:lstStyle/>
          <a:p>
            <a:pPr algn="ctr"/>
            <a:r>
              <a:rPr lang="en-US" sz="4500">
                <a:solidFill>
                  <a:srgbClr val="000000"/>
                </a:solidFill>
                <a:latin typeface="Arial" panose="020B0604020202020204" pitchFamily="34" charset="0"/>
                <a:cs typeface="Arial" panose="020B0604020202020204" pitchFamily="34" charset="0"/>
              </a:rPr>
              <a:t>Cho hai ví dụ về hàm số mũ.</a:t>
            </a:r>
            <a:endParaRPr lang="en-US" sz="4500">
              <a:latin typeface="Arial" panose="020B0604020202020204" pitchFamily="34" charset="0"/>
              <a:cs typeface="Arial" panose="020B0604020202020204" pitchFamily="34" charset="0"/>
            </a:endParaRPr>
          </a:p>
        </p:txBody>
      </p:sp>
      <p:grpSp>
        <p:nvGrpSpPr>
          <p:cNvPr id="23" name="Group 22"/>
          <p:cNvGrpSpPr/>
          <p:nvPr/>
        </p:nvGrpSpPr>
        <p:grpSpPr>
          <a:xfrm>
            <a:off x="7930381" y="4457700"/>
            <a:ext cx="2362200" cy="1881993"/>
            <a:chOff x="11653242" y="869155"/>
            <a:chExt cx="2362200" cy="1881993"/>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869155"/>
              <a:ext cx="2362200" cy="1881993"/>
            </a:xfrm>
            <a:prstGeom prst="rect">
              <a:avLst/>
            </a:prstGeom>
          </p:spPr>
        </p:pic>
        <p:sp>
          <p:nvSpPr>
            <p:cNvPr id="25" name="TextBox 24"/>
            <p:cNvSpPr txBox="1"/>
            <p:nvPr/>
          </p:nvSpPr>
          <p:spPr>
            <a:xfrm>
              <a:off x="11811223" y="1265145"/>
              <a:ext cx="1981200" cy="784830"/>
            </a:xfrm>
            <a:prstGeom prst="rect">
              <a:avLst/>
            </a:prstGeom>
            <a:noFill/>
          </p:spPr>
          <p:txBody>
            <a:bodyPr wrap="square" rtlCol="0">
              <a:spAutoFit/>
            </a:bodyPr>
            <a:lstStyle/>
            <a:p>
              <a:pPr algn="ctr"/>
              <a:r>
                <a:rPr lang="en-US" sz="4500" b="1" smtClean="0">
                  <a:latin typeface="Arial" panose="020B0604020202020204" pitchFamily="34" charset="0"/>
                  <a:cs typeface="Arial" panose="020B0604020202020204" pitchFamily="34" charset="0"/>
                </a:rPr>
                <a:t>Gợi ý</a:t>
              </a:r>
              <a:endParaRPr lang="en-US" sz="4500" b="1">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6206790" y="6907669"/>
                <a:ext cx="6120458" cy="1281313"/>
              </a:xfrm>
              <a:prstGeom prst="rect">
                <a:avLst/>
              </a:prstGeom>
            </p:spPr>
            <p:txBody>
              <a:bodyPr wrap="none">
                <a:spAutoFit/>
              </a:bodyPr>
              <a:lstStyle/>
              <a:p>
                <a:pPr algn="just">
                  <a:lnSpc>
                    <a:spcPct val="150000"/>
                  </a:lnSpc>
                  <a:spcBef>
                    <a:spcPts val="600"/>
                  </a:spcBef>
                  <a:spcAft>
                    <a:spcPts val="600"/>
                  </a:spcAft>
                </a:pPr>
                <a14:m>
                  <m:oMath xmlns:m="http://schemas.openxmlformats.org/officeDocument/2006/math">
                    <m:r>
                      <a:rPr lang="da-DK" sz="4500" i="1">
                        <a:latin typeface="Cambria Math" panose="02040503050406030204" pitchFamily="18" charset="0"/>
                        <a:ea typeface="Dotum" panose="020B0600000101010101" pitchFamily="34" charset="-127"/>
                        <a:cs typeface="Times New Roman" panose="02020603050405020304" pitchFamily="18" charset="0"/>
                      </a:rPr>
                      <m:t>𝑦</m:t>
                    </m:r>
                    <m:r>
                      <a:rPr lang="da-DK" sz="45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500" i="1">
                            <a:effectLst/>
                            <a:latin typeface="Cambria Math" panose="02040503050406030204" pitchFamily="18" charset="0"/>
                            <a:ea typeface="Dotum" panose="020B0600000101010101" pitchFamily="34" charset="-127"/>
                            <a:cs typeface="Times New Roman" panose="02020603050405020304" pitchFamily="18" charset="0"/>
                          </a:rPr>
                          <m:t>0,5</m:t>
                        </m:r>
                      </m:e>
                      <m:sup>
                        <m:r>
                          <a:rPr lang="da-DK" sz="45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4500">
                    <a:effectLst/>
                    <a:latin typeface="Times New Roman" panose="02020603050405020304" pitchFamily="18" charset="0"/>
                    <a:ea typeface="Dotum" panose="020B0600000101010101" pitchFamily="34" charset="-127"/>
                    <a:cs typeface="Times New Roman" panose="02020603050405020304" pitchFamily="18" charset="0"/>
                  </a:rPr>
                  <a:t> </a:t>
                </a:r>
                <a:r>
                  <a:rPr lang="da-DK" sz="4500" smtClean="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𝑦</m:t>
                    </m:r>
                    <m:r>
                      <a:rPr lang="da-DK" sz="45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500" i="1">
                                <a:effectLst/>
                                <a:latin typeface="Cambria Math" panose="02040503050406030204" pitchFamily="18" charset="0"/>
                                <a:ea typeface="Dotum" panose="020B0600000101010101" pitchFamily="34" charset="-127"/>
                                <a:cs typeface="Times New Roman" panose="02020603050405020304" pitchFamily="18" charset="0"/>
                              </a:rPr>
                              <m:t>3</m:t>
                            </m:r>
                            <m:rad>
                              <m:radPr>
                                <m:degHide m:val="on"/>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da-DK" sz="4500" i="1">
                                    <a:effectLst/>
                                    <a:latin typeface="Cambria Math" panose="02040503050406030204" pitchFamily="18" charset="0"/>
                                    <a:ea typeface="Dotum" panose="020B0600000101010101" pitchFamily="34" charset="-127"/>
                                    <a:cs typeface="Times New Roman" panose="02020603050405020304" pitchFamily="18" charset="0"/>
                                  </a:rPr>
                                  <m:t>3</m:t>
                                </m:r>
                              </m:e>
                            </m:rad>
                          </m:e>
                        </m:d>
                      </m:e>
                      <m:sup>
                        <m:r>
                          <a:rPr lang="da-DK" sz="45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endParaRPr lang="en-US" sz="45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206790" y="6907669"/>
                <a:ext cx="6120458" cy="1281313"/>
              </a:xfrm>
              <a:prstGeom prst="rect">
                <a:avLst/>
              </a:prstGeom>
              <a:blipFill>
                <a:blip r:embed="rId4"/>
                <a:stretch>
                  <a:fillRect b="-19048"/>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609600" y="6319405"/>
            <a:ext cx="1850189" cy="3739154"/>
          </a:xfrm>
          <a:prstGeom prst="rect">
            <a:avLst/>
          </a:prstGeom>
        </p:spPr>
      </p:pic>
      <p:pic>
        <p:nvPicPr>
          <p:cNvPr id="26" name="Picture 25"/>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5925800" y="266700"/>
            <a:ext cx="1764663" cy="2031325"/>
          </a:xfrm>
          <a:prstGeom prst="rect">
            <a:avLst/>
          </a:prstGeom>
        </p:spPr>
      </p:pic>
    </p:spTree>
    <p:extLst>
      <p:ext uri="{BB962C8B-B14F-4D97-AF65-F5344CB8AC3E}">
        <p14:creationId xmlns:p14="http://schemas.microsoft.com/office/powerpoint/2010/main" val="334068067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Rounded Rectangle 2"/>
          <p:cNvSpPr/>
          <p:nvPr/>
        </p:nvSpPr>
        <p:spPr>
          <a:xfrm>
            <a:off x="978422" y="1434318"/>
            <a:ext cx="1605558" cy="8461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800" b="1" smtClean="0">
                <a:solidFill>
                  <a:schemeClr val="tx1"/>
                </a:solidFill>
                <a:latin typeface="Arial" panose="020B0604020202020204" pitchFamily="34" charset="0"/>
                <a:cs typeface="Arial" panose="020B0604020202020204" pitchFamily="34" charset="0"/>
              </a:rPr>
              <a:t>HĐ</a:t>
            </a:r>
            <a:r>
              <a:rPr lang="en-US" sz="3800" b="1" smtClean="0">
                <a:solidFill>
                  <a:schemeClr val="tx1"/>
                </a:solidFill>
                <a:latin typeface="Arial" panose="020B0604020202020204" pitchFamily="34" charset="0"/>
                <a:cs typeface="Arial" panose="020B0604020202020204" pitchFamily="34" charset="0"/>
              </a:rPr>
              <a:t>2</a:t>
            </a:r>
            <a:endParaRPr lang="en-US" sz="38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p:cNvSpPr txBox="1"/>
              <p:nvPr/>
            </p:nvSpPr>
            <p:spPr>
              <a:xfrm>
                <a:off x="890044" y="2391370"/>
                <a:ext cx="13384390" cy="923330"/>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a) Tìm giá trị </a:t>
                </a:r>
                <a14:m>
                  <m:oMath xmlns:m="http://schemas.openxmlformats.org/officeDocument/2006/math">
                    <m:r>
                      <a:rPr lang="vi-VN" sz="3600" i="1" smtClean="0">
                        <a:latin typeface="Cambria Math" panose="02040503050406030204" pitchFamily="18" charset="0"/>
                        <a:cs typeface="Arial" panose="020B0604020202020204" pitchFamily="34" charset="0"/>
                      </a:rPr>
                      <m:t>𝑦</m:t>
                    </m:r>
                  </m:oMath>
                </a14:m>
                <a:r>
                  <a:rPr lang="vi-VN" sz="3600">
                    <a:latin typeface="Arial" panose="020B0604020202020204" pitchFamily="34" charset="0"/>
                    <a:cs typeface="Arial" panose="020B0604020202020204" pitchFamily="34" charset="0"/>
                  </a:rPr>
                  <a:t> tương ứng với giá trị của </a:t>
                </a:r>
                <a14:m>
                  <m:oMath xmlns:m="http://schemas.openxmlformats.org/officeDocument/2006/math">
                    <m:r>
                      <a:rPr lang="vi-VN" sz="3600" i="1" smtClean="0">
                        <a:latin typeface="Cambria Math" panose="02040503050406030204" pitchFamily="18" charset="0"/>
                        <a:cs typeface="Arial" panose="020B0604020202020204" pitchFamily="34" charset="0"/>
                      </a:rPr>
                      <m:t>𝑥</m:t>
                    </m:r>
                  </m:oMath>
                </a14:m>
                <a:r>
                  <a:rPr lang="vi-VN" sz="3600">
                    <a:latin typeface="Arial" panose="020B0604020202020204" pitchFamily="34" charset="0"/>
                    <a:cs typeface="Arial" panose="020B0604020202020204" pitchFamily="34" charset="0"/>
                  </a:rPr>
                  <a:t> trong bảng sau:</a:t>
                </a:r>
                <a:endParaRPr lang="en-US" sz="3600">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890044" y="2391370"/>
                <a:ext cx="13384390" cy="923330"/>
              </a:xfrm>
              <a:prstGeom prst="rect">
                <a:avLst/>
              </a:prstGeom>
              <a:blipFill>
                <a:blip r:embed="rId3"/>
                <a:stretch>
                  <a:fillRect l="-1366" b="-1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2819400" y="1574173"/>
                <a:ext cx="4929876" cy="646331"/>
              </a:xfrm>
              <a:prstGeom prst="rect">
                <a:avLst/>
              </a:prstGeom>
            </p:spPr>
            <p:txBody>
              <a:bodyPr wrap="none">
                <a:spAutoFit/>
              </a:bodyPr>
              <a:lstStyle/>
              <a:p>
                <a:r>
                  <a:rPr lang="vi-VN" sz="3600">
                    <a:solidFill>
                      <a:prstClr val="black"/>
                    </a:solidFill>
                    <a:latin typeface="Arial" panose="020B0604020202020204" pitchFamily="34" charset="0"/>
                    <a:cs typeface="Arial" panose="020B0604020202020204" pitchFamily="34" charset="0"/>
                  </a:rPr>
                  <a:t>Cho hàm số</a:t>
                </a:r>
                <a:r>
                  <a:rPr lang="en-US" sz="3600">
                    <a:solidFill>
                      <a:prstClr val="black"/>
                    </a:solidFill>
                    <a:latin typeface="Arial" panose="020B0604020202020204" pitchFamily="34" charset="0"/>
                    <a:cs typeface="Arial" panose="020B0604020202020204" pitchFamily="34" charset="0"/>
                  </a:rPr>
                  <a:t> mũ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oMath>
                </a14:m>
                <a:endParaRPr lang="en-US" sz="3600">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2819400" y="1574173"/>
                <a:ext cx="4929876" cy="646331"/>
              </a:xfrm>
              <a:prstGeom prst="rect">
                <a:avLst/>
              </a:prstGeom>
              <a:blipFill>
                <a:blip r:embed="rId4"/>
                <a:stretch>
                  <a:fillRect l="-3837" t="-14151" b="-3490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2890592169"/>
                  </p:ext>
                </p:extLst>
              </p:nvPr>
            </p:nvGraphicFramePr>
            <p:xfrm>
              <a:off x="982433" y="3594100"/>
              <a:ext cx="11572878" cy="2006600"/>
            </p:xfrm>
            <a:graphic>
              <a:graphicData uri="http://schemas.openxmlformats.org/drawingml/2006/table">
                <a:tbl>
                  <a:tblPr firstRow="1" firstCol="1" bandRow="1"/>
                  <a:tblGrid>
                    <a:gridCol w="1928813">
                      <a:extLst>
                        <a:ext uri="{9D8B030D-6E8A-4147-A177-3AD203B41FA5}">
                          <a16:colId xmlns:a16="http://schemas.microsoft.com/office/drawing/2014/main" val="3414576512"/>
                        </a:ext>
                      </a:extLst>
                    </a:gridCol>
                    <a:gridCol w="1928813">
                      <a:extLst>
                        <a:ext uri="{9D8B030D-6E8A-4147-A177-3AD203B41FA5}">
                          <a16:colId xmlns:a16="http://schemas.microsoft.com/office/drawing/2014/main" val="3756891802"/>
                        </a:ext>
                      </a:extLst>
                    </a:gridCol>
                    <a:gridCol w="1928813">
                      <a:extLst>
                        <a:ext uri="{9D8B030D-6E8A-4147-A177-3AD203B41FA5}">
                          <a16:colId xmlns:a16="http://schemas.microsoft.com/office/drawing/2014/main" val="3939007721"/>
                        </a:ext>
                      </a:extLst>
                    </a:gridCol>
                    <a:gridCol w="1928813">
                      <a:extLst>
                        <a:ext uri="{9D8B030D-6E8A-4147-A177-3AD203B41FA5}">
                          <a16:colId xmlns:a16="http://schemas.microsoft.com/office/drawing/2014/main" val="1468671484"/>
                        </a:ext>
                      </a:extLst>
                    </a:gridCol>
                    <a:gridCol w="1928813">
                      <a:extLst>
                        <a:ext uri="{9D8B030D-6E8A-4147-A177-3AD203B41FA5}">
                          <a16:colId xmlns:a16="http://schemas.microsoft.com/office/drawing/2014/main" val="1582664264"/>
                        </a:ext>
                      </a:extLst>
                    </a:gridCol>
                    <a:gridCol w="1928813">
                      <a:extLst>
                        <a:ext uri="{9D8B030D-6E8A-4147-A177-3AD203B41FA5}">
                          <a16:colId xmlns:a16="http://schemas.microsoft.com/office/drawing/2014/main" val="3917802712"/>
                        </a:ext>
                      </a:extLst>
                    </a:gridCol>
                  </a:tblGrid>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0</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3</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2890592169"/>
                  </p:ext>
                </p:extLst>
              </p:nvPr>
            </p:nvGraphicFramePr>
            <p:xfrm>
              <a:off x="982433" y="3594100"/>
              <a:ext cx="11572878" cy="2006600"/>
            </p:xfrm>
            <a:graphic>
              <a:graphicData uri="http://schemas.openxmlformats.org/drawingml/2006/table">
                <a:tbl>
                  <a:tblPr firstRow="1" firstCol="1" bandRow="1"/>
                  <a:tblGrid>
                    <a:gridCol w="1928813">
                      <a:extLst>
                        <a:ext uri="{9D8B030D-6E8A-4147-A177-3AD203B41FA5}">
                          <a16:colId xmlns:a16="http://schemas.microsoft.com/office/drawing/2014/main" val="3414576512"/>
                        </a:ext>
                      </a:extLst>
                    </a:gridCol>
                    <a:gridCol w="1928813">
                      <a:extLst>
                        <a:ext uri="{9D8B030D-6E8A-4147-A177-3AD203B41FA5}">
                          <a16:colId xmlns:a16="http://schemas.microsoft.com/office/drawing/2014/main" val="3756891802"/>
                        </a:ext>
                      </a:extLst>
                    </a:gridCol>
                    <a:gridCol w="1928813">
                      <a:extLst>
                        <a:ext uri="{9D8B030D-6E8A-4147-A177-3AD203B41FA5}">
                          <a16:colId xmlns:a16="http://schemas.microsoft.com/office/drawing/2014/main" val="3939007721"/>
                        </a:ext>
                      </a:extLst>
                    </a:gridCol>
                    <a:gridCol w="1928813">
                      <a:extLst>
                        <a:ext uri="{9D8B030D-6E8A-4147-A177-3AD203B41FA5}">
                          <a16:colId xmlns:a16="http://schemas.microsoft.com/office/drawing/2014/main" val="1468671484"/>
                        </a:ext>
                      </a:extLst>
                    </a:gridCol>
                    <a:gridCol w="1928813">
                      <a:extLst>
                        <a:ext uri="{9D8B030D-6E8A-4147-A177-3AD203B41FA5}">
                          <a16:colId xmlns:a16="http://schemas.microsoft.com/office/drawing/2014/main" val="1582664264"/>
                        </a:ext>
                      </a:extLst>
                    </a:gridCol>
                    <a:gridCol w="1928813">
                      <a:extLst>
                        <a:ext uri="{9D8B030D-6E8A-4147-A177-3AD203B41FA5}">
                          <a16:colId xmlns:a16="http://schemas.microsoft.com/office/drawing/2014/main" val="3917802712"/>
                        </a:ext>
                      </a:extLst>
                    </a:gridCol>
                  </a:tblGrid>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15" t="-606" r="-499685"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633" t="-606" r="-401266"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606" r="-300000"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949" t="-606" r="-200949"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99685" t="-606" r="-100315"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1266" t="-606" r="-633" b="-101212"/>
                          </a:stretch>
                        </a:blipFill>
                      </a:tcPr>
                    </a:tc>
                    <a:extLst>
                      <a:ext uri="{0D108BD9-81ED-4DB2-BD59-A6C34878D82A}">
                        <a16:rowId xmlns:a16="http://schemas.microsoft.com/office/drawing/2014/main" val="2137530973"/>
                      </a:ext>
                    </a:extLst>
                  </a:tr>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15" t="-100606" r="-499685"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633" t="-100606" r="-401266"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100606" r="-300000"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949" t="-100606" r="-200949"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99685" t="-100606" r="-100315"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1266" t="-100606" r="-633" b="-1212"/>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mc:Choice xmlns:a14="http://schemas.microsoft.com/office/drawing/2010/main" Requires="a14">
          <p:sp>
            <p:nvSpPr>
              <p:cNvPr id="19" name="Rectangle 1"/>
              <p:cNvSpPr>
                <a:spLocks noChangeArrowheads="1"/>
              </p:cNvSpPr>
              <p:nvPr/>
            </p:nvSpPr>
            <p:spPr bwMode="auto">
              <a:xfrm>
                <a:off x="978422" y="5849183"/>
                <a:ext cx="9646170" cy="424731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3600">
                    <a:solidFill>
                      <a:srgbClr val="000000"/>
                    </a:solidFill>
                    <a:ea typeface="Open Sans"/>
                    <a:cs typeface="Arial" panose="020B0604020202020204" pitchFamily="34" charset="0"/>
                  </a:rPr>
                  <a:t>b) Trong mặt </a:t>
                </a:r>
                <a:r>
                  <a:rPr lang="vi-VN" altLang="en-US" sz="3600">
                    <a:solidFill>
                      <a:srgbClr val="000000"/>
                    </a:solidFill>
                    <a:ea typeface="Open Sans"/>
                    <a:cs typeface="Arial" panose="020B0604020202020204" pitchFamily="34" charset="0"/>
                  </a:rPr>
                  <a:t>phẳng </a:t>
                </a:r>
                <a:r>
                  <a:rPr lang="vi-VN" altLang="en-US" sz="3600" smtClean="0">
                    <a:solidFill>
                      <a:srgbClr val="000000"/>
                    </a:solidFill>
                    <a:ea typeface="Open Sans"/>
                    <a:cs typeface="Arial" panose="020B0604020202020204" pitchFamily="34" charset="0"/>
                  </a:rPr>
                  <a:t>tọa </a:t>
                </a:r>
                <a:r>
                  <a:rPr lang="vi-VN" altLang="en-US" sz="3600">
                    <a:solidFill>
                      <a:srgbClr val="000000"/>
                    </a:solidFill>
                    <a:ea typeface="Open Sans"/>
                    <a:cs typeface="Arial" panose="020B0604020202020204" pitchFamily="34" charset="0"/>
                  </a:rPr>
                  <a:t>độ </a:t>
                </a:r>
                <a14:m>
                  <m:oMath xmlns:m="http://schemas.openxmlformats.org/officeDocument/2006/math">
                    <m:r>
                      <a:rPr lang="vi-VN" altLang="en-US" sz="3600" i="1" smtClean="0">
                        <a:solidFill>
                          <a:srgbClr val="000000"/>
                        </a:solidFill>
                        <a:latin typeface="Cambria Math" panose="02040503050406030204" pitchFamily="18" charset="0"/>
                        <a:ea typeface="Open Sans"/>
                        <a:cs typeface="Arial" panose="020B0604020202020204" pitchFamily="34" charset="0"/>
                      </a:rPr>
                      <m:t>𝑂𝑥𝑦</m:t>
                    </m:r>
                  </m:oMath>
                </a14:m>
                <a:r>
                  <a:rPr lang="vi-VN" altLang="en-US" sz="3600">
                    <a:solidFill>
                      <a:srgbClr val="000000"/>
                    </a:solidFill>
                    <a:ea typeface="Open Sans"/>
                    <a:cs typeface="Arial" panose="020B0604020202020204" pitchFamily="34" charset="0"/>
                  </a:rPr>
                  <a:t>, hãy biểu diễn các điểm trong bảng giá trị ở câu </a:t>
                </a:r>
                <a:r>
                  <a:rPr lang="vi-VN" altLang="en-US" sz="3600">
                    <a:solidFill>
                      <a:srgbClr val="000000"/>
                    </a:solidFill>
                    <a:ea typeface="Open Sans"/>
                    <a:cs typeface="Arial" panose="020B0604020202020204" pitchFamily="34" charset="0"/>
                  </a:rPr>
                  <a:t>a</a:t>
                </a:r>
                <a:r>
                  <a:rPr lang="vi-VN" altLang="en-US" sz="3600" smtClean="0">
                    <a:solidFill>
                      <a:srgbClr val="000000"/>
                    </a:solidFill>
                    <a:ea typeface="Open Sans"/>
                    <a:cs typeface="Arial" panose="020B0604020202020204" pitchFamily="34" charset="0"/>
                  </a:rPr>
                  <a:t>.</a:t>
                </a:r>
                <a:endParaRPr lang="vi-VN" altLang="en-US" sz="3600">
                  <a:solidFill>
                    <a:srgbClr val="000000"/>
                  </a:solidFill>
                  <a:ea typeface="Open Sans"/>
                  <a:cs typeface="Arial" panose="020B0604020202020204" pitchFamily="34" charset="0"/>
                </a:endParaRPr>
              </a:p>
              <a:p>
                <a:pPr lvl="0" algn="just">
                  <a:lnSpc>
                    <a:spcPct val="150000"/>
                  </a:lnSpc>
                </a:pPr>
                <a:r>
                  <a:rPr lang="vi-VN" altLang="en-US" sz="3600">
                    <a:solidFill>
                      <a:srgbClr val="000000"/>
                    </a:solidFill>
                    <a:ea typeface="Open Sans"/>
                    <a:cs typeface="Arial" panose="020B0604020202020204" pitchFamily="34" charset="0"/>
                  </a:rPr>
                  <a:t>Bằng cách làm tương tự, lấy nhiều điểm </a:t>
                </a:r>
                <a14:m>
                  <m:oMath xmlns:m="http://schemas.openxmlformats.org/officeDocument/2006/math">
                    <m:r>
                      <a:rPr lang="vi-VN" altLang="en-US" sz="3600" i="1" smtClean="0">
                        <a:solidFill>
                          <a:srgbClr val="000000"/>
                        </a:solidFill>
                        <a:latin typeface="Cambria Math" panose="02040503050406030204" pitchFamily="18" charset="0"/>
                        <a:ea typeface="Open Sans"/>
                        <a:cs typeface="Arial" panose="020B0604020202020204" pitchFamily="34" charset="0"/>
                      </a:rPr>
                      <m:t>(</m:t>
                    </m:r>
                    <m:r>
                      <a:rPr lang="vi-VN" altLang="en-US" sz="3600" i="1" smtClean="0">
                        <a:solidFill>
                          <a:srgbClr val="000000"/>
                        </a:solidFill>
                        <a:latin typeface="Cambria Math" panose="02040503050406030204" pitchFamily="18" charset="0"/>
                        <a:ea typeface="Open Sans"/>
                        <a:cs typeface="Arial" panose="020B0604020202020204" pitchFamily="34" charset="0"/>
                      </a:rPr>
                      <m:t>𝑥</m:t>
                    </m:r>
                    <m:r>
                      <a:rPr lang="vi-VN" altLang="en-US" sz="3600" i="1" smtClean="0">
                        <a:solidFill>
                          <a:srgbClr val="000000"/>
                        </a:solidFill>
                        <a:latin typeface="Cambria Math" panose="02040503050406030204" pitchFamily="18" charset="0"/>
                        <a:ea typeface="Open Sans"/>
                        <a:cs typeface="Arial" panose="020B0604020202020204" pitchFamily="34"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r>
                      <a:rPr lang="vi-VN" altLang="en-US" sz="3600" i="1" smtClean="0">
                        <a:solidFill>
                          <a:srgbClr val="000000"/>
                        </a:solidFill>
                        <a:latin typeface="Cambria Math" panose="02040503050406030204" pitchFamily="18" charset="0"/>
                        <a:ea typeface="Open Sans"/>
                        <a:cs typeface="Arial" panose="020B0604020202020204" pitchFamily="34" charset="0"/>
                      </a:rPr>
                      <m:t>) </m:t>
                    </m:r>
                  </m:oMath>
                </a14:m>
                <a:r>
                  <a:rPr lang="vi-VN" altLang="en-US" sz="3600">
                    <a:solidFill>
                      <a:srgbClr val="000000"/>
                    </a:solidFill>
                    <a:ea typeface="Open Sans"/>
                    <a:cs typeface="Arial" panose="020B0604020202020204" pitchFamily="34" charset="0"/>
                  </a:rPr>
                  <a:t>với </a:t>
                </a:r>
                <a14:m>
                  <m:oMath xmlns:m="http://schemas.openxmlformats.org/officeDocument/2006/math">
                    <m:r>
                      <a:rPr lang="vi-VN" altLang="en-US" sz="3600" i="1" smtClean="0">
                        <a:solidFill>
                          <a:srgbClr val="000000"/>
                        </a:solidFill>
                        <a:latin typeface="Cambria Math" panose="02040503050406030204" pitchFamily="18" charset="0"/>
                        <a:ea typeface="Open Sans"/>
                        <a:cs typeface="Arial" panose="020B0604020202020204" pitchFamily="34" charset="0"/>
                      </a:rPr>
                      <m:t>𝑥</m:t>
                    </m:r>
                    <m:r>
                      <a:rPr lang="vi-VN" altLang="en-US" sz="3600" i="1" smtClean="0">
                        <a:solidFill>
                          <a:srgbClr val="000000"/>
                        </a:solidFill>
                        <a:latin typeface="Cambria Math" panose="02040503050406030204" pitchFamily="18" charset="0"/>
                        <a:ea typeface="Open Sans"/>
                        <a:cs typeface="Arial" panose="020B0604020202020204" pitchFamily="34" charset="0"/>
                      </a:rPr>
                      <m:t> ∈ </m:t>
                    </m:r>
                    <m:r>
                      <a:rPr lang="vi-VN" altLang="en-US" sz="3600" i="1" smtClean="0">
                        <a:solidFill>
                          <a:srgbClr val="000000"/>
                        </a:solidFill>
                        <a:latin typeface="Cambria Math" panose="02040503050406030204" pitchFamily="18" charset="0"/>
                        <a:ea typeface="Open Sans"/>
                        <a:cs typeface="Arial" panose="020B0604020202020204" pitchFamily="34" charset="0"/>
                      </a:rPr>
                      <m:t>ℝ</m:t>
                    </m:r>
                    <m:r>
                      <a:rPr lang="vi-VN" altLang="en-US" sz="3600" i="1" smtClean="0">
                        <a:solidFill>
                          <a:srgbClr val="000000"/>
                        </a:solidFill>
                        <a:latin typeface="Cambria Math" panose="02040503050406030204" pitchFamily="18" charset="0"/>
                        <a:ea typeface="Open Sans"/>
                        <a:cs typeface="Arial" panose="020B0604020202020204" pitchFamily="34" charset="0"/>
                      </a:rPr>
                      <m:t> </m:t>
                    </m:r>
                  </m:oMath>
                </a14:m>
                <a:r>
                  <a:rPr lang="vi-VN" altLang="en-US" sz="3600">
                    <a:solidFill>
                      <a:srgbClr val="000000"/>
                    </a:solidFill>
                    <a:ea typeface="Open Sans"/>
                    <a:cs typeface="Arial" panose="020B0604020202020204" pitchFamily="34" charset="0"/>
                  </a:rPr>
                  <a:t>và nối lại, ta được đồ thị hàm số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altLang="en-US" sz="3600">
                    <a:solidFill>
                      <a:srgbClr val="000000"/>
                    </a:solidFill>
                    <a:ea typeface="Open Sans"/>
                    <a:cs typeface="Arial" panose="020B0604020202020204" pitchFamily="34" charset="0"/>
                  </a:rPr>
                  <a:t>(Hình 1).</a:t>
                </a:r>
                <a:endParaRPr lang="en-US" altLang="en-US" sz="3600">
                  <a:cs typeface="Arial" panose="020B0604020202020204" pitchFamily="34" charset="0"/>
                </a:endParaRPr>
              </a:p>
            </p:txBody>
          </p:sp>
        </mc:Choice>
        <mc:Fallback>
          <p:sp>
            <p:nvSpPr>
              <p:cNvPr id="19" name="Rectangle 1"/>
              <p:cNvSpPr>
                <a:spLocks noRot="1" noChangeAspect="1" noMove="1" noResize="1" noEditPoints="1" noAdjustHandles="1" noChangeArrowheads="1" noChangeShapeType="1" noTextEdit="1"/>
              </p:cNvSpPr>
              <p:nvPr/>
            </p:nvSpPr>
            <p:spPr bwMode="auto">
              <a:xfrm>
                <a:off x="978422" y="5849183"/>
                <a:ext cx="9646170" cy="4247317"/>
              </a:xfrm>
              <a:prstGeom prst="rect">
                <a:avLst/>
              </a:prstGeom>
              <a:blipFill>
                <a:blip r:embed="rId6"/>
                <a:stretch>
                  <a:fillRect l="-1960" r="-1896" b="-258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01630" y="639935"/>
            <a:ext cx="1600200" cy="1202677"/>
          </a:xfrm>
          <a:prstGeom prst="rect">
            <a:avLst/>
          </a:prstGeom>
        </p:spPr>
      </p:pic>
      <p:sp>
        <p:nvSpPr>
          <p:cNvPr id="6" name="Rectangle 5"/>
          <p:cNvSpPr/>
          <p:nvPr/>
        </p:nvSpPr>
        <p:spPr>
          <a:xfrm>
            <a:off x="6401834" y="419100"/>
            <a:ext cx="5827236" cy="784830"/>
          </a:xfrm>
          <a:prstGeom prst="rect">
            <a:avLst/>
          </a:prstGeom>
        </p:spPr>
        <p:txBody>
          <a:bodyPr wrap="none">
            <a:spAutoFit/>
          </a:bodyPr>
          <a:lstStyle/>
          <a:p>
            <a:pPr lvl="0" algn="ctr">
              <a:defRPr/>
            </a:pPr>
            <a:r>
              <a:rPr lang="en-US" sz="4500" b="1">
                <a:solidFill>
                  <a:srgbClr val="C00000"/>
                </a:solidFill>
                <a:latin typeface="Arial" panose="020B0604020202020204" pitchFamily="34" charset="0"/>
                <a:cs typeface="Arial" panose="020B0604020202020204" pitchFamily="34" charset="0"/>
              </a:rPr>
              <a:t>2. Đồ thị và tính chất</a:t>
            </a:r>
            <a:endParaRPr lang="en-US" sz="4500" b="1">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86707" y="3594099"/>
            <a:ext cx="4437734" cy="6437987"/>
          </a:xfrm>
          <a:prstGeom prst="rect">
            <a:avLst/>
          </a:prstGeom>
        </p:spPr>
      </p:pic>
    </p:spTree>
    <p:extLst>
      <p:ext uri="{BB962C8B-B14F-4D97-AF65-F5344CB8AC3E}">
        <p14:creationId xmlns:p14="http://schemas.microsoft.com/office/powerpoint/2010/main" val="191972294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P spid="19"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mc:Choice xmlns:a14="http://schemas.microsoft.com/office/drawing/2010/main" Requires="a14">
          <p:sp>
            <p:nvSpPr>
              <p:cNvPr id="19" name="Rectangle 1"/>
              <p:cNvSpPr>
                <a:spLocks noChangeArrowheads="1"/>
              </p:cNvSpPr>
              <p:nvPr/>
            </p:nvSpPr>
            <p:spPr bwMode="auto">
              <a:xfrm>
                <a:off x="1202570" y="1241273"/>
                <a:ext cx="9525000" cy="817531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65000"/>
                  </a:lnSpc>
                </a:pPr>
                <a:r>
                  <a:rPr lang="en-US" sz="3800" smtClean="0">
                    <a:solidFill>
                      <a:srgbClr val="000000"/>
                    </a:solidFill>
                    <a:cs typeface="Arial" panose="020B0604020202020204" pitchFamily="34" charset="0"/>
                  </a:rPr>
                  <a:t>c) Cho biết tọa độ giao điểm của đồ thị hàm số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𝑦</m:t>
                    </m:r>
                    <m:r>
                      <a:rPr lang="en-US" sz="3800" i="1" smtClean="0">
                        <a:solidFill>
                          <a:srgbClr val="000000"/>
                        </a:solidFill>
                        <a:latin typeface="Cambria Math" panose="02040503050406030204" pitchFamily="18" charset="0"/>
                        <a:cs typeface="Arial" panose="020B0604020202020204" pitchFamily="34" charset="0"/>
                      </a:rPr>
                      <m:t>=2</m:t>
                    </m:r>
                    <m:r>
                      <a:rPr lang="en-US" sz="3800" i="1" baseline="30000">
                        <a:solidFill>
                          <a:srgbClr val="000000"/>
                        </a:solidFill>
                        <a:latin typeface="Cambria Math" panose="02040503050406030204" pitchFamily="18" charset="0"/>
                        <a:cs typeface="Arial" panose="020B0604020202020204" pitchFamily="34" charset="0"/>
                      </a:rPr>
                      <m:t>𝑥</m:t>
                    </m:r>
                  </m:oMath>
                </a14:m>
                <a:r>
                  <a:rPr lang="en-US" sz="3800">
                    <a:solidFill>
                      <a:srgbClr val="000000"/>
                    </a:solidFill>
                    <a:cs typeface="Arial" panose="020B0604020202020204" pitchFamily="34" charset="0"/>
                  </a:rPr>
                  <a:t> với trục tung và vị trí của đồ thị hàm số đó so với trục hoành.</a:t>
                </a:r>
              </a:p>
              <a:p>
                <a:pPr algn="just">
                  <a:lnSpc>
                    <a:spcPct val="165000"/>
                  </a:lnSpc>
                </a:pPr>
                <a:r>
                  <a:rPr lang="en-US" sz="3800">
                    <a:solidFill>
                      <a:srgbClr val="000000"/>
                    </a:solidFill>
                    <a:cs typeface="Arial" panose="020B0604020202020204" pitchFamily="34" charset="0"/>
                  </a:rPr>
                  <a:t>d) Quan sát đồ thị hàm số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𝑦</m:t>
                    </m:r>
                    <m:r>
                      <a:rPr lang="en-US" sz="3800" b="0" i="1" smtClean="0">
                        <a:solidFill>
                          <a:srgbClr val="000000"/>
                        </a:solidFill>
                        <a:latin typeface="Cambria Math" panose="02040503050406030204" pitchFamily="18" charset="0"/>
                        <a:cs typeface="Arial" panose="020B0604020202020204" pitchFamily="34" charset="0"/>
                      </a:rPr>
                      <m:t> </m:t>
                    </m:r>
                    <m:r>
                      <a:rPr lang="en-US" sz="3800" i="1" smtClean="0">
                        <a:solidFill>
                          <a:srgbClr val="000000"/>
                        </a:solidFill>
                        <a:latin typeface="Cambria Math" panose="02040503050406030204" pitchFamily="18" charset="0"/>
                        <a:cs typeface="Arial" panose="020B0604020202020204" pitchFamily="34" charset="0"/>
                      </a:rPr>
                      <m:t>=</m:t>
                    </m:r>
                    <m:r>
                      <a:rPr lang="en-US" sz="3800" b="0" i="1" smtClean="0">
                        <a:solidFill>
                          <a:srgbClr val="000000"/>
                        </a:solidFill>
                        <a:latin typeface="Cambria Math" panose="02040503050406030204" pitchFamily="18" charset="0"/>
                        <a:cs typeface="Arial" panose="020B0604020202020204" pitchFamily="34" charset="0"/>
                      </a:rPr>
                      <m:t> </m:t>
                    </m:r>
                    <m:r>
                      <a:rPr lang="en-US" sz="3800" i="1" smtClean="0">
                        <a:solidFill>
                          <a:srgbClr val="000000"/>
                        </a:solidFill>
                        <a:latin typeface="Cambria Math" panose="02040503050406030204" pitchFamily="18" charset="0"/>
                        <a:cs typeface="Arial" panose="020B0604020202020204" pitchFamily="34" charset="0"/>
                      </a:rPr>
                      <m:t>2</m:t>
                    </m:r>
                    <m:r>
                      <a:rPr lang="en-US" sz="3800" i="1" baseline="30000">
                        <a:solidFill>
                          <a:srgbClr val="000000"/>
                        </a:solidFill>
                        <a:latin typeface="Cambria Math" panose="02040503050406030204" pitchFamily="18" charset="0"/>
                        <a:cs typeface="Arial" panose="020B0604020202020204" pitchFamily="34" charset="0"/>
                      </a:rPr>
                      <m:t>𝑥</m:t>
                    </m:r>
                  </m:oMath>
                </a14:m>
                <a:r>
                  <a:rPr lang="en-US" sz="3800">
                    <a:solidFill>
                      <a:srgbClr val="000000"/>
                    </a:solidFill>
                    <a:cs typeface="Arial" panose="020B0604020202020204" pitchFamily="34" charset="0"/>
                  </a:rPr>
                  <a:t>, </a:t>
                </a:r>
                <a:r>
                  <a:rPr lang="en-US" sz="3800" smtClean="0">
                    <a:solidFill>
                      <a:srgbClr val="000000"/>
                    </a:solidFill>
                    <a:cs typeface="Arial" panose="020B0604020202020204" pitchFamily="34" charset="0"/>
                  </a:rPr>
                  <a:t>nêu    </a:t>
                </a:r>
                <a:r>
                  <a:rPr lang="en-US" sz="3800">
                    <a:solidFill>
                      <a:srgbClr val="000000"/>
                    </a:solidFill>
                    <a:cs typeface="Arial" panose="020B0604020202020204" pitchFamily="34" charset="0"/>
                  </a:rPr>
                  <a:t>nhận xét về:</a:t>
                </a:r>
              </a:p>
              <a:p>
                <a:pPr marL="571500" indent="-571500" algn="just">
                  <a:lnSpc>
                    <a:spcPct val="165000"/>
                  </a:lnSpc>
                  <a:buFont typeface="Arial" panose="020B0604020202020204" pitchFamily="34" charset="0"/>
                  <a:buChar char="•"/>
                </a:pPr>
                <a14:m>
                  <m:oMath xmlns:m="http://schemas.openxmlformats.org/officeDocument/2006/math">
                    <m:func>
                      <m:funcPr>
                        <m:ctrlPr>
                          <a:rPr lang="en-US" sz="4000" i="1">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40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en-US" sz="4000" b="0" i="1" smtClean="0">
                        <a:effectLst/>
                        <a:latin typeface="Cambria Math" panose="02040503050406030204" pitchFamily="18" charset="0"/>
                        <a:ea typeface="Dotum" panose="020B0600000101010101" pitchFamily="34" charset="-127"/>
                        <a:cs typeface="Times New Roman" panose="02020603050405020304" pitchFamily="18" charset="0"/>
                      </a:rPr>
                      <m:t>; </m:t>
                    </m:r>
                    <m:func>
                      <m:funcPr>
                        <m:ctrlPr>
                          <a:rPr lang="en-US" sz="4000" i="1">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40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en-US" sz="40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800" smtClean="0">
                  <a:solidFill>
                    <a:srgbClr val="000000"/>
                  </a:solidFill>
                  <a:cs typeface="Arial" panose="020B0604020202020204" pitchFamily="34" charset="0"/>
                </a:endParaRPr>
              </a:p>
              <a:p>
                <a:pPr marL="571500" indent="-571500" algn="just">
                  <a:lnSpc>
                    <a:spcPct val="165000"/>
                  </a:lnSpc>
                  <a:buFont typeface="Arial" panose="020B0604020202020204" pitchFamily="34" charset="0"/>
                  <a:buChar char="•"/>
                </a:pPr>
                <a:r>
                  <a:rPr lang="en-US" sz="3800" smtClean="0">
                    <a:solidFill>
                      <a:srgbClr val="000000"/>
                    </a:solidFill>
                    <a:cs typeface="Arial" panose="020B0604020202020204" pitchFamily="34" charset="0"/>
                  </a:rPr>
                  <a:t>Sự biến thiên của hàm số </a:t>
                </a:r>
                <a14:m>
                  <m:oMath xmlns:m="http://schemas.openxmlformats.org/officeDocument/2006/math">
                    <m:r>
                      <a:rPr lang="en-US" sz="3800" i="1">
                        <a:solidFill>
                          <a:srgbClr val="000000"/>
                        </a:solidFill>
                        <a:latin typeface="Cambria Math" panose="02040503050406030204" pitchFamily="18" charset="0"/>
                        <a:cs typeface="Arial" panose="020B0604020202020204" pitchFamily="34" charset="0"/>
                      </a:rPr>
                      <m:t>𝑦</m:t>
                    </m:r>
                    <m:r>
                      <a:rPr lang="en-US" sz="3800" i="1">
                        <a:solidFill>
                          <a:srgbClr val="000000"/>
                        </a:solidFill>
                        <a:latin typeface="Cambria Math" panose="02040503050406030204" pitchFamily="18" charset="0"/>
                        <a:cs typeface="Arial" panose="020B0604020202020204" pitchFamily="34" charset="0"/>
                      </a:rPr>
                      <m:t> = 2</m:t>
                    </m:r>
                    <m:r>
                      <a:rPr lang="en-US" sz="3800" i="1" baseline="30000">
                        <a:solidFill>
                          <a:srgbClr val="000000"/>
                        </a:solidFill>
                        <a:latin typeface="Cambria Math" panose="02040503050406030204" pitchFamily="18" charset="0"/>
                        <a:cs typeface="Arial" panose="020B0604020202020204" pitchFamily="34" charset="0"/>
                      </a:rPr>
                      <m:t>𝑥</m:t>
                    </m:r>
                    <m:r>
                      <a:rPr lang="en-US" sz="3800" i="1" baseline="30000">
                        <a:solidFill>
                          <a:srgbClr val="000000"/>
                        </a:solidFill>
                        <a:latin typeface="Cambria Math" panose="02040503050406030204" pitchFamily="18" charset="0"/>
                        <a:cs typeface="Arial" panose="020B0604020202020204" pitchFamily="34" charset="0"/>
                      </a:rPr>
                      <m:t> </m:t>
                    </m:r>
                  </m:oMath>
                </a14:m>
                <a:r>
                  <a:rPr lang="en-US" sz="3800" smtClean="0">
                    <a:solidFill>
                      <a:srgbClr val="000000"/>
                    </a:solidFill>
                    <a:cs typeface="Arial" panose="020B0604020202020204" pitchFamily="34" charset="0"/>
                  </a:rPr>
                  <a:t> và lập bảng biến thiên của hàm số đó. </a:t>
                </a:r>
                <a:endParaRPr lang="en-US" sz="3800" b="0" i="0">
                  <a:solidFill>
                    <a:srgbClr val="000000"/>
                  </a:solidFill>
                  <a:effectLst/>
                  <a:cs typeface="Arial" panose="020B0604020202020204" pitchFamily="34" charset="0"/>
                </a:endParaRPr>
              </a:p>
            </p:txBody>
          </p:sp>
        </mc:Choice>
        <mc:Fallback>
          <p:sp>
            <p:nvSpPr>
              <p:cNvPr id="19" name="Rectangle 1"/>
              <p:cNvSpPr>
                <a:spLocks noRot="1" noChangeAspect="1" noMove="1" noResize="1" noEditPoints="1" noAdjustHandles="1" noChangeArrowheads="1" noChangeShapeType="1" noTextEdit="1"/>
              </p:cNvSpPr>
              <p:nvPr/>
            </p:nvSpPr>
            <p:spPr bwMode="auto">
              <a:xfrm>
                <a:off x="1202570" y="1241273"/>
                <a:ext cx="9525000" cy="8175315"/>
              </a:xfrm>
              <a:prstGeom prst="rect">
                <a:avLst/>
              </a:prstGeom>
              <a:blipFill>
                <a:blip r:embed="rId3"/>
                <a:stretch>
                  <a:fillRect l="-2111" r="-2047" b="-96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87800" y="392244"/>
            <a:ext cx="1143000" cy="8590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0118" y="1691669"/>
            <a:ext cx="5199976" cy="7543800"/>
          </a:xfrm>
          <a:prstGeom prst="rect">
            <a:avLst/>
          </a:prstGeom>
        </p:spPr>
      </p:pic>
    </p:spTree>
    <p:extLst>
      <p:ext uri="{BB962C8B-B14F-4D97-AF65-F5344CB8AC3E}">
        <p14:creationId xmlns:p14="http://schemas.microsoft.com/office/powerpoint/2010/main" val="296046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389305" y="310212"/>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852862" y="1251207"/>
              <a:ext cx="1600200" cy="707885"/>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9465" y="559920"/>
            <a:ext cx="1099210" cy="826143"/>
          </a:xfrm>
          <a:prstGeom prst="rect">
            <a:avLst/>
          </a:prstGeom>
        </p:spPr>
      </p:pic>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3619386522"/>
                  </p:ext>
                </p:extLst>
              </p:nvPr>
            </p:nvGraphicFramePr>
            <p:xfrm>
              <a:off x="652432" y="2440206"/>
              <a:ext cx="11572878" cy="2098040"/>
            </p:xfrm>
            <a:graphic>
              <a:graphicData uri="http://schemas.openxmlformats.org/drawingml/2006/table">
                <a:tbl>
                  <a:tblPr firstRow="1" firstCol="1" bandRow="1"/>
                  <a:tblGrid>
                    <a:gridCol w="1928813">
                      <a:extLst>
                        <a:ext uri="{9D8B030D-6E8A-4147-A177-3AD203B41FA5}">
                          <a16:colId xmlns:a16="http://schemas.microsoft.com/office/drawing/2014/main" val="3414576512"/>
                        </a:ext>
                      </a:extLst>
                    </a:gridCol>
                    <a:gridCol w="1928813">
                      <a:extLst>
                        <a:ext uri="{9D8B030D-6E8A-4147-A177-3AD203B41FA5}">
                          <a16:colId xmlns:a16="http://schemas.microsoft.com/office/drawing/2014/main" val="3756891802"/>
                        </a:ext>
                      </a:extLst>
                    </a:gridCol>
                    <a:gridCol w="1928813">
                      <a:extLst>
                        <a:ext uri="{9D8B030D-6E8A-4147-A177-3AD203B41FA5}">
                          <a16:colId xmlns:a16="http://schemas.microsoft.com/office/drawing/2014/main" val="3939007721"/>
                        </a:ext>
                      </a:extLst>
                    </a:gridCol>
                    <a:gridCol w="1928813">
                      <a:extLst>
                        <a:ext uri="{9D8B030D-6E8A-4147-A177-3AD203B41FA5}">
                          <a16:colId xmlns:a16="http://schemas.microsoft.com/office/drawing/2014/main" val="1468671484"/>
                        </a:ext>
                      </a:extLst>
                    </a:gridCol>
                    <a:gridCol w="1928813">
                      <a:extLst>
                        <a:ext uri="{9D8B030D-6E8A-4147-A177-3AD203B41FA5}">
                          <a16:colId xmlns:a16="http://schemas.microsoft.com/office/drawing/2014/main" val="1582664264"/>
                        </a:ext>
                      </a:extLst>
                    </a:gridCol>
                    <a:gridCol w="1928813">
                      <a:extLst>
                        <a:ext uri="{9D8B030D-6E8A-4147-A177-3AD203B41FA5}">
                          <a16:colId xmlns:a16="http://schemas.microsoft.com/office/drawing/2014/main" val="3917802712"/>
                        </a:ext>
                      </a:extLst>
                    </a:gridCol>
                  </a:tblGrid>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0</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3</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3619386522"/>
                  </p:ext>
                </p:extLst>
              </p:nvPr>
            </p:nvGraphicFramePr>
            <p:xfrm>
              <a:off x="652432" y="2440206"/>
              <a:ext cx="11572878" cy="2098040"/>
            </p:xfrm>
            <a:graphic>
              <a:graphicData uri="http://schemas.openxmlformats.org/drawingml/2006/table">
                <a:tbl>
                  <a:tblPr firstRow="1" firstCol="1" bandRow="1"/>
                  <a:tblGrid>
                    <a:gridCol w="1928813">
                      <a:extLst>
                        <a:ext uri="{9D8B030D-6E8A-4147-A177-3AD203B41FA5}">
                          <a16:colId xmlns:a16="http://schemas.microsoft.com/office/drawing/2014/main" val="3414576512"/>
                        </a:ext>
                      </a:extLst>
                    </a:gridCol>
                    <a:gridCol w="1928813">
                      <a:extLst>
                        <a:ext uri="{9D8B030D-6E8A-4147-A177-3AD203B41FA5}">
                          <a16:colId xmlns:a16="http://schemas.microsoft.com/office/drawing/2014/main" val="3756891802"/>
                        </a:ext>
                      </a:extLst>
                    </a:gridCol>
                    <a:gridCol w="1928813">
                      <a:extLst>
                        <a:ext uri="{9D8B030D-6E8A-4147-A177-3AD203B41FA5}">
                          <a16:colId xmlns:a16="http://schemas.microsoft.com/office/drawing/2014/main" val="3939007721"/>
                        </a:ext>
                      </a:extLst>
                    </a:gridCol>
                    <a:gridCol w="1928813">
                      <a:extLst>
                        <a:ext uri="{9D8B030D-6E8A-4147-A177-3AD203B41FA5}">
                          <a16:colId xmlns:a16="http://schemas.microsoft.com/office/drawing/2014/main" val="1468671484"/>
                        </a:ext>
                      </a:extLst>
                    </a:gridCol>
                    <a:gridCol w="1928813">
                      <a:extLst>
                        <a:ext uri="{9D8B030D-6E8A-4147-A177-3AD203B41FA5}">
                          <a16:colId xmlns:a16="http://schemas.microsoft.com/office/drawing/2014/main" val="1582664264"/>
                        </a:ext>
                      </a:extLst>
                    </a:gridCol>
                    <a:gridCol w="1928813">
                      <a:extLst>
                        <a:ext uri="{9D8B030D-6E8A-4147-A177-3AD203B41FA5}">
                          <a16:colId xmlns:a16="http://schemas.microsoft.com/office/drawing/2014/main" val="3917802712"/>
                        </a:ext>
                      </a:extLst>
                    </a:gridCol>
                  </a:tblGrid>
                  <a:tr h="104902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31" t="-578" r="-499685"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949" t="-578" r="-401266"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315" t="-578" r="-300000"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1266" t="-578" r="-200949"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0000" t="-578" r="-100315"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1582" t="-578" r="-633" b="-100578"/>
                          </a:stretch>
                        </a:blipFill>
                      </a:tcPr>
                    </a:tc>
                    <a:extLst>
                      <a:ext uri="{0D108BD9-81ED-4DB2-BD59-A6C34878D82A}">
                        <a16:rowId xmlns:a16="http://schemas.microsoft.com/office/drawing/2014/main" val="2137530973"/>
                      </a:ext>
                    </a:extLst>
                  </a:tr>
                  <a:tr h="104902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31" t="-101163" r="-499685"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949" t="-101163" r="-401266"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315" t="-101163" r="-300000"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1266" t="-101163" r="-200949"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0000" t="-101163" r="-100315"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1582" t="-101163" r="-633" b="-1163"/>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mc:Choice xmlns:a14="http://schemas.microsoft.com/office/drawing/2010/main" Requires="a14">
          <p:sp>
            <p:nvSpPr>
              <p:cNvPr id="12" name="Rectangle 11"/>
              <p:cNvSpPr/>
              <p:nvPr/>
            </p:nvSpPr>
            <p:spPr>
              <a:xfrm>
                <a:off x="3431147" y="3573196"/>
                <a:ext cx="516488" cy="896336"/>
              </a:xfrm>
              <a:prstGeom prst="rect">
                <a:avLst/>
              </a:prstGeom>
              <a:solidFill>
                <a:schemeClr val="bg1"/>
              </a:solidFill>
            </p:spPr>
            <p:txBody>
              <a:bodyPr wrap="none">
                <a:spAutoFit/>
              </a:bodyPr>
              <a:lstStyle/>
              <a:p>
                <a:pPr lvl="0" algn="ctr">
                  <a:spcAft>
                    <a:spcPts val="800"/>
                  </a:spcAft>
                </a:pPr>
                <a14:m>
                  <m:oMath xmlns:m="http://schemas.openxmlformats.org/officeDocument/2006/math">
                    <m:f>
                      <m:fPr>
                        <m:ctrlPr>
                          <a:rPr lang="en-US" sz="370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ctrlPr>
                      </m:fPr>
                      <m:num>
                        <m:r>
                          <a:rPr lang="en-US" sz="3700" b="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t>1</m:t>
                        </m:r>
                      </m:num>
                      <m:den>
                        <m:r>
                          <a:rPr lang="en-US" sz="3700" b="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t>2</m:t>
                        </m:r>
                      </m:den>
                    </m:f>
                  </m:oMath>
                </a14:m>
                <a:r>
                  <a:rPr lang="en-US" sz="3700" kern="100" smtClean="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37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3431147" y="3573196"/>
                <a:ext cx="516488" cy="89633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5226048" y="3650259"/>
                <a:ext cx="579005" cy="764312"/>
              </a:xfrm>
              <a:prstGeom prst="rect">
                <a:avLst/>
              </a:prstGeom>
              <a:solidFill>
                <a:schemeClr val="bg1"/>
              </a:solidFill>
            </p:spPr>
            <p:txBody>
              <a:bodyPr wrap="none">
                <a:spAutoFit/>
              </a:bodyPr>
              <a:lstStyle/>
              <a:p>
                <a:pPr lvl="0" algn="ctr">
                  <a:spcAft>
                    <a:spcPts val="800"/>
                  </a:spcAft>
                </a:pPr>
                <a14:m>
                  <m:oMathPara xmlns:m="http://schemas.openxmlformats.org/officeDocument/2006/math">
                    <m:oMathParaPr>
                      <m:jc m:val="centerGroup"/>
                    </m:oMathParaPr>
                    <m:oMath xmlns:m="http://schemas.openxmlformats.org/officeDocument/2006/math">
                      <m:r>
                        <a:rPr lang="en-US" sz="3700" b="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37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5226048" y="3650259"/>
                <a:ext cx="579005" cy="7643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7195032" y="3650259"/>
                <a:ext cx="579005" cy="764312"/>
              </a:xfrm>
              <a:prstGeom prst="rect">
                <a:avLst/>
              </a:prstGeom>
              <a:solidFill>
                <a:schemeClr val="bg1"/>
              </a:solidFill>
            </p:spPr>
            <p:txBody>
              <a:bodyPr wrap="none">
                <a:spAutoFit/>
              </a:bodyPr>
              <a:lstStyle/>
              <a:p>
                <a:pPr lvl="0" algn="ctr">
                  <a:spcAft>
                    <a:spcPts val="800"/>
                  </a:spcAft>
                </a:pPr>
                <a14:m>
                  <m:oMathPara xmlns:m="http://schemas.openxmlformats.org/officeDocument/2006/math">
                    <m:oMathParaPr>
                      <m:jc m:val="centerGroup"/>
                    </m:oMathParaPr>
                    <m:oMath xmlns:m="http://schemas.openxmlformats.org/officeDocument/2006/math">
                      <m:r>
                        <a:rPr lang="en-US" sz="3700" b="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37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7195032" y="3650259"/>
                <a:ext cx="579005" cy="76431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9120098" y="3650258"/>
                <a:ext cx="579005" cy="764312"/>
              </a:xfrm>
              <a:prstGeom prst="rect">
                <a:avLst/>
              </a:prstGeom>
              <a:solidFill>
                <a:schemeClr val="bg1"/>
              </a:solidFill>
            </p:spPr>
            <p:txBody>
              <a:bodyPr wrap="none">
                <a:spAutoFit/>
              </a:bodyPr>
              <a:lstStyle/>
              <a:p>
                <a:pPr lvl="0" algn="ctr">
                  <a:spcAft>
                    <a:spcPts val="800"/>
                  </a:spcAft>
                </a:pPr>
                <a14:m>
                  <m:oMathPara xmlns:m="http://schemas.openxmlformats.org/officeDocument/2006/math">
                    <m:oMathParaPr>
                      <m:jc m:val="centerGroup"/>
                    </m:oMathParaPr>
                    <m:oMath xmlns:m="http://schemas.openxmlformats.org/officeDocument/2006/math">
                      <m:r>
                        <a:rPr lang="en-US" sz="3700" b="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t>4</m:t>
                      </m:r>
                    </m:oMath>
                  </m:oMathPara>
                </a14:m>
                <a:endParaRPr lang="en-US" sz="37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9120098" y="3650258"/>
                <a:ext cx="579005" cy="76431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11044369" y="3650258"/>
                <a:ext cx="579005" cy="764312"/>
              </a:xfrm>
              <a:prstGeom prst="rect">
                <a:avLst/>
              </a:prstGeom>
              <a:solidFill>
                <a:schemeClr val="bg1"/>
              </a:solidFill>
            </p:spPr>
            <p:txBody>
              <a:bodyPr wrap="none">
                <a:spAutoFit/>
              </a:bodyPr>
              <a:lstStyle/>
              <a:p>
                <a:pPr lvl="0" algn="ctr">
                  <a:spcAft>
                    <a:spcPts val="800"/>
                  </a:spcAft>
                </a:pPr>
                <a14:m>
                  <m:oMathPara xmlns:m="http://schemas.openxmlformats.org/officeDocument/2006/math">
                    <m:oMathParaPr>
                      <m:jc m:val="centerGroup"/>
                    </m:oMathParaPr>
                    <m:oMath xmlns:m="http://schemas.openxmlformats.org/officeDocument/2006/math">
                      <m:r>
                        <a:rPr lang="en-US" sz="3700" b="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t>8</m:t>
                      </m:r>
                    </m:oMath>
                  </m:oMathPara>
                </a14:m>
                <a:endParaRPr lang="en-US" sz="37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11044369" y="3650258"/>
                <a:ext cx="579005" cy="764312"/>
              </a:xfrm>
              <a:prstGeom prst="rect">
                <a:avLst/>
              </a:prstGeom>
              <a:blipFill>
                <a:blip r:embed="rId10"/>
                <a:stretch>
                  <a:fillRect/>
                </a:stretch>
              </a:blipFill>
            </p:spPr>
            <p:txBody>
              <a:bodyPr/>
              <a:lstStyle/>
              <a:p>
                <a:r>
                  <a:rPr lang="en-US">
                    <a:noFill/>
                  </a:rPr>
                  <a:t> </a:t>
                </a:r>
              </a:p>
            </p:txBody>
          </p:sp>
        </mc:Fallback>
      </mc:AlternateContent>
      <p:sp>
        <p:nvSpPr>
          <p:cNvPr id="3" name="Rectangle 2"/>
          <p:cNvSpPr/>
          <p:nvPr/>
        </p:nvSpPr>
        <p:spPr>
          <a:xfrm>
            <a:off x="636390" y="1508404"/>
            <a:ext cx="752129" cy="677108"/>
          </a:xfrm>
          <a:prstGeom prst="rect">
            <a:avLst/>
          </a:prstGeom>
        </p:spPr>
        <p:txBody>
          <a:bodyPr wrap="none">
            <a:spAutoFit/>
          </a:bodyPr>
          <a:lstStyle/>
          <a:p>
            <a:r>
              <a:rPr lang="vi-VN" sz="3800">
                <a:solidFill>
                  <a:prstClr val="black"/>
                </a:solidFill>
                <a:cs typeface="Arial" panose="020B0604020202020204" pitchFamily="34" charset="0"/>
              </a:rPr>
              <a:t>a) </a:t>
            </a:r>
            <a:endParaRPr lang="en-US" sz="3800"/>
          </a:p>
        </p:txBody>
      </p:sp>
      <mc:AlternateContent xmlns:mc="http://schemas.openxmlformats.org/markup-compatibility/2006">
        <mc:Choice xmlns:a14="http://schemas.microsoft.com/office/drawing/2010/main" Requires="a14">
          <p:sp>
            <p:nvSpPr>
              <p:cNvPr id="4" name="Rectangle 3"/>
              <p:cNvSpPr/>
              <p:nvPr/>
            </p:nvSpPr>
            <p:spPr>
              <a:xfrm>
                <a:off x="652432" y="5044477"/>
                <a:ext cx="11952652" cy="1846659"/>
              </a:xfrm>
              <a:prstGeom prst="rect">
                <a:avLst/>
              </a:prstGeom>
            </p:spPr>
            <p:txBody>
              <a:bodyPr wrap="square">
                <a:spAutoFit/>
              </a:bodyPr>
              <a:lstStyle/>
              <a:p>
                <a:pPr lvl="0" algn="just">
                  <a:lnSpc>
                    <a:spcPct val="150000"/>
                  </a:lnSpc>
                </a:pPr>
                <a:r>
                  <a:rPr lang="en-US" sz="3800" smtClean="0">
                    <a:solidFill>
                      <a:prstClr val="black"/>
                    </a:solidFill>
                    <a:latin typeface="Arial" panose="020B0604020202020204" pitchFamily="34" charset="0"/>
                    <a:cs typeface="Arial" panose="020B0604020202020204" pitchFamily="34" charset="0"/>
                  </a:rPr>
                  <a:t>b</a:t>
                </a:r>
                <a:r>
                  <a:rPr lang="vi-VN" sz="3800">
                    <a:solidFill>
                      <a:prstClr val="black"/>
                    </a:solidFill>
                    <a:latin typeface="Arial" panose="020B0604020202020204" pitchFamily="34" charset="0"/>
                    <a:cs typeface="Arial" panose="020B0604020202020204" pitchFamily="34" charset="0"/>
                  </a:rPr>
                  <a:t>) </a:t>
                </a:r>
                <a:r>
                  <a:rPr lang="vi-VN" sz="3800" smtClean="0">
                    <a:solidFill>
                      <a:srgbClr val="000000"/>
                    </a:solidFill>
                    <a:latin typeface="Arial" panose="020B0604020202020204" pitchFamily="34" charset="0"/>
                    <a:cs typeface="Arial" panose="020B0604020202020204" pitchFamily="34" charset="0"/>
                  </a:rPr>
                  <a:t>Các điểm</a:t>
                </a:r>
                <a:r>
                  <a:rPr lang="en-US" sz="3800" smtClean="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𝐴</m:t>
                    </m:r>
                    <m:d>
                      <m:dPr>
                        <m:ctrlPr>
                          <a:rPr lang="vi-VN" sz="3800" i="1" smtClean="0">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1;12</m:t>
                        </m:r>
                      </m:e>
                    </m:d>
                    <m:r>
                      <a:rPr lang="vi-VN" sz="380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𝐵</m:t>
                    </m:r>
                    <m:d>
                      <m:dPr>
                        <m:ctrlPr>
                          <a:rPr lang="vi-VN" sz="3800" i="1" smtClean="0">
                            <a:solidFill>
                              <a:srgbClr val="000000"/>
                            </a:solidFill>
                            <a:latin typeface="Cambria Math" panose="02040503050406030204" pitchFamily="18" charset="0"/>
                            <a:cs typeface="Arial" panose="020B0604020202020204" pitchFamily="34" charset="0"/>
                          </a:rPr>
                        </m:ctrlPr>
                      </m:dPr>
                      <m:e>
                        <m:r>
                          <a:rPr lang="vi-VN" sz="3800" i="1" smtClean="0">
                            <a:solidFill>
                              <a:srgbClr val="000000"/>
                            </a:solidFill>
                            <a:latin typeface="Cambria Math" panose="02040503050406030204" pitchFamily="18" charset="0"/>
                            <a:cs typeface="Arial" panose="020B0604020202020204" pitchFamily="34" charset="0"/>
                          </a:rPr>
                          <m:t>0;1</m:t>
                        </m:r>
                      </m:e>
                    </m:d>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𝐶</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1;2</m:t>
                        </m:r>
                      </m:e>
                    </m:d>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𝐷</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2;4</m:t>
                        </m:r>
                      </m:e>
                    </m:d>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𝐸</m:t>
                    </m:r>
                    <m:r>
                      <a:rPr lang="vi-VN" sz="3800" i="1">
                        <a:solidFill>
                          <a:srgbClr val="000000"/>
                        </a:solidFill>
                        <a:latin typeface="Cambria Math" panose="02040503050406030204" pitchFamily="18" charset="0"/>
                        <a:cs typeface="Arial" panose="020B0604020202020204" pitchFamily="34" charset="0"/>
                      </a:rPr>
                      <m:t>(3;8)</m:t>
                    </m:r>
                  </m:oMath>
                </a14:m>
                <a:r>
                  <a:rPr lang="vi-VN" sz="3800" smtClean="0">
                    <a:solidFill>
                      <a:srgbClr val="000000"/>
                    </a:solidFill>
                    <a:latin typeface="Arial" panose="020B0604020202020204" pitchFamily="34" charset="0"/>
                    <a:cs typeface="Arial" panose="020B0604020202020204" pitchFamily="34" charset="0"/>
                  </a:rPr>
                  <a:t> </a:t>
                </a:r>
                <a:endParaRPr lang="en-US" sz="3800" smtClean="0">
                  <a:solidFill>
                    <a:srgbClr val="000000"/>
                  </a:solidFill>
                  <a:latin typeface="Arial" panose="020B0604020202020204" pitchFamily="34" charset="0"/>
                  <a:cs typeface="Arial" panose="020B0604020202020204" pitchFamily="34" charset="0"/>
                </a:endParaRPr>
              </a:p>
              <a:p>
                <a:pPr lvl="0" algn="just">
                  <a:lnSpc>
                    <a:spcPct val="150000"/>
                  </a:lnSpc>
                </a:pPr>
                <a:r>
                  <a:rPr lang="vi-VN" sz="3800" smtClean="0">
                    <a:solidFill>
                      <a:srgbClr val="000000"/>
                    </a:solidFill>
                    <a:latin typeface="Arial" panose="020B0604020202020204" pitchFamily="34" charset="0"/>
                    <a:cs typeface="Arial" panose="020B0604020202020204" pitchFamily="34" charset="0"/>
                  </a:rPr>
                  <a:t>được </a:t>
                </a:r>
                <a:r>
                  <a:rPr lang="vi-VN" sz="3800">
                    <a:solidFill>
                      <a:srgbClr val="000000"/>
                    </a:solidFill>
                    <a:latin typeface="Arial" panose="020B0604020202020204" pitchFamily="34" charset="0"/>
                    <a:cs typeface="Arial" panose="020B0604020202020204" pitchFamily="34" charset="0"/>
                  </a:rPr>
                  <a:t>biểu diễn trên mặt phẳng tọa độ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𝑂𝑥𝑦</m:t>
                    </m:r>
                  </m:oMath>
                </a14:m>
                <a:r>
                  <a:rPr lang="vi-VN" sz="3800">
                    <a:solidFill>
                      <a:srgbClr val="000000"/>
                    </a:solidFill>
                    <a:latin typeface="Arial" panose="020B0604020202020204" pitchFamily="34" charset="0"/>
                    <a:cs typeface="Arial" panose="020B0604020202020204" pitchFamily="34" charset="0"/>
                  </a:rPr>
                  <a:t> </a:t>
                </a:r>
                <a:r>
                  <a:rPr lang="vi-VN" sz="3800" smtClean="0">
                    <a:solidFill>
                      <a:srgbClr val="000000"/>
                    </a:solidFill>
                    <a:latin typeface="Arial" panose="020B0604020202020204" pitchFamily="34" charset="0"/>
                    <a:cs typeface="Arial" panose="020B0604020202020204" pitchFamily="34" charset="0"/>
                  </a:rPr>
                  <a:t>như </a:t>
                </a:r>
                <a:r>
                  <a:rPr lang="vi-VN" sz="3800">
                    <a:solidFill>
                      <a:srgbClr val="000000"/>
                    </a:solidFill>
                    <a:latin typeface="Arial" panose="020B0604020202020204" pitchFamily="34" charset="0"/>
                    <a:cs typeface="Arial" panose="020B0604020202020204" pitchFamily="34" charset="0"/>
                  </a:rPr>
                  <a:t>Hình 1.</a:t>
                </a:r>
                <a:endParaRPr lang="en-US" sz="3800">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52432" y="5044477"/>
                <a:ext cx="11952652" cy="1846659"/>
              </a:xfrm>
              <a:prstGeom prst="rect">
                <a:avLst/>
              </a:prstGeom>
              <a:blipFill>
                <a:blip r:embed="rId11"/>
                <a:stretch>
                  <a:fillRect l="-1683" r="-1632" b="-6623"/>
                </a:stretch>
              </a:blipFill>
            </p:spPr>
            <p:txBody>
              <a:bodyPr/>
              <a:lstStyle/>
              <a:p>
                <a:r>
                  <a:rPr lang="en-US">
                    <a:noFill/>
                  </a:rPr>
                  <a:t> </a:t>
                </a:r>
              </a:p>
            </p:txBody>
          </p:sp>
        </mc:Fallback>
      </mc:AlternateContent>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863377" y="2371891"/>
            <a:ext cx="4851883" cy="7038809"/>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636391" y="7397367"/>
                <a:ext cx="11588920" cy="1846659"/>
              </a:xfrm>
              <a:prstGeom prst="rect">
                <a:avLst/>
              </a:prstGeom>
            </p:spPr>
            <p:txBody>
              <a:bodyPr wrap="square">
                <a:spAutoFit/>
              </a:bodyPr>
              <a:lstStyle/>
              <a:p>
                <a:pPr algn="just">
                  <a:lnSpc>
                    <a:spcPct val="150000"/>
                  </a:lnSpc>
                  <a:spcBef>
                    <a:spcPts val="600"/>
                  </a:spcBef>
                  <a:spcAft>
                    <a:spcPts val="600"/>
                  </a:spcAft>
                </a:pPr>
                <a:r>
                  <a:rPr lang="da-DK" sz="3800" smtClean="0">
                    <a:latin typeface="Arial" panose="020B0604020202020204" pitchFamily="34" charset="0"/>
                    <a:ea typeface="Dotum" panose="020B0600000101010101" pitchFamily="34" charset="-127"/>
                    <a:cs typeface="Arial" panose="020B0604020202020204" pitchFamily="34" charset="0"/>
                  </a:rPr>
                  <a:t>c) Tọa độ giao điểm của đồ thị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800">
                    <a:effectLst/>
                    <a:latin typeface="Arial" panose="020B0604020202020204" pitchFamily="34" charset="0"/>
                    <a:ea typeface="Dotum" panose="020B0600000101010101" pitchFamily="34" charset="-127"/>
                    <a:cs typeface="Arial" panose="020B0604020202020204" pitchFamily="34" charset="0"/>
                  </a:rPr>
                  <a:t> với trục </a:t>
                </a:r>
                <a:r>
                  <a:rPr lang="da-DK" sz="3800">
                    <a:effectLst/>
                    <a:latin typeface="Arial" panose="020B0604020202020204" pitchFamily="34" charset="0"/>
                    <a:ea typeface="Dotum" panose="020B0600000101010101" pitchFamily="34" charset="-127"/>
                    <a:cs typeface="Arial" panose="020B0604020202020204" pitchFamily="34" charset="0"/>
                  </a:rPr>
                  <a:t>tung </a:t>
                </a:r>
                <a:r>
                  <a:rPr lang="da-DK" sz="3800" smtClean="0">
                    <a:effectLst/>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d>
                      <m:dPr>
                        <m:ctrlPr>
                          <a:rPr lang="en-US" sz="3800" i="1" smtClean="0">
                            <a:effectLst/>
                            <a:latin typeface="Cambria Math" panose="02040503050406030204" pitchFamily="18" charset="0"/>
                            <a:ea typeface="Dotum" panose="020B0600000101010101" pitchFamily="34" charset="-127"/>
                            <a:cs typeface="Times New Roman" panose="02020603050405020304" pitchFamily="18" charset="0"/>
                          </a:rPr>
                        </m:ctrlPr>
                      </m:dPr>
                      <m:e>
                        <m:r>
                          <a:rPr lang="da-DK" sz="3800" i="1">
                            <a:effectLst/>
                            <a:latin typeface="Cambria Math" panose="02040503050406030204" pitchFamily="18" charset="0"/>
                            <a:ea typeface="Dotum" panose="020B0600000101010101" pitchFamily="34" charset="-127"/>
                            <a:cs typeface="Times New Roman" panose="02020603050405020304" pitchFamily="18" charset="0"/>
                          </a:rPr>
                          <m:t>0;1</m:t>
                        </m:r>
                      </m:e>
                    </m:d>
                  </m:oMath>
                </a14:m>
                <a:r>
                  <a:rPr lang="da-DK" sz="3800" smtClean="0">
                    <a:effectLst/>
                    <a:latin typeface="Arial" panose="020B0604020202020204" pitchFamily="34" charset="0"/>
                    <a:ea typeface="Dotum" panose="020B0600000101010101" pitchFamily="34" charset="-127"/>
                    <a:cs typeface="Arial" panose="020B0604020202020204" pitchFamily="34" charset="0"/>
                  </a:rPr>
                  <a:t>. </a:t>
                </a:r>
                <a:r>
                  <a:rPr lang="da-DK" sz="3800" smtClean="0">
                    <a:effectLst/>
                    <a:latin typeface="Arial" panose="020B0604020202020204" pitchFamily="34" charset="0"/>
                    <a:ea typeface="Dotum" panose="020B0600000101010101" pitchFamily="34" charset="-127"/>
                    <a:cs typeface="Arial" panose="020B0604020202020204" pitchFamily="34" charset="0"/>
                  </a:rPr>
                  <a:t>Đồ </a:t>
                </a:r>
                <a:r>
                  <a:rPr lang="da-DK" sz="3800">
                    <a:effectLst/>
                    <a:latin typeface="Arial" panose="020B0604020202020204" pitchFamily="34" charset="0"/>
                    <a:ea typeface="Dotum" panose="020B0600000101010101" pitchFamily="34" charset="-127"/>
                    <a:cs typeface="Arial" panose="020B0604020202020204" pitchFamily="34" charset="0"/>
                  </a:rPr>
                  <a:t>thị không cắt trục hoành.</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36391" y="7397367"/>
                <a:ext cx="11588920" cy="1846659"/>
              </a:xfrm>
              <a:prstGeom prst="rect">
                <a:avLst/>
              </a:prstGeom>
              <a:blipFill>
                <a:blip r:embed="rId13"/>
                <a:stretch>
                  <a:fillRect l="-1736" r="-1736" b="-6601"/>
                </a:stretch>
              </a:blipFill>
            </p:spPr>
            <p:txBody>
              <a:bodyPr/>
              <a:lstStyle/>
              <a:p>
                <a:r>
                  <a:rPr lang="en-US">
                    <a:noFill/>
                  </a:rPr>
                  <a:t> </a:t>
                </a:r>
              </a:p>
            </p:txBody>
          </p:sp>
        </mc:Fallback>
      </mc:AlternateContent>
    </p:spTree>
    <p:extLst>
      <p:ext uri="{BB962C8B-B14F-4D97-AF65-F5344CB8AC3E}">
        <p14:creationId xmlns:p14="http://schemas.microsoft.com/office/powerpoint/2010/main" val="7798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up)">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0" grpId="0" animBg="1"/>
      <p:bldP spid="21" grpId="0" animBg="1"/>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389305" y="310212"/>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852862" y="1251207"/>
              <a:ext cx="1600200" cy="707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9465" y="559920"/>
            <a:ext cx="1099210" cy="826143"/>
          </a:xfrm>
          <a:prstGeom prst="rect">
            <a:avLst/>
          </a:prstGeom>
        </p:spPr>
      </p:pic>
      <p:sp>
        <p:nvSpPr>
          <p:cNvPr id="3" name="Rectangle 2"/>
          <p:cNvSpPr/>
          <p:nvPr/>
        </p:nvSpPr>
        <p:spPr>
          <a:xfrm>
            <a:off x="636390" y="1731987"/>
            <a:ext cx="752129"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63377" y="2371891"/>
            <a:ext cx="4851883" cy="703880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416593" y="1434378"/>
                <a:ext cx="9144000" cy="2162772"/>
              </a:xfrm>
              <a:prstGeom prst="rect">
                <a:avLst/>
              </a:prstGeom>
            </p:spPr>
            <p:txBody>
              <a:bodyPr>
                <a:spAutoFit/>
              </a:bodyPr>
              <a:lstStyle/>
              <a:p>
                <a:pPr algn="just">
                  <a:lnSpc>
                    <a:spcPct val="150000"/>
                  </a:lnSpc>
                  <a:spcBef>
                    <a:spcPts val="600"/>
                  </a:spcBef>
                  <a:spcAft>
                    <a:spcPts val="600"/>
                  </a:spcAft>
                </a:pPr>
                <a:r>
                  <a:rPr lang="da-DK" sz="38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8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8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8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8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8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800" i="1">
                        <a:effectLst/>
                        <a:latin typeface="Cambria Math" panose="02040503050406030204" pitchFamily="18" charset="0"/>
                        <a:ea typeface="Dotum" panose="020B0600000101010101" pitchFamily="34" charset="-127"/>
                        <a:cs typeface="Times New Roman" panose="02020603050405020304" pitchFamily="18" charset="0"/>
                      </a:rPr>
                      <m:t>=0</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a:effectLst/>
                    <a:latin typeface="Arial" panose="020B0604020202020204" pitchFamily="34" charset="0"/>
                    <a:ea typeface="Dotum" panose="020B0600000101010101" pitchFamily="34" charset="-127"/>
                    <a:cs typeface="Arial" panose="020B0604020202020204" pitchFamily="34" charset="0"/>
                  </a:rPr>
                  <a:t>• Hàm số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800">
                    <a:effectLst/>
                    <a:latin typeface="Arial" panose="020B0604020202020204" pitchFamily="34" charset="0"/>
                    <a:ea typeface="Dotum" panose="020B0600000101010101" pitchFamily="34" charset="-127"/>
                    <a:cs typeface="Arial" panose="020B0604020202020204" pitchFamily="34" charset="0"/>
                  </a:rPr>
                  <a:t> đồng biến trên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416593" y="1434378"/>
                <a:ext cx="9144000" cy="2162772"/>
              </a:xfrm>
              <a:prstGeom prst="rect">
                <a:avLst/>
              </a:prstGeom>
              <a:blipFill>
                <a:blip r:embed="rId6"/>
                <a:stretch>
                  <a:fillRect l="-2200" b="-1042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0" name="Table 9"/>
              <p:cNvGraphicFramePr>
                <a:graphicFrameLocks noGrp="1"/>
              </p:cNvGraphicFramePr>
              <p:nvPr>
                <p:extLst>
                  <p:ext uri="{D42A27DB-BD31-4B8C-83A1-F6EECF244321}">
                    <p14:modId xmlns:p14="http://schemas.microsoft.com/office/powerpoint/2010/main" val="1730320746"/>
                  </p:ext>
                </p:extLst>
              </p:nvPr>
            </p:nvGraphicFramePr>
            <p:xfrm>
              <a:off x="1509275" y="3995483"/>
              <a:ext cx="10058400" cy="2595817"/>
            </p:xfrm>
            <a:graphic>
              <a:graphicData uri="http://schemas.openxmlformats.org/drawingml/2006/table">
                <a:tbl>
                  <a:tblPr firstRow="1" firstCol="1" bandRow="1"/>
                  <a:tblGrid>
                    <a:gridCol w="1759568">
                      <a:extLst>
                        <a:ext uri="{9D8B030D-6E8A-4147-A177-3AD203B41FA5}">
                          <a16:colId xmlns:a16="http://schemas.microsoft.com/office/drawing/2014/main" val="4020817380"/>
                        </a:ext>
                      </a:extLst>
                    </a:gridCol>
                    <a:gridCol w="8298832">
                      <a:extLst>
                        <a:ext uri="{9D8B030D-6E8A-4147-A177-3AD203B41FA5}">
                          <a16:colId xmlns:a16="http://schemas.microsoft.com/office/drawing/2014/main" val="428195419"/>
                        </a:ext>
                      </a:extLst>
                    </a:gridCol>
                  </a:tblGrid>
                  <a:tr h="793581">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6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600">
                              <a:effectLst/>
                              <a:latin typeface="Arial" panose="020B0604020202020204" pitchFamily="34" charset="0"/>
                              <a:ea typeface="Dotum" panose="020B0600000101010101" pitchFamily="34" charset="-127"/>
                              <a:cs typeface="Arial" panose="020B0604020202020204" pitchFamily="34" charset="0"/>
                            </a:rPr>
                            <a:t>                                            </a:t>
                          </a:r>
                          <a:r>
                            <a:rPr lang="da-DK" sz="36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4389771"/>
                      </a:ext>
                    </a:extLst>
                  </a:tr>
                  <a:tr h="14974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da-DK" sz="36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6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0</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5079483"/>
                      </a:ext>
                    </a:extLst>
                  </a:tr>
                </a:tbl>
              </a:graphicData>
            </a:graphic>
          </p:graphicFrame>
        </mc:Choice>
        <mc:Fallback>
          <p:graphicFrame>
            <p:nvGraphicFramePr>
              <p:cNvPr id="10" name="Table 9"/>
              <p:cNvGraphicFramePr>
                <a:graphicFrameLocks noGrp="1"/>
              </p:cNvGraphicFramePr>
              <p:nvPr>
                <p:extLst>
                  <p:ext uri="{D42A27DB-BD31-4B8C-83A1-F6EECF244321}">
                    <p14:modId xmlns:p14="http://schemas.microsoft.com/office/powerpoint/2010/main" val="1730320746"/>
                  </p:ext>
                </p:extLst>
              </p:nvPr>
            </p:nvGraphicFramePr>
            <p:xfrm>
              <a:off x="1509275" y="3995483"/>
              <a:ext cx="10058400" cy="2595817"/>
            </p:xfrm>
            <a:graphic>
              <a:graphicData uri="http://schemas.openxmlformats.org/drawingml/2006/table">
                <a:tbl>
                  <a:tblPr firstRow="1" firstCol="1" bandRow="1"/>
                  <a:tblGrid>
                    <a:gridCol w="1759568">
                      <a:extLst>
                        <a:ext uri="{9D8B030D-6E8A-4147-A177-3AD203B41FA5}">
                          <a16:colId xmlns:a16="http://schemas.microsoft.com/office/drawing/2014/main" val="4020817380"/>
                        </a:ext>
                      </a:extLst>
                    </a:gridCol>
                    <a:gridCol w="8298832">
                      <a:extLst>
                        <a:ext uri="{9D8B030D-6E8A-4147-A177-3AD203B41FA5}">
                          <a16:colId xmlns:a16="http://schemas.microsoft.com/office/drawing/2014/main" val="428195419"/>
                        </a:ext>
                      </a:extLst>
                    </a:gridCol>
                  </a:tblGrid>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46" t="-676" r="-471972" b="-2182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1292" t="-676" r="-147" b="-218243"/>
                          </a:stretch>
                        </a:blipFill>
                      </a:tcPr>
                    </a:tc>
                    <a:extLst>
                      <a:ext uri="{0D108BD9-81ED-4DB2-BD59-A6C34878D82A}">
                        <a16:rowId xmlns:a16="http://schemas.microsoft.com/office/drawing/2014/main" val="3664389771"/>
                      </a:ext>
                    </a:extLst>
                  </a:tr>
                  <a:tr h="1696657">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46" t="-53405" r="-471972" b="-1577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1292" t="-53405" r="-147" b="-15771"/>
                          </a:stretch>
                        </a:blipFill>
                      </a:tcPr>
                    </a:tc>
                    <a:extLst>
                      <a:ext uri="{0D108BD9-81ED-4DB2-BD59-A6C34878D82A}">
                        <a16:rowId xmlns:a16="http://schemas.microsoft.com/office/drawing/2014/main" val="2805079483"/>
                      </a:ext>
                    </a:extLst>
                  </a:tr>
                </a:tbl>
              </a:graphicData>
            </a:graphic>
          </p:graphicFrame>
        </mc:Fallback>
      </mc:AlternateContent>
      <p:cxnSp>
        <p:nvCxnSpPr>
          <p:cNvPr id="22" name="Straight Arrow Connector 21"/>
          <p:cNvCxnSpPr/>
          <p:nvPr/>
        </p:nvCxnSpPr>
        <p:spPr>
          <a:xfrm flipV="1">
            <a:off x="3824639" y="5448300"/>
            <a:ext cx="6573171" cy="9093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Rectangle 23"/>
              <p:cNvSpPr/>
              <p:nvPr/>
            </p:nvSpPr>
            <p:spPr>
              <a:xfrm>
                <a:off x="589890" y="7100040"/>
                <a:ext cx="11678310" cy="2615460"/>
              </a:xfrm>
              <a:prstGeom prst="rect">
                <a:avLst/>
              </a:prstGeom>
              <a:solidFill>
                <a:schemeClr val="accent3">
                  <a:lumMod val="5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50000"/>
                  </a:lnSpc>
                  <a:spcBef>
                    <a:spcPts val="600"/>
                  </a:spcBef>
                  <a:spcAft>
                    <a:spcPts val="600"/>
                  </a:spcAft>
                </a:pPr>
                <a:r>
                  <a:rPr lang="da-DK" sz="3800" b="1" i="1">
                    <a:solidFill>
                      <a:srgbClr val="FFFF00"/>
                    </a:solidFill>
                    <a:latin typeface="Arial" panose="020B0604020202020204" pitchFamily="34" charset="0"/>
                    <a:ea typeface="Dotum" panose="020B0600000101010101" pitchFamily="34" charset="-127"/>
                    <a:cs typeface="Arial" panose="020B0604020202020204" pitchFamily="34" charset="0"/>
                  </a:rPr>
                  <a:t>Nhận xét:</a:t>
                </a:r>
                <a:r>
                  <a:rPr lang="da-DK" sz="3800" i="1">
                    <a:solidFill>
                      <a:srgbClr val="FFFF00"/>
                    </a:solidFill>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Đồ thị hàm số </a:t>
                </a:r>
                <a14:m>
                  <m:oMath xmlns:m="http://schemas.openxmlformats.org/officeDocument/2006/math">
                    <m:r>
                      <m:rPr>
                        <m:sty m:val="p"/>
                      </m:rPr>
                      <a:rPr lang="da-DK" sz="3800">
                        <a:latin typeface="Cambria Math" panose="02040503050406030204" pitchFamily="18" charset="0"/>
                        <a:ea typeface="Dotum" panose="020B0600000101010101" pitchFamily="34" charset="-127"/>
                        <a:cs typeface="Times New Roman" panose="02020603050405020304" pitchFamily="18" charset="0"/>
                      </a:rPr>
                      <m:t>y</m:t>
                    </m:r>
                    <m:r>
                      <a:rPr lang="da-DK" sz="3800">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latin typeface="Cambria Math" panose="02040503050406030204" pitchFamily="18" charset="0"/>
                            <a:ea typeface="Dotum" panose="020B0600000101010101" pitchFamily="34" charset="-127"/>
                            <a:cs typeface="Times New Roman" panose="02020603050405020304" pitchFamily="18" charset="0"/>
                          </a:rPr>
                        </m:ctrlPr>
                      </m:sSupPr>
                      <m:e>
                        <m:r>
                          <a:rPr lang="da-DK" sz="3800">
                            <a:latin typeface="Cambria Math" panose="02040503050406030204" pitchFamily="18" charset="0"/>
                            <a:ea typeface="Dotum" panose="020B0600000101010101" pitchFamily="34" charset="-127"/>
                            <a:cs typeface="Times New Roman" panose="02020603050405020304" pitchFamily="18" charset="0"/>
                          </a:rPr>
                          <m:t>2</m:t>
                        </m:r>
                      </m:e>
                      <m:sup>
                        <m:r>
                          <m:rPr>
                            <m:sty m:val="p"/>
                          </m:rPr>
                          <a:rPr lang="da-DK" sz="3800">
                            <a:latin typeface="Cambria Math" panose="02040503050406030204" pitchFamily="18" charset="0"/>
                            <a:ea typeface="Dotum" panose="020B0600000101010101" pitchFamily="34" charset="-127"/>
                            <a:cs typeface="Times New Roman" panose="02020603050405020304" pitchFamily="18" charset="0"/>
                          </a:rPr>
                          <m:t>x</m:t>
                        </m:r>
                      </m:sup>
                    </m:sSup>
                  </m:oMath>
                </a14:m>
                <a:r>
                  <a:rPr lang="da-DK" sz="3800">
                    <a:latin typeface="Arial" panose="020B0604020202020204" pitchFamily="34" charset="0"/>
                    <a:ea typeface="Dotum" panose="020B0600000101010101" pitchFamily="34" charset="-127"/>
                    <a:cs typeface="Arial" panose="020B0604020202020204" pitchFamily="34" charset="0"/>
                  </a:rPr>
                  <a:t> là một đường cong liền nét, cắt trục tung tại điểm có tung độ bằng 1, nằm ở phía trên trục hoành và đi lên từ trái sang phải.</a:t>
                </a:r>
                <a:endParaRPr lang="en-US" sz="3800">
                  <a:latin typeface="Arial" panose="020B0604020202020204" pitchFamily="34" charset="0"/>
                  <a:ea typeface="Arial" panose="020B0604020202020204" pitchFamily="34"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589890" y="7100040"/>
                <a:ext cx="11678310" cy="261546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1114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ounded Rectangle 10"/>
          <p:cNvSpPr/>
          <p:nvPr/>
        </p:nvSpPr>
        <p:spPr>
          <a:xfrm>
            <a:off x="653018" y="3429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HĐ3</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a:blip r:embed="rId3"/>
          <a:stretch>
            <a:fillRect/>
          </a:stretch>
        </p:blipFill>
        <p:spPr>
          <a:xfrm rot="13794145">
            <a:off x="16348700" y="282076"/>
            <a:ext cx="1190129" cy="1374169"/>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2541647" y="403912"/>
                <a:ext cx="5437066" cy="1005788"/>
              </a:xfrm>
              <a:prstGeom prst="rect">
                <a:avLst/>
              </a:prstGeom>
            </p:spPr>
            <p:txBody>
              <a:bodyPr wrap="none">
                <a:spAutoFit/>
              </a:bodyPr>
              <a:lstStyle/>
              <a:p>
                <a:r>
                  <a:rPr lang="vi-VN" sz="3600" smtClean="0">
                    <a:solidFill>
                      <a:prstClr val="black"/>
                    </a:solidFill>
                    <a:latin typeface="Arial" panose="020B0604020202020204" pitchFamily="34" charset="0"/>
                    <a:cs typeface="Arial" panose="020B0604020202020204" pitchFamily="34" charset="0"/>
                  </a:rPr>
                  <a:t>Cho hàm số</a:t>
                </a:r>
                <a:r>
                  <a:rPr lang="en-US" sz="3600">
                    <a:solidFill>
                      <a:prstClr val="black"/>
                    </a:solidFill>
                    <a:latin typeface="Arial" panose="020B0604020202020204" pitchFamily="34" charset="0"/>
                    <a:cs typeface="Arial" panose="020B0604020202020204" pitchFamily="34" charset="0"/>
                  </a:rPr>
                  <a:t> mũ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oMath>
                </a14:m>
                <a:endParaRPr lang="en-US" sz="3600">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2541647" y="403912"/>
                <a:ext cx="5437066" cy="1005788"/>
              </a:xfrm>
              <a:prstGeom prst="rect">
                <a:avLst/>
              </a:prstGeom>
              <a:blipFill>
                <a:blip r:embed="rId4"/>
                <a:stretch>
                  <a:fillRect l="-3475" b="-60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653018" y="1697647"/>
                <a:ext cx="12044964" cy="646331"/>
              </a:xfrm>
              <a:prstGeom prst="rect">
                <a:avLst/>
              </a:prstGeom>
            </p:spPr>
            <p:txBody>
              <a:bodyPr wrap="none">
                <a:spAutoFit/>
              </a:bodyPr>
              <a:lstStyle/>
              <a:p>
                <a:r>
                  <a:rPr lang="vi-VN" sz="3600">
                    <a:solidFill>
                      <a:srgbClr val="000000"/>
                    </a:solidFill>
                  </a:rPr>
                  <a:t>a) Tìm giá trị </a:t>
                </a:r>
                <a14:m>
                  <m:oMath xmlns:m="http://schemas.openxmlformats.org/officeDocument/2006/math">
                    <m:r>
                      <a:rPr lang="vi-VN" sz="3600" i="1" smtClean="0">
                        <a:solidFill>
                          <a:srgbClr val="000000"/>
                        </a:solidFill>
                        <a:latin typeface="Cambria Math" panose="02040503050406030204" pitchFamily="18" charset="0"/>
                      </a:rPr>
                      <m:t>𝑦</m:t>
                    </m:r>
                  </m:oMath>
                </a14:m>
                <a:r>
                  <a:rPr lang="vi-VN" sz="3600">
                    <a:solidFill>
                      <a:srgbClr val="000000"/>
                    </a:solidFill>
                  </a:rPr>
                  <a:t> tương ứng với giá trị của </a:t>
                </a:r>
                <a14:m>
                  <m:oMath xmlns:m="http://schemas.openxmlformats.org/officeDocument/2006/math">
                    <m:r>
                      <a:rPr lang="vi-VN" sz="3600" i="1" smtClean="0">
                        <a:solidFill>
                          <a:srgbClr val="000000"/>
                        </a:solidFill>
                        <a:latin typeface="Cambria Math" panose="02040503050406030204" pitchFamily="18" charset="0"/>
                      </a:rPr>
                      <m:t>𝑥</m:t>
                    </m:r>
                  </m:oMath>
                </a14:m>
                <a:r>
                  <a:rPr lang="vi-VN" sz="3600">
                    <a:solidFill>
                      <a:srgbClr val="000000"/>
                    </a:solidFill>
                  </a:rPr>
                  <a:t> trong bảng sau:</a:t>
                </a:r>
                <a:endParaRPr lang="en-US" sz="3600"/>
              </a:p>
            </p:txBody>
          </p:sp>
        </mc:Choice>
        <mc:Fallback>
          <p:sp>
            <p:nvSpPr>
              <p:cNvPr id="13" name="Rectangle 12"/>
              <p:cNvSpPr>
                <a:spLocks noRot="1" noChangeAspect="1" noMove="1" noResize="1" noEditPoints="1" noAdjustHandles="1" noChangeArrowheads="1" noChangeShapeType="1" noTextEdit="1"/>
              </p:cNvSpPr>
              <p:nvPr/>
            </p:nvSpPr>
            <p:spPr>
              <a:xfrm>
                <a:off x="653018" y="1697647"/>
                <a:ext cx="12044964" cy="646331"/>
              </a:xfrm>
              <a:prstGeom prst="rect">
                <a:avLst/>
              </a:prstGeom>
              <a:blipFill>
                <a:blip r:embed="rId5"/>
                <a:stretch>
                  <a:fillRect l="-1518" t="-15888" r="-1164" b="-317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8" name="Table 17"/>
              <p:cNvGraphicFramePr>
                <a:graphicFrameLocks noGrp="1"/>
              </p:cNvGraphicFramePr>
              <p:nvPr>
                <p:extLst>
                  <p:ext uri="{D42A27DB-BD31-4B8C-83A1-F6EECF244321}">
                    <p14:modId xmlns:p14="http://schemas.microsoft.com/office/powerpoint/2010/main" val="3655941594"/>
                  </p:ext>
                </p:extLst>
              </p:nvPr>
            </p:nvGraphicFramePr>
            <p:xfrm>
              <a:off x="1455797" y="2665194"/>
              <a:ext cx="9938109" cy="2021106"/>
            </p:xfrm>
            <a:graphic>
              <a:graphicData uri="http://schemas.openxmlformats.org/drawingml/2006/table">
                <a:tbl>
                  <a:tblPr firstRow="1" firstCol="1" bandRow="1"/>
                  <a:tblGrid>
                    <a:gridCol w="1655361">
                      <a:extLst>
                        <a:ext uri="{9D8B030D-6E8A-4147-A177-3AD203B41FA5}">
                          <a16:colId xmlns:a16="http://schemas.microsoft.com/office/drawing/2014/main" val="797408610"/>
                        </a:ext>
                      </a:extLst>
                    </a:gridCol>
                    <a:gridCol w="1655361">
                      <a:extLst>
                        <a:ext uri="{9D8B030D-6E8A-4147-A177-3AD203B41FA5}">
                          <a16:colId xmlns:a16="http://schemas.microsoft.com/office/drawing/2014/main" val="625780692"/>
                        </a:ext>
                      </a:extLst>
                    </a:gridCol>
                    <a:gridCol w="1655361">
                      <a:extLst>
                        <a:ext uri="{9D8B030D-6E8A-4147-A177-3AD203B41FA5}">
                          <a16:colId xmlns:a16="http://schemas.microsoft.com/office/drawing/2014/main" val="155946868"/>
                        </a:ext>
                      </a:extLst>
                    </a:gridCol>
                    <a:gridCol w="1657342">
                      <a:extLst>
                        <a:ext uri="{9D8B030D-6E8A-4147-A177-3AD203B41FA5}">
                          <a16:colId xmlns:a16="http://schemas.microsoft.com/office/drawing/2014/main" val="3880585910"/>
                        </a:ext>
                      </a:extLst>
                    </a:gridCol>
                    <a:gridCol w="1657342">
                      <a:extLst>
                        <a:ext uri="{9D8B030D-6E8A-4147-A177-3AD203B41FA5}">
                          <a16:colId xmlns:a16="http://schemas.microsoft.com/office/drawing/2014/main" val="308831548"/>
                        </a:ext>
                      </a:extLst>
                    </a:gridCol>
                    <a:gridCol w="1657342">
                      <a:extLst>
                        <a:ext uri="{9D8B030D-6E8A-4147-A177-3AD203B41FA5}">
                          <a16:colId xmlns:a16="http://schemas.microsoft.com/office/drawing/2014/main" val="3831149935"/>
                        </a:ext>
                      </a:extLst>
                    </a:gridCol>
                  </a:tblGrid>
                  <a:tr h="101055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7528604"/>
                      </a:ext>
                    </a:extLst>
                  </a:tr>
                  <a:tr h="101055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400" b="0" i="1" smtClean="0">
                                    <a:effectLst/>
                                    <a:latin typeface="Cambria Math" panose="02040503050406030204" pitchFamily="18" charset="0"/>
                                    <a:ea typeface="Arial" panose="020B0604020202020204" pitchFamily="34" charset="0"/>
                                    <a:cs typeface="Arial" panose="020B0604020202020204" pitchFamily="34" charset="0"/>
                                  </a:rPr>
                                  <m:t>?</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93321"/>
                      </a:ext>
                    </a:extLst>
                  </a:tr>
                </a:tbl>
              </a:graphicData>
            </a:graphic>
          </p:graphicFrame>
        </mc:Choice>
        <mc:Fallback>
          <p:graphicFrame>
            <p:nvGraphicFramePr>
              <p:cNvPr id="18" name="Table 17"/>
              <p:cNvGraphicFramePr>
                <a:graphicFrameLocks noGrp="1"/>
              </p:cNvGraphicFramePr>
              <p:nvPr>
                <p:extLst>
                  <p:ext uri="{D42A27DB-BD31-4B8C-83A1-F6EECF244321}">
                    <p14:modId xmlns:p14="http://schemas.microsoft.com/office/powerpoint/2010/main" val="3655941594"/>
                  </p:ext>
                </p:extLst>
              </p:nvPr>
            </p:nvGraphicFramePr>
            <p:xfrm>
              <a:off x="1455797" y="2665194"/>
              <a:ext cx="9938109" cy="2021106"/>
            </p:xfrm>
            <a:graphic>
              <a:graphicData uri="http://schemas.openxmlformats.org/drawingml/2006/table">
                <a:tbl>
                  <a:tblPr firstRow="1" firstCol="1" bandRow="1"/>
                  <a:tblGrid>
                    <a:gridCol w="1655361">
                      <a:extLst>
                        <a:ext uri="{9D8B030D-6E8A-4147-A177-3AD203B41FA5}">
                          <a16:colId xmlns:a16="http://schemas.microsoft.com/office/drawing/2014/main" val="797408610"/>
                        </a:ext>
                      </a:extLst>
                    </a:gridCol>
                    <a:gridCol w="1655361">
                      <a:extLst>
                        <a:ext uri="{9D8B030D-6E8A-4147-A177-3AD203B41FA5}">
                          <a16:colId xmlns:a16="http://schemas.microsoft.com/office/drawing/2014/main" val="625780692"/>
                        </a:ext>
                      </a:extLst>
                    </a:gridCol>
                    <a:gridCol w="1655361">
                      <a:extLst>
                        <a:ext uri="{9D8B030D-6E8A-4147-A177-3AD203B41FA5}">
                          <a16:colId xmlns:a16="http://schemas.microsoft.com/office/drawing/2014/main" val="155946868"/>
                        </a:ext>
                      </a:extLst>
                    </a:gridCol>
                    <a:gridCol w="1657342">
                      <a:extLst>
                        <a:ext uri="{9D8B030D-6E8A-4147-A177-3AD203B41FA5}">
                          <a16:colId xmlns:a16="http://schemas.microsoft.com/office/drawing/2014/main" val="3880585910"/>
                        </a:ext>
                      </a:extLst>
                    </a:gridCol>
                    <a:gridCol w="1657342">
                      <a:extLst>
                        <a:ext uri="{9D8B030D-6E8A-4147-A177-3AD203B41FA5}">
                          <a16:colId xmlns:a16="http://schemas.microsoft.com/office/drawing/2014/main" val="308831548"/>
                        </a:ext>
                      </a:extLst>
                    </a:gridCol>
                    <a:gridCol w="1657342">
                      <a:extLst>
                        <a:ext uri="{9D8B030D-6E8A-4147-A177-3AD203B41FA5}">
                          <a16:colId xmlns:a16="http://schemas.microsoft.com/office/drawing/2014/main" val="3831149935"/>
                        </a:ext>
                      </a:extLst>
                    </a:gridCol>
                  </a:tblGrid>
                  <a:tr h="1010553">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68" t="-602" r="-500735" b="-10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368" t="-602" r="-400735" b="-10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0368" t="-602" r="-300735" b="-10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00368" t="-602" r="-200735" b="-10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400368" t="-602" r="-100735" b="-10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500368" t="-602" r="-735" b="-101205"/>
                          </a:stretch>
                        </a:blipFill>
                      </a:tcPr>
                    </a:tc>
                    <a:extLst>
                      <a:ext uri="{0D108BD9-81ED-4DB2-BD59-A6C34878D82A}">
                        <a16:rowId xmlns:a16="http://schemas.microsoft.com/office/drawing/2014/main" val="2037528604"/>
                      </a:ext>
                    </a:extLst>
                  </a:tr>
                  <a:tr h="1010553">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68" t="-100602" r="-500735" b="-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368" t="-100602" r="-400735" b="-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0368" t="-100602" r="-300735" b="-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00368" t="-100602" r="-200735" b="-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400368" t="-100602" r="-100735" b="-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500368" t="-100602" r="-735" b="-1205"/>
                          </a:stretch>
                        </a:blipFill>
                      </a:tcPr>
                    </a:tc>
                    <a:extLst>
                      <a:ext uri="{0D108BD9-81ED-4DB2-BD59-A6C34878D82A}">
                        <a16:rowId xmlns:a16="http://schemas.microsoft.com/office/drawing/2014/main" val="318193321"/>
                      </a:ext>
                    </a:extLst>
                  </a:tr>
                </a:tbl>
              </a:graphicData>
            </a:graphic>
          </p:graphicFrame>
        </mc:Fallback>
      </mc:AlternateContent>
      <mc:AlternateContent xmlns:mc="http://schemas.openxmlformats.org/markup-compatibility/2006">
        <mc:Choice xmlns:a14="http://schemas.microsoft.com/office/drawing/2010/main" Requires="a14">
          <p:sp>
            <p:nvSpPr>
              <p:cNvPr id="19" name="Rectangle 18"/>
              <p:cNvSpPr/>
              <p:nvPr/>
            </p:nvSpPr>
            <p:spPr>
              <a:xfrm>
                <a:off x="653018" y="4838700"/>
                <a:ext cx="11005582" cy="5395067"/>
              </a:xfrm>
              <a:prstGeom prst="rect">
                <a:avLst/>
              </a:prstGeom>
            </p:spPr>
            <p:txBody>
              <a:bodyPr wrap="square">
                <a:spAutoFit/>
              </a:bodyPr>
              <a:lstStyle/>
              <a:p>
                <a:pPr algn="just">
                  <a:lnSpc>
                    <a:spcPct val="150000"/>
                  </a:lnSpc>
                </a:pPr>
                <a:r>
                  <a:rPr lang="vi-VN" sz="3600" smtClean="0">
                    <a:solidFill>
                      <a:srgbClr val="000000"/>
                    </a:solidFill>
                    <a:latin typeface="Arial" panose="020B0604020202020204" pitchFamily="34" charset="0"/>
                    <a:cs typeface="Arial" panose="020B0604020202020204" pitchFamily="34" charset="0"/>
                  </a:rPr>
                  <a:t>b) Trong mặt phẳng tọa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𝑂𝑥𝑦</m:t>
                    </m:r>
                  </m:oMath>
                </a14:m>
                <a:r>
                  <a:rPr lang="vi-VN" sz="3600">
                    <a:solidFill>
                      <a:srgbClr val="000000"/>
                    </a:solidFill>
                    <a:latin typeface="Arial" panose="020B0604020202020204" pitchFamily="34" charset="0"/>
                    <a:cs typeface="Arial" panose="020B0604020202020204" pitchFamily="34" charset="0"/>
                  </a:rPr>
                  <a:t>, hãy biểu diễn các </a:t>
                </a:r>
                <a:r>
                  <a:rPr lang="vi-VN" sz="3600">
                    <a:solidFill>
                      <a:srgbClr val="000000"/>
                    </a:solidFill>
                    <a:latin typeface="Arial" panose="020B0604020202020204" pitchFamily="34" charset="0"/>
                    <a:cs typeface="Arial" panose="020B0604020202020204" pitchFamily="34" charset="0"/>
                  </a:rPr>
                  <a:t>điểm </a:t>
                </a:r>
                <a14:m>
                  <m:oMath xmlns:m="http://schemas.openxmlformats.org/officeDocument/2006/math">
                    <m:d>
                      <m:dPr>
                        <m:ctrlPr>
                          <a:rPr lang="vi-VN" sz="3600" i="1" smtClean="0">
                            <a:solidFill>
                              <a:srgbClr val="000000"/>
                            </a:solidFill>
                            <a:latin typeface="Cambria Math" panose="02040503050406030204" pitchFamily="18" charset="0"/>
                            <a:cs typeface="Arial" panose="020B0604020202020204" pitchFamily="34" charset="0"/>
                          </a:rPr>
                        </m:ctrlPr>
                      </m:dPr>
                      <m:e>
                        <m:r>
                          <a:rPr lang="vi-VN" sz="3600" i="1" smtClean="0">
                            <a:solidFill>
                              <a:srgbClr val="000000"/>
                            </a:solidFill>
                            <a:latin typeface="Cambria Math" panose="02040503050406030204" pitchFamily="18" charset="0"/>
                            <a:cs typeface="Arial" panose="020B0604020202020204" pitchFamily="34" charset="0"/>
                          </a:rPr>
                          <m:t>𝑥</m:t>
                        </m:r>
                        <m:r>
                          <a:rPr lang="vi-VN" sz="3600" i="1" smtClean="0">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𝑦</m:t>
                        </m:r>
                      </m:e>
                    </m:d>
                  </m:oMath>
                </a14:m>
                <a:r>
                  <a:rPr lang="en-US" sz="3600" smtClean="0">
                    <a:solidFill>
                      <a:srgbClr val="000000"/>
                    </a:solidFill>
                    <a:latin typeface="Arial" panose="020B0604020202020204" pitchFamily="34" charset="0"/>
                    <a:cs typeface="Arial" panose="020B0604020202020204" pitchFamily="34" charset="0"/>
                  </a:rPr>
                  <a:t> </a:t>
                </a:r>
                <a:r>
                  <a:rPr lang="vi-VN" sz="3600" smtClean="0">
                    <a:solidFill>
                      <a:srgbClr val="000000"/>
                    </a:solidFill>
                    <a:latin typeface="Arial" panose="020B0604020202020204" pitchFamily="34" charset="0"/>
                    <a:cs typeface="Arial" panose="020B0604020202020204" pitchFamily="34" charset="0"/>
                  </a:rPr>
                  <a:t>trong </a:t>
                </a:r>
                <a:r>
                  <a:rPr lang="vi-VN" sz="3600">
                    <a:solidFill>
                      <a:srgbClr val="000000"/>
                    </a:solidFill>
                    <a:latin typeface="Arial" panose="020B0604020202020204" pitchFamily="34" charset="0"/>
                    <a:cs typeface="Arial" panose="020B0604020202020204" pitchFamily="34" charset="0"/>
                  </a:rPr>
                  <a:t>bảng giá trị ở câu a.</a:t>
                </a:r>
              </a:p>
              <a:p>
                <a:pPr algn="just">
                  <a:lnSpc>
                    <a:spcPct val="150000"/>
                  </a:lnSpc>
                </a:pPr>
                <a:r>
                  <a:rPr lang="vi-VN" sz="3600">
                    <a:solidFill>
                      <a:srgbClr val="000000"/>
                    </a:solidFill>
                    <a:latin typeface="Arial" panose="020B0604020202020204" pitchFamily="34" charset="0"/>
                    <a:cs typeface="Arial" panose="020B0604020202020204" pitchFamily="34" charset="0"/>
                  </a:rPr>
                  <a:t>Bằng cách làm tương tự, lấy </a:t>
                </a:r>
                <a:r>
                  <a:rPr lang="vi-VN" sz="3600">
                    <a:solidFill>
                      <a:srgbClr val="000000"/>
                    </a:solidFill>
                    <a:latin typeface="Arial" panose="020B0604020202020204" pitchFamily="34" charset="0"/>
                    <a:cs typeface="Arial" panose="020B0604020202020204" pitchFamily="34" charset="0"/>
                  </a:rPr>
                  <a:t>nhiều </a:t>
                </a:r>
                <a:r>
                  <a:rPr lang="vi-VN" sz="3600" smtClean="0">
                    <a:solidFill>
                      <a:srgbClr val="000000"/>
                    </a:solidFill>
                    <a:latin typeface="Arial" panose="020B0604020202020204" pitchFamily="34" charset="0"/>
                    <a:cs typeface="Arial" panose="020B0604020202020204" pitchFamily="34" charset="0"/>
                  </a:rPr>
                  <a:t>điểm</a:t>
                </a:r>
                <a:r>
                  <a:rPr lang="en-US" sz="3600" smtClean="0">
                    <a:solidFill>
                      <a:srgbClr val="000000"/>
                    </a:solidFill>
                    <a:latin typeface="Arial" panose="020B0604020202020204" pitchFamily="34" charset="0"/>
                    <a:cs typeface="Arial" panose="020B0604020202020204" pitchFamily="34" charset="0"/>
                  </a:rPr>
                  <a:t> </a:t>
                </a:r>
                <a14:m>
                  <m:oMath xmlns:m="http://schemas.openxmlformats.org/officeDocument/2006/math">
                    <m:d>
                      <m:dPr>
                        <m:ctrlPr>
                          <a:rPr lang="vi-VN" sz="3600" i="1" smtClean="0">
                            <a:solidFill>
                              <a:srgbClr val="000000"/>
                            </a:solidFill>
                            <a:latin typeface="Cambria Math" panose="02040503050406030204" pitchFamily="18" charset="0"/>
                            <a:cs typeface="Arial" panose="020B0604020202020204" pitchFamily="34" charset="0"/>
                          </a:rPr>
                        </m:ctrlPr>
                      </m:dPr>
                      <m:e>
                        <m:r>
                          <a:rPr lang="en-US" sz="3600" b="0" i="1" smtClean="0">
                            <a:solidFill>
                              <a:srgbClr val="000000"/>
                            </a:solidFill>
                            <a:latin typeface="Cambria Math" panose="02040503050406030204" pitchFamily="18" charset="0"/>
                            <a:cs typeface="Arial" panose="020B0604020202020204" pitchFamily="34" charset="0"/>
                          </a:rPr>
                          <m:t>𝑥</m:t>
                        </m:r>
                        <m:r>
                          <a:rPr lang="en-US" sz="3600" b="0" i="1" smtClean="0">
                            <a:solidFill>
                              <a:srgbClr val="000000"/>
                            </a:solidFill>
                            <a:latin typeface="Cambria Math" panose="02040503050406030204" pitchFamily="18" charset="0"/>
                            <a:cs typeface="Arial" panose="020B0604020202020204" pitchFamily="34" charset="0"/>
                          </a:rPr>
                          <m:t>; </m:t>
                        </m:r>
                        <m:sSup>
                          <m:sSupPr>
                            <m:ctrlPr>
                              <a:rPr lang="en-US" sz="3600" b="0" i="1" smtClean="0">
                                <a:solidFill>
                                  <a:srgbClr val="000000"/>
                                </a:solidFill>
                                <a:latin typeface="Cambria Math" panose="02040503050406030204" pitchFamily="18" charset="0"/>
                                <a:cs typeface="Arial" panose="020B0604020202020204" pitchFamily="34" charset="0"/>
                              </a:rPr>
                            </m:ctrlPr>
                          </m:sSupPr>
                          <m:e>
                            <m:d>
                              <m:dPr>
                                <m:ctrlPr>
                                  <a:rPr lang="en-US" sz="3600" b="0" i="1" smtClean="0">
                                    <a:solidFill>
                                      <a:srgbClr val="000000"/>
                                    </a:solidFill>
                                    <a:latin typeface="Cambria Math" panose="02040503050406030204" pitchFamily="18" charset="0"/>
                                    <a:cs typeface="Arial" panose="020B0604020202020204" pitchFamily="34" charset="0"/>
                                  </a:rPr>
                                </m:ctrlPr>
                              </m:dPr>
                              <m:e>
                                <m:f>
                                  <m:fPr>
                                    <m:ctrlPr>
                                      <a:rPr lang="en-US" sz="3600" b="0" i="1" smtClean="0">
                                        <a:solidFill>
                                          <a:srgbClr val="000000"/>
                                        </a:solidFill>
                                        <a:latin typeface="Cambria Math" panose="02040503050406030204" pitchFamily="18" charset="0"/>
                                        <a:cs typeface="Arial" panose="020B0604020202020204" pitchFamily="34" charset="0"/>
                                      </a:rPr>
                                    </m:ctrlPr>
                                  </m:fPr>
                                  <m:num>
                                    <m:r>
                                      <a:rPr lang="en-US" sz="3600" b="0" i="1" smtClean="0">
                                        <a:solidFill>
                                          <a:srgbClr val="000000"/>
                                        </a:solidFill>
                                        <a:latin typeface="Cambria Math" panose="02040503050406030204" pitchFamily="18" charset="0"/>
                                        <a:cs typeface="Arial" panose="020B0604020202020204" pitchFamily="34" charset="0"/>
                                      </a:rPr>
                                      <m:t>1</m:t>
                                    </m:r>
                                  </m:num>
                                  <m:den>
                                    <m:r>
                                      <a:rPr lang="en-US" sz="3600" b="0" i="1" smtClean="0">
                                        <a:solidFill>
                                          <a:srgbClr val="000000"/>
                                        </a:solidFill>
                                        <a:latin typeface="Cambria Math" panose="02040503050406030204" pitchFamily="18" charset="0"/>
                                        <a:cs typeface="Arial" panose="020B0604020202020204" pitchFamily="34" charset="0"/>
                                      </a:rPr>
                                      <m:t>2</m:t>
                                    </m:r>
                                  </m:den>
                                </m:f>
                              </m:e>
                            </m:d>
                          </m:e>
                          <m:sup>
                            <m:r>
                              <a:rPr lang="en-US" sz="3600" b="0" i="1" smtClean="0">
                                <a:solidFill>
                                  <a:srgbClr val="000000"/>
                                </a:solidFill>
                                <a:latin typeface="Cambria Math" panose="02040503050406030204" pitchFamily="18" charset="0"/>
                                <a:cs typeface="Arial" panose="020B0604020202020204" pitchFamily="34" charset="0"/>
                              </a:rPr>
                              <m:t>𝑥</m:t>
                            </m:r>
                          </m:sup>
                        </m:sSup>
                      </m:e>
                    </m:d>
                  </m:oMath>
                </a14:m>
                <a:r>
                  <a:rPr lang="vi-VN" sz="3600">
                    <a:solidFill>
                      <a:srgbClr val="000000"/>
                    </a:solidFill>
                    <a:latin typeface="Arial" panose="020B0604020202020204" pitchFamily="34" charset="0"/>
                    <a:cs typeface="Arial" panose="020B0604020202020204" pitchFamily="34" charset="0"/>
                  </a:rPr>
                  <a:t> </a:t>
                </a:r>
                <a:r>
                  <a:rPr lang="vi-VN" sz="3600" smtClean="0">
                    <a:solidFill>
                      <a:srgbClr val="000000"/>
                    </a:solidFill>
                    <a:latin typeface="Arial" panose="020B0604020202020204" pitchFamily="34" charset="0"/>
                    <a:cs typeface="Arial" panose="020B0604020202020204" pitchFamily="34" charset="0"/>
                  </a:rPr>
                  <a:t>với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𝑥</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ℝ</m:t>
                    </m:r>
                  </m:oMath>
                </a14:m>
                <a:r>
                  <a:rPr lang="en-US" sz="3600" smtClean="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và nối lại, ta được đồ thị hàm số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oMath>
                </a14:m>
                <a:r>
                  <a:rPr lang="vi-VN" sz="3600">
                    <a:solidFill>
                      <a:srgbClr val="000000"/>
                    </a:solidFill>
                    <a:latin typeface="Arial" panose="020B0604020202020204" pitchFamily="34" charset="0"/>
                    <a:cs typeface="Arial" panose="020B0604020202020204" pitchFamily="34" charset="0"/>
                  </a:rPr>
                  <a:t> (</a:t>
                </a:r>
                <a:r>
                  <a:rPr lang="vi-VN" sz="3600" i="1">
                    <a:solidFill>
                      <a:srgbClr val="000000"/>
                    </a:solidFill>
                    <a:latin typeface="Arial" panose="020B0604020202020204" pitchFamily="34" charset="0"/>
                    <a:cs typeface="Arial" panose="020B0604020202020204" pitchFamily="34" charset="0"/>
                  </a:rPr>
                  <a:t>Hình 2</a:t>
                </a:r>
                <a:r>
                  <a:rPr lang="vi-VN" sz="3600">
                    <a:solidFill>
                      <a:srgbClr val="000000"/>
                    </a:solidFill>
                    <a:latin typeface="Arial" panose="020B0604020202020204" pitchFamily="34" charset="0"/>
                    <a:cs typeface="Arial" panose="020B0604020202020204" pitchFamily="34" charset="0"/>
                  </a:rPr>
                  <a:t>).</a:t>
                </a:r>
                <a:endParaRPr lang="vi-VN" sz="3600" b="0" i="0">
                  <a:solidFill>
                    <a:srgbClr val="000000"/>
                  </a:solidFill>
                  <a:effectLst/>
                  <a:latin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653018" y="4838700"/>
                <a:ext cx="11005582" cy="5395067"/>
              </a:xfrm>
              <a:prstGeom prst="rect">
                <a:avLst/>
              </a:prstGeom>
              <a:blipFill>
                <a:blip r:embed="rId7"/>
                <a:stretch>
                  <a:fillRect l="-1661" r="-1661"/>
                </a:stretch>
              </a:blipFill>
            </p:spPr>
            <p:txBody>
              <a:bodyPr/>
              <a:lstStyle/>
              <a:p>
                <a:r>
                  <a:rPr lang="en-US">
                    <a:noFill/>
                  </a:rPr>
                  <a:t> </a:t>
                </a:r>
              </a:p>
            </p:txBody>
          </p:sp>
        </mc:Fallback>
      </mc:AlternateContent>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26985" y="2393689"/>
            <a:ext cx="4572000" cy="7366522"/>
          </a:xfrm>
          <a:prstGeom prst="rect">
            <a:avLst/>
          </a:prstGeom>
        </p:spPr>
      </p:pic>
    </p:spTree>
    <p:extLst>
      <p:ext uri="{BB962C8B-B14F-4D97-AF65-F5344CB8AC3E}">
        <p14:creationId xmlns:p14="http://schemas.microsoft.com/office/powerpoint/2010/main" val="149239021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strVal val="#ppt_x"/>
                                          </p:val>
                                        </p:tav>
                                        <p:tav tm="100000">
                                          <p:val>
                                            <p:strVal val="#ppt_x"/>
                                          </p:val>
                                        </p:tav>
                                      </p:tavLst>
                                    </p:anim>
                                    <p:anim calcmode="lin" valueType="num">
                                      <p:cBhvr>
                                        <p:cTn id="3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7" grpId="0"/>
      <p:bldP spid="13"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9" name="Picture 8"/>
          <p:cNvPicPr>
            <a:picLocks noChangeAspect="1"/>
          </p:cNvPicPr>
          <p:nvPr/>
        </p:nvPicPr>
        <p:blipFill>
          <a:blip r:embed="rId3"/>
          <a:stretch>
            <a:fillRect/>
          </a:stretch>
        </p:blipFill>
        <p:spPr>
          <a:xfrm rot="13794145">
            <a:off x="16682448" y="-22724"/>
            <a:ext cx="1190129" cy="1374169"/>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8832" y="1365584"/>
            <a:ext cx="5124699" cy="8257044"/>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202416" y="1020746"/>
                <a:ext cx="9144000" cy="9075754"/>
              </a:xfrm>
              <a:prstGeom prst="rect">
                <a:avLst/>
              </a:prstGeom>
            </p:spPr>
            <p:txBody>
              <a:bodyPr wrap="square">
                <a:spAutoFit/>
              </a:bodyPr>
              <a:lstStyle/>
              <a:p>
                <a:pPr algn="just">
                  <a:lnSpc>
                    <a:spcPct val="150000"/>
                  </a:lnSpc>
                </a:pPr>
                <a:r>
                  <a:rPr lang="en-US" sz="3700">
                    <a:solidFill>
                      <a:srgbClr val="000000"/>
                    </a:solidFill>
                    <a:latin typeface="Arial" panose="020B0604020202020204" pitchFamily="34" charset="0"/>
                    <a:cs typeface="Arial" panose="020B0604020202020204" pitchFamily="34" charset="0"/>
                  </a:rPr>
                  <a:t>c) Cho biết tọa độ giao điểm của đồ thị hàm số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oMath>
                </a14:m>
                <a:r>
                  <a:rPr lang="en-US" sz="3700">
                    <a:solidFill>
                      <a:srgbClr val="000000"/>
                    </a:solidFill>
                    <a:latin typeface="Arial" panose="020B0604020202020204" pitchFamily="34" charset="0"/>
                    <a:cs typeface="Arial" panose="020B0604020202020204" pitchFamily="34" charset="0"/>
                  </a:rPr>
                  <a:t> </a:t>
                </a:r>
                <a:r>
                  <a:rPr lang="en-US" sz="3700" smtClean="0">
                    <a:solidFill>
                      <a:srgbClr val="000000"/>
                    </a:solidFill>
                    <a:latin typeface="Arial" panose="020B0604020202020204" pitchFamily="34" charset="0"/>
                    <a:cs typeface="Arial" panose="020B0604020202020204" pitchFamily="34" charset="0"/>
                  </a:rPr>
                  <a:t>với </a:t>
                </a:r>
                <a:r>
                  <a:rPr lang="en-US" sz="3700">
                    <a:solidFill>
                      <a:srgbClr val="000000"/>
                    </a:solidFill>
                    <a:latin typeface="Arial" panose="020B0604020202020204" pitchFamily="34" charset="0"/>
                    <a:cs typeface="Arial" panose="020B0604020202020204" pitchFamily="34" charset="0"/>
                  </a:rPr>
                  <a:t>trục tung và vị trí của đồ thị hàm số đó so với trục </a:t>
                </a:r>
                <a:r>
                  <a:rPr lang="en-US" sz="3700">
                    <a:solidFill>
                      <a:srgbClr val="000000"/>
                    </a:solidFill>
                    <a:latin typeface="Arial" panose="020B0604020202020204" pitchFamily="34" charset="0"/>
                    <a:cs typeface="Arial" panose="020B0604020202020204" pitchFamily="34" charset="0"/>
                  </a:rPr>
                  <a:t>hoành</a:t>
                </a:r>
                <a:r>
                  <a:rPr lang="en-US" sz="3700" smtClean="0">
                    <a:solidFill>
                      <a:srgbClr val="000000"/>
                    </a:solidFill>
                    <a:latin typeface="Arial" panose="020B0604020202020204" pitchFamily="34" charset="0"/>
                    <a:cs typeface="Arial" panose="020B0604020202020204" pitchFamily="34" charset="0"/>
                  </a:rPr>
                  <a:t>.</a:t>
                </a:r>
                <a:endParaRPr lang="en-US" sz="3700">
                  <a:solidFill>
                    <a:srgbClr val="000000"/>
                  </a:solidFill>
                  <a:latin typeface="Arial" panose="020B0604020202020204" pitchFamily="34" charset="0"/>
                  <a:cs typeface="Arial" panose="020B0604020202020204" pitchFamily="34" charset="0"/>
                </a:endParaRPr>
              </a:p>
              <a:p>
                <a:pPr algn="just">
                  <a:lnSpc>
                    <a:spcPct val="150000"/>
                  </a:lnSpc>
                </a:pPr>
                <a:r>
                  <a:rPr lang="en-US" sz="3700">
                    <a:solidFill>
                      <a:srgbClr val="000000"/>
                    </a:solidFill>
                    <a:latin typeface="Arial" panose="020B0604020202020204" pitchFamily="34" charset="0"/>
                    <a:cs typeface="Arial" panose="020B0604020202020204" pitchFamily="34" charset="0"/>
                  </a:rPr>
                  <a:t>d) Quan sát đồ thị hàm số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oMath>
                </a14:m>
                <a:r>
                  <a:rPr lang="en-US" sz="3700">
                    <a:solidFill>
                      <a:srgbClr val="000000"/>
                    </a:solidFill>
                    <a:latin typeface="Arial" panose="020B0604020202020204" pitchFamily="34" charset="0"/>
                    <a:cs typeface="Arial" panose="020B0604020202020204" pitchFamily="34" charset="0"/>
                  </a:rPr>
                  <a:t>,</a:t>
                </a:r>
                <a:r>
                  <a:rPr lang="en-US" sz="3700">
                    <a:solidFill>
                      <a:srgbClr val="000000"/>
                    </a:solidFill>
                    <a:latin typeface="Arial" panose="020B0604020202020204" pitchFamily="34" charset="0"/>
                    <a:cs typeface="Arial" panose="020B0604020202020204" pitchFamily="34" charset="0"/>
                  </a:rPr>
                  <a:t> </a:t>
                </a:r>
                <a:r>
                  <a:rPr lang="en-US" sz="3700" smtClean="0">
                    <a:solidFill>
                      <a:srgbClr val="000000"/>
                    </a:solidFill>
                    <a:latin typeface="Arial" panose="020B0604020202020204" pitchFamily="34" charset="0"/>
                    <a:cs typeface="Arial" panose="020B0604020202020204" pitchFamily="34" charset="0"/>
                  </a:rPr>
                  <a:t>nêu </a:t>
                </a:r>
                <a:r>
                  <a:rPr lang="en-US" sz="3700">
                    <a:solidFill>
                      <a:srgbClr val="000000"/>
                    </a:solidFill>
                    <a:latin typeface="Arial" panose="020B0604020202020204" pitchFamily="34" charset="0"/>
                    <a:cs typeface="Arial" panose="020B0604020202020204" pitchFamily="34" charset="0"/>
                  </a:rPr>
                  <a:t>nhận xét </a:t>
                </a:r>
                <a:r>
                  <a:rPr lang="en-US" sz="3700">
                    <a:solidFill>
                      <a:srgbClr val="000000"/>
                    </a:solidFill>
                    <a:latin typeface="Arial" panose="020B0604020202020204" pitchFamily="34" charset="0"/>
                    <a:cs typeface="Arial" panose="020B0604020202020204" pitchFamily="34" charset="0"/>
                  </a:rPr>
                  <a:t>về</a:t>
                </a:r>
                <a:r>
                  <a:rPr lang="en-US" sz="3700" smtClean="0">
                    <a:solidFill>
                      <a:srgbClr val="000000"/>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700">
                    <a:solidFill>
                      <a:srgbClr val="000000"/>
                    </a:solidFill>
                    <a:latin typeface="Arial" panose="020B0604020202020204" pitchFamily="34" charset="0"/>
                    <a:cs typeface="Arial" panose="020B0604020202020204" pitchFamily="34" charset="0"/>
                  </a:rPr>
                  <a:t> </a:t>
                </a:r>
                <a14:m>
                  <m:oMath xmlns:m="http://schemas.openxmlformats.org/officeDocument/2006/math">
                    <m:func>
                      <m:funcPr>
                        <m:ctrlPr>
                          <a:rPr lang="en-US" sz="3700" i="1">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700" i="1">
                                <a:latin typeface="Cambria Math" panose="02040503050406030204" pitchFamily="18" charset="0"/>
                                <a:ea typeface="Dotum" panose="020B0600000101010101" pitchFamily="34" charset="-127"/>
                                <a:cs typeface="Times New Roman" panose="02020603050405020304" pitchFamily="18" charset="0"/>
                              </a:rPr>
                            </m:ctrlPr>
                          </m:limLowPr>
                          <m:e>
                            <m:r>
                              <a:rPr lang="da-DK" sz="3700" i="1">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700" i="1">
                                <a:latin typeface="Cambria Math" panose="02040503050406030204" pitchFamily="18" charset="0"/>
                                <a:ea typeface="Dotum" panose="020B0600000101010101" pitchFamily="34" charset="-127"/>
                                <a:cs typeface="Times New Roman" panose="02020603050405020304" pitchFamily="18" charset="0"/>
                              </a:rPr>
                              <m:t>𝑥</m:t>
                            </m:r>
                            <m:r>
                              <a:rPr lang="da-DK" sz="3700" i="1">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e>
                    </m:func>
                    <m:r>
                      <a:rPr lang="en-US" sz="3700" i="1">
                        <a:latin typeface="Cambria Math" panose="02040503050406030204" pitchFamily="18" charset="0"/>
                        <a:ea typeface="Dotum" panose="020B0600000101010101" pitchFamily="34" charset="-127"/>
                        <a:cs typeface="Times New Roman" panose="02020603050405020304" pitchFamily="18" charset="0"/>
                      </a:rPr>
                      <m:t>; </m:t>
                    </m:r>
                    <m:func>
                      <m:funcPr>
                        <m:ctrlPr>
                          <a:rPr lang="en-US" sz="3700" i="1">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700" i="1">
                                <a:latin typeface="Cambria Math" panose="02040503050406030204" pitchFamily="18" charset="0"/>
                                <a:ea typeface="Dotum" panose="020B0600000101010101" pitchFamily="34" charset="-127"/>
                                <a:cs typeface="Times New Roman" panose="02020603050405020304" pitchFamily="18" charset="0"/>
                              </a:rPr>
                            </m:ctrlPr>
                          </m:limLowPr>
                          <m:e>
                            <m:r>
                              <a:rPr lang="da-DK" sz="3700" i="1">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700" i="1">
                                <a:latin typeface="Cambria Math" panose="02040503050406030204" pitchFamily="18" charset="0"/>
                                <a:ea typeface="Dotum" panose="020B0600000101010101" pitchFamily="34" charset="-127"/>
                                <a:cs typeface="Times New Roman" panose="02020603050405020304" pitchFamily="18" charset="0"/>
                              </a:rPr>
                              <m:t>𝑥</m:t>
                            </m:r>
                            <m:r>
                              <a:rPr lang="da-DK" sz="3700" i="1">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e>
                    </m:func>
                  </m:oMath>
                </a14:m>
                <a:endParaRPr lang="en-US" sz="3700" smtClean="0">
                  <a:solidFill>
                    <a:srgbClr val="00000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smtClean="0">
                    <a:solidFill>
                      <a:srgbClr val="000000"/>
                    </a:solidFill>
                    <a:latin typeface="Arial" panose="020B0604020202020204" pitchFamily="34" charset="0"/>
                    <a:cs typeface="Arial" panose="020B0604020202020204" pitchFamily="34" charset="0"/>
                  </a:rPr>
                  <a:t>Sự </a:t>
                </a:r>
                <a:r>
                  <a:rPr lang="en-US" sz="3700">
                    <a:solidFill>
                      <a:srgbClr val="000000"/>
                    </a:solidFill>
                    <a:latin typeface="Arial" panose="020B0604020202020204" pitchFamily="34" charset="0"/>
                    <a:cs typeface="Arial" panose="020B0604020202020204" pitchFamily="34" charset="0"/>
                  </a:rPr>
                  <a:t>biến thiên của hàm số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oMath>
                </a14:m>
                <a:r>
                  <a:rPr lang="en-US" sz="3700">
                    <a:solidFill>
                      <a:srgbClr val="000000"/>
                    </a:solidFill>
                    <a:latin typeface="Arial" panose="020B0604020202020204" pitchFamily="34" charset="0"/>
                    <a:cs typeface="Arial" panose="020B0604020202020204" pitchFamily="34" charset="0"/>
                  </a:rPr>
                  <a:t>  và lập bảng biến thiên của hàm số </a:t>
                </a:r>
                <a:r>
                  <a:rPr lang="en-US" sz="3700">
                    <a:solidFill>
                      <a:srgbClr val="000000"/>
                    </a:solidFill>
                    <a:latin typeface="Arial" panose="020B0604020202020204" pitchFamily="34" charset="0"/>
                    <a:cs typeface="Arial" panose="020B0604020202020204" pitchFamily="34" charset="0"/>
                  </a:rPr>
                  <a:t>đó</a:t>
                </a:r>
                <a:r>
                  <a:rPr lang="en-US" sz="3700" smtClean="0">
                    <a:solidFill>
                      <a:srgbClr val="000000"/>
                    </a:solidFill>
                    <a:latin typeface="Arial" panose="020B0604020202020204" pitchFamily="34" charset="0"/>
                    <a:cs typeface="Arial" panose="020B0604020202020204" pitchFamily="34" charset="0"/>
                  </a:rPr>
                  <a:t>.</a:t>
                </a:r>
                <a:endParaRPr lang="en-US" sz="3700">
                  <a:solidFill>
                    <a:srgbClr val="000000"/>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02416" y="1020746"/>
                <a:ext cx="9144000" cy="9075754"/>
              </a:xfrm>
              <a:prstGeom prst="rect">
                <a:avLst/>
              </a:prstGeom>
              <a:blipFill>
                <a:blip r:embed="rId5"/>
                <a:stretch>
                  <a:fillRect l="-2067" r="-2133" b="-470"/>
                </a:stretch>
              </a:blipFill>
            </p:spPr>
            <p:txBody>
              <a:bodyPr/>
              <a:lstStyle/>
              <a:p>
                <a:r>
                  <a:rPr lang="en-US">
                    <a:noFill/>
                  </a:rPr>
                  <a:t> </a:t>
                </a:r>
              </a:p>
            </p:txBody>
          </p:sp>
        </mc:Fallback>
      </mc:AlternateContent>
    </p:spTree>
    <p:extLst>
      <p:ext uri="{BB962C8B-B14F-4D97-AF65-F5344CB8AC3E}">
        <p14:creationId xmlns:p14="http://schemas.microsoft.com/office/powerpoint/2010/main" val="3504998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405347" y="320501"/>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798337" y="1251207"/>
              <a:ext cx="1600200" cy="900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200890984"/>
                  </p:ext>
                </p:extLst>
              </p:nvPr>
            </p:nvGraphicFramePr>
            <p:xfrm>
              <a:off x="652432" y="2296791"/>
              <a:ext cx="11572878" cy="2006600"/>
            </p:xfrm>
            <a:graphic>
              <a:graphicData uri="http://schemas.openxmlformats.org/drawingml/2006/table">
                <a:tbl>
                  <a:tblPr firstRow="1" firstCol="1" bandRow="1"/>
                  <a:tblGrid>
                    <a:gridCol w="1928813">
                      <a:extLst>
                        <a:ext uri="{9D8B030D-6E8A-4147-A177-3AD203B41FA5}">
                          <a16:colId xmlns:a16="http://schemas.microsoft.com/office/drawing/2014/main" val="3414576512"/>
                        </a:ext>
                      </a:extLst>
                    </a:gridCol>
                    <a:gridCol w="1928813">
                      <a:extLst>
                        <a:ext uri="{9D8B030D-6E8A-4147-A177-3AD203B41FA5}">
                          <a16:colId xmlns:a16="http://schemas.microsoft.com/office/drawing/2014/main" val="3756891802"/>
                        </a:ext>
                      </a:extLst>
                    </a:gridCol>
                    <a:gridCol w="1928813">
                      <a:extLst>
                        <a:ext uri="{9D8B030D-6E8A-4147-A177-3AD203B41FA5}">
                          <a16:colId xmlns:a16="http://schemas.microsoft.com/office/drawing/2014/main" val="3939007721"/>
                        </a:ext>
                      </a:extLst>
                    </a:gridCol>
                    <a:gridCol w="1928813">
                      <a:extLst>
                        <a:ext uri="{9D8B030D-6E8A-4147-A177-3AD203B41FA5}">
                          <a16:colId xmlns:a16="http://schemas.microsoft.com/office/drawing/2014/main" val="1468671484"/>
                        </a:ext>
                      </a:extLst>
                    </a:gridCol>
                    <a:gridCol w="1928813">
                      <a:extLst>
                        <a:ext uri="{9D8B030D-6E8A-4147-A177-3AD203B41FA5}">
                          <a16:colId xmlns:a16="http://schemas.microsoft.com/office/drawing/2014/main" val="1582664264"/>
                        </a:ext>
                      </a:extLst>
                    </a:gridCol>
                    <a:gridCol w="1928813">
                      <a:extLst>
                        <a:ext uri="{9D8B030D-6E8A-4147-A177-3AD203B41FA5}">
                          <a16:colId xmlns:a16="http://schemas.microsoft.com/office/drawing/2014/main" val="3917802712"/>
                        </a:ext>
                      </a:extLst>
                    </a:gridCol>
                  </a:tblGrid>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0</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200890984"/>
                  </p:ext>
                </p:extLst>
              </p:nvPr>
            </p:nvGraphicFramePr>
            <p:xfrm>
              <a:off x="652432" y="2296791"/>
              <a:ext cx="11572878" cy="2006600"/>
            </p:xfrm>
            <a:graphic>
              <a:graphicData uri="http://schemas.openxmlformats.org/drawingml/2006/table">
                <a:tbl>
                  <a:tblPr firstRow="1" firstCol="1" bandRow="1"/>
                  <a:tblGrid>
                    <a:gridCol w="1928813">
                      <a:extLst>
                        <a:ext uri="{9D8B030D-6E8A-4147-A177-3AD203B41FA5}">
                          <a16:colId xmlns:a16="http://schemas.microsoft.com/office/drawing/2014/main" val="3414576512"/>
                        </a:ext>
                      </a:extLst>
                    </a:gridCol>
                    <a:gridCol w="1928813">
                      <a:extLst>
                        <a:ext uri="{9D8B030D-6E8A-4147-A177-3AD203B41FA5}">
                          <a16:colId xmlns:a16="http://schemas.microsoft.com/office/drawing/2014/main" val="3756891802"/>
                        </a:ext>
                      </a:extLst>
                    </a:gridCol>
                    <a:gridCol w="1928813">
                      <a:extLst>
                        <a:ext uri="{9D8B030D-6E8A-4147-A177-3AD203B41FA5}">
                          <a16:colId xmlns:a16="http://schemas.microsoft.com/office/drawing/2014/main" val="3939007721"/>
                        </a:ext>
                      </a:extLst>
                    </a:gridCol>
                    <a:gridCol w="1928813">
                      <a:extLst>
                        <a:ext uri="{9D8B030D-6E8A-4147-A177-3AD203B41FA5}">
                          <a16:colId xmlns:a16="http://schemas.microsoft.com/office/drawing/2014/main" val="1468671484"/>
                        </a:ext>
                      </a:extLst>
                    </a:gridCol>
                    <a:gridCol w="1928813">
                      <a:extLst>
                        <a:ext uri="{9D8B030D-6E8A-4147-A177-3AD203B41FA5}">
                          <a16:colId xmlns:a16="http://schemas.microsoft.com/office/drawing/2014/main" val="1582664264"/>
                        </a:ext>
                      </a:extLst>
                    </a:gridCol>
                    <a:gridCol w="1928813">
                      <a:extLst>
                        <a:ext uri="{9D8B030D-6E8A-4147-A177-3AD203B41FA5}">
                          <a16:colId xmlns:a16="http://schemas.microsoft.com/office/drawing/2014/main" val="3917802712"/>
                        </a:ext>
                      </a:extLst>
                    </a:gridCol>
                  </a:tblGrid>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31" t="-606" r="-499685" b="-10181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949" t="-606" r="-401266" b="-10181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15" t="-606" r="-300000" b="-10181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1266" t="-606" r="-200949" b="-10181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0000" t="-606" r="-100315" b="-10181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01582" t="-606" r="-633" b="-101818"/>
                          </a:stretch>
                        </a:blipFill>
                      </a:tcPr>
                    </a:tc>
                    <a:extLst>
                      <a:ext uri="{0D108BD9-81ED-4DB2-BD59-A6C34878D82A}">
                        <a16:rowId xmlns:a16="http://schemas.microsoft.com/office/drawing/2014/main" val="2137530973"/>
                      </a:ext>
                    </a:extLst>
                  </a:tr>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31" t="-100606" r="-499685" b="-181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949" t="-100606" r="-401266" b="-181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15" t="-100606" r="-300000" b="-181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1266" t="-100606" r="-200949" b="-181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0000" t="-100606" r="-100315" b="-181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01582" t="-100606" r="-633" b="-1818"/>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mc:Choice xmlns:a14="http://schemas.microsoft.com/office/drawing/2010/main" Requires="a14">
          <p:sp>
            <p:nvSpPr>
              <p:cNvPr id="12" name="Rectangle 11"/>
              <p:cNvSpPr/>
              <p:nvPr/>
            </p:nvSpPr>
            <p:spPr>
              <a:xfrm>
                <a:off x="3287020" y="3425279"/>
                <a:ext cx="558165" cy="73353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8</m:t>
                      </m:r>
                    </m:oMath>
                  </m:oMathPara>
                </a14:m>
                <a:endParaRPr kumimoji="0" lang="en-US" sz="35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3287020" y="3425279"/>
                <a:ext cx="558165" cy="73353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5236468" y="3430644"/>
                <a:ext cx="558165" cy="73353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4</m:t>
                      </m:r>
                    </m:oMath>
                  </m:oMathPara>
                </a14:m>
                <a:endParaRPr kumimoji="0" lang="en-US" sz="35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5236468" y="3430644"/>
                <a:ext cx="558165" cy="73353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7205452" y="3430644"/>
                <a:ext cx="558165" cy="73353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2</m:t>
                      </m:r>
                    </m:oMath>
                  </m:oMathPara>
                </a14:m>
                <a:endParaRPr kumimoji="0" lang="en-US" sz="35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7205452" y="3430644"/>
                <a:ext cx="558165" cy="73353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9130518" y="3430643"/>
                <a:ext cx="558165" cy="73353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1</m:t>
                      </m:r>
                    </m:oMath>
                  </m:oMathPara>
                </a14:m>
                <a:endParaRPr kumimoji="0" lang="en-US" sz="35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9130518" y="3430643"/>
                <a:ext cx="558165" cy="73353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11084444" y="3399885"/>
                <a:ext cx="498855" cy="852926"/>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 xmlns:m="http://schemas.openxmlformats.org/officeDocument/2006/math">
                    <m:f>
                      <m:fPr>
                        <m:ctrlP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2</m:t>
                        </m:r>
                      </m:den>
                    </m:f>
                  </m:oMath>
                </a14:m>
                <a:r>
                  <a:rPr kumimoji="0" lang="en-US" sz="3500" b="0" i="0" u="none" strike="noStrike" kern="1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5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11084444" y="3399885"/>
                <a:ext cx="498855" cy="852926"/>
              </a:xfrm>
              <a:prstGeom prst="rect">
                <a:avLst/>
              </a:prstGeom>
              <a:blipFill>
                <a:blip r:embed="rId9"/>
                <a:stretch>
                  <a:fillRect/>
                </a:stretch>
              </a:blipFill>
            </p:spPr>
            <p:txBody>
              <a:bodyPr/>
              <a:lstStyle/>
              <a:p>
                <a:r>
                  <a:rPr lang="en-US">
                    <a:noFill/>
                  </a:rPr>
                  <a:t> </a:t>
                </a:r>
              </a:p>
            </p:txBody>
          </p:sp>
        </mc:Fallback>
      </mc:AlternateContent>
      <p:sp>
        <p:nvSpPr>
          <p:cNvPr id="3" name="Rectangle 2"/>
          <p:cNvSpPr/>
          <p:nvPr/>
        </p:nvSpPr>
        <p:spPr>
          <a:xfrm>
            <a:off x="636390" y="1404458"/>
            <a:ext cx="72327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a:t>
            </a:r>
            <a:endParaRPr kumimoji="0" lang="en-US" sz="3600" b="0" i="0" u="none" strike="noStrike" kern="1200" cap="none" spc="0" normalizeH="0" baseline="0" noProof="0">
              <a:ln>
                <a:noFill/>
              </a:ln>
              <a:solidFill>
                <a:prstClr val="black"/>
              </a:solidFill>
              <a:effectLst/>
              <a:uLnTx/>
              <a:uFillTx/>
              <a:latin typeface="Calibri"/>
              <a:ea typeface="+mn-ea"/>
            </a:endParaRPr>
          </a:p>
        </p:txBody>
      </p:sp>
      <mc:AlternateContent xmlns:mc="http://schemas.openxmlformats.org/markup-compatibility/2006">
        <mc:Choice xmlns:a14="http://schemas.microsoft.com/office/drawing/2010/main" Requires="a14">
          <p:sp>
            <p:nvSpPr>
              <p:cNvPr id="4" name="Rectangle 3"/>
              <p:cNvSpPr/>
              <p:nvPr/>
            </p:nvSpPr>
            <p:spPr>
              <a:xfrm>
                <a:off x="636390" y="4868463"/>
                <a:ext cx="12089010" cy="1754326"/>
              </a:xfrm>
              <a:prstGeom prst="rect">
                <a:avLst/>
              </a:prstGeom>
            </p:spPr>
            <p:txBody>
              <a:bodyPr wrap="square">
                <a:spAutoFit/>
              </a:bodyPr>
              <a:lstStyle/>
              <a:p>
                <a:pPr lvl="0" algn="just">
                  <a:lnSpc>
                    <a:spcPct val="150000"/>
                  </a:lnSpc>
                </a:pPr>
                <a:r>
                  <a:rPr lang="en-US" sz="3600" smtClean="0">
                    <a:solidFill>
                      <a:srgbClr val="000000"/>
                    </a:solidFill>
                    <a:latin typeface="Arial" panose="020B0604020202020204" pitchFamily="34" charset="0"/>
                    <a:cs typeface="Arial" panose="020B0604020202020204" pitchFamily="34" charset="0"/>
                  </a:rPr>
                  <a:t>b) </a:t>
                </a:r>
                <a:r>
                  <a:rPr lang="vi-VN" sz="3600" smtClean="0">
                    <a:solidFill>
                      <a:srgbClr val="000000"/>
                    </a:solidFill>
                  </a:rPr>
                  <a:t>Các </a:t>
                </a:r>
                <a:r>
                  <a:rPr lang="vi-VN" sz="3600">
                    <a:solidFill>
                      <a:srgbClr val="000000"/>
                    </a:solidFill>
                  </a:rPr>
                  <a:t>điểm</a:t>
                </a:r>
                <a:r>
                  <a:rPr lang="en-US" sz="3600" smtClean="0">
                    <a:solidFill>
                      <a:srgbClr val="000000"/>
                    </a:solidFill>
                  </a:rPr>
                  <a:t> </a:t>
                </a:r>
                <a14:m>
                  <m:oMath xmlns:m="http://schemas.openxmlformats.org/officeDocument/2006/math">
                    <m:r>
                      <a:rPr lang="vi-VN" sz="3600" i="1" smtClean="0">
                        <a:solidFill>
                          <a:srgbClr val="000000"/>
                        </a:solidFill>
                        <a:latin typeface="Cambria Math" panose="02040503050406030204" pitchFamily="18" charset="0"/>
                      </a:rPr>
                      <m:t>𝑀</m:t>
                    </m:r>
                    <m:d>
                      <m:dPr>
                        <m:ctrlPr>
                          <a:rPr lang="vi-VN" sz="3600" i="1" smtClean="0">
                            <a:solidFill>
                              <a:srgbClr val="000000"/>
                            </a:solidFill>
                            <a:latin typeface="Cambria Math" panose="02040503050406030204" pitchFamily="18" charset="0"/>
                          </a:rPr>
                        </m:ctrlPr>
                      </m:dPr>
                      <m:e>
                        <m:r>
                          <a:rPr lang="vi-VN" sz="3600" i="1" smtClean="0">
                            <a:solidFill>
                              <a:srgbClr val="000000"/>
                            </a:solidFill>
                            <a:latin typeface="Cambria Math" panose="02040503050406030204" pitchFamily="18" charset="0"/>
                          </a:rPr>
                          <m:t>−3;8</m:t>
                        </m:r>
                      </m:e>
                    </m:d>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𝑁</m:t>
                    </m:r>
                    <m:d>
                      <m:dPr>
                        <m:ctrlPr>
                          <a:rPr lang="vi-VN" sz="3600" i="1" smtClean="0">
                            <a:solidFill>
                              <a:srgbClr val="000000"/>
                            </a:solidFill>
                            <a:latin typeface="Cambria Math" panose="02040503050406030204" pitchFamily="18" charset="0"/>
                          </a:rPr>
                        </m:ctrlPr>
                      </m:dPr>
                      <m:e>
                        <m:r>
                          <a:rPr lang="vi-VN" sz="3600" i="1" smtClean="0">
                            <a:solidFill>
                              <a:srgbClr val="000000"/>
                            </a:solidFill>
                            <a:latin typeface="Cambria Math" panose="02040503050406030204" pitchFamily="18" charset="0"/>
                          </a:rPr>
                          <m:t>−2;4</m:t>
                        </m:r>
                      </m:e>
                    </m:d>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𝑃</m:t>
                    </m:r>
                    <m:d>
                      <m:dPr>
                        <m:ctrlPr>
                          <a:rPr lang="vi-VN" sz="3600" i="1" smtClean="0">
                            <a:solidFill>
                              <a:srgbClr val="000000"/>
                            </a:solidFill>
                            <a:latin typeface="Cambria Math" panose="02040503050406030204" pitchFamily="18" charset="0"/>
                          </a:rPr>
                        </m:ctrlPr>
                      </m:dPr>
                      <m:e>
                        <m:r>
                          <a:rPr lang="vi-VN" sz="3600" i="1" smtClean="0">
                            <a:solidFill>
                              <a:srgbClr val="000000"/>
                            </a:solidFill>
                            <a:latin typeface="Cambria Math" panose="02040503050406030204" pitchFamily="18" charset="0"/>
                          </a:rPr>
                          <m:t>−1;2</m:t>
                        </m:r>
                      </m:e>
                    </m:d>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𝑄</m:t>
                    </m:r>
                    <m:d>
                      <m:dPr>
                        <m:ctrlPr>
                          <a:rPr lang="vi-VN" sz="3600" i="1" smtClean="0">
                            <a:solidFill>
                              <a:srgbClr val="000000"/>
                            </a:solidFill>
                            <a:latin typeface="Cambria Math" panose="02040503050406030204" pitchFamily="18" charset="0"/>
                          </a:rPr>
                        </m:ctrlPr>
                      </m:dPr>
                      <m:e>
                        <m:r>
                          <a:rPr lang="vi-VN" sz="3600" i="1" smtClean="0">
                            <a:solidFill>
                              <a:srgbClr val="000000"/>
                            </a:solidFill>
                            <a:latin typeface="Cambria Math" panose="02040503050406030204" pitchFamily="18" charset="0"/>
                          </a:rPr>
                          <m:t>0;1</m:t>
                        </m:r>
                      </m:e>
                    </m:d>
                    <m:r>
                      <a:rPr lang="vi-VN" sz="3600" i="1" smtClean="0">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𝑅</m:t>
                    </m:r>
                    <m:r>
                      <a:rPr lang="vi-VN" sz="3600" i="1">
                        <a:solidFill>
                          <a:srgbClr val="000000"/>
                        </a:solidFill>
                        <a:latin typeface="Cambria Math" panose="02040503050406030204" pitchFamily="18" charset="0"/>
                      </a:rPr>
                      <m:t>(1;12)</m:t>
                    </m:r>
                  </m:oMath>
                </a14:m>
                <a:r>
                  <a:rPr lang="en-US" sz="3600" smtClean="0">
                    <a:solidFill>
                      <a:srgbClr val="000000"/>
                    </a:solidFill>
                  </a:rPr>
                  <a:t> </a:t>
                </a:r>
              </a:p>
              <a:p>
                <a:pPr lvl="0" algn="just">
                  <a:lnSpc>
                    <a:spcPct val="150000"/>
                  </a:lnSpc>
                </a:pPr>
                <a:r>
                  <a:rPr lang="vi-VN" sz="3600" smtClean="0">
                    <a:solidFill>
                      <a:srgbClr val="000000"/>
                    </a:solidFill>
                  </a:rPr>
                  <a:t>được </a:t>
                </a:r>
                <a:r>
                  <a:rPr lang="vi-VN" sz="3600">
                    <a:solidFill>
                      <a:srgbClr val="000000"/>
                    </a:solidFill>
                  </a:rPr>
                  <a:t>biểu diễn trên mặt phẳng tọa độ </a:t>
                </a:r>
                <a14:m>
                  <m:oMath xmlns:m="http://schemas.openxmlformats.org/officeDocument/2006/math">
                    <m:r>
                      <a:rPr lang="vi-VN" sz="3600" i="1" smtClean="0">
                        <a:solidFill>
                          <a:srgbClr val="000000"/>
                        </a:solidFill>
                        <a:latin typeface="Cambria Math" panose="02040503050406030204" pitchFamily="18" charset="0"/>
                      </a:rPr>
                      <m:t>𝑂𝑥𝑦</m:t>
                    </m:r>
                  </m:oMath>
                </a14:m>
                <a:r>
                  <a:rPr lang="vi-VN" sz="3600">
                    <a:solidFill>
                      <a:srgbClr val="000000"/>
                    </a:solidFill>
                  </a:rPr>
                  <a:t> như Hình 2.</a:t>
                </a:r>
                <a:endParaRPr kumimoji="0" lang="en-US" sz="3600" b="0" i="0" u="none" strike="noStrike" kern="1200" cap="none" spc="0" normalizeH="0" baseline="0" noProof="0">
                  <a:ln>
                    <a:noFill/>
                  </a:ln>
                  <a:solidFill>
                    <a:prstClr val="black"/>
                  </a:solidFill>
                  <a:effectLst/>
                  <a:uLnTx/>
                  <a:uFillTx/>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36390" y="4868463"/>
                <a:ext cx="12089010" cy="1754326"/>
              </a:xfrm>
              <a:prstGeom prst="rect">
                <a:avLst/>
              </a:prstGeom>
              <a:blipFill>
                <a:blip r:embed="rId10"/>
                <a:stretch>
                  <a:fillRect l="-1512" b="-662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690959" y="6528254"/>
                <a:ext cx="11588920" cy="3492046"/>
              </a:xfrm>
              <a:prstGeom prst="rect">
                <a:avLst/>
              </a:prstGeom>
            </p:spPr>
            <p:txBody>
              <a:bodyPr wrap="square">
                <a:spAutoFit/>
              </a:bodyPr>
              <a:lstStyle/>
              <a:p>
                <a:pPr algn="just">
                  <a:lnSpc>
                    <a:spcPct val="150000"/>
                  </a:lnSpc>
                </a:pPr>
                <a:r>
                  <a:rPr lang="da-DK" sz="3600">
                    <a:latin typeface="Arial" panose="020B0604020202020204" pitchFamily="34" charset="0"/>
                    <a:ea typeface="Dotum" panose="020B0600000101010101" pitchFamily="34" charset="-127"/>
                    <a:cs typeface="Arial" panose="020B0604020202020204" pitchFamily="34" charset="0"/>
                  </a:rPr>
                  <a:t>c) Tọa độ giao điểm của đồ thị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600">
                    <a:effectLst/>
                    <a:latin typeface="Arial" panose="020B0604020202020204" pitchFamily="34" charset="0"/>
                    <a:ea typeface="Dotum" panose="020B0600000101010101" pitchFamily="34" charset="-127"/>
                    <a:cs typeface="Arial" panose="020B0604020202020204" pitchFamily="34" charset="0"/>
                  </a:rPr>
                  <a:t> với trục tung là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0;1</m:t>
                        </m:r>
                      </m:e>
                    </m:d>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600">
                    <a:effectLst/>
                    <a:latin typeface="Arial" panose="020B0604020202020204" pitchFamily="34" charset="0"/>
                    <a:ea typeface="Dotum" panose="020B0600000101010101" pitchFamily="34" charset="-127"/>
                    <a:cs typeface="Arial" panose="020B0604020202020204" pitchFamily="34" charset="0"/>
                  </a:rPr>
                  <a:t>Đồ thị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600">
                    <a:effectLst/>
                    <a:latin typeface="Arial" panose="020B0604020202020204" pitchFamily="34" charset="0"/>
                    <a:ea typeface="Dotum" panose="020B0600000101010101" pitchFamily="34" charset="-127"/>
                    <a:cs typeface="Arial" panose="020B0604020202020204" pitchFamily="34" charset="0"/>
                  </a:rPr>
                  <a:t> không cắt trục hoành.</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90959" y="6528254"/>
                <a:ext cx="11588920" cy="3492046"/>
              </a:xfrm>
              <a:prstGeom prst="rect">
                <a:avLst/>
              </a:prstGeom>
              <a:blipFill>
                <a:blip r:embed="rId11"/>
                <a:stretch>
                  <a:fillRect l="-1578" r="-1631" b="-1571"/>
                </a:stretch>
              </a:blipFill>
            </p:spPr>
            <p:txBody>
              <a:bodyPr/>
              <a:lstStyle/>
              <a:p>
                <a:r>
                  <a:rPr lang="en-US">
                    <a:noFill/>
                  </a:rPr>
                  <a:t> </a:t>
                </a:r>
              </a:p>
            </p:txBody>
          </p:sp>
        </mc:Fallback>
      </mc:AlternateContent>
      <p:pic>
        <p:nvPicPr>
          <p:cNvPr id="17" name="Picture 16"/>
          <p:cNvPicPr>
            <a:picLocks noChangeAspect="1"/>
          </p:cNvPicPr>
          <p:nvPr/>
        </p:nvPicPr>
        <p:blipFill>
          <a:blip r:embed="rId12"/>
          <a:stretch>
            <a:fillRect/>
          </a:stretch>
        </p:blipFill>
        <p:spPr>
          <a:xfrm rot="13794145">
            <a:off x="16682448" y="-22724"/>
            <a:ext cx="1190129" cy="1374169"/>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30200" y="2220591"/>
            <a:ext cx="4572000" cy="7526398"/>
          </a:xfrm>
          <a:prstGeom prst="rect">
            <a:avLst/>
          </a:prstGeom>
        </p:spPr>
      </p:pic>
    </p:spTree>
    <p:extLst>
      <p:ext uri="{BB962C8B-B14F-4D97-AF65-F5344CB8AC3E}">
        <p14:creationId xmlns:p14="http://schemas.microsoft.com/office/powerpoint/2010/main" val="120449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54" dur="500"/>
                                        <p:tgtEl>
                                          <p:spTgt spid="4">
                                            <p:txEl>
                                              <p:pRg st="0" end="0"/>
                                            </p:txEl>
                                          </p:spTgt>
                                        </p:tgtEl>
                                      </p:cBhvr>
                                    </p:animEffect>
                                  </p:childTnLst>
                                </p:cTn>
                              </p:par>
                              <p:par>
                                <p:cTn id="55" presetID="14" presetClass="entr" presetSubtype="10" fill="hold" nodeType="with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anim calcmode="lin" valueType="num">
                                      <p:cBhvr>
                                        <p:cTn id="63" dur="500" fill="hold"/>
                                        <p:tgtEl>
                                          <p:spTgt spid="5"/>
                                        </p:tgtEl>
                                        <p:attrNameLst>
                                          <p:attrName>ppt_x</p:attrName>
                                        </p:attrNameLst>
                                      </p:cBhvr>
                                      <p:tavLst>
                                        <p:tav tm="0">
                                          <p:val>
                                            <p:strVal val="#ppt_x"/>
                                          </p:val>
                                        </p:tav>
                                        <p:tav tm="100000">
                                          <p:val>
                                            <p:strVal val="#ppt_x"/>
                                          </p:val>
                                        </p:tav>
                                      </p:tavLst>
                                    </p:anim>
                                    <p:anim calcmode="lin" valueType="num">
                                      <p:cBhvr>
                                        <p:cTn id="6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0" grpId="0" animBg="1"/>
      <p:bldP spid="21" grpId="0" animBg="1"/>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405347" y="250228"/>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798337" y="1251207"/>
              <a:ext cx="1600200" cy="900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rot="13794145">
            <a:off x="16682448" y="-22724"/>
            <a:ext cx="1190129" cy="1374169"/>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0200" y="2220591"/>
            <a:ext cx="4572000" cy="7526398"/>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650048" y="791801"/>
                <a:ext cx="9144000" cy="2870851"/>
              </a:xfrm>
              <a:prstGeom prst="rect">
                <a:avLst/>
              </a:prstGeom>
            </p:spPr>
            <p:txBody>
              <a:bodyPr>
                <a:spAutoFit/>
              </a:bodyPr>
              <a:lstStyle/>
              <a:p>
                <a:pPr algn="just">
                  <a:lnSpc>
                    <a:spcPct val="150000"/>
                  </a:lnSpc>
                  <a:spcBef>
                    <a:spcPts val="600"/>
                  </a:spcBef>
                  <a:spcAft>
                    <a:spcPts val="600"/>
                  </a:spcAft>
                </a:pPr>
                <a:r>
                  <a:rPr lang="da-DK" sz="3600">
                    <a:latin typeface="Arial" panose="020B0604020202020204" pitchFamily="34" charset="0"/>
                    <a:ea typeface="Dotum" panose="020B0600000101010101" pitchFamily="34" charset="-127"/>
                    <a:cs typeface="Arial" panose="020B0604020202020204" pitchFamily="34" charset="0"/>
                  </a:rPr>
                  <a:t>d)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6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600">
                    <a:effectLst/>
                    <a:latin typeface="Arial" panose="020B0604020202020204" pitchFamily="34" charset="0"/>
                    <a:ea typeface="Dotum" panose="020B0600000101010101" pitchFamily="34" charset="-127"/>
                    <a:cs typeface="Arial" panose="020B0604020202020204" pitchFamily="34" charset="0"/>
                  </a:rPr>
                  <a:t> nghịch biến trên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50048" y="791801"/>
                <a:ext cx="9144000" cy="2870851"/>
              </a:xfrm>
              <a:prstGeom prst="rect">
                <a:avLst/>
              </a:prstGeom>
              <a:blipFill>
                <a:blip r:embed="rId6"/>
                <a:stretch>
                  <a:fillRect l="-2067" b="-212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0" name="Table 9"/>
              <p:cNvGraphicFramePr>
                <a:graphicFrameLocks noGrp="1"/>
              </p:cNvGraphicFramePr>
              <p:nvPr>
                <p:extLst>
                  <p:ext uri="{D42A27DB-BD31-4B8C-83A1-F6EECF244321}">
                    <p14:modId xmlns:p14="http://schemas.microsoft.com/office/powerpoint/2010/main" val="2465461283"/>
                  </p:ext>
                </p:extLst>
              </p:nvPr>
            </p:nvGraphicFramePr>
            <p:xfrm>
              <a:off x="2133600" y="3971671"/>
              <a:ext cx="8610600" cy="2391029"/>
            </p:xfrm>
            <a:graphic>
              <a:graphicData uri="http://schemas.openxmlformats.org/drawingml/2006/table">
                <a:tbl>
                  <a:tblPr firstRow="1" firstCol="1" bandRow="1"/>
                  <a:tblGrid>
                    <a:gridCol w="1506298">
                      <a:extLst>
                        <a:ext uri="{9D8B030D-6E8A-4147-A177-3AD203B41FA5}">
                          <a16:colId xmlns:a16="http://schemas.microsoft.com/office/drawing/2014/main" val="2434150322"/>
                        </a:ext>
                      </a:extLst>
                    </a:gridCol>
                    <a:gridCol w="7104302">
                      <a:extLst>
                        <a:ext uri="{9D8B030D-6E8A-4147-A177-3AD203B41FA5}">
                          <a16:colId xmlns:a16="http://schemas.microsoft.com/office/drawing/2014/main" val="695046213"/>
                        </a:ext>
                      </a:extLst>
                    </a:gridCol>
                  </a:tblGrid>
                  <a:tr h="716602">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084976"/>
                      </a:ext>
                    </a:extLst>
                  </a:tr>
                  <a:tr h="1291058">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gn="r">
                            <a:lnSpc>
                              <a:spcPct val="150000"/>
                            </a:lnSpc>
                            <a:spcAft>
                              <a:spcPts val="600"/>
                            </a:spcAft>
                          </a:pPr>
                          <a:r>
                            <a:rPr lang="en-US" sz="340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4032014"/>
                      </a:ext>
                    </a:extLst>
                  </a:tr>
                </a:tbl>
              </a:graphicData>
            </a:graphic>
          </p:graphicFrame>
        </mc:Choice>
        <mc:Fallback>
          <p:graphicFrame>
            <p:nvGraphicFramePr>
              <p:cNvPr id="10" name="Table 9"/>
              <p:cNvGraphicFramePr>
                <a:graphicFrameLocks noGrp="1"/>
              </p:cNvGraphicFramePr>
              <p:nvPr>
                <p:extLst>
                  <p:ext uri="{D42A27DB-BD31-4B8C-83A1-F6EECF244321}">
                    <p14:modId xmlns:p14="http://schemas.microsoft.com/office/powerpoint/2010/main" val="2465461283"/>
                  </p:ext>
                </p:extLst>
              </p:nvPr>
            </p:nvGraphicFramePr>
            <p:xfrm>
              <a:off x="2133600" y="3971671"/>
              <a:ext cx="8610600" cy="2391029"/>
            </p:xfrm>
            <a:graphic>
              <a:graphicData uri="http://schemas.openxmlformats.org/drawingml/2006/table">
                <a:tbl>
                  <a:tblPr firstRow="1" firstCol="1" bandRow="1"/>
                  <a:tblGrid>
                    <a:gridCol w="1506298">
                      <a:extLst>
                        <a:ext uri="{9D8B030D-6E8A-4147-A177-3AD203B41FA5}">
                          <a16:colId xmlns:a16="http://schemas.microsoft.com/office/drawing/2014/main" val="2434150322"/>
                        </a:ext>
                      </a:extLst>
                    </a:gridCol>
                    <a:gridCol w="7104302">
                      <a:extLst>
                        <a:ext uri="{9D8B030D-6E8A-4147-A177-3AD203B41FA5}">
                          <a16:colId xmlns:a16="http://schemas.microsoft.com/office/drawing/2014/main" val="695046213"/>
                        </a:ext>
                      </a:extLst>
                    </a:gridCol>
                  </a:tblGrid>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810" t="-714" r="-472874" b="-18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1355" t="-714" r="-172" b="-182143"/>
                          </a:stretch>
                        </a:blipFill>
                      </a:tcPr>
                    </a:tc>
                    <a:extLst>
                      <a:ext uri="{0D108BD9-81ED-4DB2-BD59-A6C34878D82A}">
                        <a16:rowId xmlns:a16="http://schemas.microsoft.com/office/drawing/2014/main" val="3363084976"/>
                      </a:ext>
                    </a:extLst>
                  </a:tr>
                  <a:tr h="1537589">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810" t="-55731" r="-472874" b="-79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1355" t="-55731" r="-172" b="-791"/>
                          </a:stretch>
                        </a:blipFill>
                      </a:tcPr>
                    </a:tc>
                    <a:extLst>
                      <a:ext uri="{0D108BD9-81ED-4DB2-BD59-A6C34878D82A}">
                        <a16:rowId xmlns:a16="http://schemas.microsoft.com/office/drawing/2014/main" val="1644032014"/>
                      </a:ext>
                    </a:extLst>
                  </a:tr>
                </a:tbl>
              </a:graphicData>
            </a:graphic>
          </p:graphicFrame>
        </mc:Fallback>
      </mc:AlternateContent>
      <p:cxnSp>
        <p:nvCxnSpPr>
          <p:cNvPr id="23" name="Straight Arrow Connector 22"/>
          <p:cNvCxnSpPr/>
          <p:nvPr/>
        </p:nvCxnSpPr>
        <p:spPr>
          <a:xfrm>
            <a:off x="4612448" y="5346518"/>
            <a:ext cx="5334000" cy="731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Rectangle 23"/>
              <p:cNvSpPr/>
              <p:nvPr/>
            </p:nvSpPr>
            <p:spPr>
              <a:xfrm>
                <a:off x="650048" y="6631537"/>
                <a:ext cx="11678310" cy="3072380"/>
              </a:xfrm>
              <a:prstGeom prst="rect">
                <a:avLst/>
              </a:prstGeom>
              <a:solidFill>
                <a:schemeClr val="accent3">
                  <a:lumMod val="5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50000"/>
                  </a:lnSpc>
                </a:pPr>
                <a:r>
                  <a:rPr lang="da-DK" sz="3700" b="1" i="1">
                    <a:solidFill>
                      <a:srgbClr val="FFFF00"/>
                    </a:solidFill>
                    <a:latin typeface="Arial" panose="020B0604020202020204" pitchFamily="34" charset="0"/>
                    <a:ea typeface="Dotum" panose="020B0600000101010101" pitchFamily="34" charset="-127"/>
                    <a:cs typeface="Arial" panose="020B0604020202020204" pitchFamily="34" charset="0"/>
                  </a:rPr>
                  <a:t>Nhận xét</a:t>
                </a:r>
                <a:r>
                  <a:rPr lang="da-DK" sz="3700" b="1" i="1">
                    <a:solidFill>
                      <a:srgbClr val="FFFF00"/>
                    </a:solidFill>
                    <a:latin typeface="Arial" panose="020B0604020202020204" pitchFamily="34" charset="0"/>
                    <a:ea typeface="Dotum" panose="020B0600000101010101" pitchFamily="34" charset="-127"/>
                    <a:cs typeface="Arial" panose="020B0604020202020204" pitchFamily="34" charset="0"/>
                  </a:rPr>
                  <a:t>:</a:t>
                </a:r>
                <a:r>
                  <a:rPr lang="da-DK" sz="3700" i="1">
                    <a:solidFill>
                      <a:srgbClr val="FFFF00"/>
                    </a:solidFill>
                    <a:latin typeface="Arial" panose="020B0604020202020204" pitchFamily="34" charset="0"/>
                    <a:ea typeface="Dotum" panose="020B0600000101010101" pitchFamily="34" charset="-127"/>
                    <a:cs typeface="Arial" panose="020B0604020202020204" pitchFamily="34" charset="0"/>
                  </a:rPr>
                  <a:t> </a:t>
                </a:r>
                <a:r>
                  <a:rPr lang="da-DK" sz="3700" smtClean="0">
                    <a:effectLst/>
                    <a:latin typeface="Arial" panose="020B0604020202020204" pitchFamily="34" charset="0"/>
                    <a:ea typeface="Dotum" panose="020B0600000101010101" pitchFamily="34" charset="-127"/>
                    <a:cs typeface="Arial" panose="020B0604020202020204" pitchFamily="34" charset="0"/>
                  </a:rPr>
                  <a:t>Đồ </a:t>
                </a:r>
                <a:r>
                  <a:rPr lang="da-DK" sz="3700">
                    <a:effectLst/>
                    <a:latin typeface="Arial" panose="020B0604020202020204" pitchFamily="34" charset="0"/>
                    <a:ea typeface="Dotum" panose="020B0600000101010101" pitchFamily="34" charset="-127"/>
                    <a:cs typeface="Arial" panose="020B0604020202020204" pitchFamily="34" charset="0"/>
                  </a:rPr>
                  <a:t>thị hàm số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7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700" i="1">
                                    <a:effectLst/>
                                    <a:latin typeface="Cambria Math" panose="02040503050406030204" pitchFamily="18" charset="0"/>
                                    <a:ea typeface="Dotum" panose="020B0600000101010101" pitchFamily="34" charset="-127"/>
                                    <a:cs typeface="Times New Roman" panose="02020603050405020304" pitchFamily="18" charset="0"/>
                                  </a:rPr>
                                  <m:t>2</m:t>
                                </m:r>
                              </m:den>
                            </m:f>
                          </m:e>
                        </m:d>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700">
                    <a:effectLst/>
                    <a:latin typeface="Arial" panose="020B0604020202020204" pitchFamily="34" charset="0"/>
                    <a:ea typeface="Dotum" panose="020B0600000101010101" pitchFamily="34" charset="-127"/>
                    <a:cs typeface="Arial" panose="020B0604020202020204" pitchFamily="34" charset="0"/>
                  </a:rPr>
                  <a:t> là một đường cong liền nét, cắt trục tung tại điểm có tung độ bằng 1, nằm ở phía trên trục hoành và đi xuông kẻ từ trái sang phải.</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650048" y="6631537"/>
                <a:ext cx="11678310" cy="307238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31155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6" name="Group 25"/>
          <p:cNvGrpSpPr/>
          <p:nvPr/>
        </p:nvGrpSpPr>
        <p:grpSpPr>
          <a:xfrm>
            <a:off x="673768" y="1211562"/>
            <a:ext cx="16992600" cy="83515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 name="Group 22"/>
          <p:cNvGrpSpPr/>
          <p:nvPr/>
        </p:nvGrpSpPr>
        <p:grpSpPr>
          <a:xfrm rot="6181685">
            <a:off x="16128681" y="8395332"/>
            <a:ext cx="1804216" cy="1745184"/>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29" name="Group 28"/>
          <p:cNvGrpSpPr/>
          <p:nvPr/>
        </p:nvGrpSpPr>
        <p:grpSpPr>
          <a:xfrm>
            <a:off x="6934754" y="368878"/>
            <a:ext cx="4404729" cy="1574222"/>
            <a:chOff x="454896" y="598608"/>
            <a:chExt cx="4404729" cy="1574222"/>
          </a:xfrm>
        </p:grpSpPr>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896" y="598608"/>
              <a:ext cx="4404729" cy="1574222"/>
            </a:xfrm>
            <a:prstGeom prst="rect">
              <a:avLst/>
            </a:prstGeom>
          </p:spPr>
        </p:pic>
        <p:sp>
          <p:nvSpPr>
            <p:cNvPr id="28" name="TextBox 27"/>
            <p:cNvSpPr txBox="1"/>
            <p:nvPr/>
          </p:nvSpPr>
          <p:spPr>
            <a:xfrm>
              <a:off x="876659" y="852606"/>
              <a:ext cx="343286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1810871" y="1943100"/>
                <a:ext cx="14953129" cy="2615460"/>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Dotum" panose="020B0600000101010101" pitchFamily="34" charset="-127"/>
                    <a:cs typeface="Arial" panose="020B0604020202020204" pitchFamily="34" charset="0"/>
                  </a:rPr>
                  <a:t>Đồ thị hàm số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800" i="1">
                            <a:effectLst/>
                            <a:latin typeface="Cambria Math" panose="02040503050406030204" pitchFamily="18" charset="0"/>
                            <a:ea typeface="Dotum" panose="020B0600000101010101" pitchFamily="34" charset="-127"/>
                            <a:cs typeface="Times New Roman" panose="02020603050405020304" pitchFamily="18" charset="0"/>
                          </a:rPr>
                          <m:t>&gt;0, </m:t>
                        </m:r>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800" i="1">
                            <a:effectLst/>
                            <a:latin typeface="Cambria Math" panose="02040503050406030204" pitchFamily="18" charset="0"/>
                            <a:ea typeface="Dotum" panose="020B0600000101010101" pitchFamily="34" charset="-127"/>
                            <a:cs typeface="Times New Roman" panose="02020603050405020304" pitchFamily="18" charset="0"/>
                          </a:rPr>
                          <m:t>≠1</m:t>
                        </m:r>
                      </m:e>
                    </m:d>
                  </m:oMath>
                </a14:m>
                <a:r>
                  <a:rPr lang="da-DK" sz="3800">
                    <a:effectLst/>
                    <a:latin typeface="Arial" panose="020B0604020202020204" pitchFamily="34" charset="0"/>
                    <a:ea typeface="Dotum" panose="020B0600000101010101" pitchFamily="34" charset="-127"/>
                    <a:cs typeface="Arial" panose="020B0604020202020204" pitchFamily="34" charset="0"/>
                  </a:rPr>
                  <a:t> là một đường cong liền nét, cắt trục tung tại điểm có tung độ bằng 1, nằm ở phía trên trục hoành và đi lên nếu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800" i="1">
                        <a:effectLst/>
                        <a:latin typeface="Cambria Math" panose="02040503050406030204" pitchFamily="18" charset="0"/>
                        <a:ea typeface="Dotum" panose="020B0600000101010101" pitchFamily="34" charset="-127"/>
                        <a:cs typeface="Times New Roman" panose="02020603050405020304" pitchFamily="18" charset="0"/>
                      </a:rPr>
                      <m:t>&gt;1</m:t>
                    </m:r>
                  </m:oMath>
                </a14:m>
                <a:r>
                  <a:rPr lang="da-DK" sz="3800">
                    <a:effectLst/>
                    <a:latin typeface="Arial" panose="020B0604020202020204" pitchFamily="34" charset="0"/>
                    <a:ea typeface="Dotum" panose="020B0600000101010101" pitchFamily="34" charset="-127"/>
                    <a:cs typeface="Arial" panose="020B0604020202020204" pitchFamily="34" charset="0"/>
                  </a:rPr>
                  <a:t>, </a:t>
                </a:r>
                <a:r>
                  <a:rPr lang="da-DK" sz="3800">
                    <a:effectLst/>
                    <a:latin typeface="Arial" panose="020B0604020202020204" pitchFamily="34" charset="0"/>
                    <a:ea typeface="Dotum" panose="020B0600000101010101" pitchFamily="34" charset="-127"/>
                    <a:cs typeface="Arial" panose="020B0604020202020204" pitchFamily="34" charset="0"/>
                  </a:rPr>
                  <a:t>đi </a:t>
                </a:r>
                <a:r>
                  <a:rPr lang="da-DK" sz="3800" smtClean="0">
                    <a:effectLst/>
                    <a:latin typeface="Arial" panose="020B0604020202020204" pitchFamily="34" charset="0"/>
                    <a:ea typeface="Dotum" panose="020B0600000101010101" pitchFamily="34" charset="-127"/>
                    <a:cs typeface="Arial" panose="020B0604020202020204" pitchFamily="34" charset="0"/>
                  </a:rPr>
                  <a:t>xuống </a:t>
                </a:r>
                <a:r>
                  <a:rPr lang="da-DK" sz="3800">
                    <a:effectLst/>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0&lt;</m:t>
                    </m:r>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800" i="1">
                        <a:effectLst/>
                        <a:latin typeface="Cambria Math" panose="02040503050406030204" pitchFamily="18" charset="0"/>
                        <a:ea typeface="Dotum" panose="020B0600000101010101" pitchFamily="34" charset="-127"/>
                        <a:cs typeface="Times New Roman" panose="02020603050405020304" pitchFamily="18" charset="0"/>
                      </a:rPr>
                      <m:t>&lt;1</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810871" y="1943100"/>
                <a:ext cx="14953129" cy="2615460"/>
              </a:xfrm>
              <a:prstGeom prst="rect">
                <a:avLst/>
              </a:prstGeom>
              <a:blipFill>
                <a:blip r:embed="rId14"/>
                <a:stretch>
                  <a:fillRect l="-1345" r="-1345" b="-8392"/>
                </a:stretch>
              </a:blipFill>
            </p:spPr>
            <p:txBody>
              <a:bodyPr/>
              <a:lstStyle/>
              <a:p>
                <a:r>
                  <a:rPr lang="en-US">
                    <a:noFill/>
                  </a:rPr>
                  <a:t> </a:t>
                </a:r>
              </a:p>
            </p:txBody>
          </p:sp>
        </mc:Fallback>
      </mc:AlternateContent>
      <p:pic>
        <p:nvPicPr>
          <p:cNvPr id="17" name="Picture 16"/>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81400" y="4841898"/>
            <a:ext cx="11398778" cy="4645002"/>
          </a:xfrm>
          <a:prstGeom prst="rect">
            <a:avLst/>
          </a:prstGeom>
        </p:spPr>
      </p:pic>
    </p:spTree>
    <p:extLst>
      <p:ext uri="{BB962C8B-B14F-4D97-AF65-F5344CB8AC3E}">
        <p14:creationId xmlns:p14="http://schemas.microsoft.com/office/powerpoint/2010/main" val="18422110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8" name="Group 8"/>
          <p:cNvGrpSpPr/>
          <p:nvPr/>
        </p:nvGrpSpPr>
        <p:grpSpPr>
          <a:xfrm>
            <a:off x="609600" y="466838"/>
            <a:ext cx="17035072" cy="1454661"/>
            <a:chOff x="0" y="0"/>
            <a:chExt cx="4486603" cy="474202"/>
          </a:xfrm>
        </p:grpSpPr>
        <p:sp>
          <p:nvSpPr>
            <p:cNvPr id="9"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10"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11" name="TextBox 11"/>
          <p:cNvSpPr txBox="1"/>
          <p:nvPr/>
        </p:nvSpPr>
        <p:spPr>
          <a:xfrm>
            <a:off x="990600" y="190500"/>
            <a:ext cx="16230600" cy="1583062"/>
          </a:xfrm>
          <a:prstGeom prst="rect">
            <a:avLst/>
          </a:prstGeom>
        </p:spPr>
        <p:txBody>
          <a:bodyPr lIns="0" tIns="0" rIns="0" bIns="0" rtlCol="0" anchor="t">
            <a:spAutoFit/>
          </a:bodyPr>
          <a:lstStyle/>
          <a:p>
            <a:pPr algn="ctr">
              <a:lnSpc>
                <a:spcPts val="13999"/>
              </a:lnSpc>
            </a:pPr>
            <a:r>
              <a:rPr lang="vi-VN" sz="6000" b="1" dirty="0" smtClean="0">
                <a:solidFill>
                  <a:srgbClr val="FFFFFF"/>
                </a:solidFill>
              </a:rPr>
              <a:t>KHỞI ĐỘNG</a:t>
            </a:r>
            <a:endParaRPr lang="en-US" sz="6000" b="1" dirty="0">
              <a:solidFill>
                <a:srgbClr val="FFFFFF"/>
              </a:solidFill>
            </a:endParaRPr>
          </a:p>
        </p:txBody>
      </p:sp>
      <p:grpSp>
        <p:nvGrpSpPr>
          <p:cNvPr id="12" name="Group 11"/>
          <p:cNvGrpSpPr/>
          <p:nvPr/>
        </p:nvGrpSpPr>
        <p:grpSpPr>
          <a:xfrm>
            <a:off x="609600" y="2324100"/>
            <a:ext cx="16616756" cy="7593863"/>
            <a:chOff x="609600" y="2324100"/>
            <a:chExt cx="16616756" cy="7593863"/>
          </a:xfrm>
        </p:grpSpPr>
        <p:grpSp>
          <p:nvGrpSpPr>
            <p:cNvPr id="3" name="Group 2"/>
            <p:cNvGrpSpPr/>
            <p:nvPr/>
          </p:nvGrpSpPr>
          <p:grpSpPr>
            <a:xfrm>
              <a:off x="609600" y="2324100"/>
              <a:ext cx="16616756" cy="7593863"/>
              <a:chOff x="7621831" y="2286679"/>
              <a:chExt cx="16616756" cy="7385292"/>
            </a:xfrm>
          </p:grpSpPr>
          <p:sp>
            <p:nvSpPr>
              <p:cNvPr id="6" name="Freeform 6"/>
              <p:cNvSpPr/>
              <p:nvPr/>
            </p:nvSpPr>
            <p:spPr>
              <a:xfrm rot="16200000">
                <a:off x="12237563" y="-2329053"/>
                <a:ext cx="7385292" cy="16616756"/>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3">
                  <a:extLst>
                    <a:ext uri="{96DAC541-7B7A-43D3-8B79-37D633B846F1}">
                      <asvg:svgBlip xmlns:asvg="http://schemas.microsoft.com/office/drawing/2016/SVG/main" xmlns="" r:embed="rId10"/>
                    </a:ext>
                  </a:extLst>
                </a:blip>
                <a:stretch>
                  <a:fillRect l="-519" r="-519"/>
                </a:stretch>
              </a:blipFill>
            </p:spPr>
          </p:sp>
          <mc:AlternateContent xmlns:mc="http://schemas.openxmlformats.org/markup-compatibility/2006">
            <mc:Choice xmlns:a14="http://schemas.microsoft.com/office/drawing/2010/main" Requires="a14">
              <p:sp>
                <p:nvSpPr>
                  <p:cNvPr id="4" name="Rectangle 3"/>
                  <p:cNvSpPr/>
                  <p:nvPr/>
                </p:nvSpPr>
                <p:spPr>
                  <a:xfrm>
                    <a:off x="9526831" y="2526167"/>
                    <a:ext cx="13716000" cy="4355153"/>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Calibri" panose="020F0502020204030204" pitchFamily="34" charset="0"/>
                        <a:cs typeface="Arial" panose="020B0604020202020204" pitchFamily="34" charset="0"/>
                      </a:rPr>
                      <a:t>Một doanh nghiệp gửi ngân hàng 1 tỉ đồng với kì hạn 1 năm, lãi suất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6,2%</m:t>
                        </m:r>
                      </m:oMath>
                    </a14:m>
                    <a:r>
                      <a:rPr lang="da-DK" sz="3800">
                        <a:effectLst/>
                        <a:latin typeface="Arial" panose="020B0604020202020204" pitchFamily="34" charset="0"/>
                        <a:ea typeface="Calibri" panose="020F0502020204030204" pitchFamily="34" charset="0"/>
                        <a:cs typeface="Arial" panose="020B0604020202020204" pitchFamily="34" charset="0"/>
                      </a:rPr>
                      <a:t>/năm. Giả sử trong suốt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da-DK" sz="3800">
                        <a:effectLst/>
                        <a:latin typeface="Arial" panose="020B0604020202020204" pitchFamily="34" charset="0"/>
                        <a:ea typeface="Calibri" panose="020F0502020204030204" pitchFamily="34" charset="0"/>
                        <a:cs typeface="Arial" panose="020B0604020202020204" pitchFamily="34" charset="0"/>
                      </a:rPr>
                      <a:t> </a:t>
                    </a:r>
                    <a:r>
                      <a:rPr lang="da-DK" sz="3800" smtClean="0">
                        <a:effectLst/>
                        <a:latin typeface="Arial" panose="020B0604020202020204" pitchFamily="34" charset="0"/>
                        <a:ea typeface="Calibri" panose="020F0502020204030204" pitchFamily="34" charset="0"/>
                        <a:cs typeface="Arial" panose="020B0604020202020204" pitchFamily="34" charset="0"/>
                      </a:rPr>
                      <a:t>năm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800" i="1">
                                <a:effectLst/>
                                <a:latin typeface="Cambria Math" panose="02040503050406030204" pitchFamily="18" charset="0"/>
                                <a:ea typeface="Calibri" panose="020F0502020204030204" pitchFamily="34" charset="0"/>
                                <a:cs typeface="Times New Roman" panose="02020603050405020304" pitchFamily="18" charset="0"/>
                              </a:rPr>
                              <m:t>𝑛</m:t>
                            </m:r>
                            <m:r>
                              <a:rPr lang="da-DK"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3800" i="1">
                                    <a:effectLst/>
                                    <a:latin typeface="Cambria Math" panose="02040503050406030204" pitchFamily="18" charset="0"/>
                                    <a:ea typeface="Calibri" panose="020F0502020204030204" pitchFamily="34" charset="0"/>
                                    <a:cs typeface="Times New Roman" panose="02020603050405020304" pitchFamily="18" charset="0"/>
                                  </a:rPr>
                                  <m:t>ℕ</m:t>
                                </m:r>
                              </m:e>
                              <m:sup>
                                <m:r>
                                  <a:rPr lang="da-DK" sz="3800" i="1">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da-DK" sz="3800">
                        <a:effectLst/>
                        <a:latin typeface="Arial" panose="020B0604020202020204" pitchFamily="34" charset="0"/>
                        <a:ea typeface="Calibri" panose="020F0502020204030204" pitchFamily="34" charset="0"/>
                        <a:cs typeface="Arial" panose="020B0604020202020204" pitchFamily="34" charset="0"/>
                      </a:rPr>
                      <a:t>, doanh nghiệp đó không rút tiền ra và số tiền lãi sau mỗi năm sẽ được nhập vào vốn ban đầu. Biết rằng lãi suất không thay đổi trong thời gian </a:t>
                    </a:r>
                    <a:r>
                      <a:rPr lang="da-DK" sz="3800">
                        <a:effectLst/>
                        <a:latin typeface="Arial" panose="020B0604020202020204" pitchFamily="34" charset="0"/>
                        <a:ea typeface="Calibri" panose="020F0502020204030204" pitchFamily="34" charset="0"/>
                        <a:cs typeface="Arial" panose="020B0604020202020204" pitchFamily="34" charset="0"/>
                      </a:rPr>
                      <a:t>này</a:t>
                    </a:r>
                    <a:r>
                      <a:rPr lang="da-DK"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526831" y="2526167"/>
                    <a:ext cx="13716000" cy="4355153"/>
                  </a:xfrm>
                  <a:prstGeom prst="rect">
                    <a:avLst/>
                  </a:prstGeom>
                  <a:blipFill>
                    <a:blip r:embed="rId11"/>
                    <a:stretch>
                      <a:fillRect l="-1467" r="-1422" b="-2180"/>
                    </a:stretch>
                  </a:blipFill>
                </p:spPr>
                <p:txBody>
                  <a:bodyPr/>
                  <a:lstStyle/>
                  <a:p>
                    <a:r>
                      <a:rPr lang="en-US">
                        <a:noFill/>
                      </a:rPr>
                      <a:t> </a:t>
                    </a:r>
                  </a:p>
                </p:txBody>
              </p:sp>
            </mc:Fallback>
          </mc:AlternateContent>
        </p:grpSp>
        <p:sp>
          <p:nvSpPr>
            <p:cNvPr id="5" name="Rectangle 4"/>
            <p:cNvSpPr/>
            <p:nvPr/>
          </p:nvSpPr>
          <p:spPr>
            <a:xfrm>
              <a:off x="5410200" y="6972300"/>
              <a:ext cx="10820400" cy="2723823"/>
            </a:xfrm>
            <a:prstGeom prst="rect">
              <a:avLst/>
            </a:prstGeom>
          </p:spPr>
          <p:txBody>
            <a:bodyPr wrap="square">
              <a:spAutoFit/>
            </a:bodyPr>
            <a:lstStyle/>
            <a:p>
              <a:pPr lvl="0" algn="just">
                <a:lnSpc>
                  <a:spcPct val="150000"/>
                </a:lnSpc>
                <a:spcBef>
                  <a:spcPts val="600"/>
                </a:spcBef>
                <a:spcAft>
                  <a:spcPts val="600"/>
                </a:spcAft>
              </a:pPr>
              <a:r>
                <a:rPr lang="da-DK" sz="3800" i="1">
                  <a:solidFill>
                    <a:prstClr val="black"/>
                  </a:solidFill>
                  <a:latin typeface="Arial" panose="020B0604020202020204" pitchFamily="34" charset="0"/>
                  <a:ea typeface="Calibri" panose="020F0502020204030204" pitchFamily="34" charset="0"/>
                  <a:cs typeface="Arial" panose="020B0604020202020204" pitchFamily="34" charset="0"/>
                </a:rPr>
                <a:t>Mối liên </a:t>
              </a:r>
              <a:r>
                <a:rPr lang="da-DK" sz="3800" i="1">
                  <a:solidFill>
                    <a:prstClr val="black"/>
                  </a:solidFill>
                  <a:latin typeface="Arial" panose="020B0604020202020204" pitchFamily="34" charset="0"/>
                  <a:ea typeface="Calibri" panose="020F0502020204030204" pitchFamily="34" charset="0"/>
                  <a:cs typeface="Arial" panose="020B0604020202020204" pitchFamily="34" charset="0"/>
                </a:rPr>
                <a:t>hệ </a:t>
              </a:r>
              <a:r>
                <a:rPr lang="da-DK" sz="3800" i="1" smtClean="0">
                  <a:solidFill>
                    <a:prstClr val="black"/>
                  </a:solidFill>
                  <a:latin typeface="Arial" panose="020B0604020202020204" pitchFamily="34" charset="0"/>
                  <a:ea typeface="Calibri" panose="020F0502020204030204" pitchFamily="34" charset="0"/>
                  <a:cs typeface="Arial" panose="020B0604020202020204" pitchFamily="34" charset="0"/>
                </a:rPr>
                <a:t>giữa </a:t>
              </a:r>
              <a:r>
                <a:rPr lang="da-DK" sz="3800" i="1">
                  <a:solidFill>
                    <a:prstClr val="black"/>
                  </a:solidFill>
                  <a:latin typeface="Arial" panose="020B0604020202020204" pitchFamily="34" charset="0"/>
                  <a:ea typeface="Calibri" panose="020F0502020204030204" pitchFamily="34" charset="0"/>
                  <a:cs typeface="Arial" panose="020B0604020202020204" pitchFamily="34" charset="0"/>
                </a:rPr>
                <a:t>số tiền doanh nghiệp đó có được (cả gốc và lãi) với số năm gửi ngân hàng gợi nên hàm số nào trong toán học?</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2"/>
            <a:stretch>
              <a:fillRect/>
            </a:stretch>
          </p:blipFill>
          <p:spPr>
            <a:xfrm>
              <a:off x="4057331" y="7333923"/>
              <a:ext cx="1048069" cy="1672451"/>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2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mc:Choice xmlns:a14="http://schemas.microsoft.com/office/drawing/2010/main" Requires="a14">
          <p:sp>
            <p:nvSpPr>
              <p:cNvPr id="18" name="Rectangle 17"/>
              <p:cNvSpPr/>
              <p:nvPr/>
            </p:nvSpPr>
            <p:spPr>
              <a:xfrm>
                <a:off x="3742226" y="333496"/>
                <a:ext cx="10787505" cy="815608"/>
              </a:xfrm>
              <a:prstGeom prst="rect">
                <a:avLst/>
              </a:prstGeom>
            </p:spPr>
            <p:txBody>
              <a:bodyPr wrap="none">
                <a:spAutoFit/>
              </a:bodyPr>
              <a:lstStyle/>
              <a:p>
                <a:pPr algn="ctr">
                  <a:defRPr/>
                </a:pPr>
                <a:r>
                  <a:rPr lang="en-US" sz="4700" b="1" smtClean="0">
                    <a:solidFill>
                      <a:srgbClr val="C00000"/>
                    </a:solidFill>
                    <a:latin typeface="Arial" panose="020B0604020202020204" pitchFamily="34" charset="0"/>
                    <a:cs typeface="Arial" panose="020B0604020202020204" pitchFamily="34" charset="0"/>
                  </a:rPr>
                  <a:t>Nhận xét: </a:t>
                </a:r>
                <a:r>
                  <a:rPr lang="da-DK" sz="3600">
                    <a:latin typeface="Arial" panose="020B0604020202020204" pitchFamily="34" charset="0"/>
                    <a:ea typeface="Arial" panose="020B0604020202020204" pitchFamily="34" charset="0"/>
                    <a:cs typeface="Arial" panose="020B0604020202020204" pitchFamily="34" charset="0"/>
                  </a:rPr>
                  <a:t>Cho </a:t>
                </a:r>
                <a:r>
                  <a:rPr lang="da-DK" sz="3600">
                    <a:latin typeface="Arial" panose="020B0604020202020204" pitchFamily="34" charset="0"/>
                    <a:ea typeface="Arial" panose="020B0604020202020204" pitchFamily="34" charset="0"/>
                    <a:cs typeface="Arial" panose="020B0604020202020204" pitchFamily="34" charset="0"/>
                  </a:rPr>
                  <a:t>hàm </a:t>
                </a:r>
                <a:r>
                  <a:rPr lang="da-DK" sz="3600">
                    <a:latin typeface="Arial" panose="020B0604020202020204" pitchFamily="34" charset="0"/>
                    <a:ea typeface="Arial" panose="020B0604020202020204" pitchFamily="34" charset="0"/>
                    <a:cs typeface="Arial" panose="020B0604020202020204" pitchFamily="34" charset="0"/>
                  </a:rPr>
                  <a:t>số </a:t>
                </a:r>
                <a:r>
                  <a:rPr lang="da-DK" sz="3600" smtClean="0">
                    <a:latin typeface="Arial" panose="020B0604020202020204" pitchFamily="34" charset="0"/>
                    <a:ea typeface="Arial" panose="020B0604020202020204" pitchFamily="34" charset="0"/>
                    <a:cs typeface="Arial" panose="020B0604020202020204" pitchFamily="34" charset="0"/>
                  </a:rPr>
                  <a:t>mũ </a:t>
                </a:r>
                <a14:m>
                  <m:oMath xmlns:m="http://schemas.openxmlformats.org/officeDocument/2006/math">
                    <m:r>
                      <a:rPr lang="da-DK" sz="3600" i="1">
                        <a:latin typeface="Cambria Math" panose="02040503050406030204" pitchFamily="18" charset="0"/>
                        <a:ea typeface="Dotum" panose="020B0600000101010101" pitchFamily="34" charset="-127"/>
                        <a:cs typeface="Times New Roman" panose="02020603050405020304" pitchFamily="18" charset="0"/>
                      </a:rPr>
                      <m:t>𝑦</m:t>
                    </m:r>
                    <m:r>
                      <a:rPr lang="da-DK" sz="36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latin typeface="Cambria Math" panose="02040503050406030204" pitchFamily="18" charset="0"/>
                            <a:ea typeface="Dotum" panose="020B0600000101010101" pitchFamily="34" charset="-127"/>
                            <a:cs typeface="Times New Roman" panose="02020603050405020304" pitchFamily="18" charset="0"/>
                          </a:rPr>
                        </m:ctrlPr>
                      </m:sSupPr>
                      <m:e>
                        <m:r>
                          <a:rPr lang="da-DK" sz="3600" i="1">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latin typeface="Cambria Math" panose="02040503050406030204" pitchFamily="18" charset="0"/>
                            <a:ea typeface="Dotum" panose="020B0600000101010101" pitchFamily="34" charset="-127"/>
                            <a:cs typeface="Times New Roman" panose="02020603050405020304" pitchFamily="18" charset="0"/>
                          </a:rPr>
                          <m:t>𝑥</m:t>
                        </m:r>
                      </m:sup>
                    </m:sSup>
                    <m:r>
                      <a:rPr lang="en-US" sz="3600" b="0" i="1" smtClean="0">
                        <a:latin typeface="Cambria Math" panose="02040503050406030204" pitchFamily="18" charset="0"/>
                        <a:ea typeface="Dotum" panose="020B0600000101010101" pitchFamily="34" charset="-127"/>
                        <a:cs typeface="Times New Roman" panose="02020603050405020304" pitchFamily="18" charset="0"/>
                      </a:rPr>
                      <m:t> </m:t>
                    </m:r>
                    <m:d>
                      <m:dPr>
                        <m:ctrlPr>
                          <a:rPr lang="da-DK"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𝑎</m:t>
                        </m:r>
                        <m:r>
                          <a:rPr lang="da-DK" sz="3600" i="1">
                            <a:latin typeface="Cambria Math" panose="02040503050406030204" pitchFamily="18" charset="0"/>
                            <a:ea typeface="Dotum" panose="020B0600000101010101" pitchFamily="34" charset="-127"/>
                            <a:cs typeface="Times New Roman" panose="02020603050405020304" pitchFamily="18" charset="0"/>
                          </a:rPr>
                          <m:t>&gt;0, </m:t>
                        </m:r>
                        <m:r>
                          <a:rPr lang="da-DK" sz="3600" i="1">
                            <a:latin typeface="Cambria Math" panose="02040503050406030204" pitchFamily="18" charset="0"/>
                            <a:ea typeface="Dotum" panose="020B0600000101010101" pitchFamily="34" charset="-127"/>
                            <a:cs typeface="Times New Roman" panose="02020603050405020304" pitchFamily="18" charset="0"/>
                          </a:rPr>
                          <m:t>𝑎</m:t>
                        </m:r>
                        <m:r>
                          <a:rPr lang="da-DK" sz="3600" i="1">
                            <a:latin typeface="Cambria Math" panose="02040503050406030204" pitchFamily="18" charset="0"/>
                            <a:ea typeface="Dotum" panose="020B0600000101010101" pitchFamily="34" charset="-127"/>
                            <a:cs typeface="Times New Roman" panose="02020603050405020304" pitchFamily="18" charset="0"/>
                          </a:rPr>
                          <m:t>≠1</m:t>
                        </m:r>
                      </m:e>
                    </m:d>
                  </m:oMath>
                </a14:m>
                <a:r>
                  <a:rPr lang="da-DK" sz="3600" smtClean="0">
                    <a:latin typeface="Arial" panose="020B0604020202020204" pitchFamily="34" charset="0"/>
                    <a:ea typeface="Dotum" panose="020B0600000101010101" pitchFamily="34" charset="-127"/>
                    <a:cs typeface="Arial" panose="020B0604020202020204" pitchFamily="34" charset="0"/>
                  </a:rPr>
                  <a:t>.</a:t>
                </a: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3742226" y="333496"/>
                <a:ext cx="10787505" cy="815608"/>
              </a:xfrm>
              <a:prstGeom prst="rect">
                <a:avLst/>
              </a:prstGeom>
              <a:blipFill>
                <a:blip r:embed="rId3"/>
                <a:stretch>
                  <a:fillRect l="-2544" t="-17164" r="-1696" b="-380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9" name="Table 18"/>
              <p:cNvGraphicFramePr>
                <a:graphicFrameLocks noGrp="1"/>
              </p:cNvGraphicFramePr>
              <p:nvPr>
                <p:extLst>
                  <p:ext uri="{D42A27DB-BD31-4B8C-83A1-F6EECF244321}">
                    <p14:modId xmlns:p14="http://schemas.microsoft.com/office/powerpoint/2010/main" val="1520590879"/>
                  </p:ext>
                </p:extLst>
              </p:nvPr>
            </p:nvGraphicFramePr>
            <p:xfrm>
              <a:off x="2128696" y="1414724"/>
              <a:ext cx="13934355" cy="8381619"/>
            </p:xfrm>
            <a:graphic>
              <a:graphicData uri="http://schemas.openxmlformats.org/drawingml/2006/table">
                <a:tbl>
                  <a:tblPr firstRow="1" firstCol="1" bandRow="1"/>
                  <a:tblGrid>
                    <a:gridCol w="13934355">
                      <a:extLst>
                        <a:ext uri="{9D8B030D-6E8A-4147-A177-3AD203B41FA5}">
                          <a16:colId xmlns:a16="http://schemas.microsoft.com/office/drawing/2014/main" val="1013033658"/>
                        </a:ext>
                      </a:extLst>
                    </a:gridCol>
                  </a:tblGrid>
                  <a:tr h="267808">
                    <a:tc>
                      <a:txBody>
                        <a:bodyPr/>
                        <a:lstStyle/>
                        <a:p>
                          <a:pPr algn="just">
                            <a:lnSpc>
                              <a:spcPct val="150000"/>
                            </a:lnSpc>
                            <a:spcBef>
                              <a:spcPts val="0"/>
                            </a:spcBef>
                            <a:spcAft>
                              <a:spcPts val="0"/>
                            </a:spcAft>
                          </a:pPr>
                          <a14:m>
                            <m:oMathPara xmlns:m="http://schemas.openxmlformats.org/officeDocument/2006/math">
                              <m:oMathParaPr>
                                <m:jc m:val="center"/>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&gt;1)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774186888"/>
                      </a:ext>
                    </a:extLst>
                  </a:tr>
                  <a:tr h="3025175">
                    <a:tc>
                      <a:txBody>
                        <a:bodyPr/>
                        <a:lstStyle/>
                        <a:p>
                          <a:pPr marL="571500" indent="-571500" algn="just">
                            <a:lnSpc>
                              <a:spcPct val="15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Dotum" panose="020B0600000101010101" pitchFamily="34" charset="-127"/>
                              <a:cs typeface="Arial" panose="020B0604020202020204" pitchFamily="34" charset="0"/>
                            </a:rPr>
                            <a:t>Tập </a:t>
                          </a:r>
                          <a:r>
                            <a:rPr lang="da-DK" sz="3600">
                              <a:effectLst/>
                              <a:latin typeface="Arial" panose="020B0604020202020204" pitchFamily="34" charset="0"/>
                              <a:ea typeface="Dotum" panose="020B0600000101010101" pitchFamily="34" charset="-127"/>
                              <a:cs typeface="Arial" panose="020B0604020202020204" pitchFamily="34" charset="0"/>
                            </a:rPr>
                            <a:t>xác định: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a:effectLst/>
                              <a:latin typeface="Arial" panose="020B0604020202020204" pitchFamily="34" charset="0"/>
                              <a:ea typeface="Dotum" panose="020B0600000101010101" pitchFamily="34" charset="-127"/>
                              <a:cs typeface="Arial" panose="020B0604020202020204" pitchFamily="34" charset="0"/>
                            </a:rPr>
                            <a:t>; tập giá trị: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 +∞</m:t>
                                  </m:r>
                                </m:e>
                              </m:d>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Dotum" panose="020B0600000101010101" pitchFamily="34" charset="-127"/>
                              <a:cs typeface="Arial" panose="020B0604020202020204" pitchFamily="34" charset="0"/>
                            </a:rPr>
                            <a:t>Tính </a:t>
                          </a:r>
                          <a:r>
                            <a:rPr lang="da-DK" sz="3600">
                              <a:effectLst/>
                              <a:latin typeface="Arial" panose="020B0604020202020204" pitchFamily="34" charset="0"/>
                              <a:ea typeface="Dotum" panose="020B0600000101010101" pitchFamily="34" charset="-127"/>
                              <a:cs typeface="Arial" panose="020B0604020202020204" pitchFamily="34" charset="0"/>
                            </a:rPr>
                            <a:t>liên tục: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&gt;1</m:t>
                                  </m:r>
                                </m:e>
                              </m:d>
                            </m:oMath>
                          </a14:m>
                          <a:r>
                            <a:rPr lang="da-DK" sz="3600">
                              <a:effectLst/>
                              <a:latin typeface="Arial" panose="020B0604020202020204" pitchFamily="34" charset="0"/>
                              <a:ea typeface="Dotum" panose="020B0600000101010101" pitchFamily="34" charset="-127"/>
                              <a:cs typeface="Arial" panose="020B0604020202020204" pitchFamily="34" charset="0"/>
                            </a:rPr>
                            <a:t> là hàm số liên tục trên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Dotum" panose="020B0600000101010101" pitchFamily="34" charset="-127"/>
                              <a:cs typeface="Arial" panose="020B0604020202020204" pitchFamily="34" charset="0"/>
                            </a:rPr>
                            <a:t>Giới </a:t>
                          </a:r>
                          <a:r>
                            <a:rPr lang="da-DK" sz="3600">
                              <a:effectLst/>
                              <a:latin typeface="Arial" panose="020B0604020202020204" pitchFamily="34" charset="0"/>
                              <a:ea typeface="Dotum" panose="020B0600000101010101" pitchFamily="34" charset="-127"/>
                              <a:cs typeface="Arial" panose="020B0604020202020204" pitchFamily="34" charset="0"/>
                            </a:rPr>
                            <a:t>hạn đặc </a:t>
                          </a:r>
                          <a:r>
                            <a:rPr lang="da-DK" sz="3600">
                              <a:effectLst/>
                              <a:latin typeface="Arial" panose="020B0604020202020204" pitchFamily="34" charset="0"/>
                              <a:ea typeface="Dotum" panose="020B0600000101010101" pitchFamily="34" charset="-127"/>
                              <a:cs typeface="Arial" panose="020B0604020202020204" pitchFamily="34" charset="0"/>
                            </a:rPr>
                            <a:t>biệt</a:t>
                          </a:r>
                          <a:r>
                            <a:rPr lang="da-DK" sz="3600" smtClean="0">
                              <a:effectLst/>
                              <a:latin typeface="Arial" panose="020B0604020202020204" pitchFamily="34" charset="0"/>
                              <a:ea typeface="Dotum" panose="020B0600000101010101" pitchFamily="34" charset="-127"/>
                              <a:cs typeface="Arial" panose="020B0604020202020204" pitchFamily="34" charset="0"/>
                            </a:rPr>
                            <a:t>:</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=0 ;</m:t>
                              </m:r>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Dotum" panose="020B0600000101010101" pitchFamily="34" charset="-127"/>
                              <a:cs typeface="Arial" panose="020B0604020202020204" pitchFamily="34" charset="0"/>
                            </a:rPr>
                            <a:t>Sự </a:t>
                          </a:r>
                          <a:r>
                            <a:rPr lang="da-DK" sz="3600">
                              <a:effectLst/>
                              <a:latin typeface="Arial" panose="020B0604020202020204" pitchFamily="34" charset="0"/>
                              <a:ea typeface="Dotum" panose="020B0600000101010101" pitchFamily="34" charset="-127"/>
                              <a:cs typeface="Arial" panose="020B0604020202020204" pitchFamily="34" charset="0"/>
                            </a:rPr>
                            <a:t>biến thiên: Hàm số đồng biến trên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smtClean="0">
                              <a:effectLst/>
                              <a:latin typeface="Arial" panose="020B0604020202020204" pitchFamily="34" charset="0"/>
                              <a:ea typeface="Dotum" panose="020B0600000101010101" pitchFamily="34" charset="-127"/>
                              <a:cs typeface="Arial" panose="020B0604020202020204" pitchFamily="34" charset="0"/>
                            </a:rPr>
                            <a:t>.</a:t>
                          </a:r>
                          <a:endParaRPr lang="en-US"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Dotum" panose="020B0600000101010101" pitchFamily="34" charset="-127"/>
                              <a:cs typeface="Arial" panose="020B0604020202020204" pitchFamily="34" charset="0"/>
                            </a:rPr>
                            <a:t>Bảng </a:t>
                          </a:r>
                          <a:r>
                            <a:rPr lang="da-DK" sz="3600">
                              <a:effectLst/>
                              <a:latin typeface="Arial" panose="020B0604020202020204" pitchFamily="34" charset="0"/>
                              <a:ea typeface="Dotum" panose="020B0600000101010101" pitchFamily="34" charset="-127"/>
                              <a:cs typeface="Arial" panose="020B0604020202020204" pitchFamily="34" charset="0"/>
                            </a:rPr>
                            <a:t>biến </a:t>
                          </a:r>
                          <a:r>
                            <a:rPr lang="da-DK" sz="3600">
                              <a:effectLst/>
                              <a:latin typeface="Arial" panose="020B0604020202020204" pitchFamily="34" charset="0"/>
                              <a:ea typeface="Dotum" panose="020B0600000101010101" pitchFamily="34" charset="-127"/>
                              <a:cs typeface="Arial" panose="020B0604020202020204" pitchFamily="34" charset="0"/>
                            </a:rPr>
                            <a:t>thiên</a:t>
                          </a:r>
                          <a:r>
                            <a:rPr lang="da-DK" sz="3600" smtClean="0">
                              <a:effectLst/>
                              <a:latin typeface="Arial" panose="020B0604020202020204" pitchFamily="34" charset="0"/>
                              <a:ea typeface="Dotum" panose="020B0600000101010101" pitchFamily="34" charset="-127"/>
                              <a:cs typeface="Arial" panose="020B0604020202020204" pitchFamily="34" charset="0"/>
                            </a:rPr>
                            <a:t>:</a:t>
                          </a:r>
                        </a:p>
                        <a:p>
                          <a:pPr marL="571500" indent="-571500" algn="just">
                            <a:lnSpc>
                              <a:spcPct val="15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62200"/>
                      </a:ext>
                    </a:extLst>
                  </a:tr>
                </a:tbl>
              </a:graphicData>
            </a:graphic>
          </p:graphicFrame>
        </mc:Choice>
        <mc:Fallback>
          <p:graphicFrame>
            <p:nvGraphicFramePr>
              <p:cNvPr id="19" name="Table 18"/>
              <p:cNvGraphicFramePr>
                <a:graphicFrameLocks noGrp="1"/>
              </p:cNvGraphicFramePr>
              <p:nvPr>
                <p:extLst>
                  <p:ext uri="{D42A27DB-BD31-4B8C-83A1-F6EECF244321}">
                    <p14:modId xmlns:p14="http://schemas.microsoft.com/office/powerpoint/2010/main" val="1520590879"/>
                  </p:ext>
                </p:extLst>
              </p:nvPr>
            </p:nvGraphicFramePr>
            <p:xfrm>
              <a:off x="2128696" y="1414724"/>
              <a:ext cx="13934355" cy="8381619"/>
            </p:xfrm>
            <a:graphic>
              <a:graphicData uri="http://schemas.openxmlformats.org/drawingml/2006/table">
                <a:tbl>
                  <a:tblPr firstRow="1" firstCol="1" bandRow="1"/>
                  <a:tblGrid>
                    <a:gridCol w="13934355">
                      <a:extLst>
                        <a:ext uri="{9D8B030D-6E8A-4147-A177-3AD203B41FA5}">
                          <a16:colId xmlns:a16="http://schemas.microsoft.com/office/drawing/2014/main" val="1013033658"/>
                        </a:ext>
                      </a:extLst>
                    </a:gridCol>
                  </a:tblGrid>
                  <a:tr h="822960">
                    <a:tc>
                      <a:txBody>
                        <a:bodyPr/>
                        <a:lstStyle/>
                        <a:p>
                          <a:endParaRPr lang="en-US"/>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4" t="-741" r="-87" b="-920741"/>
                          </a:stretch>
                        </a:blipFill>
                      </a:tcPr>
                    </a:tc>
                    <a:extLst>
                      <a:ext uri="{0D108BD9-81ED-4DB2-BD59-A6C34878D82A}">
                        <a16:rowId xmlns:a16="http://schemas.microsoft.com/office/drawing/2014/main" val="3774186888"/>
                      </a:ext>
                    </a:extLst>
                  </a:tr>
                  <a:tr h="7558659">
                    <a:tc>
                      <a:txBody>
                        <a:bodyPr/>
                        <a:lstStyle/>
                        <a:p>
                          <a:endParaRPr lang="en-US"/>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4" t="-10959" r="-87" b="-161"/>
                          </a:stretch>
                        </a:blipFill>
                      </a:tcPr>
                    </a:tc>
                    <a:extLst>
                      <a:ext uri="{0D108BD9-81ED-4DB2-BD59-A6C34878D82A}">
                        <a16:rowId xmlns:a16="http://schemas.microsoft.com/office/drawing/2014/main" val="25696220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20" name="Table 19"/>
              <p:cNvGraphicFramePr>
                <a:graphicFrameLocks noGrp="1"/>
              </p:cNvGraphicFramePr>
              <p:nvPr>
                <p:extLst>
                  <p:ext uri="{D42A27DB-BD31-4B8C-83A1-F6EECF244321}">
                    <p14:modId xmlns:p14="http://schemas.microsoft.com/office/powerpoint/2010/main" val="315059846"/>
                  </p:ext>
                </p:extLst>
              </p:nvPr>
            </p:nvGraphicFramePr>
            <p:xfrm>
              <a:off x="3536851" y="6945785"/>
              <a:ext cx="11049000" cy="2391029"/>
            </p:xfrm>
            <a:graphic>
              <a:graphicData uri="http://schemas.openxmlformats.org/drawingml/2006/table">
                <a:tbl>
                  <a:tblPr firstRow="1" firstCol="1" bandRow="1"/>
                  <a:tblGrid>
                    <a:gridCol w="2528547">
                      <a:extLst>
                        <a:ext uri="{9D8B030D-6E8A-4147-A177-3AD203B41FA5}">
                          <a16:colId xmlns:a16="http://schemas.microsoft.com/office/drawing/2014/main" val="2072425004"/>
                        </a:ext>
                      </a:extLst>
                    </a:gridCol>
                    <a:gridCol w="8520453">
                      <a:extLst>
                        <a:ext uri="{9D8B030D-6E8A-4147-A177-3AD203B41FA5}">
                          <a16:colId xmlns:a16="http://schemas.microsoft.com/office/drawing/2014/main" val="3437045035"/>
                        </a:ext>
                      </a:extLst>
                    </a:gridCol>
                  </a:tblGrid>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0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492504"/>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4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sup>
                                </m:sSup>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84186"/>
                      </a:ext>
                    </a:extLst>
                  </a:tr>
                </a:tbl>
              </a:graphicData>
            </a:graphic>
          </p:graphicFrame>
        </mc:Choice>
        <mc:Fallback>
          <p:graphicFrame>
            <p:nvGraphicFramePr>
              <p:cNvPr id="20" name="Table 19"/>
              <p:cNvGraphicFramePr>
                <a:graphicFrameLocks noGrp="1"/>
              </p:cNvGraphicFramePr>
              <p:nvPr>
                <p:extLst>
                  <p:ext uri="{D42A27DB-BD31-4B8C-83A1-F6EECF244321}">
                    <p14:modId xmlns:p14="http://schemas.microsoft.com/office/powerpoint/2010/main" val="315059846"/>
                  </p:ext>
                </p:extLst>
              </p:nvPr>
            </p:nvGraphicFramePr>
            <p:xfrm>
              <a:off x="3536851" y="6945785"/>
              <a:ext cx="11049000" cy="2391029"/>
            </p:xfrm>
            <a:graphic>
              <a:graphicData uri="http://schemas.openxmlformats.org/drawingml/2006/table">
                <a:tbl>
                  <a:tblPr firstRow="1" firstCol="1" bandRow="1"/>
                  <a:tblGrid>
                    <a:gridCol w="2528547">
                      <a:extLst>
                        <a:ext uri="{9D8B030D-6E8A-4147-A177-3AD203B41FA5}">
                          <a16:colId xmlns:a16="http://schemas.microsoft.com/office/drawing/2014/main" val="2072425004"/>
                        </a:ext>
                      </a:extLst>
                    </a:gridCol>
                    <a:gridCol w="8520453">
                      <a:extLst>
                        <a:ext uri="{9D8B030D-6E8A-4147-A177-3AD203B41FA5}">
                          <a16:colId xmlns:a16="http://schemas.microsoft.com/office/drawing/2014/main" val="3437045035"/>
                        </a:ext>
                      </a:extLst>
                    </a:gridCol>
                  </a:tblGrid>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1" t="-714" r="-337349" b="-18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757" t="-714" r="-143" b="-182143"/>
                          </a:stretch>
                        </a:blipFill>
                      </a:tcPr>
                    </a:tc>
                    <a:extLst>
                      <a:ext uri="{0D108BD9-81ED-4DB2-BD59-A6C34878D82A}">
                        <a16:rowId xmlns:a16="http://schemas.microsoft.com/office/drawing/2014/main" val="840492504"/>
                      </a:ext>
                    </a:extLst>
                  </a:tr>
                  <a:tr h="1537589">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1" t="-55731" r="-337349" b="-79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757" t="-55731" r="-143" b="-791"/>
                          </a:stretch>
                        </a:blipFill>
                      </a:tcPr>
                    </a:tc>
                    <a:extLst>
                      <a:ext uri="{0D108BD9-81ED-4DB2-BD59-A6C34878D82A}">
                        <a16:rowId xmlns:a16="http://schemas.microsoft.com/office/drawing/2014/main" val="78284186"/>
                      </a:ext>
                    </a:extLst>
                  </a:tr>
                </a:tbl>
              </a:graphicData>
            </a:graphic>
          </p:graphicFrame>
        </mc:Fallback>
      </mc:AlternateContent>
      <p:cxnSp>
        <p:nvCxnSpPr>
          <p:cNvPr id="29" name="Straight Arrow Connector 28"/>
          <p:cNvCxnSpPr/>
          <p:nvPr/>
        </p:nvCxnSpPr>
        <p:spPr>
          <a:xfrm flipV="1">
            <a:off x="6786457" y="8343034"/>
            <a:ext cx="6874043" cy="6997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Rectangle 21"/>
              <p:cNvSpPr/>
              <p:nvPr/>
            </p:nvSpPr>
            <p:spPr>
              <a:xfrm>
                <a:off x="9961226" y="8048993"/>
                <a:ext cx="524503" cy="61555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da-DK" sz="34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a:p>
            </p:txBody>
          </p:sp>
        </mc:Choice>
        <mc:Fallback>
          <p:sp>
            <p:nvSpPr>
              <p:cNvPr id="22" name="Rectangle 21"/>
              <p:cNvSpPr>
                <a:spLocks noRot="1" noChangeAspect="1" noMove="1" noResize="1" noEditPoints="1" noAdjustHandles="1" noChangeArrowheads="1" noChangeShapeType="1" noTextEdit="1"/>
              </p:cNvSpPr>
              <p:nvPr/>
            </p:nvSpPr>
            <p:spPr>
              <a:xfrm>
                <a:off x="9961226" y="8048993"/>
                <a:ext cx="524503" cy="615553"/>
              </a:xfrm>
              <a:prstGeom prst="rect">
                <a:avLst/>
              </a:prstGeom>
              <a:blipFill>
                <a:blip r:embed="rId6"/>
                <a:stretch>
                  <a:fillRect/>
                </a:stretch>
              </a:blipFill>
            </p:spPr>
            <p:txBody>
              <a:bodyPr/>
              <a:lstStyle/>
              <a:p>
                <a:r>
                  <a:rPr lang="en-US">
                    <a:noFill/>
                  </a:rPr>
                  <a:t> </a:t>
                </a:r>
              </a:p>
            </p:txBody>
          </p:sp>
        </mc:Fallback>
      </mc:AlternateContent>
      <p:grpSp>
        <p:nvGrpSpPr>
          <p:cNvPr id="31" name="Group 30"/>
          <p:cNvGrpSpPr/>
          <p:nvPr/>
        </p:nvGrpSpPr>
        <p:grpSpPr>
          <a:xfrm rot="9395934">
            <a:off x="14793243" y="758276"/>
            <a:ext cx="1653401" cy="1589239"/>
            <a:chOff x="0" y="0"/>
            <a:chExt cx="3176579" cy="3344957"/>
          </a:xfrm>
        </p:grpSpPr>
        <p:sp>
          <p:nvSpPr>
            <p:cNvPr id="32" name="Freeform 31"/>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3" name="Freeform 32"/>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pic>
        <p:nvPicPr>
          <p:cNvPr id="35" name="Picture 34"/>
          <p:cNvPicPr>
            <a:picLocks noChangeAspect="1"/>
          </p:cNvPicPr>
          <p:nvPr/>
        </p:nvPicPr>
        <p:blipFill>
          <a:blip r:embed="rId13"/>
          <a:stretch>
            <a:fillRect/>
          </a:stretch>
        </p:blipFill>
        <p:spPr>
          <a:xfrm>
            <a:off x="302188" y="8802420"/>
            <a:ext cx="901157" cy="993923"/>
          </a:xfrm>
          <a:prstGeom prst="rect">
            <a:avLst/>
          </a:prstGeom>
        </p:spPr>
      </p:pic>
    </p:spTree>
    <p:extLst>
      <p:ext uri="{BB962C8B-B14F-4D97-AF65-F5344CB8AC3E}">
        <p14:creationId xmlns:p14="http://schemas.microsoft.com/office/powerpoint/2010/main" val="39467374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2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mc:Choice xmlns:a14="http://schemas.microsoft.com/office/drawing/2010/main" Requires="a14">
          <p:graphicFrame>
            <p:nvGraphicFramePr>
              <p:cNvPr id="19" name="Table 18"/>
              <p:cNvGraphicFramePr>
                <a:graphicFrameLocks noGrp="1"/>
              </p:cNvGraphicFramePr>
              <p:nvPr>
                <p:extLst>
                  <p:ext uri="{D42A27DB-BD31-4B8C-83A1-F6EECF244321}">
                    <p14:modId xmlns:p14="http://schemas.microsoft.com/office/powerpoint/2010/main" val="1039801208"/>
                  </p:ext>
                </p:extLst>
              </p:nvPr>
            </p:nvGraphicFramePr>
            <p:xfrm>
              <a:off x="1872024" y="1414724"/>
              <a:ext cx="14485218" cy="8381619"/>
            </p:xfrm>
            <a:graphic>
              <a:graphicData uri="http://schemas.openxmlformats.org/drawingml/2006/table">
                <a:tbl>
                  <a:tblPr firstRow="1" firstCol="1" bandRow="1"/>
                  <a:tblGrid>
                    <a:gridCol w="14485218">
                      <a:extLst>
                        <a:ext uri="{9D8B030D-6E8A-4147-A177-3AD203B41FA5}">
                          <a16:colId xmlns:a16="http://schemas.microsoft.com/office/drawing/2014/main" val="1013033658"/>
                        </a:ext>
                      </a:extLst>
                    </a:gridCol>
                  </a:tblGrid>
                  <a:tr h="267808">
                    <a:tc>
                      <a:txBody>
                        <a:bodyPr/>
                        <a:lstStyle/>
                        <a:p>
                          <a:pPr algn="just">
                            <a:lnSpc>
                              <a:spcPct val="150000"/>
                            </a:lnSpc>
                            <a:spcBef>
                              <a:spcPts val="0"/>
                            </a:spcBef>
                            <a:spcAft>
                              <a:spcPts val="0"/>
                            </a:spcAft>
                          </a:pPr>
                          <a14:m>
                            <m:oMathPara xmlns:m="http://schemas.openxmlformats.org/officeDocument/2006/math">
                              <m:oMathParaPr>
                                <m:jc m:val="center"/>
                              </m:oMathParaPr>
                              <m:oMath xmlns:m="http://schemas.openxmlformats.org/officeDocument/2006/math">
                                <m:r>
                                  <a:rPr lang="da-DK" sz="3600" i="1" smtClean="0">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3600" i="1">
                                    <a:effectLst/>
                                    <a:latin typeface="Cambria Math" panose="02040503050406030204" pitchFamily="18" charset="0"/>
                                    <a:ea typeface="Dotum" panose="020B0600000101010101" pitchFamily="34" charset="-127"/>
                                    <a:cs typeface="Times New Roman" panose="02020603050405020304" pitchFamily="18" charset="0"/>
                                  </a:rPr>
                                  <m:t> (0&lt;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&lt;1)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774186888"/>
                      </a:ext>
                    </a:extLst>
                  </a:tr>
                  <a:tr h="3025175">
                    <a:tc>
                      <a:txBody>
                        <a:bodyPr/>
                        <a:lstStyle/>
                        <a:p>
                          <a:pPr marL="571500" indent="-571500" algn="just">
                            <a:lnSpc>
                              <a:spcPct val="15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Dotum" panose="020B0600000101010101" pitchFamily="34" charset="-127"/>
                              <a:cs typeface="Arial" panose="020B0604020202020204" pitchFamily="34" charset="0"/>
                            </a:rPr>
                            <a:t>Tập </a:t>
                          </a:r>
                          <a:r>
                            <a:rPr lang="da-DK" sz="3600" smtClean="0">
                              <a:effectLst/>
                              <a:latin typeface="Arial" panose="020B0604020202020204" pitchFamily="34" charset="0"/>
                              <a:ea typeface="Dotum" panose="020B0600000101010101" pitchFamily="34" charset="-127"/>
                              <a:cs typeface="Arial" panose="020B0604020202020204" pitchFamily="34" charset="0"/>
                            </a:rPr>
                            <a:t>xác định: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a:effectLst/>
                              <a:latin typeface="Arial" panose="020B0604020202020204" pitchFamily="34" charset="0"/>
                              <a:ea typeface="Dotum" panose="020B0600000101010101" pitchFamily="34" charset="-127"/>
                              <a:cs typeface="Arial" panose="020B0604020202020204" pitchFamily="34" charset="0"/>
                            </a:rPr>
                            <a:t>; tập giá trị: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 +∞</m:t>
                                  </m:r>
                                </m:e>
                              </m:d>
                            </m:oMath>
                          </a14:m>
                          <a:endParaRPr lang="en-US" sz="3600" smtClean="0">
                            <a:effectLst/>
                            <a:latin typeface="Arial" panose="020B0604020202020204" pitchFamily="34" charset="0"/>
                            <a:ea typeface="Dotum" panose="020B0600000101010101" pitchFamily="34" charset="-127"/>
                            <a:cs typeface="Times New Roman" panose="02020603050405020304" pitchFamily="18" charset="0"/>
                          </a:endParaRPr>
                        </a:p>
                        <a:p>
                          <a:pPr marL="571500" indent="-571500" algn="just">
                            <a:lnSpc>
                              <a:spcPct val="15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Dotum" panose="020B0600000101010101" pitchFamily="34" charset="-127"/>
                              <a:cs typeface="Arial" panose="020B0604020202020204" pitchFamily="34" charset="0"/>
                            </a:rPr>
                            <a:t>Tính </a:t>
                          </a:r>
                          <a:r>
                            <a:rPr lang="da-DK" sz="3600">
                              <a:effectLst/>
                              <a:latin typeface="Arial" panose="020B0604020202020204" pitchFamily="34" charset="0"/>
                              <a:ea typeface="Dotum" panose="020B0600000101010101" pitchFamily="34" charset="-127"/>
                              <a:cs typeface="Arial" panose="020B0604020202020204" pitchFamily="34" charset="0"/>
                            </a:rPr>
                            <a:t>liên tục: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0&lt;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&lt;1</m:t>
                                  </m:r>
                                </m:e>
                              </m:d>
                            </m:oMath>
                          </a14:m>
                          <a:r>
                            <a:rPr lang="da-DK" sz="3600">
                              <a:effectLst/>
                              <a:latin typeface="Arial" panose="020B0604020202020204" pitchFamily="34" charset="0"/>
                              <a:ea typeface="Dotum" panose="020B0600000101010101" pitchFamily="34" charset="-127"/>
                              <a:cs typeface="Arial" panose="020B0604020202020204" pitchFamily="34" charset="0"/>
                            </a:rPr>
                            <a:t> là hàm số liên tục trên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smtClean="0">
                              <a:effectLst/>
                              <a:latin typeface="Arial" panose="020B0604020202020204" pitchFamily="34" charset="0"/>
                              <a:ea typeface="Dotum" panose="020B0600000101010101" pitchFamily="34" charset="-127"/>
                              <a:cs typeface="Arial" panose="020B0604020202020204" pitchFamily="34" charset="0"/>
                            </a:rPr>
                            <a:t>.</a:t>
                          </a:r>
                          <a:endParaRPr lang="en-US"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Dotum" panose="020B0600000101010101" pitchFamily="34" charset="-127"/>
                              <a:cs typeface="Arial" panose="020B0604020202020204" pitchFamily="34" charset="0"/>
                            </a:rPr>
                            <a:t>Giới </a:t>
                          </a:r>
                          <a:r>
                            <a:rPr lang="da-DK" sz="3600">
                              <a:effectLst/>
                              <a:latin typeface="Arial" panose="020B0604020202020204" pitchFamily="34" charset="0"/>
                              <a:ea typeface="Dotum" panose="020B0600000101010101" pitchFamily="34" charset="-127"/>
                              <a:cs typeface="Arial" panose="020B0604020202020204" pitchFamily="34" charset="0"/>
                            </a:rPr>
                            <a:t>hạn đặc </a:t>
                          </a:r>
                          <a:r>
                            <a:rPr lang="da-DK" sz="3600">
                              <a:effectLst/>
                              <a:latin typeface="Arial" panose="020B0604020202020204" pitchFamily="34" charset="0"/>
                              <a:ea typeface="Dotum" panose="020B0600000101010101" pitchFamily="34" charset="-127"/>
                              <a:cs typeface="Arial" panose="020B0604020202020204" pitchFamily="34" charset="0"/>
                            </a:rPr>
                            <a:t>biệt</a:t>
                          </a:r>
                          <a:r>
                            <a:rPr lang="da-DK" sz="3600" smtClean="0">
                              <a:effectLst/>
                              <a:latin typeface="Arial" panose="020B0604020202020204" pitchFamily="34" charset="0"/>
                              <a:ea typeface="Dotum" panose="020B0600000101010101" pitchFamily="34" charset="-127"/>
                              <a:cs typeface="Arial" panose="020B0604020202020204" pitchFamily="34" charset="0"/>
                            </a:rPr>
                            <a:t>:</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Dotum" panose="020B0600000101010101" pitchFamily="34" charset="-127"/>
                              <a:cs typeface="Arial" panose="020B0604020202020204" pitchFamily="34" charset="0"/>
                            </a:rPr>
                            <a:t>Sự </a:t>
                          </a:r>
                          <a:r>
                            <a:rPr lang="da-DK" sz="3600">
                              <a:effectLst/>
                              <a:latin typeface="Arial" panose="020B0604020202020204" pitchFamily="34" charset="0"/>
                              <a:ea typeface="Dotum" panose="020B0600000101010101" pitchFamily="34" charset="-127"/>
                              <a:cs typeface="Arial" panose="020B0604020202020204" pitchFamily="34" charset="0"/>
                            </a:rPr>
                            <a:t>biến thiên: Hàm số nghịch biến trên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smtClean="0">
                              <a:effectLst/>
                              <a:latin typeface="Arial" panose="020B0604020202020204" pitchFamily="34" charset="0"/>
                              <a:ea typeface="Dotum" panose="020B0600000101010101" pitchFamily="34" charset="-127"/>
                              <a:cs typeface="Arial" panose="020B0604020202020204" pitchFamily="34" charset="0"/>
                            </a:rPr>
                            <a:t>.</a:t>
                          </a:r>
                          <a:endParaRPr lang="en-US"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Dotum" panose="020B0600000101010101" pitchFamily="34" charset="-127"/>
                              <a:cs typeface="Arial" panose="020B0604020202020204" pitchFamily="34" charset="0"/>
                            </a:rPr>
                            <a:t>Bảng </a:t>
                          </a:r>
                          <a:r>
                            <a:rPr lang="da-DK" sz="3600">
                              <a:effectLst/>
                              <a:latin typeface="Arial" panose="020B0604020202020204" pitchFamily="34" charset="0"/>
                              <a:ea typeface="Dotum" panose="020B0600000101010101" pitchFamily="34" charset="-127"/>
                              <a:cs typeface="Arial" panose="020B0604020202020204" pitchFamily="34" charset="0"/>
                            </a:rPr>
                            <a:t>biến thiên:</a:t>
                          </a:r>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62200"/>
                      </a:ext>
                    </a:extLst>
                  </a:tr>
                </a:tbl>
              </a:graphicData>
            </a:graphic>
          </p:graphicFrame>
        </mc:Choice>
        <mc:Fallback>
          <p:graphicFrame>
            <p:nvGraphicFramePr>
              <p:cNvPr id="19" name="Table 18"/>
              <p:cNvGraphicFramePr>
                <a:graphicFrameLocks noGrp="1"/>
              </p:cNvGraphicFramePr>
              <p:nvPr>
                <p:extLst>
                  <p:ext uri="{D42A27DB-BD31-4B8C-83A1-F6EECF244321}">
                    <p14:modId xmlns:p14="http://schemas.microsoft.com/office/powerpoint/2010/main" val="1039801208"/>
                  </p:ext>
                </p:extLst>
              </p:nvPr>
            </p:nvGraphicFramePr>
            <p:xfrm>
              <a:off x="1872024" y="1414724"/>
              <a:ext cx="14485218" cy="8381619"/>
            </p:xfrm>
            <a:graphic>
              <a:graphicData uri="http://schemas.openxmlformats.org/drawingml/2006/table">
                <a:tbl>
                  <a:tblPr firstRow="1" firstCol="1" bandRow="1"/>
                  <a:tblGrid>
                    <a:gridCol w="14485218">
                      <a:extLst>
                        <a:ext uri="{9D8B030D-6E8A-4147-A177-3AD203B41FA5}">
                          <a16:colId xmlns:a16="http://schemas.microsoft.com/office/drawing/2014/main" val="1013033658"/>
                        </a:ext>
                      </a:extLst>
                    </a:gridCol>
                  </a:tblGrid>
                  <a:tr h="822960">
                    <a:tc>
                      <a:txBody>
                        <a:bodyPr/>
                        <a:lstStyle/>
                        <a:p>
                          <a:endParaRPr lang="en-US"/>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2" t="-741" r="-84" b="-920741"/>
                          </a:stretch>
                        </a:blipFill>
                      </a:tcPr>
                    </a:tc>
                    <a:extLst>
                      <a:ext uri="{0D108BD9-81ED-4DB2-BD59-A6C34878D82A}">
                        <a16:rowId xmlns:a16="http://schemas.microsoft.com/office/drawing/2014/main" val="3774186888"/>
                      </a:ext>
                    </a:extLst>
                  </a:tr>
                  <a:tr h="7558659">
                    <a:tc>
                      <a:txBody>
                        <a:bodyPr/>
                        <a:lstStyle/>
                        <a:p>
                          <a:endParaRPr lang="en-US"/>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2" t="-10959" r="-84" b="-161"/>
                          </a:stretch>
                        </a:blipFill>
                      </a:tcPr>
                    </a:tc>
                    <a:extLst>
                      <a:ext uri="{0D108BD9-81ED-4DB2-BD59-A6C34878D82A}">
                        <a16:rowId xmlns:a16="http://schemas.microsoft.com/office/drawing/2014/main" val="256962200"/>
                      </a:ext>
                    </a:extLst>
                  </a:tr>
                </a:tbl>
              </a:graphicData>
            </a:graphic>
          </p:graphicFrame>
        </mc:Fallback>
      </mc:AlternateContent>
      <p:pic>
        <p:nvPicPr>
          <p:cNvPr id="12" name="Picture 11"/>
          <p:cNvPicPr>
            <a:picLocks noChangeAspect="1"/>
          </p:cNvPicPr>
          <p:nvPr/>
        </p:nvPicPr>
        <p:blipFill>
          <a:blip r:embed="rId4"/>
          <a:stretch>
            <a:fillRect/>
          </a:stretch>
        </p:blipFill>
        <p:spPr>
          <a:xfrm>
            <a:off x="414482" y="8802420"/>
            <a:ext cx="901157" cy="993923"/>
          </a:xfrm>
          <a:prstGeom prst="rect">
            <a:avLst/>
          </a:prstGeom>
        </p:spPr>
      </p:pic>
      <p:grpSp>
        <p:nvGrpSpPr>
          <p:cNvPr id="13" name="Group 12"/>
          <p:cNvGrpSpPr/>
          <p:nvPr/>
        </p:nvGrpSpPr>
        <p:grpSpPr>
          <a:xfrm rot="9395934">
            <a:off x="15094565" y="758277"/>
            <a:ext cx="1653401" cy="1589239"/>
            <a:chOff x="0" y="0"/>
            <a:chExt cx="3176579" cy="3344957"/>
          </a:xfrm>
        </p:grpSpPr>
        <p:sp>
          <p:nvSpPr>
            <p:cNvPr id="14" name="Freeform 1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5" name="Freeform 1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888723169"/>
                  </p:ext>
                </p:extLst>
              </p:nvPr>
            </p:nvGraphicFramePr>
            <p:xfrm>
              <a:off x="3099130" y="6743700"/>
              <a:ext cx="12369144" cy="2728560"/>
            </p:xfrm>
            <a:graphic>
              <a:graphicData uri="http://schemas.openxmlformats.org/drawingml/2006/table">
                <a:tbl>
                  <a:tblPr firstRow="1" firstCol="1" bandRow="1"/>
                  <a:tblGrid>
                    <a:gridCol w="2830660">
                      <a:extLst>
                        <a:ext uri="{9D8B030D-6E8A-4147-A177-3AD203B41FA5}">
                          <a16:colId xmlns:a16="http://schemas.microsoft.com/office/drawing/2014/main" val="1174565057"/>
                        </a:ext>
                      </a:extLst>
                    </a:gridCol>
                    <a:gridCol w="9538484">
                      <a:extLst>
                        <a:ext uri="{9D8B030D-6E8A-4147-A177-3AD203B41FA5}">
                          <a16:colId xmlns:a16="http://schemas.microsoft.com/office/drawing/2014/main" val="3404682398"/>
                        </a:ext>
                      </a:extLst>
                    </a:gridCol>
                  </a:tblGrid>
                  <a:tr h="969847">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0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35200"/>
                      </a:ext>
                    </a:extLst>
                  </a:tr>
                  <a:tr h="1758713">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4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sup>
                                </m:sSup>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r>
                            <a:rPr lang="da-DK" sz="3400" smtClean="0">
                              <a:effectLst/>
                              <a:ea typeface="Dotum" panose="020B0600000101010101" pitchFamily="34" charset="-127"/>
                              <a:cs typeface="Times New Roman" panose="02020603050405020304" pitchFamily="18" charset="0"/>
                            </a:rPr>
                            <a:t>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250481"/>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888723169"/>
                  </p:ext>
                </p:extLst>
              </p:nvPr>
            </p:nvGraphicFramePr>
            <p:xfrm>
              <a:off x="3099130" y="6743700"/>
              <a:ext cx="12369144" cy="2728560"/>
            </p:xfrm>
            <a:graphic>
              <a:graphicData uri="http://schemas.openxmlformats.org/drawingml/2006/table">
                <a:tbl>
                  <a:tblPr firstRow="1" firstCol="1" bandRow="1"/>
                  <a:tblGrid>
                    <a:gridCol w="2830660">
                      <a:extLst>
                        <a:ext uri="{9D8B030D-6E8A-4147-A177-3AD203B41FA5}">
                          <a16:colId xmlns:a16="http://schemas.microsoft.com/office/drawing/2014/main" val="1174565057"/>
                        </a:ext>
                      </a:extLst>
                    </a:gridCol>
                    <a:gridCol w="9538484">
                      <a:extLst>
                        <a:ext uri="{9D8B030D-6E8A-4147-A177-3AD203B41FA5}">
                          <a16:colId xmlns:a16="http://schemas.microsoft.com/office/drawing/2014/main" val="3404682398"/>
                        </a:ext>
                      </a:extLst>
                    </a:gridCol>
                  </a:tblGrid>
                  <a:tr h="969847">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15" t="-629" r="-336989" b="-18301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9776" t="-629" r="-128" b="-183019"/>
                          </a:stretch>
                        </a:blipFill>
                      </a:tcPr>
                    </a:tc>
                    <a:extLst>
                      <a:ext uri="{0D108BD9-81ED-4DB2-BD59-A6C34878D82A}">
                        <a16:rowId xmlns:a16="http://schemas.microsoft.com/office/drawing/2014/main" val="543535200"/>
                      </a:ext>
                    </a:extLst>
                  </a:tr>
                  <a:tr h="1758713">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15" t="-55363" r="-336989" b="-69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9776" t="-55363" r="-128" b="-692"/>
                          </a:stretch>
                        </a:blipFill>
                      </a:tcPr>
                    </a:tc>
                    <a:extLst>
                      <a:ext uri="{0D108BD9-81ED-4DB2-BD59-A6C34878D82A}">
                        <a16:rowId xmlns:a16="http://schemas.microsoft.com/office/drawing/2014/main" val="1169250481"/>
                      </a:ext>
                    </a:extLst>
                  </a:tr>
                </a:tbl>
              </a:graphicData>
            </a:graphic>
          </p:graphicFrame>
        </mc:Fallback>
      </mc:AlternateContent>
      <p:cxnSp>
        <p:nvCxnSpPr>
          <p:cNvPr id="21" name="Straight Arrow Connector 20"/>
          <p:cNvCxnSpPr/>
          <p:nvPr/>
        </p:nvCxnSpPr>
        <p:spPr>
          <a:xfrm>
            <a:off x="6858002" y="8207507"/>
            <a:ext cx="7848600" cy="8075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 name="Rectangle 4"/>
              <p:cNvSpPr/>
              <p:nvPr/>
            </p:nvSpPr>
            <p:spPr>
              <a:xfrm>
                <a:off x="10439400" y="7962900"/>
                <a:ext cx="524503" cy="61555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da-DK" sz="34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10439400" y="7962900"/>
                <a:ext cx="524503" cy="61555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3742226" y="333496"/>
                <a:ext cx="10787505" cy="815608"/>
              </a:xfrm>
              <a:prstGeom prst="rect">
                <a:avLst/>
              </a:prstGeom>
            </p:spPr>
            <p:txBody>
              <a:bodyPr wrap="none">
                <a:spAutoFit/>
              </a:bodyPr>
              <a:lstStyle/>
              <a:p>
                <a:pPr algn="ctr">
                  <a:defRPr/>
                </a:pPr>
                <a:r>
                  <a:rPr lang="en-US" sz="4700" b="1" smtClean="0">
                    <a:solidFill>
                      <a:srgbClr val="C00000"/>
                    </a:solidFill>
                    <a:latin typeface="Arial" panose="020B0604020202020204" pitchFamily="34" charset="0"/>
                    <a:cs typeface="Arial" panose="020B0604020202020204" pitchFamily="34" charset="0"/>
                  </a:rPr>
                  <a:t>Nhận xét: </a:t>
                </a:r>
                <a:r>
                  <a:rPr lang="da-DK" sz="3600">
                    <a:latin typeface="Arial" panose="020B0604020202020204" pitchFamily="34" charset="0"/>
                    <a:ea typeface="Arial" panose="020B0604020202020204" pitchFamily="34" charset="0"/>
                    <a:cs typeface="Arial" panose="020B0604020202020204" pitchFamily="34" charset="0"/>
                  </a:rPr>
                  <a:t>Cho </a:t>
                </a:r>
                <a:r>
                  <a:rPr lang="da-DK" sz="3600">
                    <a:latin typeface="Arial" panose="020B0604020202020204" pitchFamily="34" charset="0"/>
                    <a:ea typeface="Arial" panose="020B0604020202020204" pitchFamily="34" charset="0"/>
                    <a:cs typeface="Arial" panose="020B0604020202020204" pitchFamily="34" charset="0"/>
                  </a:rPr>
                  <a:t>hàm </a:t>
                </a:r>
                <a:r>
                  <a:rPr lang="da-DK" sz="3600">
                    <a:latin typeface="Arial" panose="020B0604020202020204" pitchFamily="34" charset="0"/>
                    <a:ea typeface="Arial" panose="020B0604020202020204" pitchFamily="34" charset="0"/>
                    <a:cs typeface="Arial" panose="020B0604020202020204" pitchFamily="34" charset="0"/>
                  </a:rPr>
                  <a:t>số </a:t>
                </a:r>
                <a:r>
                  <a:rPr lang="da-DK" sz="3600" smtClean="0">
                    <a:latin typeface="Arial" panose="020B0604020202020204" pitchFamily="34" charset="0"/>
                    <a:ea typeface="Arial" panose="020B0604020202020204" pitchFamily="34" charset="0"/>
                    <a:cs typeface="Arial" panose="020B0604020202020204" pitchFamily="34" charset="0"/>
                  </a:rPr>
                  <a:t>mũ </a:t>
                </a:r>
                <a14:m>
                  <m:oMath xmlns:m="http://schemas.openxmlformats.org/officeDocument/2006/math">
                    <m:r>
                      <a:rPr lang="da-DK" sz="3600" i="1">
                        <a:latin typeface="Cambria Math" panose="02040503050406030204" pitchFamily="18" charset="0"/>
                        <a:ea typeface="Dotum" panose="020B0600000101010101" pitchFamily="34" charset="-127"/>
                        <a:cs typeface="Times New Roman" panose="02020603050405020304" pitchFamily="18" charset="0"/>
                      </a:rPr>
                      <m:t>𝑦</m:t>
                    </m:r>
                    <m:r>
                      <a:rPr lang="da-DK" sz="36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latin typeface="Cambria Math" panose="02040503050406030204" pitchFamily="18" charset="0"/>
                            <a:ea typeface="Dotum" panose="020B0600000101010101" pitchFamily="34" charset="-127"/>
                            <a:cs typeface="Times New Roman" panose="02020603050405020304" pitchFamily="18" charset="0"/>
                          </a:rPr>
                        </m:ctrlPr>
                      </m:sSupPr>
                      <m:e>
                        <m:r>
                          <a:rPr lang="da-DK" sz="3600" i="1">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latin typeface="Cambria Math" panose="02040503050406030204" pitchFamily="18" charset="0"/>
                            <a:ea typeface="Dotum" panose="020B0600000101010101" pitchFamily="34" charset="-127"/>
                            <a:cs typeface="Times New Roman" panose="02020603050405020304" pitchFamily="18" charset="0"/>
                          </a:rPr>
                          <m:t>𝑥</m:t>
                        </m:r>
                      </m:sup>
                    </m:sSup>
                    <m:r>
                      <a:rPr lang="en-US" sz="3600" b="0" i="1" smtClean="0">
                        <a:latin typeface="Cambria Math" panose="02040503050406030204" pitchFamily="18" charset="0"/>
                        <a:ea typeface="Dotum" panose="020B0600000101010101" pitchFamily="34" charset="-127"/>
                        <a:cs typeface="Times New Roman" panose="02020603050405020304" pitchFamily="18" charset="0"/>
                      </a:rPr>
                      <m:t> </m:t>
                    </m:r>
                    <m:d>
                      <m:dPr>
                        <m:ctrlPr>
                          <a:rPr lang="da-DK"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𝑎</m:t>
                        </m:r>
                        <m:r>
                          <a:rPr lang="da-DK" sz="3600" i="1">
                            <a:latin typeface="Cambria Math" panose="02040503050406030204" pitchFamily="18" charset="0"/>
                            <a:ea typeface="Dotum" panose="020B0600000101010101" pitchFamily="34" charset="-127"/>
                            <a:cs typeface="Times New Roman" panose="02020603050405020304" pitchFamily="18" charset="0"/>
                          </a:rPr>
                          <m:t>&gt;0, </m:t>
                        </m:r>
                        <m:r>
                          <a:rPr lang="da-DK" sz="3600" i="1">
                            <a:latin typeface="Cambria Math" panose="02040503050406030204" pitchFamily="18" charset="0"/>
                            <a:ea typeface="Dotum" panose="020B0600000101010101" pitchFamily="34" charset="-127"/>
                            <a:cs typeface="Times New Roman" panose="02020603050405020304" pitchFamily="18" charset="0"/>
                          </a:rPr>
                          <m:t>𝑎</m:t>
                        </m:r>
                        <m:r>
                          <a:rPr lang="da-DK" sz="3600" i="1">
                            <a:latin typeface="Cambria Math" panose="02040503050406030204" pitchFamily="18" charset="0"/>
                            <a:ea typeface="Dotum" panose="020B0600000101010101" pitchFamily="34" charset="-127"/>
                            <a:cs typeface="Times New Roman" panose="02020603050405020304" pitchFamily="18" charset="0"/>
                          </a:rPr>
                          <m:t>≠1</m:t>
                        </m:r>
                      </m:e>
                    </m:d>
                  </m:oMath>
                </a14:m>
                <a:r>
                  <a:rPr lang="da-DK" sz="3600" smtClean="0">
                    <a:latin typeface="Arial" panose="020B0604020202020204" pitchFamily="34" charset="0"/>
                    <a:ea typeface="Dotum" panose="020B0600000101010101" pitchFamily="34" charset="-127"/>
                    <a:cs typeface="Arial" panose="020B0604020202020204" pitchFamily="34" charset="0"/>
                  </a:rPr>
                  <a:t>.</a:t>
                </a: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3742226" y="333496"/>
                <a:ext cx="10787505" cy="815608"/>
              </a:xfrm>
              <a:prstGeom prst="rect">
                <a:avLst/>
              </a:prstGeom>
              <a:blipFill>
                <a:blip r:embed="rId15"/>
                <a:stretch>
                  <a:fillRect l="-2544" t="-17164" r="-1696" b="-38060"/>
                </a:stretch>
              </a:blipFill>
            </p:spPr>
            <p:txBody>
              <a:bodyPr/>
              <a:lstStyle/>
              <a:p>
                <a:r>
                  <a:rPr lang="en-US">
                    <a:noFill/>
                  </a:rPr>
                  <a:t> </a:t>
                </a:r>
              </a:p>
            </p:txBody>
          </p:sp>
        </mc:Fallback>
      </mc:AlternateContent>
    </p:spTree>
    <p:extLst>
      <p:ext uri="{BB962C8B-B14F-4D97-AF65-F5344CB8AC3E}">
        <p14:creationId xmlns:p14="http://schemas.microsoft.com/office/powerpoint/2010/main" val="356158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6778938" y="2324100"/>
            <a:ext cx="10749656" cy="716487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0" name="Freeform 20"/>
          <p:cNvSpPr/>
          <p:nvPr/>
        </p:nvSpPr>
        <p:spPr>
          <a:xfrm>
            <a:off x="924745" y="566581"/>
            <a:ext cx="5168444" cy="44196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5"/>
          <a:stretch>
            <a:fillRect/>
          </a:stretch>
        </p:blipFill>
        <p:spPr>
          <a:xfrm>
            <a:off x="2291651" y="4173135"/>
            <a:ext cx="5129306" cy="5959177"/>
          </a:xfrm>
          <a:prstGeom prst="rect">
            <a:avLst/>
          </a:prstGeom>
        </p:spPr>
      </p:pic>
      <p:sp>
        <p:nvSpPr>
          <p:cNvPr id="5" name="TextBox 4"/>
          <p:cNvSpPr txBox="1"/>
          <p:nvPr/>
        </p:nvSpPr>
        <p:spPr>
          <a:xfrm>
            <a:off x="1257785" y="1818817"/>
            <a:ext cx="4502363"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Chú</a:t>
            </a:r>
            <a:r>
              <a:rPr kumimoji="0" lang="en-US" sz="60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ý</a:t>
            </a:r>
            <a:endPar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Lst>
          </a:blip>
          <a:stretch>
            <a:fillRect/>
          </a:stretch>
        </p:blipFill>
        <p:spPr>
          <a:xfrm>
            <a:off x="12295529" y="4986181"/>
            <a:ext cx="4722659" cy="4067615"/>
          </a:xfrm>
          <a:prstGeom prst="rect">
            <a:avLst/>
          </a:prstGeom>
        </p:spPr>
      </p:pic>
      <mc:AlternateContent xmlns:mc="http://schemas.openxmlformats.org/markup-compatibility/2006">
        <mc:Choice xmlns:a14="http://schemas.microsoft.com/office/drawing/2010/main" Requires="a14">
          <p:sp>
            <p:nvSpPr>
              <p:cNvPr id="23" name="Rectangle 22"/>
              <p:cNvSpPr/>
              <p:nvPr/>
            </p:nvSpPr>
            <p:spPr>
              <a:xfrm>
                <a:off x="7861067" y="3305014"/>
                <a:ext cx="8868925" cy="2041456"/>
              </a:xfrm>
              <a:prstGeom prst="rect">
                <a:avLst/>
              </a:prstGeom>
            </p:spPr>
            <p:txBody>
              <a:bodyPr wrap="square">
                <a:spAutoFit/>
              </a:bodyPr>
              <a:lstStyle/>
              <a:p>
                <a:pPr algn="just">
                  <a:lnSpc>
                    <a:spcPct val="150000"/>
                  </a:lnSpc>
                  <a:spcBef>
                    <a:spcPts val="600"/>
                  </a:spcBef>
                  <a:spcAft>
                    <a:spcPts val="600"/>
                  </a:spcAft>
                </a:pPr>
                <a:r>
                  <a:rPr lang="da-DK" sz="4500">
                    <a:latin typeface="Arial" panose="020B0604020202020204" pitchFamily="34" charset="0"/>
                    <a:ea typeface="Dotum" panose="020B0600000101010101" pitchFamily="34" charset="-127"/>
                    <a:cs typeface="Arial" panose="020B0604020202020204" pitchFamily="34" charset="0"/>
                  </a:rPr>
                  <a:t>Với mỗi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𝑁</m:t>
                    </m:r>
                    <m:r>
                      <a:rPr lang="da-DK" sz="4500" i="1">
                        <a:effectLst/>
                        <a:latin typeface="Cambria Math" panose="02040503050406030204" pitchFamily="18" charset="0"/>
                        <a:ea typeface="Dotum" panose="020B0600000101010101" pitchFamily="34" charset="-127"/>
                        <a:cs typeface="Times New Roman" panose="02020603050405020304" pitchFamily="18" charset="0"/>
                      </a:rPr>
                      <m:t>&gt;0</m:t>
                    </m:r>
                  </m:oMath>
                </a14:m>
                <a:r>
                  <a:rPr lang="da-DK" sz="4500">
                    <a:effectLst/>
                    <a:latin typeface="Arial" panose="020B0604020202020204" pitchFamily="34" charset="0"/>
                    <a:ea typeface="Dotum" panose="020B0600000101010101" pitchFamily="34" charset="-127"/>
                    <a:cs typeface="Arial" panose="020B0604020202020204" pitchFamily="34" charset="0"/>
                  </a:rPr>
                  <a:t>, tồn tại duy nhất số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𝛼</m:t>
                    </m:r>
                  </m:oMath>
                </a14:m>
                <a:r>
                  <a:rPr lang="da-DK" sz="4500">
                    <a:effectLst/>
                    <a:latin typeface="Arial" panose="020B0604020202020204" pitchFamily="34" charset="0"/>
                    <a:ea typeface="Dotum" panose="020B0600000101010101" pitchFamily="34" charset="-127"/>
                    <a:cs typeface="Arial" panose="020B0604020202020204" pitchFamily="34" charset="0"/>
                  </a:rPr>
                  <a:t> sao cho </a:t>
                </a:r>
                <a14:m>
                  <m:oMath xmlns:m="http://schemas.openxmlformats.org/officeDocument/2006/math">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45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da-DK" sz="4500" i="1">
                        <a:effectLst/>
                        <a:latin typeface="Cambria Math" panose="02040503050406030204" pitchFamily="18" charset="0"/>
                        <a:ea typeface="Dotum" panose="020B0600000101010101" pitchFamily="34" charset="-127"/>
                        <a:cs typeface="Times New Roman" panose="02020603050405020304" pitchFamily="18" charset="0"/>
                      </a:rPr>
                      <m:t>=</m:t>
                    </m:r>
                    <m:r>
                      <a:rPr lang="da-DK" sz="45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da-DK" sz="4500">
                    <a:effectLst/>
                    <a:latin typeface="Arial" panose="020B0604020202020204" pitchFamily="34" charset="0"/>
                    <a:ea typeface="Dotum" panose="020B0600000101010101" pitchFamily="34" charset="-127"/>
                    <a:cs typeface="Arial" panose="020B0604020202020204" pitchFamily="34" charset="0"/>
                  </a:rPr>
                  <a:t>.</a:t>
                </a:r>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7861067" y="3305014"/>
                <a:ext cx="8868925" cy="2041456"/>
              </a:xfrm>
              <a:prstGeom prst="rect">
                <a:avLst/>
              </a:prstGeom>
              <a:blipFill>
                <a:blip r:embed="rId8"/>
                <a:stretch>
                  <a:fillRect l="-2889" r="-2957" b="-14030"/>
                </a:stretch>
              </a:blipFill>
            </p:spPr>
            <p:txBody>
              <a:bodyPr/>
              <a:lstStyle/>
              <a:p>
                <a:r>
                  <a:rPr lang="en-US">
                    <a:noFill/>
                  </a:rPr>
                  <a:t> </a:t>
                </a:r>
              </a:p>
            </p:txBody>
          </p:sp>
        </mc:Fallback>
      </mc:AlternateContent>
      <p:pic>
        <p:nvPicPr>
          <p:cNvPr id="4" name="Picture 3"/>
          <p:cNvPicPr>
            <a:picLocks noChangeAspect="1"/>
          </p:cNvPicPr>
          <p:nvPr/>
        </p:nvPicPr>
        <p:blipFill>
          <a:blip r:embed="rId9"/>
          <a:stretch>
            <a:fillRect/>
          </a:stretch>
        </p:blipFill>
        <p:spPr>
          <a:xfrm>
            <a:off x="8071236" y="7336075"/>
            <a:ext cx="1219361" cy="1061803"/>
          </a:xfrm>
          <a:prstGeom prst="rect">
            <a:avLst/>
          </a:prstGeom>
        </p:spPr>
      </p:pic>
    </p:spTree>
    <p:extLst>
      <p:ext uri="{BB962C8B-B14F-4D97-AF65-F5344CB8AC3E}">
        <p14:creationId xmlns:p14="http://schemas.microsoft.com/office/powerpoint/2010/main" val="370049157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par>
                                <p:cTn id="22" presetID="9"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par>
                                <p:cTn id="25" presetID="9"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mc:Choice xmlns:a14="http://schemas.microsoft.com/office/drawing/2010/main" Requires="a14">
          <p:sp>
            <p:nvSpPr>
              <p:cNvPr id="9" name="Rectangle 8"/>
              <p:cNvSpPr/>
              <p:nvPr/>
            </p:nvSpPr>
            <p:spPr>
              <a:xfrm>
                <a:off x="1591568" y="2400300"/>
                <a:ext cx="9067800" cy="1754326"/>
              </a:xfrm>
              <a:prstGeom prst="rect">
                <a:avLst/>
              </a:prstGeom>
            </p:spPr>
            <p:txBody>
              <a:bodyPr wrap="square">
                <a:spAutoFit/>
              </a:bodyPr>
              <a:lstStyle/>
              <a:p>
                <a:pPr lvl="0">
                  <a:lnSpc>
                    <a:spcPct val="150000"/>
                  </a:lnSpc>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Vì</a:t>
                </a:r>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hàm số </a:t>
                </a:r>
                <a14:m>
                  <m:oMath xmlns:m="http://schemas.openxmlformats.org/officeDocument/2006/math">
                    <m:r>
                      <a:rPr lang="es-ES" sz="3600" i="1">
                        <a:solidFill>
                          <a:srgbClr val="000000"/>
                        </a:solidFill>
                        <a:latin typeface="Cambria Math" panose="02040503050406030204" pitchFamily="18" charset="0"/>
                      </a:rPr>
                      <m:t>𝑦</m:t>
                    </m:r>
                    <m:r>
                      <a:rPr lang="es-ES" sz="3600" i="1">
                        <a:solidFill>
                          <a:srgbClr val="000000"/>
                        </a:solidFill>
                        <a:latin typeface="Cambria Math" panose="020405030504060302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3</m:t>
                        </m:r>
                      </m:e>
                      <m:sup>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𝑥</m:t>
                        </m:r>
                      </m:sup>
                    </m:sSup>
                  </m:oMath>
                </a14:m>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có cơ số 3 &gt; 1 nên ta có bảng biến thiên như sau</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591568" y="2400300"/>
                <a:ext cx="9067800" cy="1754326"/>
              </a:xfrm>
              <a:prstGeom prst="rect">
                <a:avLst/>
              </a:prstGeom>
              <a:blipFill>
                <a:blip r:embed="rId3"/>
                <a:stretch>
                  <a:fillRect l="-2016" b="-6250"/>
                </a:stretch>
              </a:blipFill>
            </p:spPr>
            <p:txBody>
              <a:bodyPr/>
              <a:lstStyle/>
              <a:p>
                <a:r>
                  <a:rPr lang="en-US">
                    <a:noFill/>
                  </a:rPr>
                  <a:t> </a:t>
                </a:r>
              </a:p>
            </p:txBody>
          </p:sp>
        </mc:Fallback>
      </mc:AlternateContent>
      <p:grpSp>
        <p:nvGrpSpPr>
          <p:cNvPr id="12" name="Group 11"/>
          <p:cNvGrpSpPr/>
          <p:nvPr/>
        </p:nvGrpSpPr>
        <p:grpSpPr>
          <a:xfrm>
            <a:off x="1193132" y="342900"/>
            <a:ext cx="13816263" cy="1066800"/>
            <a:chOff x="1672656" y="1291182"/>
            <a:chExt cx="13816263" cy="1066800"/>
          </a:xfrm>
        </p:grpSpPr>
        <p:sp>
          <p:nvSpPr>
            <p:cNvPr id="4" name="Horizontal Scroll 3"/>
            <p:cNvSpPr/>
            <p:nvPr/>
          </p:nvSpPr>
          <p:spPr>
            <a:xfrm>
              <a:off x="1672656" y="1291182"/>
              <a:ext cx="2733040" cy="10668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TextBox 4"/>
                <p:cNvSpPr txBox="1"/>
                <p:nvPr/>
              </p:nvSpPr>
              <p:spPr>
                <a:xfrm>
                  <a:off x="4545405" y="1471116"/>
                  <a:ext cx="10943514" cy="707886"/>
                </a:xfrm>
                <a:prstGeom prst="rect">
                  <a:avLst/>
                </a:prstGeom>
                <a:noFill/>
              </p:spPr>
              <p:txBody>
                <a:bodyPr wrap="square" rtlCol="0">
                  <a:spAutoFit/>
                </a:bodyPr>
                <a:lstStyle/>
                <a:p>
                  <a:pPr lvl="0"/>
                  <a:r>
                    <a:rPr lang="en-US" sz="3700" smtClean="0">
                      <a:solidFill>
                        <a:prstClr val="black"/>
                      </a:solidFill>
                      <a:latin typeface="Arial" panose="020B0604020202020204" pitchFamily="34" charset="0"/>
                      <a:cs typeface="Arial" panose="020B0604020202020204" pitchFamily="34" charset="0"/>
                    </a:rPr>
                    <a:t>Lập bảng biến thiên và v</a:t>
                  </a:r>
                  <a:r>
                    <a:rPr kumimoji="0" lang="en-US" sz="37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ẽ </a:t>
                  </a:r>
                  <a:r>
                    <a:rPr kumimoji="0" lang="en-US" sz="37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đồ thị hàm số </a:t>
                  </a:r>
                  <a14:m>
                    <m:oMath xmlns:m="http://schemas.openxmlformats.org/officeDocument/2006/math">
                      <m:r>
                        <a:rPr lang="es-ES" sz="4000" i="1">
                          <a:solidFill>
                            <a:srgbClr val="000000"/>
                          </a:solidFill>
                          <a:latin typeface="Cambria Math" panose="02040503050406030204" pitchFamily="18" charset="0"/>
                        </a:rPr>
                        <m:t>𝑦</m:t>
                      </m:r>
                      <m:r>
                        <a:rPr lang="es-ES" sz="4000" i="1">
                          <a:solidFill>
                            <a:srgbClr val="000000"/>
                          </a:solidFill>
                          <a:latin typeface="Cambria Math" panose="02040503050406030204" pitchFamily="18" charset="0"/>
                        </a:rPr>
                        <m:t>=</m:t>
                      </m:r>
                      <m:sSup>
                        <m:sSupPr>
                          <m:ctrlPr>
                            <a:rPr lang="en-US" sz="4000" i="1" kern="100">
                              <a:latin typeface="Cambria Math" panose="02040503050406030204" pitchFamily="18" charset="0"/>
                              <a:ea typeface="Calibri" panose="020F0502020204030204" pitchFamily="34" charset="0"/>
                              <a:cs typeface="Arial" panose="020B0604020202020204" pitchFamily="34" charset="0"/>
                            </a:rPr>
                          </m:ctrlPr>
                        </m:sSupPr>
                        <m:e>
                          <m:r>
                            <a:rPr lang="en-US" sz="4000" b="0" i="1" kern="100" smtClean="0">
                              <a:latin typeface="Cambria Math" panose="02040503050406030204" pitchFamily="18" charset="0"/>
                              <a:ea typeface="Calibri" panose="020F0502020204030204" pitchFamily="34" charset="0"/>
                              <a:cs typeface="Arial" panose="020B0604020202020204" pitchFamily="34" charset="0"/>
                            </a:rPr>
                            <m:t>3</m:t>
                          </m:r>
                        </m:e>
                        <m:sup>
                          <m:r>
                            <a:rPr lang="en-US" sz="4000" b="0" i="1" kern="100" smtClean="0">
                              <a:latin typeface="Cambria Math" panose="02040503050406030204" pitchFamily="18" charset="0"/>
                              <a:ea typeface="Calibri" panose="020F0502020204030204" pitchFamily="34" charset="0"/>
                              <a:cs typeface="Arial" panose="020B0604020202020204" pitchFamily="34" charset="0"/>
                            </a:rPr>
                            <m:t>𝑥</m:t>
                          </m:r>
                        </m:sup>
                      </m:sSup>
                    </m:oMath>
                  </a14:m>
                  <a:endParaRPr kumimoji="0" lang="en-US" sz="37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4545405" y="1471116"/>
                  <a:ext cx="10943514" cy="707886"/>
                </a:xfrm>
                <a:prstGeom prst="rect">
                  <a:avLst/>
                </a:prstGeom>
                <a:blipFill>
                  <a:blip r:embed="rId4"/>
                  <a:stretch>
                    <a:fillRect l="-1783" t="-8621" b="-31034"/>
                  </a:stretch>
                </a:blipFill>
              </p:spPr>
              <p:txBody>
                <a:bodyPr/>
                <a:lstStyle/>
                <a:p>
                  <a:r>
                    <a:rPr lang="en-US">
                      <a:noFill/>
                    </a:rPr>
                    <a:t> </a:t>
                  </a:r>
                </a:p>
              </p:txBody>
            </p:sp>
          </mc:Fallback>
        </mc:AlternateContent>
      </p:grpSp>
      <p:sp>
        <p:nvSpPr>
          <p:cNvPr id="15" name="Rectangle 14"/>
          <p:cNvSpPr/>
          <p:nvPr/>
        </p:nvSpPr>
        <p:spPr>
          <a:xfrm>
            <a:off x="1940732" y="16469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6" name="Rectangle 15"/>
              <p:cNvSpPr/>
              <p:nvPr/>
            </p:nvSpPr>
            <p:spPr>
              <a:xfrm>
                <a:off x="1600200" y="7174635"/>
                <a:ext cx="8686800" cy="2998065"/>
              </a:xfrm>
              <a:prstGeom prst="rect">
                <a:avLst/>
              </a:prstGeom>
            </p:spPr>
            <p:txBody>
              <a:bodyPr wrap="square">
                <a:spAutoFit/>
              </a:bodyPr>
              <a:lstStyle/>
              <a:p>
                <a:pPr lvl="0" algn="just">
                  <a:lnSpc>
                    <a:spcPct val="150000"/>
                  </a:lnSpc>
                </a:pPr>
                <a:r>
                  <a:rPr lang="en-US" sz="3600" noProof="0" smtClean="0">
                    <a:solidFill>
                      <a:prstClr val="black"/>
                    </a:solidFill>
                    <a:latin typeface="Arial" panose="020B0604020202020204" pitchFamily="34" charset="0"/>
                    <a:cs typeface="Arial" panose="020B0604020202020204" pitchFamily="34" charset="0"/>
                  </a:rPr>
                  <a:t>Đ</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ồ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thị của hàm số </a:t>
                </a:r>
                <a14:m>
                  <m:oMath xmlns:m="http://schemas.openxmlformats.org/officeDocument/2006/math">
                    <m:r>
                      <a:rPr lang="es-ES" sz="3600" i="1">
                        <a:solidFill>
                          <a:srgbClr val="000000"/>
                        </a:solidFill>
                        <a:latin typeface="Cambria Math" panose="02040503050406030204" pitchFamily="18" charset="0"/>
                      </a:rPr>
                      <m:t>𝑦</m:t>
                    </m:r>
                    <m:r>
                      <a:rPr lang="es-ES" sz="3600" i="1">
                        <a:solidFill>
                          <a:srgbClr val="000000"/>
                        </a:solidFill>
                        <a:latin typeface="Cambria Math" panose="020405030504060302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3</m:t>
                        </m:r>
                      </m:e>
                      <m:sup>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𝑥</m:t>
                        </m:r>
                      </m:sup>
                    </m:sSup>
                  </m:oMath>
                </a14:m>
                <a:r>
                  <a:rPr lang="en-US" sz="3600" smtClean="0">
                    <a:solidFill>
                      <a:prstClr val="black"/>
                    </a:solidFill>
                    <a:latin typeface="Arial" panose="020B0604020202020204" pitchFamily="34" charset="0"/>
                    <a:cs typeface="Arial" panose="020B0604020202020204" pitchFamily="34" charset="0"/>
                  </a:rPr>
                  <a:t> là một đường cong liền nét đi qua các điểm </a:t>
                </a:r>
              </a:p>
              <a:p>
                <a:pPr lvl="0" algn="ctr">
                  <a:lnSpc>
                    <a:spcPct val="150000"/>
                  </a:lnSpc>
                </a:pP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𝐴</m:t>
                    </m:r>
                    <m:r>
                      <a:rPr lang="en-US" sz="3600" b="0" i="1" smtClean="0">
                        <a:solidFill>
                          <a:prstClr val="black"/>
                        </a:solidFill>
                        <a:latin typeface="Cambria Math" panose="02040503050406030204" pitchFamily="18" charset="0"/>
                        <a:cs typeface="Arial" panose="020B0604020202020204" pitchFamily="34" charset="0"/>
                      </a:rPr>
                      <m:t> </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−1; </m:t>
                        </m:r>
                        <m:f>
                          <m:fPr>
                            <m:ctrlPr>
                              <a:rPr lang="en-US" sz="3600" b="0" i="1" smtClean="0">
                                <a:solidFill>
                                  <a:prstClr val="black"/>
                                </a:solidFill>
                                <a:latin typeface="Cambria Math" panose="02040503050406030204" pitchFamily="18" charset="0"/>
                                <a:cs typeface="Arial" panose="020B0604020202020204" pitchFamily="34" charset="0"/>
                              </a:rPr>
                            </m:ctrlPr>
                          </m:fPr>
                          <m:num>
                            <m:r>
                              <a:rPr lang="en-US" sz="3600" b="0" i="1" smtClean="0">
                                <a:solidFill>
                                  <a:prstClr val="black"/>
                                </a:solidFill>
                                <a:latin typeface="Cambria Math" panose="02040503050406030204" pitchFamily="18" charset="0"/>
                                <a:cs typeface="Arial" panose="020B0604020202020204" pitchFamily="34" charset="0"/>
                              </a:rPr>
                              <m:t>1</m:t>
                            </m:r>
                          </m:num>
                          <m:den>
                            <m:r>
                              <a:rPr lang="en-US" sz="3600" b="0" i="1" smtClean="0">
                                <a:solidFill>
                                  <a:prstClr val="black"/>
                                </a:solidFill>
                                <a:latin typeface="Cambria Math" panose="02040503050406030204" pitchFamily="18" charset="0"/>
                                <a:cs typeface="Arial" panose="020B0604020202020204" pitchFamily="34" charset="0"/>
                              </a:rPr>
                              <m:t>3</m:t>
                            </m:r>
                          </m:den>
                        </m:f>
                      </m:e>
                    </m:d>
                    <m:r>
                      <a:rPr lang="en-US" sz="3600" b="0" i="1" smtClean="0">
                        <a:solidFill>
                          <a:prstClr val="black"/>
                        </a:solidFill>
                        <a:latin typeface="Cambria Math" panose="02040503050406030204" pitchFamily="18" charset="0"/>
                        <a:cs typeface="Arial" panose="020B0604020202020204" pitchFamily="34" charset="0"/>
                      </a:rPr>
                      <m:t>, </m:t>
                    </m:r>
                    <m:r>
                      <a:rPr lang="en-US" sz="3600" b="0" i="1" smtClean="0">
                        <a:solidFill>
                          <a:prstClr val="black"/>
                        </a:solidFill>
                        <a:latin typeface="Cambria Math" panose="02040503050406030204" pitchFamily="18" charset="0"/>
                        <a:cs typeface="Arial" panose="020B0604020202020204" pitchFamily="34" charset="0"/>
                      </a:rPr>
                      <m:t>𝐵</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0;1</m:t>
                        </m:r>
                      </m:e>
                    </m:d>
                    <m:r>
                      <a:rPr lang="en-US" sz="3600" b="0" i="1" smtClean="0">
                        <a:solidFill>
                          <a:prstClr val="black"/>
                        </a:solidFill>
                        <a:latin typeface="Cambria Math" panose="02040503050406030204" pitchFamily="18" charset="0"/>
                        <a:cs typeface="Arial" panose="020B0604020202020204" pitchFamily="34" charset="0"/>
                      </a:rPr>
                      <m:t>, </m:t>
                    </m:r>
                    <m:r>
                      <a:rPr lang="en-US" sz="3600" b="0" i="1" smtClean="0">
                        <a:solidFill>
                          <a:prstClr val="black"/>
                        </a:solidFill>
                        <a:latin typeface="Cambria Math" panose="02040503050406030204" pitchFamily="18" charset="0"/>
                        <a:cs typeface="Arial" panose="020B0604020202020204" pitchFamily="34" charset="0"/>
                      </a:rPr>
                      <m:t>𝐶</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1;3</m:t>
                        </m:r>
                      </m:e>
                    </m:d>
                    <m:r>
                      <a:rPr lang="en-US" sz="3600" b="0" i="1" smtClean="0">
                        <a:solidFill>
                          <a:prstClr val="black"/>
                        </a:solidFill>
                        <a:latin typeface="Cambria Math" panose="02040503050406030204" pitchFamily="18" charset="0"/>
                        <a:cs typeface="Arial" panose="020B0604020202020204" pitchFamily="34" charset="0"/>
                      </a:rPr>
                      <m:t>, </m:t>
                    </m:r>
                    <m:r>
                      <a:rPr lang="en-US" sz="3600" b="0" i="1" smtClean="0">
                        <a:solidFill>
                          <a:prstClr val="black"/>
                        </a:solidFill>
                        <a:latin typeface="Cambria Math" panose="02040503050406030204" pitchFamily="18" charset="0"/>
                        <a:cs typeface="Arial" panose="020B0604020202020204" pitchFamily="34" charset="0"/>
                      </a:rPr>
                      <m:t>𝐷</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2;9</m:t>
                        </m:r>
                      </m:e>
                    </m:d>
                  </m:oMath>
                </a14:m>
                <a:r>
                  <a:rPr lang="en-US" sz="3600" smtClean="0">
                    <a:solidFill>
                      <a:prstClr val="black"/>
                    </a:solidFill>
                    <a:latin typeface="Arial" panose="020B0604020202020204" pitchFamily="34" charset="0"/>
                    <a:cs typeface="Arial" panose="020B0604020202020204" pitchFamily="34" charset="0"/>
                  </a:rPr>
                  <a:t> </a:t>
                </a:r>
                <a:endParaRPr lang="en-US" sz="3600">
                  <a:solidFill>
                    <a:prstClr val="black"/>
                  </a:solidFill>
                  <a:latin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600200" y="7174635"/>
                <a:ext cx="8686800" cy="2998065"/>
              </a:xfrm>
              <a:prstGeom prst="rect">
                <a:avLst/>
              </a:prstGeom>
              <a:blipFill>
                <a:blip r:embed="rId5"/>
                <a:stretch>
                  <a:fillRect l="-2175" r="-2105"/>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rot="15087827">
            <a:off x="16475221" y="-102778"/>
            <a:ext cx="1940920" cy="1958158"/>
          </a:xfrm>
          <a:prstGeom prst="rect">
            <a:avLst/>
          </a:prstGeom>
        </p:spPr>
      </p:pic>
      <mc:AlternateContent xmlns:mc="http://schemas.openxmlformats.org/markup-compatibility/2006">
        <mc:Choice xmlns:a14="http://schemas.microsoft.com/office/drawing/2010/main" Requires="a14">
          <p:graphicFrame>
            <p:nvGraphicFramePr>
              <p:cNvPr id="13" name="Table 12"/>
              <p:cNvGraphicFramePr>
                <a:graphicFrameLocks noGrp="1"/>
              </p:cNvGraphicFramePr>
              <p:nvPr>
                <p:extLst>
                  <p:ext uri="{D42A27DB-BD31-4B8C-83A1-F6EECF244321}">
                    <p14:modId xmlns:p14="http://schemas.microsoft.com/office/powerpoint/2010/main" val="1393788182"/>
                  </p:ext>
                </p:extLst>
              </p:nvPr>
            </p:nvGraphicFramePr>
            <p:xfrm>
              <a:off x="2267342" y="4457700"/>
              <a:ext cx="7716252" cy="2484120"/>
            </p:xfrm>
            <a:graphic>
              <a:graphicData uri="http://schemas.openxmlformats.org/drawingml/2006/table">
                <a:tbl>
                  <a:tblPr firstRow="1" firstCol="1" bandRow="1"/>
                  <a:tblGrid>
                    <a:gridCol w="1765852">
                      <a:extLst>
                        <a:ext uri="{9D8B030D-6E8A-4147-A177-3AD203B41FA5}">
                          <a16:colId xmlns:a16="http://schemas.microsoft.com/office/drawing/2014/main" val="2072425004"/>
                        </a:ext>
                      </a:extLst>
                    </a:gridCol>
                    <a:gridCol w="5950400">
                      <a:extLst>
                        <a:ext uri="{9D8B030D-6E8A-4147-A177-3AD203B41FA5}">
                          <a16:colId xmlns:a16="http://schemas.microsoft.com/office/drawing/2014/main" val="3437045035"/>
                        </a:ext>
                      </a:extLst>
                    </a:gridCol>
                  </a:tblGrid>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0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492504"/>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20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200" i="1" kern="100">
                                        <a:solidFill>
                                          <a:prstClr val="black"/>
                                        </a:solidFill>
                                        <a:latin typeface="Cambria Math" panose="02040503050406030204" pitchFamily="18" charset="0"/>
                                        <a:ea typeface="Calibri" panose="020F0502020204030204" pitchFamily="34" charset="0"/>
                                        <a:cs typeface="Arial" panose="020B0604020202020204" pitchFamily="34" charset="0"/>
                                      </a:rPr>
                                      <m:t>3</m:t>
                                    </m:r>
                                  </m:e>
                                  <m:sup>
                                    <m:r>
                                      <a:rPr lang="en-US" sz="3200" i="1" kern="100">
                                        <a:solidFill>
                                          <a:prstClr val="black"/>
                                        </a:solidFill>
                                        <a:latin typeface="Cambria Math" panose="02040503050406030204" pitchFamily="18" charset="0"/>
                                        <a:ea typeface="Calibri" panose="020F0502020204030204" pitchFamily="34" charset="0"/>
                                        <a:cs typeface="Arial" panose="020B0604020202020204" pitchFamily="34" charset="0"/>
                                      </a:rPr>
                                      <m:t>𝑥</m:t>
                                    </m:r>
                                  </m:sup>
                                </m:sSup>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84186"/>
                      </a:ext>
                    </a:extLst>
                  </a:tr>
                </a:tbl>
              </a:graphicData>
            </a:graphic>
          </p:graphicFrame>
        </mc:Choice>
        <mc:Fallback>
          <p:graphicFrame>
            <p:nvGraphicFramePr>
              <p:cNvPr id="13" name="Table 12"/>
              <p:cNvGraphicFramePr>
                <a:graphicFrameLocks noGrp="1"/>
              </p:cNvGraphicFramePr>
              <p:nvPr>
                <p:extLst>
                  <p:ext uri="{D42A27DB-BD31-4B8C-83A1-F6EECF244321}">
                    <p14:modId xmlns:p14="http://schemas.microsoft.com/office/powerpoint/2010/main" val="1393788182"/>
                  </p:ext>
                </p:extLst>
              </p:nvPr>
            </p:nvGraphicFramePr>
            <p:xfrm>
              <a:off x="2267342" y="4457700"/>
              <a:ext cx="7716252" cy="2484120"/>
            </p:xfrm>
            <a:graphic>
              <a:graphicData uri="http://schemas.openxmlformats.org/drawingml/2006/table">
                <a:tbl>
                  <a:tblPr firstRow="1" firstCol="1" bandRow="1"/>
                  <a:tblGrid>
                    <a:gridCol w="1765852">
                      <a:extLst>
                        <a:ext uri="{9D8B030D-6E8A-4147-A177-3AD203B41FA5}">
                          <a16:colId xmlns:a16="http://schemas.microsoft.com/office/drawing/2014/main" val="2072425004"/>
                        </a:ext>
                      </a:extLst>
                    </a:gridCol>
                    <a:gridCol w="5950400">
                      <a:extLst>
                        <a:ext uri="{9D8B030D-6E8A-4147-A177-3AD203B41FA5}">
                          <a16:colId xmlns:a16="http://schemas.microsoft.com/office/drawing/2014/main" val="3437045035"/>
                        </a:ext>
                      </a:extLst>
                    </a:gridCol>
                  </a:tblGrid>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45" t="-714" r="-337586" b="-19285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9785" t="-714" r="-205" b="-192857"/>
                          </a:stretch>
                        </a:blipFill>
                      </a:tcPr>
                    </a:tc>
                    <a:extLst>
                      <a:ext uri="{0D108BD9-81ED-4DB2-BD59-A6C34878D82A}">
                        <a16:rowId xmlns:a16="http://schemas.microsoft.com/office/drawing/2014/main" val="840492504"/>
                      </a:ext>
                    </a:extLst>
                  </a:tr>
                  <a:tr h="163068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45" t="-52612" r="-337586" b="-74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9785" t="-52612" r="-205" b="-746"/>
                          </a:stretch>
                        </a:blipFill>
                      </a:tcPr>
                    </a:tc>
                    <a:extLst>
                      <a:ext uri="{0D108BD9-81ED-4DB2-BD59-A6C34878D82A}">
                        <a16:rowId xmlns:a16="http://schemas.microsoft.com/office/drawing/2014/main" val="78284186"/>
                      </a:ext>
                    </a:extLst>
                  </a:tr>
                </a:tbl>
              </a:graphicData>
            </a:graphic>
          </p:graphicFrame>
        </mc:Fallback>
      </mc:AlternateContent>
      <p:cxnSp>
        <p:nvCxnSpPr>
          <p:cNvPr id="17" name="Straight Arrow Connector 16"/>
          <p:cNvCxnSpPr/>
          <p:nvPr/>
        </p:nvCxnSpPr>
        <p:spPr>
          <a:xfrm flipV="1">
            <a:off x="4573394" y="5854948"/>
            <a:ext cx="4433198" cy="6997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 name="Rectangle 17"/>
              <p:cNvSpPr/>
              <p:nvPr/>
            </p:nvSpPr>
            <p:spPr>
              <a:xfrm>
                <a:off x="6657646" y="5589265"/>
                <a:ext cx="524503" cy="61555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da-DK" sz="34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a:p>
            </p:txBody>
          </p:sp>
        </mc:Choice>
        <mc:Fallback>
          <p:sp>
            <p:nvSpPr>
              <p:cNvPr id="18" name="Rectangle 17"/>
              <p:cNvSpPr>
                <a:spLocks noRot="1" noChangeAspect="1" noMove="1" noResize="1" noEditPoints="1" noAdjustHandles="1" noChangeArrowheads="1" noChangeShapeType="1" noTextEdit="1"/>
              </p:cNvSpPr>
              <p:nvPr/>
            </p:nvSpPr>
            <p:spPr>
              <a:xfrm>
                <a:off x="6657646" y="5589265"/>
                <a:ext cx="524503" cy="615553"/>
              </a:xfrm>
              <a:prstGeom prst="rect">
                <a:avLst/>
              </a:prstGeom>
              <a:blipFill>
                <a:blip r:embed="rId8"/>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40000"/>
                    </a14:imgEffect>
                  </a14:imgLayer>
                </a14:imgProps>
              </a:ext>
            </a:extLst>
          </a:blip>
          <a:stretch>
            <a:fillRect/>
          </a:stretch>
        </p:blipFill>
        <p:spPr>
          <a:xfrm>
            <a:off x="11717536" y="2476500"/>
            <a:ext cx="5277421" cy="7304723"/>
          </a:xfrm>
          <a:prstGeom prst="rect">
            <a:avLst/>
          </a:prstGeom>
        </p:spPr>
      </p:pic>
    </p:spTree>
    <p:extLst>
      <p:ext uri="{BB962C8B-B14F-4D97-AF65-F5344CB8AC3E}">
        <p14:creationId xmlns:p14="http://schemas.microsoft.com/office/powerpoint/2010/main" val="8610493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mc:Choice xmlns:a14="http://schemas.microsoft.com/office/drawing/2010/main" Requires="a14">
          <p:sp>
            <p:nvSpPr>
              <p:cNvPr id="18" name="Rectangle 17"/>
              <p:cNvSpPr/>
              <p:nvPr/>
            </p:nvSpPr>
            <p:spPr>
              <a:xfrm>
                <a:off x="5301474" y="38100"/>
                <a:ext cx="11533846" cy="1354986"/>
              </a:xfrm>
              <a:prstGeom prst="rect">
                <a:avLst/>
              </a:prstGeom>
            </p:spPr>
            <p:txBody>
              <a:bodyPr wrap="square">
                <a:spAutoFit/>
              </a:bodyPr>
              <a:lstStyle/>
              <a:p>
                <a:pPr lvl="0" algn="just">
                  <a:lnSpc>
                    <a:spcPct val="150000"/>
                  </a:lnSpc>
                </a:pPr>
                <a:r>
                  <a:rPr lang="en-US" sz="3700">
                    <a:solidFill>
                      <a:srgbClr val="000000"/>
                    </a:solidFill>
                    <a:latin typeface="Arial" panose="020B0604020202020204" pitchFamily="34" charset="0"/>
                    <a:cs typeface="Arial" panose="020B0604020202020204" pitchFamily="34" charset="0"/>
                  </a:rPr>
                  <a:t>Lập bảng biến thiên và vẽ đồ thị </a:t>
                </a:r>
                <a:r>
                  <a:rPr lang="en-US" sz="3700">
                    <a:solidFill>
                      <a:srgbClr val="000000"/>
                    </a:solidFill>
                    <a:latin typeface="Arial" panose="020B0604020202020204" pitchFamily="34" charset="0"/>
                    <a:cs typeface="Arial" panose="020B0604020202020204" pitchFamily="34" charset="0"/>
                  </a:rPr>
                  <a:t>hàm </a:t>
                </a:r>
                <a:r>
                  <a:rPr lang="en-US" sz="3700" smtClean="0">
                    <a:solidFill>
                      <a:srgbClr val="000000"/>
                    </a:solidFill>
                    <a:latin typeface="Arial" panose="020B0604020202020204" pitchFamily="34" charset="0"/>
                    <a:cs typeface="Arial" panose="020B0604020202020204" pitchFamily="34" charset="0"/>
                  </a:rPr>
                  <a:t>số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𝑦</m:t>
                    </m:r>
                    <m:r>
                      <a:rPr lang="en-US" sz="3700" i="1">
                        <a:solidFill>
                          <a:prstClr val="black"/>
                        </a:solidFill>
                        <a:latin typeface="Cambria Math" panose="02040503050406030204" pitchFamily="18" charset="0"/>
                        <a:cs typeface="Arial" panose="020B0604020202020204" pitchFamily="34" charset="0"/>
                      </a:rPr>
                      <m:t>=</m:t>
                    </m:r>
                    <m:sSup>
                      <m:sSupPr>
                        <m:ctrlPr>
                          <a:rPr lang="en-US" sz="3700" i="1">
                            <a:solidFill>
                              <a:prstClr val="black"/>
                            </a:solidFill>
                            <a:latin typeface="Cambria Math" panose="02040503050406030204" pitchFamily="18" charset="0"/>
                            <a:cs typeface="Arial" panose="020B0604020202020204" pitchFamily="34" charset="0"/>
                          </a:rPr>
                        </m:ctrlPr>
                      </m:sSupPr>
                      <m:e>
                        <m:d>
                          <m:dPr>
                            <m:ctrlPr>
                              <a:rPr lang="en-US" sz="3700" i="1">
                                <a:solidFill>
                                  <a:prstClr val="black"/>
                                </a:solidFill>
                                <a:latin typeface="Cambria Math" panose="02040503050406030204" pitchFamily="18" charset="0"/>
                                <a:cs typeface="Arial" panose="020B0604020202020204" pitchFamily="34" charset="0"/>
                              </a:rPr>
                            </m:ctrlPr>
                          </m:dPr>
                          <m:e>
                            <m:f>
                              <m:fPr>
                                <m:ctrlPr>
                                  <a:rPr lang="en-US" sz="3700" i="1">
                                    <a:solidFill>
                                      <a:prstClr val="black"/>
                                    </a:solidFill>
                                    <a:latin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cs typeface="Arial" panose="020B0604020202020204" pitchFamily="34" charset="0"/>
                                  </a:rPr>
                                  <m:t>1</m:t>
                                </m:r>
                              </m:num>
                              <m:den>
                                <m:r>
                                  <a:rPr lang="en-US" sz="3700" i="1">
                                    <a:solidFill>
                                      <a:prstClr val="black"/>
                                    </a:solidFill>
                                    <a:latin typeface="Cambria Math" panose="02040503050406030204" pitchFamily="18" charset="0"/>
                                    <a:cs typeface="Arial" panose="020B0604020202020204" pitchFamily="34" charset="0"/>
                                  </a:rPr>
                                  <m:t>3</m:t>
                                </m:r>
                              </m:den>
                            </m:f>
                          </m:e>
                        </m:d>
                      </m:e>
                      <m:sup>
                        <m:r>
                          <a:rPr lang="en-US" sz="3700" i="1">
                            <a:solidFill>
                              <a:prstClr val="black"/>
                            </a:solidFill>
                            <a:latin typeface="Cambria Math" panose="02040503050406030204" pitchFamily="18" charset="0"/>
                            <a:cs typeface="Arial" panose="020B0604020202020204" pitchFamily="34" charset="0"/>
                          </a:rPr>
                          <m:t>𝑥</m:t>
                        </m:r>
                      </m:sup>
                    </m:sSup>
                  </m:oMath>
                </a14:m>
                <a:endParaRPr lang="en-US" sz="3700">
                  <a:solidFill>
                    <a:prstClr val="black"/>
                  </a:solidFill>
                  <a:latin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5301474" y="38100"/>
                <a:ext cx="11533846" cy="1354986"/>
              </a:xfrm>
              <a:prstGeom prst="rect">
                <a:avLst/>
              </a:prstGeom>
              <a:blipFill>
                <a:blip r:embed="rId3"/>
                <a:stretch>
                  <a:fillRect l="-1691" b="-5381"/>
                </a:stretch>
              </a:blipFill>
            </p:spPr>
            <p:txBody>
              <a:bodyPr/>
              <a:lstStyle/>
              <a:p>
                <a:r>
                  <a:rPr lang="en-US">
                    <a:noFill/>
                  </a:rPr>
                  <a:t> </a:t>
                </a:r>
              </a:p>
            </p:txBody>
          </p:sp>
        </mc:Fallback>
      </mc:AlternateContent>
      <p:sp>
        <p:nvSpPr>
          <p:cNvPr id="19" name="TextBox 18"/>
          <p:cNvSpPr txBox="1"/>
          <p:nvPr/>
        </p:nvSpPr>
        <p:spPr>
          <a:xfrm>
            <a:off x="121379" y="445491"/>
            <a:ext cx="5019996" cy="938719"/>
          </a:xfrm>
          <a:prstGeom prst="rect">
            <a:avLst/>
          </a:prstGeom>
          <a:noFill/>
        </p:spPr>
        <p:txBody>
          <a:bodyPr wrap="square" rtlCol="0">
            <a:spAutoFit/>
          </a:bodyPr>
          <a:lstStyle/>
          <a:p>
            <a:pPr algn="ctr"/>
            <a:r>
              <a:rPr lang="en-US" sz="5500" b="1" smtClean="0">
                <a:solidFill>
                  <a:srgbClr val="C00000"/>
                </a:solidFill>
                <a:latin typeface="Arial" panose="020B0604020202020204" pitchFamily="34" charset="0"/>
                <a:cs typeface="Arial" panose="020B0604020202020204" pitchFamily="34" charset="0"/>
              </a:rPr>
              <a:t>LUYỆN </a:t>
            </a:r>
            <a:r>
              <a:rPr lang="en-US" sz="5500" b="1" smtClean="0">
                <a:solidFill>
                  <a:srgbClr val="C00000"/>
                </a:solidFill>
                <a:latin typeface="Arial" panose="020B0604020202020204" pitchFamily="34" charset="0"/>
                <a:cs typeface="Arial" panose="020B0604020202020204" pitchFamily="34" charset="0"/>
              </a:rPr>
              <a:t>TẬP 2</a:t>
            </a:r>
            <a:endParaRPr lang="en-US" sz="55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356936" y="2480044"/>
                <a:ext cx="8534400" cy="4332020"/>
              </a:xfrm>
              <a:prstGeom prst="rect">
                <a:avLst/>
              </a:prstGeom>
            </p:spPr>
            <p:txBody>
              <a:bodyPr wrap="square">
                <a:spAutoFit/>
              </a:bodyPr>
              <a:lstStyle/>
              <a:p>
                <a:pPr algn="just">
                  <a:lnSpc>
                    <a:spcPct val="150000"/>
                  </a:lnSpc>
                </a:pPr>
                <a:r>
                  <a:rPr lang="da-DK" sz="3600">
                    <a:latin typeface="Arial" panose="020B0604020202020204" pitchFamily="34" charset="0"/>
                    <a:ea typeface="Dotum" panose="020B0600000101010101" pitchFamily="34" charset="-127"/>
                    <a:cs typeface="Arial" panose="020B0604020202020204" pitchFamily="34" charset="0"/>
                  </a:rPr>
                  <a:t>-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600">
                    <a:effectLst/>
                    <a:latin typeface="Arial" panose="020B0604020202020204" pitchFamily="34" charset="0"/>
                    <a:ea typeface="Dotum" panose="020B0600000101010101" pitchFamily="34" charset="-127"/>
                    <a:cs typeface="Arial" panose="020B0604020202020204" pitchFamily="34" charset="0"/>
                  </a:rPr>
                  <a:t> là hàm số nghịch biến trên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600">
                    <a:effectLst/>
                    <a:latin typeface="Arial" panose="020B0604020202020204" pitchFamily="34" charset="0"/>
                    <a:ea typeface="Dotum" panose="020B0600000101010101" pitchFamily="34" charset="-127"/>
                    <a:cs typeface="Arial" panose="020B0604020202020204" pitchFamily="34" charset="0"/>
                  </a:rPr>
                  <a:t>- Vì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600">
                    <a:effectLst/>
                    <a:latin typeface="Arial" panose="020B0604020202020204" pitchFamily="34" charset="0"/>
                    <a:ea typeface="Dotum" panose="020B0600000101010101" pitchFamily="34" charset="-127"/>
                    <a:cs typeface="Arial" panose="020B0604020202020204" pitchFamily="34" charset="0"/>
                  </a:rPr>
                  <a:t> có cơ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0&lt;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den>
                    </m:f>
                    <m:r>
                      <a:rPr lang="da-DK" sz="3600" i="1">
                        <a:effectLst/>
                        <a:latin typeface="Cambria Math" panose="02040503050406030204" pitchFamily="18" charset="0"/>
                        <a:ea typeface="Dotum" panose="020B0600000101010101" pitchFamily="34" charset="-127"/>
                        <a:cs typeface="Times New Roman" panose="02020603050405020304" pitchFamily="18" charset="0"/>
                      </a:rPr>
                      <m:t>&lt;1</m:t>
                    </m:r>
                  </m:oMath>
                </a14:m>
                <a:r>
                  <a:rPr lang="da-DK" sz="3600">
                    <a:effectLst/>
                    <a:latin typeface="Arial" panose="020B0604020202020204" pitchFamily="34" charset="0"/>
                    <a:ea typeface="Dotum" panose="020B0600000101010101" pitchFamily="34" charset="-127"/>
                    <a:cs typeface="Arial" panose="020B0604020202020204" pitchFamily="34" charset="0"/>
                  </a:rPr>
                  <a:t> nên ta có bảng biến thiên sau:</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56936" y="2480044"/>
                <a:ext cx="8534400" cy="4332020"/>
              </a:xfrm>
              <a:prstGeom prst="rect">
                <a:avLst/>
              </a:prstGeom>
              <a:blipFill>
                <a:blip r:embed="rId4"/>
                <a:stretch>
                  <a:fillRect l="-2214" r="-2143" b="-4507"/>
                </a:stretch>
              </a:blipFill>
            </p:spPr>
            <p:txBody>
              <a:bodyPr/>
              <a:lstStyle/>
              <a:p>
                <a:r>
                  <a:rPr lang="en-US">
                    <a:noFill/>
                  </a:rPr>
                  <a:t> </a:t>
                </a:r>
              </a:p>
            </p:txBody>
          </p:sp>
        </mc:Fallback>
      </mc:AlternateContent>
      <p:sp>
        <p:nvSpPr>
          <p:cNvPr id="15" name="Rectangle 14"/>
          <p:cNvSpPr/>
          <p:nvPr/>
        </p:nvSpPr>
        <p:spPr>
          <a:xfrm>
            <a:off x="1992033" y="17993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smtClean="0">
                <a:ln>
                  <a:noFill/>
                </a:ln>
                <a:solidFill>
                  <a:schemeClr val="tx2"/>
                </a:solidFill>
                <a:effectLst/>
                <a:uLnTx/>
                <a:uFillTx/>
                <a:latin typeface="Calibri"/>
                <a:ea typeface="+mn-ea"/>
                <a:cs typeface="Arial" panose="020B0604020202020204" pitchFamily="34" charset="0"/>
              </a:rPr>
              <a:t>:</a:t>
            </a:r>
            <a:endParaRPr kumimoji="0" lang="en-US" sz="3800" b="1" i="1" u="sng"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6" name="Table 15"/>
              <p:cNvGraphicFramePr>
                <a:graphicFrameLocks noGrp="1"/>
              </p:cNvGraphicFramePr>
              <p:nvPr>
                <p:extLst>
                  <p:ext uri="{D42A27DB-BD31-4B8C-83A1-F6EECF244321}">
                    <p14:modId xmlns:p14="http://schemas.microsoft.com/office/powerpoint/2010/main" val="1580586018"/>
                  </p:ext>
                </p:extLst>
              </p:nvPr>
            </p:nvGraphicFramePr>
            <p:xfrm>
              <a:off x="509336" y="7187794"/>
              <a:ext cx="8229600" cy="2728560"/>
            </p:xfrm>
            <a:graphic>
              <a:graphicData uri="http://schemas.openxmlformats.org/drawingml/2006/table">
                <a:tbl>
                  <a:tblPr firstRow="1" firstCol="1" bandRow="1"/>
                  <a:tblGrid>
                    <a:gridCol w="1883331">
                      <a:extLst>
                        <a:ext uri="{9D8B030D-6E8A-4147-A177-3AD203B41FA5}">
                          <a16:colId xmlns:a16="http://schemas.microsoft.com/office/drawing/2014/main" val="1174565057"/>
                        </a:ext>
                      </a:extLst>
                    </a:gridCol>
                    <a:gridCol w="6346269">
                      <a:extLst>
                        <a:ext uri="{9D8B030D-6E8A-4147-A177-3AD203B41FA5}">
                          <a16:colId xmlns:a16="http://schemas.microsoft.com/office/drawing/2014/main" val="3404682398"/>
                        </a:ext>
                      </a:extLst>
                    </a:gridCol>
                  </a:tblGrid>
                  <a:tr h="969847">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0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35200"/>
                      </a:ext>
                    </a:extLst>
                  </a:tr>
                  <a:tr h="1758713">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4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sup>
                                </m:sSup>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r>
                            <a:rPr lang="da-DK" sz="3400" smtClean="0">
                              <a:effectLst/>
                              <a:ea typeface="Dotum" panose="020B0600000101010101" pitchFamily="34" charset="-127"/>
                              <a:cs typeface="Times New Roman" panose="02020603050405020304" pitchFamily="18" charset="0"/>
                            </a:rPr>
                            <a:t>                                                 </a:t>
                          </a:r>
                          <a:r>
                            <a:rPr lang="da-DK" sz="3400" baseline="0" smtClean="0">
                              <a:effectLst/>
                              <a:ea typeface="Dotum" panose="020B0600000101010101" pitchFamily="34" charset="-127"/>
                              <a:cs typeface="Times New Roman" panose="02020603050405020304" pitchFamily="18" charset="0"/>
                            </a:rPr>
                            <a:t>          </a:t>
                          </a:r>
                          <a:r>
                            <a:rPr lang="da-DK" sz="3400" smtClean="0">
                              <a:effectLst/>
                              <a:ea typeface="Dotum" panose="020B0600000101010101" pitchFamily="34" charset="-127"/>
                              <a:cs typeface="Times New Roman" panose="02020603050405020304" pitchFamily="18" charset="0"/>
                            </a:rPr>
                            <a:t>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250481"/>
                      </a:ext>
                    </a:extLst>
                  </a:tr>
                </a:tbl>
              </a:graphicData>
            </a:graphic>
          </p:graphicFrame>
        </mc:Choice>
        <mc:Fallback>
          <p:graphicFrame>
            <p:nvGraphicFramePr>
              <p:cNvPr id="16" name="Table 15"/>
              <p:cNvGraphicFramePr>
                <a:graphicFrameLocks noGrp="1"/>
              </p:cNvGraphicFramePr>
              <p:nvPr>
                <p:extLst>
                  <p:ext uri="{D42A27DB-BD31-4B8C-83A1-F6EECF244321}">
                    <p14:modId xmlns:p14="http://schemas.microsoft.com/office/powerpoint/2010/main" val="1580586018"/>
                  </p:ext>
                </p:extLst>
              </p:nvPr>
            </p:nvGraphicFramePr>
            <p:xfrm>
              <a:off x="509336" y="7187794"/>
              <a:ext cx="8229600" cy="2728560"/>
            </p:xfrm>
            <a:graphic>
              <a:graphicData uri="http://schemas.openxmlformats.org/drawingml/2006/table">
                <a:tbl>
                  <a:tblPr firstRow="1" firstCol="1" bandRow="1"/>
                  <a:tblGrid>
                    <a:gridCol w="1883331">
                      <a:extLst>
                        <a:ext uri="{9D8B030D-6E8A-4147-A177-3AD203B41FA5}">
                          <a16:colId xmlns:a16="http://schemas.microsoft.com/office/drawing/2014/main" val="1174565057"/>
                        </a:ext>
                      </a:extLst>
                    </a:gridCol>
                    <a:gridCol w="6346269">
                      <a:extLst>
                        <a:ext uri="{9D8B030D-6E8A-4147-A177-3AD203B41FA5}">
                          <a16:colId xmlns:a16="http://schemas.microsoft.com/office/drawing/2014/main" val="3404682398"/>
                        </a:ext>
                      </a:extLst>
                    </a:gridCol>
                  </a:tblGrid>
                  <a:tr h="969847">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24" t="-629" r="-337864" b="-18301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750" t="-629" r="-192" b="-183019"/>
                          </a:stretch>
                        </a:blipFill>
                      </a:tcPr>
                    </a:tc>
                    <a:extLst>
                      <a:ext uri="{0D108BD9-81ED-4DB2-BD59-A6C34878D82A}">
                        <a16:rowId xmlns:a16="http://schemas.microsoft.com/office/drawing/2014/main" val="543535200"/>
                      </a:ext>
                    </a:extLst>
                  </a:tr>
                  <a:tr h="1758713">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24" t="-55363" r="-337864" b="-69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750" t="-55363" r="-192" b="-692"/>
                          </a:stretch>
                        </a:blipFill>
                      </a:tcPr>
                    </a:tc>
                    <a:extLst>
                      <a:ext uri="{0D108BD9-81ED-4DB2-BD59-A6C34878D82A}">
                        <a16:rowId xmlns:a16="http://schemas.microsoft.com/office/drawing/2014/main" val="1169250481"/>
                      </a:ext>
                    </a:extLst>
                  </a:tr>
                </a:tbl>
              </a:graphicData>
            </a:graphic>
          </p:graphicFrame>
        </mc:Fallback>
      </mc:AlternateContent>
      <p:cxnSp>
        <p:nvCxnSpPr>
          <p:cNvPr id="21" name="Straight Arrow Connector 20"/>
          <p:cNvCxnSpPr/>
          <p:nvPr/>
        </p:nvCxnSpPr>
        <p:spPr>
          <a:xfrm>
            <a:off x="3270420" y="8724900"/>
            <a:ext cx="4858916" cy="76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Rectangle 21"/>
              <p:cNvSpPr/>
              <p:nvPr/>
            </p:nvSpPr>
            <p:spPr>
              <a:xfrm>
                <a:off x="5269388" y="8302721"/>
                <a:ext cx="524503" cy="61555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da-DK" sz="34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a:p>
            </p:txBody>
          </p:sp>
        </mc:Choice>
        <mc:Fallback>
          <p:sp>
            <p:nvSpPr>
              <p:cNvPr id="22" name="Rectangle 21"/>
              <p:cNvSpPr>
                <a:spLocks noRot="1" noChangeAspect="1" noMove="1" noResize="1" noEditPoints="1" noAdjustHandles="1" noChangeArrowheads="1" noChangeShapeType="1" noTextEdit="1"/>
              </p:cNvSpPr>
              <p:nvPr/>
            </p:nvSpPr>
            <p:spPr>
              <a:xfrm>
                <a:off x="5269388" y="8302721"/>
                <a:ext cx="524503" cy="615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9471920" y="2465294"/>
                <a:ext cx="8691754" cy="2160848"/>
              </a:xfrm>
              <a:prstGeom prst="rect">
                <a:avLst/>
              </a:prstGeom>
            </p:spPr>
            <p:txBody>
              <a:bodyPr wrap="square">
                <a:spAutoFit/>
              </a:bodyPr>
              <a:lstStyle/>
              <a:p>
                <a:pPr algn="ctr">
                  <a:lnSpc>
                    <a:spcPct val="150000"/>
                  </a:lnSpc>
                  <a:spcBef>
                    <a:spcPts val="600"/>
                  </a:spcBef>
                  <a:spcAft>
                    <a:spcPts val="600"/>
                  </a:spcAft>
                </a:pPr>
                <a:r>
                  <a:rPr lang="da-DK" sz="3600" smtClean="0">
                    <a:latin typeface="Arial" panose="020B0604020202020204" pitchFamily="34" charset="0"/>
                    <a:ea typeface="Dotum" panose="020B0600000101010101" pitchFamily="34" charset="-127"/>
                    <a:cs typeface="Arial" panose="020B0604020202020204" pitchFamily="34" charset="0"/>
                  </a:rPr>
                  <a:t>Đồ thị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600">
                    <a:effectLst/>
                    <a:latin typeface="Arial" panose="020B0604020202020204" pitchFamily="34" charset="0"/>
                    <a:ea typeface="Dotum" panose="020B0600000101010101" pitchFamily="34" charset="-127"/>
                    <a:cs typeface="Arial" panose="020B0604020202020204" pitchFamily="34" charset="0"/>
                  </a:rPr>
                  <a:t> đi qua </a:t>
                </a:r>
                <a:r>
                  <a:rPr lang="da-DK" sz="3600">
                    <a:effectLst/>
                    <a:latin typeface="Arial" panose="020B0604020202020204" pitchFamily="34" charset="0"/>
                    <a:ea typeface="Dotum" panose="020B0600000101010101" pitchFamily="34" charset="-127"/>
                    <a:cs typeface="Arial" panose="020B0604020202020204" pitchFamily="34" charset="0"/>
                  </a:rPr>
                  <a:t>các </a:t>
                </a:r>
                <a:r>
                  <a:rPr lang="da-DK" sz="3600" smtClean="0">
                    <a:effectLst/>
                    <a:latin typeface="Arial" panose="020B0604020202020204" pitchFamily="34" charset="0"/>
                    <a:ea typeface="Dotum" panose="020B0600000101010101" pitchFamily="34" charset="-127"/>
                    <a:cs typeface="Arial" panose="020B0604020202020204" pitchFamily="34" charset="0"/>
                  </a:rPr>
                  <a:t>điểm </a:t>
                </a:r>
                <a14:m>
                  <m:oMath xmlns:m="http://schemas.openxmlformats.org/officeDocument/2006/math">
                    <m:r>
                      <a:rPr lang="en-US" sz="3600" i="1" smtClean="0">
                        <a:solidFill>
                          <a:srgbClr val="000000"/>
                        </a:solidFill>
                        <a:latin typeface="Cambria Math" panose="02040503050406030204" pitchFamily="18" charset="0"/>
                      </a:rPr>
                      <m:t>𝐴</m:t>
                    </m:r>
                    <m:r>
                      <a:rPr lang="en-US" sz="3600" i="1">
                        <a:solidFill>
                          <a:srgbClr val="000000"/>
                        </a:solidFill>
                        <a:latin typeface="Cambria Math" panose="02040503050406030204" pitchFamily="18" charset="0"/>
                      </a:rPr>
                      <m:t>(−2;9);</m:t>
                    </m:r>
                    <m:r>
                      <a:rPr lang="en-US" sz="3600" i="1">
                        <a:solidFill>
                          <a:srgbClr val="000000"/>
                        </a:solidFill>
                        <a:latin typeface="Cambria Math" panose="02040503050406030204" pitchFamily="18" charset="0"/>
                      </a:rPr>
                      <m:t>𝐵</m:t>
                    </m:r>
                    <m:r>
                      <a:rPr lang="en-US" sz="3600" i="1">
                        <a:solidFill>
                          <a:srgbClr val="000000"/>
                        </a:solidFill>
                        <a:latin typeface="Cambria Math" panose="02040503050406030204" pitchFamily="18" charset="0"/>
                      </a:rPr>
                      <m:t>(−1;3);</m:t>
                    </m:r>
                    <m:r>
                      <a:rPr lang="en-US" sz="3600" i="1">
                        <a:solidFill>
                          <a:srgbClr val="000000"/>
                        </a:solidFill>
                        <a:latin typeface="Cambria Math" panose="02040503050406030204" pitchFamily="18" charset="0"/>
                      </a:rPr>
                      <m:t>𝐶</m:t>
                    </m:r>
                    <m:r>
                      <a:rPr lang="en-US" sz="3600" i="1">
                        <a:solidFill>
                          <a:srgbClr val="000000"/>
                        </a:solidFill>
                        <a:latin typeface="Cambria Math" panose="02040503050406030204" pitchFamily="18" charset="0"/>
                      </a:rPr>
                      <m:t>(0;1);</m:t>
                    </m:r>
                    <m:r>
                      <a:rPr lang="en-US" sz="3600" i="1">
                        <a:solidFill>
                          <a:srgbClr val="000000"/>
                        </a:solidFill>
                        <a:latin typeface="Cambria Math" panose="02040503050406030204" pitchFamily="18" charset="0"/>
                      </a:rPr>
                      <m:t>𝐷</m:t>
                    </m:r>
                    <m:r>
                      <a:rPr lang="en-US" sz="3600" i="1">
                        <a:solidFill>
                          <a:srgbClr val="000000"/>
                        </a:solidFill>
                        <a:latin typeface="Cambria Math" panose="02040503050406030204" pitchFamily="18" charset="0"/>
                      </a:rPr>
                      <m:t>(1;13)</m:t>
                    </m:r>
                  </m:oMath>
                </a14:m>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9471920" y="2465294"/>
                <a:ext cx="8691754" cy="2160848"/>
              </a:xfrm>
              <a:prstGeom prst="rect">
                <a:avLst/>
              </a:prstGeom>
              <a:blipFill>
                <a:blip r:embed="rId7"/>
                <a:stretch>
                  <a:fillRect r="-631"/>
                </a:stretch>
              </a:blipFill>
            </p:spPr>
            <p:txBody>
              <a:bodyPr/>
              <a:lstStyle/>
              <a:p>
                <a:r>
                  <a:rPr lang="en-US">
                    <a:noFill/>
                  </a:rPr>
                  <a:t> </a:t>
                </a:r>
              </a:p>
            </p:txBody>
          </p:sp>
        </mc:Fallback>
      </mc:AlternateContent>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68200" y="5100148"/>
            <a:ext cx="3431459" cy="4929941"/>
          </a:xfrm>
          <a:prstGeom prst="rect">
            <a:avLst/>
          </a:prstGeom>
        </p:spPr>
      </p:pic>
      <p:pic>
        <p:nvPicPr>
          <p:cNvPr id="29" name="Picture 28"/>
          <p:cNvPicPr>
            <a:picLocks noChangeAspect="1"/>
          </p:cNvPicPr>
          <p:nvPr/>
        </p:nvPicPr>
        <p:blipFill>
          <a:blip r:embed="rId9"/>
          <a:stretch>
            <a:fillRect/>
          </a:stretch>
        </p:blipFill>
        <p:spPr>
          <a:xfrm rot="9945309">
            <a:off x="17004754" y="-329864"/>
            <a:ext cx="1369099" cy="1580814"/>
          </a:xfrm>
          <a:prstGeom prst="rect">
            <a:avLst/>
          </a:prstGeom>
        </p:spPr>
      </p:pic>
    </p:spTree>
    <p:extLst>
      <p:ext uri="{BB962C8B-B14F-4D97-AF65-F5344CB8AC3E}">
        <p14:creationId xmlns:p14="http://schemas.microsoft.com/office/powerpoint/2010/main" val="60108464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up)">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anim calcmode="lin" valueType="num">
                                      <p:cBhvr>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strVal val="#ppt_x"/>
                                          </p:val>
                                        </p:tav>
                                        <p:tav tm="100000">
                                          <p:val>
                                            <p:strVal val="#ppt_x"/>
                                          </p:val>
                                        </p:tav>
                                      </p:tavLst>
                                    </p:anim>
                                    <p:anim calcmode="lin" valueType="num">
                                      <p:cBhvr>
                                        <p:cTn id="39" dur="5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anim calcmode="lin" valueType="num">
                                      <p:cBhvr>
                                        <p:cTn id="43" dur="500" fill="hold"/>
                                        <p:tgtEl>
                                          <p:spTgt spid="22"/>
                                        </p:tgtEl>
                                        <p:attrNameLst>
                                          <p:attrName>ppt_x</p:attrName>
                                        </p:attrNameLst>
                                      </p:cBhvr>
                                      <p:tavLst>
                                        <p:tav tm="0">
                                          <p:val>
                                            <p:strVal val="#ppt_x"/>
                                          </p:val>
                                        </p:tav>
                                        <p:tav tm="100000">
                                          <p:val>
                                            <p:strVal val="#ppt_x"/>
                                          </p:val>
                                        </p:tav>
                                      </p:tavLst>
                                    </p:anim>
                                    <p:anim calcmode="lin" valueType="num">
                                      <p:cBhvr>
                                        <p:cTn id="4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54" dur="500"/>
                                        <p:tgtEl>
                                          <p:spTgt spid="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up)">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5" grpId="0"/>
      <p:bldP spid="2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2" name="Group 11"/>
          <p:cNvGrpSpPr/>
          <p:nvPr/>
        </p:nvGrpSpPr>
        <p:grpSpPr>
          <a:xfrm>
            <a:off x="1093870" y="146384"/>
            <a:ext cx="16036089" cy="7162421"/>
            <a:chOff x="1664635" y="1133145"/>
            <a:chExt cx="16036089" cy="7162421"/>
          </a:xfrm>
        </p:grpSpPr>
        <p:sp>
          <p:nvSpPr>
            <p:cNvPr id="4" name="Horizontal Scroll 3"/>
            <p:cNvSpPr/>
            <p:nvPr/>
          </p:nvSpPr>
          <p:spPr>
            <a:xfrm>
              <a:off x="8316159" y="1133145"/>
              <a:ext cx="2733040" cy="10668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TextBox 4"/>
                <p:cNvSpPr txBox="1"/>
                <p:nvPr/>
              </p:nvSpPr>
              <p:spPr>
                <a:xfrm>
                  <a:off x="1664635" y="2102267"/>
                  <a:ext cx="16036089" cy="6193299"/>
                </a:xfrm>
                <a:prstGeom prst="rect">
                  <a:avLst/>
                </a:prstGeom>
                <a:noFill/>
              </p:spPr>
              <p:txBody>
                <a:bodyPr wrap="square" rtlCol="0">
                  <a:spAutoFit/>
                </a:bodyPr>
                <a:lstStyle/>
                <a:p>
                  <a:pPr algn="just">
                    <a:lnSpc>
                      <a:spcPct val="140000"/>
                    </a:lnSpc>
                  </a:pPr>
                  <a:r>
                    <a:rPr lang="vi-VN" sz="3600" smtClean="0">
                      <a:solidFill>
                        <a:srgbClr val="000000"/>
                      </a:solidFill>
                      <a:cs typeface="Arial" panose="020B0604020202020204" pitchFamily="34" charset="0"/>
                    </a:rPr>
                    <a:t>Trong </a:t>
                  </a:r>
                  <a:r>
                    <a:rPr lang="vi-VN" sz="3600">
                      <a:solidFill>
                        <a:srgbClr val="000000"/>
                      </a:solidFill>
                      <a:cs typeface="Arial" panose="020B0604020202020204" pitchFamily="34" charset="0"/>
                    </a:rPr>
                    <a:t>Vật lí, sự phân rã của các chất </a:t>
                  </a:r>
                  <a:r>
                    <a:rPr lang="vi-VN" sz="3600">
                      <a:solidFill>
                        <a:srgbClr val="000000"/>
                      </a:solidFill>
                      <a:cs typeface="Arial" panose="020B0604020202020204" pitchFamily="34" charset="0"/>
                    </a:rPr>
                    <a:t>phóng </a:t>
                  </a:r>
                  <a:r>
                    <a:rPr lang="vi-VN" sz="3600" smtClean="0">
                      <a:solidFill>
                        <a:srgbClr val="000000"/>
                      </a:solidFill>
                      <a:cs typeface="Arial" panose="020B0604020202020204" pitchFamily="34" charset="0"/>
                    </a:rPr>
                    <a:t>xạ</a:t>
                  </a:r>
                  <a:r>
                    <a:rPr lang="en-US" sz="3600" smtClean="0">
                      <a:cs typeface="Arial" panose="020B0604020202020204" pitchFamily="34" charset="0"/>
                    </a:rPr>
                    <a:t> </a:t>
                  </a:r>
                  <a:r>
                    <a:rPr lang="vi-VN" sz="3600" smtClean="0">
                      <a:solidFill>
                        <a:srgbClr val="050500"/>
                      </a:solidFill>
                      <a:cs typeface="Arial" panose="020B0604020202020204" pitchFamily="34" charset="0"/>
                    </a:rPr>
                    <a:t>được </a:t>
                  </a:r>
                  <a:r>
                    <a:rPr lang="vi-VN" sz="3600">
                      <a:solidFill>
                        <a:srgbClr val="050500"/>
                      </a:solidFill>
                      <a:cs typeface="Arial" panose="020B0604020202020204" pitchFamily="34" charset="0"/>
                    </a:rPr>
                    <a:t>cho </a:t>
                  </a:r>
                  <a:r>
                    <a:rPr lang="vi-VN" sz="3600">
                      <a:solidFill>
                        <a:srgbClr val="050500"/>
                      </a:solidFill>
                      <a:cs typeface="Arial" panose="020B0604020202020204" pitchFamily="34" charset="0"/>
                    </a:rPr>
                    <a:t>bởi </a:t>
                  </a:r>
                  <a:r>
                    <a:rPr lang="vi-VN" sz="3600" smtClean="0">
                      <a:solidFill>
                        <a:srgbClr val="050500"/>
                      </a:solidFill>
                      <a:cs typeface="Arial" panose="020B0604020202020204" pitchFamily="34" charset="0"/>
                    </a:rPr>
                    <a:t>công</a:t>
                  </a:r>
                  <a:r>
                    <a:rPr lang="en-US" sz="3600" smtClean="0">
                      <a:solidFill>
                        <a:srgbClr val="050500"/>
                      </a:solidFill>
                      <a:cs typeface="Arial" panose="020B0604020202020204" pitchFamily="34" charset="0"/>
                    </a:rPr>
                    <a:t> </a:t>
                  </a:r>
                  <a:r>
                    <a:rPr lang="vi-VN" sz="3600" smtClean="0">
                      <a:solidFill>
                        <a:srgbClr val="050500"/>
                      </a:solidFill>
                      <a:cs typeface="Arial" panose="020B0604020202020204" pitchFamily="34" charset="0"/>
                    </a:rPr>
                    <a:t>thức:</a:t>
                  </a:r>
                  <a:r>
                    <a:rPr lang="en-US" sz="3600">
                      <a:solidFill>
                        <a:srgbClr val="050500"/>
                      </a:solidFill>
                      <a:cs typeface="Arial" panose="020B0604020202020204" pitchFamily="34" charset="0"/>
                    </a:rPr>
                    <a:t> </a:t>
                  </a:r>
                  <a14:m>
                    <m:oMath xmlns:m="http://schemas.openxmlformats.org/officeDocument/2006/math">
                      <m:r>
                        <a:rPr lang="vi-VN" sz="3600" i="1" smtClean="0">
                          <a:solidFill>
                            <a:srgbClr val="050500"/>
                          </a:solidFill>
                          <a:cs typeface="Arial" panose="020B0604020202020204" pitchFamily="34" charset="0"/>
                        </a:rPr>
                        <m:t>𝑚</m:t>
                      </m:r>
                      <m:d>
                        <m:dPr>
                          <m:ctrlPr>
                            <a:rPr lang="vi-VN" sz="3600" i="1" smtClean="0">
                              <a:solidFill>
                                <a:srgbClr val="050500"/>
                              </a:solidFill>
                              <a:cs typeface="Arial" panose="020B0604020202020204" pitchFamily="34" charset="0"/>
                            </a:rPr>
                          </m:ctrlPr>
                        </m:dPr>
                        <m:e>
                          <m:r>
                            <a:rPr lang="vi-VN" sz="3600" i="1" smtClean="0">
                              <a:solidFill>
                                <a:srgbClr val="050500"/>
                              </a:solidFill>
                              <a:cs typeface="Arial" panose="020B0604020202020204" pitchFamily="34" charset="0"/>
                            </a:rPr>
                            <m:t>𝑡</m:t>
                          </m:r>
                        </m:e>
                      </m:d>
                      <m:r>
                        <a:rPr lang="vi-VN" sz="3600" i="1" smtClean="0">
                          <a:solidFill>
                            <a:srgbClr val="050500"/>
                          </a:solidFill>
                          <a:cs typeface="Arial" panose="020B0604020202020204" pitchFamily="34" charset="0"/>
                        </a:rPr>
                        <m:t>=</m:t>
                      </m:r>
                      <m:sSub>
                        <m:sSubPr>
                          <m:ctrlPr>
                            <a:rPr lang="vi-VN" sz="3600" i="1" smtClean="0">
                              <a:solidFill>
                                <a:srgbClr val="050500"/>
                              </a:solidFill>
                              <a:cs typeface="Arial" panose="020B0604020202020204" pitchFamily="34" charset="0"/>
                            </a:rPr>
                          </m:ctrlPr>
                        </m:sSubPr>
                        <m:e>
                          <m:r>
                            <a:rPr lang="en-US" sz="3600" b="0" i="1" smtClean="0">
                              <a:solidFill>
                                <a:srgbClr val="050500"/>
                              </a:solidFill>
                              <a:cs typeface="Arial" panose="020B0604020202020204" pitchFamily="34" charset="0"/>
                            </a:rPr>
                            <m:t>𝑚</m:t>
                          </m:r>
                        </m:e>
                        <m:sub>
                          <m:r>
                            <a:rPr lang="en-US" sz="3600" b="0" i="1" smtClean="0">
                              <a:solidFill>
                                <a:srgbClr val="050500"/>
                              </a:solidFill>
                              <a:cs typeface="Arial" panose="020B0604020202020204" pitchFamily="34" charset="0"/>
                            </a:rPr>
                            <m:t>0</m:t>
                          </m:r>
                        </m:sub>
                      </m:sSub>
                      <m:r>
                        <a:rPr lang="en-US" sz="3600" b="0" i="1" smtClean="0">
                          <a:solidFill>
                            <a:srgbClr val="050500"/>
                          </a:solidFill>
                          <a:cs typeface="Arial" panose="020B0604020202020204" pitchFamily="34" charset="0"/>
                        </a:rPr>
                        <m:t>.</m:t>
                      </m:r>
                      <m:sSup>
                        <m:sSupPr>
                          <m:ctrlPr>
                            <a:rPr lang="en-US" sz="3600" b="0" i="1" smtClean="0">
                              <a:solidFill>
                                <a:srgbClr val="050500"/>
                              </a:solidFill>
                              <a:cs typeface="Arial" panose="020B0604020202020204" pitchFamily="34" charset="0"/>
                            </a:rPr>
                          </m:ctrlPr>
                        </m:sSupPr>
                        <m:e>
                          <m:d>
                            <m:dPr>
                              <m:ctrlPr>
                                <a:rPr lang="en-US" sz="3600" b="0" i="1" smtClean="0">
                                  <a:solidFill>
                                    <a:srgbClr val="050500"/>
                                  </a:solidFill>
                                  <a:cs typeface="Arial" panose="020B0604020202020204" pitchFamily="34" charset="0"/>
                                </a:rPr>
                              </m:ctrlPr>
                            </m:dPr>
                            <m:e>
                              <m:f>
                                <m:fPr>
                                  <m:ctrlPr>
                                    <a:rPr lang="en-US" sz="3600" b="0" i="1" smtClean="0">
                                      <a:solidFill>
                                        <a:srgbClr val="050500"/>
                                      </a:solidFill>
                                      <a:cs typeface="Arial" panose="020B0604020202020204" pitchFamily="34" charset="0"/>
                                    </a:rPr>
                                  </m:ctrlPr>
                                </m:fPr>
                                <m:num>
                                  <m:r>
                                    <a:rPr lang="en-US" sz="3600" b="0" i="1" smtClean="0">
                                      <a:solidFill>
                                        <a:srgbClr val="050500"/>
                                      </a:solidFill>
                                      <a:cs typeface="Arial" panose="020B0604020202020204" pitchFamily="34" charset="0"/>
                                    </a:rPr>
                                    <m:t>1</m:t>
                                  </m:r>
                                </m:num>
                                <m:den>
                                  <m:r>
                                    <a:rPr lang="en-US" sz="3600" b="0" i="1" smtClean="0">
                                      <a:solidFill>
                                        <a:srgbClr val="050500"/>
                                      </a:solidFill>
                                      <a:cs typeface="Arial" panose="020B0604020202020204" pitchFamily="34" charset="0"/>
                                    </a:rPr>
                                    <m:t>2</m:t>
                                  </m:r>
                                </m:den>
                              </m:f>
                            </m:e>
                          </m:d>
                        </m:e>
                        <m:sup>
                          <m:f>
                            <m:fPr>
                              <m:ctrlPr>
                                <a:rPr lang="en-US" sz="3600" b="0" i="1" smtClean="0">
                                  <a:solidFill>
                                    <a:srgbClr val="050500"/>
                                  </a:solidFill>
                                  <a:cs typeface="Arial" panose="020B0604020202020204" pitchFamily="34" charset="0"/>
                                </a:rPr>
                              </m:ctrlPr>
                            </m:fPr>
                            <m:num>
                              <m:r>
                                <a:rPr lang="en-US" sz="3600" b="0" i="1" smtClean="0">
                                  <a:solidFill>
                                    <a:srgbClr val="050500"/>
                                  </a:solidFill>
                                  <a:cs typeface="Arial" panose="020B0604020202020204" pitchFamily="34" charset="0"/>
                                </a:rPr>
                                <m:t>𝑡</m:t>
                              </m:r>
                            </m:num>
                            <m:den>
                              <m:r>
                                <a:rPr lang="en-US" sz="3600" b="0" i="1" smtClean="0">
                                  <a:solidFill>
                                    <a:srgbClr val="050500"/>
                                  </a:solidFill>
                                  <a:cs typeface="Arial" panose="020B0604020202020204" pitchFamily="34" charset="0"/>
                                </a:rPr>
                                <m:t>𝑇</m:t>
                              </m:r>
                            </m:den>
                          </m:f>
                        </m:sup>
                      </m:sSup>
                      <m:r>
                        <a:rPr lang="en-US" sz="3600" b="0" i="1" smtClean="0">
                          <a:solidFill>
                            <a:srgbClr val="050500"/>
                          </a:solidFill>
                          <a:cs typeface="Arial" panose="020B0604020202020204" pitchFamily="34" charset="0"/>
                        </a:rPr>
                        <m:t>; </m:t>
                      </m:r>
                    </m:oMath>
                  </a14:m>
                  <a:r>
                    <a:rPr lang="en-US" sz="3600" smtClean="0">
                      <a:cs typeface="Arial" panose="020B0604020202020204" pitchFamily="34" charset="0"/>
                    </a:rPr>
                    <a:t>trong đó </a:t>
                  </a:r>
                  <a14:m>
                    <m:oMath xmlns:m="http://schemas.openxmlformats.org/officeDocument/2006/math">
                      <m:sSub>
                        <m:sSubPr>
                          <m:ctrlPr>
                            <a:rPr lang="vi-VN" sz="3600" i="1">
                              <a:solidFill>
                                <a:srgbClr val="050500"/>
                              </a:solidFill>
                              <a:cs typeface="Arial" panose="020B0604020202020204" pitchFamily="34" charset="0"/>
                            </a:rPr>
                          </m:ctrlPr>
                        </m:sSubPr>
                        <m:e>
                          <m:r>
                            <a:rPr lang="en-US" sz="3600" i="1">
                              <a:solidFill>
                                <a:srgbClr val="050500"/>
                              </a:solidFill>
                              <a:cs typeface="Arial" panose="020B0604020202020204" pitchFamily="34" charset="0"/>
                            </a:rPr>
                            <m:t>𝑚</m:t>
                          </m:r>
                        </m:e>
                        <m:sub>
                          <m:r>
                            <a:rPr lang="en-US" sz="3600" i="1">
                              <a:solidFill>
                                <a:srgbClr val="050500"/>
                              </a:solidFill>
                              <a:cs typeface="Arial" panose="020B0604020202020204" pitchFamily="34" charset="0"/>
                            </a:rPr>
                            <m:t>0</m:t>
                          </m:r>
                        </m:sub>
                      </m:sSub>
                    </m:oMath>
                  </a14:m>
                  <a:r>
                    <a:rPr lang="en-US" sz="3600" smtClean="0">
                      <a:cs typeface="Arial" panose="020B0604020202020204" pitchFamily="34" charset="0"/>
                    </a:rPr>
                    <a:t> là </a:t>
                  </a:r>
                  <a:r>
                    <a:rPr lang="vi-VN" sz="3600" smtClean="0">
                      <a:solidFill>
                        <a:srgbClr val="000000"/>
                      </a:solidFill>
                      <a:cs typeface="Arial" panose="020B0604020202020204" pitchFamily="34" charset="0"/>
                    </a:rPr>
                    <a:t>khối </a:t>
                  </a:r>
                  <a:r>
                    <a:rPr lang="vi-VN" sz="3600">
                      <a:solidFill>
                        <a:srgbClr val="000000"/>
                      </a:solidFill>
                      <a:cs typeface="Arial" panose="020B0604020202020204" pitchFamily="34" charset="0"/>
                    </a:rPr>
                    <a:t>lượng chất phóng xạ ban đầu (tại thời điểm </a:t>
                  </a:r>
                  <a14:m>
                    <m:oMath xmlns:m="http://schemas.openxmlformats.org/officeDocument/2006/math">
                      <m:r>
                        <a:rPr lang="vi-VN" sz="3600" i="1" smtClean="0">
                          <a:solidFill>
                            <a:srgbClr val="000000"/>
                          </a:solidFill>
                          <a:cs typeface="Arial" panose="020B0604020202020204" pitchFamily="34" charset="0"/>
                        </a:rPr>
                        <m:t>𝑡</m:t>
                      </m:r>
                      <m:r>
                        <a:rPr lang="vi-VN" sz="3600" i="1" smtClean="0">
                          <a:solidFill>
                            <a:srgbClr val="000000"/>
                          </a:solidFill>
                          <a:cs typeface="Arial" panose="020B0604020202020204" pitchFamily="34" charset="0"/>
                        </a:rPr>
                        <m:t>=0</m:t>
                      </m:r>
                    </m:oMath>
                  </a14:m>
                  <a:r>
                    <a:rPr lang="vi-VN" sz="3600">
                      <a:solidFill>
                        <a:srgbClr val="000000"/>
                      </a:solidFill>
                      <a:cs typeface="Arial" panose="020B0604020202020204" pitchFamily="34" charset="0"/>
                    </a:rPr>
                    <a:t>), </a:t>
                  </a:r>
                  <a14:m>
                    <m:oMath xmlns:m="http://schemas.openxmlformats.org/officeDocument/2006/math">
                      <m:r>
                        <a:rPr lang="vi-VN" sz="3600" i="1" smtClean="0">
                          <a:solidFill>
                            <a:srgbClr val="000000"/>
                          </a:solidFill>
                          <a:cs typeface="Arial" panose="020B0604020202020204" pitchFamily="34" charset="0"/>
                        </a:rPr>
                        <m:t>𝑚</m:t>
                      </m:r>
                      <m:r>
                        <a:rPr lang="vi-VN" sz="3600" i="1" smtClean="0">
                          <a:solidFill>
                            <a:srgbClr val="000000"/>
                          </a:solidFill>
                          <a:cs typeface="Arial" panose="020B0604020202020204" pitchFamily="34" charset="0"/>
                        </a:rPr>
                        <m:t>(</m:t>
                      </m:r>
                      <m:r>
                        <a:rPr lang="vi-VN" sz="3600" i="1" smtClean="0">
                          <a:solidFill>
                            <a:srgbClr val="000000"/>
                          </a:solidFill>
                          <a:cs typeface="Arial" panose="020B0604020202020204" pitchFamily="34" charset="0"/>
                        </a:rPr>
                        <m:t>𝑡</m:t>
                      </m:r>
                      <m:r>
                        <a:rPr lang="vi-VN" sz="3600" i="1" smtClean="0">
                          <a:solidFill>
                            <a:srgbClr val="000000"/>
                          </a:solidFill>
                          <a:cs typeface="Arial" panose="020B0604020202020204" pitchFamily="34" charset="0"/>
                        </a:rPr>
                        <m:t>)</m:t>
                      </m:r>
                    </m:oMath>
                  </a14:m>
                  <a:r>
                    <a:rPr lang="vi-VN" sz="3600">
                      <a:solidFill>
                        <a:srgbClr val="000000"/>
                      </a:solidFill>
                      <a:cs typeface="Arial" panose="020B0604020202020204" pitchFamily="34" charset="0"/>
                    </a:rPr>
                    <a:t> là khối lượng chất phóng xạ tại thời điểm </a:t>
                  </a:r>
                  <a14:m>
                    <m:oMath xmlns:m="http://schemas.openxmlformats.org/officeDocument/2006/math">
                      <m:r>
                        <a:rPr lang="vi-VN" sz="3600" i="1" smtClean="0">
                          <a:solidFill>
                            <a:srgbClr val="000000"/>
                          </a:solidFill>
                          <a:cs typeface="Arial" panose="020B0604020202020204" pitchFamily="34" charset="0"/>
                        </a:rPr>
                        <m:t>𝑡</m:t>
                      </m:r>
                    </m:oMath>
                  </a14:m>
                  <a:r>
                    <a:rPr lang="vi-VN" sz="3600">
                      <a:solidFill>
                        <a:srgbClr val="000000"/>
                      </a:solidFill>
                      <a:cs typeface="Arial" panose="020B0604020202020204" pitchFamily="34" charset="0"/>
                    </a:rPr>
                    <a:t> và </a:t>
                  </a:r>
                  <a14:m>
                    <m:oMath xmlns:m="http://schemas.openxmlformats.org/officeDocument/2006/math">
                      <m:r>
                        <a:rPr lang="vi-VN" sz="3600" i="1" smtClean="0">
                          <a:solidFill>
                            <a:srgbClr val="000000"/>
                          </a:solidFill>
                          <a:cs typeface="Arial" panose="020B0604020202020204" pitchFamily="34" charset="0"/>
                        </a:rPr>
                        <m:t>𝑇</m:t>
                      </m:r>
                    </m:oMath>
                  </a14:m>
                  <a:r>
                    <a:rPr lang="vi-VN" sz="3600">
                      <a:solidFill>
                        <a:srgbClr val="000000"/>
                      </a:solidFill>
                      <a:cs typeface="Arial" panose="020B0604020202020204" pitchFamily="34" charset="0"/>
                    </a:rPr>
                    <a:t> là chu kì bán rã </a:t>
                  </a:r>
                  <a:r>
                    <a:rPr lang="vi-VN" sz="3600" i="1">
                      <a:solidFill>
                        <a:srgbClr val="000000"/>
                      </a:solidFill>
                      <a:cs typeface="Arial" panose="020B0604020202020204" pitchFamily="34" charset="0"/>
                    </a:rPr>
                    <a:t>(Nguồn: Giải tích 12, NXBGD Việt Nam, 2021)</a:t>
                  </a:r>
                  <a:r>
                    <a:rPr lang="vi-VN" sz="3600">
                      <a:solidFill>
                        <a:srgbClr val="000000"/>
                      </a:solidFill>
                      <a:cs typeface="Arial" panose="020B0604020202020204" pitchFamily="34" charset="0"/>
                    </a:rPr>
                    <a:t>. Hạt nhân Poloni (Po) là chất phóng xạ a có chu kì bán rã là 138 ngày (Nguồn: Vật lí 12, NXBGD Việt Nam, 2021). Giả sử lúc đầu có 100 gam Poloni. Tính khối lượng Poloni còn lại sau 100 ngày theo đơn vị gam (làm tròn kết quả đến hàng phần </a:t>
                  </a:r>
                  <a:r>
                    <a:rPr lang="vi-VN" sz="3600">
                      <a:solidFill>
                        <a:srgbClr val="000000"/>
                      </a:solidFill>
                      <a:cs typeface="Arial" panose="020B0604020202020204" pitchFamily="34" charset="0"/>
                    </a:rPr>
                    <a:t>mười</a:t>
                  </a:r>
                  <a:r>
                    <a:rPr lang="vi-VN" sz="3600" smtClean="0">
                      <a:solidFill>
                        <a:srgbClr val="000000"/>
                      </a:solidFill>
                      <a:cs typeface="Arial" panose="020B0604020202020204" pitchFamily="34" charset="0"/>
                    </a:rPr>
                    <a:t>).</a:t>
                  </a:r>
                  <a:endParaRPr lang="vi-VN" sz="360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664635" y="2102267"/>
                  <a:ext cx="16036089" cy="6193299"/>
                </a:xfrm>
                <a:prstGeom prst="rect">
                  <a:avLst/>
                </a:prstGeom>
                <a:blipFill>
                  <a:blip r:embed="rId3"/>
                  <a:stretch>
                    <a:fillRect l="-1140" r="-1178" b="-2461"/>
                  </a:stretch>
                </a:blipFill>
              </p:spPr>
              <p:txBody>
                <a:bodyPr/>
                <a:lstStyle/>
                <a:p>
                  <a:r>
                    <a:rPr lang="en-US">
                      <a:noFill/>
                    </a:rPr>
                    <a:t> </a:t>
                  </a:r>
                </a:p>
              </p:txBody>
            </p:sp>
          </mc:Fallback>
        </mc:AlternateContent>
      </p:grpSp>
      <p:sp>
        <p:nvSpPr>
          <p:cNvPr id="14" name="TextBox 13"/>
          <p:cNvSpPr txBox="1"/>
          <p:nvPr/>
        </p:nvSpPr>
        <p:spPr>
          <a:xfrm>
            <a:off x="2057400" y="7501053"/>
            <a:ext cx="1600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4572000" y="7994984"/>
                <a:ext cx="9144000" cy="2124236"/>
              </a:xfrm>
              <a:prstGeom prst="rect">
                <a:avLst/>
              </a:prstGeom>
            </p:spPr>
            <p:txBody>
              <a:bodyPr>
                <a:spAutoFit/>
              </a:bodyPr>
              <a:lstStyle/>
              <a:p>
                <a:pPr>
                  <a:lnSpc>
                    <a:spcPct val="130000"/>
                  </a:lnSpc>
                </a:pPr>
                <a:r>
                  <a:rPr lang="vi-VN" sz="3600" smtClean="0">
                    <a:latin typeface="Arial" panose="020B0604020202020204" pitchFamily="34" charset="0"/>
                    <a:cs typeface="Arial" panose="020B0604020202020204" pitchFamily="34" charset="0"/>
                  </a:rPr>
                  <a:t>Khối lượng Poloni còn lại sau 100 ngày là:</a:t>
                </a:r>
              </a:p>
              <a:p>
                <a:pPr algn="ctr">
                  <a:lnSpc>
                    <a:spcPct val="130000"/>
                  </a:lnSpc>
                </a:pPr>
                <a14:m>
                  <m:oMath xmlns:m="http://schemas.openxmlformats.org/officeDocument/2006/math">
                    <m:r>
                      <a:rPr lang="vi-VN" sz="3600" i="1" smtClean="0">
                        <a:latin typeface="Cambria Math" panose="02040503050406030204" pitchFamily="18" charset="0"/>
                        <a:cs typeface="Arial" panose="020B0604020202020204" pitchFamily="34" charset="0"/>
                      </a:rPr>
                      <m:t>𝑚</m:t>
                    </m:r>
                    <m:r>
                      <a:rPr lang="vi-VN" sz="3600" i="1" smtClean="0">
                        <a:latin typeface="Cambria Math" panose="02040503050406030204" pitchFamily="18" charset="0"/>
                        <a:cs typeface="Arial" panose="020B0604020202020204" pitchFamily="34" charset="0"/>
                      </a:rPr>
                      <m:t>(100) = 100.</m:t>
                    </m:r>
                    <m:sSup>
                      <m:sSupPr>
                        <m:ctrlPr>
                          <a:rPr lang="en-US" sz="3600" i="1">
                            <a:solidFill>
                              <a:srgbClr val="050500"/>
                            </a:solidFill>
                            <a:latin typeface="Cambria Math" panose="02040503050406030204" pitchFamily="18" charset="0"/>
                            <a:cs typeface="Arial" panose="020B0604020202020204" pitchFamily="34" charset="0"/>
                          </a:rPr>
                        </m:ctrlPr>
                      </m:sSupPr>
                      <m:e>
                        <m:d>
                          <m:dPr>
                            <m:ctrlPr>
                              <a:rPr lang="en-US" sz="3600" i="1">
                                <a:solidFill>
                                  <a:srgbClr val="050500"/>
                                </a:solidFill>
                                <a:latin typeface="Cambria Math" panose="02040503050406030204" pitchFamily="18" charset="0"/>
                                <a:cs typeface="Arial" panose="020B0604020202020204" pitchFamily="34" charset="0"/>
                              </a:rPr>
                            </m:ctrlPr>
                          </m:dPr>
                          <m:e>
                            <m:f>
                              <m:fPr>
                                <m:ctrlPr>
                                  <a:rPr lang="en-US" sz="3600" i="1">
                                    <a:solidFill>
                                      <a:srgbClr val="050500"/>
                                    </a:solidFill>
                                    <a:latin typeface="Cambria Math" panose="02040503050406030204" pitchFamily="18" charset="0"/>
                                    <a:cs typeface="Arial" panose="020B0604020202020204" pitchFamily="34" charset="0"/>
                                  </a:rPr>
                                </m:ctrlPr>
                              </m:fPr>
                              <m:num>
                                <m:r>
                                  <a:rPr lang="en-US" sz="3600" i="1">
                                    <a:solidFill>
                                      <a:srgbClr val="050500"/>
                                    </a:solidFill>
                                    <a:latin typeface="Cambria Math" panose="02040503050406030204" pitchFamily="18" charset="0"/>
                                    <a:cs typeface="Arial" panose="020B0604020202020204" pitchFamily="34" charset="0"/>
                                  </a:rPr>
                                  <m:t>1</m:t>
                                </m:r>
                              </m:num>
                              <m:den>
                                <m:r>
                                  <a:rPr lang="en-US" sz="3600" i="1">
                                    <a:solidFill>
                                      <a:srgbClr val="050500"/>
                                    </a:solidFill>
                                    <a:latin typeface="Cambria Math" panose="02040503050406030204" pitchFamily="18" charset="0"/>
                                    <a:cs typeface="Arial" panose="020B0604020202020204" pitchFamily="34" charset="0"/>
                                  </a:rPr>
                                  <m:t>2</m:t>
                                </m:r>
                              </m:den>
                            </m:f>
                          </m:e>
                        </m:d>
                      </m:e>
                      <m:sup>
                        <m:f>
                          <m:fPr>
                            <m:ctrlPr>
                              <a:rPr lang="en-US" sz="3600" i="1">
                                <a:solidFill>
                                  <a:srgbClr val="050500"/>
                                </a:solidFill>
                                <a:latin typeface="Cambria Math" panose="02040503050406030204" pitchFamily="18" charset="0"/>
                                <a:cs typeface="Arial" panose="020B0604020202020204" pitchFamily="34" charset="0"/>
                              </a:rPr>
                            </m:ctrlPr>
                          </m:fPr>
                          <m:num>
                            <m:r>
                              <a:rPr lang="en-US" sz="3600" b="0" i="1" smtClean="0">
                                <a:solidFill>
                                  <a:srgbClr val="050500"/>
                                </a:solidFill>
                                <a:latin typeface="Cambria Math" panose="02040503050406030204" pitchFamily="18" charset="0"/>
                                <a:cs typeface="Arial" panose="020B0604020202020204" pitchFamily="34" charset="0"/>
                              </a:rPr>
                              <m:t>100</m:t>
                            </m:r>
                          </m:num>
                          <m:den>
                            <m:r>
                              <a:rPr lang="en-US" sz="3600" b="0" i="1" smtClean="0">
                                <a:solidFill>
                                  <a:srgbClr val="050500"/>
                                </a:solidFill>
                                <a:latin typeface="Cambria Math" panose="02040503050406030204" pitchFamily="18" charset="0"/>
                                <a:cs typeface="Arial" panose="020B0604020202020204" pitchFamily="34" charset="0"/>
                              </a:rPr>
                              <m:t>138</m:t>
                            </m:r>
                          </m:den>
                        </m:f>
                      </m:sup>
                    </m:sSup>
                    <m:r>
                      <a:rPr lang="vi-VN" sz="3600" i="1" smtClean="0">
                        <a:latin typeface="Cambria Math" panose="02040503050406030204" pitchFamily="18" charset="0"/>
                        <a:cs typeface="Arial" panose="020B0604020202020204" pitchFamily="34" charset="0"/>
                      </a:rPr>
                      <m:t>≈ 60,5 (</m:t>
                    </m:r>
                    <m:r>
                      <a:rPr lang="vi-VN" sz="3600" i="1" smtClean="0">
                        <a:latin typeface="Cambria Math" panose="02040503050406030204" pitchFamily="18" charset="0"/>
                        <a:cs typeface="Arial" panose="020B0604020202020204" pitchFamily="34" charset="0"/>
                      </a:rPr>
                      <m:t>𝑔</m:t>
                    </m:r>
                    <m:r>
                      <a:rPr lang="vi-VN" sz="3600" i="1" smtClean="0">
                        <a:latin typeface="Cambria Math" panose="02040503050406030204" pitchFamily="18" charset="0"/>
                        <a:cs typeface="Arial" panose="020B0604020202020204" pitchFamily="34" charset="0"/>
                      </a:rPr>
                      <m:t>)</m:t>
                    </m:r>
                  </m:oMath>
                </a14:m>
                <a:r>
                  <a:rPr lang="en-US" sz="3600" smtClean="0">
                    <a:latin typeface="Arial" panose="020B0604020202020204" pitchFamily="34" charset="0"/>
                    <a:cs typeface="Arial" panose="020B0604020202020204" pitchFamily="34" charset="0"/>
                  </a:rPr>
                  <a:t> </a:t>
                </a:r>
                <a:endParaRPr lang="vi-VN" sz="360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572000" y="7994984"/>
                <a:ext cx="9144000" cy="2124236"/>
              </a:xfrm>
              <a:prstGeom prst="rect">
                <a:avLst/>
              </a:prstGeom>
              <a:blipFill>
                <a:blip r:embed="rId4"/>
                <a:stretch>
                  <a:fillRect l="-2000" t="-287"/>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17386664" y="338269"/>
            <a:ext cx="676715" cy="1042506"/>
          </a:xfrm>
          <a:prstGeom prst="rect">
            <a:avLst/>
          </a:prstGeom>
        </p:spPr>
      </p:pic>
      <p:pic>
        <p:nvPicPr>
          <p:cNvPr id="10" name="Picture 9"/>
          <p:cNvPicPr>
            <a:picLocks noChangeAspect="1"/>
          </p:cNvPicPr>
          <p:nvPr/>
        </p:nvPicPr>
        <p:blipFill>
          <a:blip r:embed="rId6"/>
          <a:stretch>
            <a:fillRect/>
          </a:stretch>
        </p:blipFill>
        <p:spPr>
          <a:xfrm>
            <a:off x="17386664" y="7606463"/>
            <a:ext cx="777041" cy="777041"/>
          </a:xfrm>
          <a:prstGeom prst="rect">
            <a:avLst/>
          </a:prstGeom>
        </p:spPr>
      </p:pic>
    </p:spTree>
    <p:extLst>
      <p:ext uri="{BB962C8B-B14F-4D97-AF65-F5344CB8AC3E}">
        <p14:creationId xmlns:p14="http://schemas.microsoft.com/office/powerpoint/2010/main" val="8780641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up)">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p:cNvGrpSpPr/>
          <p:nvPr/>
        </p:nvGrpSpPr>
        <p:grpSpPr>
          <a:xfrm>
            <a:off x="626464" y="342900"/>
            <a:ext cx="17035072" cy="1290652"/>
            <a:chOff x="609600" y="652449"/>
            <a:chExt cx="17035072" cy="1290652"/>
          </a:xfrm>
        </p:grpSpPr>
        <p:sp>
          <p:nvSpPr>
            <p:cNvPr id="7"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4" name="TextBox 3"/>
            <p:cNvSpPr txBox="1"/>
            <p:nvPr/>
          </p:nvSpPr>
          <p:spPr>
            <a:xfrm>
              <a:off x="1392836" y="908439"/>
              <a:ext cx="15468600"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700" b="1" smtClean="0">
                  <a:solidFill>
                    <a:srgbClr val="FFFF00"/>
                  </a:solidFill>
                  <a:latin typeface="Arial" panose="020B0604020202020204" pitchFamily="34" charset="0"/>
                  <a:cs typeface="Arial" panose="020B0604020202020204" pitchFamily="34" charset="0"/>
                </a:rPr>
                <a:t>II</a:t>
              </a:r>
              <a:r>
                <a:rPr kumimoji="0" lang="en-US" sz="47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7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HÀM SỐ LÔ</a:t>
              </a:r>
              <a:r>
                <a:rPr kumimoji="0" lang="en-US" sz="4700" b="1" i="0" u="none" strike="noStrike" kern="1200" cap="none" spc="0" normalizeH="0" noProof="0" smtClean="0">
                  <a:ln>
                    <a:noFill/>
                  </a:ln>
                  <a:solidFill>
                    <a:srgbClr val="FFFF00"/>
                  </a:solidFill>
                  <a:effectLst/>
                  <a:uLnTx/>
                  <a:uFillTx/>
                  <a:latin typeface="Arial" panose="020B0604020202020204" pitchFamily="34" charset="0"/>
                  <a:ea typeface="+mn-ea"/>
                  <a:cs typeface="Arial" panose="020B0604020202020204" pitchFamily="34" charset="0"/>
                </a:rPr>
                <a:t>GARIT</a:t>
              </a:r>
              <a:endParaRPr kumimoji="0" lang="en-US" sz="47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pic>
        <p:nvPicPr>
          <p:cNvPr id="9" name="Picture 8"/>
          <p:cNvPicPr>
            <a:picLocks noChangeAspect="1"/>
          </p:cNvPicPr>
          <p:nvPr/>
        </p:nvPicPr>
        <p:blipFill>
          <a:blip r:embed="rId3"/>
          <a:stretch>
            <a:fillRect/>
          </a:stretch>
        </p:blipFill>
        <p:spPr>
          <a:xfrm rot="13755104">
            <a:off x="16040099" y="1920462"/>
            <a:ext cx="1676401" cy="1935638"/>
          </a:xfrm>
          <a:prstGeom prst="rect">
            <a:avLst/>
          </a:prstGeom>
        </p:spPr>
      </p:pic>
      <p:sp>
        <p:nvSpPr>
          <p:cNvPr id="17" name="Rectangle 16"/>
          <p:cNvSpPr/>
          <p:nvPr/>
        </p:nvSpPr>
        <p:spPr>
          <a:xfrm>
            <a:off x="7240273" y="2337697"/>
            <a:ext cx="3807453" cy="784830"/>
          </a:xfrm>
          <a:prstGeom prst="rect">
            <a:avLst/>
          </a:prstGeom>
        </p:spPr>
        <p:txBody>
          <a:bodyPr wrap="none">
            <a:spAutoFit/>
          </a:bodyPr>
          <a:lstStyle/>
          <a:p>
            <a:r>
              <a:rPr lang="en-US" sz="4500" b="1" smtClean="0">
                <a:solidFill>
                  <a:srgbClr val="C00000"/>
                </a:solidFill>
                <a:latin typeface="Arial" panose="020B0604020202020204" pitchFamily="34" charset="0"/>
                <a:cs typeface="Arial" panose="020B0604020202020204" pitchFamily="34" charset="0"/>
              </a:rPr>
              <a:t>1. Định nghĩa</a:t>
            </a:r>
            <a:endParaRPr lang="en-US" sz="4500" b="1">
              <a:solidFill>
                <a:srgbClr val="C00000"/>
              </a:solidFill>
              <a:latin typeface="Arial" panose="020B0604020202020204" pitchFamily="34" charset="0"/>
              <a:cs typeface="Arial" panose="020B0604020202020204" pitchFamily="34" charset="0"/>
            </a:endParaRPr>
          </a:p>
        </p:txBody>
      </p:sp>
      <p:grpSp>
        <p:nvGrpSpPr>
          <p:cNvPr id="18" name="Group 17"/>
          <p:cNvGrpSpPr/>
          <p:nvPr/>
        </p:nvGrpSpPr>
        <p:grpSpPr>
          <a:xfrm>
            <a:off x="1900711" y="3286661"/>
            <a:ext cx="14486576" cy="1323439"/>
            <a:chOff x="1467040" y="3090742"/>
            <a:chExt cx="14486576" cy="1323439"/>
          </a:xfrm>
        </p:grpSpPr>
        <p:sp>
          <p:nvSpPr>
            <p:cNvPr id="19" name="Rounded Rectangle 18"/>
            <p:cNvSpPr/>
            <p:nvPr/>
          </p:nvSpPr>
          <p:spPr>
            <a:xfrm>
              <a:off x="1467040" y="3332340"/>
              <a:ext cx="1718872" cy="10597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a:t>
              </a:r>
              <a:r>
                <a:rPr lang="en-US" sz="4000" b="1" smtClean="0">
                  <a:solidFill>
                    <a:schemeClr val="tx1"/>
                  </a:solidFill>
                  <a:latin typeface="Arial" panose="020B0604020202020204" pitchFamily="34" charset="0"/>
                  <a:cs typeface="Arial" panose="020B0604020202020204" pitchFamily="34" charset="0"/>
                </a:rPr>
                <a:t>4</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TextBox 19"/>
                <p:cNvSpPr txBox="1"/>
                <p:nvPr/>
              </p:nvSpPr>
              <p:spPr>
                <a:xfrm>
                  <a:off x="3382200" y="3090742"/>
                  <a:ext cx="12571416" cy="1323439"/>
                </a:xfrm>
                <a:prstGeom prst="rect">
                  <a:avLst/>
                </a:prstGeom>
                <a:noFill/>
              </p:spPr>
              <p:txBody>
                <a:bodyPr wrap="square" rtlCol="0">
                  <a:spAutoFit/>
                </a:bodyPr>
                <a:lstStyle/>
                <a:p>
                  <a:pPr lvl="0" algn="just">
                    <a:lnSpc>
                      <a:spcPct val="200000"/>
                    </a:lnSpc>
                  </a:pPr>
                  <a:r>
                    <a:rPr lang="vi-VN" sz="4000">
                      <a:solidFill>
                        <a:srgbClr val="000000"/>
                      </a:solidFill>
                    </a:rPr>
                    <a:t>Tìm giá trị </a:t>
                  </a:r>
                  <a14:m>
                    <m:oMath xmlns:m="http://schemas.openxmlformats.org/officeDocument/2006/math">
                      <m:r>
                        <a:rPr lang="vi-VN" sz="4000" i="1" smtClean="0">
                          <a:solidFill>
                            <a:srgbClr val="000000"/>
                          </a:solidFill>
                          <a:latin typeface="Cambria Math" panose="02040503050406030204" pitchFamily="18" charset="0"/>
                        </a:rPr>
                        <m:t>𝑦</m:t>
                      </m:r>
                    </m:oMath>
                  </a14:m>
                  <a:r>
                    <a:rPr lang="vi-VN" sz="4000">
                      <a:solidFill>
                        <a:srgbClr val="000000"/>
                      </a:solidFill>
                    </a:rPr>
                    <a:t> tương ứng với giá trị </a:t>
                  </a:r>
                  <a14:m>
                    <m:oMath xmlns:m="http://schemas.openxmlformats.org/officeDocument/2006/math">
                      <m:r>
                        <a:rPr lang="vi-VN" sz="4000" i="1" smtClean="0">
                          <a:solidFill>
                            <a:srgbClr val="000000"/>
                          </a:solidFill>
                          <a:latin typeface="Cambria Math" panose="02040503050406030204" pitchFamily="18" charset="0"/>
                        </a:rPr>
                        <m:t>𝑥</m:t>
                      </m:r>
                    </m:oMath>
                  </a14:m>
                  <a:r>
                    <a:rPr lang="vi-VN" sz="4000">
                      <a:solidFill>
                        <a:srgbClr val="000000"/>
                      </a:solidFill>
                    </a:rPr>
                    <a:t> trong bảng sau:</a:t>
                  </a:r>
                  <a:endParaRPr lang="vi-VN" sz="4000" b="0" i="0">
                    <a:solidFill>
                      <a:srgbClr val="000000"/>
                    </a:solidFill>
                    <a:effectLst/>
                  </a:endParaRPr>
                </a:p>
              </p:txBody>
            </p:sp>
          </mc:Choice>
          <mc:Fallback>
            <p:sp>
              <p:nvSpPr>
                <p:cNvPr id="20" name="TextBox 19"/>
                <p:cNvSpPr txBox="1">
                  <a:spLocks noRot="1" noChangeAspect="1" noMove="1" noResize="1" noEditPoints="1" noAdjustHandles="1" noChangeArrowheads="1" noChangeShapeType="1" noTextEdit="1"/>
                </p:cNvSpPr>
                <p:nvPr/>
              </p:nvSpPr>
              <p:spPr>
                <a:xfrm>
                  <a:off x="3382200" y="3090742"/>
                  <a:ext cx="12571416" cy="1323439"/>
                </a:xfrm>
                <a:prstGeom prst="rect">
                  <a:avLst/>
                </a:prstGeom>
                <a:blipFill>
                  <a:blip r:embed="rId4"/>
                  <a:stretch>
                    <a:fillRect l="-1746" b="-4608"/>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graphicFrame>
            <p:nvGraphicFramePr>
              <p:cNvPr id="13" name="Table 12"/>
              <p:cNvGraphicFramePr>
                <a:graphicFrameLocks noGrp="1"/>
              </p:cNvGraphicFramePr>
              <p:nvPr>
                <p:extLst>
                  <p:ext uri="{D42A27DB-BD31-4B8C-83A1-F6EECF244321}">
                    <p14:modId xmlns:p14="http://schemas.microsoft.com/office/powerpoint/2010/main" val="2687361197"/>
                  </p:ext>
                </p:extLst>
              </p:nvPr>
            </p:nvGraphicFramePr>
            <p:xfrm>
              <a:off x="2760147" y="5240576"/>
              <a:ext cx="12784651" cy="2036524"/>
            </p:xfrm>
            <a:graphic>
              <a:graphicData uri="http://schemas.openxmlformats.org/drawingml/2006/table">
                <a:tbl>
                  <a:tblPr firstRow="1" firstCol="1" bandRow="1"/>
                  <a:tblGrid>
                    <a:gridCol w="2981983">
                      <a:extLst>
                        <a:ext uri="{9D8B030D-6E8A-4147-A177-3AD203B41FA5}">
                          <a16:colId xmlns:a16="http://schemas.microsoft.com/office/drawing/2014/main" val="2272691897"/>
                        </a:ext>
                      </a:extLst>
                    </a:gridCol>
                    <a:gridCol w="2450667">
                      <a:extLst>
                        <a:ext uri="{9D8B030D-6E8A-4147-A177-3AD203B41FA5}">
                          <a16:colId xmlns:a16="http://schemas.microsoft.com/office/drawing/2014/main" val="442488566"/>
                        </a:ext>
                      </a:extLst>
                    </a:gridCol>
                    <a:gridCol w="2450667">
                      <a:extLst>
                        <a:ext uri="{9D8B030D-6E8A-4147-A177-3AD203B41FA5}">
                          <a16:colId xmlns:a16="http://schemas.microsoft.com/office/drawing/2014/main" val="3669931304"/>
                        </a:ext>
                      </a:extLst>
                    </a:gridCol>
                    <a:gridCol w="2450667">
                      <a:extLst>
                        <a:ext uri="{9D8B030D-6E8A-4147-A177-3AD203B41FA5}">
                          <a16:colId xmlns:a16="http://schemas.microsoft.com/office/drawing/2014/main" val="3596932877"/>
                        </a:ext>
                      </a:extLst>
                    </a:gridCol>
                    <a:gridCol w="2450667">
                      <a:extLst>
                        <a:ext uri="{9D8B030D-6E8A-4147-A177-3AD203B41FA5}">
                          <a16:colId xmlns:a16="http://schemas.microsoft.com/office/drawing/2014/main" val="469750682"/>
                        </a:ext>
                      </a:extLst>
                    </a:gridCol>
                  </a:tblGrid>
                  <a:tr h="999254">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oMath>
                            </m:oMathPara>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3</m:t>
                                </m:r>
                              </m:oMath>
                            </m:oMathPara>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9</m:t>
                                </m:r>
                              </m:oMath>
                            </m:oMathPara>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27</m:t>
                                </m:r>
                              </m:oMath>
                            </m:oMathPara>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37959560"/>
                      </a:ext>
                    </a:extLst>
                  </a:tr>
                  <a:tr h="1037270">
                    <a:tc>
                      <a:txBody>
                        <a:bodyPr/>
                        <a:lstStyle/>
                        <a:p>
                          <a:pPr algn="ctr">
                            <a:lnSpc>
                              <a:spcPct val="150000"/>
                            </a:lnSpc>
                            <a:spcBef>
                              <a:spcPts val="600"/>
                            </a:spcBef>
                            <a:spcAft>
                              <a:spcPts val="600"/>
                            </a:spcAft>
                          </a:pPr>
                          <a14:m>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𝑦</m:t>
                              </m:r>
                              <m:r>
                                <a:rPr lang="da-DK" sz="38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8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800" i="1">
                                          <a:effectLst/>
                                          <a:latin typeface="Cambria Math" panose="02040503050406030204" pitchFamily="18" charset="0"/>
                                          <a:ea typeface="Arial" panose="020B0604020202020204" pitchFamily="34" charset="0"/>
                                          <a:cs typeface="Times New Roman" panose="02020603050405020304" pitchFamily="18" charset="0"/>
                                        </a:rPr>
                                        <m:t>3</m:t>
                                      </m:r>
                                    </m:sub>
                                  </m:sSub>
                                </m:fName>
                                <m:e>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8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Bef>
                              <a:spcPts val="600"/>
                            </a:spcBef>
                            <a:spcAft>
                              <a:spcPts val="600"/>
                            </a:spcAft>
                          </a:pPr>
                          <a:r>
                            <a:rPr lang="en-US" sz="380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380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380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380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6571893"/>
                      </a:ext>
                    </a:extLst>
                  </a:tr>
                </a:tbl>
              </a:graphicData>
            </a:graphic>
          </p:graphicFrame>
        </mc:Choice>
        <mc:Fallback>
          <p:graphicFrame>
            <p:nvGraphicFramePr>
              <p:cNvPr id="13" name="Table 12"/>
              <p:cNvGraphicFramePr>
                <a:graphicFrameLocks noGrp="1"/>
              </p:cNvGraphicFramePr>
              <p:nvPr>
                <p:extLst>
                  <p:ext uri="{D42A27DB-BD31-4B8C-83A1-F6EECF244321}">
                    <p14:modId xmlns:p14="http://schemas.microsoft.com/office/powerpoint/2010/main" val="2687361197"/>
                  </p:ext>
                </p:extLst>
              </p:nvPr>
            </p:nvGraphicFramePr>
            <p:xfrm>
              <a:off x="2760147" y="5240576"/>
              <a:ext cx="12784651" cy="2036524"/>
            </p:xfrm>
            <a:graphic>
              <a:graphicData uri="http://schemas.openxmlformats.org/drawingml/2006/table">
                <a:tbl>
                  <a:tblPr firstRow="1" firstCol="1" bandRow="1"/>
                  <a:tblGrid>
                    <a:gridCol w="2981983">
                      <a:extLst>
                        <a:ext uri="{9D8B030D-6E8A-4147-A177-3AD203B41FA5}">
                          <a16:colId xmlns:a16="http://schemas.microsoft.com/office/drawing/2014/main" val="2272691897"/>
                        </a:ext>
                      </a:extLst>
                    </a:gridCol>
                    <a:gridCol w="2450667">
                      <a:extLst>
                        <a:ext uri="{9D8B030D-6E8A-4147-A177-3AD203B41FA5}">
                          <a16:colId xmlns:a16="http://schemas.microsoft.com/office/drawing/2014/main" val="442488566"/>
                        </a:ext>
                      </a:extLst>
                    </a:gridCol>
                    <a:gridCol w="2450667">
                      <a:extLst>
                        <a:ext uri="{9D8B030D-6E8A-4147-A177-3AD203B41FA5}">
                          <a16:colId xmlns:a16="http://schemas.microsoft.com/office/drawing/2014/main" val="3669931304"/>
                        </a:ext>
                      </a:extLst>
                    </a:gridCol>
                    <a:gridCol w="2450667">
                      <a:extLst>
                        <a:ext uri="{9D8B030D-6E8A-4147-A177-3AD203B41FA5}">
                          <a16:colId xmlns:a16="http://schemas.microsoft.com/office/drawing/2014/main" val="3596932877"/>
                        </a:ext>
                      </a:extLst>
                    </a:gridCol>
                    <a:gridCol w="2450667">
                      <a:extLst>
                        <a:ext uri="{9D8B030D-6E8A-4147-A177-3AD203B41FA5}">
                          <a16:colId xmlns:a16="http://schemas.microsoft.com/office/drawing/2014/main" val="469750682"/>
                        </a:ext>
                      </a:extLst>
                    </a:gridCol>
                  </a:tblGrid>
                  <a:tr h="999254">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4" t="-610" r="-329652" b="-12012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21588" t="-610" r="-300000" b="-12012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22139" t="-610" r="-200746" b="-12012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22139" t="-610" r="-100746" b="-12012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22139" t="-610" r="-746" b="-120122"/>
                          </a:stretch>
                        </a:blipFill>
                      </a:tcPr>
                    </a:tc>
                    <a:extLst>
                      <a:ext uri="{0D108BD9-81ED-4DB2-BD59-A6C34878D82A}">
                        <a16:rowId xmlns:a16="http://schemas.microsoft.com/office/drawing/2014/main" val="2537959560"/>
                      </a:ext>
                    </a:extLst>
                  </a:tr>
                  <a:tr h="103727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4" t="-96491" r="-329652" b="-15205"/>
                          </a:stretch>
                        </a:blipFill>
                      </a:tcPr>
                    </a:tc>
                    <a:tc>
                      <a:txBody>
                        <a:bodyPr/>
                        <a:lstStyle/>
                        <a:p>
                          <a:pPr algn="ctr">
                            <a:lnSpc>
                              <a:spcPct val="150000"/>
                            </a:lnSpc>
                            <a:spcBef>
                              <a:spcPts val="600"/>
                            </a:spcBef>
                            <a:spcAft>
                              <a:spcPts val="600"/>
                            </a:spcAft>
                          </a:pPr>
                          <a:r>
                            <a:rPr lang="en-US" sz="380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380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380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380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6571893"/>
                      </a:ext>
                    </a:extLst>
                  </a:tr>
                </a:tbl>
              </a:graphicData>
            </a:graphic>
          </p:graphicFrame>
        </mc:Fallback>
      </mc:AlternateContent>
      <mc:AlternateContent xmlns:mc="http://schemas.openxmlformats.org/markup-compatibility/2006">
        <mc:Choice xmlns:a14="http://schemas.microsoft.com/office/drawing/2010/main" Requires="a14">
          <p:sp>
            <p:nvSpPr>
              <p:cNvPr id="21" name="Rectangle 20"/>
              <p:cNvSpPr/>
              <p:nvPr/>
            </p:nvSpPr>
            <p:spPr>
              <a:xfrm>
                <a:off x="6664474" y="6358248"/>
                <a:ext cx="575799" cy="754053"/>
              </a:xfrm>
              <a:prstGeom prst="rect">
                <a:avLst/>
              </a:prstGeom>
              <a:solidFill>
                <a:schemeClr val="bg1"/>
              </a:solidFill>
            </p:spPr>
            <p:txBody>
              <a:bodyPr wrap="none">
                <a:spAutoFit/>
              </a:bodyPr>
              <a:lstStyle/>
              <a:p>
                <a:pPr lvl="0" algn="ctr">
                  <a:spcBef>
                    <a:spcPts val="600"/>
                  </a:spcBef>
                  <a:spcAft>
                    <a:spcPts val="600"/>
                  </a:spcAft>
                </a:pPr>
                <a14:m>
                  <m:oMathPara xmlns:m="http://schemas.openxmlformats.org/officeDocument/2006/math">
                    <m:oMathParaPr>
                      <m:jc m:val="centerGroup"/>
                    </m:oMathParaPr>
                    <m:oMath xmlns:m="http://schemas.openxmlformats.org/officeDocument/2006/math">
                      <m:r>
                        <a:rPr lang="da-DK" sz="3800" i="1" smtClean="0">
                          <a:solidFill>
                            <a:srgbClr val="C00000"/>
                          </a:solidFill>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380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6664474" y="6358248"/>
                <a:ext cx="575799" cy="7540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9143999" y="6369456"/>
                <a:ext cx="575799" cy="754053"/>
              </a:xfrm>
              <a:prstGeom prst="rect">
                <a:avLst/>
              </a:prstGeom>
              <a:solidFill>
                <a:schemeClr val="bg1"/>
              </a:solidFill>
            </p:spPr>
            <p:txBody>
              <a:bodyPr wrap="none">
                <a:spAutoFit/>
              </a:bodyPr>
              <a:lstStyle/>
              <a:p>
                <a:pPr lvl="0" algn="ctr">
                  <a:spcBef>
                    <a:spcPts val="600"/>
                  </a:spcBef>
                  <a:spcAft>
                    <a:spcPts val="600"/>
                  </a:spcAft>
                </a:pPr>
                <a14:m>
                  <m:oMathPara xmlns:m="http://schemas.openxmlformats.org/officeDocument/2006/math">
                    <m:oMathParaPr>
                      <m:jc m:val="centerGroup"/>
                    </m:oMathParaPr>
                    <m:oMath xmlns:m="http://schemas.openxmlformats.org/officeDocument/2006/math">
                      <m:r>
                        <a:rPr lang="en-US" sz="3800" b="0" i="1" smtClean="0">
                          <a:solidFill>
                            <a:srgbClr val="C00000"/>
                          </a:solidFill>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380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9143999" y="6369456"/>
                <a:ext cx="575799" cy="7540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11583674" y="6357682"/>
                <a:ext cx="575799" cy="754053"/>
              </a:xfrm>
              <a:prstGeom prst="rect">
                <a:avLst/>
              </a:prstGeom>
              <a:solidFill>
                <a:schemeClr val="bg1"/>
              </a:solidFill>
            </p:spPr>
            <p:txBody>
              <a:bodyPr wrap="none">
                <a:spAutoFit/>
              </a:bodyPr>
              <a:lstStyle/>
              <a:p>
                <a:pPr lvl="0" algn="ctr">
                  <a:spcBef>
                    <a:spcPts val="600"/>
                  </a:spcBef>
                  <a:spcAft>
                    <a:spcPts val="600"/>
                  </a:spcAft>
                </a:pPr>
                <a14:m>
                  <m:oMathPara xmlns:m="http://schemas.openxmlformats.org/officeDocument/2006/math">
                    <m:oMathParaPr>
                      <m:jc m:val="centerGroup"/>
                    </m:oMathParaPr>
                    <m:oMath xmlns:m="http://schemas.openxmlformats.org/officeDocument/2006/math">
                      <m:r>
                        <a:rPr lang="en-US" sz="3800" b="0" i="1" smtClean="0">
                          <a:solidFill>
                            <a:srgbClr val="C00000"/>
                          </a:solidFill>
                          <a:latin typeface="Cambria Math" panose="02040503050406030204" pitchFamily="18" charset="0"/>
                          <a:ea typeface="Arial" panose="020B0604020202020204" pitchFamily="34" charset="0"/>
                          <a:cs typeface="Times New Roman" panose="02020603050405020304" pitchFamily="18" charset="0"/>
                        </a:rPr>
                        <m:t>2</m:t>
                      </m:r>
                    </m:oMath>
                  </m:oMathPara>
                </a14:m>
                <a:endParaRPr lang="en-US" sz="380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11583674" y="6357682"/>
                <a:ext cx="575799" cy="75405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Rectangle 23"/>
              <p:cNvSpPr/>
              <p:nvPr/>
            </p:nvSpPr>
            <p:spPr>
              <a:xfrm>
                <a:off x="14063199" y="6370647"/>
                <a:ext cx="575799" cy="754053"/>
              </a:xfrm>
              <a:prstGeom prst="rect">
                <a:avLst/>
              </a:prstGeom>
              <a:solidFill>
                <a:schemeClr val="bg1"/>
              </a:solidFill>
            </p:spPr>
            <p:txBody>
              <a:bodyPr wrap="none">
                <a:spAutoFit/>
              </a:bodyPr>
              <a:lstStyle/>
              <a:p>
                <a:pPr lvl="0" algn="ctr">
                  <a:spcBef>
                    <a:spcPts val="600"/>
                  </a:spcBef>
                  <a:spcAft>
                    <a:spcPts val="600"/>
                  </a:spcAft>
                </a:pPr>
                <a14:m>
                  <m:oMathPara xmlns:m="http://schemas.openxmlformats.org/officeDocument/2006/math">
                    <m:oMathParaPr>
                      <m:jc m:val="centerGroup"/>
                    </m:oMathParaPr>
                    <m:oMath xmlns:m="http://schemas.openxmlformats.org/officeDocument/2006/math">
                      <m:r>
                        <a:rPr lang="en-US" sz="3800" b="0" i="1" smtClean="0">
                          <a:solidFill>
                            <a:srgbClr val="C00000"/>
                          </a:solidFill>
                          <a:latin typeface="Cambria Math" panose="02040503050406030204" pitchFamily="18" charset="0"/>
                          <a:ea typeface="Arial" panose="020B0604020202020204" pitchFamily="34" charset="0"/>
                          <a:cs typeface="Times New Roman" panose="02020603050405020304" pitchFamily="18" charset="0"/>
                        </a:rPr>
                        <m:t>3</m:t>
                      </m:r>
                    </m:oMath>
                  </m:oMathPara>
                </a14:m>
                <a:endParaRPr lang="en-US" sz="380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14063199" y="6370647"/>
                <a:ext cx="575799" cy="75405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p:cNvSpPr/>
              <p:nvPr/>
            </p:nvSpPr>
            <p:spPr>
              <a:xfrm>
                <a:off x="1121804" y="7949663"/>
                <a:ext cx="16061336" cy="1938992"/>
              </a:xfrm>
              <a:prstGeom prst="rect">
                <a:avLst/>
              </a:prstGeom>
              <a:solidFill>
                <a:schemeClr val="accent3">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spcBef>
                    <a:spcPts val="600"/>
                  </a:spcBef>
                  <a:spcAft>
                    <a:spcPts val="600"/>
                  </a:spcAft>
                </a:pPr>
                <a:r>
                  <a:rPr lang="da-DK" sz="4000" b="1">
                    <a:solidFill>
                      <a:srgbClr val="FFFF00"/>
                    </a:solidFill>
                    <a:latin typeface="Arial" panose="020B0604020202020204" pitchFamily="34" charset="0"/>
                    <a:ea typeface="Arial" panose="020B0604020202020204" pitchFamily="34" charset="0"/>
                    <a:cs typeface="Arial" panose="020B0604020202020204" pitchFamily="34" charset="0"/>
                  </a:rPr>
                  <a:t>Nhận </a:t>
                </a:r>
                <a:r>
                  <a:rPr lang="da-DK" sz="4000" b="1" smtClean="0">
                    <a:solidFill>
                      <a:srgbClr val="FFFF00"/>
                    </a:solidFill>
                    <a:latin typeface="Arial" panose="020B0604020202020204" pitchFamily="34" charset="0"/>
                    <a:ea typeface="Arial" panose="020B0604020202020204" pitchFamily="34" charset="0"/>
                    <a:cs typeface="Arial" panose="020B0604020202020204" pitchFamily="34" charset="0"/>
                  </a:rPr>
                  <a:t>xét</a:t>
                </a:r>
                <a:r>
                  <a:rPr lang="en-US" sz="4000" smtClean="0">
                    <a:solidFill>
                      <a:srgbClr val="FFFF00"/>
                    </a:solidFill>
                    <a:latin typeface="Arial" panose="020B0604020202020204" pitchFamily="34" charset="0"/>
                    <a:ea typeface="Arial" panose="020B0604020202020204" pitchFamily="34" charset="0"/>
                    <a:cs typeface="Arial" panose="020B0604020202020204" pitchFamily="34" charset="0"/>
                  </a:rPr>
                  <a:t>: </a:t>
                </a:r>
                <a:r>
                  <a:rPr lang="da-DK" sz="4000" smtClean="0">
                    <a:effectLst/>
                    <a:latin typeface="Arial" panose="020B0604020202020204" pitchFamily="34" charset="0"/>
                    <a:ea typeface="Arial" panose="020B0604020202020204" pitchFamily="34" charset="0"/>
                    <a:cs typeface="Arial" panose="020B0604020202020204" pitchFamily="34" charset="0"/>
                  </a:rPr>
                  <a:t>Tương </a:t>
                </a:r>
                <a:r>
                  <a:rPr lang="da-DK" sz="4000">
                    <a:effectLst/>
                    <a:latin typeface="Arial" panose="020B0604020202020204" pitchFamily="34" charset="0"/>
                    <a:ea typeface="Arial" panose="020B0604020202020204" pitchFamily="34" charset="0"/>
                    <a:cs typeface="Arial" panose="020B0604020202020204" pitchFamily="34" charset="0"/>
                  </a:rPr>
                  <a:t>ứng mỗi giá trị </a:t>
                </a:r>
                <a14:m>
                  <m:oMath xmlns:m="http://schemas.openxmlformats.org/officeDocument/2006/math">
                    <m:r>
                      <a:rPr lang="da-DK" sz="4000" i="1">
                        <a:effectLst/>
                        <a:latin typeface="Cambria Math" panose="02040503050406030204" pitchFamily="18" charset="0"/>
                        <a:ea typeface="Arial" panose="020B0604020202020204" pitchFamily="34" charset="0"/>
                        <a:cs typeface="Times New Roman" panose="02020603050405020304" pitchFamily="18" charset="0"/>
                      </a:rPr>
                      <m:t>𝑥</m:t>
                    </m:r>
                  </m:oMath>
                </a14:m>
                <a:r>
                  <a:rPr lang="da-DK" sz="4000">
                    <a:effectLst/>
                    <a:latin typeface="Arial" panose="020B0604020202020204" pitchFamily="34" charset="0"/>
                    <a:ea typeface="Dotum" panose="020B0600000101010101" pitchFamily="34" charset="-127"/>
                    <a:cs typeface="Arial" panose="020B0604020202020204" pitchFamily="34" charset="0"/>
                  </a:rPr>
                  <a:t> dương với giá trị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𝑦</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4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3</m:t>
                            </m:r>
                          </m:sub>
                        </m:sSub>
                      </m:fName>
                      <m:e>
                        <m:r>
                          <a:rPr lang="da-DK" sz="40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4000">
                    <a:effectLst/>
                    <a:latin typeface="Arial" panose="020B0604020202020204" pitchFamily="34" charset="0"/>
                    <a:ea typeface="Dotum" panose="020B0600000101010101" pitchFamily="34" charset="-127"/>
                    <a:cs typeface="Arial" panose="020B0604020202020204" pitchFamily="34" charset="0"/>
                  </a:rPr>
                  <a:t> xác định một hàm số, hàm số đó gọi là hàm số lôgarit cơ số 3.</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1121804" y="7949663"/>
                <a:ext cx="16061336" cy="1938992"/>
              </a:xfrm>
              <a:prstGeom prst="rect">
                <a:avLst/>
              </a:prstGeom>
              <a:blipFill>
                <a:blip r:embed="rId10"/>
                <a:stretch>
                  <a:fillRect l="-1250" r="-1288" b="-6211"/>
                </a:stretch>
              </a:blipFill>
            </p:spPr>
            <p:txBody>
              <a:bodyPr/>
              <a:lstStyle/>
              <a:p>
                <a:r>
                  <a:rPr lang="en-US">
                    <a:noFill/>
                  </a:rPr>
                  <a:t> </a:t>
                </a:r>
              </a:p>
            </p:txBody>
          </p:sp>
        </mc:Fallback>
      </mc:AlternateContent>
    </p:spTree>
    <p:extLst>
      <p:ext uri="{BB962C8B-B14F-4D97-AF65-F5344CB8AC3E}">
        <p14:creationId xmlns:p14="http://schemas.microsoft.com/office/powerpoint/2010/main" val="1671420233"/>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P spid="22" grpId="0" animBg="1"/>
      <p:bldP spid="23"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6" name="Group 25"/>
          <p:cNvGrpSpPr/>
          <p:nvPr/>
        </p:nvGrpSpPr>
        <p:grpSpPr>
          <a:xfrm>
            <a:off x="1104900" y="1239697"/>
            <a:ext cx="16078200" cy="7779616"/>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 name="Group 22"/>
          <p:cNvGrpSpPr/>
          <p:nvPr/>
        </p:nvGrpSpPr>
        <p:grpSpPr>
          <a:xfrm rot="5400000">
            <a:off x="15700206" y="7769449"/>
            <a:ext cx="2077895" cy="2192125"/>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29" name="Group 28"/>
          <p:cNvGrpSpPr/>
          <p:nvPr/>
        </p:nvGrpSpPr>
        <p:grpSpPr>
          <a:xfrm>
            <a:off x="678524" y="324452"/>
            <a:ext cx="4986906" cy="2602923"/>
            <a:chOff x="454896" y="330975"/>
            <a:chExt cx="4986906" cy="2602923"/>
          </a:xfrm>
        </p:grpSpPr>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896" y="330975"/>
              <a:ext cx="4986906" cy="2602923"/>
            </a:xfrm>
            <a:prstGeom prst="rect">
              <a:avLst/>
            </a:prstGeom>
          </p:spPr>
        </p:pic>
        <p:sp>
          <p:nvSpPr>
            <p:cNvPr id="28" name="TextBox 27"/>
            <p:cNvSpPr txBox="1"/>
            <p:nvPr/>
          </p:nvSpPr>
          <p:spPr>
            <a:xfrm>
              <a:off x="1221562" y="940054"/>
              <a:ext cx="34328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2116559" y="3188321"/>
                <a:ext cx="14054881" cy="5155579"/>
              </a:xfrm>
              <a:prstGeom prst="rect">
                <a:avLst/>
              </a:prstGeom>
            </p:spPr>
            <p:txBody>
              <a:bodyPr wrap="square">
                <a:spAutoFit/>
              </a:bodyPr>
              <a:lstStyle/>
              <a:p>
                <a:pPr algn="just">
                  <a:lnSpc>
                    <a:spcPct val="150000"/>
                  </a:lnSpc>
                </a:pPr>
                <a:r>
                  <a:rPr lang="da-DK" sz="4600" smtClean="0">
                    <a:latin typeface="Arial" panose="020B0604020202020204" pitchFamily="34" charset="0"/>
                    <a:ea typeface="Arial" panose="020B0604020202020204" pitchFamily="34" charset="0"/>
                    <a:cs typeface="Arial" panose="020B0604020202020204" pitchFamily="34" charset="0"/>
                  </a:rPr>
                  <a:t>Cho số thực </a:t>
                </a:r>
                <a14:m>
                  <m:oMath xmlns:m="http://schemas.openxmlformats.org/officeDocument/2006/math">
                    <m:r>
                      <a:rPr lang="da-DK" sz="4600" i="1">
                        <a:effectLst/>
                        <a:latin typeface="Cambria Math" panose="02040503050406030204" pitchFamily="18" charset="0"/>
                        <a:ea typeface="Arial" panose="020B0604020202020204" pitchFamily="34" charset="0"/>
                        <a:cs typeface="Times New Roman" panose="02020603050405020304" pitchFamily="18" charset="0"/>
                      </a:rPr>
                      <m:t>𝑎</m:t>
                    </m:r>
                    <m:r>
                      <a:rPr lang="da-DK" sz="46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4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600" i="1">
                            <a:effectLst/>
                            <a:latin typeface="Cambria Math" panose="02040503050406030204" pitchFamily="18" charset="0"/>
                            <a:ea typeface="Dotum" panose="020B0600000101010101" pitchFamily="34" charset="-127"/>
                            <a:cs typeface="Times New Roman" panose="02020603050405020304" pitchFamily="18" charset="0"/>
                          </a:rPr>
                          <m:t>&gt;0, </m:t>
                        </m:r>
                        <m:r>
                          <a:rPr lang="da-DK" sz="4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600" i="1">
                            <a:effectLst/>
                            <a:latin typeface="Cambria Math" panose="02040503050406030204" pitchFamily="18" charset="0"/>
                            <a:ea typeface="Dotum" panose="020B0600000101010101" pitchFamily="34" charset="-127"/>
                            <a:cs typeface="Times New Roman" panose="02020603050405020304" pitchFamily="18" charset="0"/>
                          </a:rPr>
                          <m:t>≠1</m:t>
                        </m:r>
                      </m:e>
                    </m:d>
                  </m:oMath>
                </a14:m>
                <a:r>
                  <a:rPr lang="da-DK" sz="4600">
                    <a:effectLst/>
                    <a:latin typeface="Arial" panose="020B0604020202020204" pitchFamily="34" charset="0"/>
                    <a:ea typeface="Dotum" panose="020B0600000101010101" pitchFamily="34" charset="-127"/>
                    <a:cs typeface="Arial" panose="020B0604020202020204" pitchFamily="34" charset="0"/>
                  </a:rPr>
                  <a:t>. Hàm số </a:t>
                </a:r>
                <a14:m>
                  <m:oMath xmlns:m="http://schemas.openxmlformats.org/officeDocument/2006/math">
                    <m:r>
                      <a:rPr lang="da-DK" sz="4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46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46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46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46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46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4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4600">
                    <a:effectLst/>
                    <a:latin typeface="Arial" panose="020B0604020202020204" pitchFamily="34" charset="0"/>
                    <a:ea typeface="Dotum" panose="020B0600000101010101" pitchFamily="34" charset="-127"/>
                    <a:cs typeface="Arial" panose="020B0604020202020204" pitchFamily="34" charset="0"/>
                  </a:rPr>
                  <a:t> được gọi là hàm số loogarit cơ số </a:t>
                </a:r>
                <a14:m>
                  <m:oMath xmlns:m="http://schemas.openxmlformats.org/officeDocument/2006/math">
                    <m:r>
                      <a:rPr lang="da-DK" sz="46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da-DK" sz="4600">
                    <a:effectLst/>
                    <a:latin typeface="Arial" panose="020B0604020202020204" pitchFamily="34" charset="0"/>
                    <a:ea typeface="Dotum" panose="020B0600000101010101" pitchFamily="34" charset="-127"/>
                    <a:cs typeface="Arial" panose="020B0604020202020204" pitchFamily="34" charset="0"/>
                  </a:rPr>
                  <a:t>.</a:t>
                </a:r>
                <a:endParaRPr lang="en-US" sz="4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4600">
                    <a:effectLst/>
                    <a:latin typeface="Arial" panose="020B0604020202020204" pitchFamily="34" charset="0"/>
                    <a:ea typeface="Arial" panose="020B0604020202020204" pitchFamily="34" charset="0"/>
                    <a:cs typeface="Arial" panose="020B0604020202020204" pitchFamily="34" charset="0"/>
                  </a:rPr>
                  <a:t>Tập xác định của hàm số lôgarit </a:t>
                </a:r>
                <a14:m>
                  <m:oMath xmlns:m="http://schemas.openxmlformats.org/officeDocument/2006/math">
                    <m:r>
                      <a:rPr lang="da-DK" sz="4600" i="1">
                        <a:effectLst/>
                        <a:latin typeface="Cambria Math" panose="02040503050406030204" pitchFamily="18" charset="0"/>
                        <a:ea typeface="Arial" panose="020B0604020202020204" pitchFamily="34" charset="0"/>
                        <a:cs typeface="Times New Roman" panose="02020603050405020304" pitchFamily="18" charset="0"/>
                      </a:rPr>
                      <m:t>𝑦</m:t>
                    </m:r>
                    <m:r>
                      <a:rPr lang="da-DK" sz="4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4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4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4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4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46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46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4600" i="1">
                            <a:effectLst/>
                            <a:latin typeface="Cambria Math" panose="02040503050406030204" pitchFamily="18" charset="0"/>
                            <a:ea typeface="Arial" panose="020B0604020202020204" pitchFamily="34" charset="0"/>
                            <a:cs typeface="Times New Roman" panose="02020603050405020304" pitchFamily="18" charset="0"/>
                          </a:rPr>
                        </m:ctrlPr>
                      </m:dPr>
                      <m:e>
                        <m:eqArr>
                          <m:eqArrPr>
                            <m:ctrlPr>
                              <a:rPr lang="da-DK" sz="4600" i="1">
                                <a:effectLst/>
                                <a:latin typeface="Cambria Math" panose="02040503050406030204" pitchFamily="18" charset="0"/>
                                <a:ea typeface="Arial" panose="020B0604020202020204" pitchFamily="34" charset="0"/>
                                <a:cs typeface="Times New Roman" panose="02020603050405020304" pitchFamily="18" charset="0"/>
                              </a:rPr>
                            </m:ctrlPr>
                          </m:eqArrPr>
                          <m:e>
                            <m:r>
                              <a:rPr lang="da-DK" sz="4600" i="1">
                                <a:effectLst/>
                                <a:latin typeface="Cambria Math" panose="02040503050406030204" pitchFamily="18" charset="0"/>
                                <a:ea typeface="Arial" panose="020B0604020202020204" pitchFamily="34" charset="0"/>
                                <a:cs typeface="Times New Roman" panose="02020603050405020304" pitchFamily="18" charset="0"/>
                              </a:rPr>
                              <m:t>𝑎</m:t>
                            </m:r>
                            <m:r>
                              <a:rPr lang="da-DK" sz="4600" i="1">
                                <a:effectLst/>
                                <a:latin typeface="Cambria Math" panose="02040503050406030204" pitchFamily="18" charset="0"/>
                                <a:ea typeface="Arial" panose="020B0604020202020204" pitchFamily="34" charset="0"/>
                                <a:cs typeface="Times New Roman" panose="02020603050405020304" pitchFamily="18" charset="0"/>
                              </a:rPr>
                              <m:t>&gt;0, </m:t>
                            </m:r>
                          </m:e>
                          <m:e>
                            <m:r>
                              <a:rPr lang="da-DK" sz="4600" i="1">
                                <a:effectLst/>
                                <a:latin typeface="Cambria Math" panose="02040503050406030204" pitchFamily="18" charset="0"/>
                                <a:ea typeface="Arial" panose="020B0604020202020204" pitchFamily="34" charset="0"/>
                                <a:cs typeface="Times New Roman" panose="02020603050405020304" pitchFamily="18" charset="0"/>
                              </a:rPr>
                              <m:t>𝑎</m:t>
                            </m:r>
                            <m:r>
                              <a:rPr lang="da-DK" sz="4600" i="1">
                                <a:effectLst/>
                                <a:latin typeface="Cambria Math" panose="02040503050406030204" pitchFamily="18" charset="0"/>
                                <a:ea typeface="Arial" panose="020B0604020202020204" pitchFamily="34" charset="0"/>
                                <a:cs typeface="Times New Roman" panose="02020603050405020304" pitchFamily="18" charset="0"/>
                              </a:rPr>
                              <m:t>≠1</m:t>
                            </m:r>
                          </m:e>
                        </m:eqArr>
                      </m:e>
                    </m:d>
                  </m:oMath>
                </a14:m>
                <a:r>
                  <a:rPr lang="da-DK" sz="4600">
                    <a:effectLst/>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d>
                      <m:dPr>
                        <m:ctrlPr>
                          <a:rPr lang="en-US" sz="4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600" i="1">
                            <a:effectLst/>
                            <a:latin typeface="Cambria Math" panose="02040503050406030204" pitchFamily="18" charset="0"/>
                            <a:ea typeface="Dotum" panose="020B0600000101010101" pitchFamily="34" charset="-127"/>
                            <a:cs typeface="Times New Roman" panose="02020603050405020304" pitchFamily="18" charset="0"/>
                          </a:rPr>
                          <m:t>0; +∞</m:t>
                        </m:r>
                      </m:e>
                    </m:d>
                  </m:oMath>
                </a14:m>
                <a:r>
                  <a:rPr lang="da-DK" sz="4600">
                    <a:effectLst/>
                    <a:latin typeface="Arial" panose="020B0604020202020204" pitchFamily="34" charset="0"/>
                    <a:ea typeface="Dotum" panose="020B0600000101010101" pitchFamily="34" charset="-127"/>
                    <a:cs typeface="Arial" panose="020B0604020202020204" pitchFamily="34" charset="0"/>
                  </a:rPr>
                  <a:t>.</a:t>
                </a:r>
                <a:endParaRPr lang="en-US" sz="4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116559" y="3188321"/>
                <a:ext cx="14054881" cy="5155579"/>
              </a:xfrm>
              <a:prstGeom prst="rect">
                <a:avLst/>
              </a:prstGeom>
              <a:blipFill>
                <a:blip r:embed="rId14"/>
                <a:stretch>
                  <a:fillRect l="-1865" b="-2364"/>
                </a:stretch>
              </a:blipFill>
            </p:spPr>
            <p:txBody>
              <a:bodyPr/>
              <a:lstStyle/>
              <a:p>
                <a:r>
                  <a:rPr lang="en-US">
                    <a:noFill/>
                  </a:rPr>
                  <a:t> </a:t>
                </a:r>
              </a:p>
            </p:txBody>
          </p:sp>
        </mc:Fallback>
      </mc:AlternateContent>
    </p:spTree>
    <p:extLst>
      <p:ext uri="{BB962C8B-B14F-4D97-AF65-F5344CB8AC3E}">
        <p14:creationId xmlns:p14="http://schemas.microsoft.com/office/powerpoint/2010/main" val="13647152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0-#ppt_w/2"/>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21" name="Picture 20"/>
          <p:cNvPicPr>
            <a:picLocks noChangeAspect="1"/>
          </p:cNvPicPr>
          <p:nvPr/>
        </p:nvPicPr>
        <p:blipFill>
          <a:blip r:embed="rId3"/>
          <a:stretch>
            <a:fillRect/>
          </a:stretch>
        </p:blipFill>
        <p:spPr>
          <a:xfrm rot="20568147">
            <a:off x="15945853" y="7796699"/>
            <a:ext cx="1925348" cy="3096321"/>
          </a:xfrm>
          <a:prstGeom prst="rect">
            <a:avLst/>
          </a:prstGeom>
        </p:spPr>
      </p:pic>
      <p:grpSp>
        <p:nvGrpSpPr>
          <p:cNvPr id="15" name="Group 14"/>
          <p:cNvGrpSpPr/>
          <p:nvPr/>
        </p:nvGrpSpPr>
        <p:grpSpPr>
          <a:xfrm>
            <a:off x="1664368" y="571500"/>
            <a:ext cx="15725135" cy="3178036"/>
            <a:chOff x="1672656" y="1138782"/>
            <a:chExt cx="15725135" cy="3178036"/>
          </a:xfrm>
        </p:grpSpPr>
        <p:sp>
          <p:nvSpPr>
            <p:cNvPr id="18" name="Horizontal Scroll 17"/>
            <p:cNvSpPr/>
            <p:nvPr/>
          </p:nvSpPr>
          <p:spPr>
            <a:xfrm>
              <a:off x="1672656" y="1138782"/>
              <a:ext cx="2733040" cy="14478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75000"/>
                </a:lnSpc>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4</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0" name="TextBox 19"/>
                <p:cNvSpPr txBox="1"/>
                <p:nvPr/>
              </p:nvSpPr>
              <p:spPr>
                <a:xfrm>
                  <a:off x="4725740" y="1291182"/>
                  <a:ext cx="12672051" cy="3025636"/>
                </a:xfrm>
                <a:prstGeom prst="rect">
                  <a:avLst/>
                </a:prstGeom>
                <a:noFill/>
              </p:spPr>
              <p:txBody>
                <a:bodyPr wrap="square" rtlCol="0">
                  <a:spAutoFit/>
                </a:bodyPr>
                <a:lstStyle/>
                <a:p>
                  <a:pPr lvl="0">
                    <a:lnSpc>
                      <a:spcPct val="175000"/>
                    </a:lnSpc>
                  </a:pPr>
                  <a:r>
                    <a:rPr lang="en-US" sz="3800" smtClean="0">
                      <a:solidFill>
                        <a:prstClr val="black"/>
                      </a:solidFill>
                      <a:latin typeface="Arial" panose="020B0604020202020204" pitchFamily="34" charset="0"/>
                      <a:cs typeface="Arial" panose="020B0604020202020204" pitchFamily="34" charset="0"/>
                    </a:rPr>
                    <a:t>Trong các hàm số sau, hàm số nào là hàm số lôgarit?</a:t>
                  </a:r>
                </a:p>
                <a:p>
                  <a:pPr lvl="0">
                    <a:lnSpc>
                      <a:spcPct val="175000"/>
                    </a:lnSpc>
                  </a:pPr>
                  <a:r>
                    <a:rPr lang="en-US" sz="3800" smtClean="0">
                      <a:solidFill>
                        <a:prstClr val="black"/>
                      </a:solidFill>
                      <a:latin typeface="Arial" panose="020B0604020202020204" pitchFamily="34" charset="0"/>
                      <a:cs typeface="Arial" panose="020B0604020202020204" pitchFamily="34" charset="0"/>
                    </a:rPr>
                    <a:t>		a</a:t>
                  </a:r>
                  <a:r>
                    <a:rPr lang="en-US" sz="3800" smtClean="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𝑦</m:t>
                      </m:r>
                      <m:r>
                        <a:rPr lang="en-US" sz="3800" i="1" smtClean="0">
                          <a:solidFill>
                            <a:prstClr val="black"/>
                          </a:solidFill>
                          <a:latin typeface="Cambria Math" panose="02040503050406030204" pitchFamily="18" charset="0"/>
                          <a:cs typeface="Arial" panose="020B0604020202020204" pitchFamily="34" charset="0"/>
                        </a:rPr>
                        <m:t>=</m:t>
                      </m:r>
                      <m:sSub>
                        <m:sSubPr>
                          <m:ctrlPr>
                            <a:rPr lang="en-US" sz="3800" i="1" smtClean="0">
                              <a:solidFill>
                                <a:prstClr val="black"/>
                              </a:solidFill>
                              <a:latin typeface="Cambria Math" panose="02040503050406030204" pitchFamily="18" charset="0"/>
                              <a:cs typeface="Arial" panose="020B0604020202020204" pitchFamily="34" charset="0"/>
                            </a:rPr>
                          </m:ctrlPr>
                        </m:sSubPr>
                        <m:e>
                          <m:r>
                            <m:rPr>
                              <m:sty m:val="p"/>
                            </m:rPr>
                            <a:rPr lang="en-US" sz="3800" i="1">
                              <a:solidFill>
                                <a:prstClr val="black"/>
                              </a:solidFill>
                              <a:latin typeface="Cambria Math" panose="02040503050406030204" pitchFamily="18" charset="0"/>
                              <a:cs typeface="Arial" panose="020B0604020202020204" pitchFamily="34" charset="0"/>
                            </a:rPr>
                            <m:t>log</m:t>
                          </m:r>
                        </m:e>
                        <m:sub>
                          <m:r>
                            <a:rPr lang="en-US" sz="3800" b="0" i="1" smtClean="0">
                              <a:solidFill>
                                <a:prstClr val="black"/>
                              </a:solidFill>
                              <a:latin typeface="Cambria Math" panose="02040503050406030204" pitchFamily="18" charset="0"/>
                              <a:cs typeface="Arial" panose="020B0604020202020204" pitchFamily="34" charset="0"/>
                            </a:rPr>
                            <m:t>𝑥</m:t>
                          </m:r>
                        </m:sub>
                      </m:sSub>
                      <m:r>
                        <a:rPr lang="en-US" sz="3800" i="1" smtClean="0">
                          <a:solidFill>
                            <a:prstClr val="black"/>
                          </a:solidFill>
                          <a:latin typeface="Cambria Math" panose="02040503050406030204" pitchFamily="18" charset="0"/>
                          <a:cs typeface="Arial" panose="020B0604020202020204" pitchFamily="34" charset="0"/>
                        </a:rPr>
                        <m:t>5</m:t>
                      </m:r>
                      <m:r>
                        <a:rPr lang="en-US" sz="3800" b="0" i="1" smtClean="0">
                          <a:solidFill>
                            <a:prstClr val="black"/>
                          </a:solidFill>
                          <a:latin typeface="Cambria Math" panose="02040503050406030204" pitchFamily="18" charset="0"/>
                          <a:cs typeface="Arial" panose="020B0604020202020204" pitchFamily="34" charset="0"/>
                        </a:rPr>
                        <m:t>;</m:t>
                      </m:r>
                    </m:oMath>
                  </a14:m>
                  <a:r>
                    <a:rPr lang="en-US" sz="3800" smtClean="0">
                      <a:solidFill>
                        <a:prstClr val="black"/>
                      </a:solidFill>
                      <a:latin typeface="Arial" panose="020B0604020202020204" pitchFamily="34" charset="0"/>
                      <a:cs typeface="Arial" panose="020B0604020202020204" pitchFamily="34" charset="0"/>
                    </a:rPr>
                    <a:t>			b</a:t>
                  </a:r>
                  <a:r>
                    <a:rPr lang="en-US" sz="380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𝑦</m:t>
                      </m:r>
                      <m:r>
                        <a:rPr lang="en-US" sz="3800" i="1">
                          <a:solidFill>
                            <a:prstClr val="black"/>
                          </a:solidFill>
                          <a:latin typeface="Cambria Math" panose="02040503050406030204" pitchFamily="18" charset="0"/>
                          <a:cs typeface="Arial" panose="020B0604020202020204" pitchFamily="34" charset="0"/>
                        </a:rPr>
                        <m:t>=</m:t>
                      </m:r>
                      <m:sSub>
                        <m:sSubPr>
                          <m:ctrlPr>
                            <a:rPr lang="en-US" sz="3800" i="1">
                              <a:solidFill>
                                <a:prstClr val="black"/>
                              </a:solidFill>
                              <a:latin typeface="Cambria Math" panose="02040503050406030204" pitchFamily="18" charset="0"/>
                              <a:cs typeface="Arial" panose="020B0604020202020204" pitchFamily="34" charset="0"/>
                            </a:rPr>
                          </m:ctrlPr>
                        </m:sSubPr>
                        <m:e>
                          <m:r>
                            <m:rPr>
                              <m:sty m:val="p"/>
                            </m:rPr>
                            <a:rPr lang="en-US" sz="3800" i="1">
                              <a:solidFill>
                                <a:prstClr val="black"/>
                              </a:solidFill>
                              <a:latin typeface="Cambria Math" panose="02040503050406030204" pitchFamily="18" charset="0"/>
                              <a:cs typeface="Arial" panose="020B0604020202020204" pitchFamily="34" charset="0"/>
                            </a:rPr>
                            <m:t>log</m:t>
                          </m:r>
                        </m:e>
                        <m:sub>
                          <m:r>
                            <a:rPr lang="en-US" sz="3800" i="1">
                              <a:solidFill>
                                <a:prstClr val="black"/>
                              </a:solidFill>
                              <a:latin typeface="Cambria Math" panose="02040503050406030204" pitchFamily="18" charset="0"/>
                              <a:cs typeface="Arial" panose="020B0604020202020204" pitchFamily="34" charset="0"/>
                            </a:rPr>
                            <m:t>𝑥</m:t>
                          </m:r>
                        </m:sub>
                      </m:sSub>
                      <m:r>
                        <a:rPr lang="en-US" sz="3800" b="0" i="1" smtClean="0">
                          <a:solidFill>
                            <a:prstClr val="black"/>
                          </a:solidFill>
                          <a:latin typeface="Cambria Math" panose="02040503050406030204" pitchFamily="18" charset="0"/>
                          <a:cs typeface="Arial" panose="020B0604020202020204" pitchFamily="34" charset="0"/>
                        </a:rPr>
                        <m:t>𝑒</m:t>
                      </m:r>
                      <m:r>
                        <a:rPr lang="en-US" sz="3800" i="1">
                          <a:solidFill>
                            <a:prstClr val="black"/>
                          </a:solidFill>
                          <a:latin typeface="Cambria Math" panose="02040503050406030204" pitchFamily="18" charset="0"/>
                          <a:cs typeface="Arial" panose="020B0604020202020204" pitchFamily="34" charset="0"/>
                        </a:rPr>
                        <m:t> </m:t>
                      </m:r>
                    </m:oMath>
                  </a14:m>
                  <a:endParaRPr lang="en-US" sz="3800" smtClean="0">
                    <a:solidFill>
                      <a:prstClr val="black"/>
                    </a:solidFill>
                    <a:latin typeface="Arial" panose="020B0604020202020204" pitchFamily="34" charset="0"/>
                    <a:cs typeface="Arial" panose="020B0604020202020204" pitchFamily="34" charset="0"/>
                  </a:endParaRPr>
                </a:p>
                <a:p>
                  <a:pPr lvl="0">
                    <a:lnSpc>
                      <a:spcPct val="175000"/>
                    </a:lnSpc>
                  </a:pPr>
                  <a:r>
                    <a:rPr lang="en-US" sz="3800" smtClean="0">
                      <a:solidFill>
                        <a:prstClr val="black"/>
                      </a:solidFill>
                      <a:latin typeface="Arial" panose="020B0604020202020204" pitchFamily="34" charset="0"/>
                      <a:cs typeface="Arial" panose="020B0604020202020204" pitchFamily="34" charset="0"/>
                    </a:rPr>
                    <a:t>		c</a:t>
                  </a:r>
                  <a:r>
                    <a:rPr lang="en-US" sz="380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𝑦</m:t>
                      </m:r>
                      <m:r>
                        <a:rPr lang="en-US" sz="3800" i="1">
                          <a:solidFill>
                            <a:prstClr val="black"/>
                          </a:solidFill>
                          <a:latin typeface="Cambria Math" panose="02040503050406030204" pitchFamily="18" charset="0"/>
                          <a:cs typeface="Arial" panose="020B0604020202020204" pitchFamily="34" charset="0"/>
                        </a:rPr>
                        <m:t>=</m:t>
                      </m:r>
                      <m:sSub>
                        <m:sSubPr>
                          <m:ctrlPr>
                            <a:rPr lang="en-US" sz="3800" i="1">
                              <a:solidFill>
                                <a:prstClr val="black"/>
                              </a:solidFill>
                              <a:latin typeface="Cambria Math" panose="02040503050406030204" pitchFamily="18" charset="0"/>
                              <a:cs typeface="Arial" panose="020B0604020202020204" pitchFamily="34" charset="0"/>
                            </a:rPr>
                          </m:ctrlPr>
                        </m:sSubPr>
                        <m:e>
                          <m:r>
                            <m:rPr>
                              <m:sty m:val="p"/>
                            </m:rPr>
                            <a:rPr lang="en-US" sz="3800" i="1">
                              <a:solidFill>
                                <a:prstClr val="black"/>
                              </a:solidFill>
                              <a:latin typeface="Cambria Math" panose="02040503050406030204" pitchFamily="18" charset="0"/>
                              <a:cs typeface="Arial" panose="020B0604020202020204" pitchFamily="34" charset="0"/>
                            </a:rPr>
                            <m:t>log</m:t>
                          </m:r>
                        </m:e>
                        <m:sub>
                          <m:r>
                            <a:rPr lang="en-US" sz="3800" b="0" i="1" smtClean="0">
                              <a:solidFill>
                                <a:prstClr val="black"/>
                              </a:solidFill>
                              <a:latin typeface="Cambria Math" panose="02040503050406030204" pitchFamily="18" charset="0"/>
                              <a:cs typeface="Arial" panose="020B0604020202020204" pitchFamily="34" charset="0"/>
                            </a:rPr>
                            <m:t>5</m:t>
                          </m:r>
                        </m:sub>
                      </m:sSub>
                      <m:r>
                        <a:rPr lang="en-US" sz="3800" b="0" i="1" smtClean="0">
                          <a:solidFill>
                            <a:prstClr val="black"/>
                          </a:solidFill>
                          <a:latin typeface="Cambria Math" panose="02040503050406030204" pitchFamily="18" charset="0"/>
                          <a:cs typeface="Arial" panose="020B0604020202020204" pitchFamily="34" charset="0"/>
                        </a:rPr>
                        <m:t>𝑥</m:t>
                      </m:r>
                      <m:r>
                        <a:rPr lang="en-US" sz="3800" b="0" i="1" smtClean="0">
                          <a:solidFill>
                            <a:prstClr val="black"/>
                          </a:solidFill>
                          <a:latin typeface="Cambria Math" panose="02040503050406030204" pitchFamily="18" charset="0"/>
                          <a:cs typeface="Arial" panose="020B0604020202020204" pitchFamily="34" charset="0"/>
                        </a:rPr>
                        <m:t>;</m:t>
                      </m:r>
                    </m:oMath>
                  </a14:m>
                  <a:r>
                    <a:rPr lang="en-US" sz="3800" smtClean="0">
                      <a:solidFill>
                        <a:prstClr val="black"/>
                      </a:solidFill>
                      <a:latin typeface="Arial" panose="020B0604020202020204" pitchFamily="34" charset="0"/>
                      <a:cs typeface="Arial" panose="020B0604020202020204" pitchFamily="34" charset="0"/>
                    </a:rPr>
                    <a:t>			d</a:t>
                  </a:r>
                  <a:r>
                    <a:rPr lang="en-US" sz="380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𝑦</m:t>
                      </m:r>
                      <m:r>
                        <a:rPr lang="en-US" sz="3800" b="0" i="1" smtClean="0">
                          <a:solidFill>
                            <a:prstClr val="black"/>
                          </a:solidFill>
                          <a:latin typeface="Cambria Math" panose="02040503050406030204" pitchFamily="18" charset="0"/>
                          <a:cs typeface="Arial" panose="020B0604020202020204" pitchFamily="34" charset="0"/>
                        </a:rPr>
                        <m:t>=</m:t>
                      </m:r>
                      <m:sSup>
                        <m:sSupPr>
                          <m:ctrlPr>
                            <a:rPr lang="en-US" sz="3800" b="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𝑥</m:t>
                          </m:r>
                        </m:e>
                        <m:sup>
                          <m:r>
                            <a:rPr lang="en-US" sz="3800" b="0" i="1" smtClean="0">
                              <a:solidFill>
                                <a:prstClr val="black"/>
                              </a:solidFill>
                              <a:latin typeface="Cambria Math" panose="02040503050406030204" pitchFamily="18" charset="0"/>
                              <a:cs typeface="Arial" panose="020B0604020202020204" pitchFamily="34" charset="0"/>
                            </a:rPr>
                            <m:t>5</m:t>
                          </m:r>
                        </m:sup>
                      </m:sSup>
                    </m:oMath>
                  </a14:m>
                  <a:endParaRPr lang="en-US" sz="3800">
                    <a:solidFill>
                      <a:prstClr val="black"/>
                    </a:solidFill>
                    <a:latin typeface="Arial" panose="020B060402020202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4725740" y="1291182"/>
                  <a:ext cx="12672051" cy="3025636"/>
                </a:xfrm>
                <a:prstGeom prst="rect">
                  <a:avLst/>
                </a:prstGeom>
                <a:blipFill>
                  <a:blip r:embed="rId4"/>
                  <a:stretch>
                    <a:fillRect l="-1587" b="-7258"/>
                  </a:stretch>
                </a:blipFill>
              </p:spPr>
              <p:txBody>
                <a:bodyPr/>
                <a:lstStyle/>
                <a:p>
                  <a:r>
                    <a:rPr lang="en-US">
                      <a:noFill/>
                    </a:rPr>
                    <a:t> </a:t>
                  </a:r>
                </a:p>
              </p:txBody>
            </p:sp>
          </mc:Fallback>
        </mc:AlternateContent>
      </p:grpSp>
      <p:sp>
        <p:nvSpPr>
          <p:cNvPr id="22" name="TextBox 21"/>
          <p:cNvSpPr txBox="1"/>
          <p:nvPr/>
        </p:nvSpPr>
        <p:spPr>
          <a:xfrm>
            <a:off x="2230788" y="3619500"/>
            <a:ext cx="1600200" cy="970779"/>
          </a:xfrm>
          <a:prstGeom prst="rect">
            <a:avLst/>
          </a:prstGeom>
          <a:noFill/>
        </p:spPr>
        <p:txBody>
          <a:bodyPr wrap="square" rtlCol="0">
            <a:spAutoFit/>
          </a:bodyPr>
          <a:lstStyle/>
          <a:p>
            <a:pPr marL="0" marR="0" lvl="0" indent="0" algn="ctr" defTabSz="914400" rtl="0" eaLnBrk="1" fontAlgn="auto" latinLnBrk="0" hangingPunct="1">
              <a:lnSpc>
                <a:spcPct val="175000"/>
              </a:lnSpc>
              <a:buClrTx/>
              <a:buSzTx/>
              <a:buFontTx/>
              <a:buNone/>
              <a:tabLst/>
              <a:defRPr/>
            </a:pPr>
            <a:r>
              <a:rPr kumimoji="0" lang="vi-VN" sz="3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746584" y="5029096"/>
                <a:ext cx="14794832" cy="3162404"/>
              </a:xfrm>
              <a:prstGeom prst="rect">
                <a:avLst/>
              </a:prstGeom>
            </p:spPr>
            <p:txBody>
              <a:bodyPr wrap="square">
                <a:spAutoFit/>
              </a:bodyPr>
              <a:lstStyle/>
              <a:p>
                <a:pPr algn="just">
                  <a:lnSpc>
                    <a:spcPct val="175000"/>
                  </a:lnSpc>
                </a:pPr>
                <a:r>
                  <a:rPr lang="en-US" sz="3800" smtClean="0">
                    <a:solidFill>
                      <a:schemeClr val="tx1"/>
                    </a:solidFill>
                    <a:latin typeface="Arial" panose="020B0604020202020204" pitchFamily="34" charset="0"/>
                    <a:cs typeface="Arial" panose="020B0604020202020204" pitchFamily="34" charset="0"/>
                  </a:rPr>
                  <a:t>Trong các hàm số đã cho, chỉ có hàm số </a:t>
                </a:r>
                <a14:m>
                  <m:oMath xmlns:m="http://schemas.openxmlformats.org/officeDocument/2006/math">
                    <m:r>
                      <a:rPr lang="en-US" sz="3800" i="1">
                        <a:solidFill>
                          <a:schemeClr val="tx1"/>
                        </a:solidFill>
                        <a:latin typeface="Cambria Math" panose="02040503050406030204" pitchFamily="18" charset="0"/>
                        <a:cs typeface="Arial" panose="020B0604020202020204" pitchFamily="34" charset="0"/>
                      </a:rPr>
                      <m:t>𝑦</m:t>
                    </m:r>
                    <m:r>
                      <a:rPr lang="en-US" sz="3800" i="1">
                        <a:solidFill>
                          <a:schemeClr val="tx1"/>
                        </a:solidFill>
                        <a:latin typeface="Cambria Math" panose="02040503050406030204" pitchFamily="18" charset="0"/>
                        <a:cs typeface="Arial" panose="020B0604020202020204" pitchFamily="34" charset="0"/>
                      </a:rPr>
                      <m:t>=</m:t>
                    </m:r>
                    <m:sSub>
                      <m:sSubPr>
                        <m:ctrlPr>
                          <a:rPr lang="en-US" sz="3800" i="1">
                            <a:solidFill>
                              <a:schemeClr val="tx1"/>
                            </a:solidFill>
                            <a:latin typeface="Cambria Math" panose="02040503050406030204" pitchFamily="18" charset="0"/>
                            <a:cs typeface="Arial" panose="020B0604020202020204" pitchFamily="34" charset="0"/>
                          </a:rPr>
                        </m:ctrlPr>
                      </m:sSubPr>
                      <m:e>
                        <m:r>
                          <m:rPr>
                            <m:sty m:val="p"/>
                          </m:rPr>
                          <a:rPr lang="en-US" sz="3800" i="1">
                            <a:solidFill>
                              <a:schemeClr val="tx1"/>
                            </a:solidFill>
                            <a:latin typeface="Cambria Math" panose="02040503050406030204" pitchFamily="18" charset="0"/>
                            <a:cs typeface="Arial" panose="020B0604020202020204" pitchFamily="34" charset="0"/>
                          </a:rPr>
                          <m:t>log</m:t>
                        </m:r>
                      </m:e>
                      <m:sub>
                        <m:r>
                          <a:rPr lang="en-US" sz="3800" i="1">
                            <a:solidFill>
                              <a:schemeClr val="tx1"/>
                            </a:solidFill>
                            <a:latin typeface="Cambria Math" panose="02040503050406030204" pitchFamily="18" charset="0"/>
                            <a:cs typeface="Arial" panose="020B0604020202020204" pitchFamily="34" charset="0"/>
                          </a:rPr>
                          <m:t>5</m:t>
                        </m:r>
                      </m:sub>
                    </m:sSub>
                    <m:r>
                      <a:rPr lang="en-US" sz="3800" i="1">
                        <a:solidFill>
                          <a:schemeClr val="tx1"/>
                        </a:solidFill>
                        <a:latin typeface="Cambria Math" panose="02040503050406030204" pitchFamily="18" charset="0"/>
                        <a:cs typeface="Arial" panose="020B0604020202020204" pitchFamily="34" charset="0"/>
                      </a:rPr>
                      <m:t>𝑥</m:t>
                    </m:r>
                    <m:r>
                      <a:rPr lang="en-US" sz="3800" i="1">
                        <a:solidFill>
                          <a:schemeClr val="tx1"/>
                        </a:solidFill>
                        <a:latin typeface="Cambria Math" panose="02040503050406030204" pitchFamily="18" charset="0"/>
                        <a:cs typeface="Arial" panose="020B0604020202020204" pitchFamily="34" charset="0"/>
                      </a:rPr>
                      <m:t> </m:t>
                    </m:r>
                  </m:oMath>
                </a14:m>
                <a:r>
                  <a:rPr lang="en-US" sz="3800">
                    <a:solidFill>
                      <a:schemeClr val="tx1"/>
                    </a:solidFill>
                    <a:latin typeface="Arial" panose="020B0604020202020204" pitchFamily="34" charset="0"/>
                    <a:cs typeface="Arial" panose="020B0604020202020204" pitchFamily="34" charset="0"/>
                  </a:rPr>
                  <a:t>là có </a:t>
                </a:r>
                <a:r>
                  <a:rPr lang="en-US" sz="3800">
                    <a:solidFill>
                      <a:schemeClr val="tx1"/>
                    </a:solidFill>
                    <a:latin typeface="Arial" panose="020B0604020202020204" pitchFamily="34" charset="0"/>
                    <a:cs typeface="Arial" panose="020B0604020202020204" pitchFamily="34" charset="0"/>
                  </a:rPr>
                  <a:t>dạng </a:t>
                </a:r>
                <a:r>
                  <a:rPr lang="en-US" sz="3800" smtClean="0">
                    <a:solidFill>
                      <a:schemeClr val="tx1"/>
                    </a:solidFill>
                    <a:latin typeface="Arial" panose="020B0604020202020204" pitchFamily="34" charset="0"/>
                    <a:cs typeface="Arial" panose="020B0604020202020204" pitchFamily="34" charset="0"/>
                  </a:rPr>
                  <a:t>     hàm </a:t>
                </a:r>
                <a:r>
                  <a:rPr lang="en-US" sz="3800">
                    <a:solidFill>
                      <a:schemeClr val="tx1"/>
                    </a:solidFill>
                    <a:latin typeface="Arial" panose="020B0604020202020204" pitchFamily="34" charset="0"/>
                    <a:cs typeface="Arial" panose="020B0604020202020204" pitchFamily="34" charset="0"/>
                  </a:rPr>
                  <a:t>số lôgarit </a:t>
                </a:r>
                <a14:m>
                  <m:oMath xmlns:m="http://schemas.openxmlformats.org/officeDocument/2006/math">
                    <m:r>
                      <a:rPr lang="en-US" sz="3800" i="1">
                        <a:solidFill>
                          <a:schemeClr val="tx1"/>
                        </a:solidFill>
                        <a:latin typeface="Cambria Math" panose="02040503050406030204" pitchFamily="18" charset="0"/>
                        <a:cs typeface="Arial" panose="020B0604020202020204" pitchFamily="34" charset="0"/>
                      </a:rPr>
                      <m:t>𝑦</m:t>
                    </m:r>
                    <m:r>
                      <a:rPr lang="en-US" sz="3800" i="1">
                        <a:solidFill>
                          <a:schemeClr val="tx1"/>
                        </a:solidFill>
                        <a:latin typeface="Cambria Math" panose="02040503050406030204" pitchFamily="18" charset="0"/>
                        <a:cs typeface="Arial" panose="020B0604020202020204" pitchFamily="34" charset="0"/>
                      </a:rPr>
                      <m:t>=</m:t>
                    </m:r>
                    <m:sSub>
                      <m:sSubPr>
                        <m:ctrlPr>
                          <a:rPr lang="en-US" sz="3800" i="1">
                            <a:solidFill>
                              <a:schemeClr val="tx1"/>
                            </a:solidFill>
                            <a:latin typeface="Cambria Math" panose="02040503050406030204" pitchFamily="18" charset="0"/>
                            <a:cs typeface="Arial" panose="020B0604020202020204" pitchFamily="34" charset="0"/>
                          </a:rPr>
                        </m:ctrlPr>
                      </m:sSubPr>
                      <m:e>
                        <m:r>
                          <m:rPr>
                            <m:sty m:val="p"/>
                          </m:rPr>
                          <a:rPr lang="en-US" sz="3800" i="1">
                            <a:solidFill>
                              <a:schemeClr val="tx1"/>
                            </a:solidFill>
                            <a:latin typeface="Cambria Math" panose="02040503050406030204" pitchFamily="18" charset="0"/>
                            <a:cs typeface="Arial" panose="020B0604020202020204" pitchFamily="34" charset="0"/>
                          </a:rPr>
                          <m:t>log</m:t>
                        </m:r>
                      </m:e>
                      <m:sub>
                        <m:r>
                          <a:rPr lang="en-US" sz="3800" b="0" i="1" smtClean="0">
                            <a:solidFill>
                              <a:schemeClr val="tx1"/>
                            </a:solidFill>
                            <a:latin typeface="Cambria Math" panose="02040503050406030204" pitchFamily="18" charset="0"/>
                            <a:cs typeface="Arial" panose="020B0604020202020204" pitchFamily="34" charset="0"/>
                          </a:rPr>
                          <m:t>𝑎</m:t>
                        </m:r>
                      </m:sub>
                    </m:sSub>
                    <m:r>
                      <a:rPr lang="en-US" sz="3800" i="1">
                        <a:solidFill>
                          <a:schemeClr val="tx1"/>
                        </a:solidFill>
                        <a:latin typeface="Cambria Math" panose="02040503050406030204" pitchFamily="18" charset="0"/>
                        <a:cs typeface="Arial" panose="020B0604020202020204" pitchFamily="34" charset="0"/>
                      </a:rPr>
                      <m:t>𝑥</m:t>
                    </m:r>
                  </m:oMath>
                </a14:m>
                <a:r>
                  <a:rPr lang="en-US" sz="3800" smtClean="0">
                    <a:solidFill>
                      <a:schemeClr val="tx1"/>
                    </a:solidFill>
                    <a:latin typeface="Arial" panose="020B0604020202020204" pitchFamily="34" charset="0"/>
                    <a:cs typeface="Arial" panose="020B0604020202020204" pitchFamily="34" charset="0"/>
                  </a:rPr>
                  <a:t> </a:t>
                </a:r>
                <a:r>
                  <a:rPr lang="en-US" sz="3800">
                    <a:solidFill>
                      <a:schemeClr val="tx1"/>
                    </a:solidFill>
                    <a:latin typeface="Arial" panose="020B0604020202020204" pitchFamily="34" charset="0"/>
                    <a:cs typeface="Arial" panose="020B0604020202020204" pitchFamily="34" charset="0"/>
                  </a:rPr>
                  <a:t>(với </a:t>
                </a:r>
                <a14:m>
                  <m:oMath xmlns:m="http://schemas.openxmlformats.org/officeDocument/2006/math">
                    <m:r>
                      <a:rPr lang="en-US" sz="3800" i="1" smtClean="0">
                        <a:solidFill>
                          <a:schemeClr val="tx1"/>
                        </a:solidFill>
                        <a:latin typeface="Cambria Math" panose="02040503050406030204" pitchFamily="18" charset="0"/>
                        <a:cs typeface="Arial" panose="020B0604020202020204" pitchFamily="34" charset="0"/>
                      </a:rPr>
                      <m:t>𝑎</m:t>
                    </m:r>
                    <m:r>
                      <a:rPr lang="en-US" sz="3800" i="1" smtClean="0">
                        <a:solidFill>
                          <a:schemeClr val="tx1"/>
                        </a:solidFill>
                        <a:latin typeface="Cambria Math" panose="02040503050406030204" pitchFamily="18" charset="0"/>
                        <a:cs typeface="Arial" panose="020B0604020202020204" pitchFamily="34" charset="0"/>
                      </a:rPr>
                      <m:t> = 5 &gt; 0 </m:t>
                    </m:r>
                  </m:oMath>
                </a14:m>
                <a:r>
                  <a:rPr lang="en-US" sz="3800">
                    <a:solidFill>
                      <a:schemeClr val="tx1"/>
                    </a:solidFill>
                    <a:latin typeface="Arial" panose="020B0604020202020204" pitchFamily="34" charset="0"/>
                    <a:cs typeface="Arial" panose="020B0604020202020204" pitchFamily="34" charset="0"/>
                  </a:rPr>
                  <a:t>và </a:t>
                </a:r>
                <a14:m>
                  <m:oMath xmlns:m="http://schemas.openxmlformats.org/officeDocument/2006/math">
                    <m:r>
                      <a:rPr lang="en-US" sz="3800" i="1" smtClean="0">
                        <a:solidFill>
                          <a:schemeClr val="tx1"/>
                        </a:solidFill>
                        <a:latin typeface="Cambria Math" panose="02040503050406030204" pitchFamily="18" charset="0"/>
                        <a:cs typeface="Arial" panose="020B0604020202020204" pitchFamily="34" charset="0"/>
                      </a:rPr>
                      <m:t>𝑎</m:t>
                    </m:r>
                    <m:r>
                      <a:rPr lang="en-US" sz="3800" i="1" smtClean="0">
                        <a:solidFill>
                          <a:schemeClr val="tx1"/>
                        </a:solidFill>
                        <a:latin typeface="Cambria Math" panose="02040503050406030204" pitchFamily="18" charset="0"/>
                        <a:cs typeface="Arial" panose="020B0604020202020204" pitchFamily="34" charset="0"/>
                      </a:rPr>
                      <m:t> ≠1</m:t>
                    </m:r>
                  </m:oMath>
                </a14:m>
                <a:r>
                  <a:rPr lang="en-US" sz="3800">
                    <a:solidFill>
                      <a:schemeClr val="tx1"/>
                    </a:solidFill>
                    <a:latin typeface="Arial" panose="020B0604020202020204" pitchFamily="34" charset="0"/>
                    <a:cs typeface="Arial" panose="020B0604020202020204" pitchFamily="34" charset="0"/>
                  </a:rPr>
                  <a:t>).</a:t>
                </a:r>
              </a:p>
              <a:p>
                <a:pPr algn="just">
                  <a:lnSpc>
                    <a:spcPct val="175000"/>
                  </a:lnSpc>
                </a:pPr>
                <a:r>
                  <a:rPr lang="en-US" sz="3800">
                    <a:solidFill>
                      <a:schemeClr val="tx1"/>
                    </a:solidFill>
                    <a:latin typeface="Arial" panose="020B0604020202020204" pitchFamily="34" charset="0"/>
                    <a:cs typeface="Arial" panose="020B0604020202020204" pitchFamily="34" charset="0"/>
                  </a:rPr>
                  <a:t>Vậy hàm số </a:t>
                </a:r>
                <a14:m>
                  <m:oMath xmlns:m="http://schemas.openxmlformats.org/officeDocument/2006/math">
                    <m:r>
                      <a:rPr lang="en-US" sz="3800" i="1">
                        <a:solidFill>
                          <a:schemeClr val="tx1"/>
                        </a:solidFill>
                        <a:latin typeface="Cambria Math" panose="02040503050406030204" pitchFamily="18" charset="0"/>
                        <a:cs typeface="Arial" panose="020B0604020202020204" pitchFamily="34" charset="0"/>
                      </a:rPr>
                      <m:t>𝑦</m:t>
                    </m:r>
                    <m:r>
                      <a:rPr lang="en-US" sz="3800" i="1">
                        <a:solidFill>
                          <a:schemeClr val="tx1"/>
                        </a:solidFill>
                        <a:latin typeface="Cambria Math" panose="02040503050406030204" pitchFamily="18" charset="0"/>
                        <a:cs typeface="Arial" panose="020B0604020202020204" pitchFamily="34" charset="0"/>
                      </a:rPr>
                      <m:t>=</m:t>
                    </m:r>
                    <m:sSub>
                      <m:sSubPr>
                        <m:ctrlPr>
                          <a:rPr lang="en-US" sz="3800" i="1">
                            <a:solidFill>
                              <a:schemeClr val="tx1"/>
                            </a:solidFill>
                            <a:latin typeface="Cambria Math" panose="02040503050406030204" pitchFamily="18" charset="0"/>
                            <a:cs typeface="Arial" panose="020B0604020202020204" pitchFamily="34" charset="0"/>
                          </a:rPr>
                        </m:ctrlPr>
                      </m:sSubPr>
                      <m:e>
                        <m:r>
                          <m:rPr>
                            <m:sty m:val="p"/>
                          </m:rPr>
                          <a:rPr lang="en-US" sz="3800" i="1">
                            <a:solidFill>
                              <a:schemeClr val="tx1"/>
                            </a:solidFill>
                            <a:latin typeface="Cambria Math" panose="02040503050406030204" pitchFamily="18" charset="0"/>
                            <a:cs typeface="Arial" panose="020B0604020202020204" pitchFamily="34" charset="0"/>
                          </a:rPr>
                          <m:t>log</m:t>
                        </m:r>
                      </m:e>
                      <m:sub>
                        <m:r>
                          <a:rPr lang="en-US" sz="3800" i="1">
                            <a:solidFill>
                              <a:schemeClr val="tx1"/>
                            </a:solidFill>
                            <a:latin typeface="Cambria Math" panose="02040503050406030204" pitchFamily="18" charset="0"/>
                            <a:cs typeface="Arial" panose="020B0604020202020204" pitchFamily="34" charset="0"/>
                          </a:rPr>
                          <m:t>5</m:t>
                        </m:r>
                      </m:sub>
                    </m:sSub>
                    <m:r>
                      <a:rPr lang="en-US" sz="3800" i="1">
                        <a:solidFill>
                          <a:schemeClr val="tx1"/>
                        </a:solidFill>
                        <a:latin typeface="Cambria Math" panose="02040503050406030204" pitchFamily="18" charset="0"/>
                        <a:cs typeface="Arial" panose="020B0604020202020204" pitchFamily="34" charset="0"/>
                      </a:rPr>
                      <m:t>𝑥</m:t>
                    </m:r>
                    <m:r>
                      <a:rPr lang="en-US" sz="3800" i="1">
                        <a:solidFill>
                          <a:schemeClr val="tx1"/>
                        </a:solidFill>
                        <a:latin typeface="Cambria Math" panose="02040503050406030204" pitchFamily="18" charset="0"/>
                        <a:cs typeface="Arial" panose="020B0604020202020204" pitchFamily="34" charset="0"/>
                      </a:rPr>
                      <m:t> </m:t>
                    </m:r>
                  </m:oMath>
                </a14:m>
                <a:r>
                  <a:rPr lang="en-US" sz="3800">
                    <a:solidFill>
                      <a:schemeClr val="tx1"/>
                    </a:solidFill>
                    <a:latin typeface="Arial" panose="020B0604020202020204" pitchFamily="34" charset="0"/>
                    <a:cs typeface="Arial" panose="020B0604020202020204" pitchFamily="34" charset="0"/>
                  </a:rPr>
                  <a:t>là hàm số </a:t>
                </a:r>
                <a:r>
                  <a:rPr lang="en-US" sz="3800">
                    <a:solidFill>
                      <a:schemeClr val="tx1"/>
                    </a:solidFill>
                    <a:latin typeface="Arial" panose="020B0604020202020204" pitchFamily="34" charset="0"/>
                    <a:cs typeface="Arial" panose="020B0604020202020204" pitchFamily="34" charset="0"/>
                  </a:rPr>
                  <a:t>lôgarit</a:t>
                </a:r>
                <a:r>
                  <a:rPr lang="en-US" sz="3800" smtClean="0">
                    <a:solidFill>
                      <a:schemeClr val="tx1"/>
                    </a:solidFill>
                    <a:latin typeface="Arial" panose="020B0604020202020204" pitchFamily="34" charset="0"/>
                    <a:cs typeface="Arial" panose="020B0604020202020204" pitchFamily="34" charset="0"/>
                  </a:rPr>
                  <a:t>.</a:t>
                </a:r>
                <a:endParaRPr lang="en-US" sz="3800">
                  <a:solidFill>
                    <a:schemeClr val="tx1"/>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746584" y="5029096"/>
                <a:ext cx="14794832" cy="3162404"/>
              </a:xfrm>
              <a:prstGeom prst="rect">
                <a:avLst/>
              </a:prstGeom>
              <a:blipFill>
                <a:blip r:embed="rId5"/>
                <a:stretch>
                  <a:fillRect l="-1360" r="-1401" b="-2119"/>
                </a:stretch>
              </a:blipFill>
            </p:spPr>
            <p:txBody>
              <a:bodyPr/>
              <a:lstStyle/>
              <a:p>
                <a:r>
                  <a:rPr lang="en-US">
                    <a:noFill/>
                  </a:rPr>
                  <a:t> </a:t>
                </a:r>
              </a:p>
            </p:txBody>
          </p:sp>
        </mc:Fallback>
      </mc:AlternateContent>
    </p:spTree>
    <p:extLst>
      <p:ext uri="{BB962C8B-B14F-4D97-AF65-F5344CB8AC3E}">
        <p14:creationId xmlns:p14="http://schemas.microsoft.com/office/powerpoint/2010/main" val="33661927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dissolve">
                                      <p:cBhvr>
                                        <p:cTn id="19" dur="500"/>
                                        <p:tgtEl>
                                          <p:spTgt spid="3">
                                            <p:txEl>
                                              <p:pRg st="0" end="0"/>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21" name="TextBox 20"/>
          <p:cNvSpPr txBox="1"/>
          <p:nvPr/>
        </p:nvSpPr>
        <p:spPr>
          <a:xfrm>
            <a:off x="6528085" y="1104900"/>
            <a:ext cx="51667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LUYỆN TẬP 3</a:t>
            </a:r>
            <a:endPar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5065388" y="2857500"/>
            <a:ext cx="8403262" cy="830997"/>
          </a:xfrm>
          <a:prstGeom prst="rect">
            <a:avLst/>
          </a:prstGeom>
        </p:spPr>
        <p:txBody>
          <a:bodyPr wrap="none">
            <a:spAutoFit/>
          </a:bodyPr>
          <a:lstStyle/>
          <a:p>
            <a:pPr lvl="0" algn="ctr"/>
            <a:r>
              <a:rPr kumimoji="0" lang="en-US" sz="4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hai ví dụ về hàm số </a:t>
            </a:r>
            <a:r>
              <a:rPr lang="en-US" sz="4800">
                <a:solidFill>
                  <a:prstClr val="black"/>
                </a:solidFill>
                <a:latin typeface="Arial" panose="020B0604020202020204" pitchFamily="34" charset="0"/>
                <a:cs typeface="Arial" panose="020B0604020202020204" pitchFamily="34" charset="0"/>
              </a:rPr>
              <a:t>lôgarit</a:t>
            </a:r>
            <a:r>
              <a:rPr kumimoji="0" lang="en-US" sz="45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3" name="Group 22"/>
          <p:cNvGrpSpPr/>
          <p:nvPr/>
        </p:nvGrpSpPr>
        <p:grpSpPr>
          <a:xfrm>
            <a:off x="7930381" y="4457700"/>
            <a:ext cx="2362200" cy="1881993"/>
            <a:chOff x="11653242" y="869155"/>
            <a:chExt cx="2362200" cy="1881993"/>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869155"/>
              <a:ext cx="2362200" cy="1881993"/>
            </a:xfrm>
            <a:prstGeom prst="rect">
              <a:avLst/>
            </a:prstGeom>
          </p:spPr>
        </p:pic>
        <p:sp>
          <p:nvSpPr>
            <p:cNvPr id="25" name="TextBox 24"/>
            <p:cNvSpPr txBox="1"/>
            <p:nvPr/>
          </p:nvSpPr>
          <p:spPr>
            <a:xfrm>
              <a:off x="11811223" y="1265145"/>
              <a:ext cx="198120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Gợi ý</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6723181" y="7048500"/>
                <a:ext cx="5087675" cy="1006686"/>
              </a:xfrm>
              <a:prstGeom prst="rect">
                <a:avLst/>
              </a:prstGeom>
            </p:spPr>
            <p:txBody>
              <a:bodyPr wrap="none">
                <a:spAutoFit/>
              </a:bodyPr>
              <a:lstStyle/>
              <a:p>
                <a:pPr algn="just">
                  <a:lnSpc>
                    <a:spcPct val="150000"/>
                  </a:lnSpc>
                  <a:spcBef>
                    <a:spcPts val="600"/>
                  </a:spcBef>
                  <a:spcAft>
                    <a:spcPts val="600"/>
                  </a:spcAft>
                </a:pPr>
                <a14:m>
                  <m:oMath xmlns:m="http://schemas.openxmlformats.org/officeDocument/2006/math">
                    <m:func>
                      <m:funcPr>
                        <m:ctrlPr>
                          <a:rPr lang="en-US" sz="4500" i="1">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45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45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4500" i="1">
                                <a:effectLst/>
                                <a:latin typeface="Cambria Math" panose="02040503050406030204" pitchFamily="18" charset="0"/>
                                <a:ea typeface="Arial" panose="020B0604020202020204" pitchFamily="34" charset="0"/>
                                <a:cs typeface="Times New Roman" panose="02020603050405020304" pitchFamily="18" charset="0"/>
                              </a:rPr>
                              <m:t>3</m:t>
                            </m:r>
                          </m:sub>
                        </m:sSub>
                      </m:fName>
                      <m:e>
                        <m:r>
                          <a:rPr lang="da-DK" sz="45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45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45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4500" i="1">
                                <a:effectLst/>
                                <a:latin typeface="Cambria Math" panose="02040503050406030204" pitchFamily="18" charset="0"/>
                                <a:ea typeface="Dotum" panose="020B0600000101010101" pitchFamily="34" charset="-127"/>
                                <a:cs typeface="Times New Roman" panose="02020603050405020304" pitchFamily="18" charset="0"/>
                              </a:rPr>
                              <m:t>5</m:t>
                            </m:r>
                          </m:sub>
                        </m:sSub>
                      </m:fName>
                      <m:e>
                        <m:d>
                          <m:dPr>
                            <m:ctrlPr>
                              <a:rPr lang="en-US" sz="45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4500" i="1">
                                <a:effectLst/>
                                <a:latin typeface="Cambria Math" panose="02040503050406030204" pitchFamily="18" charset="0"/>
                                <a:ea typeface="Arial" panose="020B0604020202020204" pitchFamily="34" charset="0"/>
                                <a:cs typeface="Times New Roman" panose="02020603050405020304" pitchFamily="18" charset="0"/>
                              </a:rPr>
                              <m:t>𝑥</m:t>
                            </m:r>
                            <m:r>
                              <a:rPr lang="da-DK" sz="4500" i="1">
                                <a:effectLst/>
                                <a:latin typeface="Cambria Math" panose="02040503050406030204" pitchFamily="18" charset="0"/>
                                <a:ea typeface="Arial" panose="020B0604020202020204" pitchFamily="34" charset="0"/>
                                <a:cs typeface="Times New Roman" panose="02020603050405020304" pitchFamily="18" charset="0"/>
                              </a:rPr>
                              <m:t>+2</m:t>
                            </m:r>
                          </m:e>
                        </m:d>
                      </m:e>
                    </m:func>
                  </m:oMath>
                </a14:m>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723181" y="7048500"/>
                <a:ext cx="5087675" cy="1006686"/>
              </a:xfrm>
              <a:prstGeom prst="rect">
                <a:avLst/>
              </a:prstGeom>
              <a:blipFill>
                <a:blip r:embed="rId4"/>
                <a:stretch>
                  <a:fillRect b="-29697"/>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609600" y="6319405"/>
            <a:ext cx="1850189" cy="3739154"/>
          </a:xfrm>
          <a:prstGeom prst="rect">
            <a:avLst/>
          </a:prstGeom>
        </p:spPr>
      </p:pic>
      <p:pic>
        <p:nvPicPr>
          <p:cNvPr id="26" name="Picture 25"/>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5925800" y="266700"/>
            <a:ext cx="1764663" cy="2031325"/>
          </a:xfrm>
          <a:prstGeom prst="rect">
            <a:avLst/>
          </a:prstGeom>
        </p:spPr>
      </p:pic>
    </p:spTree>
    <p:extLst>
      <p:ext uri="{BB962C8B-B14F-4D97-AF65-F5344CB8AC3E}">
        <p14:creationId xmlns:p14="http://schemas.microsoft.com/office/powerpoint/2010/main" val="194675148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430613" y="762369"/>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914400" y="809356"/>
            <a:ext cx="16344898" cy="8668287"/>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9259338" flipH="1">
            <a:off x="15840512" y="7718440"/>
            <a:ext cx="1675688" cy="2210140"/>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rot="-5130068">
            <a:off x="-1231493" y="6774096"/>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7">
              <a:extLst>
                <a:ext uri="{96DAC541-7B7A-43D3-8B79-37D633B846F1}">
                  <asvg:svgBlip xmlns:asvg="http://schemas.microsoft.com/office/drawing/2016/SVG/main" xmlns="" r:embed="rId14"/>
                </a:ext>
              </a:extLst>
            </a:blip>
            <a:stretch>
              <a:fillRect/>
            </a:stretch>
          </a:blipFill>
        </p:spPr>
      </p:sp>
      <p:sp>
        <p:nvSpPr>
          <p:cNvPr id="25" name="Rectangle 24"/>
          <p:cNvSpPr/>
          <p:nvPr/>
        </p:nvSpPr>
        <p:spPr>
          <a:xfrm>
            <a:off x="1919831" y="5265504"/>
            <a:ext cx="14556248" cy="3554819"/>
          </a:xfrm>
          <a:prstGeom prst="rect">
            <a:avLst/>
          </a:prstGeom>
        </p:spPr>
        <p:txBody>
          <a:bodyPr wrap="square">
            <a:spAutoFit/>
          </a:bodyPr>
          <a:lstStyle/>
          <a:p>
            <a:pPr algn="ctr">
              <a:lnSpc>
                <a:spcPct val="150000"/>
              </a:lnSpc>
            </a:pPr>
            <a:r>
              <a:rPr lang="vi-VN" sz="7500" b="1">
                <a:solidFill>
                  <a:srgbClr val="C00000"/>
                </a:solidFill>
                <a:cs typeface="Arial" panose="020B0604020202020204" pitchFamily="34" charset="0"/>
              </a:rPr>
              <a:t>BÀI </a:t>
            </a:r>
            <a:r>
              <a:rPr lang="en-US" sz="7500" b="1" smtClean="0">
                <a:solidFill>
                  <a:srgbClr val="C00000"/>
                </a:solidFill>
                <a:latin typeface="Arial" panose="020B0604020202020204" pitchFamily="34" charset="0"/>
                <a:cs typeface="Arial" panose="020B0604020202020204" pitchFamily="34" charset="0"/>
              </a:rPr>
              <a:t>3</a:t>
            </a:r>
            <a:r>
              <a:rPr lang="vi-VN" sz="7500" b="1" smtClean="0">
                <a:solidFill>
                  <a:srgbClr val="C00000"/>
                </a:solidFill>
                <a:cs typeface="Arial" panose="020B0604020202020204" pitchFamily="34" charset="0"/>
              </a:rPr>
              <a:t>. </a:t>
            </a:r>
            <a:r>
              <a:rPr lang="vi-VN" sz="7500" b="1">
                <a:solidFill>
                  <a:srgbClr val="C00000"/>
                </a:solidFill>
                <a:cs typeface="Arial" panose="020B0604020202020204" pitchFamily="34" charset="0"/>
              </a:rPr>
              <a:t>HÀM SỐ </a:t>
            </a:r>
            <a:r>
              <a:rPr lang="vi-VN" sz="7500" b="1" smtClean="0">
                <a:solidFill>
                  <a:srgbClr val="C00000"/>
                </a:solidFill>
                <a:cs typeface="Arial" panose="020B0604020202020204" pitchFamily="34" charset="0"/>
              </a:rPr>
              <a:t>MŨ</a:t>
            </a:r>
            <a:r>
              <a:rPr lang="en-US" sz="7500" b="1" smtClean="0">
                <a:solidFill>
                  <a:srgbClr val="C00000"/>
                </a:solidFill>
                <a:latin typeface="Arial" panose="020B0604020202020204" pitchFamily="34" charset="0"/>
                <a:cs typeface="Arial" panose="020B0604020202020204" pitchFamily="34" charset="0"/>
              </a:rPr>
              <a:t>.</a:t>
            </a:r>
          </a:p>
          <a:p>
            <a:pPr algn="ctr">
              <a:lnSpc>
                <a:spcPct val="150000"/>
              </a:lnSpc>
            </a:pPr>
            <a:r>
              <a:rPr lang="vi-VN" sz="7500" b="1" smtClean="0">
                <a:solidFill>
                  <a:srgbClr val="C00000"/>
                </a:solidFill>
                <a:cs typeface="Arial" panose="020B0604020202020204" pitchFamily="34" charset="0"/>
              </a:rPr>
              <a:t>HÀM </a:t>
            </a:r>
            <a:r>
              <a:rPr lang="vi-VN" sz="7500" b="1">
                <a:solidFill>
                  <a:srgbClr val="C00000"/>
                </a:solidFill>
                <a:cs typeface="Arial" panose="020B0604020202020204" pitchFamily="34" charset="0"/>
              </a:rPr>
              <a:t>SỐ LÔGARIT </a:t>
            </a:r>
            <a:endParaRPr lang="en-US" sz="7500" b="1" dirty="0">
              <a:solidFill>
                <a:srgbClr val="C00000"/>
              </a:solidFill>
              <a:latin typeface="Arial" panose="020B0604020202020204" pitchFamily="34" charset="0"/>
              <a:cs typeface="Arial" panose="020B0604020202020204" pitchFamily="34" charset="0"/>
            </a:endParaRPr>
          </a:p>
        </p:txBody>
      </p:sp>
      <p:sp>
        <p:nvSpPr>
          <p:cNvPr id="24" name="Rectangle 23"/>
          <p:cNvSpPr/>
          <p:nvPr/>
        </p:nvSpPr>
        <p:spPr>
          <a:xfrm>
            <a:off x="2326192" y="1878721"/>
            <a:ext cx="13635616" cy="3340979"/>
          </a:xfrm>
          <a:prstGeom prst="rect">
            <a:avLst/>
          </a:prstGeom>
        </p:spPr>
        <p:txBody>
          <a:bodyPr wrap="square">
            <a:spAutoFit/>
          </a:bodyPr>
          <a:lstStyle/>
          <a:p>
            <a:pPr lvl="0" algn="ctr">
              <a:lnSpc>
                <a:spcPct val="150000"/>
              </a:lnSpc>
              <a:defRPr/>
            </a:pPr>
            <a:r>
              <a:rPr lang="vi-VN" sz="7500" b="1" kern="0">
                <a:solidFill>
                  <a:schemeClr val="tx2"/>
                </a:solidFill>
                <a:cs typeface="Arial" panose="020B0604020202020204" pitchFamily="34" charset="0"/>
              </a:rPr>
              <a:t>CHƯƠNG VI: HÀM SỐ MŨ </a:t>
            </a:r>
            <a:r>
              <a:rPr lang="vi-VN" sz="7500" b="1" kern="0" smtClean="0">
                <a:solidFill>
                  <a:schemeClr val="tx2"/>
                </a:solidFill>
                <a:cs typeface="Arial" panose="020B0604020202020204" pitchFamily="34" charset="0"/>
              </a:rPr>
              <a:t>VÀ HÀM </a:t>
            </a:r>
            <a:r>
              <a:rPr lang="vi-VN" sz="7500" b="1" kern="0">
                <a:solidFill>
                  <a:schemeClr val="tx2"/>
                </a:solidFill>
                <a:cs typeface="Arial" panose="020B0604020202020204" pitchFamily="34" charset="0"/>
              </a:rPr>
              <a:t>SỐ LÔGARIT</a:t>
            </a:r>
            <a:endParaRPr lang="en-US" sz="7500" b="1" kern="0"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Rounded Rectangle 2"/>
          <p:cNvSpPr/>
          <p:nvPr/>
        </p:nvSpPr>
        <p:spPr>
          <a:xfrm>
            <a:off x="457200" y="1477982"/>
            <a:ext cx="1605558" cy="8461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a:t>
            </a:r>
            <a:r>
              <a:rPr kumimoji="0" lang="en-US"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5</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p:cNvSpPr txBox="1"/>
              <p:nvPr/>
            </p:nvSpPr>
            <p:spPr>
              <a:xfrm>
                <a:off x="407811" y="2543770"/>
                <a:ext cx="10183990" cy="17543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Tìm giá trị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tương ứng với giá trị của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trong bảng sau:</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407811" y="2543770"/>
                <a:ext cx="10183990" cy="1754326"/>
              </a:xfrm>
              <a:prstGeom prst="rect">
                <a:avLst/>
              </a:prstGeom>
              <a:blipFill>
                <a:blip r:embed="rId3"/>
                <a:stretch>
                  <a:fillRect l="-1855" r="-1735" b="-6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2298178" y="1617837"/>
                <a:ext cx="6219716" cy="646331"/>
              </a:xfrm>
              <a:prstGeom prst="rect">
                <a:avLst/>
              </a:prstGeom>
            </p:spPr>
            <p:txBody>
              <a:bodyPr wrap="none">
                <a:spAutoFit/>
              </a:bodyPr>
              <a:lstStyle/>
              <a:p>
                <a:pPr lvl="0"/>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hàm số</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lang="en-US" sz="3600" smtClean="0">
                    <a:solidFill>
                      <a:prstClr val="black"/>
                    </a:solidFill>
                    <a:latin typeface="Arial" panose="020B0604020202020204" pitchFamily="34" charset="0"/>
                    <a:cs typeface="Arial" panose="020B0604020202020204" pitchFamily="34" charset="0"/>
                  </a:rPr>
                  <a:t>lôgarit </a:t>
                </a:r>
                <a14:m>
                  <m:oMath xmlns:m="http://schemas.openxmlformats.org/officeDocument/2006/math">
                    <m:r>
                      <a:rPr lang="da-DK" sz="3600" i="1">
                        <a:latin typeface="Cambria Math" panose="02040503050406030204" pitchFamily="18" charset="0"/>
                        <a:ea typeface="Arial" panose="020B0604020202020204" pitchFamily="34" charset="0"/>
                        <a:cs typeface="Times New Roman" panose="02020603050405020304" pitchFamily="18" charset="0"/>
                      </a:rPr>
                      <m:t>𝑦</m:t>
                    </m:r>
                    <m:r>
                      <a:rPr lang="da-DK" sz="36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cs typeface="Times New Roman" panose="02020603050405020304" pitchFamily="18" charset="0"/>
                          </a:rPr>
                        </m:ctrlPr>
                      </m:funcPr>
                      <m:fName>
                        <m:sSub>
                          <m:sSubPr>
                            <m:ctrlPr>
                              <a:rPr lang="en-US" sz="3600" i="1">
                                <a:effectLst/>
                                <a:latin typeface="Cambria Math" panose="02040503050406030204" pitchFamily="18"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2298178" y="1617837"/>
                <a:ext cx="6219716" cy="646331"/>
              </a:xfrm>
              <a:prstGeom prst="rect">
                <a:avLst/>
              </a:prstGeom>
              <a:blipFill>
                <a:blip r:embed="rId4"/>
                <a:stretch>
                  <a:fillRect l="-3039" t="-14151" b="-3490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1652339142"/>
                  </p:ext>
                </p:extLst>
              </p:nvPr>
            </p:nvGraphicFramePr>
            <p:xfrm>
              <a:off x="478700" y="4422823"/>
              <a:ext cx="10042212" cy="2006600"/>
            </p:xfrm>
            <a:graphic>
              <a:graphicData uri="http://schemas.openxmlformats.org/drawingml/2006/table">
                <a:tbl>
                  <a:tblPr firstRow="1" firstCol="1" bandRow="1"/>
                  <a:tblGrid>
                    <a:gridCol w="1673702">
                      <a:extLst>
                        <a:ext uri="{9D8B030D-6E8A-4147-A177-3AD203B41FA5}">
                          <a16:colId xmlns:a16="http://schemas.microsoft.com/office/drawing/2014/main" val="3414576512"/>
                        </a:ext>
                      </a:extLst>
                    </a:gridCol>
                    <a:gridCol w="1673702">
                      <a:extLst>
                        <a:ext uri="{9D8B030D-6E8A-4147-A177-3AD203B41FA5}">
                          <a16:colId xmlns:a16="http://schemas.microsoft.com/office/drawing/2014/main" val="3756891802"/>
                        </a:ext>
                      </a:extLst>
                    </a:gridCol>
                    <a:gridCol w="1673702">
                      <a:extLst>
                        <a:ext uri="{9D8B030D-6E8A-4147-A177-3AD203B41FA5}">
                          <a16:colId xmlns:a16="http://schemas.microsoft.com/office/drawing/2014/main" val="3939007721"/>
                        </a:ext>
                      </a:extLst>
                    </a:gridCol>
                    <a:gridCol w="1673702">
                      <a:extLst>
                        <a:ext uri="{9D8B030D-6E8A-4147-A177-3AD203B41FA5}">
                          <a16:colId xmlns:a16="http://schemas.microsoft.com/office/drawing/2014/main" val="1468671484"/>
                        </a:ext>
                      </a:extLst>
                    </a:gridCol>
                    <a:gridCol w="1673702">
                      <a:extLst>
                        <a:ext uri="{9D8B030D-6E8A-4147-A177-3AD203B41FA5}">
                          <a16:colId xmlns:a16="http://schemas.microsoft.com/office/drawing/2014/main" val="1582664264"/>
                        </a:ext>
                      </a:extLst>
                    </a:gridCol>
                    <a:gridCol w="1673702">
                      <a:extLst>
                        <a:ext uri="{9D8B030D-6E8A-4147-A177-3AD203B41FA5}">
                          <a16:colId xmlns:a16="http://schemas.microsoft.com/office/drawing/2014/main" val="3917802712"/>
                        </a:ext>
                      </a:extLst>
                    </a:gridCol>
                  </a:tblGrid>
                  <a:tr h="905582">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0,5</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4</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8</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05582">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1652339142"/>
                  </p:ext>
                </p:extLst>
              </p:nvPr>
            </p:nvGraphicFramePr>
            <p:xfrm>
              <a:off x="478700" y="4422823"/>
              <a:ext cx="10042212" cy="2006600"/>
            </p:xfrm>
            <a:graphic>
              <a:graphicData uri="http://schemas.openxmlformats.org/drawingml/2006/table">
                <a:tbl>
                  <a:tblPr firstRow="1" firstCol="1" bandRow="1"/>
                  <a:tblGrid>
                    <a:gridCol w="1673702">
                      <a:extLst>
                        <a:ext uri="{9D8B030D-6E8A-4147-A177-3AD203B41FA5}">
                          <a16:colId xmlns:a16="http://schemas.microsoft.com/office/drawing/2014/main" val="3414576512"/>
                        </a:ext>
                      </a:extLst>
                    </a:gridCol>
                    <a:gridCol w="1673702">
                      <a:extLst>
                        <a:ext uri="{9D8B030D-6E8A-4147-A177-3AD203B41FA5}">
                          <a16:colId xmlns:a16="http://schemas.microsoft.com/office/drawing/2014/main" val="3756891802"/>
                        </a:ext>
                      </a:extLst>
                    </a:gridCol>
                    <a:gridCol w="1673702">
                      <a:extLst>
                        <a:ext uri="{9D8B030D-6E8A-4147-A177-3AD203B41FA5}">
                          <a16:colId xmlns:a16="http://schemas.microsoft.com/office/drawing/2014/main" val="3939007721"/>
                        </a:ext>
                      </a:extLst>
                    </a:gridCol>
                    <a:gridCol w="1673702">
                      <a:extLst>
                        <a:ext uri="{9D8B030D-6E8A-4147-A177-3AD203B41FA5}">
                          <a16:colId xmlns:a16="http://schemas.microsoft.com/office/drawing/2014/main" val="1468671484"/>
                        </a:ext>
                      </a:extLst>
                    </a:gridCol>
                    <a:gridCol w="1673702">
                      <a:extLst>
                        <a:ext uri="{9D8B030D-6E8A-4147-A177-3AD203B41FA5}">
                          <a16:colId xmlns:a16="http://schemas.microsoft.com/office/drawing/2014/main" val="1582664264"/>
                        </a:ext>
                      </a:extLst>
                    </a:gridCol>
                    <a:gridCol w="1673702">
                      <a:extLst>
                        <a:ext uri="{9D8B030D-6E8A-4147-A177-3AD203B41FA5}">
                          <a16:colId xmlns:a16="http://schemas.microsoft.com/office/drawing/2014/main" val="3917802712"/>
                        </a:ext>
                      </a:extLst>
                    </a:gridCol>
                  </a:tblGrid>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64" t="-606" r="-500000"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730" t="-606" r="-401825"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606" r="-300364"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000" t="-606" r="-200364"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1460" t="-606" r="-101095"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99636" t="-606" r="-727" b="-101212"/>
                          </a:stretch>
                        </a:blipFill>
                      </a:tcPr>
                    </a:tc>
                    <a:extLst>
                      <a:ext uri="{0D108BD9-81ED-4DB2-BD59-A6C34878D82A}">
                        <a16:rowId xmlns:a16="http://schemas.microsoft.com/office/drawing/2014/main" val="2137530973"/>
                      </a:ext>
                    </a:extLst>
                  </a:tr>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64" t="-100606" r="-500000"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730" t="-100606" r="-401825"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100606" r="-300364"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000" t="-100606" r="-200364"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1460" t="-100606" r="-101095"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99636" t="-100606" r="-727" b="-1212"/>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mc:Choice xmlns:a14="http://schemas.microsoft.com/office/drawing/2010/main" Requires="a14">
          <p:sp>
            <p:nvSpPr>
              <p:cNvPr id="19" name="Rectangle 1"/>
              <p:cNvSpPr>
                <a:spLocks noChangeArrowheads="1"/>
              </p:cNvSpPr>
              <p:nvPr/>
            </p:nvSpPr>
            <p:spPr bwMode="auto">
              <a:xfrm>
                <a:off x="457200" y="6589574"/>
                <a:ext cx="10113101" cy="17543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sz="3600">
                    <a:solidFill>
                      <a:srgbClr val="000000"/>
                    </a:solidFill>
                    <a:latin typeface="Open Sans"/>
                  </a:rPr>
                  <a:t>b) Trong mặt phẳng tọa độ </a:t>
                </a:r>
                <a14:m>
                  <m:oMath xmlns:m="http://schemas.openxmlformats.org/officeDocument/2006/math">
                    <m:r>
                      <a:rPr lang="vi-VN" sz="3600" i="1" smtClean="0">
                        <a:solidFill>
                          <a:srgbClr val="000000"/>
                        </a:solidFill>
                        <a:latin typeface="Cambria Math" panose="02040503050406030204" pitchFamily="18" charset="0"/>
                      </a:rPr>
                      <m:t>𝑂𝑥𝑦</m:t>
                    </m:r>
                  </m:oMath>
                </a14:m>
                <a:r>
                  <a:rPr lang="vi-VN" sz="3600">
                    <a:solidFill>
                      <a:srgbClr val="000000"/>
                    </a:solidFill>
                    <a:latin typeface="Open Sans"/>
                  </a:rPr>
                  <a:t>, biểu diễn điểm </a:t>
                </a:r>
                <a14:m>
                  <m:oMath xmlns:m="http://schemas.openxmlformats.org/officeDocument/2006/math">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𝑥</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𝑦</m:t>
                    </m:r>
                    <m:r>
                      <a:rPr lang="vi-VN" sz="3600" i="1" smtClean="0">
                        <a:solidFill>
                          <a:srgbClr val="000000"/>
                        </a:solidFill>
                        <a:latin typeface="Cambria Math" panose="02040503050406030204" pitchFamily="18" charset="0"/>
                      </a:rPr>
                      <m:t>)</m:t>
                    </m:r>
                  </m:oMath>
                </a14:m>
                <a:r>
                  <a:rPr lang="en-US" sz="3600" smtClean="0">
                    <a:solidFill>
                      <a:srgbClr val="000000"/>
                    </a:solidFill>
                    <a:latin typeface="Open Sans"/>
                  </a:rPr>
                  <a:t> </a:t>
                </a:r>
                <a:r>
                  <a:rPr lang="vi-VN" sz="3600">
                    <a:solidFill>
                      <a:srgbClr val="000000"/>
                    </a:solidFill>
                    <a:latin typeface="Open Sans"/>
                  </a:rPr>
                  <a:t>trong bảng giá trị ở câu a</a:t>
                </a:r>
                <a:r>
                  <a:rPr lang="vi-VN" sz="3600">
                    <a:solidFill>
                      <a:srgbClr val="000000"/>
                    </a:solidFill>
                    <a:latin typeface="Open Sans"/>
                  </a:rPr>
                  <a:t>. </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9" name="Rectangle 1"/>
              <p:cNvSpPr>
                <a:spLocks noRot="1" noChangeAspect="1" noMove="1" noResize="1" noEditPoints="1" noAdjustHandles="1" noChangeArrowheads="1" noChangeShapeType="1" noTextEdit="1"/>
              </p:cNvSpPr>
              <p:nvPr/>
            </p:nvSpPr>
            <p:spPr bwMode="auto">
              <a:xfrm>
                <a:off x="457200" y="6589574"/>
                <a:ext cx="10113101" cy="1754326"/>
              </a:xfrm>
              <a:prstGeom prst="rect">
                <a:avLst/>
              </a:prstGeom>
              <a:blipFill>
                <a:blip r:embed="rId6"/>
                <a:stretch>
                  <a:fillRect l="-1808" r="-1808" b="-65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01630" y="639935"/>
            <a:ext cx="1600200" cy="1202677"/>
          </a:xfrm>
          <a:prstGeom prst="rect">
            <a:avLst/>
          </a:prstGeom>
        </p:spPr>
      </p:pic>
      <p:sp>
        <p:nvSpPr>
          <p:cNvPr id="6" name="Rectangle 5"/>
          <p:cNvSpPr/>
          <p:nvPr/>
        </p:nvSpPr>
        <p:spPr>
          <a:xfrm>
            <a:off x="6401834" y="419100"/>
            <a:ext cx="5827236" cy="7848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2. Đồ thị và tính chất</a:t>
            </a:r>
          </a:p>
        </p:txBody>
      </p:sp>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Effect>
                      <a14:brightnessContrast contrast="-20000"/>
                    </a14:imgEffect>
                  </a14:imgLayer>
                </a14:imgProps>
              </a:ext>
            </a:extLst>
          </a:blip>
          <a:stretch>
            <a:fillRect/>
          </a:stretch>
        </p:blipFill>
        <p:spPr>
          <a:xfrm>
            <a:off x="10844083" y="2893108"/>
            <a:ext cx="7120745" cy="5069792"/>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470678" y="8343900"/>
                <a:ext cx="17431151" cy="1754326"/>
              </a:xfrm>
              <a:prstGeom prst="rect">
                <a:avLst/>
              </a:prstGeom>
            </p:spPr>
            <p:txBody>
              <a:bodyPr wrap="square">
                <a:spAutoFit/>
              </a:bodyPr>
              <a:lstStyle/>
              <a:p>
                <a:pPr lvl="0" algn="just">
                  <a:lnSpc>
                    <a:spcPct val="150000"/>
                  </a:lnSpc>
                </a:pPr>
                <a:r>
                  <a:rPr lang="vi-VN" sz="3600">
                    <a:solidFill>
                      <a:srgbClr val="000000"/>
                    </a:solidFill>
                    <a:latin typeface="Open Sans"/>
                  </a:rPr>
                  <a:t>Bằng cách làm tương tự, lấy nhiều điểm </a:t>
                </a:r>
                <a14:m>
                  <m:oMath xmlns:m="http://schemas.openxmlformats.org/officeDocument/2006/math">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 </m:t>
                    </m:r>
                    <m:r>
                      <m:rPr>
                        <m:sty m:val="p"/>
                      </m:rPr>
                      <a:rPr lang="vi-VN" sz="3600" i="1">
                        <a:solidFill>
                          <a:srgbClr val="000000"/>
                        </a:solidFill>
                        <a:latin typeface="Cambria Math" panose="02040503050406030204" pitchFamily="18" charset="0"/>
                      </a:rPr>
                      <m:t>log</m:t>
                    </m:r>
                    <m:r>
                      <a:rPr lang="vi-VN" sz="3600" i="1" baseline="-25000">
                        <a:solidFill>
                          <a:srgbClr val="000000"/>
                        </a:solidFill>
                        <a:latin typeface="Cambria Math" panose="02040503050406030204" pitchFamily="18" charset="0"/>
                      </a:rPr>
                      <m:t>2</m:t>
                    </m:r>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 </m:t>
                    </m:r>
                  </m:oMath>
                </a14:m>
                <a:r>
                  <a:rPr lang="vi-VN" sz="3600">
                    <a:solidFill>
                      <a:srgbClr val="000000"/>
                    </a:solidFill>
                    <a:latin typeface="Open Sans"/>
                  </a:rPr>
                  <a:t>với </a:t>
                </a:r>
                <a14:m>
                  <m:oMath xmlns:m="http://schemas.openxmlformats.org/officeDocument/2006/math">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 ∈ (0; +∞)</m:t>
                    </m:r>
                  </m:oMath>
                </a14:m>
                <a:r>
                  <a:rPr lang="vi-VN" sz="3600">
                    <a:solidFill>
                      <a:srgbClr val="000000"/>
                    </a:solidFill>
                    <a:latin typeface="Open Sans"/>
                  </a:rPr>
                  <a:t> và nối lại, ta được đồ thị hàm số </a:t>
                </a:r>
                <a14:m>
                  <m:oMath xmlns:m="http://schemas.openxmlformats.org/officeDocument/2006/math">
                    <m:r>
                      <a:rPr lang="vi-VN" sz="3600" i="1">
                        <a:solidFill>
                          <a:srgbClr val="000000"/>
                        </a:solidFill>
                        <a:latin typeface="Cambria Math" panose="02040503050406030204" pitchFamily="18" charset="0"/>
                      </a:rPr>
                      <m:t>𝑦</m:t>
                    </m:r>
                    <m:r>
                      <a:rPr lang="vi-VN" sz="3600" i="1">
                        <a:solidFill>
                          <a:srgbClr val="000000"/>
                        </a:solidFill>
                        <a:latin typeface="Cambria Math" panose="02040503050406030204" pitchFamily="18" charset="0"/>
                      </a:rPr>
                      <m:t> = </m:t>
                    </m:r>
                    <m:r>
                      <m:rPr>
                        <m:sty m:val="p"/>
                      </m:rPr>
                      <a:rPr lang="vi-VN" sz="3600" i="1">
                        <a:solidFill>
                          <a:srgbClr val="000000"/>
                        </a:solidFill>
                        <a:latin typeface="Cambria Math" panose="02040503050406030204" pitchFamily="18" charset="0"/>
                      </a:rPr>
                      <m:t>log</m:t>
                    </m:r>
                    <m:r>
                      <a:rPr lang="vi-VN" sz="3600" i="1" baseline="-25000">
                        <a:solidFill>
                          <a:srgbClr val="000000"/>
                        </a:solidFill>
                        <a:latin typeface="Cambria Math" panose="02040503050406030204" pitchFamily="18" charset="0"/>
                      </a:rPr>
                      <m:t>2</m:t>
                    </m:r>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 </m:t>
                    </m:r>
                  </m:oMath>
                </a14:m>
                <a:r>
                  <a:rPr lang="vi-VN" sz="3600">
                    <a:solidFill>
                      <a:srgbClr val="000000"/>
                    </a:solidFill>
                    <a:latin typeface="Open Sans"/>
                  </a:rPr>
                  <a:t>(</a:t>
                </a:r>
                <a:r>
                  <a:rPr lang="vi-VN" sz="3600" i="1">
                    <a:solidFill>
                      <a:srgbClr val="000000"/>
                    </a:solidFill>
                    <a:latin typeface="Open Sans"/>
                  </a:rPr>
                  <a:t>Hình 6</a:t>
                </a:r>
                <a:r>
                  <a:rPr lang="vi-VN" sz="3600">
                    <a:solidFill>
                      <a:srgbClr val="000000"/>
                    </a:solidFill>
                    <a:latin typeface="Open Sans"/>
                  </a:rPr>
                  <a:t>).</a:t>
                </a:r>
                <a:endParaRPr lang="en-US" altLang="en-US" sz="3600">
                  <a:solidFill>
                    <a:prstClr val="black"/>
                  </a:solidFill>
                  <a:latin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470678" y="8343900"/>
                <a:ext cx="17431151" cy="1754326"/>
              </a:xfrm>
              <a:prstGeom prst="rect">
                <a:avLst/>
              </a:prstGeom>
              <a:blipFill>
                <a:blip r:embed="rId10"/>
                <a:stretch>
                  <a:fillRect l="-1049" r="-1049" b="-6250"/>
                </a:stretch>
              </a:blipFill>
            </p:spPr>
            <p:txBody>
              <a:bodyPr/>
              <a:lstStyle/>
              <a:p>
                <a:r>
                  <a:rPr lang="en-US">
                    <a:noFill/>
                  </a:rPr>
                  <a:t> </a:t>
                </a:r>
              </a:p>
            </p:txBody>
          </p:sp>
        </mc:Fallback>
      </mc:AlternateContent>
    </p:spTree>
    <p:extLst>
      <p:ext uri="{BB962C8B-B14F-4D97-AF65-F5344CB8AC3E}">
        <p14:creationId xmlns:p14="http://schemas.microsoft.com/office/powerpoint/2010/main" val="27063330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anim calcmode="lin" valueType="num">
                                      <p:cBhvr>
                                        <p:cTn id="43" dur="500" fill="hold"/>
                                        <p:tgtEl>
                                          <p:spTgt spid="12"/>
                                        </p:tgtEl>
                                        <p:attrNameLst>
                                          <p:attrName>ppt_x</p:attrName>
                                        </p:attrNameLst>
                                      </p:cBhvr>
                                      <p:tavLst>
                                        <p:tav tm="0">
                                          <p:val>
                                            <p:strVal val="#ppt_x"/>
                                          </p:val>
                                        </p:tav>
                                        <p:tav tm="100000">
                                          <p:val>
                                            <p:strVal val="#ppt_x"/>
                                          </p:val>
                                        </p:tav>
                                      </p:tavLst>
                                    </p:anim>
                                    <p:anim calcmode="lin" valueType="num">
                                      <p:cBhvr>
                                        <p:cTn id="4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P spid="19" grpId="0"/>
      <p:bldP spid="6"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1630" y="639935"/>
            <a:ext cx="1600200" cy="1202677"/>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tretch>
            <a:fillRect/>
          </a:stretch>
        </p:blipFill>
        <p:spPr>
          <a:xfrm>
            <a:off x="10730310" y="4152900"/>
            <a:ext cx="7120745" cy="5069792"/>
          </a:xfrm>
          <a:prstGeom prst="rect">
            <a:avLst/>
          </a:prstGeom>
        </p:spPr>
      </p:pic>
      <mc:AlternateContent xmlns:mc="http://schemas.openxmlformats.org/markup-compatibility/2006">
        <mc:Choice xmlns:a14="http://schemas.microsoft.com/office/drawing/2010/main" Requires="a14">
          <p:sp>
            <p:nvSpPr>
              <p:cNvPr id="5" name="Rectangle 1"/>
              <p:cNvSpPr>
                <a:spLocks noChangeArrowheads="1"/>
              </p:cNvSpPr>
              <p:nvPr/>
            </p:nvSpPr>
            <p:spPr bwMode="auto">
              <a:xfrm>
                <a:off x="457200" y="904294"/>
                <a:ext cx="9653724" cy="847841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ts val="0"/>
                  </a:spcBef>
                  <a:spcAft>
                    <a:spcPts val="0"/>
                  </a:spcAft>
                  <a:buClrTx/>
                  <a:buSzTx/>
                  <a:buFontTx/>
                  <a:buNone/>
                  <a:tabLst/>
                </a:pPr>
                <a:r>
                  <a:rPr kumimoji="0" lang="en-US" altLang="en-US" sz="3800" b="0" i="0" u="none" strike="noStrike" cap="none" normalizeH="0" baseline="0" smtClean="0">
                    <a:ln>
                      <a:noFill/>
                    </a:ln>
                    <a:solidFill>
                      <a:srgbClr val="000000"/>
                    </a:solidFill>
                    <a:effectLst/>
                    <a:ea typeface="Open Sans"/>
                  </a:rPr>
                  <a:t>c) Cho </a:t>
                </a:r>
                <a:r>
                  <a:rPr kumimoji="0" lang="en-US" altLang="en-US" sz="3800" b="0" i="0" u="none" strike="noStrike" cap="none" normalizeH="0" baseline="0" smtClean="0">
                    <a:ln>
                      <a:noFill/>
                    </a:ln>
                    <a:solidFill>
                      <a:srgbClr val="000000"/>
                    </a:solidFill>
                    <a:effectLst/>
                    <a:ea typeface="Open Sans"/>
                  </a:rPr>
                  <a:t>biết tọa độ giao điểm đồ thị hàm </a:t>
                </a:r>
                <a:r>
                  <a:rPr kumimoji="0" lang="en-US" altLang="en-US" sz="3800" b="0" i="0" u="none" strike="noStrike" cap="none" normalizeH="0" baseline="0" smtClean="0">
                    <a:ln>
                      <a:noFill/>
                    </a:ln>
                    <a:solidFill>
                      <a:srgbClr val="000000"/>
                    </a:solidFill>
                    <a:effectLst/>
                    <a:ea typeface="Open Sans"/>
                  </a:rPr>
                  <a:t>số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𝑦</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m:rPr>
                        <m:sty m:val="p"/>
                      </m:rP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log</m:t>
                    </m:r>
                    <m:r>
                      <a:rPr kumimoji="0" lang="en-US" altLang="en-US" sz="3800" b="0" i="1" u="none" strike="noStrike" cap="none" normalizeH="0" baseline="-30000" smtClean="0">
                        <a:ln>
                          <a:noFill/>
                        </a:ln>
                        <a:solidFill>
                          <a:srgbClr val="000000"/>
                        </a:solidFill>
                        <a:effectLst/>
                        <a:latin typeface="Cambria Math" panose="02040503050406030204" pitchFamily="18" charset="0"/>
                        <a:ea typeface="Open Sans"/>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𝑥</m:t>
                    </m:r>
                  </m:oMath>
                </a14:m>
                <a:r>
                  <a:rPr kumimoji="0" lang="en-US" altLang="en-US" sz="3800" b="0" i="0" u="none" strike="noStrike" cap="none" normalizeH="0" baseline="0" smtClean="0">
                    <a:ln>
                      <a:noFill/>
                    </a:ln>
                    <a:solidFill>
                      <a:srgbClr val="000000"/>
                    </a:solidFill>
                    <a:effectLst/>
                    <a:ea typeface="Open Sans"/>
                  </a:rPr>
                  <a:t> </a:t>
                </a:r>
                <a:r>
                  <a:rPr kumimoji="0" lang="en-US" altLang="en-US" sz="3800" b="0" i="0" u="none" strike="noStrike" cap="none" normalizeH="0" baseline="0" smtClean="0">
                    <a:ln>
                      <a:noFill/>
                    </a:ln>
                    <a:solidFill>
                      <a:srgbClr val="000000"/>
                    </a:solidFill>
                    <a:effectLst/>
                    <a:ea typeface="Open Sans"/>
                  </a:rPr>
                  <a:t>với trục hoành và vị trí của đồ thị hàm số đó so với trục tung.</a:t>
                </a:r>
                <a:endParaRPr kumimoji="0" lang="en-US" altLang="en-US" sz="3800" b="0" i="0" u="none" strike="noStrike" cap="none" normalizeH="0" baseline="0" smtClean="0">
                  <a:ln>
                    <a:noFill/>
                  </a:ln>
                  <a:solidFill>
                    <a:schemeClr val="tx1"/>
                  </a:solidFill>
                  <a:effectLst/>
                </a:endParaRPr>
              </a:p>
              <a:p>
                <a:pPr lvl="0" algn="just">
                  <a:lnSpc>
                    <a:spcPct val="175000"/>
                  </a:lnSpc>
                  <a:spcBef>
                    <a:spcPts val="0"/>
                  </a:spcBef>
                  <a:spcAft>
                    <a:spcPts val="0"/>
                  </a:spcAft>
                </a:pPr>
                <a:r>
                  <a:rPr kumimoji="0" lang="en-US" altLang="en-US" sz="3800" b="0" i="0" u="none" strike="noStrike" cap="none" normalizeH="0" baseline="0" smtClean="0">
                    <a:ln>
                      <a:noFill/>
                    </a:ln>
                    <a:solidFill>
                      <a:srgbClr val="000000"/>
                    </a:solidFill>
                    <a:effectLst/>
                    <a:ea typeface="Open Sans"/>
                  </a:rPr>
                  <a:t>d</a:t>
                </a:r>
                <a:r>
                  <a:rPr kumimoji="0" lang="en-US" altLang="en-US" sz="3800" b="0" i="0" u="none" strike="noStrike" cap="none" normalizeH="0" baseline="0" smtClean="0">
                    <a:ln>
                      <a:noFill/>
                    </a:ln>
                    <a:solidFill>
                      <a:srgbClr val="000000"/>
                    </a:solidFill>
                    <a:effectLst/>
                    <a:ea typeface="Open Sans"/>
                  </a:rPr>
                  <a:t>) Quan </a:t>
                </a:r>
                <a:r>
                  <a:rPr kumimoji="0" lang="en-US" altLang="en-US" sz="3800" b="0" i="0" u="none" strike="noStrike" cap="none" normalizeH="0" baseline="0" smtClean="0">
                    <a:ln>
                      <a:noFill/>
                    </a:ln>
                    <a:solidFill>
                      <a:srgbClr val="000000"/>
                    </a:solidFill>
                    <a:effectLst/>
                    <a:ea typeface="Open Sans"/>
                  </a:rPr>
                  <a:t>sát đồ thị hàm số </a:t>
                </a:r>
                <a14:m>
                  <m:oMath xmlns:m="http://schemas.openxmlformats.org/officeDocument/2006/math">
                    <m:r>
                      <a:rPr lang="en-US" altLang="en-US" sz="3800" i="1">
                        <a:solidFill>
                          <a:srgbClr val="000000"/>
                        </a:solidFill>
                        <a:latin typeface="Cambria Math" panose="02040503050406030204" pitchFamily="18" charset="0"/>
                        <a:ea typeface="Open Sans"/>
                      </a:rPr>
                      <m:t>𝑦</m:t>
                    </m:r>
                    <m:r>
                      <a:rPr lang="en-US" altLang="en-US" sz="3800" i="1">
                        <a:solidFill>
                          <a:srgbClr val="000000"/>
                        </a:solidFill>
                        <a:latin typeface="Cambria Math" panose="02040503050406030204" pitchFamily="18" charset="0"/>
                        <a:ea typeface="Open Sans"/>
                      </a:rPr>
                      <m:t>=</m:t>
                    </m:r>
                    <m:r>
                      <m:rPr>
                        <m:sty m:val="p"/>
                      </m:rPr>
                      <a:rPr lang="en-US" altLang="en-US" sz="3800" i="1">
                        <a:solidFill>
                          <a:srgbClr val="000000"/>
                        </a:solidFill>
                        <a:latin typeface="Cambria Math" panose="02040503050406030204" pitchFamily="18" charset="0"/>
                        <a:ea typeface="Open Sans"/>
                      </a:rPr>
                      <m:t>log</m:t>
                    </m:r>
                    <m:r>
                      <a:rPr lang="en-US" altLang="en-US" sz="3800" i="1" baseline="-30000">
                        <a:solidFill>
                          <a:srgbClr val="000000"/>
                        </a:solidFill>
                        <a:latin typeface="Cambria Math" panose="02040503050406030204" pitchFamily="18" charset="0"/>
                        <a:ea typeface="Open Sans"/>
                      </a:rPr>
                      <m:t>2</m:t>
                    </m:r>
                    <m:r>
                      <a:rPr lang="en-US" altLang="en-US" sz="3800" i="1">
                        <a:solidFill>
                          <a:srgbClr val="000000"/>
                        </a:solidFill>
                        <a:latin typeface="Cambria Math" panose="02040503050406030204" pitchFamily="18" charset="0"/>
                        <a:ea typeface="Open Sans"/>
                      </a:rPr>
                      <m:t>𝑥</m:t>
                    </m:r>
                  </m:oMath>
                </a14:m>
                <a:r>
                  <a:rPr kumimoji="0" lang="en-US" altLang="en-US" sz="3800" b="0" i="0" u="none" strike="noStrike" cap="none" normalizeH="0" baseline="0" smtClean="0">
                    <a:ln>
                      <a:noFill/>
                    </a:ln>
                    <a:solidFill>
                      <a:srgbClr val="000000"/>
                    </a:solidFill>
                    <a:effectLst/>
                    <a:ea typeface="Open Sans"/>
                  </a:rPr>
                  <a:t>, nêu nhận xét về:</a:t>
                </a:r>
                <a:endParaRPr kumimoji="0" lang="en-US" altLang="en-US" sz="3800" b="0" i="0" u="none" strike="noStrike" cap="none" normalizeH="0" baseline="0" smtClean="0">
                  <a:ln>
                    <a:noFill/>
                  </a:ln>
                  <a:solidFill>
                    <a:schemeClr val="tx1"/>
                  </a:solidFill>
                  <a:effectLst/>
                </a:endParaRPr>
              </a:p>
              <a:p>
                <a:pPr marL="571500" indent="-571500" algn="just">
                  <a:lnSpc>
                    <a:spcPct val="175000"/>
                  </a:lnSpc>
                  <a:spcBef>
                    <a:spcPts val="0"/>
                  </a:spcBef>
                  <a:spcAft>
                    <a:spcPts val="0"/>
                  </a:spcAft>
                  <a:buFont typeface="Arial" panose="020B0604020202020204" pitchFamily="34" charset="0"/>
                  <a:buChar char="•"/>
                </a:pPr>
                <a14:m>
                  <m:oMath xmlns:m="http://schemas.openxmlformats.org/officeDocument/2006/math">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limLowPr>
                          <m:e>
                            <m:r>
                              <a:rPr lang="da-DK" sz="3800" i="1">
                                <a:effectLst/>
                                <a:latin typeface="Cambria Math" panose="02040503050406030204" pitchFamily="18" charset="0"/>
                                <a:ea typeface="Arial" panose="020B0604020202020204" pitchFamily="34" charset="0"/>
                                <a:cs typeface="Times New Roman" panose="02020603050405020304" pitchFamily="18" charset="0"/>
                              </a:rPr>
                              <m:t>𝑙𝑖𝑚</m:t>
                            </m:r>
                          </m:e>
                          <m:lim>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r>
                              <a:rPr lang="da-DK" sz="3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3800" i="1">
                                    <a:effectLst/>
                                    <a:latin typeface="Cambria Math" panose="02040503050406030204" pitchFamily="18" charset="0"/>
                                    <a:ea typeface="Arial" panose="020B0604020202020204" pitchFamily="34" charset="0"/>
                                    <a:cs typeface="Times New Roman" panose="02020603050405020304" pitchFamily="18" charset="0"/>
                                  </a:rPr>
                                  <m:t>0</m:t>
                                </m:r>
                              </m:e>
                              <m:sup>
                                <m:r>
                                  <a:rPr lang="da-DK" sz="3800" i="1">
                                    <a:effectLst/>
                                    <a:latin typeface="Cambria Math" panose="02040503050406030204" pitchFamily="18" charset="0"/>
                                    <a:ea typeface="Arial" panose="020B0604020202020204" pitchFamily="34" charset="0"/>
                                    <a:cs typeface="Times New Roman" panose="02020603050405020304" pitchFamily="18" charset="0"/>
                                  </a:rPr>
                                  <m:t>+</m:t>
                                </m:r>
                              </m:sup>
                            </m:sSup>
                          </m:lim>
                        </m:limLow>
                      </m:fName>
                      <m:e>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8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8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e>
                            </m:func>
                          </m:e>
                        </m:d>
                      </m:e>
                    </m:func>
                  </m:oMath>
                </a14:m>
                <a:r>
                  <a:rPr lang="da-DK" sz="3800">
                    <a:effectLst/>
                    <a:latin typeface="Times New Roman" panose="02020603050405020304" pitchFamily="18" charset="0"/>
                    <a:ea typeface="Dotum" panose="020B0600000101010101" pitchFamily="34" charset="-127"/>
                    <a:cs typeface="Times New Roman" panose="02020603050405020304" pitchFamily="18" charset="0"/>
                  </a:rPr>
                  <a:t> ;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8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8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8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8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e>
                            </m:func>
                          </m:e>
                        </m:d>
                      </m:e>
                    </m:func>
                  </m:oMath>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75000"/>
                  </a:lnSpc>
                  <a:spcBef>
                    <a:spcPts val="0"/>
                  </a:spcBef>
                  <a:spcAft>
                    <a:spcPts val="0"/>
                  </a:spcAft>
                </a:pPr>
                <a:r>
                  <a:rPr kumimoji="0" lang="en-US" altLang="en-US" sz="3800" b="0" i="0" u="none" strike="noStrike" cap="none" normalizeH="0" baseline="0" smtClean="0">
                    <a:ln>
                      <a:noFill/>
                    </a:ln>
                    <a:solidFill>
                      <a:srgbClr val="000000"/>
                    </a:solidFill>
                    <a:effectLst/>
                    <a:ea typeface="Open Sans"/>
                  </a:rPr>
                  <a:t>• Sự biến thiên của hàm số </a:t>
                </a:r>
                <a14:m>
                  <m:oMath xmlns:m="http://schemas.openxmlformats.org/officeDocument/2006/math">
                    <m:r>
                      <a:rPr lang="en-US" altLang="en-US" sz="3800" i="1">
                        <a:solidFill>
                          <a:srgbClr val="000000"/>
                        </a:solidFill>
                        <a:latin typeface="Cambria Math" panose="02040503050406030204" pitchFamily="18" charset="0"/>
                        <a:ea typeface="Open Sans"/>
                      </a:rPr>
                      <m:t>𝑦</m:t>
                    </m:r>
                    <m:r>
                      <a:rPr lang="en-US" altLang="en-US" sz="3800" i="1">
                        <a:solidFill>
                          <a:srgbClr val="000000"/>
                        </a:solidFill>
                        <a:latin typeface="Cambria Math" panose="02040503050406030204" pitchFamily="18" charset="0"/>
                        <a:ea typeface="Open Sans"/>
                      </a:rPr>
                      <m:t>=</m:t>
                    </m:r>
                    <m:r>
                      <m:rPr>
                        <m:sty m:val="p"/>
                      </m:rPr>
                      <a:rPr lang="en-US" altLang="en-US" sz="3800" i="1">
                        <a:solidFill>
                          <a:srgbClr val="000000"/>
                        </a:solidFill>
                        <a:latin typeface="Cambria Math" panose="02040503050406030204" pitchFamily="18" charset="0"/>
                        <a:ea typeface="Open Sans"/>
                      </a:rPr>
                      <m:t>log</m:t>
                    </m:r>
                    <m:r>
                      <a:rPr lang="en-US" altLang="en-US" sz="3800" i="1" baseline="-30000">
                        <a:solidFill>
                          <a:srgbClr val="000000"/>
                        </a:solidFill>
                        <a:latin typeface="Cambria Math" panose="02040503050406030204" pitchFamily="18" charset="0"/>
                        <a:ea typeface="Open Sans"/>
                      </a:rPr>
                      <m:t>2</m:t>
                    </m:r>
                    <m:r>
                      <a:rPr lang="en-US" altLang="en-US" sz="3800" i="1">
                        <a:solidFill>
                          <a:srgbClr val="000000"/>
                        </a:solidFill>
                        <a:latin typeface="Cambria Math" panose="02040503050406030204" pitchFamily="18" charset="0"/>
                        <a:ea typeface="Open Sans"/>
                      </a:rPr>
                      <m:t>𝑥</m:t>
                    </m:r>
                  </m:oMath>
                </a14:m>
                <a:r>
                  <a:rPr lang="en-US" altLang="en-US" sz="3800">
                    <a:solidFill>
                      <a:srgbClr val="000000"/>
                    </a:solidFill>
                    <a:ea typeface="Open Sans"/>
                  </a:rPr>
                  <a:t> </a:t>
                </a:r>
                <a:r>
                  <a:rPr kumimoji="0" lang="en-US" altLang="en-US" sz="3800" b="0" i="0" u="none" strike="noStrike" cap="none" normalizeH="0" baseline="0" smtClean="0">
                    <a:ln>
                      <a:noFill/>
                    </a:ln>
                    <a:solidFill>
                      <a:srgbClr val="000000"/>
                    </a:solidFill>
                    <a:effectLst/>
                    <a:ea typeface="Open Sans"/>
                  </a:rPr>
                  <a:t>và lập bảng biến thiên của hàm số đó.</a:t>
                </a:r>
                <a:endParaRPr kumimoji="0" lang="en-US" altLang="en-US" sz="3800" b="0" i="0" u="none" strike="noStrike" cap="none" normalizeH="0" baseline="0" smtClean="0">
                  <a:ln>
                    <a:noFill/>
                  </a:ln>
                  <a:solidFill>
                    <a:schemeClr val="tx1"/>
                  </a:solidFill>
                  <a:effectLst/>
                </a:endParaRPr>
              </a:p>
            </p:txBody>
          </p:sp>
        </mc:Choice>
        <mc:Fallback>
          <p:sp>
            <p:nvSpPr>
              <p:cNvPr id="5" name="Rectangle 1"/>
              <p:cNvSpPr>
                <a:spLocks noRot="1" noChangeAspect="1" noMove="1" noResize="1" noEditPoints="1" noAdjustHandles="1" noChangeArrowheads="1" noChangeShapeType="1" noTextEdit="1"/>
              </p:cNvSpPr>
              <p:nvPr/>
            </p:nvSpPr>
            <p:spPr bwMode="auto">
              <a:xfrm>
                <a:off x="457200" y="904294"/>
                <a:ext cx="9653724" cy="8478411"/>
              </a:xfrm>
              <a:prstGeom prst="rect">
                <a:avLst/>
              </a:prstGeom>
              <a:blipFill>
                <a:blip r:embed="rId6"/>
                <a:stretch>
                  <a:fillRect l="-2083" r="-2020" b="-15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5327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389305" y="310212"/>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852862" y="1251207"/>
              <a:ext cx="1600200" cy="707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9465" y="559920"/>
            <a:ext cx="1099210" cy="826143"/>
          </a:xfrm>
          <a:prstGeom prst="rect">
            <a:avLst/>
          </a:prstGeom>
        </p:spPr>
      </p:pic>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423786132"/>
                  </p:ext>
                </p:extLst>
              </p:nvPr>
            </p:nvGraphicFramePr>
            <p:xfrm>
              <a:off x="473242" y="2512060"/>
              <a:ext cx="9745380" cy="2098040"/>
            </p:xfrm>
            <a:graphic>
              <a:graphicData uri="http://schemas.openxmlformats.org/drawingml/2006/table">
                <a:tbl>
                  <a:tblPr firstRow="1" firstCol="1" bandRow="1"/>
                  <a:tblGrid>
                    <a:gridCol w="1624230">
                      <a:extLst>
                        <a:ext uri="{9D8B030D-6E8A-4147-A177-3AD203B41FA5}">
                          <a16:colId xmlns:a16="http://schemas.microsoft.com/office/drawing/2014/main" val="3414576512"/>
                        </a:ext>
                      </a:extLst>
                    </a:gridCol>
                    <a:gridCol w="1624230">
                      <a:extLst>
                        <a:ext uri="{9D8B030D-6E8A-4147-A177-3AD203B41FA5}">
                          <a16:colId xmlns:a16="http://schemas.microsoft.com/office/drawing/2014/main" val="3756891802"/>
                        </a:ext>
                      </a:extLst>
                    </a:gridCol>
                    <a:gridCol w="1624230">
                      <a:extLst>
                        <a:ext uri="{9D8B030D-6E8A-4147-A177-3AD203B41FA5}">
                          <a16:colId xmlns:a16="http://schemas.microsoft.com/office/drawing/2014/main" val="3939007721"/>
                        </a:ext>
                      </a:extLst>
                    </a:gridCol>
                    <a:gridCol w="1624230">
                      <a:extLst>
                        <a:ext uri="{9D8B030D-6E8A-4147-A177-3AD203B41FA5}">
                          <a16:colId xmlns:a16="http://schemas.microsoft.com/office/drawing/2014/main" val="1468671484"/>
                        </a:ext>
                      </a:extLst>
                    </a:gridCol>
                    <a:gridCol w="1624230">
                      <a:extLst>
                        <a:ext uri="{9D8B030D-6E8A-4147-A177-3AD203B41FA5}">
                          <a16:colId xmlns:a16="http://schemas.microsoft.com/office/drawing/2014/main" val="1582664264"/>
                        </a:ext>
                      </a:extLst>
                    </a:gridCol>
                    <a:gridCol w="1624230">
                      <a:extLst>
                        <a:ext uri="{9D8B030D-6E8A-4147-A177-3AD203B41FA5}">
                          <a16:colId xmlns:a16="http://schemas.microsoft.com/office/drawing/2014/main" val="3917802712"/>
                        </a:ext>
                      </a:extLst>
                    </a:gridCol>
                  </a:tblGrid>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0,5</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4</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8</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423786132"/>
                  </p:ext>
                </p:extLst>
              </p:nvPr>
            </p:nvGraphicFramePr>
            <p:xfrm>
              <a:off x="473242" y="2512060"/>
              <a:ext cx="9745380" cy="2098040"/>
            </p:xfrm>
            <a:graphic>
              <a:graphicData uri="http://schemas.openxmlformats.org/drawingml/2006/table">
                <a:tbl>
                  <a:tblPr firstRow="1" firstCol="1" bandRow="1"/>
                  <a:tblGrid>
                    <a:gridCol w="1624230">
                      <a:extLst>
                        <a:ext uri="{9D8B030D-6E8A-4147-A177-3AD203B41FA5}">
                          <a16:colId xmlns:a16="http://schemas.microsoft.com/office/drawing/2014/main" val="3414576512"/>
                        </a:ext>
                      </a:extLst>
                    </a:gridCol>
                    <a:gridCol w="1624230">
                      <a:extLst>
                        <a:ext uri="{9D8B030D-6E8A-4147-A177-3AD203B41FA5}">
                          <a16:colId xmlns:a16="http://schemas.microsoft.com/office/drawing/2014/main" val="3756891802"/>
                        </a:ext>
                      </a:extLst>
                    </a:gridCol>
                    <a:gridCol w="1624230">
                      <a:extLst>
                        <a:ext uri="{9D8B030D-6E8A-4147-A177-3AD203B41FA5}">
                          <a16:colId xmlns:a16="http://schemas.microsoft.com/office/drawing/2014/main" val="3939007721"/>
                        </a:ext>
                      </a:extLst>
                    </a:gridCol>
                    <a:gridCol w="1624230">
                      <a:extLst>
                        <a:ext uri="{9D8B030D-6E8A-4147-A177-3AD203B41FA5}">
                          <a16:colId xmlns:a16="http://schemas.microsoft.com/office/drawing/2014/main" val="1468671484"/>
                        </a:ext>
                      </a:extLst>
                    </a:gridCol>
                    <a:gridCol w="1624230">
                      <a:extLst>
                        <a:ext uri="{9D8B030D-6E8A-4147-A177-3AD203B41FA5}">
                          <a16:colId xmlns:a16="http://schemas.microsoft.com/office/drawing/2014/main" val="1582664264"/>
                        </a:ext>
                      </a:extLst>
                    </a:gridCol>
                    <a:gridCol w="1624230">
                      <a:extLst>
                        <a:ext uri="{9D8B030D-6E8A-4147-A177-3AD203B41FA5}">
                          <a16:colId xmlns:a16="http://schemas.microsoft.com/office/drawing/2014/main" val="3917802712"/>
                        </a:ext>
                      </a:extLst>
                    </a:gridCol>
                  </a:tblGrid>
                  <a:tr h="104902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75" t="-578" r="-500000"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752" t="-578" r="-401880"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578" r="-300375"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000" t="-578" r="-200375"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1504" t="-578" r="-101128"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99625" t="-578" r="-749" b="-100578"/>
                          </a:stretch>
                        </a:blipFill>
                      </a:tcPr>
                    </a:tc>
                    <a:extLst>
                      <a:ext uri="{0D108BD9-81ED-4DB2-BD59-A6C34878D82A}">
                        <a16:rowId xmlns:a16="http://schemas.microsoft.com/office/drawing/2014/main" val="2137530973"/>
                      </a:ext>
                    </a:extLst>
                  </a:tr>
                  <a:tr h="104902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75" t="-101163" r="-500000"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752" t="-101163" r="-401880"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101163" r="-300375"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000" t="-101163" r="-200375"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1504" t="-101163" r="-101128"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99625" t="-101163" r="-749" b="-1163"/>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mc:Choice xmlns:a14="http://schemas.microsoft.com/office/drawing/2010/main" Requires="a14">
          <p:sp>
            <p:nvSpPr>
              <p:cNvPr id="12" name="Rectangle 11"/>
              <p:cNvSpPr/>
              <p:nvPr/>
            </p:nvSpPr>
            <p:spPr>
              <a:xfrm>
                <a:off x="2418183" y="3716748"/>
                <a:ext cx="933269"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−1</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418183" y="3716748"/>
                <a:ext cx="933269" cy="7643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4294732" y="3716748"/>
                <a:ext cx="579005"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0</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294732" y="3716748"/>
                <a:ext cx="579005" cy="7643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5896338" y="3716748"/>
                <a:ext cx="579005"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1</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5896338" y="3716748"/>
                <a:ext cx="579005" cy="76431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7497944" y="3720084"/>
                <a:ext cx="579005"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2</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7497944" y="3720084"/>
                <a:ext cx="579005" cy="76431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9099550" y="3716748"/>
                <a:ext cx="579005"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3</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9099550" y="3716748"/>
                <a:ext cx="579005" cy="764312"/>
              </a:xfrm>
              <a:prstGeom prst="rect">
                <a:avLst/>
              </a:prstGeom>
              <a:blipFill>
                <a:blip r:embed="rId10"/>
                <a:stretch>
                  <a:fillRect/>
                </a:stretch>
              </a:blipFill>
            </p:spPr>
            <p:txBody>
              <a:bodyPr/>
              <a:lstStyle/>
              <a:p>
                <a:r>
                  <a:rPr lang="en-US">
                    <a:noFill/>
                  </a:rPr>
                  <a:t> </a:t>
                </a:r>
              </a:p>
            </p:txBody>
          </p:sp>
        </mc:Fallback>
      </mc:AlternateContent>
      <p:sp>
        <p:nvSpPr>
          <p:cNvPr id="3" name="Rectangle 2"/>
          <p:cNvSpPr/>
          <p:nvPr/>
        </p:nvSpPr>
        <p:spPr>
          <a:xfrm>
            <a:off x="457200" y="1508404"/>
            <a:ext cx="752129"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p:cNvSpPr/>
          <p:nvPr/>
        </p:nvSpPr>
        <p:spPr>
          <a:xfrm>
            <a:off x="473242" y="5067300"/>
            <a:ext cx="9745380" cy="2723823"/>
          </a:xfrm>
          <a:prstGeom prst="rect">
            <a:avLst/>
          </a:prstGeom>
        </p:spPr>
        <p:txBody>
          <a:bodyPr wrap="square">
            <a:spAutoFit/>
          </a:bodyPr>
          <a:lstStyle/>
          <a:p>
            <a:pPr lvl="0" algn="just">
              <a:lnSpc>
                <a:spcPct val="150000"/>
              </a:lnSpc>
            </a:pPr>
            <a:r>
              <a:rPr lang="vi-VN" sz="3800">
                <a:solidFill>
                  <a:srgbClr val="000000"/>
                </a:solidFill>
              </a:rPr>
              <a:t>b) Các điểm A(0,5; –1), B(1; 0), C(2; </a:t>
            </a:r>
            <a:r>
              <a:rPr lang="vi-VN" sz="3800">
                <a:solidFill>
                  <a:srgbClr val="000000"/>
                </a:solidFill>
              </a:rPr>
              <a:t>1</a:t>
            </a:r>
            <a:r>
              <a:rPr lang="vi-VN" sz="3800" smtClean="0">
                <a:solidFill>
                  <a:srgbClr val="000000"/>
                </a:solidFill>
              </a:rPr>
              <a:t>);</a:t>
            </a:r>
            <a:r>
              <a:rPr lang="en-US" sz="3800" smtClean="0">
                <a:solidFill>
                  <a:srgbClr val="000000"/>
                </a:solidFill>
              </a:rPr>
              <a:t> </a:t>
            </a:r>
            <a:r>
              <a:rPr lang="vi-VN" sz="3800" smtClean="0">
                <a:solidFill>
                  <a:srgbClr val="000000"/>
                </a:solidFill>
              </a:rPr>
              <a:t> </a:t>
            </a:r>
            <a:r>
              <a:rPr lang="vi-VN" sz="3800">
                <a:solidFill>
                  <a:srgbClr val="000000"/>
                </a:solidFill>
              </a:rPr>
              <a:t>D(4; 2) và E(8; 3) được biểu diễn trên mặt phẳng tọa độ Oxy như Hình 6.</a:t>
            </a:r>
            <a:endParaRPr kumimoji="0" lang="en-US" sz="3800" b="0" i="0" u="none" strike="noStrike" kern="1200" cap="none" spc="0" normalizeH="0" baseline="0" noProof="0">
              <a:ln>
                <a:noFill/>
              </a:ln>
              <a:solidFill>
                <a:prstClr val="black"/>
              </a:solidFill>
              <a:effectLst/>
              <a:uLnTx/>
              <a:uFillTx/>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473242" y="7980670"/>
                <a:ext cx="16747958" cy="1846659"/>
              </a:xfrm>
              <a:prstGeom prst="rect">
                <a:avLst/>
              </a:prstGeom>
            </p:spPr>
            <p:txBody>
              <a:bodyPr wrap="square">
                <a:spAutoFit/>
              </a:bodyPr>
              <a:lstStyle/>
              <a:p>
                <a:pPr algn="just">
                  <a:lnSpc>
                    <a:spcPct val="150000"/>
                  </a:lnSpc>
                </a:pPr>
                <a:r>
                  <a:rPr lang="da-DK" sz="3800">
                    <a:latin typeface="Arial" panose="020B0604020202020204" pitchFamily="34" charset="0"/>
                    <a:ea typeface="Arial" panose="020B0604020202020204" pitchFamily="34" charset="0"/>
                    <a:cs typeface="Arial" panose="020B0604020202020204" pitchFamily="34" charset="0"/>
                  </a:rPr>
                  <a:t>c) Tọa độ giao điểm của đồ thị hàm số </a:t>
                </a:r>
                <a14:m>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𝑦</m:t>
                    </m:r>
                    <m:r>
                      <a:rPr lang="da-DK" sz="38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8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8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800">
                    <a:effectLst/>
                    <a:latin typeface="Arial" panose="020B0604020202020204" pitchFamily="34" charset="0"/>
                    <a:ea typeface="Dotum" panose="020B0600000101010101" pitchFamily="34" charset="-127"/>
                    <a:cs typeface="Arial" panose="020B0604020202020204" pitchFamily="34" charset="0"/>
                  </a:rPr>
                  <a:t> </a:t>
                </a:r>
                <a:r>
                  <a:rPr lang="da-DK" sz="3800">
                    <a:effectLst/>
                    <a:latin typeface="Arial" panose="020B0604020202020204" pitchFamily="34" charset="0"/>
                    <a:ea typeface="Arial" panose="020B0604020202020204" pitchFamily="34" charset="0"/>
                    <a:cs typeface="Arial" panose="020B0604020202020204" pitchFamily="34" charset="0"/>
                  </a:rPr>
                  <a:t>với trục hoành là </a:t>
                </a:r>
                <a14:m>
                  <m:oMath xmlns:m="http://schemas.openxmlformats.org/officeDocument/2006/math">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800" i="1">
                            <a:effectLst/>
                            <a:latin typeface="Cambria Math" panose="02040503050406030204" pitchFamily="18" charset="0"/>
                            <a:ea typeface="Arial" panose="020B0604020202020204" pitchFamily="34" charset="0"/>
                            <a:cs typeface="Times New Roman" panose="02020603050405020304" pitchFamily="18" charset="0"/>
                          </a:rPr>
                          <m:t>1;0</m:t>
                        </m:r>
                      </m:e>
                    </m:d>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800">
                    <a:effectLst/>
                    <a:latin typeface="Arial" panose="020B0604020202020204" pitchFamily="34" charset="0"/>
                    <a:ea typeface="Arial" panose="020B0604020202020204" pitchFamily="34" charset="0"/>
                    <a:cs typeface="Arial" panose="020B0604020202020204" pitchFamily="34" charset="0"/>
                  </a:rPr>
                  <a:t>Đồ thị hàm số đó không cắt trục tung.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73242" y="7980670"/>
                <a:ext cx="16747958" cy="1846659"/>
              </a:xfrm>
              <a:prstGeom prst="rect">
                <a:avLst/>
              </a:prstGeom>
              <a:blipFill>
                <a:blip r:embed="rId11"/>
                <a:stretch>
                  <a:fillRect l="-1201" b="-6601"/>
                </a:stretch>
              </a:blipFill>
            </p:spPr>
            <p:txBody>
              <a:bodyPr/>
              <a:lstStyle/>
              <a:p>
                <a:r>
                  <a:rPr lang="en-US">
                    <a:noFill/>
                  </a:rPr>
                  <a:t> </a:t>
                </a:r>
              </a:p>
            </p:txBody>
          </p:sp>
        </mc:Fallback>
      </mc:AlternateContent>
      <p:pic>
        <p:nvPicPr>
          <p:cNvPr id="17" name="Picture 16"/>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Effect>
                      <a14:brightnessContrast contrast="-20000"/>
                    </a14:imgEffect>
                  </a14:imgLayer>
                </a14:imgProps>
              </a:ext>
            </a:extLst>
          </a:blip>
          <a:stretch>
            <a:fillRect/>
          </a:stretch>
        </p:blipFill>
        <p:spPr>
          <a:xfrm>
            <a:off x="10713972" y="2430180"/>
            <a:ext cx="7120745" cy="5069792"/>
          </a:xfrm>
          <a:prstGeom prst="rect">
            <a:avLst/>
          </a:prstGeom>
        </p:spPr>
      </p:pic>
    </p:spTree>
    <p:extLst>
      <p:ext uri="{BB962C8B-B14F-4D97-AF65-F5344CB8AC3E}">
        <p14:creationId xmlns:p14="http://schemas.microsoft.com/office/powerpoint/2010/main" val="2798945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anim calcmode="lin" valueType="num">
                                      <p:cBhvr>
                                        <p:cTn id="60" dur="500" fill="hold"/>
                                        <p:tgtEl>
                                          <p:spTgt spid="5"/>
                                        </p:tgtEl>
                                        <p:attrNameLst>
                                          <p:attrName>ppt_x</p:attrName>
                                        </p:attrNameLst>
                                      </p:cBhvr>
                                      <p:tavLst>
                                        <p:tav tm="0">
                                          <p:val>
                                            <p:strVal val="#ppt_x"/>
                                          </p:val>
                                        </p:tav>
                                        <p:tav tm="100000">
                                          <p:val>
                                            <p:strVal val="#ppt_x"/>
                                          </p:val>
                                        </p:tav>
                                      </p:tavLst>
                                    </p:anim>
                                    <p:anim calcmode="lin" valueType="num">
                                      <p:cBhvr>
                                        <p:cTn id="6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0" grpId="0" animBg="1"/>
      <p:bldP spid="21" grpId="0" animBg="1"/>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389305" y="310212"/>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852862" y="1251207"/>
              <a:ext cx="1600200" cy="707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9465" y="559920"/>
            <a:ext cx="1099210" cy="826143"/>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10713972" y="2430180"/>
            <a:ext cx="7120745" cy="5069792"/>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921105" y="2019300"/>
                <a:ext cx="9727289" cy="2084994"/>
              </a:xfrm>
              <a:prstGeom prst="rect">
                <a:avLst/>
              </a:prstGeom>
            </p:spPr>
            <p:txBody>
              <a:bodyPr wrap="square">
                <a:spAutoFit/>
              </a:bodyPr>
              <a:lstStyle/>
              <a:p>
                <a:pPr algn="just">
                  <a:lnSpc>
                    <a:spcPct val="150000"/>
                  </a:lnSpc>
                  <a:spcBef>
                    <a:spcPts val="600"/>
                  </a:spcBef>
                  <a:spcAft>
                    <a:spcPts val="600"/>
                  </a:spcAft>
                </a:pPr>
                <a:r>
                  <a:rPr lang="da-DK" sz="3600">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limLowPr>
                          <m:e>
                            <m:r>
                              <a:rPr lang="da-DK" sz="3600" i="1">
                                <a:effectLst/>
                                <a:latin typeface="Cambria Math" panose="02040503050406030204" pitchFamily="18" charset="0"/>
                                <a:ea typeface="Arial" panose="020B0604020202020204" pitchFamily="34" charset="0"/>
                                <a:cs typeface="Times New Roman" panose="02020603050405020304" pitchFamily="18" charset="0"/>
                              </a:rPr>
                              <m:t>𝑙𝑖𝑚</m:t>
                            </m:r>
                          </m:e>
                          <m:lim>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3600" i="1">
                                    <a:effectLst/>
                                    <a:latin typeface="Cambria Math" panose="02040503050406030204" pitchFamily="18" charset="0"/>
                                    <a:ea typeface="Arial" panose="020B0604020202020204" pitchFamily="34" charset="0"/>
                                    <a:cs typeface="Times New Roman" panose="02020603050405020304" pitchFamily="18" charset="0"/>
                                  </a:rPr>
                                  <m:t>0</m:t>
                                </m:r>
                              </m:e>
                              <m:sup>
                                <m:r>
                                  <a:rPr lang="da-DK" sz="3600" i="1">
                                    <a:effectLst/>
                                    <a:latin typeface="Cambria Math" panose="02040503050406030204" pitchFamily="18" charset="0"/>
                                    <a:ea typeface="Arial" panose="020B0604020202020204" pitchFamily="34" charset="0"/>
                                    <a:cs typeface="Times New Roman" panose="02020603050405020304" pitchFamily="18" charset="0"/>
                                  </a:rPr>
                                  <m:t>+</m:t>
                                </m:r>
                              </m:sup>
                            </m:sSup>
                          </m:lim>
                        </m:limLow>
                      </m:fName>
                      <m:e>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e>
                        </m:d>
                      </m:e>
                    </m:func>
                    <m:r>
                      <a:rPr lang="da-DK" sz="3600" i="1">
                        <a:effectLst/>
                        <a:latin typeface="Cambria Math" panose="02040503050406030204" pitchFamily="18" charset="0"/>
                        <a:ea typeface="Arial" panose="020B0604020202020204" pitchFamily="34" charset="0"/>
                        <a:cs typeface="Times New Roman" panose="02020603050405020304" pitchFamily="18" charset="0"/>
                      </a:rPr>
                      <m:t>=0</m:t>
                    </m:r>
                  </m:oMath>
                </a14:m>
                <a:r>
                  <a:rPr lang="da-DK" sz="36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e>
                        </m:d>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đồng biến trên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 +∞</m:t>
                        </m:r>
                      </m:e>
                    </m:d>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921105" y="2019300"/>
                <a:ext cx="9727289" cy="2084994"/>
              </a:xfrm>
              <a:prstGeom prst="rect">
                <a:avLst/>
              </a:prstGeom>
              <a:blipFill>
                <a:blip r:embed="rId7"/>
                <a:stretch>
                  <a:fillRect l="-1880" b="-102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0" name="Table 9"/>
              <p:cNvGraphicFramePr>
                <a:graphicFrameLocks noGrp="1"/>
              </p:cNvGraphicFramePr>
              <p:nvPr>
                <p:extLst>
                  <p:ext uri="{D42A27DB-BD31-4B8C-83A1-F6EECF244321}">
                    <p14:modId xmlns:p14="http://schemas.microsoft.com/office/powerpoint/2010/main" val="2818540722"/>
                  </p:ext>
                </p:extLst>
              </p:nvPr>
            </p:nvGraphicFramePr>
            <p:xfrm>
              <a:off x="1016975" y="4565496"/>
              <a:ext cx="8431825" cy="2787804"/>
            </p:xfrm>
            <a:graphic>
              <a:graphicData uri="http://schemas.openxmlformats.org/drawingml/2006/table">
                <a:tbl>
                  <a:tblPr firstRow="1" firstCol="1" bandRow="1"/>
                  <a:tblGrid>
                    <a:gridCol w="1493886">
                      <a:extLst>
                        <a:ext uri="{9D8B030D-6E8A-4147-A177-3AD203B41FA5}">
                          <a16:colId xmlns:a16="http://schemas.microsoft.com/office/drawing/2014/main" val="2970112793"/>
                        </a:ext>
                      </a:extLst>
                    </a:gridCol>
                    <a:gridCol w="6937939">
                      <a:extLst>
                        <a:ext uri="{9D8B030D-6E8A-4147-A177-3AD203B41FA5}">
                          <a16:colId xmlns:a16="http://schemas.microsoft.com/office/drawing/2014/main" val="2771568569"/>
                        </a:ext>
                      </a:extLst>
                    </a:gridCol>
                  </a:tblGrid>
                  <a:tr h="929268">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𝑥</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0</m:t>
                              </m:r>
                            </m:oMath>
                          </a14:m>
                          <a:r>
                            <a:rPr lang="da-DK" sz="3500">
                              <a:effectLst/>
                              <a:latin typeface="Times New Roman" panose="02020603050405020304" pitchFamily="18" charset="0"/>
                              <a:ea typeface="Dotum" panose="020B0600000101010101" pitchFamily="34" charset="-127"/>
                              <a:cs typeface="Times New Roman" panose="02020603050405020304" pitchFamily="18" charset="0"/>
                            </a:rPr>
                            <a:t>                                             </a:t>
                          </a:r>
                          <a:r>
                            <a:rPr lang="da-DK" sz="3500" smtClean="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891481"/>
                      </a:ext>
                    </a:extLst>
                  </a:tr>
                  <a:tr h="1858536">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𝑦</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right"/>
                              </m:oMathParaPr>
                              <m:oMath xmlns:m="http://schemas.openxmlformats.org/officeDocument/2006/math">
                                <m:r>
                                  <a:rPr lang="da-DK" sz="350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500" i="1" smtClean="0">
                            <a:effectLst/>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8735315"/>
                      </a:ext>
                    </a:extLst>
                  </a:tr>
                </a:tbl>
              </a:graphicData>
            </a:graphic>
          </p:graphicFrame>
        </mc:Choice>
        <mc:Fallback>
          <p:graphicFrame>
            <p:nvGraphicFramePr>
              <p:cNvPr id="10" name="Table 9"/>
              <p:cNvGraphicFramePr>
                <a:graphicFrameLocks noGrp="1"/>
              </p:cNvGraphicFramePr>
              <p:nvPr>
                <p:extLst>
                  <p:ext uri="{D42A27DB-BD31-4B8C-83A1-F6EECF244321}">
                    <p14:modId xmlns:p14="http://schemas.microsoft.com/office/powerpoint/2010/main" val="2818540722"/>
                  </p:ext>
                </p:extLst>
              </p:nvPr>
            </p:nvGraphicFramePr>
            <p:xfrm>
              <a:off x="1016975" y="4565496"/>
              <a:ext cx="8431825" cy="2787804"/>
            </p:xfrm>
            <a:graphic>
              <a:graphicData uri="http://schemas.openxmlformats.org/drawingml/2006/table">
                <a:tbl>
                  <a:tblPr firstRow="1" firstCol="1" bandRow="1"/>
                  <a:tblGrid>
                    <a:gridCol w="1493886">
                      <a:extLst>
                        <a:ext uri="{9D8B030D-6E8A-4147-A177-3AD203B41FA5}">
                          <a16:colId xmlns:a16="http://schemas.microsoft.com/office/drawing/2014/main" val="2970112793"/>
                        </a:ext>
                      </a:extLst>
                    </a:gridCol>
                    <a:gridCol w="6937939">
                      <a:extLst>
                        <a:ext uri="{9D8B030D-6E8A-4147-A177-3AD203B41FA5}">
                          <a16:colId xmlns:a16="http://schemas.microsoft.com/office/drawing/2014/main" val="2771568569"/>
                        </a:ext>
                      </a:extLst>
                    </a:gridCol>
                  </a:tblGrid>
                  <a:tr h="929268">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08" t="-654" r="-466122" b="-20130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1598" t="-654" r="-263" b="-201307"/>
                          </a:stretch>
                        </a:blipFill>
                      </a:tcPr>
                    </a:tc>
                    <a:extLst>
                      <a:ext uri="{0D108BD9-81ED-4DB2-BD59-A6C34878D82A}">
                        <a16:rowId xmlns:a16="http://schemas.microsoft.com/office/drawing/2014/main" val="1447891481"/>
                      </a:ext>
                    </a:extLst>
                  </a:tr>
                  <a:tr h="1858536">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08" t="-50327" r="-466122" b="-65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1598" t="-50327" r="-263" b="-654"/>
                          </a:stretch>
                        </a:blipFill>
                      </a:tcPr>
                    </a:tc>
                    <a:extLst>
                      <a:ext uri="{0D108BD9-81ED-4DB2-BD59-A6C34878D82A}">
                        <a16:rowId xmlns:a16="http://schemas.microsoft.com/office/drawing/2014/main" val="3868735315"/>
                      </a:ext>
                    </a:extLst>
                  </a:tr>
                </a:tbl>
              </a:graphicData>
            </a:graphic>
          </p:graphicFrame>
        </mc:Fallback>
      </mc:AlternateContent>
      <p:cxnSp>
        <p:nvCxnSpPr>
          <p:cNvPr id="22" name="Straight Arrow Connector 21"/>
          <p:cNvCxnSpPr/>
          <p:nvPr/>
        </p:nvCxnSpPr>
        <p:spPr>
          <a:xfrm flipV="1">
            <a:off x="3593392" y="6038850"/>
            <a:ext cx="4662520" cy="7849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3" name="Rectangle 22"/>
              <p:cNvSpPr/>
              <p:nvPr/>
            </p:nvSpPr>
            <p:spPr>
              <a:xfrm>
                <a:off x="184484" y="8037374"/>
                <a:ext cx="17907000" cy="1754326"/>
              </a:xfrm>
              <a:prstGeom prst="rect">
                <a:avLst/>
              </a:prstGeom>
              <a:solidFill>
                <a:schemeClr val="accent3">
                  <a:lumMod val="5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50000"/>
                  </a:lnSpc>
                  <a:spcBef>
                    <a:spcPts val="600"/>
                  </a:spcBef>
                  <a:spcAft>
                    <a:spcPts val="600"/>
                  </a:spcAft>
                </a:pPr>
                <a:r>
                  <a:rPr lang="da-DK" sz="3600" b="1" i="1">
                    <a:solidFill>
                      <a:srgbClr val="FFFF00"/>
                    </a:solidFill>
                    <a:latin typeface="Arial" panose="020B0604020202020204" pitchFamily="34" charset="0"/>
                    <a:ea typeface="Dotum" panose="020B0600000101010101" pitchFamily="34" charset="-127"/>
                    <a:cs typeface="Arial" panose="020B0604020202020204" pitchFamily="34" charset="0"/>
                  </a:rPr>
                  <a:t>Nhận xét</a:t>
                </a:r>
                <a:r>
                  <a:rPr lang="da-DK" sz="3600" b="1" i="1">
                    <a:solidFill>
                      <a:srgbClr val="FFFF00"/>
                    </a:solidFill>
                    <a:latin typeface="Arial" panose="020B0604020202020204" pitchFamily="34" charset="0"/>
                    <a:ea typeface="Dotum" panose="020B0600000101010101" pitchFamily="34" charset="-127"/>
                    <a:cs typeface="Arial" panose="020B0604020202020204" pitchFamily="34" charset="0"/>
                  </a:rPr>
                  <a:t>:</a:t>
                </a:r>
                <a:r>
                  <a:rPr lang="da-DK" sz="3600" i="1">
                    <a:solidFill>
                      <a:srgbClr val="FFFF00"/>
                    </a:solidFill>
                    <a:latin typeface="Arial" panose="020B0604020202020204" pitchFamily="34" charset="0"/>
                    <a:ea typeface="Dotum" panose="020B0600000101010101" pitchFamily="34" charset="-127"/>
                    <a:cs typeface="Arial" panose="020B0604020202020204" pitchFamily="34" charset="0"/>
                  </a:rPr>
                  <a:t> </a:t>
                </a:r>
                <a:r>
                  <a:rPr lang="da-DK" sz="3600" smtClean="0">
                    <a:effectLst/>
                    <a:latin typeface="Arial" panose="020B0604020202020204" pitchFamily="34" charset="0"/>
                    <a:ea typeface="Arial" panose="020B0604020202020204" pitchFamily="34" charset="0"/>
                    <a:cs typeface="Arial" panose="020B0604020202020204" pitchFamily="34" charset="0"/>
                  </a:rPr>
                  <a:t>Đồ </a:t>
                </a:r>
                <a:r>
                  <a:rPr lang="da-DK" sz="3600">
                    <a:effectLst/>
                    <a:latin typeface="Arial" panose="020B0604020202020204" pitchFamily="34" charset="0"/>
                    <a:ea typeface="Arial" panose="020B0604020202020204" pitchFamily="34" charset="0"/>
                    <a:cs typeface="Arial" panose="020B0604020202020204" pitchFamily="34" charset="0"/>
                  </a:rPr>
                  <a:t>thị 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là một đường cong liền nét, cắt trục hoành tại điểm có hoành độ bằng 1, nằm ở phía bên phải trục tung và đi lên kể từ trái sang phải.</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184484" y="8037374"/>
                <a:ext cx="17907000" cy="1754326"/>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57788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ounded Rectangle 10"/>
          <p:cNvSpPr/>
          <p:nvPr/>
        </p:nvSpPr>
        <p:spPr>
          <a:xfrm>
            <a:off x="450566" y="462359"/>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HĐ6</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a:blip r:embed="rId3"/>
          <a:stretch>
            <a:fillRect/>
          </a:stretch>
        </p:blipFill>
        <p:spPr>
          <a:xfrm rot="13794145">
            <a:off x="16348700" y="282076"/>
            <a:ext cx="1190129" cy="1374169"/>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2298417" y="700089"/>
                <a:ext cx="6189258" cy="892360"/>
              </a:xfrm>
              <a:prstGeom prst="rect">
                <a:avLst/>
              </a:prstGeom>
            </p:spPr>
            <p:txBody>
              <a:bodyPr wrap="none">
                <a:spAutoFit/>
              </a:bodyPr>
              <a:lstStyle/>
              <a:p>
                <a:pPr lvl="0"/>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Cho hàm số</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lang="es-ES" sz="3600" smtClean="0">
                    <a:solidFill>
                      <a:srgbClr val="000000"/>
                    </a:solidFill>
                    <a:latin typeface="Arial" panose="020B0604020202020204" pitchFamily="34" charset="0"/>
                    <a:cs typeface="Arial" panose="020B0604020202020204" pitchFamily="34" charset="0"/>
                  </a:rPr>
                  <a:t>lôgarit </a:t>
                </a:r>
                <a14:m>
                  <m:oMath xmlns:m="http://schemas.openxmlformats.org/officeDocument/2006/math">
                    <m:r>
                      <a:rPr lang="da-DK" sz="3600" i="1">
                        <a:latin typeface="Cambria Math" panose="02040503050406030204" pitchFamily="18" charset="0"/>
                        <a:ea typeface="Arial" panose="020B0604020202020204" pitchFamily="34" charset="0"/>
                        <a:cs typeface="Times New Roman" panose="02020603050405020304" pitchFamily="18" charset="0"/>
                      </a:rPr>
                      <m:t>𝑦</m:t>
                    </m:r>
                    <m:r>
                      <a:rPr lang="da-DK" sz="36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cs typeface="Times New Roman" panose="02020603050405020304" pitchFamily="18" charset="0"/>
                          </a:rPr>
                        </m:ctrlPr>
                      </m:funcPr>
                      <m:fName>
                        <m:sSub>
                          <m:sSubPr>
                            <m:ctrlPr>
                              <a:rPr lang="en-US" sz="3600" i="1">
                                <a:effectLst/>
                                <a:latin typeface="Cambria Math" panose="02040503050406030204" pitchFamily="18"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cs typeface="Times New Roman" panose="02020603050405020304" pitchFamily="18" charset="0"/>
                                  </a:rPr>
                                </m:ctrlPr>
                              </m:fPr>
                              <m:num>
                                <m:r>
                                  <a:rPr lang="da-DK" sz="3600">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a:effectLst/>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2298417" y="700089"/>
                <a:ext cx="6189258" cy="892360"/>
              </a:xfrm>
              <a:prstGeom prst="rect">
                <a:avLst/>
              </a:prstGeom>
              <a:blipFill>
                <a:blip r:embed="rId4"/>
                <a:stretch>
                  <a:fillRect l="-2956" t="-11644"/>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0996746" y="2171700"/>
            <a:ext cx="6907476" cy="4800600"/>
          </a:xfrm>
          <a:prstGeom prst="rect">
            <a:avLst/>
          </a:prstGeom>
        </p:spPr>
      </p:pic>
      <mc:AlternateContent xmlns:mc="http://schemas.openxmlformats.org/markup-compatibility/2006">
        <mc:Choice xmlns:a14="http://schemas.microsoft.com/office/drawing/2010/main" Requires="a14">
          <p:sp>
            <p:nvSpPr>
              <p:cNvPr id="12" name="TextBox 11"/>
              <p:cNvSpPr txBox="1"/>
              <p:nvPr/>
            </p:nvSpPr>
            <p:spPr>
              <a:xfrm>
                <a:off x="379678" y="1752600"/>
                <a:ext cx="10183990" cy="17543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Tìm giá trị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tương ứng với giá trị của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trong bảng sau:</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379678" y="1752600"/>
                <a:ext cx="10183990" cy="1754326"/>
              </a:xfrm>
              <a:prstGeom prst="rect">
                <a:avLst/>
              </a:prstGeom>
              <a:blipFill>
                <a:blip r:embed="rId7"/>
                <a:stretch>
                  <a:fillRect l="-1795" r="-1795" b="-62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4" name="Table 13"/>
              <p:cNvGraphicFramePr>
                <a:graphicFrameLocks noGrp="1"/>
              </p:cNvGraphicFramePr>
              <p:nvPr>
                <p:extLst>
                  <p:ext uri="{D42A27DB-BD31-4B8C-83A1-F6EECF244321}">
                    <p14:modId xmlns:p14="http://schemas.microsoft.com/office/powerpoint/2010/main" val="273020043"/>
                  </p:ext>
                </p:extLst>
              </p:nvPr>
            </p:nvGraphicFramePr>
            <p:xfrm>
              <a:off x="450567" y="3631653"/>
              <a:ext cx="10042212" cy="2006600"/>
            </p:xfrm>
            <a:graphic>
              <a:graphicData uri="http://schemas.openxmlformats.org/drawingml/2006/table">
                <a:tbl>
                  <a:tblPr firstRow="1" firstCol="1" bandRow="1"/>
                  <a:tblGrid>
                    <a:gridCol w="1673702">
                      <a:extLst>
                        <a:ext uri="{9D8B030D-6E8A-4147-A177-3AD203B41FA5}">
                          <a16:colId xmlns:a16="http://schemas.microsoft.com/office/drawing/2014/main" val="3414576512"/>
                        </a:ext>
                      </a:extLst>
                    </a:gridCol>
                    <a:gridCol w="1673702">
                      <a:extLst>
                        <a:ext uri="{9D8B030D-6E8A-4147-A177-3AD203B41FA5}">
                          <a16:colId xmlns:a16="http://schemas.microsoft.com/office/drawing/2014/main" val="3756891802"/>
                        </a:ext>
                      </a:extLst>
                    </a:gridCol>
                    <a:gridCol w="1673702">
                      <a:extLst>
                        <a:ext uri="{9D8B030D-6E8A-4147-A177-3AD203B41FA5}">
                          <a16:colId xmlns:a16="http://schemas.microsoft.com/office/drawing/2014/main" val="3939007721"/>
                        </a:ext>
                      </a:extLst>
                    </a:gridCol>
                    <a:gridCol w="1673702">
                      <a:extLst>
                        <a:ext uri="{9D8B030D-6E8A-4147-A177-3AD203B41FA5}">
                          <a16:colId xmlns:a16="http://schemas.microsoft.com/office/drawing/2014/main" val="1468671484"/>
                        </a:ext>
                      </a:extLst>
                    </a:gridCol>
                    <a:gridCol w="1673702">
                      <a:extLst>
                        <a:ext uri="{9D8B030D-6E8A-4147-A177-3AD203B41FA5}">
                          <a16:colId xmlns:a16="http://schemas.microsoft.com/office/drawing/2014/main" val="1582664264"/>
                        </a:ext>
                      </a:extLst>
                    </a:gridCol>
                    <a:gridCol w="1673702">
                      <a:extLst>
                        <a:ext uri="{9D8B030D-6E8A-4147-A177-3AD203B41FA5}">
                          <a16:colId xmlns:a16="http://schemas.microsoft.com/office/drawing/2014/main" val="3917802712"/>
                        </a:ext>
                      </a:extLst>
                    </a:gridCol>
                  </a:tblGrid>
                  <a:tr h="905582">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0,5</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4</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8</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05582">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p:graphicFrame>
            <p:nvGraphicFramePr>
              <p:cNvPr id="14" name="Table 13"/>
              <p:cNvGraphicFramePr>
                <a:graphicFrameLocks noGrp="1"/>
              </p:cNvGraphicFramePr>
              <p:nvPr>
                <p:extLst>
                  <p:ext uri="{D42A27DB-BD31-4B8C-83A1-F6EECF244321}">
                    <p14:modId xmlns:p14="http://schemas.microsoft.com/office/powerpoint/2010/main" val="273020043"/>
                  </p:ext>
                </p:extLst>
              </p:nvPr>
            </p:nvGraphicFramePr>
            <p:xfrm>
              <a:off x="450567" y="3631653"/>
              <a:ext cx="10042212" cy="2006600"/>
            </p:xfrm>
            <a:graphic>
              <a:graphicData uri="http://schemas.openxmlformats.org/drawingml/2006/table">
                <a:tbl>
                  <a:tblPr firstRow="1" firstCol="1" bandRow="1"/>
                  <a:tblGrid>
                    <a:gridCol w="1673702">
                      <a:extLst>
                        <a:ext uri="{9D8B030D-6E8A-4147-A177-3AD203B41FA5}">
                          <a16:colId xmlns:a16="http://schemas.microsoft.com/office/drawing/2014/main" val="3414576512"/>
                        </a:ext>
                      </a:extLst>
                    </a:gridCol>
                    <a:gridCol w="1673702">
                      <a:extLst>
                        <a:ext uri="{9D8B030D-6E8A-4147-A177-3AD203B41FA5}">
                          <a16:colId xmlns:a16="http://schemas.microsoft.com/office/drawing/2014/main" val="3756891802"/>
                        </a:ext>
                      </a:extLst>
                    </a:gridCol>
                    <a:gridCol w="1673702">
                      <a:extLst>
                        <a:ext uri="{9D8B030D-6E8A-4147-A177-3AD203B41FA5}">
                          <a16:colId xmlns:a16="http://schemas.microsoft.com/office/drawing/2014/main" val="3939007721"/>
                        </a:ext>
                      </a:extLst>
                    </a:gridCol>
                    <a:gridCol w="1673702">
                      <a:extLst>
                        <a:ext uri="{9D8B030D-6E8A-4147-A177-3AD203B41FA5}">
                          <a16:colId xmlns:a16="http://schemas.microsoft.com/office/drawing/2014/main" val="1468671484"/>
                        </a:ext>
                      </a:extLst>
                    </a:gridCol>
                    <a:gridCol w="1673702">
                      <a:extLst>
                        <a:ext uri="{9D8B030D-6E8A-4147-A177-3AD203B41FA5}">
                          <a16:colId xmlns:a16="http://schemas.microsoft.com/office/drawing/2014/main" val="1582664264"/>
                        </a:ext>
                      </a:extLst>
                    </a:gridCol>
                    <a:gridCol w="1673702">
                      <a:extLst>
                        <a:ext uri="{9D8B030D-6E8A-4147-A177-3AD203B41FA5}">
                          <a16:colId xmlns:a16="http://schemas.microsoft.com/office/drawing/2014/main" val="3917802712"/>
                        </a:ext>
                      </a:extLst>
                    </a:gridCol>
                  </a:tblGrid>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64" t="-606" r="-500364"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00364" t="-606" r="-400364"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00364" t="-606" r="-300364"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01460" t="-606" r="-201460"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00000" t="-606" r="-100727"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500000" t="-606" r="-727" b="-101212"/>
                          </a:stretch>
                        </a:blipFill>
                      </a:tcPr>
                    </a:tc>
                    <a:extLst>
                      <a:ext uri="{0D108BD9-81ED-4DB2-BD59-A6C34878D82A}">
                        <a16:rowId xmlns:a16="http://schemas.microsoft.com/office/drawing/2014/main" val="2137530973"/>
                      </a:ext>
                    </a:extLst>
                  </a:tr>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64" t="-100606" r="-500364"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00364" t="-100606" r="-400364"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00364" t="-100606" r="-300364"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01460" t="-100606" r="-201460"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00000" t="-100606" r="-100727"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500000" t="-100606" r="-727" b="-1212"/>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mc:Choice xmlns:a14="http://schemas.microsoft.com/office/drawing/2010/main" Requires="a14">
          <p:sp>
            <p:nvSpPr>
              <p:cNvPr id="15" name="Rectangle 1"/>
              <p:cNvSpPr>
                <a:spLocks noChangeArrowheads="1"/>
              </p:cNvSpPr>
              <p:nvPr/>
            </p:nvSpPr>
            <p:spPr bwMode="auto">
              <a:xfrm>
                <a:off x="429067" y="5798404"/>
                <a:ext cx="10113101" cy="17543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sz="3600">
                    <a:solidFill>
                      <a:srgbClr val="000000"/>
                    </a:solidFill>
                    <a:latin typeface="Open Sans"/>
                  </a:rPr>
                  <a:t>b) Trong mặt phẳng tọa độ </a:t>
                </a:r>
                <a14:m>
                  <m:oMath xmlns:m="http://schemas.openxmlformats.org/officeDocument/2006/math">
                    <m:r>
                      <a:rPr lang="vi-VN" sz="3600" i="1" smtClean="0">
                        <a:solidFill>
                          <a:srgbClr val="000000"/>
                        </a:solidFill>
                        <a:latin typeface="Cambria Math" panose="02040503050406030204" pitchFamily="18" charset="0"/>
                      </a:rPr>
                      <m:t>𝑂𝑥𝑦</m:t>
                    </m:r>
                  </m:oMath>
                </a14:m>
                <a:r>
                  <a:rPr lang="vi-VN" sz="3600">
                    <a:solidFill>
                      <a:srgbClr val="000000"/>
                    </a:solidFill>
                    <a:latin typeface="Open Sans"/>
                  </a:rPr>
                  <a:t>, biểu diễn điểm </a:t>
                </a:r>
                <a14:m>
                  <m:oMath xmlns:m="http://schemas.openxmlformats.org/officeDocument/2006/math">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𝑥</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𝑦</m:t>
                    </m:r>
                    <m:r>
                      <a:rPr lang="vi-VN" sz="3600" i="1" smtClean="0">
                        <a:solidFill>
                          <a:srgbClr val="000000"/>
                        </a:solidFill>
                        <a:latin typeface="Cambria Math" panose="02040503050406030204" pitchFamily="18" charset="0"/>
                      </a:rPr>
                      <m:t>)</m:t>
                    </m:r>
                  </m:oMath>
                </a14:m>
                <a:r>
                  <a:rPr lang="en-US" sz="3600" smtClean="0">
                    <a:solidFill>
                      <a:srgbClr val="000000"/>
                    </a:solidFill>
                    <a:latin typeface="Open Sans"/>
                  </a:rPr>
                  <a:t> </a:t>
                </a:r>
                <a:r>
                  <a:rPr lang="vi-VN" sz="3600">
                    <a:solidFill>
                      <a:srgbClr val="000000"/>
                    </a:solidFill>
                    <a:latin typeface="Open Sans"/>
                  </a:rPr>
                  <a:t>trong bảng giá trị ở câu a</a:t>
                </a:r>
                <a:r>
                  <a:rPr lang="vi-VN" sz="3600">
                    <a:solidFill>
                      <a:srgbClr val="000000"/>
                    </a:solidFill>
                    <a:latin typeface="Open Sans"/>
                  </a:rPr>
                  <a:t>. </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5" name="Rectangle 1"/>
              <p:cNvSpPr>
                <a:spLocks noRot="1" noChangeAspect="1" noMove="1" noResize="1" noEditPoints="1" noAdjustHandles="1" noChangeArrowheads="1" noChangeShapeType="1" noTextEdit="1"/>
              </p:cNvSpPr>
              <p:nvPr/>
            </p:nvSpPr>
            <p:spPr bwMode="auto">
              <a:xfrm>
                <a:off x="429067" y="5798404"/>
                <a:ext cx="10113101" cy="1754326"/>
              </a:xfrm>
              <a:prstGeom prst="rect">
                <a:avLst/>
              </a:prstGeom>
              <a:blipFill>
                <a:blip r:embed="rId9"/>
                <a:stretch>
                  <a:fillRect l="-1808" r="-1869" b="-694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442545" y="7552730"/>
                <a:ext cx="17431151" cy="2492477"/>
              </a:xfrm>
              <a:prstGeom prst="rect">
                <a:avLst/>
              </a:prstGeom>
            </p:spPr>
            <p:txBody>
              <a:bodyPr wrap="square">
                <a:spAutoFit/>
              </a:bodyPr>
              <a:lstStyle/>
              <a:p>
                <a:pPr algn="just">
                  <a:lnSpc>
                    <a:spcPct val="150000"/>
                  </a:lnSpc>
                </a:pPr>
                <a:r>
                  <a:rPr lang="vi-VN" sz="3600">
                    <a:solidFill>
                      <a:srgbClr val="000000"/>
                    </a:solidFill>
                    <a:latin typeface="Open Sans"/>
                  </a:rPr>
                  <a:t>Bằng cách làm tương tự, lấy nhiều điểm </a:t>
                </a:r>
                <a14:m>
                  <m:oMath xmlns:m="http://schemas.openxmlformats.org/officeDocument/2006/math">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m:t>
                    </m:r>
                    <m:func>
                      <m:funcPr>
                        <m:ctrlPr>
                          <a:rPr lang="en-US" sz="3600" i="1">
                            <a:latin typeface="Cambria Math" panose="02040503050406030204" pitchFamily="18" charset="0"/>
                            <a:cs typeface="Times New Roman" panose="02020603050405020304" pitchFamily="18" charset="0"/>
                          </a:rPr>
                        </m:ctrlPr>
                      </m:funcPr>
                      <m:fName>
                        <m:sSub>
                          <m:sSubPr>
                            <m:ctrlPr>
                              <a:rPr lang="en-US" sz="3600" i="1">
                                <a:latin typeface="Cambria Math" panose="02040503050406030204" pitchFamily="18" charset="0"/>
                                <a:cs typeface="Times New Roman" panose="02020603050405020304" pitchFamily="18" charset="0"/>
                              </a:rPr>
                            </m:ctrlPr>
                          </m:sSubPr>
                          <m:e>
                            <m:r>
                              <m:rPr>
                                <m:sty m:val="p"/>
                              </m:rPr>
                              <a:rPr lang="da-DK" sz="3600">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latin typeface="Cambria Math" panose="02040503050406030204" pitchFamily="18" charset="0"/>
                                    <a:cs typeface="Times New Roman" panose="02020603050405020304" pitchFamily="18" charset="0"/>
                                  </a:rPr>
                                </m:ctrlPr>
                              </m:fPr>
                              <m:num>
                                <m:r>
                                  <a:rPr lang="da-DK" sz="3600">
                                    <a:latin typeface="Cambria Math" panose="02040503050406030204" pitchFamily="18" charset="0"/>
                                    <a:ea typeface="Arial" panose="020B0604020202020204" pitchFamily="34" charset="0"/>
                                    <a:cs typeface="Times New Roman" panose="02020603050405020304" pitchFamily="18" charset="0"/>
                                  </a:rPr>
                                  <m:t>1</m:t>
                                </m:r>
                              </m:num>
                              <m:den>
                                <m:r>
                                  <a:rPr lang="da-DK" sz="3600">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latin typeface="Cambria Math" panose="02040503050406030204" pitchFamily="18" charset="0"/>
                            <a:ea typeface="Arial" panose="020B0604020202020204" pitchFamily="34" charset="0"/>
                            <a:cs typeface="Times New Roman" panose="02020603050405020304" pitchFamily="18" charset="0"/>
                          </a:rPr>
                          <m:t>𝑥</m:t>
                        </m:r>
                      </m:e>
                    </m:func>
                    <m:r>
                      <a:rPr lang="vi-VN" sz="3600" i="1">
                        <a:solidFill>
                          <a:srgbClr val="000000"/>
                        </a:solidFill>
                        <a:latin typeface="Cambria Math" panose="02040503050406030204" pitchFamily="18" charset="0"/>
                      </a:rPr>
                      <m:t>) </m:t>
                    </m:r>
                  </m:oMath>
                </a14:m>
                <a:r>
                  <a:rPr lang="vi-VN" sz="3600">
                    <a:solidFill>
                      <a:srgbClr val="000000"/>
                    </a:solidFill>
                    <a:latin typeface="Open Sans"/>
                  </a:rPr>
                  <a:t>với </a:t>
                </a:r>
                <a14:m>
                  <m:oMath xmlns:m="http://schemas.openxmlformats.org/officeDocument/2006/math">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 ∈ (0; +∞)</m:t>
                    </m:r>
                  </m:oMath>
                </a14:m>
                <a:r>
                  <a:rPr lang="vi-VN" sz="3600">
                    <a:solidFill>
                      <a:srgbClr val="000000"/>
                    </a:solidFill>
                    <a:latin typeface="Open Sans"/>
                  </a:rPr>
                  <a:t> và nối lại, ta được đồ thị hàm số</a:t>
                </a:r>
                <a:r>
                  <a:rPr lang="en-US" sz="3600" smtClean="0">
                    <a:solidFill>
                      <a:srgbClr val="000000"/>
                    </a:solidFill>
                    <a:latin typeface="Open Sans"/>
                  </a:rPr>
                  <a:t> </a:t>
                </a:r>
                <a14:m>
                  <m:oMath xmlns:m="http://schemas.openxmlformats.org/officeDocument/2006/math">
                    <m:r>
                      <a:rPr lang="da-DK" sz="3600" i="1">
                        <a:latin typeface="Cambria Math" panose="02040503050406030204" pitchFamily="18" charset="0"/>
                        <a:ea typeface="Arial" panose="020B0604020202020204" pitchFamily="34" charset="0"/>
                        <a:cs typeface="Times New Roman" panose="02020603050405020304" pitchFamily="18" charset="0"/>
                      </a:rPr>
                      <m:t>𝑦</m:t>
                    </m:r>
                    <m:r>
                      <a:rPr lang="da-DK" sz="36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latin typeface="Cambria Math" panose="02040503050406030204" pitchFamily="18" charset="0"/>
                            <a:cs typeface="Times New Roman" panose="02020603050405020304" pitchFamily="18" charset="0"/>
                          </a:rPr>
                        </m:ctrlPr>
                      </m:funcPr>
                      <m:fName>
                        <m:sSub>
                          <m:sSubPr>
                            <m:ctrlPr>
                              <a:rPr lang="en-US" sz="3600" i="1">
                                <a:latin typeface="Cambria Math" panose="02040503050406030204" pitchFamily="18" charset="0"/>
                                <a:cs typeface="Times New Roman" panose="02020603050405020304" pitchFamily="18" charset="0"/>
                              </a:rPr>
                            </m:ctrlPr>
                          </m:sSubPr>
                          <m:e>
                            <m:r>
                              <m:rPr>
                                <m:sty m:val="p"/>
                              </m:rPr>
                              <a:rPr lang="da-DK" sz="3600">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latin typeface="Cambria Math" panose="02040503050406030204" pitchFamily="18" charset="0"/>
                                    <a:cs typeface="Times New Roman" panose="02020603050405020304" pitchFamily="18" charset="0"/>
                                  </a:rPr>
                                </m:ctrlPr>
                              </m:fPr>
                              <m:num>
                                <m:r>
                                  <a:rPr lang="da-DK" sz="3600">
                                    <a:latin typeface="Cambria Math" panose="02040503050406030204" pitchFamily="18" charset="0"/>
                                    <a:ea typeface="Arial" panose="020B0604020202020204" pitchFamily="34" charset="0"/>
                                    <a:cs typeface="Times New Roman" panose="02020603050405020304" pitchFamily="18" charset="0"/>
                                  </a:rPr>
                                  <m:t>1</m:t>
                                </m:r>
                              </m:num>
                              <m:den>
                                <m:r>
                                  <a:rPr lang="da-DK" sz="3600">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latin typeface="Cambria Math" panose="02040503050406030204" pitchFamily="18" charset="0"/>
                            <a:ea typeface="Arial" panose="020B0604020202020204" pitchFamily="34" charset="0"/>
                            <a:cs typeface="Times New Roman" panose="02020603050405020304" pitchFamily="18" charset="0"/>
                          </a:rPr>
                          <m:t>𝑥</m:t>
                        </m:r>
                      </m:e>
                    </m:func>
                  </m:oMath>
                </a14:m>
                <a:r>
                  <a:rPr lang="en-US" sz="3600" smtClean="0">
                    <a:solidFill>
                      <a:srgbClr val="000000"/>
                    </a:solidFill>
                    <a:latin typeface="Open Sans"/>
                  </a:rPr>
                  <a:t> </a:t>
                </a:r>
                <a:r>
                  <a:rPr lang="vi-VN" sz="3600" smtClean="0">
                    <a:solidFill>
                      <a:srgbClr val="000000"/>
                    </a:solidFill>
                    <a:latin typeface="Open Sans"/>
                  </a:rPr>
                  <a:t>(</a:t>
                </a:r>
                <a:r>
                  <a:rPr lang="vi-VN" sz="3600" i="1">
                    <a:solidFill>
                      <a:srgbClr val="000000"/>
                    </a:solidFill>
                    <a:latin typeface="Open Sans"/>
                  </a:rPr>
                  <a:t>Hình </a:t>
                </a:r>
                <a:r>
                  <a:rPr lang="en-US" sz="3600" i="1" smtClean="0">
                    <a:solidFill>
                      <a:srgbClr val="000000"/>
                    </a:solidFill>
                    <a:latin typeface="Open Sans"/>
                  </a:rPr>
                  <a:t>7</a:t>
                </a:r>
                <a:r>
                  <a:rPr lang="vi-VN" sz="3600" smtClean="0">
                    <a:solidFill>
                      <a:srgbClr val="000000"/>
                    </a:solidFill>
                    <a:latin typeface="Open Sans"/>
                  </a:rPr>
                  <a:t>).</a:t>
                </a:r>
                <a:endParaRPr lang="en-US" altLang="en-US" sz="3600">
                  <a:solidFill>
                    <a:prstClr val="black"/>
                  </a:solidFill>
                  <a:latin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442545" y="7552730"/>
                <a:ext cx="17431151" cy="2492477"/>
              </a:xfrm>
              <a:prstGeom prst="rect">
                <a:avLst/>
              </a:prstGeom>
              <a:blipFill>
                <a:blip r:embed="rId10"/>
                <a:stretch>
                  <a:fillRect l="-1084" r="-1049"/>
                </a:stretch>
              </a:blipFill>
            </p:spPr>
            <p:txBody>
              <a:bodyPr/>
              <a:lstStyle/>
              <a:p>
                <a:r>
                  <a:rPr lang="en-US">
                    <a:noFill/>
                  </a:rPr>
                  <a:t> </a:t>
                </a:r>
              </a:p>
            </p:txBody>
          </p:sp>
        </mc:Fallback>
      </mc:AlternateContent>
    </p:spTree>
    <p:extLst>
      <p:ext uri="{BB962C8B-B14F-4D97-AF65-F5344CB8AC3E}">
        <p14:creationId xmlns:p14="http://schemas.microsoft.com/office/powerpoint/2010/main" val="204202631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nodePh="1">
                                  <p:stCondLst>
                                    <p:cond delay="0"/>
                                  </p:stCondLst>
                                  <p:endCondLst>
                                    <p:cond evt="begin" delay="0">
                                      <p:tn val="30"/>
                                    </p:cond>
                                  </p:end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anim calcmode="lin" valueType="num">
                                      <p:cBhvr>
                                        <p:cTn id="43" dur="500" fill="hold"/>
                                        <p:tgtEl>
                                          <p:spTgt spid="16"/>
                                        </p:tgtEl>
                                        <p:attrNameLst>
                                          <p:attrName>ppt_x</p:attrName>
                                        </p:attrNameLst>
                                      </p:cBhvr>
                                      <p:tavLst>
                                        <p:tav tm="0">
                                          <p:val>
                                            <p:strVal val="#ppt_x"/>
                                          </p:val>
                                        </p:tav>
                                        <p:tav tm="100000">
                                          <p:val>
                                            <p:strVal val="#ppt_x"/>
                                          </p:val>
                                        </p:tav>
                                      </p:tavLst>
                                    </p:anim>
                                    <p:anim calcmode="lin" valueType="num">
                                      <p:cBhvr>
                                        <p:cTn id="4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7" grpId="0"/>
      <p:bldP spid="12"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mc:Choice xmlns:a14="http://schemas.microsoft.com/office/drawing/2010/main" Requires="a14">
          <p:sp>
            <p:nvSpPr>
              <p:cNvPr id="5" name="Rectangle 1"/>
              <p:cNvSpPr>
                <a:spLocks noChangeArrowheads="1"/>
              </p:cNvSpPr>
              <p:nvPr/>
            </p:nvSpPr>
            <p:spPr bwMode="auto">
              <a:xfrm>
                <a:off x="533400" y="2720178"/>
                <a:ext cx="9653724" cy="662104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75000"/>
                  </a:lnSpc>
                  <a:spcBef>
                    <a:spcPts val="0"/>
                  </a:spcBef>
                  <a:spcAft>
                    <a:spcPts val="0"/>
                  </a:spcAft>
                </a:pPr>
                <a:r>
                  <a:rPr kumimoji="0" lang="en-US"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d) Quan sát đồ thị hàm số </a:t>
                </a:r>
                <a14:m>
                  <m:oMath xmlns:m="http://schemas.openxmlformats.org/officeDocument/2006/math">
                    <m:r>
                      <a:rPr kumimoji="0" lang="en-US" altLang="en-US" sz="38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𝑦</m:t>
                    </m:r>
                    <m:r>
                      <a:rPr kumimoji="0" lang="en-US" altLang="en-US" sz="38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m:t>
                    </m:r>
                    <m:func>
                      <m:funcPr>
                        <m:ctrlPr>
                          <a:rPr lang="en-US" sz="4000" i="1">
                            <a:latin typeface="Cambria Math" panose="02040503050406030204" pitchFamily="18" charset="0"/>
                            <a:cs typeface="Times New Roman" panose="02020603050405020304" pitchFamily="18" charset="0"/>
                          </a:rPr>
                        </m:ctrlPr>
                      </m:funcPr>
                      <m:fName>
                        <m:sSub>
                          <m:sSubPr>
                            <m:ctrlPr>
                              <a:rPr lang="en-US" sz="4000" i="1">
                                <a:latin typeface="Cambria Math" panose="02040503050406030204" pitchFamily="18" charset="0"/>
                                <a:cs typeface="Times New Roman" panose="02020603050405020304" pitchFamily="18" charset="0"/>
                              </a:rPr>
                            </m:ctrlPr>
                          </m:sSubPr>
                          <m:e>
                            <m:r>
                              <m:rPr>
                                <m:sty m:val="p"/>
                              </m:rPr>
                              <a:rPr lang="da-DK" sz="4000">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4000" i="1">
                                    <a:latin typeface="Cambria Math" panose="02040503050406030204" pitchFamily="18" charset="0"/>
                                    <a:cs typeface="Times New Roman" panose="02020603050405020304" pitchFamily="18" charset="0"/>
                                  </a:rPr>
                                </m:ctrlPr>
                              </m:fPr>
                              <m:num>
                                <m:r>
                                  <a:rPr lang="da-DK" sz="4000">
                                    <a:latin typeface="Cambria Math" panose="02040503050406030204" pitchFamily="18" charset="0"/>
                                    <a:ea typeface="Arial" panose="020B0604020202020204" pitchFamily="34" charset="0"/>
                                    <a:cs typeface="Times New Roman" panose="02020603050405020304" pitchFamily="18" charset="0"/>
                                  </a:rPr>
                                  <m:t>1</m:t>
                                </m:r>
                              </m:num>
                              <m:den>
                                <m:r>
                                  <a:rPr lang="da-DK" sz="4000">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4000" i="1">
                            <a:latin typeface="Cambria Math" panose="02040503050406030204" pitchFamily="18" charset="0"/>
                            <a:ea typeface="Arial" panose="020B0604020202020204" pitchFamily="34" charset="0"/>
                            <a:cs typeface="Times New Roman" panose="02020603050405020304" pitchFamily="18" charset="0"/>
                          </a:rPr>
                          <m:t>𝑥</m:t>
                        </m:r>
                      </m:e>
                    </m:func>
                  </m:oMath>
                </a14:m>
                <a:r>
                  <a:rPr kumimoji="0" lang="en-US"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 nêu nhận xét về:</a:t>
                </a:r>
                <a:endParaRPr kumimoji="0" lang="en-US" alt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a:p>
                <a:pPr marL="571500" lvl="0" indent="-571500" algn="just">
                  <a:lnSpc>
                    <a:spcPct val="175000"/>
                  </a:lnSpc>
                  <a:spcBef>
                    <a:spcPts val="0"/>
                  </a:spcBef>
                  <a:spcAft>
                    <a:spcPts val="0"/>
                  </a:spcAft>
                  <a:buFont typeface="Arial" panose="020B0604020202020204" pitchFamily="34" charset="0"/>
                  <a:buChar char="•"/>
                </a:pP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limLowPr>
                          <m:e>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𝑙𝑖𝑚</m:t>
                            </m:r>
                          </m:e>
                          <m:lim>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m:t>
                                </m:r>
                              </m:e>
                              <m:sup>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sup>
                            </m:sSup>
                          </m:lim>
                        </m:limLow>
                      </m:fName>
                      <m:e>
                        <m:func>
                          <m:funcPr>
                            <m:ctrlPr>
                              <a:rPr lang="en-US" sz="4000" i="1">
                                <a:latin typeface="Cambria Math" panose="02040503050406030204" pitchFamily="18" charset="0"/>
                                <a:cs typeface="Times New Roman" panose="02020603050405020304" pitchFamily="18" charset="0"/>
                              </a:rPr>
                            </m:ctrlPr>
                          </m:funcPr>
                          <m:fName>
                            <m:sSub>
                              <m:sSubPr>
                                <m:ctrlPr>
                                  <a:rPr lang="en-US" sz="4000" i="1">
                                    <a:latin typeface="Cambria Math" panose="02040503050406030204" pitchFamily="18" charset="0"/>
                                    <a:cs typeface="Times New Roman" panose="02020603050405020304" pitchFamily="18" charset="0"/>
                                  </a:rPr>
                                </m:ctrlPr>
                              </m:sSubPr>
                              <m:e>
                                <m:r>
                                  <m:rPr>
                                    <m:sty m:val="p"/>
                                  </m:rPr>
                                  <a:rPr lang="da-DK" sz="4000">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4000" i="1">
                                        <a:latin typeface="Cambria Math" panose="02040503050406030204" pitchFamily="18" charset="0"/>
                                        <a:cs typeface="Times New Roman" panose="02020603050405020304" pitchFamily="18" charset="0"/>
                                      </a:rPr>
                                    </m:ctrlPr>
                                  </m:fPr>
                                  <m:num>
                                    <m:r>
                                      <a:rPr lang="da-DK" sz="4000">
                                        <a:latin typeface="Cambria Math" panose="02040503050406030204" pitchFamily="18" charset="0"/>
                                        <a:ea typeface="Arial" panose="020B0604020202020204" pitchFamily="34" charset="0"/>
                                        <a:cs typeface="Times New Roman" panose="02020603050405020304" pitchFamily="18" charset="0"/>
                                      </a:rPr>
                                      <m:t>1</m:t>
                                    </m:r>
                                  </m:num>
                                  <m:den>
                                    <m:r>
                                      <a:rPr lang="da-DK" sz="4000">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4000" i="1">
                                <a:latin typeface="Cambria Math" panose="02040503050406030204" pitchFamily="18" charset="0"/>
                                <a:ea typeface="Arial" panose="020B0604020202020204" pitchFamily="34" charset="0"/>
                                <a:cs typeface="Times New Roman" panose="02020603050405020304" pitchFamily="18" charset="0"/>
                              </a:rPr>
                              <m:t>𝑥</m:t>
                            </m:r>
                          </m:e>
                        </m:func>
                      </m:e>
                    </m:func>
                  </m:oMath>
                </a14:m>
                <a:r>
                  <a:rPr kumimoji="0" lang="da-DK" sz="3800" b="0" i="0" u="none" strike="noStrike" kern="1200" cap="none" spc="0" normalizeH="0" baseline="0" noProof="0">
                    <a:ln>
                      <a:noFill/>
                    </a:ln>
                    <a:solidFill>
                      <a:prstClr val="black"/>
                    </a:solidFill>
                    <a:effectLst/>
                    <a:uLnTx/>
                    <a:uFillTx/>
                    <a:latin typeface="Times New Roman" panose="02020603050405020304" pitchFamily="18" charset="0"/>
                    <a:ea typeface="Dotum" panose="020B0600000101010101" pitchFamily="34" charset="-127"/>
                    <a:cs typeface="Times New Roman" panose="02020603050405020304" pitchFamily="18" charset="0"/>
                  </a:rPr>
                  <a:t> ;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limLowPr>
                          <m:e>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𝑙𝑖𝑚</m:t>
                            </m:r>
                          </m:e>
                          <m:lim>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lim>
                        </m:limLow>
                      </m:fName>
                      <m:e>
                        <m:func>
                          <m:funcPr>
                            <m:ctrlPr>
                              <a:rPr lang="en-US" sz="4000" i="1">
                                <a:latin typeface="Cambria Math" panose="02040503050406030204" pitchFamily="18" charset="0"/>
                                <a:cs typeface="Times New Roman" panose="02020603050405020304" pitchFamily="18" charset="0"/>
                              </a:rPr>
                            </m:ctrlPr>
                          </m:funcPr>
                          <m:fName>
                            <m:sSub>
                              <m:sSubPr>
                                <m:ctrlPr>
                                  <a:rPr lang="en-US" sz="4000" i="1">
                                    <a:latin typeface="Cambria Math" panose="02040503050406030204" pitchFamily="18" charset="0"/>
                                    <a:cs typeface="Times New Roman" panose="02020603050405020304" pitchFamily="18" charset="0"/>
                                  </a:rPr>
                                </m:ctrlPr>
                              </m:sSubPr>
                              <m:e>
                                <m:r>
                                  <m:rPr>
                                    <m:sty m:val="p"/>
                                  </m:rPr>
                                  <a:rPr lang="da-DK" sz="4000">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4000" i="1">
                                        <a:latin typeface="Cambria Math" panose="02040503050406030204" pitchFamily="18" charset="0"/>
                                        <a:cs typeface="Times New Roman" panose="02020603050405020304" pitchFamily="18" charset="0"/>
                                      </a:rPr>
                                    </m:ctrlPr>
                                  </m:fPr>
                                  <m:num>
                                    <m:r>
                                      <a:rPr lang="da-DK" sz="4000">
                                        <a:latin typeface="Cambria Math" panose="02040503050406030204" pitchFamily="18" charset="0"/>
                                        <a:ea typeface="Arial" panose="020B0604020202020204" pitchFamily="34" charset="0"/>
                                        <a:cs typeface="Times New Roman" panose="02020603050405020304" pitchFamily="18" charset="0"/>
                                      </a:rPr>
                                      <m:t>1</m:t>
                                    </m:r>
                                  </m:num>
                                  <m:den>
                                    <m:r>
                                      <a:rPr lang="da-DK" sz="4000">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4000" i="1">
                                <a:latin typeface="Cambria Math" panose="02040503050406030204" pitchFamily="18" charset="0"/>
                                <a:ea typeface="Arial" panose="020B0604020202020204" pitchFamily="34" charset="0"/>
                                <a:cs typeface="Times New Roman" panose="02020603050405020304" pitchFamily="18" charset="0"/>
                              </a:rPr>
                              <m:t>𝑥</m:t>
                            </m:r>
                          </m:e>
                        </m:func>
                      </m:e>
                    </m:func>
                  </m:oMath>
                </a14:m>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75000"/>
                  </a:lnSpc>
                  <a:spcBef>
                    <a:spcPts val="0"/>
                  </a:spcBef>
                  <a:spcAft>
                    <a:spcPts val="0"/>
                  </a:spcAft>
                </a:pPr>
                <a:r>
                  <a:rPr kumimoji="0" lang="en-US"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 Sự biến thiên của hàm số </a:t>
                </a:r>
                <a14:m>
                  <m:oMath xmlns:m="http://schemas.openxmlformats.org/officeDocument/2006/math">
                    <m:r>
                      <a:rPr kumimoji="0" lang="en-US" altLang="en-US" sz="38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𝑦</m:t>
                    </m:r>
                    <m:r>
                      <a:rPr kumimoji="0" lang="en-US" altLang="en-US" sz="38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m:t>
                    </m:r>
                    <m:func>
                      <m:funcPr>
                        <m:ctrlPr>
                          <a:rPr lang="en-US" sz="3600" i="1">
                            <a:solidFill>
                              <a:prstClr val="black"/>
                            </a:solidFill>
                            <a:latin typeface="Cambria Math" panose="02040503050406030204" pitchFamily="18" charset="0"/>
                            <a:cs typeface="Times New Roman" panose="02020603050405020304" pitchFamily="18" charset="0"/>
                          </a:rPr>
                        </m:ctrlPr>
                      </m:funcPr>
                      <m:fName>
                        <m:sSub>
                          <m:sSubPr>
                            <m:ctrlPr>
                              <a:rPr lang="en-US" sz="3600" i="1">
                                <a:solidFill>
                                  <a:prstClr val="black"/>
                                </a:solidFill>
                                <a:latin typeface="Cambria Math" panose="02040503050406030204" pitchFamily="18" charset="0"/>
                                <a:cs typeface="Times New Roman" panose="02020603050405020304" pitchFamily="18" charset="0"/>
                              </a:rPr>
                            </m:ctrlPr>
                          </m:sSubPr>
                          <m:e>
                            <m:r>
                              <m:rPr>
                                <m:sty m:val="p"/>
                              </m:rPr>
                              <a:rPr lang="da-DK" sz="3600">
                                <a:solidFill>
                                  <a:prstClr val="black"/>
                                </a:solidFill>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solidFill>
                                      <a:prstClr val="black"/>
                                    </a:solidFill>
                                    <a:latin typeface="Cambria Math" panose="02040503050406030204" pitchFamily="18" charset="0"/>
                                    <a:cs typeface="Times New Roman" panose="02020603050405020304" pitchFamily="18" charset="0"/>
                                  </a:rPr>
                                </m:ctrlPr>
                              </m:fPr>
                              <m:num>
                                <m:r>
                                  <a:rPr lang="da-DK" sz="36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da-DK" sz="36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e>
                    </m:func>
                  </m:oMath>
                </a14:m>
                <a:r>
                  <a:rPr kumimoji="0" lang="en-US"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 và lập bảng biến thiên của hàm số đó.</a:t>
                </a:r>
                <a:endParaRPr kumimoji="0" lang="en-US" alt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mc:Choice>
        <mc:Fallback>
          <p:sp>
            <p:nvSpPr>
              <p:cNvPr id="5" name="Rectangle 1"/>
              <p:cNvSpPr>
                <a:spLocks noRot="1" noChangeAspect="1" noMove="1" noResize="1" noEditPoints="1" noAdjustHandles="1" noChangeArrowheads="1" noChangeShapeType="1" noTextEdit="1"/>
              </p:cNvSpPr>
              <p:nvPr/>
            </p:nvSpPr>
            <p:spPr bwMode="auto">
              <a:xfrm>
                <a:off x="533400" y="2720178"/>
                <a:ext cx="9653724" cy="6621043"/>
              </a:xfrm>
              <a:prstGeom prst="rect">
                <a:avLst/>
              </a:prstGeom>
              <a:blipFill>
                <a:blip r:embed="rId3"/>
                <a:stretch>
                  <a:fillRect l="-2085" r="-2021" b="-9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Lst>
          </a:blip>
          <a:stretch>
            <a:fillRect/>
          </a:stretch>
        </p:blipFill>
        <p:spPr>
          <a:xfrm>
            <a:off x="10708686" y="3793698"/>
            <a:ext cx="7107228" cy="5075048"/>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533400" y="495300"/>
                <a:ext cx="17156838" cy="2609689"/>
              </a:xfrm>
              <a:prstGeom prst="rect">
                <a:avLst/>
              </a:prstGeom>
            </p:spPr>
            <p:txBody>
              <a:bodyPr wrap="square">
                <a:spAutoFit/>
              </a:bodyPr>
              <a:lstStyle/>
              <a:p>
                <a:pPr lvl="0" algn="just">
                  <a:lnSpc>
                    <a:spcPct val="175000"/>
                  </a:lnSpc>
                </a:pPr>
                <a:r>
                  <a:rPr lang="en-US" altLang="en-US" sz="3800">
                    <a:solidFill>
                      <a:srgbClr val="000000"/>
                    </a:solidFill>
                    <a:latin typeface="Arial" panose="020B0604020202020204" pitchFamily="34" charset="0"/>
                    <a:ea typeface="Open Sans"/>
                  </a:rPr>
                  <a:t>c) Cho biết tọa độ giao điểm đồ thị hàm số </a:t>
                </a:r>
                <a14:m>
                  <m:oMath xmlns:m="http://schemas.openxmlformats.org/officeDocument/2006/math">
                    <m:r>
                      <a:rPr lang="en-US" altLang="en-US" sz="3800" i="1">
                        <a:solidFill>
                          <a:srgbClr val="000000"/>
                        </a:solidFill>
                        <a:latin typeface="Cambria Math" panose="02040503050406030204" pitchFamily="18" charset="0"/>
                        <a:ea typeface="Open Sans"/>
                      </a:rPr>
                      <m:t>𝑦</m:t>
                    </m:r>
                    <m:r>
                      <a:rPr lang="en-US" altLang="en-US" sz="3800" i="1">
                        <a:solidFill>
                          <a:srgbClr val="000000"/>
                        </a:solidFill>
                        <a:latin typeface="Cambria Math" panose="02040503050406030204" pitchFamily="18" charset="0"/>
                        <a:ea typeface="Open Sans"/>
                      </a:rPr>
                      <m:t>=</m:t>
                    </m:r>
                    <m:func>
                      <m:funcPr>
                        <m:ctrlPr>
                          <a:rPr lang="en-US" sz="4000" i="1">
                            <a:solidFill>
                              <a:prstClr val="black"/>
                            </a:solidFill>
                            <a:latin typeface="Cambria Math" panose="02040503050406030204" pitchFamily="18" charset="0"/>
                            <a:cs typeface="Times New Roman" panose="02020603050405020304" pitchFamily="18" charset="0"/>
                          </a:rPr>
                        </m:ctrlPr>
                      </m:funcPr>
                      <m:fName>
                        <m:sSub>
                          <m:sSubPr>
                            <m:ctrlPr>
                              <a:rPr lang="en-US" sz="4000" i="1">
                                <a:solidFill>
                                  <a:prstClr val="black"/>
                                </a:solidFill>
                                <a:latin typeface="Cambria Math" panose="02040503050406030204" pitchFamily="18" charset="0"/>
                                <a:cs typeface="Times New Roman" panose="02020603050405020304" pitchFamily="18" charset="0"/>
                              </a:rPr>
                            </m:ctrlPr>
                          </m:sSubPr>
                          <m:e>
                            <m:r>
                              <m:rPr>
                                <m:sty m:val="p"/>
                              </m:rPr>
                              <a:rPr lang="da-DK" sz="4000">
                                <a:solidFill>
                                  <a:prstClr val="black"/>
                                </a:solidFill>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4000" i="1">
                                    <a:solidFill>
                                      <a:prstClr val="black"/>
                                    </a:solidFill>
                                    <a:latin typeface="Cambria Math" panose="02040503050406030204" pitchFamily="18" charset="0"/>
                                    <a:cs typeface="Times New Roman" panose="02020603050405020304" pitchFamily="18" charset="0"/>
                                  </a:rPr>
                                </m:ctrlPr>
                              </m:fPr>
                              <m:num>
                                <m:r>
                                  <a:rPr lang="da-DK" sz="40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da-DK"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e>
                    </m:func>
                  </m:oMath>
                </a14:m>
                <a:r>
                  <a:rPr lang="en-US" altLang="en-US" sz="3800">
                    <a:solidFill>
                      <a:srgbClr val="000000"/>
                    </a:solidFill>
                    <a:latin typeface="Arial" panose="020B0604020202020204" pitchFamily="34" charset="0"/>
                    <a:ea typeface="Open Sans"/>
                  </a:rPr>
                  <a:t> với trục hoành và vị trí của đồ thị hàm số đó so với trục tung.</a:t>
                </a:r>
                <a:endParaRPr lang="en-US" altLang="en-US" sz="3800">
                  <a:solidFill>
                    <a:prstClr val="black"/>
                  </a:solidFill>
                  <a:latin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533400" y="495300"/>
                <a:ext cx="17156838" cy="2609689"/>
              </a:xfrm>
              <a:prstGeom prst="rect">
                <a:avLst/>
              </a:prstGeom>
              <a:blipFill>
                <a:blip r:embed="rId6"/>
                <a:stretch>
                  <a:fillRect l="-1173" r="-1137" b="-3037"/>
                </a:stretch>
              </a:blipFill>
            </p:spPr>
            <p:txBody>
              <a:bodyPr/>
              <a:lstStyle/>
              <a:p>
                <a:r>
                  <a:rPr lang="en-US">
                    <a:noFill/>
                  </a:rPr>
                  <a:t> </a:t>
                </a:r>
              </a:p>
            </p:txBody>
          </p:sp>
        </mc:Fallback>
      </mc:AlternateContent>
      <p:pic>
        <p:nvPicPr>
          <p:cNvPr id="10" name="Picture 9"/>
          <p:cNvPicPr>
            <a:picLocks noChangeAspect="1"/>
          </p:cNvPicPr>
          <p:nvPr/>
        </p:nvPicPr>
        <p:blipFill>
          <a:blip r:embed="rId7"/>
          <a:stretch>
            <a:fillRect/>
          </a:stretch>
        </p:blipFill>
        <p:spPr>
          <a:xfrm rot="13794145">
            <a:off x="16311990" y="9046531"/>
            <a:ext cx="1190129" cy="1374169"/>
          </a:xfrm>
          <a:prstGeom prst="rect">
            <a:avLst/>
          </a:prstGeom>
        </p:spPr>
      </p:pic>
    </p:spTree>
    <p:extLst>
      <p:ext uri="{BB962C8B-B14F-4D97-AF65-F5344CB8AC3E}">
        <p14:creationId xmlns:p14="http://schemas.microsoft.com/office/powerpoint/2010/main" val="2724021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389305" y="310212"/>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852862" y="1251207"/>
              <a:ext cx="1600200" cy="707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nvPr>
            </p:nvGraphicFramePr>
            <p:xfrm>
              <a:off x="473242" y="2512060"/>
              <a:ext cx="9745380" cy="2098040"/>
            </p:xfrm>
            <a:graphic>
              <a:graphicData uri="http://schemas.openxmlformats.org/drawingml/2006/table">
                <a:tbl>
                  <a:tblPr firstRow="1" firstCol="1" bandRow="1"/>
                  <a:tblGrid>
                    <a:gridCol w="1624230">
                      <a:extLst>
                        <a:ext uri="{9D8B030D-6E8A-4147-A177-3AD203B41FA5}">
                          <a16:colId xmlns:a16="http://schemas.microsoft.com/office/drawing/2014/main" val="3414576512"/>
                        </a:ext>
                      </a:extLst>
                    </a:gridCol>
                    <a:gridCol w="1624230">
                      <a:extLst>
                        <a:ext uri="{9D8B030D-6E8A-4147-A177-3AD203B41FA5}">
                          <a16:colId xmlns:a16="http://schemas.microsoft.com/office/drawing/2014/main" val="3756891802"/>
                        </a:ext>
                      </a:extLst>
                    </a:gridCol>
                    <a:gridCol w="1624230">
                      <a:extLst>
                        <a:ext uri="{9D8B030D-6E8A-4147-A177-3AD203B41FA5}">
                          <a16:colId xmlns:a16="http://schemas.microsoft.com/office/drawing/2014/main" val="3939007721"/>
                        </a:ext>
                      </a:extLst>
                    </a:gridCol>
                    <a:gridCol w="1624230">
                      <a:extLst>
                        <a:ext uri="{9D8B030D-6E8A-4147-A177-3AD203B41FA5}">
                          <a16:colId xmlns:a16="http://schemas.microsoft.com/office/drawing/2014/main" val="1468671484"/>
                        </a:ext>
                      </a:extLst>
                    </a:gridCol>
                    <a:gridCol w="1624230">
                      <a:extLst>
                        <a:ext uri="{9D8B030D-6E8A-4147-A177-3AD203B41FA5}">
                          <a16:colId xmlns:a16="http://schemas.microsoft.com/office/drawing/2014/main" val="1582664264"/>
                        </a:ext>
                      </a:extLst>
                    </a:gridCol>
                    <a:gridCol w="1624230">
                      <a:extLst>
                        <a:ext uri="{9D8B030D-6E8A-4147-A177-3AD203B41FA5}">
                          <a16:colId xmlns:a16="http://schemas.microsoft.com/office/drawing/2014/main" val="3917802712"/>
                        </a:ext>
                      </a:extLst>
                    </a:gridCol>
                  </a:tblGrid>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0,5</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4</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8</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p:graphicFrame>
            <p:nvGraphicFramePr>
              <p:cNvPr id="11" name="Table 10"/>
              <p:cNvGraphicFramePr>
                <a:graphicFrameLocks noGrp="1"/>
              </p:cNvGraphicFramePr>
              <p:nvPr>
                <p:extLst/>
              </p:nvPr>
            </p:nvGraphicFramePr>
            <p:xfrm>
              <a:off x="473242" y="2512060"/>
              <a:ext cx="9745380" cy="2098040"/>
            </p:xfrm>
            <a:graphic>
              <a:graphicData uri="http://schemas.openxmlformats.org/drawingml/2006/table">
                <a:tbl>
                  <a:tblPr firstRow="1" firstCol="1" bandRow="1"/>
                  <a:tblGrid>
                    <a:gridCol w="1624230">
                      <a:extLst>
                        <a:ext uri="{9D8B030D-6E8A-4147-A177-3AD203B41FA5}">
                          <a16:colId xmlns:a16="http://schemas.microsoft.com/office/drawing/2014/main" val="3414576512"/>
                        </a:ext>
                      </a:extLst>
                    </a:gridCol>
                    <a:gridCol w="1624230">
                      <a:extLst>
                        <a:ext uri="{9D8B030D-6E8A-4147-A177-3AD203B41FA5}">
                          <a16:colId xmlns:a16="http://schemas.microsoft.com/office/drawing/2014/main" val="3756891802"/>
                        </a:ext>
                      </a:extLst>
                    </a:gridCol>
                    <a:gridCol w="1624230">
                      <a:extLst>
                        <a:ext uri="{9D8B030D-6E8A-4147-A177-3AD203B41FA5}">
                          <a16:colId xmlns:a16="http://schemas.microsoft.com/office/drawing/2014/main" val="3939007721"/>
                        </a:ext>
                      </a:extLst>
                    </a:gridCol>
                    <a:gridCol w="1624230">
                      <a:extLst>
                        <a:ext uri="{9D8B030D-6E8A-4147-A177-3AD203B41FA5}">
                          <a16:colId xmlns:a16="http://schemas.microsoft.com/office/drawing/2014/main" val="1468671484"/>
                        </a:ext>
                      </a:extLst>
                    </a:gridCol>
                    <a:gridCol w="1624230">
                      <a:extLst>
                        <a:ext uri="{9D8B030D-6E8A-4147-A177-3AD203B41FA5}">
                          <a16:colId xmlns:a16="http://schemas.microsoft.com/office/drawing/2014/main" val="1582664264"/>
                        </a:ext>
                      </a:extLst>
                    </a:gridCol>
                    <a:gridCol w="1624230">
                      <a:extLst>
                        <a:ext uri="{9D8B030D-6E8A-4147-A177-3AD203B41FA5}">
                          <a16:colId xmlns:a16="http://schemas.microsoft.com/office/drawing/2014/main" val="3917802712"/>
                        </a:ext>
                      </a:extLst>
                    </a:gridCol>
                  </a:tblGrid>
                  <a:tr h="104902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75" t="-578" r="-500000"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752" t="-578" r="-401880"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578" r="-300375"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0000" t="-578" r="-200375"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504" t="-578" r="-101128"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99625" t="-578" r="-749" b="-100578"/>
                          </a:stretch>
                        </a:blipFill>
                      </a:tcPr>
                    </a:tc>
                    <a:extLst>
                      <a:ext uri="{0D108BD9-81ED-4DB2-BD59-A6C34878D82A}">
                        <a16:rowId xmlns:a16="http://schemas.microsoft.com/office/drawing/2014/main" val="2137530973"/>
                      </a:ext>
                    </a:extLst>
                  </a:tr>
                  <a:tr h="104902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75" t="-101163" r="-500000"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752" t="-101163" r="-401880"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101163" r="-300375"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0000" t="-101163" r="-200375"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504" t="-101163" r="-101128"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99625" t="-101163" r="-749" b="-1163"/>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mc:Choice xmlns:a14="http://schemas.microsoft.com/office/drawing/2010/main" Requires="a14">
          <p:sp>
            <p:nvSpPr>
              <p:cNvPr id="12" name="Rectangle 11"/>
              <p:cNvSpPr/>
              <p:nvPr/>
            </p:nvSpPr>
            <p:spPr>
              <a:xfrm>
                <a:off x="2595315" y="3716748"/>
                <a:ext cx="579005"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1</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595315" y="3716748"/>
                <a:ext cx="579005" cy="76431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4294732" y="3716748"/>
                <a:ext cx="579005"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0</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294732" y="3716748"/>
                <a:ext cx="579005" cy="7643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5719206" y="3716748"/>
                <a:ext cx="933269"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−1</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5719206" y="3716748"/>
                <a:ext cx="933269" cy="7643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7320812" y="3720084"/>
                <a:ext cx="933269"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−2</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7320812" y="3720084"/>
                <a:ext cx="933269" cy="76431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8922418" y="3716748"/>
                <a:ext cx="933269"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−3</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8922418" y="3716748"/>
                <a:ext cx="933269" cy="764312"/>
              </a:xfrm>
              <a:prstGeom prst="rect">
                <a:avLst/>
              </a:prstGeom>
              <a:blipFill>
                <a:blip r:embed="rId9"/>
                <a:stretch>
                  <a:fillRect/>
                </a:stretch>
              </a:blipFill>
            </p:spPr>
            <p:txBody>
              <a:bodyPr/>
              <a:lstStyle/>
              <a:p>
                <a:r>
                  <a:rPr lang="en-US">
                    <a:noFill/>
                  </a:rPr>
                  <a:t> </a:t>
                </a:r>
              </a:p>
            </p:txBody>
          </p:sp>
        </mc:Fallback>
      </mc:AlternateContent>
      <p:sp>
        <p:nvSpPr>
          <p:cNvPr id="3" name="Rectangle 2"/>
          <p:cNvSpPr/>
          <p:nvPr/>
        </p:nvSpPr>
        <p:spPr>
          <a:xfrm>
            <a:off x="457200" y="1508404"/>
            <a:ext cx="752129"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p:cNvSpPr/>
          <p:nvPr/>
        </p:nvSpPr>
        <p:spPr>
          <a:xfrm>
            <a:off x="473242" y="5067300"/>
            <a:ext cx="9745380" cy="2723823"/>
          </a:xfrm>
          <a:prstGeom prst="rect">
            <a:avLst/>
          </a:prstGeom>
        </p:spPr>
        <p:txBody>
          <a:bodyPr wrap="square">
            <a:spAutoFit/>
          </a:bodyPr>
          <a:lstStyle/>
          <a:p>
            <a:pPr lvl="0" algn="just">
              <a:lnSpc>
                <a:spcPct val="150000"/>
              </a:lnSpc>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 </a:t>
            </a:r>
            <a:r>
              <a:rPr lang="vi-VN" sz="3800">
                <a:solidFill>
                  <a:srgbClr val="000000"/>
                </a:solidFill>
              </a:rPr>
              <a:t>Các điểm M(0,5; 1), N(1; 0), P(2; –1), Q(4; –2) và R(8; –3) được biểu diễn trên mặt phẳng tọa độ Oxy như Hình 7.</a:t>
            </a:r>
            <a:endParaRPr kumimoji="0" lang="en-US" sz="3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501315" y="7860310"/>
                <a:ext cx="17333401" cy="2236190"/>
              </a:xfrm>
              <a:prstGeom prst="rect">
                <a:avLst/>
              </a:prstGeom>
            </p:spPr>
            <p:txBody>
              <a:bodyPr wrap="square">
                <a:spAutoFit/>
              </a:bodyPr>
              <a:lstStyle/>
              <a:p>
                <a:pPr algn="just">
                  <a:lnSpc>
                    <a:spcPct val="150000"/>
                  </a:lnSpc>
                  <a:spcBef>
                    <a:spcPts val="600"/>
                  </a:spcBef>
                  <a:spcAft>
                    <a:spcPts val="600"/>
                  </a:spcAft>
                </a:pPr>
                <a:r>
                  <a:rPr lang="da-DK" sz="3800" smtClean="0">
                    <a:latin typeface="Arial" panose="020B0604020202020204" pitchFamily="34" charset="0"/>
                    <a:ea typeface="Arial" panose="020B0604020202020204" pitchFamily="34" charset="0"/>
                    <a:cs typeface="Arial" panose="020B0604020202020204" pitchFamily="34" charset="0"/>
                  </a:rPr>
                  <a:t>c) Tọa độ giao điểm của đồ thị hàm số </a:t>
                </a:r>
                <a14:m>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𝑦</m:t>
                    </m:r>
                    <m:r>
                      <a:rPr lang="da-DK" sz="38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8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8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800" i="1">
                                    <a:effectLst/>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800">
                    <a:effectLst/>
                    <a:latin typeface="Arial" panose="020B0604020202020204" pitchFamily="34" charset="0"/>
                    <a:ea typeface="Dotum" panose="020B0600000101010101" pitchFamily="34" charset="-127"/>
                    <a:cs typeface="Arial" panose="020B0604020202020204" pitchFamily="34" charset="0"/>
                  </a:rPr>
                  <a:t> với trục hoành là </a:t>
                </a:r>
                <a14:m>
                  <m:oMath xmlns:m="http://schemas.openxmlformats.org/officeDocument/2006/math">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800" i="1">
                            <a:effectLst/>
                            <a:latin typeface="Cambria Math" panose="02040503050406030204" pitchFamily="18" charset="0"/>
                            <a:ea typeface="Dotum" panose="020B0600000101010101" pitchFamily="34" charset="-127"/>
                            <a:cs typeface="Times New Roman" panose="02020603050405020304" pitchFamily="18" charset="0"/>
                          </a:rPr>
                          <m:t>1;0</m:t>
                        </m:r>
                      </m:e>
                    </m:d>
                    <m:r>
                      <a:rPr lang="en-US" sz="3800" b="0" i="0"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800" smtClean="0">
                    <a:effectLst/>
                    <a:latin typeface="Arial" panose="020B0604020202020204" pitchFamily="34" charset="0"/>
                    <a:ea typeface="Arial" panose="020B0604020202020204" pitchFamily="34" charset="0"/>
                    <a:cs typeface="Arial" panose="020B0604020202020204" pitchFamily="34" charset="0"/>
                  </a:rPr>
                  <a:t> Đồ </a:t>
                </a:r>
                <a:r>
                  <a:rPr lang="da-DK" sz="3800">
                    <a:effectLst/>
                    <a:latin typeface="Arial" panose="020B0604020202020204" pitchFamily="34" charset="0"/>
                    <a:ea typeface="Arial" panose="020B0604020202020204" pitchFamily="34" charset="0"/>
                    <a:cs typeface="Arial" panose="020B0604020202020204" pitchFamily="34" charset="0"/>
                  </a:rPr>
                  <a:t>thị hàm số không cắt trục tung.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01315" y="7860310"/>
                <a:ext cx="17333401" cy="2236190"/>
              </a:xfrm>
              <a:prstGeom prst="rect">
                <a:avLst/>
              </a:prstGeom>
              <a:blipFill>
                <a:blip r:embed="rId10"/>
                <a:stretch>
                  <a:fillRect l="-1160" r="-1125" b="-5450"/>
                </a:stretch>
              </a:blipFill>
            </p:spPr>
            <p:txBody>
              <a:bodyPr/>
              <a:lstStyle/>
              <a:p>
                <a:r>
                  <a:rPr lang="en-US">
                    <a:noFill/>
                  </a:rPr>
                  <a:t> </a:t>
                </a:r>
              </a:p>
            </p:txBody>
          </p:sp>
        </mc:Fallback>
      </mc:AlternateContent>
      <p:pic>
        <p:nvPicPr>
          <p:cNvPr id="22" name="Picture 21"/>
          <p:cNvPicPr>
            <a:picLocks noChangeAspect="1"/>
          </p:cNvPicPr>
          <p:nvPr/>
        </p:nvPicPr>
        <p:blipFill>
          <a:blip r:embed="rId11"/>
          <a:stretch>
            <a:fillRect/>
          </a:stretch>
        </p:blipFill>
        <p:spPr>
          <a:xfrm rot="13794145">
            <a:off x="16348700" y="282076"/>
            <a:ext cx="1190129" cy="1374169"/>
          </a:xfrm>
          <a:prstGeom prst="rect">
            <a:avLst/>
          </a:prstGeom>
        </p:spPr>
      </p:pic>
      <p:pic>
        <p:nvPicPr>
          <p:cNvPr id="23" name="Picture 22"/>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40000"/>
                    </a14:imgEffect>
                  </a14:imgLayer>
                </a14:imgProps>
              </a:ext>
            </a:extLst>
          </a:blip>
          <a:stretch>
            <a:fillRect/>
          </a:stretch>
        </p:blipFill>
        <p:spPr>
          <a:xfrm>
            <a:off x="10687853" y="2512060"/>
            <a:ext cx="7107228" cy="5075048"/>
          </a:xfrm>
          <a:prstGeom prst="rect">
            <a:avLst/>
          </a:prstGeom>
        </p:spPr>
      </p:pic>
    </p:spTree>
    <p:extLst>
      <p:ext uri="{BB962C8B-B14F-4D97-AF65-F5344CB8AC3E}">
        <p14:creationId xmlns:p14="http://schemas.microsoft.com/office/powerpoint/2010/main" val="1368884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anim calcmode="lin" valueType="num">
                                      <p:cBhvr>
                                        <p:cTn id="60" dur="500" fill="hold"/>
                                        <p:tgtEl>
                                          <p:spTgt spid="5"/>
                                        </p:tgtEl>
                                        <p:attrNameLst>
                                          <p:attrName>ppt_x</p:attrName>
                                        </p:attrNameLst>
                                      </p:cBhvr>
                                      <p:tavLst>
                                        <p:tav tm="0">
                                          <p:val>
                                            <p:strVal val="#ppt_x"/>
                                          </p:val>
                                        </p:tav>
                                        <p:tav tm="100000">
                                          <p:val>
                                            <p:strVal val="#ppt_x"/>
                                          </p:val>
                                        </p:tav>
                                      </p:tavLst>
                                    </p:anim>
                                    <p:anim calcmode="lin" valueType="num">
                                      <p:cBhvr>
                                        <p:cTn id="6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0" grpId="0" animBg="1"/>
      <p:bldP spid="21" grpId="0" animBg="1"/>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389305" y="310212"/>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852862" y="1251207"/>
              <a:ext cx="1600200" cy="707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6" name="Rectangle 5"/>
              <p:cNvSpPr/>
              <p:nvPr/>
            </p:nvSpPr>
            <p:spPr>
              <a:xfrm>
                <a:off x="958609" y="1546877"/>
                <a:ext cx="9727289" cy="2730235"/>
              </a:xfrm>
              <a:prstGeom prst="rect">
                <a:avLst/>
              </a:prstGeom>
            </p:spPr>
            <p:txBody>
              <a:bodyPr wrap="square">
                <a:spAutoFit/>
              </a:bodyPr>
              <a:lstStyle/>
              <a:p>
                <a:pPr algn="just">
                  <a:lnSpc>
                    <a:spcPct val="150000"/>
                  </a:lnSpc>
                  <a:spcBef>
                    <a:spcPts val="600"/>
                  </a:spcBef>
                  <a:spcAft>
                    <a:spcPts val="600"/>
                  </a:spcAft>
                </a:pPr>
                <a:r>
                  <a:rPr lang="da-DK" sz="3600">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limLowPr>
                          <m:e>
                            <m:r>
                              <a:rPr lang="da-DK" sz="3600" i="1">
                                <a:effectLst/>
                                <a:latin typeface="Cambria Math" panose="02040503050406030204" pitchFamily="18" charset="0"/>
                                <a:ea typeface="Arial" panose="020B0604020202020204" pitchFamily="34" charset="0"/>
                                <a:cs typeface="Times New Roman" panose="02020603050405020304" pitchFamily="18" charset="0"/>
                              </a:rPr>
                              <m:t>𝑙𝑖𝑚</m:t>
                            </m:r>
                          </m:e>
                          <m:lim>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3600" i="1">
                                    <a:effectLst/>
                                    <a:latin typeface="Cambria Math" panose="02040503050406030204" pitchFamily="18" charset="0"/>
                                    <a:ea typeface="Arial" panose="020B0604020202020204" pitchFamily="34" charset="0"/>
                                    <a:cs typeface="Times New Roman" panose="02020603050405020304" pitchFamily="18" charset="0"/>
                                  </a:rPr>
                                  <m:t>0</m:t>
                                </m:r>
                              </m:e>
                              <m:sup>
                                <m:r>
                                  <a:rPr lang="da-DK" sz="3600" i="1">
                                    <a:effectLst/>
                                    <a:latin typeface="Cambria Math" panose="02040503050406030204" pitchFamily="18" charset="0"/>
                                    <a:ea typeface="Arial" panose="020B0604020202020204" pitchFamily="34" charset="0"/>
                                    <a:cs typeface="Times New Roman" panose="02020603050405020304" pitchFamily="18" charset="0"/>
                                  </a:rPr>
                                  <m:t>+</m:t>
                                </m:r>
                              </m:sup>
                            </m:sSup>
                          </m:lim>
                        </m:limLow>
                      </m:fName>
                      <m:e>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e>
                        </m:d>
                      </m:e>
                    </m:func>
                    <m:r>
                      <a:rPr lang="da-DK" sz="3600" i="1">
                        <a:effectLst/>
                        <a:latin typeface="Cambria Math" panose="02040503050406030204" pitchFamily="18" charset="0"/>
                        <a:ea typeface="Arial" panose="020B0604020202020204" pitchFamily="34" charset="0"/>
                        <a:cs typeface="Times New Roman" panose="02020603050405020304" pitchFamily="18" charset="0"/>
                      </a:rPr>
                      <m:t>=0</m:t>
                    </m:r>
                  </m:oMath>
                </a14:m>
                <a:r>
                  <a:rPr lang="da-DK" sz="36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e>
                            </m:func>
                          </m:e>
                        </m:d>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a:effectLst/>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nghịch biến trên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m:t>
                        </m:r>
                      </m:e>
                    </m:d>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958609" y="1546877"/>
                <a:ext cx="9727289" cy="2730235"/>
              </a:xfrm>
              <a:prstGeom prst="rect">
                <a:avLst/>
              </a:prstGeom>
              <a:blipFill>
                <a:blip r:embed="rId4"/>
                <a:stretch>
                  <a:fillRect l="-188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0" name="Table 9"/>
              <p:cNvGraphicFramePr>
                <a:graphicFrameLocks noGrp="1"/>
              </p:cNvGraphicFramePr>
              <p:nvPr>
                <p:extLst>
                  <p:ext uri="{D42A27DB-BD31-4B8C-83A1-F6EECF244321}">
                    <p14:modId xmlns:p14="http://schemas.microsoft.com/office/powerpoint/2010/main" val="4211410955"/>
                  </p:ext>
                </p:extLst>
              </p:nvPr>
            </p:nvGraphicFramePr>
            <p:xfrm>
              <a:off x="1016975" y="4565496"/>
              <a:ext cx="8431825" cy="2787804"/>
            </p:xfrm>
            <a:graphic>
              <a:graphicData uri="http://schemas.openxmlformats.org/drawingml/2006/table">
                <a:tbl>
                  <a:tblPr firstRow="1" firstCol="1" bandRow="1"/>
                  <a:tblGrid>
                    <a:gridCol w="1493886">
                      <a:extLst>
                        <a:ext uri="{9D8B030D-6E8A-4147-A177-3AD203B41FA5}">
                          <a16:colId xmlns:a16="http://schemas.microsoft.com/office/drawing/2014/main" val="2970112793"/>
                        </a:ext>
                      </a:extLst>
                    </a:gridCol>
                    <a:gridCol w="6937939">
                      <a:extLst>
                        <a:ext uri="{9D8B030D-6E8A-4147-A177-3AD203B41FA5}">
                          <a16:colId xmlns:a16="http://schemas.microsoft.com/office/drawing/2014/main" val="2771568569"/>
                        </a:ext>
                      </a:extLst>
                    </a:gridCol>
                  </a:tblGrid>
                  <a:tr h="929268">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𝑥</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0</m:t>
                              </m:r>
                            </m:oMath>
                          </a14:m>
                          <a:r>
                            <a:rPr lang="da-DK" sz="3500">
                              <a:effectLst/>
                              <a:latin typeface="Times New Roman" panose="02020603050405020304" pitchFamily="18" charset="0"/>
                              <a:ea typeface="Dotum" panose="020B0600000101010101" pitchFamily="34" charset="-127"/>
                              <a:cs typeface="Times New Roman" panose="02020603050405020304" pitchFamily="18" charset="0"/>
                            </a:rPr>
                            <a:t>                                             </a:t>
                          </a:r>
                          <a:r>
                            <a:rPr lang="da-DK" sz="3500" smtClean="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891481"/>
                      </a:ext>
                    </a:extLst>
                  </a:tr>
                  <a:tr h="1858536">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𝑦</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da-DK" sz="350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500" i="1" smtClean="0">
                            <a:effectLst/>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right"/>
                              </m:oMathParaPr>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8735315"/>
                      </a:ext>
                    </a:extLst>
                  </a:tr>
                </a:tbl>
              </a:graphicData>
            </a:graphic>
          </p:graphicFrame>
        </mc:Choice>
        <mc:Fallback>
          <p:graphicFrame>
            <p:nvGraphicFramePr>
              <p:cNvPr id="10" name="Table 9"/>
              <p:cNvGraphicFramePr>
                <a:graphicFrameLocks noGrp="1"/>
              </p:cNvGraphicFramePr>
              <p:nvPr>
                <p:extLst>
                  <p:ext uri="{D42A27DB-BD31-4B8C-83A1-F6EECF244321}">
                    <p14:modId xmlns:p14="http://schemas.microsoft.com/office/powerpoint/2010/main" val="4211410955"/>
                  </p:ext>
                </p:extLst>
              </p:nvPr>
            </p:nvGraphicFramePr>
            <p:xfrm>
              <a:off x="1016975" y="4565496"/>
              <a:ext cx="8431825" cy="2787804"/>
            </p:xfrm>
            <a:graphic>
              <a:graphicData uri="http://schemas.openxmlformats.org/drawingml/2006/table">
                <a:tbl>
                  <a:tblPr firstRow="1" firstCol="1" bandRow="1"/>
                  <a:tblGrid>
                    <a:gridCol w="1493886">
                      <a:extLst>
                        <a:ext uri="{9D8B030D-6E8A-4147-A177-3AD203B41FA5}">
                          <a16:colId xmlns:a16="http://schemas.microsoft.com/office/drawing/2014/main" val="2970112793"/>
                        </a:ext>
                      </a:extLst>
                    </a:gridCol>
                    <a:gridCol w="6937939">
                      <a:extLst>
                        <a:ext uri="{9D8B030D-6E8A-4147-A177-3AD203B41FA5}">
                          <a16:colId xmlns:a16="http://schemas.microsoft.com/office/drawing/2014/main" val="2771568569"/>
                        </a:ext>
                      </a:extLst>
                    </a:gridCol>
                  </a:tblGrid>
                  <a:tr h="929268">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8" t="-654" r="-466122" b="-20130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1598" t="-654" r="-263" b="-201307"/>
                          </a:stretch>
                        </a:blipFill>
                      </a:tcPr>
                    </a:tc>
                    <a:extLst>
                      <a:ext uri="{0D108BD9-81ED-4DB2-BD59-A6C34878D82A}">
                        <a16:rowId xmlns:a16="http://schemas.microsoft.com/office/drawing/2014/main" val="1447891481"/>
                      </a:ext>
                    </a:extLst>
                  </a:tr>
                  <a:tr h="1858536">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8" t="-50327" r="-466122" b="-65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1598" t="-50327" r="-263" b="-654"/>
                          </a:stretch>
                        </a:blipFill>
                      </a:tcPr>
                    </a:tc>
                    <a:extLst>
                      <a:ext uri="{0D108BD9-81ED-4DB2-BD59-A6C34878D82A}">
                        <a16:rowId xmlns:a16="http://schemas.microsoft.com/office/drawing/2014/main" val="3868735315"/>
                      </a:ext>
                    </a:extLst>
                  </a:tr>
                </a:tbl>
              </a:graphicData>
            </a:graphic>
          </p:graphicFrame>
        </mc:Fallback>
      </mc:AlternateContent>
      <p:cxnSp>
        <p:nvCxnSpPr>
          <p:cNvPr id="22" name="Straight Arrow Connector 21"/>
          <p:cNvCxnSpPr/>
          <p:nvPr/>
        </p:nvCxnSpPr>
        <p:spPr>
          <a:xfrm>
            <a:off x="3581400" y="6057901"/>
            <a:ext cx="4807905" cy="761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3" name="Rectangle 22"/>
              <p:cNvSpPr/>
              <p:nvPr/>
            </p:nvSpPr>
            <p:spPr>
              <a:xfrm>
                <a:off x="190500" y="7810500"/>
                <a:ext cx="17907000" cy="2023824"/>
              </a:xfrm>
              <a:prstGeom prst="rect">
                <a:avLst/>
              </a:prstGeom>
              <a:solidFill>
                <a:schemeClr val="accent3">
                  <a:lumMod val="5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50000"/>
                  </a:lnSpc>
                  <a:spcBef>
                    <a:spcPts val="600"/>
                  </a:spcBef>
                  <a:spcAft>
                    <a:spcPts val="600"/>
                  </a:spcAft>
                </a:pPr>
                <a:r>
                  <a:rPr kumimoji="0" lang="da-DK" sz="3600" b="1" i="1" u="none" strike="noStrike" kern="1200" cap="none" spc="0" normalizeH="0" baseline="0" noProof="0">
                    <a:ln>
                      <a:noFill/>
                    </a:ln>
                    <a:solidFill>
                      <a:srgbClr val="FFFF00"/>
                    </a:solidFill>
                    <a:effectLst/>
                    <a:uLnTx/>
                    <a:uFillTx/>
                    <a:latin typeface="Arial" panose="020B0604020202020204" pitchFamily="34" charset="0"/>
                    <a:ea typeface="Dotum" panose="020B0600000101010101" pitchFamily="34" charset="-127"/>
                    <a:cs typeface="Arial" panose="020B0604020202020204" pitchFamily="34" charset="0"/>
                  </a:rPr>
                  <a:t>Nhận xét:</a:t>
                </a:r>
                <a:r>
                  <a:rPr kumimoji="0" lang="da-DK" sz="3600" b="0" i="1" u="none" strike="noStrike" kern="1200" cap="none" spc="0" normalizeH="0" baseline="0" noProof="0">
                    <a:ln>
                      <a:noFill/>
                    </a:ln>
                    <a:solidFill>
                      <a:srgbClr val="FFFF00"/>
                    </a:solidFill>
                    <a:effectLst/>
                    <a:uLnTx/>
                    <a:uFillTx/>
                    <a:latin typeface="Arial" panose="020B0604020202020204" pitchFamily="34" charset="0"/>
                    <a:ea typeface="Dotum" panose="020B0600000101010101" pitchFamily="34" charset="-127"/>
                    <a:cs typeface="Arial" panose="020B0604020202020204" pitchFamily="34" charset="0"/>
                  </a:rPr>
                  <a:t> </a:t>
                </a:r>
                <a:r>
                  <a:rPr lang="da-DK" sz="3600">
                    <a:latin typeface="Arial" panose="020B0604020202020204" pitchFamily="34" charset="0"/>
                    <a:ea typeface="Arial" panose="020B0604020202020204" pitchFamily="34" charset="0"/>
                    <a:cs typeface="Arial" panose="020B0604020202020204" pitchFamily="34" charset="0"/>
                  </a:rPr>
                  <a:t>Đồ thị hàm số </a:t>
                </a:r>
                <a14:m>
                  <m:oMath xmlns:m="http://schemas.openxmlformats.org/officeDocument/2006/math">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là một đường cong liền nét, cắt trục hoành tại điểm có hoành độ bằng 1, nằm phía bên phải tục tung và đi xuống kể từ trái sang phải.</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190500" y="7810500"/>
                <a:ext cx="17907000" cy="2023824"/>
              </a:xfrm>
              <a:prstGeom prst="rect">
                <a:avLst/>
              </a:prstGeom>
              <a:blipFill>
                <a:blip r:embed="rId6"/>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Lst>
          </a:blip>
          <a:stretch>
            <a:fillRect/>
          </a:stretch>
        </p:blipFill>
        <p:spPr>
          <a:xfrm>
            <a:off x="10153821" y="2174194"/>
            <a:ext cx="7107228" cy="5075048"/>
          </a:xfrm>
          <a:prstGeom prst="rect">
            <a:avLst/>
          </a:prstGeom>
        </p:spPr>
      </p:pic>
      <p:pic>
        <p:nvPicPr>
          <p:cNvPr id="19" name="Picture 18"/>
          <p:cNvPicPr>
            <a:picLocks noChangeAspect="1"/>
          </p:cNvPicPr>
          <p:nvPr/>
        </p:nvPicPr>
        <p:blipFill>
          <a:blip r:embed="rId9"/>
          <a:stretch>
            <a:fillRect/>
          </a:stretch>
        </p:blipFill>
        <p:spPr>
          <a:xfrm rot="13794145">
            <a:off x="16348700" y="282076"/>
            <a:ext cx="1190129" cy="1374169"/>
          </a:xfrm>
          <a:prstGeom prst="rect">
            <a:avLst/>
          </a:prstGeom>
        </p:spPr>
      </p:pic>
    </p:spTree>
    <p:extLst>
      <p:ext uri="{BB962C8B-B14F-4D97-AF65-F5344CB8AC3E}">
        <p14:creationId xmlns:p14="http://schemas.microsoft.com/office/powerpoint/2010/main" val="4269990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6" name="Group 25"/>
          <p:cNvGrpSpPr/>
          <p:nvPr/>
        </p:nvGrpSpPr>
        <p:grpSpPr>
          <a:xfrm>
            <a:off x="673768" y="1211562"/>
            <a:ext cx="16992600" cy="83515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 name="Group 22"/>
          <p:cNvGrpSpPr/>
          <p:nvPr/>
        </p:nvGrpSpPr>
        <p:grpSpPr>
          <a:xfrm rot="6181685">
            <a:off x="16128681" y="8395332"/>
            <a:ext cx="1804216" cy="1745184"/>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29" name="Group 28"/>
          <p:cNvGrpSpPr/>
          <p:nvPr/>
        </p:nvGrpSpPr>
        <p:grpSpPr>
          <a:xfrm>
            <a:off x="6934754" y="368878"/>
            <a:ext cx="4404729" cy="1574222"/>
            <a:chOff x="454896" y="598608"/>
            <a:chExt cx="4404729" cy="1574222"/>
          </a:xfrm>
        </p:grpSpPr>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896" y="598608"/>
              <a:ext cx="4404729" cy="1574222"/>
            </a:xfrm>
            <a:prstGeom prst="rect">
              <a:avLst/>
            </a:prstGeom>
          </p:spPr>
        </p:pic>
        <p:sp>
          <p:nvSpPr>
            <p:cNvPr id="28" name="TextBox 27"/>
            <p:cNvSpPr txBox="1"/>
            <p:nvPr/>
          </p:nvSpPr>
          <p:spPr>
            <a:xfrm>
              <a:off x="892701" y="852606"/>
              <a:ext cx="343286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1810871" y="1991306"/>
                <a:ext cx="14953129" cy="2618794"/>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Arial" panose="020B0604020202020204" pitchFamily="34" charset="0"/>
                    <a:cs typeface="Arial" panose="020B0604020202020204" pitchFamily="34" charset="0"/>
                  </a:rPr>
                  <a:t>Đồ thị hàm số </a:t>
                </a:r>
                <a14:m>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𝑦</m:t>
                    </m:r>
                    <m:r>
                      <a:rPr lang="da-DK" sz="38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8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8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38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800" i="1">
                            <a:effectLst/>
                            <a:latin typeface="Cambria Math" panose="02040503050406030204" pitchFamily="18" charset="0"/>
                            <a:ea typeface="Arial" panose="020B0604020202020204" pitchFamily="34" charset="0"/>
                            <a:cs typeface="Times New Roman" panose="02020603050405020304" pitchFamily="18" charset="0"/>
                          </a:rPr>
                          <m:t>𝑎</m:t>
                        </m:r>
                        <m:r>
                          <a:rPr lang="da-DK" sz="3800" i="1">
                            <a:effectLst/>
                            <a:latin typeface="Cambria Math" panose="02040503050406030204" pitchFamily="18" charset="0"/>
                            <a:ea typeface="Arial" panose="020B0604020202020204" pitchFamily="34" charset="0"/>
                            <a:cs typeface="Times New Roman" panose="02020603050405020304" pitchFamily="18" charset="0"/>
                          </a:rPr>
                          <m:t>&gt;0, </m:t>
                        </m:r>
                        <m:r>
                          <a:rPr lang="da-DK" sz="3800" i="1">
                            <a:effectLst/>
                            <a:latin typeface="Cambria Math" panose="02040503050406030204" pitchFamily="18" charset="0"/>
                            <a:ea typeface="Arial" panose="020B0604020202020204" pitchFamily="34" charset="0"/>
                            <a:cs typeface="Times New Roman" panose="02020603050405020304" pitchFamily="18" charset="0"/>
                          </a:rPr>
                          <m:t>𝑎</m:t>
                        </m:r>
                        <m:r>
                          <a:rPr lang="da-DK" sz="3800" i="1">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da-DK" sz="3800">
                    <a:effectLst/>
                    <a:latin typeface="Arial" panose="020B0604020202020204" pitchFamily="34" charset="0"/>
                    <a:ea typeface="Dotum" panose="020B0600000101010101" pitchFamily="34" charset="-127"/>
                    <a:cs typeface="Arial" panose="020B0604020202020204" pitchFamily="34" charset="0"/>
                  </a:rPr>
                  <a:t> là một đường cong liền nét, cắt trục hoành tại điểm có hoành độ bằng 1, nằm ở phía bên phải trục tung và đi lên nếu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800" i="1">
                        <a:effectLst/>
                        <a:latin typeface="Cambria Math" panose="02040503050406030204" pitchFamily="18" charset="0"/>
                        <a:ea typeface="Dotum" panose="020B0600000101010101" pitchFamily="34" charset="-127"/>
                        <a:cs typeface="Times New Roman" panose="02020603050405020304" pitchFamily="18" charset="0"/>
                      </a:rPr>
                      <m:t>&gt;1</m:t>
                    </m:r>
                  </m:oMath>
                </a14:m>
                <a:r>
                  <a:rPr lang="da-DK" sz="3800">
                    <a:effectLst/>
                    <a:latin typeface="Arial" panose="020B0604020202020204" pitchFamily="34" charset="0"/>
                    <a:ea typeface="Dotum" panose="020B0600000101010101" pitchFamily="34" charset="-127"/>
                    <a:cs typeface="Arial" panose="020B0604020202020204" pitchFamily="34" charset="0"/>
                  </a:rPr>
                  <a:t>, đi xuống nếu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0&lt;</m:t>
                    </m:r>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800" i="1">
                        <a:effectLst/>
                        <a:latin typeface="Cambria Math" panose="02040503050406030204" pitchFamily="18" charset="0"/>
                        <a:ea typeface="Dotum" panose="020B0600000101010101" pitchFamily="34" charset="-127"/>
                        <a:cs typeface="Times New Roman" panose="02020603050405020304" pitchFamily="18" charset="0"/>
                      </a:rPr>
                      <m:t>&lt;1</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810871" y="1991306"/>
                <a:ext cx="14953129" cy="2618794"/>
              </a:xfrm>
              <a:prstGeom prst="rect">
                <a:avLst/>
              </a:prstGeom>
              <a:blipFill>
                <a:blip r:embed="rId14"/>
                <a:stretch>
                  <a:fillRect l="-1345" r="-1345" b="-8392"/>
                </a:stretch>
              </a:blipFill>
            </p:spPr>
            <p:txBody>
              <a:bodyPr/>
              <a:lstStyle/>
              <a:p>
                <a:r>
                  <a:rPr lang="en-US">
                    <a:noFill/>
                  </a:rPr>
                  <a:t> </a:t>
                </a:r>
              </a:p>
            </p:txBody>
          </p:sp>
        </mc:Fallback>
      </mc:AlternateContent>
      <p:pic>
        <p:nvPicPr>
          <p:cNvPr id="18" name="Picture 17"/>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300000"/>
                    </a14:imgEffect>
                    <a14:imgEffect>
                      <a14:brightnessContrast contrast="-40000"/>
                    </a14:imgEffect>
                  </a14:imgLayer>
                </a14:imgProps>
              </a:ext>
            </a:extLst>
          </a:blip>
          <a:stretch>
            <a:fillRect/>
          </a:stretch>
        </p:blipFill>
        <p:spPr>
          <a:xfrm>
            <a:off x="3675438" y="4914900"/>
            <a:ext cx="11498709" cy="4457232"/>
          </a:xfrm>
          <a:prstGeom prst="rect">
            <a:avLst/>
          </a:prstGeom>
        </p:spPr>
      </p:pic>
    </p:spTree>
    <p:extLst>
      <p:ext uri="{BB962C8B-B14F-4D97-AF65-F5344CB8AC3E}">
        <p14:creationId xmlns:p14="http://schemas.microsoft.com/office/powerpoint/2010/main" val="26798011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2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mc:Choice xmlns:a14="http://schemas.microsoft.com/office/drawing/2010/main" Requires="a14">
          <p:sp>
            <p:nvSpPr>
              <p:cNvPr id="18" name="Rectangle 17"/>
              <p:cNvSpPr/>
              <p:nvPr/>
            </p:nvSpPr>
            <p:spPr>
              <a:xfrm>
                <a:off x="2762960" y="88326"/>
                <a:ext cx="12596782" cy="1177245"/>
              </a:xfrm>
              <a:prstGeom prst="rect">
                <a:avLst/>
              </a:prstGeom>
            </p:spPr>
            <p:txBody>
              <a:bodyPr wrap="none">
                <a:spAutoFit/>
              </a:bodyPr>
              <a:lstStyle/>
              <a:p>
                <a:pPr algn="just">
                  <a:lnSpc>
                    <a:spcPct val="150000"/>
                  </a:lnSpc>
                  <a:spcBef>
                    <a:spcPts val="600"/>
                  </a:spcBef>
                  <a:spcAft>
                    <a:spcPts val="600"/>
                  </a:spcAft>
                </a:pPr>
                <a:r>
                  <a:rPr kumimoji="0" lang="en-US" sz="47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Nhận xét: </a:t>
                </a:r>
                <a:r>
                  <a:rPr lang="da-DK" sz="3600" smtClean="0">
                    <a:latin typeface="Arial" panose="020B0604020202020204" pitchFamily="34" charset="0"/>
                    <a:ea typeface="Arial" panose="020B0604020202020204" pitchFamily="34" charset="0"/>
                    <a:cs typeface="Arial" panose="020B0604020202020204" pitchFamily="34" charset="0"/>
                  </a:rPr>
                  <a:t>Cho </a:t>
                </a:r>
                <a:r>
                  <a:rPr lang="da-DK" sz="3600">
                    <a:latin typeface="Arial" panose="020B0604020202020204" pitchFamily="34" charset="0"/>
                    <a:ea typeface="Arial" panose="020B0604020202020204" pitchFamily="34" charset="0"/>
                    <a:cs typeface="Arial" panose="020B0604020202020204" pitchFamily="34" charset="0"/>
                  </a:rPr>
                  <a:t>hàm số lôgarit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&gt;0,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oMath>
                </a14:m>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a:t>
                </a:r>
                <a:endParaRPr kumimoji="0" lang="en-US" sz="3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2762960" y="88326"/>
                <a:ext cx="12596782" cy="1177245"/>
              </a:xfrm>
              <a:prstGeom prst="rect">
                <a:avLst/>
              </a:prstGeom>
              <a:blipFill>
                <a:blip r:embed="rId3"/>
                <a:stretch>
                  <a:fillRect l="-2129" b="-144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9" name="Table 18"/>
              <p:cNvGraphicFramePr>
                <a:graphicFrameLocks noGrp="1"/>
              </p:cNvGraphicFramePr>
              <p:nvPr>
                <p:extLst>
                  <p:ext uri="{D42A27DB-BD31-4B8C-83A1-F6EECF244321}">
                    <p14:modId xmlns:p14="http://schemas.microsoft.com/office/powerpoint/2010/main" val="1556221447"/>
                  </p:ext>
                </p:extLst>
              </p:nvPr>
            </p:nvGraphicFramePr>
            <p:xfrm>
              <a:off x="2160780" y="1414724"/>
              <a:ext cx="13934355" cy="8619363"/>
            </p:xfrm>
            <a:graphic>
              <a:graphicData uri="http://schemas.openxmlformats.org/drawingml/2006/table">
                <a:tbl>
                  <a:tblPr firstRow="1" firstCol="1" bandRow="1"/>
                  <a:tblGrid>
                    <a:gridCol w="13934355">
                      <a:extLst>
                        <a:ext uri="{9D8B030D-6E8A-4147-A177-3AD203B41FA5}">
                          <a16:colId xmlns:a16="http://schemas.microsoft.com/office/drawing/2014/main" val="1013033658"/>
                        </a:ext>
                      </a:extLst>
                    </a:gridCol>
                  </a:tblGrid>
                  <a:tr h="267808">
                    <a:tc>
                      <a:txBody>
                        <a:bodyPr/>
                        <a:lstStyle/>
                        <a:p>
                          <a:pPr algn="just">
                            <a:lnSpc>
                              <a:spcPct val="140000"/>
                            </a:lnSpc>
                            <a:spcBef>
                              <a:spcPts val="0"/>
                            </a:spcBef>
                            <a:spcAft>
                              <a:spcPts val="0"/>
                            </a:spcAft>
                          </a:pPr>
                          <a14:m>
                            <m:oMathPara xmlns:m="http://schemas.openxmlformats.org/officeDocument/2006/math">
                              <m:oMathParaPr>
                                <m:jc m:val="center"/>
                              </m:oMathParaPr>
                              <m:oMath xmlns:m="http://schemas.openxmlformats.org/officeDocument/2006/math">
                                <m:r>
                                  <a:rPr lang="da-DK" sz="3600" i="1" smtClean="0">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smtClean="0">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cs typeface="Times New Roman" panose="02020603050405020304" pitchFamily="18" charset="0"/>
                                      </a:rPr>
                                    </m:ctrlPr>
                                  </m:funcPr>
                                  <m:fName>
                                    <m:sSub>
                                      <m:sSubPr>
                                        <m:ctrlPr>
                                          <a:rPr lang="en-US" sz="3600" i="1">
                                            <a:effectLst/>
                                            <a:latin typeface="Cambria Math" panose="02040503050406030204" pitchFamily="18"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r>
                                  <m:rPr>
                                    <m:nor/>
                                  </m:rPr>
                                  <a:rPr lang="da-DK" sz="3600">
                                    <a:effectLst/>
                                    <a:latin typeface="Arial" panose="020B0604020202020204" pitchFamily="34" charset="0"/>
                                    <a:ea typeface="Dotum" panose="020B0600000101010101" pitchFamily="34" charset="-127"/>
                                    <a:cs typeface="Arial" panose="020B0604020202020204" pitchFamily="34" charset="0"/>
                                  </a:rPr>
                                  <m:t> </m:t>
                                </m:r>
                                <m:r>
                                  <m:rPr>
                                    <m:nor/>
                                  </m:rPr>
                                  <a:rPr lang="da-DK" sz="3600">
                                    <a:effectLst/>
                                    <a:latin typeface="Arial" panose="020B0604020202020204" pitchFamily="34" charset="0"/>
                                    <a:ea typeface="Dotum" panose="020B0600000101010101" pitchFamily="34" charset="-127"/>
                                    <a:cs typeface="Arial" panose="020B0604020202020204" pitchFamily="34" charset="0"/>
                                  </a:rPr>
                                  <m:t>v</m:t>
                                </m:r>
                                <m:r>
                                  <m:rPr>
                                    <m:nor/>
                                  </m:rPr>
                                  <a:rPr lang="da-DK" sz="3600">
                                    <a:effectLst/>
                                    <a:latin typeface="Arial" panose="020B0604020202020204" pitchFamily="34" charset="0"/>
                                    <a:ea typeface="Dotum" panose="020B0600000101010101" pitchFamily="34" charset="-127"/>
                                    <a:cs typeface="Arial" panose="020B0604020202020204" pitchFamily="34" charset="0"/>
                                  </a:rPr>
                                  <m:t>ớ</m:t>
                                </m:r>
                                <m:r>
                                  <m:rPr>
                                    <m:nor/>
                                  </m:rPr>
                                  <a:rPr lang="da-DK" sz="3600">
                                    <a:effectLst/>
                                    <a:latin typeface="Arial" panose="020B0604020202020204" pitchFamily="34" charset="0"/>
                                    <a:ea typeface="Dotum" panose="020B0600000101010101" pitchFamily="34" charset="-127"/>
                                    <a:cs typeface="Arial" panose="020B0604020202020204" pitchFamily="34" charset="0"/>
                                  </a:rPr>
                                  <m:t>i</m:t>
                                </m:r>
                                <m:r>
                                  <m:rPr>
                                    <m:nor/>
                                  </m:rPr>
                                  <a:rPr lang="da-DK" sz="3600">
                                    <a:effectLst/>
                                    <a:latin typeface="Arial" panose="020B0604020202020204" pitchFamily="34" charset="0"/>
                                    <a:ea typeface="Dotum" panose="020B0600000101010101" pitchFamily="34" charset="-127"/>
                                    <a:cs typeface="Arial" panose="020B0604020202020204" pitchFamily="34"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&gt;1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774186888"/>
                      </a:ext>
                    </a:extLst>
                  </a:tr>
                  <a:tr h="3025175">
                    <a:tc>
                      <a:txBody>
                        <a:bodyPr/>
                        <a:lstStyle/>
                        <a:p>
                          <a:pPr marL="571500" indent="-571500" algn="just">
                            <a:lnSpc>
                              <a:spcPct val="14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Arial" panose="020B0604020202020204" pitchFamily="34" charset="0"/>
                              <a:cs typeface="Arial" panose="020B0604020202020204" pitchFamily="34" charset="0"/>
                            </a:rPr>
                            <a:t>Tập </a:t>
                          </a:r>
                          <a:r>
                            <a:rPr lang="da-DK" sz="3600" smtClean="0">
                              <a:effectLst/>
                              <a:latin typeface="Arial" panose="020B0604020202020204" pitchFamily="34" charset="0"/>
                              <a:ea typeface="Arial" panose="020B0604020202020204" pitchFamily="34" charset="0"/>
                              <a:cs typeface="Arial" panose="020B0604020202020204" pitchFamily="34" charset="0"/>
                            </a:rPr>
                            <a:t>xác định: </a:t>
                          </a:r>
                          <a14:m>
                            <m:oMath xmlns:m="http://schemas.openxmlformats.org/officeDocument/2006/math">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0; +∞</m:t>
                                  </m:r>
                                </m:e>
                              </m:d>
                            </m:oMath>
                          </a14:m>
                          <a:r>
                            <a:rPr lang="da-DK" sz="3600">
                              <a:effectLst/>
                              <a:latin typeface="Arial" panose="020B0604020202020204" pitchFamily="34" charset="0"/>
                              <a:ea typeface="Dotum" panose="020B0600000101010101" pitchFamily="34" charset="-127"/>
                              <a:cs typeface="Arial" panose="020B0604020202020204" pitchFamily="34" charset="0"/>
                            </a:rPr>
                            <a:t>; tập giá trị: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endParaRPr lang="en-US"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Arial" panose="020B0604020202020204" pitchFamily="34" charset="0"/>
                              <a:cs typeface="Arial" panose="020B0604020202020204" pitchFamily="34" charset="0"/>
                            </a:rPr>
                            <a:t>Tính </a:t>
                          </a:r>
                          <a:r>
                            <a:rPr lang="da-DK" sz="3600">
                              <a:effectLst/>
                              <a:latin typeface="Arial" panose="020B0604020202020204" pitchFamily="34" charset="0"/>
                              <a:ea typeface="Arial" panose="020B0604020202020204" pitchFamily="34" charset="0"/>
                              <a:cs typeface="Arial" panose="020B0604020202020204" pitchFamily="34" charset="0"/>
                            </a:rPr>
                            <a:t>liên tục: 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36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r>
                                    <a:rPr lang="da-DK" sz="3600" i="1">
                                      <a:effectLst/>
                                      <a:latin typeface="Cambria Math" panose="02040503050406030204" pitchFamily="18" charset="0"/>
                                      <a:ea typeface="Arial" panose="020B0604020202020204" pitchFamily="34" charset="0"/>
                                      <a:cs typeface="Times New Roman" panose="02020603050405020304" pitchFamily="18" charset="0"/>
                                    </a:rPr>
                                    <m:t>&gt;1</m:t>
                                  </m:r>
                                </m:e>
                              </m:d>
                            </m:oMath>
                          </a14:m>
                          <a:r>
                            <a:rPr lang="da-DK" sz="3600">
                              <a:effectLst/>
                              <a:latin typeface="Arial" panose="020B0604020202020204" pitchFamily="34" charset="0"/>
                              <a:ea typeface="Dotum" panose="020B0600000101010101" pitchFamily="34" charset="-127"/>
                              <a:cs typeface="Arial" panose="020B0604020202020204" pitchFamily="34" charset="0"/>
                            </a:rPr>
                            <a:t> là hàm số liên tục trên khoảng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m:t>
                                  </m:r>
                                </m:e>
                              </m:d>
                            </m:oMath>
                          </a14:m>
                          <a:endParaRPr lang="en-US"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Arial" panose="020B0604020202020204" pitchFamily="34" charset="0"/>
                              <a:cs typeface="Arial" panose="020B0604020202020204" pitchFamily="34" charset="0"/>
                            </a:rPr>
                            <a:t>Giới </a:t>
                          </a:r>
                          <a:r>
                            <a:rPr lang="da-DK" sz="3600">
                              <a:effectLst/>
                              <a:latin typeface="Arial" panose="020B0604020202020204" pitchFamily="34" charset="0"/>
                              <a:ea typeface="Arial" panose="020B0604020202020204" pitchFamily="34" charset="0"/>
                              <a:cs typeface="Arial" panose="020B0604020202020204" pitchFamily="34" charset="0"/>
                            </a:rPr>
                            <a:t>hạn đặc </a:t>
                          </a:r>
                          <a:r>
                            <a:rPr lang="da-DK" sz="3600">
                              <a:effectLst/>
                              <a:latin typeface="Arial" panose="020B0604020202020204" pitchFamily="34" charset="0"/>
                              <a:ea typeface="Arial" panose="020B0604020202020204" pitchFamily="34" charset="0"/>
                              <a:cs typeface="Arial" panose="020B0604020202020204" pitchFamily="34" charset="0"/>
                            </a:rPr>
                            <a:t>biệt</a:t>
                          </a:r>
                          <a:r>
                            <a:rPr lang="da-DK" sz="360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unc>
                                <m:funcPr>
                                  <m:ctrlPr>
                                    <a:rPr lang="en-US" sz="3600" i="1" smtClean="0">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limLowPr>
                                    <m:e>
                                      <m:r>
                                        <a:rPr lang="da-DK" sz="3600" i="1">
                                          <a:effectLst/>
                                          <a:latin typeface="Cambria Math" panose="02040503050406030204" pitchFamily="18" charset="0"/>
                                          <a:ea typeface="Arial" panose="020B0604020202020204" pitchFamily="34" charset="0"/>
                                          <a:cs typeface="Times New Roman" panose="02020603050405020304" pitchFamily="18" charset="0"/>
                                        </a:rPr>
                                        <m:t>𝑙𝑖𝑚</m:t>
                                      </m:r>
                                    </m:e>
                                    <m:lim>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3600" i="1">
                                              <a:effectLst/>
                                              <a:latin typeface="Cambria Math" panose="02040503050406030204" pitchFamily="18" charset="0"/>
                                              <a:ea typeface="Arial" panose="020B0604020202020204" pitchFamily="34" charset="0"/>
                                              <a:cs typeface="Times New Roman" panose="02020603050405020304" pitchFamily="18" charset="0"/>
                                            </a:rPr>
                                            <m:t>0</m:t>
                                          </m:r>
                                        </m:e>
                                        <m:sup>
                                          <m:r>
                                            <a:rPr lang="da-DK" sz="3600" i="1">
                                              <a:effectLst/>
                                              <a:latin typeface="Cambria Math" panose="02040503050406030204" pitchFamily="18" charset="0"/>
                                              <a:ea typeface="Arial" panose="020B0604020202020204" pitchFamily="34" charset="0"/>
                                              <a:cs typeface="Times New Roman" panose="02020603050405020304" pitchFamily="18" charset="0"/>
                                            </a:rPr>
                                            <m:t>+</m:t>
                                          </m:r>
                                        </m:sup>
                                      </m:sSup>
                                    </m:lim>
                                  </m:limLow>
                                </m:fName>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a</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e>
                              </m:func>
                              <m:r>
                                <a:rPr lang="da-DK" sz="3600" i="1">
                                  <a:effectLst/>
                                  <a:latin typeface="Cambria Math" panose="02040503050406030204" pitchFamily="18" charset="0"/>
                                  <a:ea typeface="Arial" panose="020B0604020202020204" pitchFamily="34" charset="0"/>
                                  <a:cs typeface="Times New Roman" panose="02020603050405020304" pitchFamily="18" charset="0"/>
                                </a:rPr>
                                <m:t>=−∞</m:t>
                              </m:r>
                            </m:oMath>
                          </a14:m>
                          <a:r>
                            <a:rPr lang="da-DK" sz="36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e>
                                  </m:func>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smtClean="0">
                            <a:effectLst/>
                            <a:latin typeface="Arial" panose="020B0604020202020204" pitchFamily="34" charset="0"/>
                            <a:ea typeface="Dotum" panose="020B0600000101010101" pitchFamily="34" charset="-127"/>
                            <a:cs typeface="Arial" panose="020B0604020202020204" pitchFamily="34" charset="0"/>
                          </a:endParaRPr>
                        </a:p>
                        <a:p>
                          <a:pPr marL="571500" marR="0" indent="-571500" algn="just"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da-DK" sz="3600" smtClean="0">
                              <a:effectLst/>
                              <a:latin typeface="Arial" panose="020B0604020202020204" pitchFamily="34" charset="0"/>
                              <a:ea typeface="Dotum" panose="020B0600000101010101" pitchFamily="34" charset="-127"/>
                              <a:cs typeface="Arial" panose="020B0604020202020204" pitchFamily="34" charset="0"/>
                            </a:rPr>
                            <a:t>Sự</a:t>
                          </a:r>
                          <a:r>
                            <a:rPr lang="da-DK" sz="3600" baseline="0" smtClean="0">
                              <a:effectLst/>
                              <a:latin typeface="Arial" panose="020B0604020202020204" pitchFamily="34" charset="0"/>
                              <a:ea typeface="Dotum" panose="020B0600000101010101" pitchFamily="34" charset="-127"/>
                              <a:cs typeface="Arial" panose="020B0604020202020204" pitchFamily="34" charset="0"/>
                            </a:rPr>
                            <a:t> biến thiên: </a:t>
                          </a:r>
                          <a:r>
                            <a:rPr lang="da-DK" sz="3600" smtClean="0">
                              <a:effectLst/>
                              <a:latin typeface="Arial" panose="020B0604020202020204" pitchFamily="34" charset="0"/>
                              <a:ea typeface="Arial" panose="020B0604020202020204" pitchFamily="34" charset="0"/>
                              <a:cs typeface="Arial" panose="020B0604020202020204" pitchFamily="34" charset="0"/>
                            </a:rPr>
                            <a:t>Hàm số đồng biến trên </a:t>
                          </a:r>
                          <a14:m>
                            <m:oMath xmlns:m="http://schemas.openxmlformats.org/officeDocument/2006/math">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0; +∞</m:t>
                                  </m:r>
                                </m:e>
                              </m:d>
                            </m:oMath>
                          </a14:m>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Dotum" panose="020B0600000101010101" pitchFamily="34" charset="-127"/>
                              <a:cs typeface="Arial" panose="020B0604020202020204" pitchFamily="34" charset="0"/>
                            </a:rPr>
                            <a:t>Bảng </a:t>
                          </a:r>
                          <a:r>
                            <a:rPr lang="da-DK" sz="3600">
                              <a:effectLst/>
                              <a:latin typeface="Arial" panose="020B0604020202020204" pitchFamily="34" charset="0"/>
                              <a:ea typeface="Dotum" panose="020B0600000101010101" pitchFamily="34" charset="-127"/>
                              <a:cs typeface="Arial" panose="020B0604020202020204" pitchFamily="34" charset="0"/>
                            </a:rPr>
                            <a:t>biến </a:t>
                          </a:r>
                          <a:r>
                            <a:rPr lang="da-DK" sz="3600">
                              <a:effectLst/>
                              <a:latin typeface="Arial" panose="020B0604020202020204" pitchFamily="34" charset="0"/>
                              <a:ea typeface="Dotum" panose="020B0600000101010101" pitchFamily="34" charset="-127"/>
                              <a:cs typeface="Arial" panose="020B0604020202020204" pitchFamily="34" charset="0"/>
                            </a:rPr>
                            <a:t>thiên</a:t>
                          </a:r>
                          <a:r>
                            <a:rPr lang="da-DK" sz="3600" smtClean="0">
                              <a:effectLst/>
                              <a:latin typeface="Arial" panose="020B0604020202020204" pitchFamily="34" charset="0"/>
                              <a:ea typeface="Dotum" panose="020B0600000101010101" pitchFamily="34" charset="-127"/>
                              <a:cs typeface="Arial" panose="020B0604020202020204" pitchFamily="34" charset="0"/>
                            </a:rPr>
                            <a:t>:</a:t>
                          </a:r>
                        </a:p>
                        <a:p>
                          <a:pPr marL="571500" indent="-571500" algn="just">
                            <a:lnSpc>
                              <a:spcPct val="14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62200"/>
                      </a:ext>
                    </a:extLst>
                  </a:tr>
                </a:tbl>
              </a:graphicData>
            </a:graphic>
          </p:graphicFrame>
        </mc:Choice>
        <mc:Fallback>
          <p:graphicFrame>
            <p:nvGraphicFramePr>
              <p:cNvPr id="19" name="Table 18"/>
              <p:cNvGraphicFramePr>
                <a:graphicFrameLocks noGrp="1"/>
              </p:cNvGraphicFramePr>
              <p:nvPr>
                <p:extLst>
                  <p:ext uri="{D42A27DB-BD31-4B8C-83A1-F6EECF244321}">
                    <p14:modId xmlns:p14="http://schemas.microsoft.com/office/powerpoint/2010/main" val="1556221447"/>
                  </p:ext>
                </p:extLst>
              </p:nvPr>
            </p:nvGraphicFramePr>
            <p:xfrm>
              <a:off x="2160780" y="1414724"/>
              <a:ext cx="13934355" cy="8619363"/>
            </p:xfrm>
            <a:graphic>
              <a:graphicData uri="http://schemas.openxmlformats.org/drawingml/2006/table">
                <a:tbl>
                  <a:tblPr firstRow="1" firstCol="1" bandRow="1"/>
                  <a:tblGrid>
                    <a:gridCol w="13934355">
                      <a:extLst>
                        <a:ext uri="{9D8B030D-6E8A-4147-A177-3AD203B41FA5}">
                          <a16:colId xmlns:a16="http://schemas.microsoft.com/office/drawing/2014/main" val="1013033658"/>
                        </a:ext>
                      </a:extLst>
                    </a:gridCol>
                  </a:tblGrid>
                  <a:tr h="768096">
                    <a:tc>
                      <a:txBody>
                        <a:bodyPr/>
                        <a:lstStyle/>
                        <a:p>
                          <a:endParaRPr lang="en-US"/>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4" t="-794" r="-87" b="-1024603"/>
                          </a:stretch>
                        </a:blipFill>
                      </a:tcPr>
                    </a:tc>
                    <a:extLst>
                      <a:ext uri="{0D108BD9-81ED-4DB2-BD59-A6C34878D82A}">
                        <a16:rowId xmlns:a16="http://schemas.microsoft.com/office/drawing/2014/main" val="3774186888"/>
                      </a:ext>
                    </a:extLst>
                  </a:tr>
                  <a:tr h="7851267">
                    <a:tc>
                      <a:txBody>
                        <a:bodyPr/>
                        <a:lstStyle/>
                        <a:p>
                          <a:endParaRPr lang="en-US"/>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4" t="-9853" r="-87" b="-155"/>
                          </a:stretch>
                        </a:blipFill>
                      </a:tcPr>
                    </a:tc>
                    <a:extLst>
                      <a:ext uri="{0D108BD9-81ED-4DB2-BD59-A6C34878D82A}">
                        <a16:rowId xmlns:a16="http://schemas.microsoft.com/office/drawing/2014/main" val="25696220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20" name="Table 19"/>
              <p:cNvGraphicFramePr>
                <a:graphicFrameLocks noGrp="1"/>
              </p:cNvGraphicFramePr>
              <p:nvPr>
                <p:extLst>
                  <p:ext uri="{D42A27DB-BD31-4B8C-83A1-F6EECF244321}">
                    <p14:modId xmlns:p14="http://schemas.microsoft.com/office/powerpoint/2010/main" val="281627071"/>
                  </p:ext>
                </p:extLst>
              </p:nvPr>
            </p:nvGraphicFramePr>
            <p:xfrm>
              <a:off x="3568935" y="7277100"/>
              <a:ext cx="11049000" cy="2560320"/>
            </p:xfrm>
            <a:graphic>
              <a:graphicData uri="http://schemas.openxmlformats.org/drawingml/2006/table">
                <a:tbl>
                  <a:tblPr firstRow="1" firstCol="1" bandRow="1"/>
                  <a:tblGrid>
                    <a:gridCol w="2528547">
                      <a:extLst>
                        <a:ext uri="{9D8B030D-6E8A-4147-A177-3AD203B41FA5}">
                          <a16:colId xmlns:a16="http://schemas.microsoft.com/office/drawing/2014/main" val="2072425004"/>
                        </a:ext>
                      </a:extLst>
                    </a:gridCol>
                    <a:gridCol w="8520453">
                      <a:extLst>
                        <a:ext uri="{9D8B030D-6E8A-4147-A177-3AD203B41FA5}">
                          <a16:colId xmlns:a16="http://schemas.microsoft.com/office/drawing/2014/main" val="3437045035"/>
                        </a:ext>
                      </a:extLst>
                    </a:gridCol>
                  </a:tblGrid>
                  <a:tr h="77724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1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492504"/>
                      </a:ext>
                    </a:extLst>
                  </a:tr>
                  <a:tr h="155448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3400" i="1" smtClean="0">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400">
                                            <a:effectLst/>
                                            <a:latin typeface="Cambria Math" panose="02040503050406030204" pitchFamily="18" charset="0"/>
                                            <a:ea typeface="Arial" panose="020B0604020202020204" pitchFamily="34" charset="0"/>
                                            <a:cs typeface="Times New Roman" panose="02020603050405020304" pitchFamily="18" charset="0"/>
                                          </a:rPr>
                                          <m:t>log</m:t>
                                        </m:r>
                                      </m:e>
                                      <m:sub>
                                        <m:r>
                                          <m:rPr>
                                            <m:sty m:val="p"/>
                                          </m:rPr>
                                          <a:rPr lang="da-DK" sz="3400">
                                            <a:effectLst/>
                                            <a:latin typeface="Cambria Math" panose="02040503050406030204" pitchFamily="18" charset="0"/>
                                            <a:ea typeface="Arial" panose="020B0604020202020204" pitchFamily="34" charset="0"/>
                                            <a:cs typeface="Times New Roman" panose="02020603050405020304" pitchFamily="18" charset="0"/>
                                          </a:rPr>
                                          <m:t>a</m:t>
                                        </m:r>
                                      </m:sub>
                                    </m:sSub>
                                  </m:fName>
                                  <m:e>
                                    <m:r>
                                      <a:rPr lang="da-DK" sz="3400" i="1">
                                        <a:effectLst/>
                                        <a:latin typeface="Cambria Math" panose="02040503050406030204" pitchFamily="18" charset="0"/>
                                        <a:ea typeface="Arial" panose="020B0604020202020204" pitchFamily="34" charset="0"/>
                                        <a:cs typeface="Times New Roman" panose="02020603050405020304" pitchFamily="18" charset="0"/>
                                      </a:rPr>
                                      <m:t>𝑥</m:t>
                                    </m:r>
                                  </m:e>
                                </m:func>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14:m>
                            <m:oMathPara xmlns:m="http://schemas.openxmlformats.org/officeDocument/2006/math">
                              <m:oMathParaPr>
                                <m:jc m:val="left"/>
                              </m:oMathParaPr>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84186"/>
                      </a:ext>
                    </a:extLst>
                  </a:tr>
                </a:tbl>
              </a:graphicData>
            </a:graphic>
          </p:graphicFrame>
        </mc:Choice>
        <mc:Fallback>
          <p:graphicFrame>
            <p:nvGraphicFramePr>
              <p:cNvPr id="20" name="Table 19"/>
              <p:cNvGraphicFramePr>
                <a:graphicFrameLocks noGrp="1"/>
              </p:cNvGraphicFramePr>
              <p:nvPr>
                <p:extLst>
                  <p:ext uri="{D42A27DB-BD31-4B8C-83A1-F6EECF244321}">
                    <p14:modId xmlns:p14="http://schemas.microsoft.com/office/powerpoint/2010/main" val="281627071"/>
                  </p:ext>
                </p:extLst>
              </p:nvPr>
            </p:nvGraphicFramePr>
            <p:xfrm>
              <a:off x="3568935" y="7277100"/>
              <a:ext cx="11049000" cy="2560320"/>
            </p:xfrm>
            <a:graphic>
              <a:graphicData uri="http://schemas.openxmlformats.org/drawingml/2006/table">
                <a:tbl>
                  <a:tblPr firstRow="1" firstCol="1" bandRow="1"/>
                  <a:tblGrid>
                    <a:gridCol w="2528547">
                      <a:extLst>
                        <a:ext uri="{9D8B030D-6E8A-4147-A177-3AD203B41FA5}">
                          <a16:colId xmlns:a16="http://schemas.microsoft.com/office/drawing/2014/main" val="2072425004"/>
                        </a:ext>
                      </a:extLst>
                    </a:gridCol>
                    <a:gridCol w="8520453">
                      <a:extLst>
                        <a:ext uri="{9D8B030D-6E8A-4147-A177-3AD203B41FA5}">
                          <a16:colId xmlns:a16="http://schemas.microsoft.com/office/drawing/2014/main" val="3437045035"/>
                        </a:ext>
                      </a:extLst>
                    </a:gridCol>
                  </a:tblGrid>
                  <a:tr h="8534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1" t="-714" r="-337590" b="-2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757" t="-714" r="-215" b="-202143"/>
                          </a:stretch>
                        </a:blipFill>
                      </a:tcPr>
                    </a:tc>
                    <a:extLst>
                      <a:ext uri="{0D108BD9-81ED-4DB2-BD59-A6C34878D82A}">
                        <a16:rowId xmlns:a16="http://schemas.microsoft.com/office/drawing/2014/main" val="840492504"/>
                      </a:ext>
                    </a:extLst>
                  </a:tr>
                  <a:tr h="170688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1" t="-50178" r="-337590" b="-71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757" t="-50178" r="-215" b="-712"/>
                          </a:stretch>
                        </a:blipFill>
                      </a:tcPr>
                    </a:tc>
                    <a:extLst>
                      <a:ext uri="{0D108BD9-81ED-4DB2-BD59-A6C34878D82A}">
                        <a16:rowId xmlns:a16="http://schemas.microsoft.com/office/drawing/2014/main" val="78284186"/>
                      </a:ext>
                    </a:extLst>
                  </a:tr>
                </a:tbl>
              </a:graphicData>
            </a:graphic>
          </p:graphicFrame>
        </mc:Fallback>
      </mc:AlternateContent>
      <p:cxnSp>
        <p:nvCxnSpPr>
          <p:cNvPr id="29" name="Straight Arrow Connector 28"/>
          <p:cNvCxnSpPr/>
          <p:nvPr/>
        </p:nvCxnSpPr>
        <p:spPr>
          <a:xfrm flipV="1">
            <a:off x="7118684" y="8557260"/>
            <a:ext cx="6390001" cy="8170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Rectangle 21"/>
              <p:cNvSpPr/>
              <p:nvPr/>
            </p:nvSpPr>
            <p:spPr>
              <a:xfrm>
                <a:off x="10023181" y="8337947"/>
                <a:ext cx="524503"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22" name="Rectangle 21"/>
              <p:cNvSpPr>
                <a:spLocks noRot="1" noChangeAspect="1" noMove="1" noResize="1" noEditPoints="1" noAdjustHandles="1" noChangeArrowheads="1" noChangeShapeType="1" noTextEdit="1"/>
              </p:cNvSpPr>
              <p:nvPr/>
            </p:nvSpPr>
            <p:spPr>
              <a:xfrm>
                <a:off x="10023181" y="8337947"/>
                <a:ext cx="524503" cy="615553"/>
              </a:xfrm>
              <a:prstGeom prst="rect">
                <a:avLst/>
              </a:prstGeom>
              <a:blipFill>
                <a:blip r:embed="rId6"/>
                <a:stretch>
                  <a:fillRect/>
                </a:stretch>
              </a:blipFill>
            </p:spPr>
            <p:txBody>
              <a:bodyPr/>
              <a:lstStyle/>
              <a:p>
                <a:r>
                  <a:rPr lang="en-US">
                    <a:noFill/>
                  </a:rPr>
                  <a:t> </a:t>
                </a:r>
              </a:p>
            </p:txBody>
          </p:sp>
        </mc:Fallback>
      </mc:AlternateContent>
      <p:grpSp>
        <p:nvGrpSpPr>
          <p:cNvPr id="31" name="Group 30"/>
          <p:cNvGrpSpPr/>
          <p:nvPr/>
        </p:nvGrpSpPr>
        <p:grpSpPr>
          <a:xfrm rot="9395934">
            <a:off x="16241603" y="8600925"/>
            <a:ext cx="1653401" cy="1589239"/>
            <a:chOff x="0" y="0"/>
            <a:chExt cx="3176579" cy="3344957"/>
          </a:xfrm>
        </p:grpSpPr>
        <p:sp>
          <p:nvSpPr>
            <p:cNvPr id="32" name="Freeform 31"/>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3" name="Freeform 32"/>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pic>
        <p:nvPicPr>
          <p:cNvPr id="35" name="Picture 34"/>
          <p:cNvPicPr>
            <a:picLocks noChangeAspect="1"/>
          </p:cNvPicPr>
          <p:nvPr/>
        </p:nvPicPr>
        <p:blipFill>
          <a:blip r:embed="rId13"/>
          <a:stretch>
            <a:fillRect/>
          </a:stretch>
        </p:blipFill>
        <p:spPr>
          <a:xfrm>
            <a:off x="381000" y="8979402"/>
            <a:ext cx="901157" cy="993923"/>
          </a:xfrm>
          <a:prstGeom prst="rect">
            <a:avLst/>
          </a:prstGeom>
        </p:spPr>
      </p:pic>
    </p:spTree>
    <p:extLst>
      <p:ext uri="{BB962C8B-B14F-4D97-AF65-F5344CB8AC3E}">
        <p14:creationId xmlns:p14="http://schemas.microsoft.com/office/powerpoint/2010/main" val="33413135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9" name="Group 8"/>
          <p:cNvGrpSpPr/>
          <p:nvPr/>
        </p:nvGrpSpPr>
        <p:grpSpPr>
          <a:xfrm>
            <a:off x="609600" y="900740"/>
            <a:ext cx="17035072" cy="1454661"/>
            <a:chOff x="0" y="0"/>
            <a:chExt cx="4486603" cy="474202"/>
          </a:xfrm>
        </p:grpSpPr>
        <p:sp>
          <p:nvSpPr>
            <p:cNvPr id="20"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21"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2" name="TextBox 11"/>
          <p:cNvSpPr txBox="1"/>
          <p:nvPr/>
        </p:nvSpPr>
        <p:spPr>
          <a:xfrm>
            <a:off x="995754" y="571500"/>
            <a:ext cx="16230600" cy="1543692"/>
          </a:xfrm>
          <a:prstGeom prst="rect">
            <a:avLst/>
          </a:prstGeom>
        </p:spPr>
        <p:txBody>
          <a:bodyPr lIns="0" tIns="0" rIns="0" bIns="0" rtlCol="0" anchor="t">
            <a:spAutoFit/>
          </a:bodyPr>
          <a:lstStyle/>
          <a:p>
            <a:pPr algn="ctr">
              <a:lnSpc>
                <a:spcPts val="13999"/>
              </a:lnSpc>
            </a:pPr>
            <a:r>
              <a:rPr lang="vi-VN" sz="6000" b="1" smtClean="0">
                <a:solidFill>
                  <a:srgbClr val="FFFFFF"/>
                </a:solidFill>
              </a:rPr>
              <a:t>NỘI DUNG BÀI HỌC</a:t>
            </a:r>
            <a:endParaRPr lang="en-US" sz="6000" b="1" dirty="0">
              <a:solidFill>
                <a:srgbClr val="FFFFFF"/>
              </a:solidFill>
            </a:endParaRPr>
          </a:p>
        </p:txBody>
      </p:sp>
      <p:grpSp>
        <p:nvGrpSpPr>
          <p:cNvPr id="3" name="Group 2"/>
          <p:cNvGrpSpPr/>
          <p:nvPr/>
        </p:nvGrpSpPr>
        <p:grpSpPr>
          <a:xfrm>
            <a:off x="890995" y="3832477"/>
            <a:ext cx="7196528" cy="1447800"/>
            <a:chOff x="1718872" y="3008596"/>
            <a:chExt cx="7196528" cy="1447800"/>
          </a:xfrm>
        </p:grpSpPr>
        <p:sp>
          <p:nvSpPr>
            <p:cNvPr id="4" name="Rounded Rectangle 3"/>
            <p:cNvSpPr/>
            <p:nvPr/>
          </p:nvSpPr>
          <p:spPr>
            <a:xfrm>
              <a:off x="1718872" y="3008596"/>
              <a:ext cx="1676400" cy="1447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500" b="1" smtClean="0">
                  <a:solidFill>
                    <a:schemeClr val="bg1"/>
                  </a:solidFill>
                  <a:latin typeface="Arial" panose="020B0604020202020204" pitchFamily="34" charset="0"/>
                  <a:cs typeface="Arial" panose="020B0604020202020204" pitchFamily="34" charset="0"/>
                </a:rPr>
                <a:t>I</a:t>
              </a:r>
              <a:endParaRPr lang="en-US" sz="5500" b="1">
                <a:solidFill>
                  <a:schemeClr val="bg1"/>
                </a:solidFill>
                <a:latin typeface="Arial" panose="020B0604020202020204" pitchFamily="34" charset="0"/>
                <a:cs typeface="Arial" panose="020B0604020202020204" pitchFamily="34" charset="0"/>
              </a:endParaRPr>
            </a:p>
          </p:txBody>
        </p:sp>
        <p:sp>
          <p:nvSpPr>
            <p:cNvPr id="5" name="Rounded Rectangle 4"/>
            <p:cNvSpPr/>
            <p:nvPr/>
          </p:nvSpPr>
          <p:spPr>
            <a:xfrm>
              <a:off x="3776272" y="3008596"/>
              <a:ext cx="5139128" cy="1447800"/>
            </a:xfrm>
            <a:prstGeom prst="roundRect">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300" b="1" smtClean="0">
                  <a:solidFill>
                    <a:schemeClr val="tx1"/>
                  </a:solidFill>
                  <a:latin typeface="Arial" panose="020B0604020202020204" pitchFamily="34" charset="0"/>
                  <a:cs typeface="Arial" panose="020B0604020202020204" pitchFamily="34" charset="0"/>
                </a:rPr>
                <a:t>Hàm số </a:t>
              </a:r>
              <a:r>
                <a:rPr lang="en-US" sz="4300" b="1" smtClean="0">
                  <a:solidFill>
                    <a:schemeClr val="tx1"/>
                  </a:solidFill>
                  <a:latin typeface="Arial" panose="020B0604020202020204" pitchFamily="34" charset="0"/>
                  <a:cs typeface="Arial" panose="020B0604020202020204" pitchFamily="34" charset="0"/>
                </a:rPr>
                <a:t>mũ</a:t>
              </a:r>
              <a:endParaRPr lang="en-US" sz="4300" b="1">
                <a:solidFill>
                  <a:schemeClr val="tx1"/>
                </a:solidFill>
                <a:latin typeface="Arial" panose="020B0604020202020204" pitchFamily="34" charset="0"/>
                <a:cs typeface="Arial" panose="020B0604020202020204" pitchFamily="34" charset="0"/>
              </a:endParaRPr>
            </a:p>
          </p:txBody>
        </p:sp>
      </p:grpSp>
      <p:grpSp>
        <p:nvGrpSpPr>
          <p:cNvPr id="8" name="Group 7"/>
          <p:cNvGrpSpPr/>
          <p:nvPr/>
        </p:nvGrpSpPr>
        <p:grpSpPr>
          <a:xfrm>
            <a:off x="10118559" y="3832477"/>
            <a:ext cx="7196528" cy="1447800"/>
            <a:chOff x="1718872" y="5143963"/>
            <a:chExt cx="7196528" cy="1447800"/>
          </a:xfrm>
        </p:grpSpPr>
        <p:sp>
          <p:nvSpPr>
            <p:cNvPr id="32" name="Rounded Rectangle 31"/>
            <p:cNvSpPr/>
            <p:nvPr/>
          </p:nvSpPr>
          <p:spPr>
            <a:xfrm>
              <a:off x="1718872" y="5143963"/>
              <a:ext cx="1676400" cy="1447800"/>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500" b="1" smtClean="0">
                  <a:solidFill>
                    <a:schemeClr val="bg1"/>
                  </a:solidFill>
                  <a:latin typeface="Arial" panose="020B0604020202020204" pitchFamily="34" charset="0"/>
                  <a:cs typeface="Arial" panose="020B0604020202020204" pitchFamily="34" charset="0"/>
                </a:rPr>
                <a:t>II</a:t>
              </a:r>
              <a:endParaRPr lang="en-US" sz="5500" b="1">
                <a:solidFill>
                  <a:schemeClr val="bg1"/>
                </a:solidFill>
                <a:latin typeface="Arial" panose="020B0604020202020204" pitchFamily="34" charset="0"/>
                <a:cs typeface="Arial" panose="020B0604020202020204" pitchFamily="34" charset="0"/>
              </a:endParaRPr>
            </a:p>
          </p:txBody>
        </p:sp>
        <p:sp>
          <p:nvSpPr>
            <p:cNvPr id="33" name="Rounded Rectangle 32"/>
            <p:cNvSpPr/>
            <p:nvPr/>
          </p:nvSpPr>
          <p:spPr>
            <a:xfrm>
              <a:off x="3776272" y="5143963"/>
              <a:ext cx="5139128" cy="144780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300" b="1" smtClean="0">
                  <a:solidFill>
                    <a:schemeClr val="tx1"/>
                  </a:solidFill>
                  <a:latin typeface="Arial" panose="020B0604020202020204" pitchFamily="34" charset="0"/>
                  <a:cs typeface="Arial" panose="020B0604020202020204" pitchFamily="34" charset="0"/>
                </a:rPr>
                <a:t>Hàm </a:t>
              </a:r>
              <a:r>
                <a:rPr lang="en-US" sz="4300" b="1" smtClean="0">
                  <a:solidFill>
                    <a:schemeClr val="tx1"/>
                  </a:solidFill>
                  <a:latin typeface="Arial" panose="020B0604020202020204" pitchFamily="34" charset="0"/>
                  <a:cs typeface="Arial" panose="020B0604020202020204" pitchFamily="34" charset="0"/>
                </a:rPr>
                <a:t>số lôgarit</a:t>
              </a:r>
              <a:endParaRPr lang="en-US" sz="4300" b="1">
                <a:solidFill>
                  <a:schemeClr val="tx1"/>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5431">
            <a:off x="16568899" y="7610399"/>
            <a:ext cx="1875396" cy="25236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82" y="7237772"/>
            <a:ext cx="1357943" cy="306533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2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mc:Choice xmlns:a14="http://schemas.microsoft.com/office/drawing/2010/main" Requires="a14">
          <p:graphicFrame>
            <p:nvGraphicFramePr>
              <p:cNvPr id="19" name="Table 18"/>
              <p:cNvGraphicFramePr>
                <a:graphicFrameLocks noGrp="1"/>
              </p:cNvGraphicFramePr>
              <p:nvPr>
                <p:extLst>
                  <p:ext uri="{D42A27DB-BD31-4B8C-83A1-F6EECF244321}">
                    <p14:modId xmlns:p14="http://schemas.microsoft.com/office/powerpoint/2010/main" val="1478768104"/>
                  </p:ext>
                </p:extLst>
              </p:nvPr>
            </p:nvGraphicFramePr>
            <p:xfrm>
              <a:off x="1872024" y="1414724"/>
              <a:ext cx="14485218" cy="8619363"/>
            </p:xfrm>
            <a:graphic>
              <a:graphicData uri="http://schemas.openxmlformats.org/drawingml/2006/table">
                <a:tbl>
                  <a:tblPr firstRow="1" firstCol="1" bandRow="1"/>
                  <a:tblGrid>
                    <a:gridCol w="14485218">
                      <a:extLst>
                        <a:ext uri="{9D8B030D-6E8A-4147-A177-3AD203B41FA5}">
                          <a16:colId xmlns:a16="http://schemas.microsoft.com/office/drawing/2014/main" val="1013033658"/>
                        </a:ext>
                      </a:extLst>
                    </a:gridCol>
                  </a:tblGrid>
                  <a:tr h="267808">
                    <a:tc>
                      <a:txBody>
                        <a:bodyPr/>
                        <a:lstStyle/>
                        <a:p>
                          <a:pPr algn="just">
                            <a:lnSpc>
                              <a:spcPct val="140000"/>
                            </a:lnSpc>
                            <a:spcBef>
                              <a:spcPts val="0"/>
                            </a:spcBef>
                            <a:spcAft>
                              <a:spcPts val="0"/>
                            </a:spcAft>
                          </a:pPr>
                          <a14:m>
                            <m:oMathPara xmlns:m="http://schemas.openxmlformats.org/officeDocument/2006/math">
                              <m:oMathParaPr>
                                <m:jc m:val="center"/>
                              </m:oMathParaPr>
                              <m:oMath xmlns:m="http://schemas.openxmlformats.org/officeDocument/2006/math">
                                <m:r>
                                  <a:rPr lang="da-DK" sz="3600" i="1" smtClean="0">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smtClean="0">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cs typeface="Times New Roman" panose="02020603050405020304" pitchFamily="18" charset="0"/>
                                      </a:rPr>
                                    </m:ctrlPr>
                                  </m:funcPr>
                                  <m:fName>
                                    <m:sSub>
                                      <m:sSubPr>
                                        <m:ctrlPr>
                                          <a:rPr lang="en-US" sz="3600" i="1">
                                            <a:effectLst/>
                                            <a:latin typeface="Cambria Math" panose="02040503050406030204" pitchFamily="18"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r>
                                  <m:rPr>
                                    <m:nor/>
                                  </m:rPr>
                                  <a:rPr lang="da-DK" sz="3600">
                                    <a:effectLst/>
                                    <a:latin typeface="Times New Roman" panose="02020603050405020304" pitchFamily="18" charset="0"/>
                                    <a:ea typeface="Dotum" panose="020B0600000101010101" pitchFamily="34" charset="-127"/>
                                  </a:rPr>
                                  <m:t> </m:t>
                                </m:r>
                                <m:r>
                                  <m:rPr>
                                    <m:nor/>
                                  </m:rPr>
                                  <a:rPr lang="da-DK" sz="3600">
                                    <a:effectLst/>
                                    <a:latin typeface="Times New Roman" panose="02020603050405020304" pitchFamily="18" charset="0"/>
                                    <a:ea typeface="Dotum" panose="020B0600000101010101" pitchFamily="34" charset="-127"/>
                                  </a:rPr>
                                  <m:t>v</m:t>
                                </m:r>
                                <m:r>
                                  <m:rPr>
                                    <m:nor/>
                                  </m:rPr>
                                  <a:rPr lang="da-DK" sz="3600">
                                    <a:effectLst/>
                                    <a:latin typeface="Times New Roman" panose="02020603050405020304" pitchFamily="18" charset="0"/>
                                    <a:ea typeface="Dotum" panose="020B0600000101010101" pitchFamily="34" charset="-127"/>
                                  </a:rPr>
                                  <m:t>ớ</m:t>
                                </m:r>
                                <m:r>
                                  <m:rPr>
                                    <m:nor/>
                                  </m:rPr>
                                  <a:rPr lang="da-DK" sz="3600">
                                    <a:effectLst/>
                                    <a:latin typeface="Times New Roman" panose="02020603050405020304" pitchFamily="18" charset="0"/>
                                    <a:ea typeface="Dotum" panose="020B0600000101010101" pitchFamily="34" charset="-127"/>
                                  </a:rPr>
                                  <m:t>i</m:t>
                                </m:r>
                                <m:r>
                                  <m:rPr>
                                    <m:nor/>
                                  </m:rPr>
                                  <a:rPr lang="da-DK" sz="3600">
                                    <a:effectLst/>
                                    <a:latin typeface="Times New Roman" panose="02020603050405020304" pitchFamily="18" charset="0"/>
                                    <a:ea typeface="Dotum" panose="020B0600000101010101" pitchFamily="34" charset="-127"/>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0&lt;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&lt;1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774186888"/>
                      </a:ext>
                    </a:extLst>
                  </a:tr>
                  <a:tr h="3025175">
                    <a:tc>
                      <a:txBody>
                        <a:bodyPr/>
                        <a:lstStyle/>
                        <a:p>
                          <a:pPr marL="571500" indent="-571500" algn="just">
                            <a:lnSpc>
                              <a:spcPct val="14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Arial" panose="020B0604020202020204" pitchFamily="34" charset="0"/>
                              <a:cs typeface="Arial" panose="020B0604020202020204" pitchFamily="34" charset="0"/>
                            </a:rPr>
                            <a:t> </a:t>
                          </a:r>
                          <a:r>
                            <a:rPr lang="da-DK" sz="3600" smtClean="0">
                              <a:effectLst/>
                              <a:latin typeface="Arial" panose="020B0604020202020204" pitchFamily="34" charset="0"/>
                              <a:ea typeface="Arial" panose="020B0604020202020204" pitchFamily="34" charset="0"/>
                              <a:cs typeface="Arial" panose="020B0604020202020204" pitchFamily="34" charset="0"/>
                            </a:rPr>
                            <a:t>Tập xác định: </a:t>
                          </a:r>
                          <a14:m>
                            <m:oMath xmlns:m="http://schemas.openxmlformats.org/officeDocument/2006/math">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0;+∞</m:t>
                                  </m:r>
                                </m:e>
                              </m:d>
                            </m:oMath>
                          </a14:m>
                          <a:r>
                            <a:rPr lang="da-DK" sz="3600">
                              <a:effectLst/>
                              <a:latin typeface="Arial" panose="020B0604020202020204" pitchFamily="34" charset="0"/>
                              <a:ea typeface="Dotum" panose="020B0600000101010101" pitchFamily="34" charset="-127"/>
                              <a:cs typeface="Arial" panose="020B0604020202020204" pitchFamily="34" charset="0"/>
                            </a:rPr>
                            <a:t>; tập giá trị: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endParaRPr lang="en-US" sz="3600" smtClean="0">
                            <a:effectLst/>
                            <a:latin typeface="Arial" panose="020B0604020202020204" pitchFamily="34" charset="0"/>
                            <a:ea typeface="Dotum" panose="020B0600000101010101" pitchFamily="34" charset="-127"/>
                            <a:cs typeface="Times New Roman" panose="02020603050405020304" pitchFamily="18" charset="0"/>
                          </a:endParaRPr>
                        </a:p>
                        <a:p>
                          <a:pPr marL="571500" indent="-571500" algn="just">
                            <a:lnSpc>
                              <a:spcPct val="14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Arial" panose="020B0604020202020204" pitchFamily="34" charset="0"/>
                              <a:cs typeface="Arial" panose="020B0604020202020204" pitchFamily="34" charset="0"/>
                            </a:rPr>
                            <a:t>Tính </a:t>
                          </a:r>
                          <a:r>
                            <a:rPr lang="da-DK" sz="3600">
                              <a:effectLst/>
                              <a:latin typeface="Arial" panose="020B0604020202020204" pitchFamily="34" charset="0"/>
                              <a:ea typeface="Arial" panose="020B0604020202020204" pitchFamily="34" charset="0"/>
                              <a:cs typeface="Arial" panose="020B0604020202020204" pitchFamily="34" charset="0"/>
                            </a:rPr>
                            <a:t>liên tục: 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36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0&lt;</m:t>
                                  </m:r>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r>
                                    <a:rPr lang="da-DK" sz="3600" i="1">
                                      <a:effectLst/>
                                      <a:latin typeface="Cambria Math" panose="02040503050406030204" pitchFamily="18" charset="0"/>
                                      <a:ea typeface="Arial" panose="020B0604020202020204" pitchFamily="34" charset="0"/>
                                      <a:cs typeface="Times New Roman" panose="02020603050405020304" pitchFamily="18" charset="0"/>
                                    </a:rPr>
                                    <m:t>&lt;1</m:t>
                                  </m:r>
                                </m:e>
                              </m:d>
                            </m:oMath>
                          </a14:m>
                          <a:r>
                            <a:rPr lang="da-DK" sz="3600">
                              <a:effectLst/>
                              <a:latin typeface="Arial" panose="020B0604020202020204" pitchFamily="34" charset="0"/>
                              <a:ea typeface="Dotum" panose="020B0600000101010101" pitchFamily="34" charset="-127"/>
                              <a:cs typeface="Arial" panose="020B0604020202020204" pitchFamily="34" charset="0"/>
                            </a:rPr>
                            <a:t> là hàm số liên tục trên khoảng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m:t>
                                  </m:r>
                                </m:e>
                              </m:d>
                            </m:oMath>
                          </a14:m>
                          <a:r>
                            <a:rPr lang="da-DK" sz="3600" smtClean="0">
                              <a:effectLst/>
                              <a:latin typeface="Arial" panose="020B0604020202020204" pitchFamily="34" charset="0"/>
                              <a:ea typeface="Dotum" panose="020B0600000101010101" pitchFamily="34" charset="-127"/>
                              <a:cs typeface="Arial" panose="020B0604020202020204" pitchFamily="34" charset="0"/>
                            </a:rPr>
                            <a:t>.</a:t>
                          </a:r>
                          <a:endParaRPr lang="en-US"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Arial" panose="020B0604020202020204" pitchFamily="34" charset="0"/>
                              <a:cs typeface="Arial" panose="020B0604020202020204" pitchFamily="34" charset="0"/>
                            </a:rPr>
                            <a:t>Giới </a:t>
                          </a:r>
                          <a:r>
                            <a:rPr lang="da-DK" sz="3600">
                              <a:effectLst/>
                              <a:latin typeface="Arial" panose="020B0604020202020204" pitchFamily="34" charset="0"/>
                              <a:ea typeface="Arial" panose="020B0604020202020204" pitchFamily="34" charset="0"/>
                              <a:cs typeface="Arial" panose="020B0604020202020204" pitchFamily="34" charset="0"/>
                            </a:rPr>
                            <a:t>hạn đặc </a:t>
                          </a:r>
                          <a:r>
                            <a:rPr lang="da-DK" sz="3600">
                              <a:effectLst/>
                              <a:latin typeface="Arial" panose="020B0604020202020204" pitchFamily="34" charset="0"/>
                              <a:ea typeface="Arial" panose="020B0604020202020204" pitchFamily="34" charset="0"/>
                              <a:cs typeface="Arial" panose="020B0604020202020204" pitchFamily="34" charset="0"/>
                            </a:rPr>
                            <a:t>biệt</a:t>
                          </a:r>
                          <a:r>
                            <a:rPr lang="da-DK" sz="3600" smtClean="0">
                              <a:effectLst/>
                              <a:latin typeface="Arial" panose="020B0604020202020204" pitchFamily="34" charset="0"/>
                              <a:ea typeface="Arial" panose="020B0604020202020204" pitchFamily="34" charset="0"/>
                              <a:cs typeface="Arial" panose="020B0604020202020204" pitchFamily="34" charset="0"/>
                            </a:rPr>
                            <a:t>:</a:t>
                          </a:r>
                          <a:r>
                            <a:rPr lang="en-US" sz="3600" baseline="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limLowPr>
                                    <m:e>
                                      <m:r>
                                        <a:rPr lang="da-DK" sz="3600" i="1">
                                          <a:effectLst/>
                                          <a:latin typeface="Cambria Math" panose="02040503050406030204" pitchFamily="18" charset="0"/>
                                          <a:ea typeface="Arial" panose="020B0604020202020204" pitchFamily="34" charset="0"/>
                                          <a:cs typeface="Times New Roman" panose="02020603050405020304" pitchFamily="18" charset="0"/>
                                        </a:rPr>
                                        <m:t>𝑙𝑖𝑚</m:t>
                                      </m:r>
                                    </m:e>
                                    <m:lim>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3600" i="1">
                                              <a:effectLst/>
                                              <a:latin typeface="Cambria Math" panose="02040503050406030204" pitchFamily="18" charset="0"/>
                                              <a:ea typeface="Arial" panose="020B0604020202020204" pitchFamily="34" charset="0"/>
                                              <a:cs typeface="Times New Roman" panose="02020603050405020304" pitchFamily="18" charset="0"/>
                                            </a:rPr>
                                            <m:t>0</m:t>
                                          </m:r>
                                        </m:e>
                                        <m:sup>
                                          <m:r>
                                            <a:rPr lang="da-DK" sz="3600" i="1">
                                              <a:effectLst/>
                                              <a:latin typeface="Cambria Math" panose="02040503050406030204" pitchFamily="18" charset="0"/>
                                              <a:ea typeface="Arial" panose="020B0604020202020204" pitchFamily="34" charset="0"/>
                                              <a:cs typeface="Times New Roman" panose="02020603050405020304" pitchFamily="18" charset="0"/>
                                            </a:rPr>
                                            <m:t>+</m:t>
                                          </m:r>
                                        </m:sup>
                                      </m:sSup>
                                    </m:lim>
                                  </m:limLow>
                                </m:fName>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e>
                              </m:func>
                              <m:r>
                                <a:rPr lang="da-DK" sz="3600" i="1">
                                  <a:effectLst/>
                                  <a:latin typeface="Cambria Math" panose="02040503050406030204" pitchFamily="18" charset="0"/>
                                  <a:ea typeface="Arial" panose="020B0604020202020204" pitchFamily="34" charset="0"/>
                                  <a:cs typeface="Times New Roman" panose="02020603050405020304" pitchFamily="18" charset="0"/>
                                </a:rPr>
                                <m:t>+∞</m:t>
                              </m:r>
                            </m:oMath>
                          </a14:m>
                          <a:r>
                            <a:rPr lang="da-DK" sz="36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e>
                                  </m:func>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smtClean="0">
                            <a:effectLst/>
                            <a:latin typeface="Arial" panose="020B0604020202020204" pitchFamily="34" charset="0"/>
                            <a:ea typeface="Dotum" panose="020B0600000101010101" pitchFamily="34" charset="-127"/>
                            <a:cs typeface="Times New Roman" panose="02020603050405020304" pitchFamily="18" charset="0"/>
                          </a:endParaRPr>
                        </a:p>
                        <a:p>
                          <a:pPr marL="571500" indent="-571500" algn="just">
                            <a:lnSpc>
                              <a:spcPct val="14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Arial" panose="020B0604020202020204" pitchFamily="34" charset="0"/>
                              <a:cs typeface="Arial" panose="020B0604020202020204" pitchFamily="34" charset="0"/>
                            </a:rPr>
                            <a:t>Sự </a:t>
                          </a:r>
                          <a:r>
                            <a:rPr lang="da-DK" sz="3600">
                              <a:effectLst/>
                              <a:latin typeface="Arial" panose="020B0604020202020204" pitchFamily="34" charset="0"/>
                              <a:ea typeface="Arial" panose="020B0604020202020204" pitchFamily="34" charset="0"/>
                              <a:cs typeface="Arial" panose="020B0604020202020204" pitchFamily="34" charset="0"/>
                            </a:rPr>
                            <a:t>biến thiên: Hàm số nghịch biến trên </a:t>
                          </a:r>
                          <a14:m>
                            <m:oMath xmlns:m="http://schemas.openxmlformats.org/officeDocument/2006/math">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0;+∞</m:t>
                                  </m:r>
                                </m:e>
                              </m:d>
                            </m:oMath>
                          </a14:m>
                          <a:endParaRPr lang="en-US" sz="3600" smtClean="0">
                            <a:effectLst/>
                            <a:latin typeface="Arial" panose="020B0604020202020204" pitchFamily="34" charset="0"/>
                            <a:ea typeface="Arial" panose="020B0604020202020204" pitchFamily="34" charset="0"/>
                            <a:cs typeface="Times New Roman" panose="02020603050405020304" pitchFamily="18" charset="0"/>
                          </a:endParaRPr>
                        </a:p>
                        <a:p>
                          <a:pPr marL="571500" indent="-571500" algn="just">
                            <a:lnSpc>
                              <a:spcPct val="140000"/>
                            </a:lnSpc>
                            <a:spcBef>
                              <a:spcPts val="0"/>
                            </a:spcBef>
                            <a:spcAft>
                              <a:spcPts val="0"/>
                            </a:spcAft>
                            <a:buFont typeface="Arial" panose="020B0604020202020204" pitchFamily="34" charset="0"/>
                            <a:buChar char="•"/>
                          </a:pPr>
                          <a:r>
                            <a:rPr lang="da-DK" sz="3600" smtClean="0">
                              <a:effectLst/>
                              <a:latin typeface="Arial" panose="020B0604020202020204" pitchFamily="34" charset="0"/>
                              <a:ea typeface="Dotum" panose="020B0600000101010101" pitchFamily="34" charset="-127"/>
                              <a:cs typeface="Arial" panose="020B0604020202020204" pitchFamily="34" charset="0"/>
                            </a:rPr>
                            <a:t>Bảng </a:t>
                          </a:r>
                          <a:r>
                            <a:rPr lang="da-DK" sz="3600">
                              <a:effectLst/>
                              <a:latin typeface="Arial" panose="020B0604020202020204" pitchFamily="34" charset="0"/>
                              <a:ea typeface="Dotum" panose="020B0600000101010101" pitchFamily="34" charset="-127"/>
                              <a:cs typeface="Arial" panose="020B0604020202020204" pitchFamily="34" charset="0"/>
                            </a:rPr>
                            <a:t>biến thiên</a:t>
                          </a:r>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smtClean="0">
                            <a:effectLst/>
                            <a:latin typeface="Arial" panose="020B0604020202020204" pitchFamily="34" charset="0"/>
                            <a:ea typeface="Dotum" panose="020B0600000101010101" pitchFamily="34" charset="-127"/>
                            <a:cs typeface="Arial" panose="020B0604020202020204" pitchFamily="34" charset="0"/>
                          </a:endParaRPr>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62200"/>
                      </a:ext>
                    </a:extLst>
                  </a:tr>
                </a:tbl>
              </a:graphicData>
            </a:graphic>
          </p:graphicFrame>
        </mc:Choice>
        <mc:Fallback>
          <p:graphicFrame>
            <p:nvGraphicFramePr>
              <p:cNvPr id="19" name="Table 18"/>
              <p:cNvGraphicFramePr>
                <a:graphicFrameLocks noGrp="1"/>
              </p:cNvGraphicFramePr>
              <p:nvPr>
                <p:extLst>
                  <p:ext uri="{D42A27DB-BD31-4B8C-83A1-F6EECF244321}">
                    <p14:modId xmlns:p14="http://schemas.microsoft.com/office/powerpoint/2010/main" val="1478768104"/>
                  </p:ext>
                </p:extLst>
              </p:nvPr>
            </p:nvGraphicFramePr>
            <p:xfrm>
              <a:off x="1872024" y="1414724"/>
              <a:ext cx="14485218" cy="8619363"/>
            </p:xfrm>
            <a:graphic>
              <a:graphicData uri="http://schemas.openxmlformats.org/drawingml/2006/table">
                <a:tbl>
                  <a:tblPr firstRow="1" firstCol="1" bandRow="1"/>
                  <a:tblGrid>
                    <a:gridCol w="14485218">
                      <a:extLst>
                        <a:ext uri="{9D8B030D-6E8A-4147-A177-3AD203B41FA5}">
                          <a16:colId xmlns:a16="http://schemas.microsoft.com/office/drawing/2014/main" val="1013033658"/>
                        </a:ext>
                      </a:extLst>
                    </a:gridCol>
                  </a:tblGrid>
                  <a:tr h="768096">
                    <a:tc>
                      <a:txBody>
                        <a:bodyPr/>
                        <a:lstStyle/>
                        <a:p>
                          <a:endParaRPr lang="en-US"/>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2" t="-794" r="-84" b="-1024603"/>
                          </a:stretch>
                        </a:blipFill>
                      </a:tcPr>
                    </a:tc>
                    <a:extLst>
                      <a:ext uri="{0D108BD9-81ED-4DB2-BD59-A6C34878D82A}">
                        <a16:rowId xmlns:a16="http://schemas.microsoft.com/office/drawing/2014/main" val="3774186888"/>
                      </a:ext>
                    </a:extLst>
                  </a:tr>
                  <a:tr h="7851267">
                    <a:tc>
                      <a:txBody>
                        <a:bodyPr/>
                        <a:lstStyle/>
                        <a:p>
                          <a:endParaRPr lang="en-US"/>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2" t="-9853" r="-84" b="-155"/>
                          </a:stretch>
                        </a:blipFill>
                      </a:tcPr>
                    </a:tc>
                    <a:extLst>
                      <a:ext uri="{0D108BD9-81ED-4DB2-BD59-A6C34878D82A}">
                        <a16:rowId xmlns:a16="http://schemas.microsoft.com/office/drawing/2014/main" val="25696220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1054813315"/>
                  </p:ext>
                </p:extLst>
              </p:nvPr>
            </p:nvGraphicFramePr>
            <p:xfrm>
              <a:off x="2895600" y="7353300"/>
              <a:ext cx="12369144" cy="2573592"/>
            </p:xfrm>
            <a:graphic>
              <a:graphicData uri="http://schemas.openxmlformats.org/drawingml/2006/table">
                <a:tbl>
                  <a:tblPr firstRow="1" firstCol="1" bandRow="1"/>
                  <a:tblGrid>
                    <a:gridCol w="2830660">
                      <a:extLst>
                        <a:ext uri="{9D8B030D-6E8A-4147-A177-3AD203B41FA5}">
                          <a16:colId xmlns:a16="http://schemas.microsoft.com/office/drawing/2014/main" val="1174565057"/>
                        </a:ext>
                      </a:extLst>
                    </a:gridCol>
                    <a:gridCol w="9538484">
                      <a:extLst>
                        <a:ext uri="{9D8B030D-6E8A-4147-A177-3AD203B41FA5}">
                          <a16:colId xmlns:a16="http://schemas.microsoft.com/office/drawing/2014/main" val="3404682398"/>
                        </a:ext>
                      </a:extLst>
                    </a:gridCol>
                  </a:tblGrid>
                  <a:tr h="866712">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1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35200"/>
                      </a:ext>
                    </a:extLst>
                  </a:tr>
                  <a:tr h="1571688">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3400" i="1" smtClean="0">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400">
                                            <a:effectLst/>
                                            <a:latin typeface="Cambria Math" panose="02040503050406030204" pitchFamily="18" charset="0"/>
                                            <a:ea typeface="Arial" panose="020B0604020202020204" pitchFamily="34" charset="0"/>
                                            <a:cs typeface="Times New Roman" panose="02020603050405020304" pitchFamily="18" charset="0"/>
                                          </a:rPr>
                                          <m:t>log</m:t>
                                        </m:r>
                                      </m:e>
                                      <m:sub>
                                        <m:r>
                                          <m:rPr>
                                            <m:sty m:val="p"/>
                                          </m:rPr>
                                          <a:rPr lang="da-DK" sz="3400">
                                            <a:effectLst/>
                                            <a:latin typeface="Cambria Math" panose="02040503050406030204" pitchFamily="18" charset="0"/>
                                            <a:ea typeface="Arial" panose="020B0604020202020204" pitchFamily="34" charset="0"/>
                                            <a:cs typeface="Times New Roman" panose="02020603050405020304" pitchFamily="18" charset="0"/>
                                          </a:rPr>
                                          <m:t>a</m:t>
                                        </m:r>
                                      </m:sub>
                                    </m:sSub>
                                  </m:fName>
                                  <m:e>
                                    <m:r>
                                      <a:rPr lang="da-DK" sz="3400" i="1">
                                        <a:effectLst/>
                                        <a:latin typeface="Cambria Math" panose="02040503050406030204" pitchFamily="18" charset="0"/>
                                        <a:ea typeface="Arial" panose="020B0604020202020204" pitchFamily="34" charset="0"/>
                                        <a:cs typeface="Times New Roman" panose="02020603050405020304" pitchFamily="18" charset="0"/>
                                      </a:rPr>
                                      <m:t>𝑥</m:t>
                                    </m:r>
                                  </m:e>
                                </m:func>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smtClean="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14:m>
                            <m:oMathPara xmlns:m="http://schemas.openxmlformats.org/officeDocument/2006/math">
                              <m:oMathParaPr>
                                <m:jc m:val="right"/>
                              </m:oMathParaPr>
                              <m:oMath xmlns:m="http://schemas.openxmlformats.org/officeDocument/2006/math">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250481"/>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1054813315"/>
                  </p:ext>
                </p:extLst>
              </p:nvPr>
            </p:nvGraphicFramePr>
            <p:xfrm>
              <a:off x="2895600" y="7353300"/>
              <a:ext cx="12369144" cy="2573592"/>
            </p:xfrm>
            <a:graphic>
              <a:graphicData uri="http://schemas.openxmlformats.org/drawingml/2006/table">
                <a:tbl>
                  <a:tblPr firstRow="1" firstCol="1" bandRow="1"/>
                  <a:tblGrid>
                    <a:gridCol w="2830660">
                      <a:extLst>
                        <a:ext uri="{9D8B030D-6E8A-4147-A177-3AD203B41FA5}">
                          <a16:colId xmlns:a16="http://schemas.microsoft.com/office/drawing/2014/main" val="1174565057"/>
                        </a:ext>
                      </a:extLst>
                    </a:gridCol>
                    <a:gridCol w="9538484">
                      <a:extLst>
                        <a:ext uri="{9D8B030D-6E8A-4147-A177-3AD203B41FA5}">
                          <a16:colId xmlns:a16="http://schemas.microsoft.com/office/drawing/2014/main" val="3404682398"/>
                        </a:ext>
                      </a:extLst>
                    </a:gridCol>
                  </a:tblGrid>
                  <a:tr h="86671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30" t="-704" r="-336989" b="-19929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9840" t="-704" r="-128" b="-199296"/>
                          </a:stretch>
                        </a:blipFill>
                      </a:tcPr>
                    </a:tc>
                    <a:extLst>
                      <a:ext uri="{0D108BD9-81ED-4DB2-BD59-A6C34878D82A}">
                        <a16:rowId xmlns:a16="http://schemas.microsoft.com/office/drawing/2014/main" val="543535200"/>
                      </a:ext>
                    </a:extLst>
                  </a:tr>
                  <a:tr h="170688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30" t="-50890" r="-336989" b="-71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9840" t="-50890" r="-128" b="-712"/>
                          </a:stretch>
                        </a:blipFill>
                      </a:tcPr>
                    </a:tc>
                    <a:extLst>
                      <a:ext uri="{0D108BD9-81ED-4DB2-BD59-A6C34878D82A}">
                        <a16:rowId xmlns:a16="http://schemas.microsoft.com/office/drawing/2014/main" val="1169250481"/>
                      </a:ext>
                    </a:extLst>
                  </a:tr>
                </a:tbl>
              </a:graphicData>
            </a:graphic>
          </p:graphicFrame>
        </mc:Fallback>
      </mc:AlternateContent>
      <p:cxnSp>
        <p:nvCxnSpPr>
          <p:cNvPr id="21" name="Straight Arrow Connector 20"/>
          <p:cNvCxnSpPr/>
          <p:nvPr/>
        </p:nvCxnSpPr>
        <p:spPr>
          <a:xfrm>
            <a:off x="6700657" y="8640096"/>
            <a:ext cx="7594928" cy="10361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 name="Rectangle 4"/>
              <p:cNvSpPr/>
              <p:nvPr/>
            </p:nvSpPr>
            <p:spPr>
              <a:xfrm>
                <a:off x="10235870" y="8343900"/>
                <a:ext cx="524503"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5" name="Rectangle 4"/>
              <p:cNvSpPr>
                <a:spLocks noRot="1" noChangeAspect="1" noMove="1" noResize="1" noEditPoints="1" noAdjustHandles="1" noChangeArrowheads="1" noChangeShapeType="1" noTextEdit="1"/>
              </p:cNvSpPr>
              <p:nvPr/>
            </p:nvSpPr>
            <p:spPr>
              <a:xfrm>
                <a:off x="10235870" y="8343900"/>
                <a:ext cx="524503" cy="6155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2762960" y="88326"/>
                <a:ext cx="12596782" cy="1177245"/>
              </a:xfrm>
              <a:prstGeom prst="rect">
                <a:avLst/>
              </a:prstGeom>
            </p:spPr>
            <p:txBody>
              <a:bodyPr wrap="none">
                <a:spAutoFit/>
              </a:bodyPr>
              <a:lstStyle/>
              <a:p>
                <a:pPr algn="just">
                  <a:lnSpc>
                    <a:spcPct val="150000"/>
                  </a:lnSpc>
                  <a:spcBef>
                    <a:spcPts val="600"/>
                  </a:spcBef>
                  <a:spcAft>
                    <a:spcPts val="600"/>
                  </a:spcAft>
                </a:pPr>
                <a:r>
                  <a:rPr kumimoji="0" lang="en-US" sz="47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Nhận xét: </a:t>
                </a:r>
                <a:r>
                  <a:rPr lang="da-DK" sz="3600" smtClean="0">
                    <a:latin typeface="Arial" panose="020B0604020202020204" pitchFamily="34" charset="0"/>
                    <a:ea typeface="Arial" panose="020B0604020202020204" pitchFamily="34" charset="0"/>
                    <a:cs typeface="Arial" panose="020B0604020202020204" pitchFamily="34" charset="0"/>
                  </a:rPr>
                  <a:t>Cho </a:t>
                </a:r>
                <a:r>
                  <a:rPr lang="da-DK" sz="3600">
                    <a:latin typeface="Arial" panose="020B0604020202020204" pitchFamily="34" charset="0"/>
                    <a:ea typeface="Arial" panose="020B0604020202020204" pitchFamily="34" charset="0"/>
                    <a:cs typeface="Arial" panose="020B0604020202020204" pitchFamily="34" charset="0"/>
                  </a:rPr>
                  <a:t>hàm số lôgarit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&gt;0,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oMath>
                </a14:m>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a:t>
                </a:r>
                <a:endParaRPr kumimoji="0" lang="en-US" sz="3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2762960" y="88326"/>
                <a:ext cx="12596782" cy="1177245"/>
              </a:xfrm>
              <a:prstGeom prst="rect">
                <a:avLst/>
              </a:prstGeom>
              <a:blipFill>
                <a:blip r:embed="rId6"/>
                <a:stretch>
                  <a:fillRect l="-2129" b="-14433"/>
                </a:stretch>
              </a:blipFill>
            </p:spPr>
            <p:txBody>
              <a:bodyPr/>
              <a:lstStyle/>
              <a:p>
                <a:r>
                  <a:rPr lang="en-US">
                    <a:noFill/>
                  </a:rPr>
                  <a:t> </a:t>
                </a:r>
              </a:p>
            </p:txBody>
          </p:sp>
        </mc:Fallback>
      </mc:AlternateContent>
      <p:grpSp>
        <p:nvGrpSpPr>
          <p:cNvPr id="20" name="Group 19"/>
          <p:cNvGrpSpPr/>
          <p:nvPr/>
        </p:nvGrpSpPr>
        <p:grpSpPr>
          <a:xfrm rot="9395934">
            <a:off x="16241603" y="8600925"/>
            <a:ext cx="1653401" cy="1589239"/>
            <a:chOff x="0" y="0"/>
            <a:chExt cx="3176579" cy="3344957"/>
          </a:xfrm>
        </p:grpSpPr>
        <p:sp>
          <p:nvSpPr>
            <p:cNvPr id="22" name="Freeform 21"/>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3" name="Freeform 22"/>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pic>
        <p:nvPicPr>
          <p:cNvPr id="25" name="Picture 24"/>
          <p:cNvPicPr>
            <a:picLocks noChangeAspect="1"/>
          </p:cNvPicPr>
          <p:nvPr/>
        </p:nvPicPr>
        <p:blipFill>
          <a:blip r:embed="rId13"/>
          <a:stretch>
            <a:fillRect/>
          </a:stretch>
        </p:blipFill>
        <p:spPr>
          <a:xfrm>
            <a:off x="381000" y="8979402"/>
            <a:ext cx="901157" cy="993923"/>
          </a:xfrm>
          <a:prstGeom prst="rect">
            <a:avLst/>
          </a:prstGeom>
        </p:spPr>
      </p:pic>
    </p:spTree>
    <p:extLst>
      <p:ext uri="{BB962C8B-B14F-4D97-AF65-F5344CB8AC3E}">
        <p14:creationId xmlns:p14="http://schemas.microsoft.com/office/powerpoint/2010/main" val="299784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20" name="Picture 19"/>
          <p:cNvPicPr>
            <a:picLocks noChangeAspect="1"/>
          </p:cNvPicPr>
          <p:nvPr/>
        </p:nvPicPr>
        <p:blipFill>
          <a:blip r:embed="rId3"/>
          <a:stretch>
            <a:fillRect/>
          </a:stretch>
        </p:blipFill>
        <p:spPr>
          <a:xfrm>
            <a:off x="16073420" y="808470"/>
            <a:ext cx="1632706" cy="1501102"/>
          </a:xfrm>
          <a:prstGeom prst="rect">
            <a:avLst/>
          </a:prstGeom>
        </p:spPr>
      </p:pic>
      <mc:AlternateContent xmlns:mc="http://schemas.openxmlformats.org/markup-compatibility/2006">
        <mc:Choice xmlns:a14="http://schemas.microsoft.com/office/drawing/2010/main" Requires="a14">
          <p:sp>
            <p:nvSpPr>
              <p:cNvPr id="21" name="Rectangle 20"/>
              <p:cNvSpPr/>
              <p:nvPr/>
            </p:nvSpPr>
            <p:spPr>
              <a:xfrm>
                <a:off x="443676" y="2524433"/>
                <a:ext cx="14630400" cy="923330"/>
              </a:xfrm>
              <a:prstGeom prst="rect">
                <a:avLst/>
              </a:prstGeom>
            </p:spPr>
            <p:txBody>
              <a:bodyPr wrap="square">
                <a:spAutoFit/>
              </a:bodyPr>
              <a:lstStyle/>
              <a:p>
                <a:pPr lvl="0">
                  <a:lnSpc>
                    <a:spcPct val="150000"/>
                  </a:lnSpc>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Vì</a:t>
                </a:r>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hàm số </a:t>
                </a:r>
                <a14:m>
                  <m:oMath xmlns:m="http://schemas.openxmlformats.org/officeDocument/2006/math">
                    <m:r>
                      <a:rPr lang="es-ES" sz="3600" i="1">
                        <a:solidFill>
                          <a:srgbClr val="000000"/>
                        </a:solidFill>
                        <a:latin typeface="Cambria Math" panose="02040503050406030204" pitchFamily="18" charset="0"/>
                      </a:rPr>
                      <m:t>𝑦</m:t>
                    </m:r>
                    <m:r>
                      <a:rPr lang="en-US" sz="3600" i="1">
                        <a:solidFill>
                          <a:srgbClr val="000000"/>
                        </a:solidFill>
                        <a:latin typeface="Cambria Math" panose="02040503050406030204" pitchFamily="18" charset="0"/>
                      </a:rPr>
                      <m:t>=</m:t>
                    </m:r>
                    <m:func>
                      <m:funcPr>
                        <m:ctrlPr>
                          <a:rPr lang="en-US" sz="3600" i="1">
                            <a:latin typeface="Cambria Math" panose="02040503050406030204" pitchFamily="18" charset="0"/>
                            <a:cs typeface="Times New Roman" panose="02020603050405020304" pitchFamily="18" charset="0"/>
                          </a:rPr>
                        </m:ctrlPr>
                      </m:funcPr>
                      <m:fName>
                        <m:sSub>
                          <m:sSubPr>
                            <m:ctrlPr>
                              <a:rPr lang="en-US" sz="3600" i="1">
                                <a:latin typeface="Cambria Math" panose="02040503050406030204" pitchFamily="18" charset="0"/>
                                <a:cs typeface="Times New Roman" panose="02020603050405020304" pitchFamily="18" charset="0"/>
                              </a:rPr>
                            </m:ctrlPr>
                          </m:sSubPr>
                          <m:e>
                            <m:r>
                              <m:rPr>
                                <m:sty m:val="p"/>
                              </m:rPr>
                              <a:rPr lang="da-DK" sz="3600">
                                <a:latin typeface="Cambria Math" panose="02040503050406030204" pitchFamily="18" charset="0"/>
                                <a:ea typeface="Arial" panose="020B0604020202020204" pitchFamily="34" charset="0"/>
                                <a:cs typeface="Times New Roman" panose="02020603050405020304" pitchFamily="18" charset="0"/>
                              </a:rPr>
                              <m:t>log</m:t>
                            </m:r>
                          </m:e>
                          <m:sub>
                            <m:r>
                              <a:rPr lang="en-US" sz="3600" i="1">
                                <a:latin typeface="Cambria Math" panose="02040503050406030204" pitchFamily="18" charset="0"/>
                                <a:ea typeface="Arial" panose="020B0604020202020204" pitchFamily="34" charset="0"/>
                                <a:cs typeface="Times New Roman" panose="02020603050405020304" pitchFamily="18" charset="0"/>
                              </a:rPr>
                              <m:t>3</m:t>
                            </m:r>
                          </m:sub>
                        </m:sSub>
                      </m:fName>
                      <m:e>
                        <m:r>
                          <a:rPr lang="da-DK" sz="3600" i="1">
                            <a:latin typeface="Cambria Math" panose="02040503050406030204" pitchFamily="18" charset="0"/>
                            <a:ea typeface="Arial" panose="020B0604020202020204" pitchFamily="34" charset="0"/>
                            <a:cs typeface="Times New Roman" panose="02020603050405020304" pitchFamily="18" charset="0"/>
                          </a:rPr>
                          <m:t>𝑥</m:t>
                        </m:r>
                      </m:e>
                    </m:func>
                  </m:oMath>
                </a14:m>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có cơ số 3 &gt; 1 nên ta có bảng biến thiên như sau</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443676" y="2524433"/>
                <a:ext cx="14630400" cy="923330"/>
              </a:xfrm>
              <a:prstGeom prst="rect">
                <a:avLst/>
              </a:prstGeom>
              <a:blipFill>
                <a:blip r:embed="rId4"/>
                <a:stretch>
                  <a:fillRect l="-1292" r="-208" b="-12500"/>
                </a:stretch>
              </a:blipFill>
            </p:spPr>
            <p:txBody>
              <a:bodyPr/>
              <a:lstStyle/>
              <a:p>
                <a:r>
                  <a:rPr lang="en-US">
                    <a:noFill/>
                  </a:rPr>
                  <a:t> </a:t>
                </a:r>
              </a:p>
            </p:txBody>
          </p:sp>
        </mc:Fallback>
      </mc:AlternateContent>
      <p:grpSp>
        <p:nvGrpSpPr>
          <p:cNvPr id="22" name="Group 21"/>
          <p:cNvGrpSpPr/>
          <p:nvPr/>
        </p:nvGrpSpPr>
        <p:grpSpPr>
          <a:xfrm>
            <a:off x="566136" y="153629"/>
            <a:ext cx="13693803" cy="1417163"/>
            <a:chOff x="1795116" y="1147474"/>
            <a:chExt cx="13693803" cy="1417163"/>
          </a:xfrm>
        </p:grpSpPr>
        <p:sp>
          <p:nvSpPr>
            <p:cNvPr id="23" name="Horizontal Scroll 22"/>
            <p:cNvSpPr/>
            <p:nvPr/>
          </p:nvSpPr>
          <p:spPr>
            <a:xfrm>
              <a:off x="1795116" y="1147474"/>
              <a:ext cx="2414716" cy="1417163"/>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5</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4" name="TextBox 23"/>
                <p:cNvSpPr txBox="1"/>
                <p:nvPr/>
              </p:nvSpPr>
              <p:spPr>
                <a:xfrm>
                  <a:off x="4545405" y="1471116"/>
                  <a:ext cx="10943514" cy="707886"/>
                </a:xfrm>
                <a:prstGeom prst="rect">
                  <a:avLst/>
                </a:prstGeom>
                <a:noFill/>
              </p:spPr>
              <p:txBody>
                <a:bodyPr wrap="square" rtlCol="0">
                  <a:spAutoFit/>
                </a:bodyPr>
                <a:lstStyle/>
                <a:p>
                  <a:pPr lvl="0"/>
                  <a:r>
                    <a:rPr lang="en-US" sz="3700" smtClean="0">
                      <a:solidFill>
                        <a:prstClr val="black"/>
                      </a:solidFill>
                      <a:latin typeface="Arial" panose="020B0604020202020204" pitchFamily="34" charset="0"/>
                      <a:cs typeface="Arial" panose="020B0604020202020204" pitchFamily="34" charset="0"/>
                    </a:rPr>
                    <a:t>Lập bảng biến thiên và v</a:t>
                  </a:r>
                  <a:r>
                    <a:rPr kumimoji="0" lang="en-US" sz="37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ẽ </a:t>
                  </a:r>
                  <a:r>
                    <a:rPr kumimoji="0" lang="en-US" sz="37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đồ thị hàm số </a:t>
                  </a:r>
                  <a14:m>
                    <m:oMath xmlns:m="http://schemas.openxmlformats.org/officeDocument/2006/math">
                      <m:r>
                        <a:rPr lang="es-ES" sz="4000" i="1">
                          <a:solidFill>
                            <a:srgbClr val="000000"/>
                          </a:solidFill>
                          <a:latin typeface="Cambria Math" panose="02040503050406030204" pitchFamily="18" charset="0"/>
                        </a:rPr>
                        <m:t>𝑦</m:t>
                      </m:r>
                      <m:r>
                        <a:rPr lang="en-US" sz="4000" b="0" i="1" smtClean="0">
                          <a:solidFill>
                            <a:srgbClr val="000000"/>
                          </a:solidFill>
                          <a:latin typeface="Cambria Math" panose="02040503050406030204" pitchFamily="18" charset="0"/>
                        </a:rPr>
                        <m:t>=</m:t>
                      </m:r>
                      <m:func>
                        <m:funcPr>
                          <m:ctrlPr>
                            <a:rPr lang="en-US" sz="4000" i="1">
                              <a:latin typeface="Cambria Math" panose="02040503050406030204" pitchFamily="18" charset="0"/>
                              <a:cs typeface="Times New Roman" panose="02020603050405020304" pitchFamily="18" charset="0"/>
                            </a:rPr>
                          </m:ctrlPr>
                        </m:funcPr>
                        <m:fName>
                          <m:sSub>
                            <m:sSubPr>
                              <m:ctrlPr>
                                <a:rPr lang="en-US" sz="4000" i="1">
                                  <a:latin typeface="Cambria Math" panose="02040503050406030204" pitchFamily="18" charset="0"/>
                                  <a:cs typeface="Times New Roman" panose="02020603050405020304" pitchFamily="18" charset="0"/>
                                </a:rPr>
                              </m:ctrlPr>
                            </m:sSubPr>
                            <m:e>
                              <m:r>
                                <m:rPr>
                                  <m:sty m:val="p"/>
                                </m:rPr>
                                <a:rPr lang="da-DK" sz="4000">
                                  <a:latin typeface="Cambria Math" panose="02040503050406030204" pitchFamily="18" charset="0"/>
                                  <a:ea typeface="Arial" panose="020B0604020202020204" pitchFamily="34" charset="0"/>
                                  <a:cs typeface="Times New Roman" panose="02020603050405020304" pitchFamily="18" charset="0"/>
                                </a:rPr>
                                <m:t>log</m:t>
                              </m:r>
                            </m:e>
                            <m:sub>
                              <m:r>
                                <a:rPr lang="en-US" sz="4000" b="0" i="1" smtClean="0">
                                  <a:latin typeface="Cambria Math" panose="02040503050406030204" pitchFamily="18" charset="0"/>
                                  <a:ea typeface="Arial" panose="020B0604020202020204" pitchFamily="34" charset="0"/>
                                  <a:cs typeface="Times New Roman" panose="02020603050405020304" pitchFamily="18" charset="0"/>
                                </a:rPr>
                                <m:t>3</m:t>
                              </m:r>
                            </m:sub>
                          </m:sSub>
                        </m:fName>
                        <m:e>
                          <m:r>
                            <a:rPr lang="da-DK" sz="4000" i="1">
                              <a:latin typeface="Cambria Math" panose="02040503050406030204" pitchFamily="18" charset="0"/>
                              <a:ea typeface="Arial" panose="020B0604020202020204" pitchFamily="34" charset="0"/>
                              <a:cs typeface="Times New Roman" panose="02020603050405020304" pitchFamily="18" charset="0"/>
                            </a:rPr>
                            <m:t>𝑥</m:t>
                          </m:r>
                        </m:e>
                      </m:func>
                    </m:oMath>
                  </a14:m>
                  <a:endParaRPr kumimoji="0" lang="en-US" sz="37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4545405" y="1471116"/>
                  <a:ext cx="10943514" cy="707886"/>
                </a:xfrm>
                <a:prstGeom prst="rect">
                  <a:avLst/>
                </a:prstGeom>
                <a:blipFill>
                  <a:blip r:embed="rId5"/>
                  <a:stretch>
                    <a:fillRect l="-1727" t="-8621" b="-31034"/>
                  </a:stretch>
                </a:blipFill>
              </p:spPr>
              <p:txBody>
                <a:bodyPr/>
                <a:lstStyle/>
                <a:p>
                  <a:r>
                    <a:rPr lang="en-US">
                      <a:noFill/>
                    </a:rPr>
                    <a:t> </a:t>
                  </a:r>
                </a:p>
              </p:txBody>
            </p:sp>
          </mc:Fallback>
        </mc:AlternateContent>
      </p:grpSp>
      <p:sp>
        <p:nvSpPr>
          <p:cNvPr id="25" name="Rectangle 24"/>
          <p:cNvSpPr/>
          <p:nvPr/>
        </p:nvSpPr>
        <p:spPr>
          <a:xfrm>
            <a:off x="8525080" y="15707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6" name="Rectangle 25"/>
              <p:cNvSpPr/>
              <p:nvPr/>
            </p:nvSpPr>
            <p:spPr>
              <a:xfrm>
                <a:off x="443676" y="7012402"/>
                <a:ext cx="9085236" cy="2998065"/>
              </a:xfrm>
              <a:prstGeom prst="rect">
                <a:avLst/>
              </a:prstGeom>
            </p:spPr>
            <p:txBody>
              <a:bodyPr wrap="square">
                <a:spAutoFit/>
              </a:bodyPr>
              <a:lstStyle/>
              <a:p>
                <a:pPr lvl="0" algn="just">
                  <a:lnSpc>
                    <a:spcPct val="150000"/>
                  </a:lnSpc>
                </a:pPr>
                <a:r>
                  <a:rPr lang="en-US" sz="3600" noProof="0" smtClean="0">
                    <a:solidFill>
                      <a:prstClr val="black"/>
                    </a:solidFill>
                    <a:latin typeface="Arial" panose="020B0604020202020204" pitchFamily="34" charset="0"/>
                    <a:cs typeface="Arial" panose="020B0604020202020204" pitchFamily="34" charset="0"/>
                  </a:rPr>
                  <a:t>Đ</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ồ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thị của hàm số</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lang="es-ES" sz="3600" i="1">
                        <a:solidFill>
                          <a:srgbClr val="000000"/>
                        </a:solidFill>
                        <a:latin typeface="Cambria Math" panose="02040503050406030204" pitchFamily="18" charset="0"/>
                      </a:rPr>
                      <m:t>𝑦</m:t>
                    </m:r>
                    <m:r>
                      <a:rPr lang="en-US" sz="3600" i="1">
                        <a:solidFill>
                          <a:srgbClr val="000000"/>
                        </a:solidFill>
                        <a:latin typeface="Cambria Math" panose="02040503050406030204" pitchFamily="18" charset="0"/>
                      </a:rPr>
                      <m:t>=</m:t>
                    </m:r>
                    <m:func>
                      <m:funcPr>
                        <m:ctrlPr>
                          <a:rPr lang="en-US" sz="3600" i="1">
                            <a:latin typeface="Cambria Math" panose="02040503050406030204" pitchFamily="18" charset="0"/>
                            <a:cs typeface="Times New Roman" panose="02020603050405020304" pitchFamily="18" charset="0"/>
                          </a:rPr>
                        </m:ctrlPr>
                      </m:funcPr>
                      <m:fName>
                        <m:sSub>
                          <m:sSubPr>
                            <m:ctrlPr>
                              <a:rPr lang="en-US" sz="3600" i="1">
                                <a:latin typeface="Cambria Math" panose="02040503050406030204" pitchFamily="18" charset="0"/>
                                <a:cs typeface="Times New Roman" panose="02020603050405020304" pitchFamily="18" charset="0"/>
                              </a:rPr>
                            </m:ctrlPr>
                          </m:sSubPr>
                          <m:e>
                            <m:r>
                              <m:rPr>
                                <m:sty m:val="p"/>
                              </m:rPr>
                              <a:rPr lang="da-DK" sz="3600">
                                <a:latin typeface="Cambria Math" panose="02040503050406030204" pitchFamily="18" charset="0"/>
                                <a:ea typeface="Arial" panose="020B0604020202020204" pitchFamily="34" charset="0"/>
                                <a:cs typeface="Times New Roman" panose="02020603050405020304" pitchFamily="18" charset="0"/>
                              </a:rPr>
                              <m:t>log</m:t>
                            </m:r>
                          </m:e>
                          <m:sub>
                            <m:r>
                              <a:rPr lang="en-US" sz="3600" i="1">
                                <a:latin typeface="Cambria Math" panose="02040503050406030204" pitchFamily="18" charset="0"/>
                                <a:ea typeface="Arial" panose="020B0604020202020204" pitchFamily="34" charset="0"/>
                                <a:cs typeface="Times New Roman" panose="02020603050405020304" pitchFamily="18" charset="0"/>
                              </a:rPr>
                              <m:t>3</m:t>
                            </m:r>
                          </m:sub>
                        </m:sSub>
                      </m:fName>
                      <m:e>
                        <m:r>
                          <a:rPr lang="da-DK" sz="3600" i="1">
                            <a:latin typeface="Cambria Math" panose="02040503050406030204" pitchFamily="18" charset="0"/>
                            <a:ea typeface="Arial" panose="020B0604020202020204" pitchFamily="34" charset="0"/>
                            <a:cs typeface="Times New Roman" panose="02020603050405020304" pitchFamily="18" charset="0"/>
                          </a:rPr>
                          <m:t>𝑥</m:t>
                        </m:r>
                      </m:e>
                    </m:func>
                  </m:oMath>
                </a14:m>
                <a:r>
                  <a:rPr lang="en-US" sz="3600" smtClean="0">
                    <a:solidFill>
                      <a:prstClr val="black"/>
                    </a:solidFill>
                    <a:latin typeface="Arial" panose="020B0604020202020204" pitchFamily="34" charset="0"/>
                    <a:cs typeface="Arial" panose="020B0604020202020204" pitchFamily="34" charset="0"/>
                  </a:rPr>
                  <a:t> là một đường cong liền nét đi qua các điểm </a:t>
                </a:r>
              </a:p>
              <a:p>
                <a:pPr lvl="0" algn="ctr">
                  <a:lnSpc>
                    <a:spcPct val="150000"/>
                  </a:lnSpc>
                </a:pP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𝐴</m:t>
                    </m:r>
                    <m:r>
                      <a:rPr lang="en-US" sz="3600" b="0" i="1" smtClean="0">
                        <a:solidFill>
                          <a:prstClr val="black"/>
                        </a:solidFill>
                        <a:latin typeface="Cambria Math" panose="02040503050406030204" pitchFamily="18" charset="0"/>
                        <a:cs typeface="Arial" panose="020B0604020202020204" pitchFamily="34" charset="0"/>
                      </a:rPr>
                      <m:t> </m:t>
                    </m:r>
                    <m:d>
                      <m:dPr>
                        <m:ctrlPr>
                          <a:rPr lang="en-US" sz="3600" b="0" i="1" smtClean="0">
                            <a:solidFill>
                              <a:prstClr val="black"/>
                            </a:solidFill>
                            <a:latin typeface="Cambria Math" panose="02040503050406030204" pitchFamily="18" charset="0"/>
                            <a:cs typeface="Arial" panose="020B0604020202020204" pitchFamily="34" charset="0"/>
                          </a:rPr>
                        </m:ctrlPr>
                      </m:dPr>
                      <m:e>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m:t>
                            </m:r>
                          </m:num>
                          <m:den>
                            <m:r>
                              <a:rPr lang="en-US" sz="3600" i="1">
                                <a:solidFill>
                                  <a:prstClr val="black"/>
                                </a:solidFill>
                                <a:latin typeface="Cambria Math" panose="02040503050406030204" pitchFamily="18" charset="0"/>
                                <a:cs typeface="Arial" panose="020B0604020202020204" pitchFamily="34" charset="0"/>
                              </a:rPr>
                              <m:t>3</m:t>
                            </m:r>
                          </m:den>
                        </m:f>
                        <m:r>
                          <a:rPr lang="en-US" sz="3600" b="0" i="1" smtClean="0">
                            <a:solidFill>
                              <a:prstClr val="black"/>
                            </a:solidFill>
                            <a:latin typeface="Cambria Math" panose="02040503050406030204" pitchFamily="18" charset="0"/>
                            <a:cs typeface="Arial" panose="020B0604020202020204" pitchFamily="34" charset="0"/>
                          </a:rPr>
                          <m:t>;</m:t>
                        </m:r>
                        <m:r>
                          <a:rPr lang="en-US" sz="3600" i="1">
                            <a:solidFill>
                              <a:prstClr val="black"/>
                            </a:solidFill>
                            <a:latin typeface="Cambria Math" panose="02040503050406030204" pitchFamily="18" charset="0"/>
                            <a:cs typeface="Arial" panose="020B0604020202020204" pitchFamily="34" charset="0"/>
                          </a:rPr>
                          <m:t>−1</m:t>
                        </m:r>
                      </m:e>
                    </m:d>
                    <m:r>
                      <a:rPr lang="en-US" sz="3600" b="0" i="1" smtClean="0">
                        <a:solidFill>
                          <a:prstClr val="black"/>
                        </a:solidFill>
                        <a:latin typeface="Cambria Math" panose="02040503050406030204" pitchFamily="18" charset="0"/>
                        <a:cs typeface="Arial" panose="020B0604020202020204" pitchFamily="34" charset="0"/>
                      </a:rPr>
                      <m:t>, </m:t>
                    </m:r>
                    <m:r>
                      <a:rPr lang="en-US" sz="3600" b="0" i="1" smtClean="0">
                        <a:solidFill>
                          <a:prstClr val="black"/>
                        </a:solidFill>
                        <a:latin typeface="Cambria Math" panose="02040503050406030204" pitchFamily="18" charset="0"/>
                        <a:cs typeface="Arial" panose="020B0604020202020204" pitchFamily="34" charset="0"/>
                      </a:rPr>
                      <m:t>𝐵</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1;</m:t>
                        </m:r>
                        <m:r>
                          <a:rPr lang="en-US" sz="3600" b="0" i="1" smtClean="0">
                            <a:solidFill>
                              <a:prstClr val="black"/>
                            </a:solidFill>
                            <a:latin typeface="Cambria Math" panose="02040503050406030204" pitchFamily="18" charset="0"/>
                            <a:cs typeface="Arial" panose="020B0604020202020204" pitchFamily="34" charset="0"/>
                          </a:rPr>
                          <m:t>0</m:t>
                        </m:r>
                      </m:e>
                    </m:d>
                    <m:r>
                      <a:rPr lang="en-US" sz="3600" b="0" i="1" smtClean="0">
                        <a:solidFill>
                          <a:prstClr val="black"/>
                        </a:solidFill>
                        <a:latin typeface="Cambria Math" panose="02040503050406030204" pitchFamily="18" charset="0"/>
                        <a:cs typeface="Arial" panose="020B0604020202020204" pitchFamily="34" charset="0"/>
                      </a:rPr>
                      <m:t>, </m:t>
                    </m:r>
                    <m:r>
                      <a:rPr lang="en-US" sz="3600" b="0" i="1" smtClean="0">
                        <a:solidFill>
                          <a:prstClr val="black"/>
                        </a:solidFill>
                        <a:latin typeface="Cambria Math" panose="02040503050406030204" pitchFamily="18" charset="0"/>
                        <a:cs typeface="Arial" panose="020B0604020202020204" pitchFamily="34" charset="0"/>
                      </a:rPr>
                      <m:t>𝐶</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3;</m:t>
                        </m:r>
                        <m:r>
                          <a:rPr lang="en-US" sz="3600" b="0" i="1" smtClean="0">
                            <a:solidFill>
                              <a:prstClr val="black"/>
                            </a:solidFill>
                            <a:latin typeface="Cambria Math" panose="02040503050406030204" pitchFamily="18" charset="0"/>
                            <a:cs typeface="Arial" panose="020B0604020202020204" pitchFamily="34" charset="0"/>
                          </a:rPr>
                          <m:t>1</m:t>
                        </m:r>
                      </m:e>
                    </m:d>
                    <m:r>
                      <a:rPr lang="en-US" sz="3600" b="0" i="1" smtClean="0">
                        <a:solidFill>
                          <a:prstClr val="black"/>
                        </a:solidFill>
                        <a:latin typeface="Cambria Math" panose="02040503050406030204" pitchFamily="18" charset="0"/>
                        <a:cs typeface="Arial" panose="020B0604020202020204" pitchFamily="34" charset="0"/>
                      </a:rPr>
                      <m:t>, </m:t>
                    </m:r>
                    <m:r>
                      <a:rPr lang="en-US" sz="3600" b="0" i="1" smtClean="0">
                        <a:solidFill>
                          <a:prstClr val="black"/>
                        </a:solidFill>
                        <a:latin typeface="Cambria Math" panose="02040503050406030204" pitchFamily="18" charset="0"/>
                        <a:cs typeface="Arial" panose="020B0604020202020204" pitchFamily="34" charset="0"/>
                      </a:rPr>
                      <m:t>𝐷</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9;2</m:t>
                        </m:r>
                      </m:e>
                    </m:d>
                  </m:oMath>
                </a14:m>
                <a:r>
                  <a:rPr lang="en-US" sz="3600" smtClean="0">
                    <a:solidFill>
                      <a:prstClr val="black"/>
                    </a:solidFill>
                    <a:latin typeface="Arial" panose="020B0604020202020204" pitchFamily="34" charset="0"/>
                    <a:cs typeface="Arial" panose="020B0604020202020204" pitchFamily="34" charset="0"/>
                  </a:rPr>
                  <a:t> </a:t>
                </a:r>
                <a:endParaRPr lang="en-US" sz="3600">
                  <a:solidFill>
                    <a:prstClr val="black"/>
                  </a:solidFill>
                  <a:latin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443676" y="7012402"/>
                <a:ext cx="9085236" cy="2998065"/>
              </a:xfrm>
              <a:prstGeom prst="rect">
                <a:avLst/>
              </a:prstGeom>
              <a:blipFill>
                <a:blip r:embed="rId6"/>
                <a:stretch>
                  <a:fillRect l="-2081" r="-201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7" name="Table 26"/>
              <p:cNvGraphicFramePr>
                <a:graphicFrameLocks noGrp="1"/>
              </p:cNvGraphicFramePr>
              <p:nvPr>
                <p:extLst>
                  <p:ext uri="{D42A27DB-BD31-4B8C-83A1-F6EECF244321}">
                    <p14:modId xmlns:p14="http://schemas.microsoft.com/office/powerpoint/2010/main" val="3025639549"/>
                  </p:ext>
                </p:extLst>
              </p:nvPr>
            </p:nvGraphicFramePr>
            <p:xfrm>
              <a:off x="586189" y="3839738"/>
              <a:ext cx="8239626" cy="2560320"/>
            </p:xfrm>
            <a:graphic>
              <a:graphicData uri="http://schemas.openxmlformats.org/drawingml/2006/table">
                <a:tbl>
                  <a:tblPr firstRow="1" firstCol="1" bandRow="1"/>
                  <a:tblGrid>
                    <a:gridCol w="2289226">
                      <a:extLst>
                        <a:ext uri="{9D8B030D-6E8A-4147-A177-3AD203B41FA5}">
                          <a16:colId xmlns:a16="http://schemas.microsoft.com/office/drawing/2014/main" val="2072425004"/>
                        </a:ext>
                      </a:extLst>
                    </a:gridCol>
                    <a:gridCol w="5950400">
                      <a:extLst>
                        <a:ext uri="{9D8B030D-6E8A-4147-A177-3AD203B41FA5}">
                          <a16:colId xmlns:a16="http://schemas.microsoft.com/office/drawing/2014/main" val="3437045035"/>
                        </a:ext>
                      </a:extLst>
                    </a:gridCol>
                  </a:tblGrid>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0                       1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492504"/>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3400" i="1" smtClean="0">
                                        <a:latin typeface="Cambria Math" panose="02040503050406030204" pitchFamily="18" charset="0"/>
                                        <a:cs typeface="Times New Roman" panose="02020603050405020304" pitchFamily="18" charset="0"/>
                                      </a:rPr>
                                    </m:ctrlPr>
                                  </m:funcPr>
                                  <m:fName>
                                    <m:sSub>
                                      <m:sSubPr>
                                        <m:ctrlPr>
                                          <a:rPr lang="en-US" sz="3400" i="1">
                                            <a:latin typeface="Cambria Math" panose="02040503050406030204" pitchFamily="18" charset="0"/>
                                            <a:cs typeface="Times New Roman" panose="02020603050405020304" pitchFamily="18" charset="0"/>
                                          </a:rPr>
                                        </m:ctrlPr>
                                      </m:sSubPr>
                                      <m:e>
                                        <m:r>
                                          <m:rPr>
                                            <m:sty m:val="p"/>
                                          </m:rPr>
                                          <a:rPr lang="da-DK" sz="3400">
                                            <a:latin typeface="Cambria Math" panose="02040503050406030204" pitchFamily="18" charset="0"/>
                                            <a:ea typeface="Arial" panose="020B0604020202020204" pitchFamily="34" charset="0"/>
                                            <a:cs typeface="Times New Roman" panose="02020603050405020304" pitchFamily="18" charset="0"/>
                                          </a:rPr>
                                          <m:t>log</m:t>
                                        </m:r>
                                      </m:e>
                                      <m:sub>
                                        <m:r>
                                          <a:rPr lang="en-US" sz="3400" i="1">
                                            <a:latin typeface="Cambria Math" panose="02040503050406030204" pitchFamily="18" charset="0"/>
                                            <a:ea typeface="Arial" panose="020B0604020202020204" pitchFamily="34" charset="0"/>
                                            <a:cs typeface="Times New Roman" panose="02020603050405020304" pitchFamily="18" charset="0"/>
                                          </a:rPr>
                                          <m:t>3</m:t>
                                        </m:r>
                                      </m:sub>
                                    </m:sSub>
                                  </m:fName>
                                  <m:e>
                                    <m:r>
                                      <a:rPr lang="da-DK" sz="3400" i="1">
                                        <a:latin typeface="Cambria Math" panose="02040503050406030204" pitchFamily="18" charset="0"/>
                                        <a:ea typeface="Arial" panose="020B0604020202020204" pitchFamily="34" charset="0"/>
                                        <a:cs typeface="Times New Roman" panose="02020603050405020304" pitchFamily="18" charset="0"/>
                                      </a:rPr>
                                      <m:t>𝑥</m:t>
                                    </m:r>
                                  </m:e>
                                </m:func>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14:m>
                            <m:oMathPara xmlns:m="http://schemas.openxmlformats.org/officeDocument/2006/math">
                              <m:oMathParaPr>
                                <m:jc m:val="left"/>
                              </m:oMathParaPr>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84186"/>
                      </a:ext>
                    </a:extLst>
                  </a:tr>
                </a:tbl>
              </a:graphicData>
            </a:graphic>
          </p:graphicFrame>
        </mc:Choice>
        <mc:Fallback>
          <p:graphicFrame>
            <p:nvGraphicFramePr>
              <p:cNvPr id="27" name="Table 26"/>
              <p:cNvGraphicFramePr>
                <a:graphicFrameLocks noGrp="1"/>
              </p:cNvGraphicFramePr>
              <p:nvPr>
                <p:extLst>
                  <p:ext uri="{D42A27DB-BD31-4B8C-83A1-F6EECF244321}">
                    <p14:modId xmlns:p14="http://schemas.microsoft.com/office/powerpoint/2010/main" val="3025639549"/>
                  </p:ext>
                </p:extLst>
              </p:nvPr>
            </p:nvGraphicFramePr>
            <p:xfrm>
              <a:off x="586189" y="3839738"/>
              <a:ext cx="8239626" cy="2560320"/>
            </p:xfrm>
            <a:graphic>
              <a:graphicData uri="http://schemas.openxmlformats.org/drawingml/2006/table">
                <a:tbl>
                  <a:tblPr firstRow="1" firstCol="1" bandRow="1"/>
                  <a:tblGrid>
                    <a:gridCol w="2289226">
                      <a:extLst>
                        <a:ext uri="{9D8B030D-6E8A-4147-A177-3AD203B41FA5}">
                          <a16:colId xmlns:a16="http://schemas.microsoft.com/office/drawing/2014/main" val="2072425004"/>
                        </a:ext>
                      </a:extLst>
                    </a:gridCol>
                    <a:gridCol w="5950400">
                      <a:extLst>
                        <a:ext uri="{9D8B030D-6E8A-4147-A177-3AD203B41FA5}">
                          <a16:colId xmlns:a16="http://schemas.microsoft.com/office/drawing/2014/main" val="3437045035"/>
                        </a:ext>
                      </a:extLst>
                    </a:gridCol>
                  </a:tblGrid>
                  <a:tr h="8534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66" t="-714" r="-260106" b="-2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8627" t="-714" r="-205" b="-202143"/>
                          </a:stretch>
                        </a:blipFill>
                      </a:tcPr>
                    </a:tc>
                    <a:extLst>
                      <a:ext uri="{0D108BD9-81ED-4DB2-BD59-A6C34878D82A}">
                        <a16:rowId xmlns:a16="http://schemas.microsoft.com/office/drawing/2014/main" val="840492504"/>
                      </a:ext>
                    </a:extLst>
                  </a:tr>
                  <a:tr h="170688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66" t="-50178" r="-260106" b="-71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8627" t="-50178" r="-205" b="-712"/>
                          </a:stretch>
                        </a:blipFill>
                      </a:tcPr>
                    </a:tc>
                    <a:extLst>
                      <a:ext uri="{0D108BD9-81ED-4DB2-BD59-A6C34878D82A}">
                        <a16:rowId xmlns:a16="http://schemas.microsoft.com/office/drawing/2014/main" val="78284186"/>
                      </a:ext>
                    </a:extLst>
                  </a:tr>
                </a:tbl>
              </a:graphicData>
            </a:graphic>
          </p:graphicFrame>
        </mc:Fallback>
      </mc:AlternateContent>
      <p:cxnSp>
        <p:nvCxnSpPr>
          <p:cNvPr id="28" name="Straight Arrow Connector 27"/>
          <p:cNvCxnSpPr/>
          <p:nvPr/>
        </p:nvCxnSpPr>
        <p:spPr>
          <a:xfrm flipV="1">
            <a:off x="3894089" y="5310249"/>
            <a:ext cx="4083499" cy="5796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9" name="Rectangle 28"/>
              <p:cNvSpPr/>
              <p:nvPr/>
            </p:nvSpPr>
            <p:spPr>
              <a:xfrm>
                <a:off x="5499866" y="4971303"/>
                <a:ext cx="524503" cy="61555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4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oMath>
                  </m:oMathPara>
                </a14:m>
                <a:endParaRPr lang="en-US"/>
              </a:p>
            </p:txBody>
          </p:sp>
        </mc:Choice>
        <mc:Fallback>
          <p:sp>
            <p:nvSpPr>
              <p:cNvPr id="29" name="Rectangle 28"/>
              <p:cNvSpPr>
                <a:spLocks noRot="1" noChangeAspect="1" noMove="1" noResize="1" noEditPoints="1" noAdjustHandles="1" noChangeArrowheads="1" noChangeShapeType="1" noTextEdit="1"/>
              </p:cNvSpPr>
              <p:nvPr/>
            </p:nvSpPr>
            <p:spPr>
              <a:xfrm>
                <a:off x="5499866" y="4971303"/>
                <a:ext cx="524503" cy="615553"/>
              </a:xfrm>
              <a:prstGeom prst="rect">
                <a:avLst/>
              </a:prstGeom>
              <a:blipFill>
                <a:blip r:embed="rId8"/>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40000"/>
                    </a14:imgEffect>
                  </a14:imgLayer>
                </a14:imgProps>
              </a:ext>
            </a:extLst>
          </a:blip>
          <a:stretch>
            <a:fillRect/>
          </a:stretch>
        </p:blipFill>
        <p:spPr>
          <a:xfrm>
            <a:off x="9972588" y="4076700"/>
            <a:ext cx="7934412" cy="5202212"/>
          </a:xfrm>
          <a:prstGeom prst="rect">
            <a:avLst/>
          </a:prstGeom>
        </p:spPr>
      </p:pic>
    </p:spTree>
    <p:extLst>
      <p:ext uri="{BB962C8B-B14F-4D97-AF65-F5344CB8AC3E}">
        <p14:creationId xmlns:p14="http://schemas.microsoft.com/office/powerpoint/2010/main" val="109805722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randombar(horizont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6" grpId="0"/>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mc:Choice xmlns:a14="http://schemas.microsoft.com/office/drawing/2010/main" Requires="a14">
          <p:sp>
            <p:nvSpPr>
              <p:cNvPr id="18" name="Rectangle 17"/>
              <p:cNvSpPr/>
              <p:nvPr/>
            </p:nvSpPr>
            <p:spPr>
              <a:xfrm>
                <a:off x="5269388" y="131324"/>
                <a:ext cx="11533846" cy="1430776"/>
              </a:xfrm>
              <a:prstGeom prst="rect">
                <a:avLst/>
              </a:prstGeom>
            </p:spPr>
            <p:txBody>
              <a:bodyPr wrap="square">
                <a:spAutoFit/>
              </a:bodyPr>
              <a:lstStyle/>
              <a:p>
                <a:pPr lvl="0" algn="just">
                  <a:lnSpc>
                    <a:spcPct val="150000"/>
                  </a:lnSpc>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Lập bảng biến thiên và vẽ đồ thị hàm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số </a:t>
                </a:r>
                <a14:m>
                  <m:oMath xmlns:m="http://schemas.openxmlformats.org/officeDocument/2006/math">
                    <m:r>
                      <a:rPr lang="da-DK" sz="4000" i="1">
                        <a:latin typeface="Cambria Math" panose="02040503050406030204" pitchFamily="18" charset="0"/>
                        <a:ea typeface="Arial" panose="020B0604020202020204" pitchFamily="34" charset="0"/>
                        <a:cs typeface="Times New Roman" panose="02020603050405020304" pitchFamily="18" charset="0"/>
                      </a:rPr>
                      <m:t>𝑦</m:t>
                    </m:r>
                    <m:r>
                      <a:rPr lang="da-DK" sz="40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4000" i="1">
                            <a:effectLst/>
                            <a:latin typeface="Cambria Math" panose="02040503050406030204" pitchFamily="18" charset="0"/>
                            <a:cs typeface="Times New Roman" panose="02020603050405020304" pitchFamily="18" charset="0"/>
                          </a:rPr>
                        </m:ctrlPr>
                      </m:funcPr>
                      <m:fName>
                        <m:sSub>
                          <m:sSubPr>
                            <m:ctrlPr>
                              <a:rPr lang="en-US" sz="4000" i="1">
                                <a:effectLst/>
                                <a:latin typeface="Cambria Math" panose="02040503050406030204" pitchFamily="18" charset="0"/>
                                <a:cs typeface="Times New Roman" panose="02020603050405020304" pitchFamily="18" charset="0"/>
                              </a:rPr>
                            </m:ctrlPr>
                          </m:sSubPr>
                          <m:e>
                            <m:r>
                              <m:rPr>
                                <m:sty m:val="p"/>
                              </m:rPr>
                              <a:rPr lang="da-DK" sz="40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4000" i="1">
                                    <a:effectLst/>
                                    <a:latin typeface="Cambria Math" panose="02040503050406030204" pitchFamily="18" charset="0"/>
                                    <a:cs typeface="Times New Roman" panose="02020603050405020304" pitchFamily="18" charset="0"/>
                                  </a:rPr>
                                </m:ctrlPr>
                              </m:fPr>
                              <m:num>
                                <m:r>
                                  <a:rPr lang="da-DK"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4000" i="1">
                                    <a:effectLst/>
                                    <a:latin typeface="Cambria Math" panose="02040503050406030204" pitchFamily="18" charset="0"/>
                                    <a:ea typeface="Arial" panose="020B0604020202020204" pitchFamily="34" charset="0"/>
                                    <a:cs typeface="Times New Roman" panose="02020603050405020304" pitchFamily="18" charset="0"/>
                                  </a:rPr>
                                  <m:t>3</m:t>
                                </m:r>
                              </m:den>
                            </m:f>
                          </m:sub>
                        </m:sSub>
                      </m:fName>
                      <m:e>
                        <m:r>
                          <a:rPr lang="da-DK" sz="40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5269388" y="131324"/>
                <a:ext cx="11533846" cy="1430776"/>
              </a:xfrm>
              <a:prstGeom prst="rect">
                <a:avLst/>
              </a:prstGeom>
              <a:blipFill>
                <a:blip r:embed="rId3"/>
                <a:stretch>
                  <a:fillRect l="-1638"/>
                </a:stretch>
              </a:blipFill>
            </p:spPr>
            <p:txBody>
              <a:bodyPr/>
              <a:lstStyle/>
              <a:p>
                <a:r>
                  <a:rPr lang="en-US">
                    <a:noFill/>
                  </a:rPr>
                  <a:t> </a:t>
                </a:r>
              </a:p>
            </p:txBody>
          </p:sp>
        </mc:Fallback>
      </mc:AlternateContent>
      <p:sp>
        <p:nvSpPr>
          <p:cNvPr id="19" name="TextBox 18"/>
          <p:cNvSpPr txBox="1"/>
          <p:nvPr/>
        </p:nvSpPr>
        <p:spPr>
          <a:xfrm>
            <a:off x="100954" y="466896"/>
            <a:ext cx="5019996"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LUYỆN TẬP 4</a:t>
            </a:r>
            <a:endParaRPr kumimoji="0" lang="en-US" sz="5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300785" y="3238500"/>
                <a:ext cx="8534400" cy="2027671"/>
              </a:xfrm>
              <a:prstGeom prst="rect">
                <a:avLst/>
              </a:prstGeom>
            </p:spPr>
            <p:txBody>
              <a:bodyPr wrap="square">
                <a:spAutoFit/>
              </a:bodyPr>
              <a:lstStyle/>
              <a:p>
                <a:pPr algn="just">
                  <a:lnSpc>
                    <a:spcPct val="150000"/>
                  </a:lnSpc>
                  <a:spcBef>
                    <a:spcPts val="600"/>
                  </a:spcBef>
                  <a:spcAft>
                    <a:spcPts val="600"/>
                  </a:spcAft>
                </a:pPr>
                <a:r>
                  <a:rPr lang="da-DK" sz="3600">
                    <a:latin typeface="Arial" panose="020B0604020202020204" pitchFamily="34" charset="0"/>
                    <a:ea typeface="Arial" panose="020B0604020202020204" pitchFamily="34" charset="0"/>
                    <a:cs typeface="Arial" panose="020B0604020202020204" pitchFamily="34" charset="0"/>
                  </a:rPr>
                  <a:t>Vì 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3</m:t>
                                </m:r>
                              </m:den>
                            </m:f>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có cơ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0&lt;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den>
                    </m:f>
                    <m:r>
                      <a:rPr lang="da-DK" sz="3600" i="1">
                        <a:effectLst/>
                        <a:latin typeface="Cambria Math" panose="02040503050406030204" pitchFamily="18" charset="0"/>
                        <a:ea typeface="Dotum" panose="020B0600000101010101" pitchFamily="34" charset="-127"/>
                        <a:cs typeface="Times New Roman" panose="02020603050405020304" pitchFamily="18" charset="0"/>
                      </a:rPr>
                      <m:t>&lt;1</m:t>
                    </m:r>
                  </m:oMath>
                </a14:m>
                <a:r>
                  <a:rPr lang="da-DK" sz="3600">
                    <a:effectLst/>
                    <a:latin typeface="Arial" panose="020B0604020202020204" pitchFamily="34" charset="0"/>
                    <a:ea typeface="Dotum" panose="020B0600000101010101" pitchFamily="34" charset="-127"/>
                    <a:cs typeface="Arial" panose="020B0604020202020204" pitchFamily="34" charset="0"/>
                  </a:rPr>
                  <a:t> nên ta có bảng biến thiên như sau:</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00785" y="3238500"/>
                <a:ext cx="8534400" cy="2027671"/>
              </a:xfrm>
              <a:prstGeom prst="rect">
                <a:avLst/>
              </a:prstGeom>
              <a:blipFill>
                <a:blip r:embed="rId4"/>
                <a:stretch>
                  <a:fillRect l="-2143" b="-10210"/>
                </a:stretch>
              </a:blipFill>
            </p:spPr>
            <p:txBody>
              <a:bodyPr/>
              <a:lstStyle/>
              <a:p>
                <a:r>
                  <a:rPr lang="en-US">
                    <a:noFill/>
                  </a:rPr>
                  <a:t> </a:t>
                </a:r>
              </a:p>
            </p:txBody>
          </p:sp>
        </mc:Fallback>
      </mc:AlternateContent>
      <p:sp>
        <p:nvSpPr>
          <p:cNvPr id="15" name="Rectangle 14"/>
          <p:cNvSpPr/>
          <p:nvPr/>
        </p:nvSpPr>
        <p:spPr>
          <a:xfrm>
            <a:off x="1879717" y="2088607"/>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smtClean="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6" name="Table 15"/>
              <p:cNvGraphicFramePr>
                <a:graphicFrameLocks noGrp="1"/>
              </p:cNvGraphicFramePr>
              <p:nvPr>
                <p:extLst>
                  <p:ext uri="{D42A27DB-BD31-4B8C-83A1-F6EECF244321}">
                    <p14:modId xmlns:p14="http://schemas.microsoft.com/office/powerpoint/2010/main" val="189000679"/>
                  </p:ext>
                </p:extLst>
              </p:nvPr>
            </p:nvGraphicFramePr>
            <p:xfrm>
              <a:off x="335498" y="5905500"/>
              <a:ext cx="8229600" cy="3377767"/>
            </p:xfrm>
            <a:graphic>
              <a:graphicData uri="http://schemas.openxmlformats.org/drawingml/2006/table">
                <a:tbl>
                  <a:tblPr firstRow="1" firstCol="1" bandRow="1"/>
                  <a:tblGrid>
                    <a:gridCol w="2179102">
                      <a:extLst>
                        <a:ext uri="{9D8B030D-6E8A-4147-A177-3AD203B41FA5}">
                          <a16:colId xmlns:a16="http://schemas.microsoft.com/office/drawing/2014/main" val="1174565057"/>
                        </a:ext>
                      </a:extLst>
                    </a:gridCol>
                    <a:gridCol w="6050498">
                      <a:extLst>
                        <a:ext uri="{9D8B030D-6E8A-4147-A177-3AD203B41FA5}">
                          <a16:colId xmlns:a16="http://schemas.microsoft.com/office/drawing/2014/main" val="3404682398"/>
                        </a:ext>
                      </a:extLst>
                    </a:gridCol>
                  </a:tblGrid>
                  <a:tr h="969847">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400" smtClean="0">
                              <a:effectLst/>
                              <a:latin typeface="Arial" panose="020B0604020202020204" pitchFamily="34" charset="0"/>
                              <a:ea typeface="Dotum" panose="020B0600000101010101" pitchFamily="34" charset="-127"/>
                              <a:cs typeface="Arial" panose="020B0604020202020204" pitchFamily="34" charset="0"/>
                            </a:rPr>
                            <a:t>0                    1 </a:t>
                          </a:r>
                          <a:r>
                            <a:rPr lang="da-DK" sz="34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35200"/>
                      </a:ext>
                    </a:extLst>
                  </a:tr>
                  <a:tr h="1758713">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200" i="1" smtClean="0">
                                    <a:effectLst/>
                                    <a:latin typeface="Cambria Math" panose="02040503050406030204" pitchFamily="18" charset="0"/>
                                    <a:ea typeface="Arial" panose="020B0604020202020204" pitchFamily="34" charset="0"/>
                                    <a:cs typeface="Times New Roman" panose="02020603050405020304" pitchFamily="18" charset="0"/>
                                  </a:rPr>
                                  <m:t>𝑦</m:t>
                                </m:r>
                                <m:r>
                                  <a:rPr lang="da-DK" sz="3200" i="1" smtClean="0">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2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2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200" i="1">
                                                <a:effectLst/>
                                                <a:latin typeface="Cambria Math" panose="02040503050406030204" pitchFamily="18" charset="0"/>
                                                <a:ea typeface="Arial" panose="020B0604020202020204" pitchFamily="34" charset="0"/>
                                                <a:cs typeface="Times New Roman" panose="02020603050405020304" pitchFamily="18" charset="0"/>
                                              </a:rPr>
                                              <m:t>3</m:t>
                                            </m:r>
                                          </m:den>
                                        </m:f>
                                      </m:sub>
                                    </m:sSub>
                                  </m:fName>
                                  <m:e>
                                    <m:r>
                                      <a:rPr lang="da-DK" sz="3200" i="1">
                                        <a:effectLst/>
                                        <a:latin typeface="Cambria Math" panose="02040503050406030204" pitchFamily="18" charset="0"/>
                                        <a:ea typeface="Arial" panose="020B0604020202020204" pitchFamily="34" charset="0"/>
                                        <a:cs typeface="Times New Roman" panose="02020603050405020304" pitchFamily="18" charset="0"/>
                                      </a:rPr>
                                      <m:t>𝑥</m:t>
                                    </m:r>
                                  </m:e>
                                </m:func>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gn="r">
                            <a:lnSpc>
                              <a:spcPct val="150000"/>
                            </a:lnSpc>
                            <a:spcAft>
                              <a:spcPts val="600"/>
                            </a:spcAft>
                          </a:pPr>
                          <a:r>
                            <a:rPr lang="da-DK" sz="3400" smtClean="0">
                              <a:effectLst/>
                              <a:ea typeface="Dotum" panose="020B0600000101010101" pitchFamily="34" charset="-127"/>
                              <a:cs typeface="Times New Roman" panose="02020603050405020304" pitchFamily="18" charset="0"/>
                            </a:rPr>
                            <a:t>                                                 </a:t>
                          </a:r>
                          <a:r>
                            <a:rPr lang="da-DK" sz="3400" baseline="0" smtClean="0">
                              <a:effectLst/>
                              <a:ea typeface="Dotum" panose="020B0600000101010101" pitchFamily="34" charset="-127"/>
                              <a:cs typeface="Times New Roman" panose="02020603050405020304" pitchFamily="18" charset="0"/>
                            </a:rPr>
                            <a:t>          </a:t>
                          </a:r>
                          <a:r>
                            <a:rPr lang="da-DK" sz="3400" smtClean="0">
                              <a:effectLst/>
                              <a:ea typeface="Dotum" panose="020B0600000101010101" pitchFamily="34" charset="-127"/>
                              <a:cs typeface="Times New Roman" panose="02020603050405020304" pitchFamily="18" charset="0"/>
                            </a:rPr>
                            <a:t> </a:t>
                          </a: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250481"/>
                      </a:ext>
                    </a:extLst>
                  </a:tr>
                </a:tbl>
              </a:graphicData>
            </a:graphic>
          </p:graphicFrame>
        </mc:Choice>
        <mc:Fallback>
          <p:graphicFrame>
            <p:nvGraphicFramePr>
              <p:cNvPr id="16" name="Table 15"/>
              <p:cNvGraphicFramePr>
                <a:graphicFrameLocks noGrp="1"/>
              </p:cNvGraphicFramePr>
              <p:nvPr>
                <p:extLst>
                  <p:ext uri="{D42A27DB-BD31-4B8C-83A1-F6EECF244321}">
                    <p14:modId xmlns:p14="http://schemas.microsoft.com/office/powerpoint/2010/main" val="189000679"/>
                  </p:ext>
                </p:extLst>
              </p:nvPr>
            </p:nvGraphicFramePr>
            <p:xfrm>
              <a:off x="335498" y="5905500"/>
              <a:ext cx="8229600" cy="3377767"/>
            </p:xfrm>
            <a:graphic>
              <a:graphicData uri="http://schemas.openxmlformats.org/drawingml/2006/table">
                <a:tbl>
                  <a:tblPr firstRow="1" firstCol="1" bandRow="1"/>
                  <a:tblGrid>
                    <a:gridCol w="2179102">
                      <a:extLst>
                        <a:ext uri="{9D8B030D-6E8A-4147-A177-3AD203B41FA5}">
                          <a16:colId xmlns:a16="http://schemas.microsoft.com/office/drawing/2014/main" val="1174565057"/>
                        </a:ext>
                      </a:extLst>
                    </a:gridCol>
                    <a:gridCol w="6050498">
                      <a:extLst>
                        <a:ext uri="{9D8B030D-6E8A-4147-A177-3AD203B41FA5}">
                          <a16:colId xmlns:a16="http://schemas.microsoft.com/office/drawing/2014/main" val="3404682398"/>
                        </a:ext>
                      </a:extLst>
                    </a:gridCol>
                  </a:tblGrid>
                  <a:tr h="969847">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59" t="-629" r="-277933" b="-25031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6254" t="-629" r="-201" b="-250314"/>
                          </a:stretch>
                        </a:blipFill>
                      </a:tcPr>
                    </a:tc>
                    <a:extLst>
                      <a:ext uri="{0D108BD9-81ED-4DB2-BD59-A6C34878D82A}">
                        <a16:rowId xmlns:a16="http://schemas.microsoft.com/office/drawing/2014/main" val="543535200"/>
                      </a:ext>
                    </a:extLst>
                  </a:tr>
                  <a:tr h="24079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59" t="-40404" r="-277933" b="-505"/>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6254" t="-40404" r="-201" b="-505"/>
                          </a:stretch>
                        </a:blipFill>
                      </a:tcPr>
                    </a:tc>
                    <a:extLst>
                      <a:ext uri="{0D108BD9-81ED-4DB2-BD59-A6C34878D82A}">
                        <a16:rowId xmlns:a16="http://schemas.microsoft.com/office/drawing/2014/main" val="1169250481"/>
                      </a:ext>
                    </a:extLst>
                  </a:tr>
                </a:tbl>
              </a:graphicData>
            </a:graphic>
          </p:graphicFrame>
        </mc:Fallback>
      </mc:AlternateContent>
      <p:cxnSp>
        <p:nvCxnSpPr>
          <p:cNvPr id="21" name="Straight Arrow Connector 20"/>
          <p:cNvCxnSpPr/>
          <p:nvPr/>
        </p:nvCxnSpPr>
        <p:spPr>
          <a:xfrm>
            <a:off x="3281043" y="7531795"/>
            <a:ext cx="4502444" cy="1232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Rectangle 21"/>
              <p:cNvSpPr/>
              <p:nvPr/>
            </p:nvSpPr>
            <p:spPr>
              <a:xfrm>
                <a:off x="5120950" y="7224018"/>
                <a:ext cx="524503"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22" name="Rectangle 21"/>
              <p:cNvSpPr>
                <a:spLocks noRot="1" noChangeAspect="1" noMove="1" noResize="1" noEditPoints="1" noAdjustHandles="1" noChangeArrowheads="1" noChangeShapeType="1" noTextEdit="1"/>
              </p:cNvSpPr>
              <p:nvPr/>
            </p:nvSpPr>
            <p:spPr>
              <a:xfrm>
                <a:off x="5120950" y="7224018"/>
                <a:ext cx="524503" cy="615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9067800" y="1981871"/>
                <a:ext cx="8816080" cy="3370987"/>
              </a:xfrm>
              <a:prstGeom prst="rect">
                <a:avLst/>
              </a:prstGeom>
            </p:spPr>
            <p:txBody>
              <a:bodyPr wrap="square">
                <a:spAutoFit/>
              </a:bodyPr>
              <a:lstStyle/>
              <a:p>
                <a:pPr algn="just">
                  <a:lnSpc>
                    <a:spcPct val="150000"/>
                  </a:lnSpc>
                  <a:spcBef>
                    <a:spcPts val="600"/>
                  </a:spcBef>
                  <a:spcAft>
                    <a:spcPts val="600"/>
                  </a:spcAft>
                </a:pPr>
                <a:r>
                  <a:rPr lang="da-DK" sz="3600">
                    <a:latin typeface="Arial" panose="020B0604020202020204" pitchFamily="34" charset="0"/>
                    <a:ea typeface="Arial" panose="020B0604020202020204" pitchFamily="34" charset="0"/>
                    <a:cs typeface="Arial" panose="020B0604020202020204" pitchFamily="34" charset="0"/>
                  </a:rPr>
                  <a:t>Đồ thị của 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3</m:t>
                                </m:r>
                              </m:den>
                            </m:f>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là một đường cong liên nét đi qua các điểm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𝐴</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1;0</m:t>
                        </m:r>
                      </m:e>
                    </m:d>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𝐵</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3; −1</m:t>
                        </m:r>
                      </m:e>
                    </m:d>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𝐶</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9;−2</m:t>
                        </m:r>
                      </m:e>
                    </m:d>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𝐷</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den>
                        </m:f>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e>
                    </m:d>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𝐸</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9</m:t>
                            </m:r>
                          </m:den>
                        </m:f>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e>
                    </m:d>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9067800" y="1981871"/>
                <a:ext cx="8816080" cy="3370987"/>
              </a:xfrm>
              <a:prstGeom prst="rect">
                <a:avLst/>
              </a:prstGeom>
              <a:blipFill>
                <a:blip r:embed="rId7"/>
                <a:stretch>
                  <a:fillRect l="-2144" r="-2075"/>
                </a:stretch>
              </a:blipFill>
            </p:spPr>
            <p:txBody>
              <a:bodyPr/>
              <a:lstStyle/>
              <a:p>
                <a:r>
                  <a:rPr lang="en-US">
                    <a:noFill/>
                  </a:rPr>
                  <a:t> </a:t>
                </a:r>
              </a:p>
            </p:txBody>
          </p:sp>
        </mc:Fallback>
      </mc:AlternateContent>
      <p:pic>
        <p:nvPicPr>
          <p:cNvPr id="29" name="Picture 28"/>
          <p:cNvPicPr>
            <a:picLocks noChangeAspect="1"/>
          </p:cNvPicPr>
          <p:nvPr/>
        </p:nvPicPr>
        <p:blipFill>
          <a:blip r:embed="rId8"/>
          <a:stretch>
            <a:fillRect/>
          </a:stretch>
        </p:blipFill>
        <p:spPr>
          <a:xfrm rot="9945309">
            <a:off x="17004754" y="-329864"/>
            <a:ext cx="1369099" cy="1580814"/>
          </a:xfrm>
          <a:prstGeom prst="rect">
            <a:avLst/>
          </a:prstGeom>
        </p:spPr>
      </p:pic>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40000"/>
                    </a14:imgEffect>
                  </a14:imgLayer>
                </a14:imgProps>
              </a:ext>
            </a:extLst>
          </a:blip>
          <a:stretch>
            <a:fillRect/>
          </a:stretch>
        </p:blipFill>
        <p:spPr>
          <a:xfrm>
            <a:off x="9110637" y="5578542"/>
            <a:ext cx="8773243" cy="4060758"/>
          </a:xfrm>
          <a:prstGeom prst="rect">
            <a:avLst/>
          </a:prstGeom>
        </p:spPr>
      </p:pic>
      <p:cxnSp>
        <p:nvCxnSpPr>
          <p:cNvPr id="7" name="Straight Connector 6"/>
          <p:cNvCxnSpPr/>
          <p:nvPr/>
        </p:nvCxnSpPr>
        <p:spPr>
          <a:xfrm>
            <a:off x="8883316" y="2033189"/>
            <a:ext cx="0" cy="768231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9915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anim calcmode="lin" valueType="num">
                                      <p:cBhvr>
                                        <p:cTn id="33" dur="500" fill="hold"/>
                                        <p:tgtEl>
                                          <p:spTgt spid="21"/>
                                        </p:tgtEl>
                                        <p:attrNameLst>
                                          <p:attrName>ppt_x</p:attrName>
                                        </p:attrNameLst>
                                      </p:cBhvr>
                                      <p:tavLst>
                                        <p:tav tm="0">
                                          <p:val>
                                            <p:strVal val="#ppt_x"/>
                                          </p:val>
                                        </p:tav>
                                        <p:tav tm="100000">
                                          <p:val>
                                            <p:strVal val="#ppt_x"/>
                                          </p:val>
                                        </p:tav>
                                      </p:tavLst>
                                    </p:anim>
                                    <p:anim calcmode="lin" valueType="num">
                                      <p:cBhvr>
                                        <p:cTn id="34" dur="5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up)">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4" grpId="0"/>
      <p:bldP spid="15" grpId="0"/>
      <p:bldP spid="22"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8" name="Picture 7"/>
          <p:cNvPicPr>
            <a:picLocks noChangeAspect="1"/>
          </p:cNvPicPr>
          <p:nvPr/>
        </p:nvPicPr>
        <p:blipFill>
          <a:blip r:embed="rId3"/>
          <a:stretch>
            <a:fillRect/>
          </a:stretch>
        </p:blipFill>
        <p:spPr>
          <a:xfrm>
            <a:off x="16502664" y="516539"/>
            <a:ext cx="1295400" cy="1502761"/>
          </a:xfrm>
          <a:prstGeom prst="rect">
            <a:avLst/>
          </a:prstGeom>
        </p:spPr>
      </p:pic>
      <p:sp>
        <p:nvSpPr>
          <p:cNvPr id="14" name="Horizontal Scroll 13"/>
          <p:cNvSpPr/>
          <p:nvPr/>
        </p:nvSpPr>
        <p:spPr>
          <a:xfrm>
            <a:off x="542013" y="404248"/>
            <a:ext cx="2414716" cy="1103671"/>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6</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440721" y="1638300"/>
                <a:ext cx="11713485" cy="5660780"/>
              </a:xfrm>
              <a:prstGeom prst="rect">
                <a:avLst/>
              </a:prstGeom>
            </p:spPr>
            <p:txBody>
              <a:bodyPr wrap="square">
                <a:spAutoFit/>
              </a:bodyPr>
              <a:lstStyle/>
              <a:p>
                <a:pPr algn="just">
                  <a:lnSpc>
                    <a:spcPct val="150000"/>
                  </a:lnSpc>
                </a:pPr>
                <a:r>
                  <a:rPr lang="vi-VN" sz="3500"/>
                  <a:t>Lốc xoáy là hiện tượng một luồng không khí xoáy tròn mở rộng ra từ một đám mây dông xuống tới mặt đất (Hình 10). Các cơn lốc xoáy thường có sức tàn phá rất lớn. Tốc độ S (dặm/giờ) của gió gần tâm của một cơn lốc xoáy được tính bởi công thức: </a:t>
                </a:r>
                <a14:m>
                  <m:oMath xmlns:m="http://schemas.openxmlformats.org/officeDocument/2006/math">
                    <m:r>
                      <a:rPr lang="vi-VN" sz="3500" i="1" smtClean="0">
                        <a:latin typeface="Cambria Math" panose="02040503050406030204" pitchFamily="18" charset="0"/>
                      </a:rPr>
                      <m:t>𝑆</m:t>
                    </m:r>
                    <m:r>
                      <a:rPr lang="vi-VN" sz="3500" i="1" smtClean="0">
                        <a:latin typeface="Cambria Math" panose="02040503050406030204" pitchFamily="18" charset="0"/>
                      </a:rPr>
                      <m:t>=93</m:t>
                    </m:r>
                    <m:r>
                      <m:rPr>
                        <m:sty m:val="p"/>
                      </m:rPr>
                      <a:rPr lang="vi-VN" sz="3500" i="1" smtClean="0">
                        <a:latin typeface="Cambria Math" panose="02040503050406030204" pitchFamily="18" charset="0"/>
                      </a:rPr>
                      <m:t>log</m:t>
                    </m:r>
                    <m:r>
                      <a:rPr lang="vi-VN" sz="3500" i="1" smtClean="0">
                        <a:latin typeface="Cambria Math" panose="02040503050406030204" pitchFamily="18" charset="0"/>
                      </a:rPr>
                      <m:t>⁡</m:t>
                    </m:r>
                    <m:r>
                      <a:rPr lang="vi-VN" sz="3500" i="1" smtClean="0">
                        <a:latin typeface="Cambria Math" panose="02040503050406030204" pitchFamily="18" charset="0"/>
                      </a:rPr>
                      <m:t>𝑑</m:t>
                    </m:r>
                    <m:r>
                      <a:rPr lang="vi-VN" sz="3500" i="1" smtClean="0">
                        <a:latin typeface="Cambria Math" panose="02040503050406030204" pitchFamily="18" charset="0"/>
                      </a:rPr>
                      <m:t>+65</m:t>
                    </m:r>
                  </m:oMath>
                </a14:m>
                <a:r>
                  <a:rPr lang="vi-VN" sz="3500"/>
                  <a:t>, trong đó </a:t>
                </a:r>
                <a14:m>
                  <m:oMath xmlns:m="http://schemas.openxmlformats.org/officeDocument/2006/math">
                    <m:r>
                      <a:rPr lang="vi-VN" sz="3500" i="1">
                        <a:latin typeface="Cambria Math" panose="02040503050406030204" pitchFamily="18" charset="0"/>
                      </a:rPr>
                      <m:t>𝑑</m:t>
                    </m:r>
                  </m:oMath>
                </a14:m>
                <a:r>
                  <a:rPr lang="vi-VN" sz="3500"/>
                  <a:t> (dặm) là quãng đường cơn lốc xoáy di chuyển </a:t>
                </a:r>
                <a:r>
                  <a:rPr lang="vi-VN" sz="3500"/>
                  <a:t>được</a:t>
                </a:r>
                <a:r>
                  <a:rPr lang="vi-VN" sz="3500" smtClean="0"/>
                  <a:t>.</a:t>
                </a:r>
              </a:p>
              <a:p>
                <a:pPr algn="just">
                  <a:lnSpc>
                    <a:spcPct val="150000"/>
                  </a:lnSpc>
                </a:pPr>
                <a:r>
                  <a:rPr lang="vi-VN" sz="3500" i="1" smtClean="0"/>
                  <a:t>(Nguồn: Ron Larson, Intermediate Algebra, Cengage)</a:t>
                </a:r>
                <a:endParaRPr lang="en-US" sz="3500"/>
              </a:p>
            </p:txBody>
          </p:sp>
        </mc:Choice>
        <mc:Fallback>
          <p:sp>
            <p:nvSpPr>
              <p:cNvPr id="3" name="Rectangle 2"/>
              <p:cNvSpPr>
                <a:spLocks noRot="1" noChangeAspect="1" noMove="1" noResize="1" noEditPoints="1" noAdjustHandles="1" noChangeArrowheads="1" noChangeShapeType="1" noTextEdit="1"/>
              </p:cNvSpPr>
              <p:nvPr/>
            </p:nvSpPr>
            <p:spPr>
              <a:xfrm>
                <a:off x="440721" y="1638300"/>
                <a:ext cx="11713485" cy="5660780"/>
              </a:xfrm>
              <a:prstGeom prst="rect">
                <a:avLst/>
              </a:prstGeom>
              <a:blipFill>
                <a:blip r:embed="rId4"/>
                <a:stretch>
                  <a:fillRect l="-1509" r="-1509" b="-2802"/>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2420600" y="1949462"/>
            <a:ext cx="5481556" cy="5349617"/>
          </a:xfrm>
          <a:prstGeom prst="rect">
            <a:avLst/>
          </a:prstGeom>
        </p:spPr>
      </p:pic>
      <p:sp>
        <p:nvSpPr>
          <p:cNvPr id="5" name="Rectangle 4"/>
          <p:cNvSpPr/>
          <p:nvPr/>
        </p:nvSpPr>
        <p:spPr>
          <a:xfrm>
            <a:off x="493946" y="7429461"/>
            <a:ext cx="17268023" cy="2429127"/>
          </a:xfrm>
          <a:prstGeom prst="rect">
            <a:avLst/>
          </a:prstGeom>
        </p:spPr>
        <p:txBody>
          <a:bodyPr wrap="square">
            <a:spAutoFit/>
          </a:bodyPr>
          <a:lstStyle/>
          <a:p>
            <a:pPr lvl="0" algn="just">
              <a:lnSpc>
                <a:spcPct val="150000"/>
              </a:lnSpc>
            </a:pPr>
            <a:r>
              <a:rPr lang="vi-VN" sz="3500">
                <a:solidFill>
                  <a:prstClr val="black"/>
                </a:solidFill>
              </a:rPr>
              <a:t>Hãy tính tốc độ của gió ở gần tâm (làm tròn kết quả đến hàng đơn vị) khi cơn lốc xoáy di chuyển được quãng đường là:</a:t>
            </a:r>
          </a:p>
          <a:p>
            <a:pPr algn="just">
              <a:lnSpc>
                <a:spcPct val="150000"/>
              </a:lnSpc>
            </a:pPr>
            <a:r>
              <a:rPr lang="vi-VN" sz="3500">
                <a:solidFill>
                  <a:prstClr val="black"/>
                </a:solidFill>
              </a:rPr>
              <a:t>a) 5 </a:t>
            </a:r>
            <a:r>
              <a:rPr lang="vi-VN" sz="3500">
                <a:solidFill>
                  <a:prstClr val="black"/>
                </a:solidFill>
              </a:rPr>
              <a:t>dặm</a:t>
            </a:r>
            <a:r>
              <a:rPr lang="vi-VN" sz="3500" smtClean="0">
                <a:solidFill>
                  <a:prstClr val="black"/>
                </a:solidFill>
              </a:rPr>
              <a:t>;</a:t>
            </a:r>
            <a:r>
              <a:rPr lang="en-US" sz="3500" smtClean="0">
                <a:solidFill>
                  <a:prstClr val="black"/>
                </a:solidFill>
              </a:rPr>
              <a:t> 									</a:t>
            </a:r>
            <a:r>
              <a:rPr lang="en-US" sz="3500" smtClean="0">
                <a:solidFill>
                  <a:prstClr val="black"/>
                </a:solidFill>
                <a:latin typeface="Arial" panose="020B0604020202020204" pitchFamily="34" charset="0"/>
                <a:cs typeface="Arial" panose="020B0604020202020204" pitchFamily="34" charset="0"/>
              </a:rPr>
              <a:t>b</a:t>
            </a:r>
            <a:r>
              <a:rPr lang="vi-VN" sz="3500" smtClean="0">
                <a:solidFill>
                  <a:prstClr val="black"/>
                </a:solidFill>
                <a:latin typeface="Arial" panose="020B0604020202020204" pitchFamily="34" charset="0"/>
                <a:cs typeface="Arial" panose="020B0604020202020204" pitchFamily="34" charset="0"/>
              </a:rPr>
              <a:t>) </a:t>
            </a:r>
            <a:r>
              <a:rPr lang="en-US" sz="3500" smtClean="0">
                <a:solidFill>
                  <a:prstClr val="black"/>
                </a:solidFill>
                <a:latin typeface="Arial" panose="020B0604020202020204" pitchFamily="34" charset="0"/>
                <a:cs typeface="Arial" panose="020B0604020202020204" pitchFamily="34" charset="0"/>
              </a:rPr>
              <a:t>10</a:t>
            </a:r>
            <a:r>
              <a:rPr lang="vi-VN" sz="3500" smtClean="0">
                <a:solidFill>
                  <a:prstClr val="black"/>
                </a:solidFill>
                <a:latin typeface="Arial" panose="020B0604020202020204" pitchFamily="34" charset="0"/>
                <a:cs typeface="Arial" panose="020B0604020202020204" pitchFamily="34" charset="0"/>
              </a:rPr>
              <a:t> </a:t>
            </a:r>
            <a:r>
              <a:rPr lang="vi-VN" sz="3500" smtClean="0">
                <a:solidFill>
                  <a:prstClr val="black"/>
                </a:solidFill>
              </a:rPr>
              <a:t>dặm</a:t>
            </a:r>
            <a:r>
              <a:rPr lang="en-US" sz="3500">
                <a:solidFill>
                  <a:prstClr val="black"/>
                </a:solidFill>
              </a:rPr>
              <a:t>.</a:t>
            </a:r>
            <a:endParaRPr lang="vi-VN" sz="3500">
              <a:solidFill>
                <a:prstClr val="black"/>
              </a:solidFill>
            </a:endParaRPr>
          </a:p>
        </p:txBody>
      </p:sp>
    </p:spTree>
    <p:extLst>
      <p:ext uri="{BB962C8B-B14F-4D97-AF65-F5344CB8AC3E}">
        <p14:creationId xmlns:p14="http://schemas.microsoft.com/office/powerpoint/2010/main" val="1196161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8" name="Picture 7"/>
          <p:cNvPicPr>
            <a:picLocks noChangeAspect="1"/>
          </p:cNvPicPr>
          <p:nvPr/>
        </p:nvPicPr>
        <p:blipFill>
          <a:blip r:embed="rId3"/>
          <a:stretch>
            <a:fillRect/>
          </a:stretch>
        </p:blipFill>
        <p:spPr>
          <a:xfrm>
            <a:off x="16230600" y="8631839"/>
            <a:ext cx="1426771" cy="1655161"/>
          </a:xfrm>
          <a:prstGeom prst="rect">
            <a:avLst/>
          </a:prstGeom>
        </p:spPr>
      </p:pic>
      <p:sp>
        <p:nvSpPr>
          <p:cNvPr id="10" name="Rectangle 9"/>
          <p:cNvSpPr/>
          <p:nvPr/>
        </p:nvSpPr>
        <p:spPr>
          <a:xfrm>
            <a:off x="8468975" y="1028700"/>
            <a:ext cx="1350050"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2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42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636697" y="2324100"/>
                <a:ext cx="16992600" cy="5979907"/>
              </a:xfrm>
              <a:prstGeom prst="rect">
                <a:avLst/>
              </a:prstGeom>
            </p:spPr>
            <p:txBody>
              <a:bodyPr wrap="square">
                <a:spAutoFit/>
              </a:bodyPr>
              <a:lstStyle/>
              <a:p>
                <a:pPr algn="just">
                  <a:lnSpc>
                    <a:spcPct val="150000"/>
                  </a:lnSpc>
                  <a:spcBef>
                    <a:spcPts val="600"/>
                  </a:spcBef>
                  <a:spcAft>
                    <a:spcPts val="600"/>
                  </a:spcAft>
                </a:pPr>
                <a:r>
                  <a:rPr lang="vi-VN" sz="4000" smtClean="0">
                    <a:latin typeface="Arial" panose="020B0604020202020204" pitchFamily="34" charset="0"/>
                    <a:cs typeface="Arial" panose="020B0604020202020204" pitchFamily="34" charset="0"/>
                  </a:rPr>
                  <a:t>a) Tốc độ của gió ở gần tâm khi cơn lốc xoáy di chuyển được quãng đường 5 dặm là:</a:t>
                </a:r>
              </a:p>
              <a:p>
                <a:pPr algn="ctr">
                  <a:lnSpc>
                    <a:spcPct val="150000"/>
                  </a:lnSpc>
                  <a:spcBef>
                    <a:spcPts val="600"/>
                  </a:spcBef>
                  <a:spcAft>
                    <a:spcPts val="600"/>
                  </a:spcAft>
                </a:pPr>
                <a14:m>
                  <m:oMath xmlns:m="http://schemas.openxmlformats.org/officeDocument/2006/math">
                    <m:r>
                      <a:rPr lang="vi-VN" sz="4000" i="1" smtClean="0">
                        <a:latin typeface="Cambria Math" panose="02040503050406030204" pitchFamily="18" charset="0"/>
                        <a:cs typeface="Arial" panose="020B0604020202020204" pitchFamily="34" charset="0"/>
                      </a:rPr>
                      <m:t>𝑆</m:t>
                    </m:r>
                    <m:r>
                      <a:rPr lang="vi-VN" sz="4000" i="1" smtClean="0">
                        <a:latin typeface="Cambria Math" panose="02040503050406030204" pitchFamily="18" charset="0"/>
                        <a:cs typeface="Arial" panose="020B0604020202020204" pitchFamily="34" charset="0"/>
                      </a:rPr>
                      <m:t>=93 </m:t>
                    </m:r>
                    <m:r>
                      <m:rPr>
                        <m:sty m:val="p"/>
                      </m:rPr>
                      <a:rPr lang="vi-VN" sz="4000" i="1" smtClean="0">
                        <a:latin typeface="Cambria Math" panose="02040503050406030204" pitchFamily="18" charset="0"/>
                        <a:cs typeface="Arial" panose="020B0604020202020204" pitchFamily="34" charset="0"/>
                      </a:rPr>
                      <m:t>log</m:t>
                    </m:r>
                    <m:r>
                      <a:rPr lang="vi-VN" sz="4000" i="1" smtClean="0">
                        <a:latin typeface="Cambria Math" panose="02040503050406030204" pitchFamily="18" charset="0"/>
                        <a:cs typeface="Arial" panose="020B0604020202020204" pitchFamily="34" charset="0"/>
                      </a:rPr>
                      <m:t>5+65≈130 </m:t>
                    </m:r>
                  </m:oMath>
                </a14:m>
                <a:r>
                  <a:rPr lang="vi-VN" sz="4000">
                    <a:latin typeface="Arial" panose="020B0604020202020204" pitchFamily="34" charset="0"/>
                    <a:cs typeface="Arial" panose="020B0604020202020204" pitchFamily="34" charset="0"/>
                  </a:rPr>
                  <a:t>(dặm/giờ).</a:t>
                </a:r>
              </a:p>
              <a:p>
                <a:pPr algn="just">
                  <a:lnSpc>
                    <a:spcPct val="150000"/>
                  </a:lnSpc>
                  <a:spcBef>
                    <a:spcPts val="600"/>
                  </a:spcBef>
                  <a:spcAft>
                    <a:spcPts val="600"/>
                  </a:spcAft>
                </a:pPr>
                <a:r>
                  <a:rPr lang="vi-VN" sz="4000">
                    <a:latin typeface="Arial" panose="020B0604020202020204" pitchFamily="34" charset="0"/>
                    <a:cs typeface="Arial" panose="020B0604020202020204" pitchFamily="34" charset="0"/>
                  </a:rPr>
                  <a:t>b) Tốc độ của gió ở gần tâm khi cơn lốc xoáy di chuyển được quãng đường 10 dặm là</a:t>
                </a:r>
                <a:r>
                  <a:rPr lang="vi-VN" sz="4000">
                    <a:latin typeface="Arial" panose="020B0604020202020204" pitchFamily="34" charset="0"/>
                    <a:cs typeface="Arial" panose="020B0604020202020204" pitchFamily="34" charset="0"/>
                  </a:rPr>
                  <a:t>: </a:t>
                </a:r>
                <a:endParaRPr lang="en-US" sz="4000" smtClean="0">
                  <a:latin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vi-VN" sz="4000" i="1">
                        <a:latin typeface="Cambria Math" panose="02040503050406030204" pitchFamily="18" charset="0"/>
                        <a:cs typeface="Arial" panose="020B0604020202020204" pitchFamily="34" charset="0"/>
                      </a:rPr>
                      <m:t>𝑆</m:t>
                    </m:r>
                    <m:r>
                      <a:rPr lang="vi-VN" sz="4000" i="1">
                        <a:latin typeface="Cambria Math" panose="02040503050406030204" pitchFamily="18" charset="0"/>
                        <a:cs typeface="Arial" panose="020B0604020202020204" pitchFamily="34" charset="0"/>
                      </a:rPr>
                      <m:t>=93 </m:t>
                    </m:r>
                    <m:r>
                      <m:rPr>
                        <m:sty m:val="p"/>
                      </m:rPr>
                      <a:rPr lang="vi-VN" sz="4000" i="1">
                        <a:latin typeface="Cambria Math" panose="02040503050406030204" pitchFamily="18" charset="0"/>
                        <a:cs typeface="Arial" panose="020B0604020202020204" pitchFamily="34" charset="0"/>
                      </a:rPr>
                      <m:t>log</m:t>
                    </m:r>
                    <m:r>
                      <a:rPr lang="en-US" sz="4000" b="0" i="1" smtClean="0">
                        <a:latin typeface="Cambria Math" panose="02040503050406030204" pitchFamily="18" charset="0"/>
                        <a:cs typeface="Arial" panose="020B0604020202020204" pitchFamily="34" charset="0"/>
                      </a:rPr>
                      <m:t>10</m:t>
                    </m:r>
                    <m:r>
                      <a:rPr lang="vi-VN" sz="4000" i="1">
                        <a:latin typeface="Cambria Math" panose="02040503050406030204" pitchFamily="18" charset="0"/>
                        <a:cs typeface="Arial" panose="020B0604020202020204" pitchFamily="34" charset="0"/>
                      </a:rPr>
                      <m:t>+65≈1</m:t>
                    </m:r>
                    <m:r>
                      <a:rPr lang="en-US" sz="4000" b="0" i="1" smtClean="0">
                        <a:latin typeface="Cambria Math" panose="02040503050406030204" pitchFamily="18" charset="0"/>
                        <a:cs typeface="Arial" panose="020B0604020202020204" pitchFamily="34" charset="0"/>
                      </a:rPr>
                      <m:t>58</m:t>
                    </m:r>
                    <m:r>
                      <a:rPr lang="vi-VN" sz="4000" i="1">
                        <a:latin typeface="Cambria Math" panose="02040503050406030204" pitchFamily="18" charset="0"/>
                        <a:cs typeface="Arial" panose="020B0604020202020204" pitchFamily="34" charset="0"/>
                      </a:rPr>
                      <m:t> </m:t>
                    </m:r>
                  </m:oMath>
                </a14:m>
                <a:r>
                  <a:rPr lang="vi-VN"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dặm/giờ</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36697" y="2324100"/>
                <a:ext cx="16992600" cy="5979907"/>
              </a:xfrm>
              <a:prstGeom prst="rect">
                <a:avLst/>
              </a:prstGeom>
              <a:blipFill>
                <a:blip r:embed="rId4"/>
                <a:stretch>
                  <a:fillRect l="-1255" r="-1255" b="-3466"/>
                </a:stretch>
              </a:blipFill>
            </p:spPr>
            <p:txBody>
              <a:bodyPr/>
              <a:lstStyle/>
              <a:p>
                <a:r>
                  <a:rPr lang="en-US">
                    <a:noFill/>
                  </a:rPr>
                  <a:t> </a:t>
                </a:r>
              </a:p>
            </p:txBody>
          </p:sp>
        </mc:Fallback>
      </mc:AlternateContent>
    </p:spTree>
    <p:extLst>
      <p:ext uri="{BB962C8B-B14F-4D97-AF65-F5344CB8AC3E}">
        <p14:creationId xmlns:p14="http://schemas.microsoft.com/office/powerpoint/2010/main" val="2801862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anim calcmode="lin" valueType="num">
                                      <p:cBhvr>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6">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anim calcmode="lin" valueType="num">
                                      <p:cBhvr>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smtClean="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609600" y="2854153"/>
            <a:ext cx="17002907" cy="982513"/>
          </a:xfrm>
          <a:prstGeom prst="rect">
            <a:avLst/>
          </a:prstGeom>
        </p:spPr>
        <p:txBody>
          <a:bodyPr wrap="square">
            <a:spAutoFit/>
          </a:bodyPr>
          <a:lstStyle/>
          <a:p>
            <a:pPr algn="ctr">
              <a:lnSpc>
                <a:spcPct val="150000"/>
              </a:lnSpc>
              <a:spcBef>
                <a:spcPts val="600"/>
              </a:spcBef>
              <a:spcAft>
                <a:spcPts val="600"/>
              </a:spcAft>
            </a:pPr>
            <a:r>
              <a:rPr lang="fr-FR" sz="4400" b="1">
                <a:solidFill>
                  <a:srgbClr val="C00000"/>
                </a:solidFill>
                <a:latin typeface="Arial" panose="020B0604020202020204" pitchFamily="34" charset="0"/>
                <a:ea typeface="Times New Roman" panose="02020603050405020304" pitchFamily="18" charset="0"/>
                <a:cs typeface="Arial" panose="020B0604020202020204" pitchFamily="34" charset="0"/>
              </a:rPr>
              <a:t>Câu 1.</a:t>
            </a:r>
            <a:r>
              <a:rPr lang="fr-FR" sz="440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fr-FR" sz="4400">
                <a:latin typeface="Arial" panose="020B0604020202020204" pitchFamily="34" charset="0"/>
                <a:ea typeface="Times New Roman" panose="02020603050405020304" pitchFamily="18" charset="0"/>
                <a:cs typeface="Arial" panose="020B0604020202020204" pitchFamily="34" charset="0"/>
              </a:rPr>
              <a:t>Trong các hàm số sau, hàm số nào là hàm số mũ?</a:t>
            </a:r>
            <a:endParaRPr lang="en-US" sz="44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ad>
                          <m:radPr>
                            <m:degHide m:val="on"/>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m:t>
                            </m:r>
                          </m:e>
                        </m:rad>
                      </m:sup>
                    </m:sSup>
                  </m:oMath>
                </a14:m>
                <a:endParaRPr lang="en-US" sz="44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algn="ctr">
                  <a:spcBef>
                    <a:spcPts val="300"/>
                  </a:spcBef>
                  <a:spcAft>
                    <a:spcPts val="800"/>
                  </a:spcAft>
                </a:pP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fr-FR" sz="44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3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7" name="Plaque 26"/>
              <p:cNvSpPr>
                <a:spLocks noRot="1" noChangeAspect="1" noMove="1" noResize="1" noEditPoints="1" noAdjustHandles="1" noChangeArrowheads="1" noChangeShapeType="1" noTextEdit="1"/>
              </p:cNvSpPr>
              <p:nvPr/>
            </p:nvSpPr>
            <p:spPr>
              <a:xfrm>
                <a:off x="777240" y="7074815"/>
                <a:ext cx="8165822" cy="2010532"/>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Plaque 27"/>
              <p:cNvSpPr/>
              <p:nvPr/>
            </p:nvSpPr>
            <p:spPr>
              <a:xfrm>
                <a:off x="756920"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algn="ctr">
                  <a:spcBef>
                    <a:spcPts val="300"/>
                  </a:spcBef>
                  <a:spcAft>
                    <a:spcPts val="800"/>
                  </a:spcAft>
                </a:pPr>
                <a:r>
                  <a:rPr lang="nl-NL" sz="4400" kern="100" smtClean="0">
                    <a:solidFill>
                      <a:schemeClr val="tx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fr-FR" sz="4400" b="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b="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b="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b="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5</m:t>
                        </m:r>
                      </m:sup>
                    </m:sSup>
                  </m:oMath>
                </a14:m>
                <a:endParaRPr lang="en-US" sz="44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8" name="Plaque 27"/>
              <p:cNvSpPr>
                <a:spLocks noRot="1" noChangeAspect="1" noMove="1" noResize="1" noEditPoints="1" noAdjustHandles="1" noChangeArrowheads="1" noChangeShapeType="1" noTextEdit="1"/>
              </p:cNvSpPr>
              <p:nvPr/>
            </p:nvSpPr>
            <p:spPr>
              <a:xfrm>
                <a:off x="756920" y="4533900"/>
                <a:ext cx="8165822" cy="2010532"/>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Plaque 28"/>
              <p:cNvSpPr/>
              <p:nvPr/>
            </p:nvSpPr>
            <p:spPr>
              <a:xfrm>
                <a:off x="9305367"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sup>
                    </m:sSup>
                  </m:oMath>
                </a14:m>
                <a:endParaRPr lang="en-US" sz="4300">
                  <a:solidFill>
                    <a:schemeClr val="tx1"/>
                  </a:solidFill>
                  <a:latin typeface="Arial" panose="020B0604020202020204" pitchFamily="34" charset="0"/>
                  <a:cs typeface="Arial" panose="020B0604020202020204" pitchFamily="34" charset="0"/>
                </a:endParaRPr>
              </a:p>
            </p:txBody>
          </p:sp>
        </mc:Choice>
        <mc:Fallback>
          <p:sp>
            <p:nvSpPr>
              <p:cNvPr id="29" name="Plaque 28"/>
              <p:cNvSpPr>
                <a:spLocks noRot="1" noChangeAspect="1" noMove="1" noResize="1" noEditPoints="1" noAdjustHandles="1" noChangeArrowheads="1" noChangeShapeType="1" noTextEdit="1"/>
              </p:cNvSpPr>
              <p:nvPr/>
            </p:nvSpPr>
            <p:spPr>
              <a:xfrm>
                <a:off x="9305367" y="4533900"/>
                <a:ext cx="8165822" cy="2010532"/>
              </a:xfrm>
              <a:prstGeom prst="plaque">
                <a:avLst/>
              </a:prstGeom>
              <a:blipFill>
                <a:blip r:embed="rId10"/>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602910" y="5020660"/>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6906502" y="7564357"/>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6929725" y="5016427"/>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565916" y="756727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49212" y="-637266"/>
            <a:ext cx="487363" cy="487363"/>
          </a:xfrm>
          <a:prstGeom prst="rect">
            <a:avLst/>
          </a:prstGeom>
        </p:spPr>
      </p:pic>
    </p:spTree>
    <p:extLst>
      <p:ext uri="{BB962C8B-B14F-4D97-AF65-F5344CB8AC3E}">
        <p14:creationId xmlns:p14="http://schemas.microsoft.com/office/powerpoint/2010/main" val="99117290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15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000"/>
                            </p:stCondLst>
                            <p:childTnLst>
                              <p:par>
                                <p:cTn id="25" presetID="10" presetClass="entr" presetSubtype="0" fill="hold" grpId="0" nodeType="afterEffect">
                                  <p:stCondLst>
                                    <p:cond delay="0"/>
                                  </p:stCondLst>
                                  <p:iterate type="lt">
                                    <p:tmPct val="0"/>
                                  </p:iterate>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2500"/>
                            </p:stCondLst>
                            <p:childTnLst>
                              <p:par>
                                <p:cTn id="29" presetID="10" presetClass="entr" presetSubtype="0" fill="hold" grpId="0" nodeType="afterEffect">
                                  <p:stCondLst>
                                    <p:cond delay="0"/>
                                  </p:stCondLst>
                                  <p:iterate type="lt">
                                    <p:tmPct val="0"/>
                                  </p:iterate>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0"/>
                </p:tgtEl>
              </p:cMediaNode>
            </p:audio>
            <p:audio>
              <p:cMediaNode vol="80000">
                <p:cTn id="33" fill="hold" display="0">
                  <p:stCondLst>
                    <p:cond delay="indefinite"/>
                  </p:stCondLst>
                  <p:endCondLst>
                    <p:cond evt="onStopAudio" delay="0">
                      <p:tgtEl>
                        <p:sldTgt/>
                      </p:tgtEl>
                    </p:cond>
                  </p:endCondLst>
                </p:cTn>
                <p:tgtEl>
                  <p:spTgt spid="35"/>
                </p:tgtEl>
              </p:cMediaNode>
            </p:audio>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mediacall" presetSubtype="0" fill="hold" nodeType="withEffect">
                                  <p:stCondLst>
                                    <p:cond delay="0"/>
                                  </p:stCondLst>
                                  <p:childTnLst>
                                    <p:cmd type="call" cmd="playFrom(0.0)">
                                      <p:cBhvr>
                                        <p:cTn id="40" dur="862" fill="hold"/>
                                        <p:tgtEl>
                                          <p:spTgt spid="35"/>
                                        </p:tgtEl>
                                      </p:cBhvr>
                                    </p:cmd>
                                  </p:childTnLst>
                                </p:cTn>
                              </p:par>
                              <p:par>
                                <p:cTn id="41" presetID="26" presetClass="emph" presetSubtype="0" repeatCount="4000" fill="hold" grpId="1" nodeType="withEffect">
                                  <p:stCondLst>
                                    <p:cond delay="0"/>
                                  </p:stCondLst>
                                  <p:iterate type="lt">
                                    <p:tmPct val="0"/>
                                  </p:iterate>
                                  <p:childTnLst>
                                    <p:animEffect transition="out" filter="fade">
                                      <p:cBhvr>
                                        <p:cTn id="42" dur="500" tmFilter="0, 0; .2, .5; .8, .5; 1, 0"/>
                                        <p:tgtEl>
                                          <p:spTgt spid="26"/>
                                        </p:tgtEl>
                                      </p:cBhvr>
                                    </p:animEffect>
                                    <p:animScale>
                                      <p:cBhvr>
                                        <p:cTn id="43" dur="250" autoRev="1" fill="hold"/>
                                        <p:tgtEl>
                                          <p:spTgt spid="26"/>
                                        </p:tgtEl>
                                      </p:cBhvr>
                                      <p:by x="105000" y="105000"/>
                                    </p:animScale>
                                  </p:childTnLst>
                                </p:cTn>
                              </p:par>
                              <p:par>
                                <p:cTn id="44" presetID="1" presetClass="emph" presetSubtype="2" fill="hold" grpId="2" nodeType="withEffect">
                                  <p:stCondLst>
                                    <p:cond delay="0"/>
                                  </p:stCondLst>
                                  <p:childTnLst>
                                    <p:animClr clrSpc="rgb" dir="cw">
                                      <p:cBhvr>
                                        <p:cTn id="45" dur="500" fill="hold"/>
                                        <p:tgtEl>
                                          <p:spTgt spid="26"/>
                                        </p:tgtEl>
                                        <p:attrNameLst>
                                          <p:attrName>fillcolor</p:attrName>
                                        </p:attrNameLst>
                                      </p:cBhvr>
                                      <p:to>
                                        <a:srgbClr val="E5B9B7"/>
                                      </p:to>
                                    </p:animClr>
                                    <p:set>
                                      <p:cBhvr>
                                        <p:cTn id="46" dur="500" fill="hold"/>
                                        <p:tgtEl>
                                          <p:spTgt spid="26"/>
                                        </p:tgtEl>
                                        <p:attrNameLst>
                                          <p:attrName>fill.type</p:attrName>
                                        </p:attrNameLst>
                                      </p:cBhvr>
                                      <p:to>
                                        <p:strVal val="solid"/>
                                      </p:to>
                                    </p:set>
                                    <p:set>
                                      <p:cBhvr>
                                        <p:cTn id="4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8" restart="whenNotActive" fill="hold" evtFilter="cancelBubble" nodeType="interactiveSeq">
                <p:stCondLst>
                  <p:cond evt="onClick" delay="0">
                    <p:tgtEl>
                      <p:spTgt spid="28"/>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26" presetClass="emph" presetSubtype="0" repeatCount="4000" fill="hold" grpId="1" nodeType="withEffect">
                                  <p:stCondLst>
                                    <p:cond delay="0"/>
                                  </p:stCondLst>
                                  <p:iterate type="lt">
                                    <p:tmPct val="0"/>
                                  </p:iterate>
                                  <p:childTnLst>
                                    <p:animEffect transition="out" filter="fade">
                                      <p:cBhvr>
                                        <p:cTn id="56" dur="500" tmFilter="0, 0; .2, .5; .8, .5; 1, 0"/>
                                        <p:tgtEl>
                                          <p:spTgt spid="28"/>
                                        </p:tgtEl>
                                      </p:cBhvr>
                                    </p:animEffect>
                                    <p:animScale>
                                      <p:cBhvr>
                                        <p:cTn id="57" dur="250" autoRev="1" fill="hold"/>
                                        <p:tgtEl>
                                          <p:spTgt spid="28"/>
                                        </p:tgtEl>
                                      </p:cBhvr>
                                      <p:by x="105000" y="105000"/>
                                    </p:animScale>
                                  </p:childTnLst>
                                </p:cTn>
                              </p:par>
                              <p:par>
                                <p:cTn id="58" presetID="1" presetClass="emph" presetSubtype="2" fill="hold" grpId="2" nodeType="withEffect">
                                  <p:stCondLst>
                                    <p:cond delay="0"/>
                                  </p:stCondLst>
                                  <p:childTnLst>
                                    <p:animClr clrSpc="rgb" dir="cw">
                                      <p:cBhvr>
                                        <p:cTn id="59" dur="500" fill="hold"/>
                                        <p:tgtEl>
                                          <p:spTgt spid="28"/>
                                        </p:tgtEl>
                                        <p:attrNameLst>
                                          <p:attrName>fillcolor</p:attrName>
                                        </p:attrNameLst>
                                      </p:cBhvr>
                                      <p:to>
                                        <a:srgbClr val="E5B9B7"/>
                                      </p:to>
                                    </p:animClr>
                                    <p:set>
                                      <p:cBhvr>
                                        <p:cTn id="60" dur="500" fill="hold"/>
                                        <p:tgtEl>
                                          <p:spTgt spid="28"/>
                                        </p:tgtEl>
                                        <p:attrNameLst>
                                          <p:attrName>fill.type</p:attrName>
                                        </p:attrNameLst>
                                      </p:cBhvr>
                                      <p:to>
                                        <p:strVal val="solid"/>
                                      </p:to>
                                    </p:set>
                                    <p:set>
                                      <p:cBhvr>
                                        <p:cTn id="6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mediacall" presetSubtype="0" fill="hold" nodeType="withEffect">
                                  <p:stCondLst>
                                    <p:cond delay="0"/>
                                  </p:stCondLst>
                                  <p:childTnLst>
                                    <p:cmd type="call" cmd="playFrom(0.0)">
                                      <p:cBhvr>
                                        <p:cTn id="68" dur="835" fill="hold"/>
                                        <p:tgtEl>
                                          <p:spTgt spid="30"/>
                                        </p:tgtEl>
                                      </p:cBhvr>
                                    </p:cmd>
                                  </p:childTnLst>
                                </p:cTn>
                              </p:par>
                              <p:par>
                                <p:cTn id="69" presetID="26" presetClass="emph" presetSubtype="0" repeatCount="4000" fill="hold" grpId="1" nodeType="withEffect">
                                  <p:stCondLst>
                                    <p:cond delay="0"/>
                                  </p:stCondLst>
                                  <p:iterate type="lt">
                                    <p:tmPct val="0"/>
                                  </p:iterate>
                                  <p:childTnLst>
                                    <p:animEffect transition="out" filter="fade">
                                      <p:cBhvr>
                                        <p:cTn id="70" dur="500" tmFilter="0, 0; .2, .5; .8, .5; 1, 0"/>
                                        <p:tgtEl>
                                          <p:spTgt spid="29"/>
                                        </p:tgtEl>
                                      </p:cBhvr>
                                    </p:animEffect>
                                    <p:animScale>
                                      <p:cBhvr>
                                        <p:cTn id="71" dur="250" autoRev="1" fill="hold"/>
                                        <p:tgtEl>
                                          <p:spTgt spid="29"/>
                                        </p:tgtEl>
                                      </p:cBhvr>
                                      <p:by x="105000" y="105000"/>
                                    </p:animScale>
                                  </p:childTnLst>
                                </p:cTn>
                              </p:par>
                              <p:par>
                                <p:cTn id="72" presetID="1" presetClass="emph" presetSubtype="2" fill="hold" grpId="2" nodeType="withEffect">
                                  <p:stCondLst>
                                    <p:cond delay="0"/>
                                  </p:stCondLst>
                                  <p:childTnLst>
                                    <p:animClr clrSpc="rgb" dir="cw">
                                      <p:cBhvr>
                                        <p:cTn id="73" dur="500" fill="hold"/>
                                        <p:tgtEl>
                                          <p:spTgt spid="29"/>
                                        </p:tgtEl>
                                        <p:attrNameLst>
                                          <p:attrName>fillcolor</p:attrName>
                                        </p:attrNameLst>
                                      </p:cBhvr>
                                      <p:to>
                                        <a:srgbClr val="C3D69B"/>
                                      </p:to>
                                    </p:animClr>
                                    <p:set>
                                      <p:cBhvr>
                                        <p:cTn id="74" dur="500" fill="hold"/>
                                        <p:tgtEl>
                                          <p:spTgt spid="29"/>
                                        </p:tgtEl>
                                        <p:attrNameLst>
                                          <p:attrName>fill.type</p:attrName>
                                        </p:attrNameLst>
                                      </p:cBhvr>
                                      <p:to>
                                        <p:strVal val="solid"/>
                                      </p:to>
                                    </p:set>
                                    <p:set>
                                      <p:cBhvr>
                                        <p:cTn id="75"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862" fill="hold"/>
                                        <p:tgtEl>
                                          <p:spTgt spid="35"/>
                                        </p:tgtEl>
                                      </p:cBhvr>
                                    </p:cmd>
                                  </p:childTnLst>
                                </p:cTn>
                              </p:par>
                              <p:par>
                                <p:cTn id="83" presetID="26" presetClass="emph" presetSubtype="0" repeatCount="4000" fill="hold" grpId="1" nodeType="withEffect">
                                  <p:stCondLst>
                                    <p:cond delay="0"/>
                                  </p:stCondLst>
                                  <p:iterate type="lt">
                                    <p:tmPct val="0"/>
                                  </p:iterate>
                                  <p:childTnLst>
                                    <p:animEffect transition="out" filter="fade">
                                      <p:cBhvr>
                                        <p:cTn id="84" dur="500" tmFilter="0, 0; .2, .5; .8, .5; 1, 0"/>
                                        <p:tgtEl>
                                          <p:spTgt spid="27"/>
                                        </p:tgtEl>
                                      </p:cBhvr>
                                    </p:animEffect>
                                    <p:animScale>
                                      <p:cBhvr>
                                        <p:cTn id="85" dur="250" autoRev="1" fill="hold"/>
                                        <p:tgtEl>
                                          <p:spTgt spid="27"/>
                                        </p:tgtEl>
                                      </p:cBhvr>
                                      <p:by x="105000" y="105000"/>
                                    </p:animScale>
                                  </p:childTnLst>
                                </p:cTn>
                              </p:par>
                              <p:par>
                                <p:cTn id="86" presetID="1" presetClass="emph" presetSubtype="2" fill="hold" grpId="2" nodeType="withEffect">
                                  <p:stCondLst>
                                    <p:cond delay="0"/>
                                  </p:stCondLst>
                                  <p:childTnLst>
                                    <p:animClr clrSpc="rgb" dir="cw">
                                      <p:cBhvr>
                                        <p:cTn id="87" dur="500" fill="hold"/>
                                        <p:tgtEl>
                                          <p:spTgt spid="27"/>
                                        </p:tgtEl>
                                        <p:attrNameLst>
                                          <p:attrName>fillcolor</p:attrName>
                                        </p:attrNameLst>
                                      </p:cBhvr>
                                      <p:to>
                                        <a:srgbClr val="E5B9B7"/>
                                      </p:to>
                                    </p:animClr>
                                    <p:set>
                                      <p:cBhvr>
                                        <p:cTn id="88" dur="500" fill="hold"/>
                                        <p:tgtEl>
                                          <p:spTgt spid="27"/>
                                        </p:tgtEl>
                                        <p:attrNameLst>
                                          <p:attrName>fill.type</p:attrName>
                                        </p:attrNameLst>
                                      </p:cBhvr>
                                      <p:to>
                                        <p:strVal val="solid"/>
                                      </p:to>
                                    </p:set>
                                    <p:set>
                                      <p:cBhvr>
                                        <p:cTn id="89"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4" grpId="0"/>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LUYỆN TẬP</a:t>
            </a:r>
            <a:endPar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609600" y="2845636"/>
            <a:ext cx="17002907" cy="1107996"/>
          </a:xfrm>
          <a:prstGeom prst="rect">
            <a:avLst/>
          </a:prstGeom>
        </p:spPr>
        <p:txBody>
          <a:bodyPr wrap="square">
            <a:spAutoFit/>
          </a:bodyPr>
          <a:lstStyle/>
          <a:p>
            <a:pPr lvl="0" algn="ctr">
              <a:lnSpc>
                <a:spcPct val="150000"/>
              </a:lnSpc>
              <a:spcBef>
                <a:spcPts val="600"/>
              </a:spcBef>
              <a:spcAft>
                <a:spcPts val="600"/>
              </a:spcAft>
            </a:pPr>
            <a:r>
              <a:rPr kumimoji="0" lang="fr-FR" sz="44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fr-FR" sz="44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fr-FR" sz="4400" b="0"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fr-FR"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Trong </a:t>
            </a:r>
            <a:r>
              <a:rPr lang="fr-FR" sz="4400">
                <a:solidFill>
                  <a:prstClr val="black"/>
                </a:solidFill>
                <a:latin typeface="Arial" panose="020B0604020202020204" pitchFamily="34" charset="0"/>
                <a:ea typeface="Times New Roman" panose="02020603050405020304" pitchFamily="18" charset="0"/>
                <a:cs typeface="Arial" panose="020B0604020202020204" pitchFamily="34" charset="0"/>
              </a:rPr>
              <a:t>các hàm số sau, hàm số nào là hàm số lôgarit?</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7</m:t>
                        </m:r>
                      </m:sup>
                    </m:sSup>
                  </m:oMath>
                </a14:m>
                <a:endParaRPr lang="en-US" sz="44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algn="ctr">
                  <a:spcBef>
                    <a:spcPts val="300"/>
                  </a:spcBef>
                  <a:spcAft>
                    <a:spcPts val="800"/>
                  </a:spcAft>
                </a:pP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𝑙𝑜𝑔</m:t>
                        </m:r>
                      </m:e>
                      <m:sub>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rad>
                      <m:radPr>
                        <m:degHide m:val="on"/>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oMath>
                </a14:m>
                <a:endParaRPr kumimoji="0" lang="en-US" sz="4300" b="0" i="0" u="none" strike="noStrike" kern="1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7" name="Plaque 26"/>
              <p:cNvSpPr>
                <a:spLocks noRot="1" noChangeAspect="1" noMove="1" noResize="1" noEditPoints="1" noAdjustHandles="1" noChangeArrowheads="1" noChangeShapeType="1" noTextEdit="1"/>
              </p:cNvSpPr>
              <p:nvPr/>
            </p:nvSpPr>
            <p:spPr>
              <a:xfrm>
                <a:off x="777240" y="7074815"/>
                <a:ext cx="8165822" cy="2010532"/>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Plaque 27"/>
              <p:cNvSpPr/>
              <p:nvPr/>
            </p:nvSpPr>
            <p:spPr>
              <a:xfrm>
                <a:off x="756920"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algn="ctr">
                  <a:spcBef>
                    <a:spcPts val="300"/>
                  </a:spcBef>
                  <a:spcAft>
                    <a:spcPts val="800"/>
                  </a:spcAft>
                </a:pP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𝑙𝑜𝑔</m:t>
                        </m:r>
                      </m:e>
                      <m:sub>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5</m:t>
                        </m:r>
                      </m:sup>
                    </m:sSup>
                  </m:oMath>
                </a14:m>
                <a:endParaRPr kumimoji="0" lang="en-US" sz="4400" b="0" i="0" u="none" strike="noStrike" kern="1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8" name="Plaque 27"/>
              <p:cNvSpPr>
                <a:spLocks noRot="1" noChangeAspect="1" noMove="1" noResize="1" noEditPoints="1" noAdjustHandles="1" noChangeArrowheads="1" noChangeShapeType="1" noTextEdit="1"/>
              </p:cNvSpPr>
              <p:nvPr/>
            </p:nvSpPr>
            <p:spPr>
              <a:xfrm>
                <a:off x="756920" y="4533900"/>
                <a:ext cx="8165822" cy="2010532"/>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Plaque 28"/>
              <p:cNvSpPr/>
              <p:nvPr/>
            </p:nvSpPr>
            <p:spPr>
              <a:xfrm>
                <a:off x="9305367"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b>
                      <m:sSub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𝑙𝑜𝑔</m:t>
                        </m:r>
                      </m:e>
                      <m:sub>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7</m:t>
                        </m:r>
                      </m:sub>
                    </m:sSub>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kumimoji="0" lang="en-US" sz="4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29" name="Plaque 28"/>
              <p:cNvSpPr>
                <a:spLocks noRot="1" noChangeAspect="1" noMove="1" noResize="1" noEditPoints="1" noAdjustHandles="1" noChangeArrowheads="1" noChangeShapeType="1" noTextEdit="1"/>
              </p:cNvSpPr>
              <p:nvPr/>
            </p:nvSpPr>
            <p:spPr>
              <a:xfrm>
                <a:off x="9305367" y="4533900"/>
                <a:ext cx="8165822" cy="2010532"/>
              </a:xfrm>
              <a:prstGeom prst="plaque">
                <a:avLst/>
              </a:prstGeom>
              <a:blipFill>
                <a:blip r:embed="rId10"/>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602910" y="5020660"/>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6906502" y="7564357"/>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6929725" y="5016427"/>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565916" y="756727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49212" y="-637266"/>
            <a:ext cx="487363" cy="487363"/>
          </a:xfrm>
          <a:prstGeom prst="rect">
            <a:avLst/>
          </a:prstGeom>
        </p:spPr>
      </p:pic>
    </p:spTree>
    <p:extLst>
      <p:ext uri="{BB962C8B-B14F-4D97-AF65-F5344CB8AC3E}">
        <p14:creationId xmlns:p14="http://schemas.microsoft.com/office/powerpoint/2010/main" val="3986839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smtClean="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5" name="Rectangle 24"/>
              <p:cNvSpPr/>
              <p:nvPr/>
            </p:nvSpPr>
            <p:spPr>
              <a:xfrm>
                <a:off x="2243970" y="2755070"/>
                <a:ext cx="13800060" cy="982513"/>
              </a:xfrm>
              <a:prstGeom prst="rect">
                <a:avLst/>
              </a:prstGeom>
            </p:spPr>
            <p:txBody>
              <a:bodyPr wrap="none">
                <a:spAutoFit/>
              </a:bodyPr>
              <a:lstStyle/>
              <a:p>
                <a:pPr algn="ctr">
                  <a:lnSpc>
                    <a:spcPct val="150000"/>
                  </a:lnSpc>
                  <a:spcBef>
                    <a:spcPts val="600"/>
                  </a:spcBef>
                  <a:spcAft>
                    <a:spcPts val="600"/>
                  </a:spcAft>
                </a:pPr>
                <a:r>
                  <a:rPr lang="vi-VN" sz="4400" b="1">
                    <a:solidFill>
                      <a:srgbClr val="C00000"/>
                    </a:solidFill>
                    <a:latin typeface="Arial" panose="020B0604020202020204" pitchFamily="34" charset="0"/>
                    <a:cs typeface="Arial" panose="020B0604020202020204" pitchFamily="34" charset="0"/>
                  </a:rPr>
                  <a:t>Câu </a:t>
                </a:r>
                <a:r>
                  <a:rPr lang="en-US" sz="4400" b="1">
                    <a:solidFill>
                      <a:srgbClr val="C00000"/>
                    </a:solidFill>
                    <a:latin typeface="Arial" panose="020B0604020202020204" pitchFamily="34" charset="0"/>
                    <a:cs typeface="Arial" panose="020B0604020202020204" pitchFamily="34" charset="0"/>
                  </a:rPr>
                  <a:t>3</a:t>
                </a:r>
                <a:r>
                  <a:rPr lang="vi-VN" sz="4400" b="1" smtClean="0">
                    <a:solidFill>
                      <a:srgbClr val="C00000"/>
                    </a:solidFill>
                    <a:latin typeface="Arial" panose="020B0604020202020204" pitchFamily="34" charset="0"/>
                    <a:cs typeface="Arial" panose="020B0604020202020204" pitchFamily="34" charset="0"/>
                  </a:rPr>
                  <a:t>. </a:t>
                </a:r>
                <a:r>
                  <a:rPr lang="fr-FR" sz="4400" smtClean="0">
                    <a:effectLst/>
                    <a:latin typeface="Arial" panose="020B0604020202020204" pitchFamily="34" charset="0"/>
                    <a:ea typeface="Times New Roman" panose="02020603050405020304" pitchFamily="18" charset="0"/>
                    <a:cs typeface="Arial" panose="020B0604020202020204" pitchFamily="34" charset="0"/>
                  </a:rPr>
                  <a:t>Tập </a:t>
                </a:r>
                <a:r>
                  <a:rPr lang="fr-FR" sz="4400">
                    <a:effectLst/>
                    <a:latin typeface="Arial" panose="020B0604020202020204" pitchFamily="34" charset="0"/>
                    <a:ea typeface="Times New Roman" panose="02020603050405020304" pitchFamily="18" charset="0"/>
                    <a:cs typeface="Arial" panose="020B0604020202020204" pitchFamily="34" charset="0"/>
                  </a:rPr>
                  <a:t>giá trị của hàm số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sup>
                    </m:sSup>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&gt;0,</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4400">
                    <a:effectLst/>
                    <a:latin typeface="Arial" panose="020B0604020202020204" pitchFamily="34" charset="0"/>
                    <a:ea typeface="Times New Roman" panose="02020603050405020304" pitchFamily="18" charset="0"/>
                    <a:cs typeface="Arial" panose="020B0604020202020204" pitchFamily="34" charset="0"/>
                  </a:rPr>
                  <a:t> </a:t>
                </a:r>
                <a:r>
                  <a:rPr lang="fr-FR" sz="4400" smtClean="0">
                    <a:effectLst/>
                    <a:latin typeface="Arial" panose="020B0604020202020204" pitchFamily="34" charset="0"/>
                    <a:ea typeface="Times New Roman" panose="02020603050405020304" pitchFamily="18" charset="0"/>
                    <a:cs typeface="Arial" panose="020B0604020202020204" pitchFamily="34" charset="0"/>
                  </a:rPr>
                  <a:t>là:</a:t>
                </a:r>
                <a:endParaRPr lang="en-US" sz="44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2243970" y="2755070"/>
                <a:ext cx="13800060" cy="982513"/>
              </a:xfrm>
              <a:prstGeom prst="rect">
                <a:avLst/>
              </a:prstGeom>
              <a:blipFill>
                <a:blip r:embed="rId7"/>
                <a:stretch>
                  <a:fillRect l="-707" r="-751" b="-285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Plaque 25"/>
              <p:cNvSpPr/>
              <p:nvPr/>
            </p:nvSpPr>
            <p:spPr>
              <a:xfrm>
                <a:off x="777240" y="450734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d>
                      <m:d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r>
                  <a:rPr lang="fr-FR" sz="44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26" name="Plaque 25"/>
              <p:cNvSpPr>
                <a:spLocks noRot="1" noChangeAspect="1" noMove="1" noResize="1" noEditPoints="1" noAdjustHandles="1" noChangeArrowheads="1" noChangeShapeType="1" noTextEdit="1"/>
              </p:cNvSpPr>
              <p:nvPr/>
            </p:nvSpPr>
            <p:spPr>
              <a:xfrm>
                <a:off x="777240" y="4507345"/>
                <a:ext cx="8165822" cy="2010532"/>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4400">
                  <a:solidFill>
                    <a:schemeClr val="tx1"/>
                  </a:solidFill>
                  <a:latin typeface="Arial" panose="020B0604020202020204" pitchFamily="34" charset="0"/>
                  <a:cs typeface="Arial" panose="020B0604020202020204" pitchFamily="34" charset="0"/>
                </a:endParaRPr>
              </a:p>
            </p:txBody>
          </p:sp>
        </mc:Choice>
        <mc:Fallback>
          <p:sp>
            <p:nvSpPr>
              <p:cNvPr id="27" name="Plaque 26"/>
              <p:cNvSpPr>
                <a:spLocks noRot="1" noChangeAspect="1" noMove="1" noResize="1" noEditPoints="1" noAdjustHandles="1" noChangeArrowheads="1" noChangeShapeType="1" noTextEdit="1"/>
              </p:cNvSpPr>
              <p:nvPr/>
            </p:nvSpPr>
            <p:spPr>
              <a:xfrm>
                <a:off x="777240" y="7074815"/>
                <a:ext cx="8165822" cy="2010532"/>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Plaque 27"/>
              <p:cNvSpPr/>
              <p:nvPr/>
            </p:nvSpPr>
            <p:spPr>
              <a:xfrm>
                <a:off x="9446685" y="450734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9705" algn="ctr">
                  <a:lnSpc>
                    <a:spcPct val="150000"/>
                  </a:lnSpc>
                  <a:spcAft>
                    <a:spcPts val="800"/>
                  </a:spcAft>
                  <a:tabLst>
                    <a:tab pos="3261360" algn="l"/>
                  </a:tabLst>
                </a:pP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ℝ</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endParaRPr lang="en-US" sz="36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8" name="Plaque 27"/>
              <p:cNvSpPr>
                <a:spLocks noRot="1" noChangeAspect="1" noMove="1" noResize="1" noEditPoints="1" noAdjustHandles="1" noChangeArrowheads="1" noChangeShapeType="1" noTextEdit="1"/>
              </p:cNvSpPr>
              <p:nvPr/>
            </p:nvSpPr>
            <p:spPr>
              <a:xfrm>
                <a:off x="9446685" y="4507345"/>
                <a:ext cx="8165822" cy="2010532"/>
              </a:xfrm>
              <a:prstGeom prst="plaque">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Plaque 28"/>
              <p:cNvSpPr/>
              <p:nvPr/>
            </p:nvSpPr>
            <p:spPr>
              <a:xfrm>
                <a:off x="9451748" y="7074816"/>
                <a:ext cx="8165822" cy="2010531"/>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endParaRPr lang="en-US" sz="44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9" name="Plaque 28"/>
              <p:cNvSpPr>
                <a:spLocks noRot="1" noChangeAspect="1" noMove="1" noResize="1" noEditPoints="1" noAdjustHandles="1" noChangeArrowheads="1" noChangeShapeType="1" noTextEdit="1"/>
              </p:cNvSpPr>
              <p:nvPr/>
            </p:nvSpPr>
            <p:spPr>
              <a:xfrm>
                <a:off x="9451748" y="7074816"/>
                <a:ext cx="8165822" cy="2010531"/>
              </a:xfrm>
              <a:prstGeom prst="plaque">
                <a:avLst/>
              </a:prstGeom>
              <a:blipFill>
                <a:blip r:embed="rId11"/>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319007" y="7574261"/>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318289" y="4949919"/>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480083" y="5036248"/>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549212" y="-637266"/>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5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2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5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smtClean="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5" name="Rectangle 24"/>
              <p:cNvSpPr/>
              <p:nvPr/>
            </p:nvSpPr>
            <p:spPr>
              <a:xfrm>
                <a:off x="952500" y="2901837"/>
                <a:ext cx="16383000" cy="982513"/>
              </a:xfrm>
              <a:prstGeom prst="rect">
                <a:avLst/>
              </a:prstGeom>
            </p:spPr>
            <p:txBody>
              <a:bodyPr wrap="square">
                <a:spAutoFit/>
              </a:bodyPr>
              <a:lstStyle/>
              <a:p>
                <a:pPr algn="ctr">
                  <a:lnSpc>
                    <a:spcPct val="150000"/>
                  </a:lnSpc>
                  <a:spcBef>
                    <a:spcPts val="600"/>
                  </a:spcBef>
                  <a:spcAft>
                    <a:spcPts val="600"/>
                  </a:spcAft>
                </a:pPr>
                <a:r>
                  <a:rPr lang="vi-VN" sz="4400" b="1" smtClean="0">
                    <a:solidFill>
                      <a:srgbClr val="C00000"/>
                    </a:solidFill>
                    <a:latin typeface="Arial" panose="020B0604020202020204" pitchFamily="34" charset="0"/>
                    <a:cs typeface="Arial" panose="020B0604020202020204" pitchFamily="34" charset="0"/>
                  </a:rPr>
                  <a:t>Câu </a:t>
                </a:r>
                <a:r>
                  <a:rPr lang="en-US" sz="4400" b="1" smtClean="0">
                    <a:solidFill>
                      <a:srgbClr val="C00000"/>
                    </a:solidFill>
                    <a:latin typeface="Arial" panose="020B0604020202020204" pitchFamily="34" charset="0"/>
                    <a:cs typeface="Arial" panose="020B0604020202020204" pitchFamily="34" charset="0"/>
                  </a:rPr>
                  <a:t>4</a:t>
                </a:r>
                <a:r>
                  <a:rPr lang="vi-VN" sz="4400" b="1" smtClean="0">
                    <a:solidFill>
                      <a:srgbClr val="C00000"/>
                    </a:solidFill>
                    <a:latin typeface="Arial" panose="020B0604020202020204" pitchFamily="34" charset="0"/>
                    <a:cs typeface="Arial" panose="020B0604020202020204" pitchFamily="34" charset="0"/>
                  </a:rPr>
                  <a:t>.</a:t>
                </a:r>
                <a:r>
                  <a:rPr lang="fr-FR" sz="4400" smtClean="0">
                    <a:effectLst/>
                    <a:latin typeface="Arial" panose="020B0604020202020204" pitchFamily="34" charset="0"/>
                    <a:ea typeface="Times New Roman" panose="02020603050405020304" pitchFamily="18" charset="0"/>
                    <a:cs typeface="Arial" panose="020B0604020202020204" pitchFamily="34" charset="0"/>
                  </a:rPr>
                  <a:t> </a:t>
                </a:r>
                <a:r>
                  <a:rPr lang="fr-FR" sz="4400">
                    <a:effectLst/>
                    <a:latin typeface="Arial" panose="020B0604020202020204" pitchFamily="34" charset="0"/>
                    <a:ea typeface="Times New Roman" panose="02020603050405020304" pitchFamily="18" charset="0"/>
                    <a:cs typeface="Arial" panose="020B0604020202020204" pitchFamily="34" charset="0"/>
                  </a:rPr>
                  <a:t>Tập giá trị của hàm số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𝑙𝑜𝑔</m:t>
                        </m:r>
                      </m:e>
                      <m:sub>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𝑎</m:t>
                        </m:r>
                      </m:sub>
                    </m:sSub>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4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&gt;0,</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4400">
                    <a:effectLst/>
                    <a:latin typeface="Arial" panose="020B0604020202020204" pitchFamily="34" charset="0"/>
                    <a:ea typeface="Times New Roman" panose="02020603050405020304" pitchFamily="18" charset="0"/>
                    <a:cs typeface="Arial" panose="020B0604020202020204" pitchFamily="34" charset="0"/>
                  </a:rPr>
                  <a:t> </a:t>
                </a:r>
                <a:r>
                  <a:rPr lang="fr-FR" sz="4400" smtClean="0">
                    <a:effectLst/>
                    <a:latin typeface="Arial" panose="020B0604020202020204" pitchFamily="34" charset="0"/>
                    <a:ea typeface="Times New Roman" panose="02020603050405020304" pitchFamily="18" charset="0"/>
                    <a:cs typeface="Arial" panose="020B0604020202020204" pitchFamily="34" charset="0"/>
                  </a:rPr>
                  <a:t>là:</a:t>
                </a:r>
                <a:endParaRPr lang="en-US" sz="44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952500" y="2901837"/>
                <a:ext cx="16383000" cy="982513"/>
              </a:xfrm>
              <a:prstGeom prst="rect">
                <a:avLst/>
              </a:prstGeom>
              <a:blipFill>
                <a:blip r:embed="rId7"/>
                <a:stretch>
                  <a:fillRect b="-285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endParaRPr lang="en-US" sz="44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Plaque 26"/>
              <p:cNvSpPr/>
              <p:nvPr/>
            </p:nvSpPr>
            <p:spPr>
              <a:xfrm>
                <a:off x="9309378" y="464922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ℝ</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endParaRPr lang="en-US" sz="4300" dirty="0">
                  <a:solidFill>
                    <a:schemeClr val="tx1"/>
                  </a:solidFill>
                  <a:latin typeface="Arial" panose="020B0604020202020204" pitchFamily="34" charset="0"/>
                  <a:cs typeface="Arial" panose="020B0604020202020204" pitchFamily="34" charset="0"/>
                </a:endParaRPr>
              </a:p>
            </p:txBody>
          </p:sp>
        </mc:Choice>
        <mc:Fallback>
          <p:sp>
            <p:nvSpPr>
              <p:cNvPr id="27" name="Plaque 26"/>
              <p:cNvSpPr>
                <a:spLocks noRot="1" noChangeAspect="1" noMove="1" noResize="1" noEditPoints="1" noAdjustHandles="1" noChangeArrowheads="1" noChangeShapeType="1" noTextEdit="1"/>
              </p:cNvSpPr>
              <p:nvPr/>
            </p:nvSpPr>
            <p:spPr>
              <a:xfrm>
                <a:off x="9309378" y="4649223"/>
                <a:ext cx="8165822" cy="2010532"/>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Plaque 27"/>
              <p:cNvSpPr/>
              <p:nvPr/>
            </p:nvSpPr>
            <p:spPr>
              <a:xfrm>
                <a:off x="806975"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9705" algn="ctr">
                  <a:spcAft>
                    <a:spcPts val="800"/>
                  </a:spcAft>
                  <a:tabLst>
                    <a:tab pos="1719580" algn="l"/>
                    <a:tab pos="3262630" algn="l"/>
                    <a:tab pos="4806315" algn="l"/>
                  </a:tabLst>
                </a:pP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fr-FR" sz="44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3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8" name="Plaque 27"/>
              <p:cNvSpPr>
                <a:spLocks noRot="1" noChangeAspect="1" noMove="1" noResize="1" noEditPoints="1" noAdjustHandles="1" noChangeArrowheads="1" noChangeShapeType="1" noTextEdit="1"/>
              </p:cNvSpPr>
              <p:nvPr/>
            </p:nvSpPr>
            <p:spPr>
              <a:xfrm>
                <a:off x="806975" y="7124700"/>
                <a:ext cx="8165822" cy="2010532"/>
              </a:xfrm>
              <a:prstGeom prst="plaque">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Plaque 28"/>
              <p:cNvSpPr/>
              <p:nvPr/>
            </p:nvSpPr>
            <p:spPr>
              <a:xfrm>
                <a:off x="806975" y="463700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d>
                      <m:d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endParaRPr lang="en-US" sz="4300" dirty="0">
                  <a:solidFill>
                    <a:schemeClr val="tx1"/>
                  </a:solidFill>
                  <a:latin typeface="Arial" panose="020B0604020202020204" pitchFamily="34" charset="0"/>
                  <a:cs typeface="Arial" panose="020B0604020202020204" pitchFamily="34" charset="0"/>
                </a:endParaRPr>
              </a:p>
            </p:txBody>
          </p:sp>
        </mc:Choice>
        <mc:Fallback>
          <p:sp>
            <p:nvSpPr>
              <p:cNvPr id="29" name="Plaque 28"/>
              <p:cNvSpPr>
                <a:spLocks noRot="1" noChangeAspect="1" noMove="1" noResize="1" noEditPoints="1" noAdjustHandles="1" noChangeArrowheads="1" noChangeShapeType="1" noTextEdit="1"/>
              </p:cNvSpPr>
              <p:nvPr/>
            </p:nvSpPr>
            <p:spPr>
              <a:xfrm>
                <a:off x="806975" y="4637003"/>
                <a:ext cx="8165822" cy="2010532"/>
              </a:xfrm>
              <a:prstGeom prst="plaque">
                <a:avLst/>
              </a:prstGeom>
              <a:blipFill>
                <a:blip r:embed="rId11"/>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674234" y="5139225"/>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012221" y="5141682"/>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678579" y="7567274"/>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549212" y="-637266"/>
            <a:ext cx="487363" cy="487363"/>
          </a:xfrm>
          <a:prstGeom prst="rect">
            <a:avLst/>
          </a:prstGeom>
        </p:spPr>
      </p:pic>
    </p:spTree>
    <p:extLst>
      <p:ext uri="{BB962C8B-B14F-4D97-AF65-F5344CB8AC3E}">
        <p14:creationId xmlns:p14="http://schemas.microsoft.com/office/powerpoint/2010/main" val="2095015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LUYỆN TẬP</a:t>
            </a:r>
            <a:endPar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952500" y="2901837"/>
            <a:ext cx="16383000" cy="982513"/>
          </a:xfrm>
          <a:prstGeom prst="rect">
            <a:avLst/>
          </a:prstGeom>
        </p:spPr>
        <p:txBody>
          <a:bodyPr wrap="square">
            <a:spAutoFit/>
          </a:bodyPr>
          <a:lstStyle/>
          <a:p>
            <a:pPr algn="ctr">
              <a:lnSpc>
                <a:spcPct val="150000"/>
              </a:lnSpc>
              <a:spcBef>
                <a:spcPts val="600"/>
              </a:spcBef>
              <a:spcAft>
                <a:spcPts val="600"/>
              </a:spcAft>
            </a:pPr>
            <a:r>
              <a:rPr kumimoji="0" lang="vi-VN" sz="4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Câu </a:t>
            </a:r>
            <a:r>
              <a:rPr kumimoji="0" lang="en-US" sz="44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5</a:t>
            </a:r>
            <a:r>
              <a:rPr kumimoji="0" lang="vi-VN" sz="44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a:t>
            </a:r>
            <a:r>
              <a:rPr lang="fr-FR" sz="4400" smtClean="0">
                <a:latin typeface="Arial" panose="020B0604020202020204" pitchFamily="34" charset="0"/>
                <a:ea typeface="Times New Roman" panose="02020603050405020304" pitchFamily="18" charset="0"/>
                <a:cs typeface="Arial" panose="020B0604020202020204" pitchFamily="34" charset="0"/>
              </a:rPr>
              <a:t> </a:t>
            </a:r>
            <a:r>
              <a:rPr lang="fr-FR" sz="4400">
                <a:latin typeface="Arial" panose="020B0604020202020204" pitchFamily="34" charset="0"/>
                <a:ea typeface="Times New Roman" panose="02020603050405020304" pitchFamily="18" charset="0"/>
                <a:cs typeface="Arial" panose="020B0604020202020204" pitchFamily="34" charset="0"/>
              </a:rPr>
              <a:t>Khẳng định nào sau đây là đúng?</a:t>
            </a:r>
            <a:endParaRPr lang="en-US" sz="44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a:t>D. Hàm số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𝑙𝑜𝑔</m:t>
                        </m:r>
                      </m:e>
                      <m:sub>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sub>
                    </m:sSub>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&lt;1,</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 đồng biến trên </a:t>
                </a:r>
                <a14:m>
                  <m:oMath xmlns:m="http://schemas.openxmlformats.org/officeDocument/2006/math">
                    <m:d>
                      <m:d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35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Plaque 26"/>
              <p:cNvSpPr/>
              <p:nvPr/>
            </p:nvSpPr>
            <p:spPr>
              <a:xfrm>
                <a:off x="9309378"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a:t>C. Hàm số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𝑙𝑜𝑔</m:t>
                        </m:r>
                      </m:e>
                      <m:sub>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sub>
                    </m:sSub>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&gt;0,</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&gt;1,</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 nghịch biến trên </a:t>
                </a:r>
                <a14:m>
                  <m:oMath xmlns:m="http://schemas.openxmlformats.org/officeDocument/2006/math">
                    <m:d>
                      <m:d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35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7" name="Plaque 26"/>
              <p:cNvSpPr>
                <a:spLocks noRot="1" noChangeAspect="1" noMove="1" noResize="1" noEditPoints="1" noAdjustHandles="1" noChangeArrowheads="1" noChangeShapeType="1" noTextEdit="1"/>
              </p:cNvSpPr>
              <p:nvPr/>
            </p:nvSpPr>
            <p:spPr>
              <a:xfrm>
                <a:off x="9309378" y="4533900"/>
                <a:ext cx="8165822" cy="2010532"/>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Plaque 27"/>
              <p:cNvSpPr/>
              <p:nvPr/>
            </p:nvSpPr>
            <p:spPr>
              <a:xfrm>
                <a:off x="609600"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a:t>A. Hàm số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sup>
                    </m:sSup>
                    <m:d>
                      <m:d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&gt;0,</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&gt;1,</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e>
                    </m:d>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 nghịch biến trên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35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8" name="Plaque 27"/>
              <p:cNvSpPr>
                <a:spLocks noRot="1" noChangeAspect="1" noMove="1" noResize="1" noEditPoints="1" noAdjustHandles="1" noChangeArrowheads="1" noChangeShapeType="1" noTextEdit="1"/>
              </p:cNvSpPr>
              <p:nvPr/>
            </p:nvSpPr>
            <p:spPr>
              <a:xfrm>
                <a:off x="609600" y="4533900"/>
                <a:ext cx="8165822" cy="2010532"/>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Plaque 28"/>
              <p:cNvSpPr/>
              <p:nvPr/>
            </p:nvSpPr>
            <p:spPr>
              <a:xfrm>
                <a:off x="578568" y="7102329"/>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a:t>B. Hàm số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sup>
                    </m:sSup>
                    <m:d>
                      <m:d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&lt;1,</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e>
                    </m:d>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 nghịch biến trên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35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9" name="Plaque 28"/>
              <p:cNvSpPr>
                <a:spLocks noRot="1" noChangeAspect="1" noMove="1" noResize="1" noEditPoints="1" noAdjustHandles="1" noChangeArrowheads="1" noChangeShapeType="1" noTextEdit="1"/>
              </p:cNvSpPr>
              <p:nvPr/>
            </p:nvSpPr>
            <p:spPr>
              <a:xfrm>
                <a:off x="578568" y="7102329"/>
                <a:ext cx="8165822" cy="2010532"/>
              </a:xfrm>
              <a:prstGeom prst="plaque">
                <a:avLst/>
              </a:prstGeom>
              <a:blipFill>
                <a:blip r:embed="rId10"/>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445827" y="7604551"/>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012221" y="5026359"/>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481204" y="4976474"/>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49212" y="-637266"/>
            <a:ext cx="487363" cy="487363"/>
          </a:xfrm>
          <a:prstGeom prst="rect">
            <a:avLst/>
          </a:prstGeom>
        </p:spPr>
      </p:pic>
    </p:spTree>
    <p:extLst>
      <p:ext uri="{BB962C8B-B14F-4D97-AF65-F5344CB8AC3E}">
        <p14:creationId xmlns:p14="http://schemas.microsoft.com/office/powerpoint/2010/main" val="3581316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algn="ctr">
              <a:lnSpc>
                <a:spcPts val="2748"/>
              </a:lnSpc>
            </a:pPr>
            <a:endParaRPr/>
          </a:p>
        </p:txBody>
      </p:sp>
      <p:grpSp>
        <p:nvGrpSpPr>
          <p:cNvPr id="5" name="Group 4"/>
          <p:cNvGrpSpPr/>
          <p:nvPr/>
        </p:nvGrpSpPr>
        <p:grpSpPr>
          <a:xfrm>
            <a:off x="626464" y="467910"/>
            <a:ext cx="17035072" cy="1290652"/>
            <a:chOff x="609600" y="652449"/>
            <a:chExt cx="17035072" cy="1290652"/>
          </a:xfrm>
        </p:grpSpPr>
        <p:sp>
          <p:nvSpPr>
            <p:cNvPr id="7"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4" name="TextBox 3"/>
            <p:cNvSpPr txBox="1"/>
            <p:nvPr/>
          </p:nvSpPr>
          <p:spPr>
            <a:xfrm>
              <a:off x="1392836" y="913054"/>
              <a:ext cx="15468600" cy="815608"/>
            </a:xfrm>
            <a:prstGeom prst="rect">
              <a:avLst/>
            </a:prstGeom>
            <a:noFill/>
          </p:spPr>
          <p:txBody>
            <a:bodyPr wrap="square" rtlCol="0">
              <a:spAutoFit/>
            </a:bodyPr>
            <a:lstStyle/>
            <a:p>
              <a:pPr algn="ctr"/>
              <a:r>
                <a:rPr lang="en-US" sz="4700" b="1" smtClean="0">
                  <a:solidFill>
                    <a:srgbClr val="FFFF00"/>
                  </a:solidFill>
                  <a:latin typeface="Arial" panose="020B0604020202020204" pitchFamily="34" charset="0"/>
                  <a:cs typeface="Arial" panose="020B0604020202020204" pitchFamily="34" charset="0"/>
                </a:rPr>
                <a:t>I. </a:t>
              </a:r>
              <a:r>
                <a:rPr lang="en-US" sz="4700" b="1" smtClean="0">
                  <a:solidFill>
                    <a:srgbClr val="FFFF00"/>
                  </a:solidFill>
                  <a:latin typeface="Arial" panose="020B0604020202020204" pitchFamily="34" charset="0"/>
                  <a:cs typeface="Arial" panose="020B0604020202020204" pitchFamily="34" charset="0"/>
                </a:rPr>
                <a:t>HÀM SỐ MŨ</a:t>
              </a:r>
              <a:endParaRPr lang="en-US" sz="4700" b="1">
                <a:solidFill>
                  <a:srgbClr val="FFFF00"/>
                </a:solidFill>
                <a:latin typeface="Arial" panose="020B0604020202020204" pitchFamily="34" charset="0"/>
                <a:cs typeface="Arial" panose="020B0604020202020204" pitchFamily="34" charset="0"/>
              </a:endParaRPr>
            </a:p>
          </p:txBody>
        </p:sp>
      </p:grpSp>
      <p:sp>
        <p:nvSpPr>
          <p:cNvPr id="10" name="Rectangle 9"/>
          <p:cNvSpPr/>
          <p:nvPr/>
        </p:nvSpPr>
        <p:spPr>
          <a:xfrm>
            <a:off x="7240273" y="2337697"/>
            <a:ext cx="3807453" cy="784830"/>
          </a:xfrm>
          <a:prstGeom prst="rect">
            <a:avLst/>
          </a:prstGeom>
        </p:spPr>
        <p:txBody>
          <a:bodyPr wrap="none">
            <a:spAutoFit/>
          </a:bodyPr>
          <a:lstStyle/>
          <a:p>
            <a:r>
              <a:rPr lang="en-US" sz="4500" b="1" smtClean="0">
                <a:solidFill>
                  <a:srgbClr val="C00000"/>
                </a:solidFill>
                <a:latin typeface="Arial" panose="020B0604020202020204" pitchFamily="34" charset="0"/>
                <a:cs typeface="Arial" panose="020B0604020202020204" pitchFamily="34" charset="0"/>
              </a:rPr>
              <a:t>1. Định nghĩa</a:t>
            </a:r>
            <a:endParaRPr lang="en-US" sz="4500" b="1">
              <a:solidFill>
                <a:srgbClr val="C0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0" y="8587660"/>
            <a:ext cx="1021825" cy="1455580"/>
          </a:xfrm>
          <a:prstGeom prst="rect">
            <a:avLst/>
          </a:prstGeom>
        </p:spPr>
      </p:pic>
      <p:grpSp>
        <p:nvGrpSpPr>
          <p:cNvPr id="9" name="Group 8"/>
          <p:cNvGrpSpPr/>
          <p:nvPr/>
        </p:nvGrpSpPr>
        <p:grpSpPr>
          <a:xfrm>
            <a:off x="914400" y="3614583"/>
            <a:ext cx="17035072" cy="4729317"/>
            <a:chOff x="1438309" y="3332340"/>
            <a:chExt cx="17035072" cy="4729317"/>
          </a:xfrm>
        </p:grpSpPr>
        <p:sp>
          <p:nvSpPr>
            <p:cNvPr id="11" name="Rounded Rectangle 10"/>
            <p:cNvSpPr/>
            <p:nvPr/>
          </p:nvSpPr>
          <p:spPr>
            <a:xfrm>
              <a:off x="1467040" y="3332340"/>
              <a:ext cx="1718872" cy="10597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HĐ1</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TextBox 11"/>
                <p:cNvSpPr txBox="1"/>
                <p:nvPr/>
              </p:nvSpPr>
              <p:spPr>
                <a:xfrm>
                  <a:off x="1438309" y="4467019"/>
                  <a:ext cx="17035072" cy="3594638"/>
                </a:xfrm>
                <a:prstGeom prst="rect">
                  <a:avLst/>
                </a:prstGeom>
                <a:noFill/>
              </p:spPr>
              <p:txBody>
                <a:bodyPr wrap="square" rtlCol="0">
                  <a:spAutoFit/>
                </a:bodyPr>
                <a:lstStyle/>
                <a:p>
                  <a:pPr lvl="0" algn="just">
                    <a:lnSpc>
                      <a:spcPct val="200000"/>
                    </a:lnSpc>
                  </a:pPr>
                  <a:r>
                    <a:rPr lang="vi-VN" sz="4000">
                      <a:solidFill>
                        <a:srgbClr val="000000"/>
                      </a:solidFill>
                    </a:rPr>
                    <a:t>Xét bài toán ở phần mở </a:t>
                  </a:r>
                  <a:r>
                    <a:rPr lang="vi-VN" sz="4000">
                      <a:solidFill>
                        <a:srgbClr val="000000"/>
                      </a:solidFill>
                    </a:rPr>
                    <a:t>đầu</a:t>
                  </a:r>
                  <a:r>
                    <a:rPr lang="vi-VN" sz="4000" smtClean="0">
                      <a:solidFill>
                        <a:srgbClr val="000000"/>
                      </a:solidFill>
                    </a:rPr>
                    <a:t>.</a:t>
                  </a:r>
                  <a:endParaRPr lang="en-US" sz="4000" smtClean="0">
                    <a:solidFill>
                      <a:srgbClr val="000000"/>
                    </a:solidFill>
                  </a:endParaRPr>
                </a:p>
                <a:p>
                  <a:pPr algn="just">
                    <a:lnSpc>
                      <a:spcPct val="200000"/>
                    </a:lnSpc>
                  </a:pPr>
                  <a:r>
                    <a:rPr lang="vi-VN" sz="4000" smtClean="0">
                      <a:solidFill>
                        <a:srgbClr val="000000"/>
                      </a:solidFill>
                    </a:rPr>
                    <a:t>a</a:t>
                  </a:r>
                  <a:r>
                    <a:rPr lang="vi-VN" sz="4000">
                      <a:solidFill>
                        <a:srgbClr val="000000"/>
                      </a:solidFill>
                    </a:rPr>
                    <a:t>) Tính số tiền doanh nghiệp đó có được sau 1 năm, 2 năm, 3 </a:t>
                  </a:r>
                  <a:r>
                    <a:rPr lang="vi-VN" sz="4000">
                      <a:solidFill>
                        <a:srgbClr val="000000"/>
                      </a:solidFill>
                    </a:rPr>
                    <a:t>năm</a:t>
                  </a:r>
                  <a:r>
                    <a:rPr lang="vi-VN" sz="4000" smtClean="0">
                      <a:solidFill>
                        <a:srgbClr val="000000"/>
                      </a:solidFill>
                    </a:rPr>
                    <a:t>;</a:t>
                  </a:r>
                  <a:endParaRPr lang="vi-VN" sz="4000">
                    <a:solidFill>
                      <a:srgbClr val="000000"/>
                    </a:solidFill>
                  </a:endParaRPr>
                </a:p>
                <a:p>
                  <a:pPr algn="just">
                    <a:lnSpc>
                      <a:spcPct val="200000"/>
                    </a:lnSpc>
                  </a:pPr>
                  <a:r>
                    <a:rPr lang="vi-VN" sz="4000">
                      <a:solidFill>
                        <a:srgbClr val="000000"/>
                      </a:solidFill>
                    </a:rPr>
                    <a:t>b) Dự đoán công thức tính số tiền doanh nghiệp đó có được sau </a:t>
                  </a:r>
                  <a14:m>
                    <m:oMath xmlns:m="http://schemas.openxmlformats.org/officeDocument/2006/math">
                      <m:r>
                        <a:rPr lang="vi-VN" sz="4000" i="1" smtClean="0">
                          <a:solidFill>
                            <a:srgbClr val="000000"/>
                          </a:solidFill>
                          <a:latin typeface="Cambria Math" panose="02040503050406030204" pitchFamily="18" charset="0"/>
                        </a:rPr>
                        <m:t>𝑛</m:t>
                      </m:r>
                    </m:oMath>
                  </a14:m>
                  <a:r>
                    <a:rPr lang="vi-VN" sz="4000">
                      <a:solidFill>
                        <a:srgbClr val="000000"/>
                      </a:solidFill>
                    </a:rPr>
                    <a:t> năm.</a:t>
                  </a:r>
                  <a:endParaRPr lang="vi-VN" sz="4000" b="0" i="0">
                    <a:solidFill>
                      <a:srgbClr val="000000"/>
                    </a:solidFill>
                    <a:effectLst/>
                  </a:endParaRPr>
                </a:p>
              </p:txBody>
            </p:sp>
          </mc:Choice>
          <mc:Fallback>
            <p:sp>
              <p:nvSpPr>
                <p:cNvPr id="12" name="TextBox 11"/>
                <p:cNvSpPr txBox="1">
                  <a:spLocks noRot="1" noChangeAspect="1" noMove="1" noResize="1" noEditPoints="1" noAdjustHandles="1" noChangeArrowheads="1" noChangeShapeType="1" noTextEdit="1"/>
                </p:cNvSpPr>
                <p:nvPr/>
              </p:nvSpPr>
              <p:spPr>
                <a:xfrm>
                  <a:off x="1438309" y="4467019"/>
                  <a:ext cx="17035072" cy="3594638"/>
                </a:xfrm>
                <a:prstGeom prst="rect">
                  <a:avLst/>
                </a:prstGeom>
                <a:blipFill>
                  <a:blip r:embed="rId4"/>
                  <a:stretch>
                    <a:fillRect l="-1253" b="-6271"/>
                  </a:stretch>
                </a:blipFill>
              </p:spPr>
              <p:txBody>
                <a:bodyPr/>
                <a:lstStyle/>
                <a:p>
                  <a:r>
                    <a:rPr lang="en-US">
                      <a:noFill/>
                    </a:rPr>
                    <a:t> </a:t>
                  </a:r>
                </a:p>
              </p:txBody>
            </p:sp>
          </mc:Fallback>
        </mc:AlternateContent>
      </p:grpSp>
    </p:spTree>
    <p:extLst>
      <p:ext uri="{BB962C8B-B14F-4D97-AF65-F5344CB8AC3E}">
        <p14:creationId xmlns:p14="http://schemas.microsoft.com/office/powerpoint/2010/main" val="98989426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6" name="Rectangle 5"/>
          <p:cNvSpPr/>
          <p:nvPr/>
        </p:nvSpPr>
        <p:spPr>
          <a:xfrm>
            <a:off x="2369397" y="1148200"/>
            <a:ext cx="13549206" cy="1084912"/>
          </a:xfrm>
          <a:prstGeom prst="rect">
            <a:avLst/>
          </a:prstGeom>
        </p:spPr>
        <p:txBody>
          <a:bodyPr wrap="square">
            <a:spAutoFit/>
          </a:bodyPr>
          <a:lstStyle/>
          <a:p>
            <a:pPr algn="ctr">
              <a:lnSpc>
                <a:spcPct val="150000"/>
              </a:lnSpc>
              <a:spcBef>
                <a:spcPts val="600"/>
              </a:spcBef>
              <a:spcAft>
                <a:spcPts val="800"/>
              </a:spcAft>
            </a:pPr>
            <a:r>
              <a:rPr lang="vi-VN" sz="4300" b="1" smtClean="0">
                <a:solidFill>
                  <a:srgbClr val="C00000"/>
                </a:solidFill>
                <a:latin typeface="Arial" panose="020B0604020202020204" pitchFamily="34" charset="0"/>
                <a:cs typeface="Arial" panose="020B0604020202020204" pitchFamily="34" charset="0"/>
              </a:rPr>
              <a:t>Bài </a:t>
            </a:r>
            <a:r>
              <a:rPr lang="en-US" sz="4300" b="1" smtClean="0">
                <a:solidFill>
                  <a:srgbClr val="C00000"/>
                </a:solidFill>
                <a:latin typeface="Arial" panose="020B0604020202020204" pitchFamily="34" charset="0"/>
                <a:cs typeface="Arial" panose="020B0604020202020204" pitchFamily="34" charset="0"/>
              </a:rPr>
              <a:t>1</a:t>
            </a:r>
            <a:r>
              <a:rPr lang="vi-VN" sz="4300" b="1" smtClean="0">
                <a:solidFill>
                  <a:srgbClr val="C00000"/>
                </a:solidFill>
                <a:latin typeface="Arial" panose="020B0604020202020204" pitchFamily="34" charset="0"/>
                <a:cs typeface="Arial" panose="020B0604020202020204" pitchFamily="34" charset="0"/>
              </a:rPr>
              <a:t> </a:t>
            </a:r>
            <a:r>
              <a:rPr lang="vi-VN" sz="4300" b="1">
                <a:solidFill>
                  <a:srgbClr val="C00000"/>
                </a:solidFill>
                <a:latin typeface="Arial" panose="020B0604020202020204" pitchFamily="34" charset="0"/>
                <a:cs typeface="Arial" panose="020B0604020202020204" pitchFamily="34" charset="0"/>
              </a:rPr>
              <a:t>(</a:t>
            </a:r>
            <a:r>
              <a:rPr lang="vi-VN" sz="4300" b="1" smtClean="0">
                <a:solidFill>
                  <a:srgbClr val="C00000"/>
                </a:solidFill>
                <a:latin typeface="Arial" panose="020B0604020202020204" pitchFamily="34" charset="0"/>
                <a:cs typeface="Arial" panose="020B0604020202020204" pitchFamily="34" charset="0"/>
              </a:rPr>
              <a:t>SGK-tr.</a:t>
            </a:r>
            <a:r>
              <a:rPr lang="en-US" sz="4300" b="1" smtClean="0">
                <a:solidFill>
                  <a:srgbClr val="C00000"/>
                </a:solidFill>
                <a:latin typeface="Arial" panose="020B0604020202020204" pitchFamily="34" charset="0"/>
                <a:cs typeface="Arial" panose="020B0604020202020204" pitchFamily="34" charset="0"/>
              </a:rPr>
              <a:t>47</a:t>
            </a:r>
            <a:r>
              <a:rPr lang="vi-VN" sz="4300" b="1" smtClean="0">
                <a:solidFill>
                  <a:srgbClr val="C00000"/>
                </a:solidFill>
                <a:latin typeface="Arial" panose="020B0604020202020204" pitchFamily="34" charset="0"/>
                <a:cs typeface="Arial" panose="020B0604020202020204" pitchFamily="34" charset="0"/>
              </a:rPr>
              <a:t>) </a:t>
            </a:r>
            <a:r>
              <a:rPr lang="en-US" sz="4200">
                <a:solidFill>
                  <a:prstClr val="black"/>
                </a:solidFill>
                <a:latin typeface="Arial" panose="020B0604020202020204" pitchFamily="34" charset="0"/>
                <a:cs typeface="Arial" panose="020B0604020202020204" pitchFamily="34" charset="0"/>
              </a:rPr>
              <a:t>Tìm tập xác định của các hàm số:</a:t>
            </a:r>
            <a:endParaRPr lang="en-US" sz="4200" smtClean="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766903" y="7558307"/>
            <a:ext cx="3048000" cy="2201333"/>
          </a:xfrm>
          <a:prstGeom prst="rect">
            <a:avLst/>
          </a:prstGeom>
        </p:spPr>
      </p:pic>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327671267"/>
                  </p:ext>
                </p:extLst>
              </p:nvPr>
            </p:nvGraphicFramePr>
            <p:xfrm>
              <a:off x="533400" y="3238500"/>
              <a:ext cx="17068800" cy="3442598"/>
            </p:xfrm>
            <a:graphic>
              <a:graphicData uri="http://schemas.openxmlformats.org/drawingml/2006/table">
                <a:tbl>
                  <a:tblPr firstRow="1" firstCol="1" bandRow="1"/>
                  <a:tblGrid>
                    <a:gridCol w="4767138">
                      <a:extLst>
                        <a:ext uri="{9D8B030D-6E8A-4147-A177-3AD203B41FA5}">
                          <a16:colId xmlns:a16="http://schemas.microsoft.com/office/drawing/2014/main" val="3985683939"/>
                        </a:ext>
                      </a:extLst>
                    </a:gridCol>
                    <a:gridCol w="6281134">
                      <a:extLst>
                        <a:ext uri="{9D8B030D-6E8A-4147-A177-3AD203B41FA5}">
                          <a16:colId xmlns:a16="http://schemas.microsoft.com/office/drawing/2014/main" val="271195122"/>
                        </a:ext>
                      </a:extLst>
                    </a:gridCol>
                    <a:gridCol w="6020528">
                      <a:extLst>
                        <a:ext uri="{9D8B030D-6E8A-4147-A177-3AD203B41FA5}">
                          <a16:colId xmlns:a16="http://schemas.microsoft.com/office/drawing/2014/main" val="2035558206"/>
                        </a:ext>
                      </a:extLst>
                    </a:gridCol>
                  </a:tblGrid>
                  <a:tr h="3442598">
                    <a:tc>
                      <a:txBody>
                        <a:bodyPr/>
                        <a:lstStyle/>
                        <a:p>
                          <a:pPr algn="ctr">
                            <a:lnSpc>
                              <a:spcPct val="100000"/>
                            </a:lnSpc>
                            <a:spcBef>
                              <a:spcPts val="600"/>
                            </a:spcBef>
                            <a:spcAft>
                              <a:spcPts val="600"/>
                            </a:spcAft>
                          </a:pPr>
                          <a:r>
                            <a:rPr lang="en-US" sz="420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a:effectLst/>
                                      <a:latin typeface="Cambria Math" panose="02040503050406030204" pitchFamily="18" charset="0"/>
                                      <a:ea typeface="Calibri" panose="020F0502020204030204" pitchFamily="34" charset="0"/>
                                      <a:cs typeface="Times New Roman" panose="02020603050405020304" pitchFamily="18" charset="0"/>
                                    </a:rPr>
                                    <m:t>12</m:t>
                                  </m:r>
                                </m:e>
                                <m:sup>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sup>
                              </m:sSup>
                            </m:oMath>
                          </a14:m>
                          <a:endParaRPr lang="en-US" sz="4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00000"/>
                            </a:lnSpc>
                            <a:spcBef>
                              <a:spcPts val="600"/>
                            </a:spcBef>
                            <a:spcAft>
                              <a:spcPts val="600"/>
                            </a:spcAft>
                          </a:pPr>
                          <a:r>
                            <a:rPr lang="en-US" sz="4200" smtClean="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𝑙𝑜𝑔</m:t>
                                  </m:r>
                                </m:e>
                                <m:sub>
                                  <m:r>
                                    <a:rPr lang="en-US" sz="4200" i="1">
                                      <a:effectLst/>
                                      <a:latin typeface="Cambria Math" panose="02040503050406030204" pitchFamily="18" charset="0"/>
                                      <a:ea typeface="Calibri" panose="020F0502020204030204" pitchFamily="34" charset="0"/>
                                      <a:cs typeface="Times New Roman" panose="02020603050405020304" pitchFamily="18" charset="0"/>
                                    </a:rPr>
                                    <m:t>5</m:t>
                                  </m:r>
                                </m:sub>
                              </m:sSub>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200" i="1">
                                      <a:effectLst/>
                                      <a:latin typeface="Cambria Math" panose="02040503050406030204" pitchFamily="18" charset="0"/>
                                      <a:ea typeface="Calibri" panose="020F0502020204030204" pitchFamily="34" charset="0"/>
                                      <a:cs typeface="Times New Roman" panose="02020603050405020304" pitchFamily="18" charset="0"/>
                                    </a:rPr>
                                    <m:t>2</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200" i="1">
                                      <a:effectLst/>
                                      <a:latin typeface="Cambria Math" panose="02040503050406030204" pitchFamily="18" charset="0"/>
                                      <a:ea typeface="Calibri" panose="020F0502020204030204" pitchFamily="34" charset="0"/>
                                      <a:cs typeface="Times New Roman" panose="02020603050405020304" pitchFamily="18" charset="0"/>
                                    </a:rPr>
                                    <m:t>−3</m:t>
                                  </m:r>
                                </m:e>
                              </m:d>
                            </m:oMath>
                          </a14:m>
                          <a:endParaRPr lang="en-US" sz="4200" smtClean="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00000"/>
                            </a:lnSpc>
                            <a:spcBef>
                              <a:spcPts val="600"/>
                            </a:spcBef>
                            <a:spcAft>
                              <a:spcPts val="600"/>
                            </a:spcAft>
                          </a:pPr>
                          <a:r>
                            <a:rPr lang="en-US" sz="420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2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200" i="1">
                                          <a:effectLst/>
                                          <a:latin typeface="Cambria Math" panose="02040503050406030204" pitchFamily="18" charset="0"/>
                                          <a:ea typeface="Calibri" panose="020F0502020204030204" pitchFamily="34" charset="0"/>
                                          <a:cs typeface="Times New Roman" panose="02020603050405020304" pitchFamily="18" charset="0"/>
                                        </a:rPr>
                                        <m:t>5</m:t>
                                      </m:r>
                                    </m:den>
                                  </m:f>
                                </m:sub>
                              </m:sSub>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2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200" i="1">
                                      <a:effectLst/>
                                      <a:latin typeface="Cambria Math" panose="02040503050406030204" pitchFamily="18" charset="0"/>
                                      <a:ea typeface="Calibri" panose="020F0502020204030204" pitchFamily="34" charset="0"/>
                                      <a:cs typeface="Times New Roman" panose="02020603050405020304" pitchFamily="18" charset="0"/>
                                    </a:rPr>
                                    <m:t>+4</m:t>
                                  </m:r>
                                </m:e>
                              </m:d>
                            </m:oMath>
                          </a14:m>
                          <a:endParaRPr lang="en-US" sz="4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11229675"/>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327671267"/>
                  </p:ext>
                </p:extLst>
              </p:nvPr>
            </p:nvGraphicFramePr>
            <p:xfrm>
              <a:off x="533400" y="3238500"/>
              <a:ext cx="17068800" cy="3442598"/>
            </p:xfrm>
            <a:graphic>
              <a:graphicData uri="http://schemas.openxmlformats.org/drawingml/2006/table">
                <a:tbl>
                  <a:tblPr firstRow="1" firstCol="1" bandRow="1"/>
                  <a:tblGrid>
                    <a:gridCol w="4767138">
                      <a:extLst>
                        <a:ext uri="{9D8B030D-6E8A-4147-A177-3AD203B41FA5}">
                          <a16:colId xmlns:a16="http://schemas.microsoft.com/office/drawing/2014/main" val="3985683939"/>
                        </a:ext>
                      </a:extLst>
                    </a:gridCol>
                    <a:gridCol w="6281134">
                      <a:extLst>
                        <a:ext uri="{9D8B030D-6E8A-4147-A177-3AD203B41FA5}">
                          <a16:colId xmlns:a16="http://schemas.microsoft.com/office/drawing/2014/main" val="271195122"/>
                        </a:ext>
                      </a:extLst>
                    </a:gridCol>
                    <a:gridCol w="6020528">
                      <a:extLst>
                        <a:ext uri="{9D8B030D-6E8A-4147-A177-3AD203B41FA5}">
                          <a16:colId xmlns:a16="http://schemas.microsoft.com/office/drawing/2014/main" val="2035558206"/>
                        </a:ext>
                      </a:extLst>
                    </a:gridCol>
                  </a:tblGrid>
                  <a:tr h="3442598">
                    <a:tc>
                      <a:txBody>
                        <a:bodyPr/>
                        <a:lstStyle/>
                        <a:p>
                          <a:endParaRPr lang="en-US"/>
                        </a:p>
                      </a:txBody>
                      <a:tcPr marL="68580" marR="68580" marT="0" marB="0">
                        <a:lnL>
                          <a:noFill/>
                        </a:lnL>
                        <a:lnR w="12700" cap="flat" cmpd="sng" algn="ctr">
                          <a:solidFill>
                            <a:schemeClr val="tx1"/>
                          </a:solidFill>
                          <a:prstDash val="solid"/>
                          <a:round/>
                          <a:headEnd type="none" w="med" len="med"/>
                          <a:tailEnd type="none" w="med" len="med"/>
                        </a:lnR>
                        <a:lnT>
                          <a:noFill/>
                        </a:lnT>
                        <a:lnB>
                          <a:noFill/>
                        </a:lnB>
                        <a:blipFill>
                          <a:blip r:embed="rId4"/>
                          <a:stretch>
                            <a:fillRect t="-4956" r="-258184" b="-354"/>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blipFill>
                          <a:blip r:embed="rId4"/>
                          <a:stretch>
                            <a:fillRect l="-75849" t="-4956" r="-95829" b="-354"/>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a:noFill/>
                        </a:lnR>
                        <a:lnT>
                          <a:noFill/>
                        </a:lnT>
                        <a:lnB>
                          <a:noFill/>
                        </a:lnB>
                        <a:blipFill>
                          <a:blip r:embed="rId4"/>
                          <a:stretch>
                            <a:fillRect l="-183502" t="-4956" b="-354"/>
                          </a:stretch>
                        </a:blipFill>
                      </a:tcPr>
                    </a:tc>
                    <a:extLst>
                      <a:ext uri="{0D108BD9-81ED-4DB2-BD59-A6C34878D82A}">
                        <a16:rowId xmlns:a16="http://schemas.microsoft.com/office/drawing/2014/main" val="1411229675"/>
                      </a:ext>
                    </a:extLst>
                  </a:tr>
                </a:tbl>
              </a:graphicData>
            </a:graphic>
          </p:graphicFrame>
        </mc:Fallback>
      </mc:AlternateContent>
      <mc:AlternateContent xmlns:mc="http://schemas.openxmlformats.org/markup-compatibility/2006">
        <mc:Choice xmlns:a14="http://schemas.microsoft.com/office/drawing/2010/main" Requires="a14">
          <p:sp>
            <p:nvSpPr>
              <p:cNvPr id="4" name="Rectangle 3"/>
              <p:cNvSpPr/>
              <p:nvPr/>
            </p:nvSpPr>
            <p:spPr>
              <a:xfrm>
                <a:off x="1219200" y="4824285"/>
                <a:ext cx="3051605" cy="1061829"/>
              </a:xfrm>
              <a:prstGeom prst="rect">
                <a:avLst/>
              </a:prstGeom>
            </p:spPr>
            <p:txBody>
              <a:bodyPr wrap="none">
                <a:spAutoFit/>
              </a:bodyPr>
              <a:lstStyle/>
              <a:p>
                <a:pPr lvl="0" algn="ctr" defTabSz="1371600">
                  <a:lnSpc>
                    <a:spcPct val="150000"/>
                  </a:lnSpc>
                  <a:spcBef>
                    <a:spcPts val="600"/>
                  </a:spcBef>
                  <a:spcAft>
                    <a:spcPts val="600"/>
                  </a:spcAft>
                </a:pP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TXĐ: </a:t>
                </a:r>
                <a14:m>
                  <m:oMath xmlns:m="http://schemas.openxmlformats.org/officeDocument/2006/math">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ℝ</m:t>
                    </m:r>
                  </m:oMath>
                </a14:m>
                <a:endParaRPr lang="en-US" sz="42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19200" y="4824285"/>
                <a:ext cx="3051605" cy="1061829"/>
              </a:xfrm>
              <a:prstGeom prst="rect">
                <a:avLst/>
              </a:prstGeom>
              <a:blipFill>
                <a:blip r:embed="rId5"/>
                <a:stretch>
                  <a:fillRect l="-6986" b="-137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5943600" y="4583577"/>
                <a:ext cx="4589590" cy="1543243"/>
              </a:xfrm>
              <a:prstGeom prst="rect">
                <a:avLst/>
              </a:prstGeom>
            </p:spPr>
            <p:txBody>
              <a:bodyPr wrap="none">
                <a:spAutoFit/>
              </a:bodyPr>
              <a:lstStyle/>
              <a:p>
                <a:pPr lvl="0" algn="ctr" defTabSz="1371600">
                  <a:lnSpc>
                    <a:spcPct val="150000"/>
                  </a:lnSpc>
                  <a:spcBef>
                    <a:spcPts val="600"/>
                  </a:spcBef>
                  <a:spcAft>
                    <a:spcPts val="600"/>
                  </a:spcAft>
                </a:pP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TXĐ</a:t>
                </a: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d>
                  </m:oMath>
                </a14:m>
                <a:endParaRPr lang="en-US" sz="42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943600" y="4583577"/>
                <a:ext cx="4589590" cy="1543243"/>
              </a:xfrm>
              <a:prstGeom prst="rect">
                <a:avLst/>
              </a:prstGeom>
              <a:blipFill>
                <a:blip r:embed="rId6"/>
                <a:stretch>
                  <a:fillRect l="-45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2420600" y="4824285"/>
                <a:ext cx="4329006" cy="1061829"/>
              </a:xfrm>
              <a:prstGeom prst="rect">
                <a:avLst/>
              </a:prstGeom>
            </p:spPr>
            <p:txBody>
              <a:bodyPr wrap="none">
                <a:spAutoFit/>
              </a:bodyPr>
              <a:lstStyle/>
              <a:p>
                <a:pPr lvl="0" algn="ctr" defTabSz="1371600">
                  <a:lnSpc>
                    <a:spcPct val="150000"/>
                  </a:lnSpc>
                  <a:spcBef>
                    <a:spcPts val="600"/>
                  </a:spcBef>
                  <a:spcAft>
                    <a:spcPts val="600"/>
                  </a:spcAft>
                </a:pP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TXĐ: </a:t>
                </a:r>
                <a14:m>
                  <m:oMath xmlns:m="http://schemas.openxmlformats.org/officeDocument/2006/math">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−2;2</m:t>
                        </m:r>
                      </m:e>
                    </m:d>
                  </m:oMath>
                </a14:m>
                <a:endParaRPr lang="en-US" sz="42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2420600" y="4824285"/>
                <a:ext cx="4329006" cy="1061829"/>
              </a:xfrm>
              <a:prstGeom prst="rect">
                <a:avLst/>
              </a:prstGeom>
              <a:blipFill>
                <a:blip r:embed="rId7"/>
                <a:stretch>
                  <a:fillRect l="-5070" b="-13714"/>
                </a:stretch>
              </a:blipFill>
            </p:spPr>
            <p:txBody>
              <a:bodyPr/>
              <a:lstStyle/>
              <a:p>
                <a:r>
                  <a:rPr lang="en-US">
                    <a:noFill/>
                  </a:rPr>
                  <a:t> </a:t>
                </a:r>
              </a:p>
            </p:txBody>
          </p:sp>
        </mc:Fallback>
      </mc:AlternateContent>
      <p:grpSp>
        <p:nvGrpSpPr>
          <p:cNvPr id="12" name="Group 3"/>
          <p:cNvGrpSpPr/>
          <p:nvPr/>
        </p:nvGrpSpPr>
        <p:grpSpPr>
          <a:xfrm>
            <a:off x="-1143000" y="9592011"/>
            <a:ext cx="21242535" cy="1718239"/>
            <a:chOff x="0" y="0"/>
            <a:chExt cx="4478132" cy="474202"/>
          </a:xfrm>
        </p:grpSpPr>
        <p:sp>
          <p:nvSpPr>
            <p:cNvPr id="13"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1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Tree>
    <p:extLst>
      <p:ext uri="{BB962C8B-B14F-4D97-AF65-F5344CB8AC3E}">
        <p14:creationId xmlns:p14="http://schemas.microsoft.com/office/powerpoint/2010/main" val="202508650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pic>
        <p:nvPicPr>
          <p:cNvPr id="5" name="Picture 4"/>
          <p:cNvPicPr>
            <a:picLocks noChangeAspect="1"/>
          </p:cNvPicPr>
          <p:nvPr/>
        </p:nvPicPr>
        <p:blipFill>
          <a:blip r:embed="rId3"/>
          <a:stretch>
            <a:fillRect/>
          </a:stretch>
        </p:blipFill>
        <p:spPr>
          <a:xfrm>
            <a:off x="16485063" y="8600376"/>
            <a:ext cx="1415124" cy="1509018"/>
          </a:xfrm>
          <a:prstGeom prst="rect">
            <a:avLst/>
          </a:prstGeom>
        </p:spPr>
      </p:pic>
      <p:sp>
        <p:nvSpPr>
          <p:cNvPr id="6" name="Rectangle 5"/>
          <p:cNvSpPr/>
          <p:nvPr/>
        </p:nvSpPr>
        <p:spPr>
          <a:xfrm>
            <a:off x="536408" y="475557"/>
            <a:ext cx="17183100" cy="1985159"/>
          </a:xfrm>
          <a:prstGeom prst="rect">
            <a:avLst/>
          </a:prstGeom>
        </p:spPr>
        <p:txBody>
          <a:bodyPr wrap="square">
            <a:spAutoFit/>
          </a:bodyPr>
          <a:lstStyle/>
          <a:p>
            <a:pPr algn="just">
              <a:lnSpc>
                <a:spcPct val="150000"/>
              </a:lnSpc>
              <a:spcBef>
                <a:spcPts val="600"/>
              </a:spcBef>
              <a:spcAft>
                <a:spcPts val="800"/>
              </a:spcAft>
            </a:pPr>
            <a:r>
              <a:rPr lang="vi-VN" sz="4100" b="1" smtClean="0">
                <a:solidFill>
                  <a:srgbClr val="C00000"/>
                </a:solidFill>
                <a:latin typeface="Arial" panose="020B0604020202020204" pitchFamily="34" charset="0"/>
                <a:cs typeface="Arial" panose="020B0604020202020204" pitchFamily="34" charset="0"/>
              </a:rPr>
              <a:t>Bài </a:t>
            </a:r>
            <a:r>
              <a:rPr lang="en-US" sz="4100" b="1" smtClean="0">
                <a:solidFill>
                  <a:srgbClr val="C00000"/>
                </a:solidFill>
                <a:latin typeface="Arial" panose="020B0604020202020204" pitchFamily="34" charset="0"/>
                <a:cs typeface="Arial" panose="020B0604020202020204" pitchFamily="34" charset="0"/>
              </a:rPr>
              <a:t>2</a:t>
            </a:r>
            <a:r>
              <a:rPr lang="vi-VN" sz="4100" b="1" smtClean="0">
                <a:solidFill>
                  <a:srgbClr val="C00000"/>
                </a:solidFill>
                <a:latin typeface="Arial" panose="020B0604020202020204" pitchFamily="34" charset="0"/>
                <a:cs typeface="Arial" panose="020B0604020202020204" pitchFamily="34" charset="0"/>
              </a:rPr>
              <a:t> </a:t>
            </a:r>
            <a:r>
              <a:rPr lang="vi-VN" sz="4100" b="1">
                <a:solidFill>
                  <a:srgbClr val="C00000"/>
                </a:solidFill>
                <a:latin typeface="Arial" panose="020B0604020202020204" pitchFamily="34" charset="0"/>
                <a:cs typeface="Arial" panose="020B0604020202020204" pitchFamily="34" charset="0"/>
              </a:rPr>
              <a:t>(</a:t>
            </a:r>
            <a:r>
              <a:rPr lang="vi-VN" sz="4100" b="1" smtClean="0">
                <a:solidFill>
                  <a:srgbClr val="C00000"/>
                </a:solidFill>
                <a:latin typeface="Arial" panose="020B0604020202020204" pitchFamily="34" charset="0"/>
                <a:cs typeface="Arial" panose="020B0604020202020204" pitchFamily="34" charset="0"/>
              </a:rPr>
              <a:t>SGK-tr.</a:t>
            </a:r>
            <a:r>
              <a:rPr lang="en-US" sz="4100" b="1" smtClean="0">
                <a:solidFill>
                  <a:srgbClr val="C00000"/>
                </a:solidFill>
                <a:latin typeface="Arial" panose="020B0604020202020204" pitchFamily="34" charset="0"/>
                <a:cs typeface="Arial" panose="020B0604020202020204" pitchFamily="34" charset="0"/>
              </a:rPr>
              <a:t>47</a:t>
            </a:r>
            <a:r>
              <a:rPr lang="vi-VN" sz="4100" b="1" smtClean="0">
                <a:solidFill>
                  <a:srgbClr val="C00000"/>
                </a:solidFill>
                <a:latin typeface="Arial" panose="020B0604020202020204" pitchFamily="34" charset="0"/>
                <a:cs typeface="Arial" panose="020B0604020202020204" pitchFamily="34" charset="0"/>
              </a:rPr>
              <a:t>) </a:t>
            </a:r>
            <a:r>
              <a:rPr lang="en-US" sz="4100">
                <a:solidFill>
                  <a:prstClr val="black"/>
                </a:solidFill>
                <a:latin typeface="Arial" panose="020B0604020202020204" pitchFamily="34" charset="0"/>
                <a:cs typeface="Arial" panose="020B0604020202020204" pitchFamily="34" charset="0"/>
              </a:rPr>
              <a:t>Trong các hàm số sau, hàm số nào đồng biến, hàm số nào nghịch biến trên khoảng xác định của hàm số đó? Vì sao?</a:t>
            </a:r>
            <a:endParaRPr lang="en-US" sz="41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536408" y="2307510"/>
                <a:ext cx="15544800" cy="7352206"/>
              </a:xfrm>
              <a:prstGeom prst="rect">
                <a:avLst/>
              </a:prstGeom>
            </p:spPr>
            <p:txBody>
              <a:bodyPr wrap="square">
                <a:spAutoFit/>
              </a:bodyPr>
              <a:lstStyle/>
              <a:p>
                <a:pPr algn="just">
                  <a:lnSpc>
                    <a:spcPct val="150000"/>
                  </a:lnSpc>
                  <a:spcBef>
                    <a:spcPts val="1200"/>
                  </a:spcBef>
                  <a:spcAft>
                    <a:spcPts val="1200"/>
                  </a:spcAft>
                </a:pPr>
                <a:r>
                  <a:rPr lang="en-US" sz="41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1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1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10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1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100" i="1">
                            <a:effectLst/>
                            <a:latin typeface="Cambria Math" panose="02040503050406030204" pitchFamily="18" charset="0"/>
                            <a:ea typeface="Calibri" panose="020F0502020204030204" pitchFamily="34" charset="0"/>
                            <a:cs typeface="Times New Roman" panose="02020603050405020304" pitchFamily="18" charset="0"/>
                          </a:rPr>
                          <m:t>𝑥</m:t>
                        </m:r>
                      </m:sup>
                    </m:sSup>
                  </m:oMath>
                </a14:m>
                <a:endParaRPr lang="en-US" sz="41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r>
                  <a:rPr lang="en-US" sz="4100" smtClean="0">
                    <a:effectLst/>
                    <a:latin typeface="Arial" panose="020B0604020202020204" pitchFamily="34" charset="0"/>
                    <a:ea typeface="Calibri" panose="020F0502020204030204" pitchFamily="34" charset="0"/>
                    <a:cs typeface="Arial" panose="020B0604020202020204" pitchFamily="34" charset="0"/>
                  </a:rPr>
                  <a:t>b</a:t>
                </a:r>
                <a:r>
                  <a:rPr lang="en-US" sz="4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1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1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100" i="1">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100" i="1">
                                        <a:effectLst/>
                                        <a:latin typeface="Cambria Math" panose="02040503050406030204" pitchFamily="18" charset="0"/>
                                        <a:ea typeface="Calibri" panose="020F0502020204030204" pitchFamily="34" charset="0"/>
                                        <a:cs typeface="Times New Roman" panose="02020603050405020304" pitchFamily="18" charset="0"/>
                                      </a:rPr>
                                      <m:t>26</m:t>
                                    </m:r>
                                  </m:e>
                                </m:rad>
                              </m:num>
                              <m:den>
                                <m:r>
                                  <a:rPr lang="en-US" sz="41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100" i="1">
                            <a:effectLst/>
                            <a:latin typeface="Cambria Math" panose="02040503050406030204" pitchFamily="18" charset="0"/>
                            <a:ea typeface="Calibri" panose="020F0502020204030204" pitchFamily="34" charset="0"/>
                            <a:cs typeface="Times New Roman" panose="02020603050405020304" pitchFamily="18" charset="0"/>
                          </a:rPr>
                          <m:t>𝑥</m:t>
                        </m:r>
                      </m:sup>
                    </m:sSup>
                  </m:oMath>
                </a14:m>
                <a:r>
                  <a:rPr lang="en-US" sz="4100" smtClean="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1200"/>
                  </a:spcBef>
                  <a:spcAft>
                    <a:spcPts val="1200"/>
                  </a:spcAft>
                </a:pPr>
                <a:r>
                  <a:rPr lang="en-US" sz="4100" smtClean="0">
                    <a:effectLst/>
                    <a:latin typeface="Arial" panose="020B0604020202020204" pitchFamily="34" charset="0"/>
                    <a:ea typeface="Calibri" panose="020F0502020204030204" pitchFamily="34" charset="0"/>
                    <a:cs typeface="Arial" panose="020B0604020202020204" pitchFamily="34" charset="0"/>
                  </a:rPr>
                  <a:t>c</a:t>
                </a:r>
                <a:r>
                  <a:rPr lang="en-US" sz="4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1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1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100" i="1">
                            <a:effectLst/>
                            <a:latin typeface="Cambria Math" panose="02040503050406030204" pitchFamily="18" charset="0"/>
                            <a:ea typeface="Calibri" panose="020F0502020204030204" pitchFamily="34" charset="0"/>
                            <a:cs typeface="Times New Roman" panose="02020603050405020304" pitchFamily="18" charset="0"/>
                          </a:rPr>
                          <m:t>𝑙𝑜𝑔</m:t>
                        </m:r>
                      </m:e>
                      <m:sub>
                        <m:r>
                          <a:rPr lang="en-US" sz="4100" i="1">
                            <a:effectLst/>
                            <a:latin typeface="Cambria Math" panose="02040503050406030204" pitchFamily="18" charset="0"/>
                            <a:ea typeface="Calibri" panose="020F0502020204030204" pitchFamily="34" charset="0"/>
                            <a:cs typeface="Times New Roman" panose="02020603050405020304" pitchFamily="18" charset="0"/>
                          </a:rPr>
                          <m:t>𝜋</m:t>
                        </m:r>
                      </m:sub>
                    </m:sSub>
                    <m:r>
                      <a:rPr lang="en-US" sz="4100" i="1">
                        <a:effectLst/>
                        <a:latin typeface="Cambria Math" panose="02040503050406030204" pitchFamily="18" charset="0"/>
                        <a:ea typeface="Calibri" panose="020F0502020204030204" pitchFamily="34" charset="0"/>
                        <a:cs typeface="Times New Roman" panose="02020603050405020304" pitchFamily="18" charset="0"/>
                      </a:rPr>
                      <m:t> </m:t>
                    </m:r>
                    <m:r>
                      <a:rPr lang="en-US" sz="41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4100" smtClean="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1200"/>
                  </a:spcBef>
                  <a:spcAft>
                    <a:spcPts val="1200"/>
                  </a:spcAft>
                </a:pPr>
                <a:r>
                  <a:rPr lang="en-US" sz="4100" smtClean="0">
                    <a:effectLst/>
                    <a:latin typeface="Arial" panose="020B0604020202020204" pitchFamily="34" charset="0"/>
                    <a:ea typeface="Calibri" panose="020F0502020204030204" pitchFamily="34" charset="0"/>
                    <a:cs typeface="Arial" panose="020B0604020202020204" pitchFamily="34" charset="0"/>
                  </a:rPr>
                  <a:t>d</a:t>
                </a:r>
                <a:r>
                  <a:rPr lang="en-US" sz="4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1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1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100" i="1">
                            <a:effectLst/>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100" i="1">
                                    <a:effectLst/>
                                    <a:latin typeface="Cambria Math" panose="02040503050406030204" pitchFamily="18" charset="0"/>
                                    <a:ea typeface="Calibri" panose="020F0502020204030204" pitchFamily="34" charset="0"/>
                                    <a:cs typeface="Times New Roman" panose="02020603050405020304" pitchFamily="18" charset="0"/>
                                  </a:rPr>
                                  <m:t>15</m:t>
                                </m:r>
                              </m:e>
                            </m:rad>
                          </m:num>
                          <m:den>
                            <m:r>
                              <a:rPr lang="en-US" sz="4100" i="1">
                                <a:effectLst/>
                                <a:latin typeface="Cambria Math" panose="02040503050406030204" pitchFamily="18" charset="0"/>
                                <a:ea typeface="Calibri" panose="020F0502020204030204" pitchFamily="34" charset="0"/>
                                <a:cs typeface="Times New Roman" panose="02020603050405020304" pitchFamily="18" charset="0"/>
                              </a:rPr>
                              <m:t>4</m:t>
                            </m:r>
                          </m:den>
                        </m:f>
                      </m:sub>
                    </m:sSub>
                    <m:r>
                      <a:rPr lang="en-US" sz="4100" i="1">
                        <a:effectLst/>
                        <a:latin typeface="Cambria Math" panose="02040503050406030204" pitchFamily="18" charset="0"/>
                        <a:ea typeface="Calibri" panose="020F0502020204030204" pitchFamily="34" charset="0"/>
                        <a:cs typeface="Times New Roman" panose="02020603050405020304" pitchFamily="18" charset="0"/>
                      </a:rPr>
                      <m:t> </m:t>
                    </m:r>
                    <m:r>
                      <a:rPr lang="en-US" sz="4100" i="1">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41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536408" y="2307510"/>
                <a:ext cx="15544800" cy="7352206"/>
              </a:xfrm>
              <a:prstGeom prst="rect">
                <a:avLst/>
              </a:prstGeom>
              <a:blipFill>
                <a:blip r:embed="rId4"/>
                <a:stretch>
                  <a:fillRect l="-14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4288137" y="2549283"/>
                <a:ext cx="9386672" cy="1597938"/>
              </a:xfrm>
              <a:prstGeom prst="rect">
                <a:avLst/>
              </a:prstGeom>
            </p:spPr>
            <p:txBody>
              <a:bodyPr wrap="none">
                <a:spAutoFit/>
              </a:bodyPr>
              <a:lstStyle/>
              <a:p>
                <a:pPr lvl="0" algn="just">
                  <a:lnSpc>
                    <a:spcPct val="150000"/>
                  </a:lnSpc>
                  <a:spcBef>
                    <a:spcPts val="1200"/>
                  </a:spcBef>
                  <a:spcAft>
                    <a:spcPts val="1200"/>
                  </a:spcAft>
                </a:pPr>
                <a14:m>
                  <m:oMath xmlns:m="http://schemas.openxmlformats.org/officeDocument/2006/math">
                    <m:r>
                      <a:rPr lang="en-US" sz="41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4100" smtClean="0">
                    <a:solidFill>
                      <a:prstClr val="black"/>
                    </a:solidFill>
                    <a:latin typeface="Arial" panose="020B0604020202020204" pitchFamily="34" charset="0"/>
                    <a:ea typeface="Calibri" panose="020F0502020204030204" pitchFamily="34" charset="0"/>
                    <a:cs typeface="Arial" panose="020B0604020202020204" pitchFamily="34" charset="0"/>
                  </a:rPr>
                  <a:t> Hàm </a:t>
                </a:r>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số nghịch biến trên </a:t>
                </a:r>
                <a14:m>
                  <m:oMath xmlns:m="http://schemas.openxmlformats.org/officeDocument/2006/math">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ℝ</m:t>
                    </m:r>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f>
                      <m:fPr>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&lt;1</m:t>
                    </m:r>
                  </m:oMath>
                </a14:m>
                <a:endParaRPr lang="en-US" sz="41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4288137" y="2549283"/>
                <a:ext cx="9386672" cy="159793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4292147" y="4581197"/>
                <a:ext cx="9671622" cy="1656544"/>
              </a:xfrm>
              <a:prstGeom prst="rect">
                <a:avLst/>
              </a:prstGeom>
            </p:spPr>
            <p:txBody>
              <a:bodyPr wrap="none">
                <a:spAutoFit/>
              </a:bodyPr>
              <a:lstStyle/>
              <a:p>
                <a:pPr lvl="0" algn="just">
                  <a:lnSpc>
                    <a:spcPct val="150000"/>
                  </a:lnSpc>
                  <a:spcBef>
                    <a:spcPts val="1200"/>
                  </a:spcBef>
                  <a:spcAft>
                    <a:spcPts val="1200"/>
                  </a:spcAft>
                </a:pPr>
                <a14:m>
                  <m:oMath xmlns:m="http://schemas.openxmlformats.org/officeDocument/2006/math">
                    <m:r>
                      <a:rPr lang="en-US" sz="41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Hàm </a:t>
                </a:r>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số nghịch biến trên </a:t>
                </a:r>
                <a14:m>
                  <m:oMath xmlns:m="http://schemas.openxmlformats.org/officeDocument/2006/math">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ℝ</m:t>
                    </m:r>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f>
                      <m:fPr>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26</m:t>
                            </m:r>
                          </m:e>
                        </m:rad>
                      </m:num>
                      <m:den>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&lt;1</m:t>
                    </m:r>
                  </m:oMath>
                </a14:m>
                <a:endParaRPr lang="en-US" sz="41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4292147" y="4581197"/>
                <a:ext cx="9671622" cy="165654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4304179" y="6548472"/>
                <a:ext cx="10551796" cy="1038746"/>
              </a:xfrm>
              <a:prstGeom prst="rect">
                <a:avLst/>
              </a:prstGeom>
            </p:spPr>
            <p:txBody>
              <a:bodyPr wrap="square">
                <a:spAutoFit/>
              </a:bodyPr>
              <a:lstStyle/>
              <a:p>
                <a:pPr lvl="0" algn="just">
                  <a:lnSpc>
                    <a:spcPct val="150000"/>
                  </a:lnSpc>
                  <a:spcBef>
                    <a:spcPts val="1200"/>
                  </a:spcBef>
                  <a:spcAft>
                    <a:spcPts val="1200"/>
                  </a:spcAft>
                </a:pPr>
                <a14:m>
                  <m:oMath xmlns:m="http://schemas.openxmlformats.org/officeDocument/2006/math">
                    <m:r>
                      <a:rPr lang="en-US" sz="41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Hàm số đồng biến trên </a:t>
                </a:r>
                <a14:m>
                  <m:oMath xmlns:m="http://schemas.openxmlformats.org/officeDocument/2006/math">
                    <m:d>
                      <m:dPr>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e>
                    </m:d>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&gt;1</m:t>
                    </m:r>
                  </m:oMath>
                </a14:m>
                <a:endParaRPr lang="en-US" sz="41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304179" y="6548472"/>
                <a:ext cx="10551796" cy="1038746"/>
              </a:xfrm>
              <a:prstGeom prst="rect">
                <a:avLst/>
              </a:prstGeom>
              <a:blipFill>
                <a:blip r:embed="rId7"/>
                <a:stretch>
                  <a:fillRect b="-128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4304179" y="7709381"/>
                <a:ext cx="11298555" cy="1604093"/>
              </a:xfrm>
              <a:prstGeom prst="rect">
                <a:avLst/>
              </a:prstGeom>
            </p:spPr>
            <p:txBody>
              <a:bodyPr wrap="square">
                <a:spAutoFit/>
              </a:bodyPr>
              <a:lstStyle/>
              <a:p>
                <a:pPr lvl="0" algn="just">
                  <a:lnSpc>
                    <a:spcPct val="150000"/>
                  </a:lnSpc>
                  <a:spcBef>
                    <a:spcPts val="1200"/>
                  </a:spcBef>
                  <a:spcAft>
                    <a:spcPts val="1200"/>
                  </a:spcAft>
                </a:pPr>
                <a14:m>
                  <m:oMath xmlns:m="http://schemas.openxmlformats.org/officeDocument/2006/math">
                    <m:r>
                      <a:rPr lang="en-US" sz="41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Hàm số nghịch biến trên </a:t>
                </a:r>
                <a14:m>
                  <m:oMath xmlns:m="http://schemas.openxmlformats.org/officeDocument/2006/math">
                    <m:d>
                      <m:dPr>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e>
                    </m:d>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f>
                      <m:fPr>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e>
                        </m:rad>
                      </m:num>
                      <m:den>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&lt;1</m:t>
                    </m:r>
                  </m:oMath>
                </a14:m>
                <a:endParaRPr lang="en-US" sz="41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4304179" y="7709381"/>
                <a:ext cx="11298555" cy="160409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032284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1" grpId="0"/>
      <p:bldP spid="12" grpId="0"/>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711429">
            <a:off x="16603689" y="643452"/>
            <a:ext cx="1592421" cy="161794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2895600" y="970670"/>
                <a:ext cx="12240991" cy="1508426"/>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nor/>
                        </m:rPr>
                        <a:rPr lang="en-US" sz="3800">
                          <a:latin typeface="Times New Roman" panose="020206030504050203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up>
                      </m:sSup>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nor/>
                        </m:rPr>
                        <a:rPr lang="fr-FR" sz="3800">
                          <a:latin typeface="Times New Roman" panose="020206030504050203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den>
                          </m:f>
                        </m:sub>
                      </m:sSub>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895600" y="970670"/>
                <a:ext cx="12240991" cy="1508426"/>
              </a:xfrm>
              <a:prstGeom prst="rect">
                <a:avLst/>
              </a:prstGeom>
              <a:blipFill>
                <a:blip r:embed="rId4"/>
                <a:stretch>
                  <a:fillRect/>
                </a:stretch>
              </a:blipFill>
            </p:spPr>
            <p:txBody>
              <a:bodyPr/>
              <a:lstStyle/>
              <a:p>
                <a:r>
                  <a:rPr lang="en-US">
                    <a:noFill/>
                  </a:rPr>
                  <a:t> </a:t>
                </a:r>
              </a:p>
            </p:txBody>
          </p:sp>
        </mc:Fallback>
      </mc:AlternateContent>
      <p:sp>
        <p:nvSpPr>
          <p:cNvPr id="12" name="Rectangle 11"/>
          <p:cNvSpPr/>
          <p:nvPr/>
        </p:nvSpPr>
        <p:spPr>
          <a:xfrm>
            <a:off x="421872" y="133826"/>
            <a:ext cx="14357857" cy="1038746"/>
          </a:xfrm>
          <a:prstGeom prst="rect">
            <a:avLst/>
          </a:prstGeom>
        </p:spPr>
        <p:txBody>
          <a:bodyPr wrap="square">
            <a:spAutoFit/>
          </a:bodyPr>
          <a:lstStyle/>
          <a:p>
            <a:pPr algn="ctr">
              <a:lnSpc>
                <a:spcPct val="150000"/>
              </a:lnSpc>
              <a:spcBef>
                <a:spcPts val="600"/>
              </a:spcBef>
              <a:spcAft>
                <a:spcPts val="800"/>
              </a:spcAft>
            </a:pPr>
            <a:r>
              <a:rPr lang="vi-VN" sz="4000" b="1" smtClean="0">
                <a:solidFill>
                  <a:srgbClr val="C00000"/>
                </a:solidFill>
                <a:latin typeface="Arial" panose="020B0604020202020204" pitchFamily="34" charset="0"/>
                <a:cs typeface="Arial" panose="020B0604020202020204" pitchFamily="34" charset="0"/>
              </a:rPr>
              <a:t>Bài </a:t>
            </a:r>
            <a:r>
              <a:rPr lang="en-US" sz="4000" b="1" smtClean="0">
                <a:solidFill>
                  <a:srgbClr val="C00000"/>
                </a:solidFill>
                <a:latin typeface="Arial" panose="020B0604020202020204" pitchFamily="34" charset="0"/>
                <a:cs typeface="Arial" panose="020B0604020202020204" pitchFamily="34" charset="0"/>
              </a:rPr>
              <a:t>3</a:t>
            </a:r>
            <a:r>
              <a:rPr lang="vi-VN" sz="4000" b="1" smtClean="0">
                <a:solidFill>
                  <a:srgbClr val="C00000"/>
                </a:solidFill>
                <a:latin typeface="Arial" panose="020B0604020202020204" pitchFamily="34" charset="0"/>
                <a:cs typeface="Arial" panose="020B0604020202020204" pitchFamily="34" charset="0"/>
              </a:rPr>
              <a:t> </a:t>
            </a:r>
            <a:r>
              <a:rPr lang="vi-VN" sz="4000" b="1">
                <a:solidFill>
                  <a:srgbClr val="C00000"/>
                </a:solidFill>
                <a:latin typeface="Arial" panose="020B0604020202020204" pitchFamily="34" charset="0"/>
                <a:cs typeface="Arial" panose="020B0604020202020204" pitchFamily="34" charset="0"/>
              </a:rPr>
              <a:t>(</a:t>
            </a:r>
            <a:r>
              <a:rPr lang="vi-VN" sz="4000" b="1" smtClean="0">
                <a:solidFill>
                  <a:srgbClr val="C00000"/>
                </a:solidFill>
                <a:latin typeface="Arial" panose="020B0604020202020204" pitchFamily="34" charset="0"/>
                <a:cs typeface="Arial" panose="020B0604020202020204" pitchFamily="34" charset="0"/>
              </a:rPr>
              <a:t>SGK-tr.</a:t>
            </a:r>
            <a:r>
              <a:rPr lang="en-US" sz="4000" b="1" smtClean="0">
                <a:solidFill>
                  <a:srgbClr val="C00000"/>
                </a:solidFill>
                <a:latin typeface="Arial" panose="020B0604020202020204" pitchFamily="34" charset="0"/>
                <a:cs typeface="Arial" panose="020B0604020202020204" pitchFamily="34" charset="0"/>
              </a:rPr>
              <a:t>47</a:t>
            </a:r>
            <a:r>
              <a:rPr lang="vi-VN" sz="4000" b="1" smtClean="0">
                <a:solidFill>
                  <a:srgbClr val="C00000"/>
                </a:solidFill>
                <a:latin typeface="Arial" panose="020B0604020202020204" pitchFamily="34" charset="0"/>
                <a:cs typeface="Arial" panose="020B0604020202020204" pitchFamily="34" charset="0"/>
              </a:rPr>
              <a:t>) </a:t>
            </a:r>
            <a:r>
              <a:rPr lang="en-US" sz="3800">
                <a:solidFill>
                  <a:prstClr val="black"/>
                </a:solidFill>
                <a:latin typeface="Arial" panose="020B0604020202020204" pitchFamily="34" charset="0"/>
                <a:cs typeface="Arial" panose="020B0604020202020204" pitchFamily="34" charset="0"/>
              </a:rPr>
              <a:t>Lập bảng biến thiên và vẽ đồ thị hàm số</a:t>
            </a:r>
            <a:r>
              <a:rPr lang="en-US" sz="4000">
                <a:solidFill>
                  <a:prstClr val="black"/>
                </a:solidFill>
                <a:latin typeface="Arial" panose="020B0604020202020204" pitchFamily="34" charset="0"/>
                <a:cs typeface="Arial" panose="020B0604020202020204" pitchFamily="34" charset="0"/>
              </a:rPr>
              <a:t>:</a:t>
            </a:r>
            <a:endParaRPr lang="en-US" sz="4000" smtClean="0">
              <a:solidFill>
                <a:prstClr val="black"/>
              </a:solidFill>
              <a:latin typeface="Arial" panose="020B0604020202020204" pitchFamily="34" charset="0"/>
              <a:cs typeface="Arial" panose="020B0604020202020204" pitchFamily="34" charset="0"/>
            </a:endParaRPr>
          </a:p>
        </p:txBody>
      </p:sp>
      <p:grpSp>
        <p:nvGrpSpPr>
          <p:cNvPr id="13" name="Group 12"/>
          <p:cNvGrpSpPr/>
          <p:nvPr/>
        </p:nvGrpSpPr>
        <p:grpSpPr>
          <a:xfrm>
            <a:off x="1206169" y="2112819"/>
            <a:ext cx="1869724" cy="1244544"/>
            <a:chOff x="11628827" y="1563738"/>
            <a:chExt cx="1869724" cy="1244543"/>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8827" y="1563738"/>
              <a:ext cx="1869724" cy="1244543"/>
            </a:xfrm>
            <a:prstGeom prst="rect">
              <a:avLst/>
            </a:prstGeom>
          </p:spPr>
        </p:pic>
        <p:sp>
          <p:nvSpPr>
            <p:cNvPr id="16" name="TextBox 15"/>
            <p:cNvSpPr txBox="1"/>
            <p:nvPr/>
          </p:nvSpPr>
          <p:spPr>
            <a:xfrm>
              <a:off x="11860252" y="1757524"/>
              <a:ext cx="1257299" cy="677107"/>
            </a:xfrm>
            <a:prstGeom prst="rect">
              <a:avLst/>
            </a:prstGeom>
            <a:noFill/>
          </p:spPr>
          <p:txBody>
            <a:bodyPr wrap="square" rtlCol="0">
              <a:spAutoFit/>
            </a:bodyPr>
            <a:lstStyle/>
            <a:p>
              <a:pPr algn="ctr"/>
              <a:r>
                <a:rPr lang="vi-VN" sz="3800" b="1">
                  <a:solidFill>
                    <a:prstClr val="black"/>
                  </a:solidFill>
                  <a:cs typeface="Arial" panose="020B0604020202020204" pitchFamily="34" charset="0"/>
                </a:rPr>
                <a:t>Giải</a:t>
              </a:r>
              <a:endParaRPr lang="en-US" sz="3800" b="1">
                <a:solidFill>
                  <a:prstClr val="black"/>
                </a:solidFill>
                <a:latin typeface="Arial" panose="020B0604020202020204" pitchFamily="34" charset="0"/>
                <a:cs typeface="Arial" panose="020B0604020202020204" pitchFamily="34" charset="0"/>
              </a:endParaRPr>
            </a:p>
          </p:txBody>
        </p:sp>
      </p:grpSp>
      <p:sp>
        <p:nvSpPr>
          <p:cNvPr id="3" name="Rectangle 2"/>
          <p:cNvSpPr/>
          <p:nvPr/>
        </p:nvSpPr>
        <p:spPr>
          <a:xfrm>
            <a:off x="1367630" y="3595512"/>
            <a:ext cx="4137671" cy="861133"/>
          </a:xfrm>
          <a:prstGeom prst="rect">
            <a:avLst/>
          </a:prstGeom>
        </p:spPr>
        <p:txBody>
          <a:bodyPr wrap="none">
            <a:spAutoFit/>
          </a:bodyPr>
          <a:lstStyle/>
          <a:p>
            <a:pPr algn="just">
              <a:lnSpc>
                <a:spcPct val="150000"/>
              </a:lnSpc>
              <a:spcBef>
                <a:spcPts val="600"/>
              </a:spcBef>
              <a:spcAft>
                <a:spcPts val="600"/>
              </a:spcAft>
            </a:pPr>
            <a:r>
              <a:rPr lang="en-US" sz="3800" smtClean="0">
                <a:latin typeface="Arial" panose="020B0604020202020204" pitchFamily="34" charset="0"/>
                <a:ea typeface="Calibri" panose="020F0502020204030204" pitchFamily="34" charset="0"/>
                <a:cs typeface="Arial" panose="020B0604020202020204" pitchFamily="34" charset="0"/>
              </a:rPr>
              <a:t>a) Bảng </a:t>
            </a:r>
            <a:r>
              <a:rPr lang="en-US" sz="3800">
                <a:latin typeface="Arial" panose="020B0604020202020204" pitchFamily="34" charset="0"/>
                <a:ea typeface="Calibri" panose="020F0502020204030204" pitchFamily="34" charset="0"/>
                <a:cs typeface="Arial" panose="020B0604020202020204" pitchFamily="34" charset="0"/>
              </a:rPr>
              <a:t>biến thiên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8" name="Rectangle 4"/>
          <p:cNvSpPr>
            <a:spLocks noChangeArrowheads="1"/>
          </p:cNvSpPr>
          <p:nvPr/>
        </p:nvSpPr>
        <p:spPr bwMode="auto">
          <a:xfrm>
            <a:off x="686118" y="5346861"/>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mc:Choice xmlns:a14="http://schemas.microsoft.com/office/drawing/2010/main" Requires="a14">
          <p:graphicFrame>
            <p:nvGraphicFramePr>
              <p:cNvPr id="23" name="Table 22"/>
              <p:cNvGraphicFramePr>
                <a:graphicFrameLocks noGrp="1"/>
              </p:cNvGraphicFramePr>
              <p:nvPr>
                <p:extLst>
                  <p:ext uri="{D42A27DB-BD31-4B8C-83A1-F6EECF244321}">
                    <p14:modId xmlns:p14="http://schemas.microsoft.com/office/powerpoint/2010/main" val="594773785"/>
                  </p:ext>
                </p:extLst>
              </p:nvPr>
            </p:nvGraphicFramePr>
            <p:xfrm>
              <a:off x="1791666" y="4912424"/>
              <a:ext cx="8839200" cy="2484120"/>
            </p:xfrm>
            <a:graphic>
              <a:graphicData uri="http://schemas.openxmlformats.org/drawingml/2006/table">
                <a:tbl>
                  <a:tblPr firstRow="1" firstCol="1" bandRow="1"/>
                  <a:tblGrid>
                    <a:gridCol w="2022837">
                      <a:extLst>
                        <a:ext uri="{9D8B030D-6E8A-4147-A177-3AD203B41FA5}">
                          <a16:colId xmlns:a16="http://schemas.microsoft.com/office/drawing/2014/main" val="2072425004"/>
                        </a:ext>
                      </a:extLst>
                    </a:gridCol>
                    <a:gridCol w="6816363">
                      <a:extLst>
                        <a:ext uri="{9D8B030D-6E8A-4147-A177-3AD203B41FA5}">
                          <a16:colId xmlns:a16="http://schemas.microsoft.com/office/drawing/2014/main" val="3437045035"/>
                        </a:ext>
                      </a:extLst>
                    </a:gridCol>
                  </a:tblGrid>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smtClean="0">
                              <a:effectLst/>
                              <a:latin typeface="Times New Roman" panose="02020603050405020304" pitchFamily="18" charset="0"/>
                              <a:ea typeface="Dotum" panose="020B0600000101010101" pitchFamily="34" charset="-127"/>
                              <a:cs typeface="Times New Roman" panose="02020603050405020304" pitchFamily="18" charset="0"/>
                            </a:rPr>
                            <a:t>0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492504"/>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sup>
                                </m:sSup>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84186"/>
                      </a:ext>
                    </a:extLst>
                  </a:tr>
                </a:tbl>
              </a:graphicData>
            </a:graphic>
          </p:graphicFrame>
        </mc:Choice>
        <mc:Fallback>
          <p:graphicFrame>
            <p:nvGraphicFramePr>
              <p:cNvPr id="23" name="Table 22"/>
              <p:cNvGraphicFramePr>
                <a:graphicFrameLocks noGrp="1"/>
              </p:cNvGraphicFramePr>
              <p:nvPr>
                <p:extLst>
                  <p:ext uri="{D42A27DB-BD31-4B8C-83A1-F6EECF244321}">
                    <p14:modId xmlns:p14="http://schemas.microsoft.com/office/powerpoint/2010/main" val="594773785"/>
                  </p:ext>
                </p:extLst>
              </p:nvPr>
            </p:nvGraphicFramePr>
            <p:xfrm>
              <a:off x="1791666" y="4912424"/>
              <a:ext cx="8839200" cy="2484120"/>
            </p:xfrm>
            <a:graphic>
              <a:graphicData uri="http://schemas.openxmlformats.org/drawingml/2006/table">
                <a:tbl>
                  <a:tblPr firstRow="1" firstCol="1" bandRow="1"/>
                  <a:tblGrid>
                    <a:gridCol w="2022837">
                      <a:extLst>
                        <a:ext uri="{9D8B030D-6E8A-4147-A177-3AD203B41FA5}">
                          <a16:colId xmlns:a16="http://schemas.microsoft.com/office/drawing/2014/main" val="2072425004"/>
                        </a:ext>
                      </a:extLst>
                    </a:gridCol>
                    <a:gridCol w="6816363">
                      <a:extLst>
                        <a:ext uri="{9D8B030D-6E8A-4147-A177-3AD203B41FA5}">
                          <a16:colId xmlns:a16="http://schemas.microsoft.com/office/drawing/2014/main" val="3437045035"/>
                        </a:ext>
                      </a:extLst>
                    </a:gridCol>
                  </a:tblGrid>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01" t="-709" r="-337651" b="-19148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9759" t="-709" r="-179" b="-191489"/>
                          </a:stretch>
                        </a:blipFill>
                      </a:tcPr>
                    </a:tc>
                    <a:extLst>
                      <a:ext uri="{0D108BD9-81ED-4DB2-BD59-A6C34878D82A}">
                        <a16:rowId xmlns:a16="http://schemas.microsoft.com/office/drawing/2014/main" val="840492504"/>
                      </a:ext>
                    </a:extLst>
                  </a:tr>
                  <a:tr h="163068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01" t="-52985" r="-337651" b="-74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9759" t="-52985" r="-179" b="-746"/>
                          </a:stretch>
                        </a:blipFill>
                      </a:tcPr>
                    </a:tc>
                    <a:extLst>
                      <a:ext uri="{0D108BD9-81ED-4DB2-BD59-A6C34878D82A}">
                        <a16:rowId xmlns:a16="http://schemas.microsoft.com/office/drawing/2014/main" val="78284186"/>
                      </a:ext>
                    </a:extLst>
                  </a:tr>
                </a:tbl>
              </a:graphicData>
            </a:graphic>
          </p:graphicFrame>
        </mc:Fallback>
      </mc:AlternateContent>
      <p:cxnSp>
        <p:nvCxnSpPr>
          <p:cNvPr id="24" name="Straight Arrow Connector 23"/>
          <p:cNvCxnSpPr/>
          <p:nvPr/>
        </p:nvCxnSpPr>
        <p:spPr>
          <a:xfrm flipV="1">
            <a:off x="5041272" y="6275461"/>
            <a:ext cx="4370394" cy="7339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5" name="Rectangle 24"/>
              <p:cNvSpPr/>
              <p:nvPr/>
            </p:nvSpPr>
            <p:spPr>
              <a:xfrm>
                <a:off x="6964217" y="5903029"/>
                <a:ext cx="524503" cy="61555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da-DK" sz="34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a:p>
            </p:txBody>
          </p:sp>
        </mc:Choice>
        <mc:Fallback>
          <p:sp>
            <p:nvSpPr>
              <p:cNvPr id="25" name="Rectangle 24"/>
              <p:cNvSpPr>
                <a:spLocks noRot="1" noChangeAspect="1" noMove="1" noResize="1" noEditPoints="1" noAdjustHandles="1" noChangeArrowheads="1" noChangeShapeType="1" noTextEdit="1"/>
              </p:cNvSpPr>
              <p:nvPr/>
            </p:nvSpPr>
            <p:spPr>
              <a:xfrm>
                <a:off x="6964217" y="5903029"/>
                <a:ext cx="524503" cy="6155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1383672" y="7652539"/>
                <a:ext cx="9982200" cy="2282291"/>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Đồ thị hàm số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up>
                    </m:sSup>
                  </m:oMath>
                </a14:m>
                <a:r>
                  <a:rPr lang="en-US" sz="3800">
                    <a:effectLst/>
                    <a:latin typeface="Arial" panose="020B0604020202020204" pitchFamily="34" charset="0"/>
                    <a:ea typeface="Calibri" panose="020F0502020204030204" pitchFamily="34" charset="0"/>
                    <a:cs typeface="Arial" panose="020B0604020202020204" pitchFamily="34" charset="0"/>
                  </a:rPr>
                  <a:t> là đường cong đi qua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𝐴</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𝐵</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0;1</m:t>
                        </m:r>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𝐶</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1;4</m:t>
                        </m:r>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𝐷</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𝐸</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;8</m:t>
                        </m:r>
                      </m:e>
                    </m:d>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1383672" y="7652539"/>
                <a:ext cx="9982200" cy="2282291"/>
              </a:xfrm>
              <a:prstGeom prst="rect">
                <a:avLst/>
              </a:prstGeom>
              <a:blipFill>
                <a:blip r:embed="rId8"/>
                <a:stretch>
                  <a:fillRect l="-2016" r="-2016"/>
                </a:stretch>
              </a:blipFill>
            </p:spPr>
            <p:txBody>
              <a:bodyPr/>
              <a:lstStyle/>
              <a:p>
                <a:r>
                  <a:rPr lang="en-US">
                    <a:noFill/>
                  </a:rPr>
                  <a:t> </a:t>
                </a:r>
              </a:p>
            </p:txBody>
          </p:sp>
        </mc:Fallback>
      </mc:AlternateContent>
      <p:pic>
        <p:nvPicPr>
          <p:cNvPr id="27" name="Picture 2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1804839" y="2844487"/>
            <a:ext cx="5172551" cy="7047009"/>
          </a:xfrm>
          <a:prstGeom prst="rect">
            <a:avLst/>
          </a:prstGeom>
        </p:spPr>
      </p:pic>
    </p:spTree>
    <p:extLst>
      <p:ext uri="{BB962C8B-B14F-4D97-AF65-F5344CB8AC3E}">
        <p14:creationId xmlns:p14="http://schemas.microsoft.com/office/powerpoint/2010/main" val="262376415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strVal val="#ppt_x"/>
                                          </p:val>
                                        </p:tav>
                                        <p:tav tm="100000">
                                          <p:val>
                                            <p:strVal val="#ppt_x"/>
                                          </p:val>
                                        </p:tav>
                                      </p:tavLst>
                                    </p:anim>
                                    <p:anim calcmode="lin" valueType="num">
                                      <p:cBhvr>
                                        <p:cTn id="27" dur="5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anim calcmode="lin" valueType="num">
                                      <p:cBhvr>
                                        <p:cTn id="31" dur="500" fill="hold"/>
                                        <p:tgtEl>
                                          <p:spTgt spid="24"/>
                                        </p:tgtEl>
                                        <p:attrNameLst>
                                          <p:attrName>ppt_x</p:attrName>
                                        </p:attrNameLst>
                                      </p:cBhvr>
                                      <p:tavLst>
                                        <p:tav tm="0">
                                          <p:val>
                                            <p:strVal val="#ppt_x"/>
                                          </p:val>
                                        </p:tav>
                                        <p:tav tm="100000">
                                          <p:val>
                                            <p:strVal val="#ppt_x"/>
                                          </p:val>
                                        </p:tav>
                                      </p:tavLst>
                                    </p:anim>
                                    <p:anim calcmode="lin" valueType="num">
                                      <p:cBhvr>
                                        <p:cTn id="32" dur="5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anim calcmode="lin" valueType="num">
                                      <p:cBhvr>
                                        <p:cTn id="36" dur="500" fill="hold"/>
                                        <p:tgtEl>
                                          <p:spTgt spid="25"/>
                                        </p:tgtEl>
                                        <p:attrNameLst>
                                          <p:attrName>ppt_x</p:attrName>
                                        </p:attrNameLst>
                                      </p:cBhvr>
                                      <p:tavLst>
                                        <p:tav tm="0">
                                          <p:val>
                                            <p:strVal val="#ppt_x"/>
                                          </p:val>
                                        </p:tav>
                                        <p:tav tm="100000">
                                          <p:val>
                                            <p:strVal val="#ppt_x"/>
                                          </p:val>
                                        </p:tav>
                                      </p:tavLst>
                                    </p:anim>
                                    <p:anim calcmode="lin" valueType="num">
                                      <p:cBhvr>
                                        <p:cTn id="37"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p:bldP spid="25"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711429">
            <a:off x="16603689" y="643452"/>
            <a:ext cx="1592421" cy="161794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2895600" y="970670"/>
                <a:ext cx="12240991" cy="150842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kumimoji="0" lang="en-US" sz="3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e>
                        <m: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sup>
                      </m:sSup>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r>
                        <a:rPr kumimoji="0" lang="en-US" sz="3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fr-FR" sz="3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m:oMathPara>
                </a14:m>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895600" y="970670"/>
                <a:ext cx="12240991" cy="1508426"/>
              </a:xfrm>
              <a:prstGeom prst="rect">
                <a:avLst/>
              </a:prstGeom>
              <a:blipFill>
                <a:blip r:embed="rId4"/>
                <a:stretch>
                  <a:fillRect/>
                </a:stretch>
              </a:blipFill>
            </p:spPr>
            <p:txBody>
              <a:bodyPr/>
              <a:lstStyle/>
              <a:p>
                <a:r>
                  <a:rPr lang="en-US">
                    <a:noFill/>
                  </a:rPr>
                  <a:t> </a:t>
                </a:r>
              </a:p>
            </p:txBody>
          </p:sp>
        </mc:Fallback>
      </mc:AlternateContent>
      <p:sp>
        <p:nvSpPr>
          <p:cNvPr id="12" name="Rectangle 11"/>
          <p:cNvSpPr/>
          <p:nvPr/>
        </p:nvSpPr>
        <p:spPr>
          <a:xfrm>
            <a:off x="421872" y="133826"/>
            <a:ext cx="14357857" cy="1038746"/>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kumimoji="0" lang="vi-VN"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3</a:t>
            </a:r>
            <a:r>
              <a:rPr kumimoji="0" lang="vi-VN"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r>
              <a:rPr kumimoji="0" lang="vi-VN"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SGK-tr.</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47</a:t>
            </a:r>
            <a:r>
              <a:rPr kumimoji="0" lang="vi-VN"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Lập bảng biến thiên và vẽ đồ thị hàm số</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3" name="Group 12"/>
          <p:cNvGrpSpPr/>
          <p:nvPr/>
        </p:nvGrpSpPr>
        <p:grpSpPr>
          <a:xfrm>
            <a:off x="1206169" y="2112819"/>
            <a:ext cx="1869724" cy="1244544"/>
            <a:chOff x="11628827" y="1563738"/>
            <a:chExt cx="1869724" cy="1244543"/>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8827" y="1563738"/>
              <a:ext cx="1869724" cy="1244543"/>
            </a:xfrm>
            <a:prstGeom prst="rect">
              <a:avLst/>
            </a:prstGeom>
          </p:spPr>
        </p:pic>
        <p:sp>
          <p:nvSpPr>
            <p:cNvPr id="16" name="TextBox 15"/>
            <p:cNvSpPr txBox="1"/>
            <p:nvPr/>
          </p:nvSpPr>
          <p:spPr>
            <a:xfrm>
              <a:off x="11860252" y="1757524"/>
              <a:ext cx="1257299" cy="677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826764" y="3795292"/>
            <a:ext cx="4137671" cy="969496"/>
          </a:xfrm>
          <a:prstGeom prst="rect">
            <a:avLst/>
          </a:prstGeom>
        </p:spPr>
        <p:txBody>
          <a:bodyPr wrap="non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Bảng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biến thiên</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8" name="Rectangle 4"/>
          <p:cNvSpPr>
            <a:spLocks noChangeArrowheads="1"/>
          </p:cNvSpPr>
          <p:nvPr/>
        </p:nvSpPr>
        <p:spPr bwMode="auto">
          <a:xfrm>
            <a:off x="686118" y="5346861"/>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6" name="Rectangle 25"/>
              <p:cNvSpPr/>
              <p:nvPr/>
            </p:nvSpPr>
            <p:spPr>
              <a:xfrm>
                <a:off x="8881118" y="3503644"/>
                <a:ext cx="8831564" cy="2687146"/>
              </a:xfrm>
              <a:prstGeom prst="rect">
                <a:avLst/>
              </a:prstGeom>
            </p:spPr>
            <p:txBody>
              <a:bodyPr wrap="square">
                <a:spAutoFit/>
              </a:bodyPr>
              <a:lstStyle/>
              <a:p>
                <a:pPr algn="just"/>
                <a:r>
                  <a:rPr lang="en-US" sz="3800">
                    <a:latin typeface="Arial" panose="020B0604020202020204" pitchFamily="34" charset="0"/>
                    <a:ea typeface="Calibri" panose="020F0502020204030204" pitchFamily="34" charset="0"/>
                    <a:cs typeface="Arial" panose="020B0604020202020204" pitchFamily="34" charset="0"/>
                  </a:rPr>
                  <a:t>Đồ thị hàm số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den>
                        </m:f>
                      </m:sub>
                    </m:sSub>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800">
                    <a:effectLst/>
                    <a:latin typeface="Arial" panose="020B0604020202020204" pitchFamily="34" charset="0"/>
                    <a:ea typeface="Calibri" panose="020F0502020204030204" pitchFamily="34" charset="0"/>
                    <a:cs typeface="Arial" panose="020B0604020202020204" pitchFamily="34" charset="0"/>
                  </a:rPr>
                  <a:t> là đường cong đi qua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𝐴</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𝐵</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1;0</m:t>
                        </m:r>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𝐶</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𝐷</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4;−1</m:t>
                        </m:r>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𝐸</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8;−</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e>
                    </m:d>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8881118" y="3503644"/>
                <a:ext cx="8831564" cy="2687146"/>
              </a:xfrm>
              <a:prstGeom prst="rect">
                <a:avLst/>
              </a:prstGeom>
              <a:blipFill>
                <a:blip r:embed="rId6"/>
                <a:stretch>
                  <a:fillRect l="-2277" t="-4082" r="-2208" b="-24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7" name="Table 16"/>
              <p:cNvGraphicFramePr>
                <a:graphicFrameLocks noGrp="1"/>
              </p:cNvGraphicFramePr>
              <p:nvPr>
                <p:extLst>
                  <p:ext uri="{D42A27DB-BD31-4B8C-83A1-F6EECF244321}">
                    <p14:modId xmlns:p14="http://schemas.microsoft.com/office/powerpoint/2010/main" val="2641708875"/>
                  </p:ext>
                </p:extLst>
              </p:nvPr>
            </p:nvGraphicFramePr>
            <p:xfrm>
              <a:off x="826764" y="5410466"/>
              <a:ext cx="7075643" cy="3261360"/>
            </p:xfrm>
            <a:graphic>
              <a:graphicData uri="http://schemas.openxmlformats.org/drawingml/2006/table">
                <a:tbl>
                  <a:tblPr firstRow="1" firstCol="1" bandRow="1"/>
                  <a:tblGrid>
                    <a:gridCol w="1873548">
                      <a:extLst>
                        <a:ext uri="{9D8B030D-6E8A-4147-A177-3AD203B41FA5}">
                          <a16:colId xmlns:a16="http://schemas.microsoft.com/office/drawing/2014/main" val="1174565057"/>
                        </a:ext>
                      </a:extLst>
                    </a:gridCol>
                    <a:gridCol w="5202095">
                      <a:extLst>
                        <a:ext uri="{9D8B030D-6E8A-4147-A177-3AD203B41FA5}">
                          <a16:colId xmlns:a16="http://schemas.microsoft.com/office/drawing/2014/main" val="3404682398"/>
                        </a:ext>
                      </a:extLst>
                    </a:gridCol>
                  </a:tblGrid>
                  <a:tr h="734883">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400" smtClean="0">
                              <a:effectLst/>
                              <a:latin typeface="Arial" panose="020B0604020202020204" pitchFamily="34" charset="0"/>
                              <a:ea typeface="Dotum" panose="020B0600000101010101" pitchFamily="34" charset="-127"/>
                              <a:cs typeface="Arial" panose="020B0604020202020204" pitchFamily="34" charset="0"/>
                            </a:rPr>
                            <a:t>0                 1 </a:t>
                          </a:r>
                          <a:r>
                            <a:rPr lang="da-DK" sz="34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35200"/>
                      </a:ext>
                    </a:extLst>
                  </a:tr>
                  <a:tr h="1993262">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200" i="1" smtClean="0">
                                    <a:effectLst/>
                                    <a:latin typeface="Cambria Math" panose="02040503050406030204" pitchFamily="18" charset="0"/>
                                    <a:ea typeface="Arial" panose="020B0604020202020204" pitchFamily="34" charset="0"/>
                                    <a:cs typeface="Times New Roman" panose="02020603050405020304" pitchFamily="18" charset="0"/>
                                  </a:rPr>
                                  <m:t>𝑦</m:t>
                                </m:r>
                                <m:r>
                                  <a:rPr lang="da-DK" sz="3200" i="1" smtClean="0">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2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2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200" b="0" i="1" smtClean="0">
                                                <a:effectLst/>
                                                <a:latin typeface="Cambria Math" panose="02040503050406030204" pitchFamily="18" charset="0"/>
                                                <a:ea typeface="Arial" panose="020B0604020202020204" pitchFamily="34" charset="0"/>
                                                <a:cs typeface="Times New Roman" panose="02020603050405020304" pitchFamily="18" charset="0"/>
                                              </a:rPr>
                                              <m:t>4</m:t>
                                            </m:r>
                                          </m:den>
                                        </m:f>
                                      </m:sub>
                                    </m:sSub>
                                  </m:fName>
                                  <m:e>
                                    <m:r>
                                      <a:rPr lang="da-DK" sz="3200" i="1">
                                        <a:effectLst/>
                                        <a:latin typeface="Cambria Math" panose="02040503050406030204" pitchFamily="18" charset="0"/>
                                        <a:ea typeface="Arial" panose="020B0604020202020204" pitchFamily="34" charset="0"/>
                                        <a:cs typeface="Times New Roman" panose="02020603050405020304" pitchFamily="18" charset="0"/>
                                      </a:rPr>
                                      <m:t>𝑥</m:t>
                                    </m:r>
                                  </m:e>
                                </m:func>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gn="r">
                            <a:lnSpc>
                              <a:spcPct val="150000"/>
                            </a:lnSpc>
                            <a:spcAft>
                              <a:spcPts val="600"/>
                            </a:spcAft>
                          </a:pPr>
                          <a:r>
                            <a:rPr lang="da-DK" sz="3400" smtClean="0">
                              <a:effectLst/>
                              <a:ea typeface="Dotum" panose="020B0600000101010101" pitchFamily="34" charset="-127"/>
                              <a:cs typeface="Times New Roman" panose="02020603050405020304" pitchFamily="18" charset="0"/>
                            </a:rPr>
                            <a:t>                                                 </a:t>
                          </a:r>
                          <a:r>
                            <a:rPr lang="da-DK" sz="3400" baseline="0" smtClean="0">
                              <a:effectLst/>
                              <a:ea typeface="Dotum" panose="020B0600000101010101" pitchFamily="34" charset="-127"/>
                              <a:cs typeface="Times New Roman" panose="02020603050405020304" pitchFamily="18" charset="0"/>
                            </a:rPr>
                            <a:t>          </a:t>
                          </a:r>
                          <a:r>
                            <a:rPr lang="da-DK" sz="3400" smtClean="0">
                              <a:effectLst/>
                              <a:ea typeface="Dotum" panose="020B0600000101010101" pitchFamily="34" charset="-127"/>
                              <a:cs typeface="Times New Roman" panose="02020603050405020304" pitchFamily="18" charset="0"/>
                            </a:rPr>
                            <a:t> </a:t>
                          </a: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250481"/>
                      </a:ext>
                    </a:extLst>
                  </a:tr>
                </a:tbl>
              </a:graphicData>
            </a:graphic>
          </p:graphicFrame>
        </mc:Choice>
        <mc:Fallback>
          <p:graphicFrame>
            <p:nvGraphicFramePr>
              <p:cNvPr id="17" name="Table 16"/>
              <p:cNvGraphicFramePr>
                <a:graphicFrameLocks noGrp="1"/>
              </p:cNvGraphicFramePr>
              <p:nvPr>
                <p:extLst>
                  <p:ext uri="{D42A27DB-BD31-4B8C-83A1-F6EECF244321}">
                    <p14:modId xmlns:p14="http://schemas.microsoft.com/office/powerpoint/2010/main" val="2641708875"/>
                  </p:ext>
                </p:extLst>
              </p:nvPr>
            </p:nvGraphicFramePr>
            <p:xfrm>
              <a:off x="826764" y="5410466"/>
              <a:ext cx="7075643" cy="3261360"/>
            </p:xfrm>
            <a:graphic>
              <a:graphicData uri="http://schemas.openxmlformats.org/drawingml/2006/table">
                <a:tbl>
                  <a:tblPr firstRow="1" firstCol="1" bandRow="1"/>
                  <a:tblGrid>
                    <a:gridCol w="1873548">
                      <a:extLst>
                        <a:ext uri="{9D8B030D-6E8A-4147-A177-3AD203B41FA5}">
                          <a16:colId xmlns:a16="http://schemas.microsoft.com/office/drawing/2014/main" val="1174565057"/>
                        </a:ext>
                      </a:extLst>
                    </a:gridCol>
                    <a:gridCol w="5202095">
                      <a:extLst>
                        <a:ext uri="{9D8B030D-6E8A-4147-A177-3AD203B41FA5}">
                          <a16:colId xmlns:a16="http://schemas.microsoft.com/office/drawing/2014/main" val="3404682398"/>
                        </a:ext>
                      </a:extLst>
                    </a:gridCol>
                  </a:tblGrid>
                  <a:tr h="8534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25" t="-714" r="-277922" b="-28428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6183" t="-714" r="-234" b="-284286"/>
                          </a:stretch>
                        </a:blipFill>
                      </a:tcPr>
                    </a:tc>
                    <a:extLst>
                      <a:ext uri="{0D108BD9-81ED-4DB2-BD59-A6C34878D82A}">
                        <a16:rowId xmlns:a16="http://schemas.microsoft.com/office/drawing/2014/main" val="543535200"/>
                      </a:ext>
                    </a:extLst>
                  </a:tr>
                  <a:tr h="24079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25" t="-35606" r="-277922" b="-505"/>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6183" t="-35606" r="-234" b="-505"/>
                          </a:stretch>
                        </a:blipFill>
                      </a:tcPr>
                    </a:tc>
                    <a:extLst>
                      <a:ext uri="{0D108BD9-81ED-4DB2-BD59-A6C34878D82A}">
                        <a16:rowId xmlns:a16="http://schemas.microsoft.com/office/drawing/2014/main" val="1169250481"/>
                      </a:ext>
                    </a:extLst>
                  </a:tr>
                </a:tbl>
              </a:graphicData>
            </a:graphic>
          </p:graphicFrame>
        </mc:Fallback>
      </mc:AlternateContent>
      <p:cxnSp>
        <p:nvCxnSpPr>
          <p:cNvPr id="18" name="Straight Arrow Connector 17"/>
          <p:cNvCxnSpPr/>
          <p:nvPr/>
        </p:nvCxnSpPr>
        <p:spPr>
          <a:xfrm>
            <a:off x="3772309" y="7036760"/>
            <a:ext cx="2941590" cy="113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 name="Rectangle 18"/>
              <p:cNvSpPr/>
              <p:nvPr/>
            </p:nvSpPr>
            <p:spPr>
              <a:xfrm>
                <a:off x="4885099" y="6648327"/>
                <a:ext cx="524503"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19" name="Rectangle 18"/>
              <p:cNvSpPr>
                <a:spLocks noRot="1" noChangeAspect="1" noMove="1" noResize="1" noEditPoints="1" noAdjustHandles="1" noChangeArrowheads="1" noChangeShapeType="1" noTextEdit="1"/>
              </p:cNvSpPr>
              <p:nvPr/>
            </p:nvSpPr>
            <p:spPr>
              <a:xfrm>
                <a:off x="4885099" y="6648327"/>
                <a:ext cx="524503" cy="615553"/>
              </a:xfrm>
              <a:prstGeom prst="rect">
                <a:avLst/>
              </a:prstGeom>
              <a:blipFill>
                <a:blip r:embed="rId8"/>
                <a:stretch>
                  <a:fillRect/>
                </a:stretch>
              </a:blipFill>
            </p:spPr>
            <p:txBody>
              <a:bodyPr/>
              <a:lstStyle/>
              <a:p>
                <a:r>
                  <a:rPr lang="en-US">
                    <a:noFill/>
                  </a:rPr>
                  <a:t> </a:t>
                </a:r>
              </a:p>
            </p:txBody>
          </p:sp>
        </mc:Fallback>
      </mc:AlternateContent>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9094099" y="6567226"/>
            <a:ext cx="8305800" cy="3423059"/>
          </a:xfrm>
          <a:prstGeom prst="rect">
            <a:avLst/>
          </a:prstGeom>
        </p:spPr>
      </p:pic>
    </p:spTree>
    <p:extLst>
      <p:ext uri="{BB962C8B-B14F-4D97-AF65-F5344CB8AC3E}">
        <p14:creationId xmlns:p14="http://schemas.microsoft.com/office/powerpoint/2010/main" val="2239069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3" name="Group 3"/>
          <p:cNvGrpSpPr/>
          <p:nvPr/>
        </p:nvGrpSpPr>
        <p:grpSpPr>
          <a:xfrm>
            <a:off x="609602" y="605860"/>
            <a:ext cx="17002907" cy="1565840"/>
            <a:chOff x="0" y="0"/>
            <a:chExt cx="4478132" cy="474202"/>
          </a:xfrm>
        </p:grpSpPr>
        <p:sp>
          <p:nvSpPr>
            <p:cNvPr id="1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15" name="TextBox 5"/>
            <p:cNvSpPr txBox="1"/>
            <p:nvPr/>
          </p:nvSpPr>
          <p:spPr>
            <a:xfrm>
              <a:off x="88900" y="-38100"/>
              <a:ext cx="635000" cy="444500"/>
            </a:xfrm>
            <a:prstGeom prst="rect">
              <a:avLst/>
            </a:prstGeom>
          </p:spPr>
          <p:txBody>
            <a:bodyPr lIns="50801" tIns="50801" rIns="50801" bIns="50801" rtlCol="0" anchor="ctr"/>
            <a:lstStyle/>
            <a:p>
              <a:pPr algn="ctr">
                <a:lnSpc>
                  <a:spcPts val="2748"/>
                </a:lnSpc>
              </a:pPr>
              <a:endParaRPr>
                <a:solidFill>
                  <a:prstClr val="black"/>
                </a:solidFill>
              </a:endParaRPr>
            </a:p>
          </p:txBody>
        </p:sp>
      </p:grpSp>
      <p:sp>
        <p:nvSpPr>
          <p:cNvPr id="16" name="TextBox 15"/>
          <p:cNvSpPr txBox="1"/>
          <p:nvPr/>
        </p:nvSpPr>
        <p:spPr>
          <a:xfrm>
            <a:off x="3586553" y="510680"/>
            <a:ext cx="11049000" cy="1427570"/>
          </a:xfrm>
          <a:prstGeom prst="rect">
            <a:avLst/>
          </a:prstGeom>
          <a:noFill/>
        </p:spPr>
        <p:txBody>
          <a:bodyPr wrap="square" rtlCol="0">
            <a:spAutoFit/>
          </a:bodyPr>
          <a:lstStyle/>
          <a:p>
            <a:pPr algn="ctr">
              <a:lnSpc>
                <a:spcPct val="150000"/>
              </a:lnSpc>
            </a:pPr>
            <a:r>
              <a:rPr lang="vi-VN" sz="6600" b="1" smtClean="0">
                <a:solidFill>
                  <a:prstClr val="white"/>
                </a:solidFill>
                <a:cs typeface="Arial" panose="020B0604020202020204" pitchFamily="34" charset="0"/>
              </a:rPr>
              <a:t>VẬN DỤNG</a:t>
            </a:r>
            <a:endParaRPr lang="en-US" sz="6600" b="1"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Rectangle 9"/>
              <p:cNvSpPr/>
              <p:nvPr/>
            </p:nvSpPr>
            <p:spPr>
              <a:xfrm>
                <a:off x="642546" y="2594193"/>
                <a:ext cx="17002907" cy="6740307"/>
              </a:xfrm>
              <a:prstGeom prst="rect">
                <a:avLst/>
              </a:prstGeom>
            </p:spPr>
            <p:txBody>
              <a:bodyPr wrap="square">
                <a:spAutoFit/>
              </a:bodyPr>
              <a:lstStyle/>
              <a:p>
                <a:pPr algn="just">
                  <a:lnSpc>
                    <a:spcPct val="150000"/>
                  </a:lnSpc>
                </a:pPr>
                <a:r>
                  <a:rPr lang="vi-VN" sz="3600" b="1" smtClean="0">
                    <a:solidFill>
                      <a:srgbClr val="C00000"/>
                    </a:solidFill>
                    <a:cs typeface="Arial" panose="020B0604020202020204" pitchFamily="34" charset="0"/>
                  </a:rPr>
                  <a:t>Bài </a:t>
                </a:r>
                <a:r>
                  <a:rPr lang="en-US" sz="3600" b="1" smtClean="0">
                    <a:solidFill>
                      <a:srgbClr val="C00000"/>
                    </a:solidFill>
                    <a:latin typeface="Arial" panose="020B0604020202020204" pitchFamily="34" charset="0"/>
                    <a:cs typeface="Arial" panose="020B0604020202020204" pitchFamily="34" charset="0"/>
                  </a:rPr>
                  <a:t>4</a:t>
                </a:r>
                <a:r>
                  <a:rPr lang="vi-VN" sz="3600" b="1" smtClean="0">
                    <a:solidFill>
                      <a:srgbClr val="C00000"/>
                    </a:solidFill>
                    <a:cs typeface="Arial" panose="020B0604020202020204" pitchFamily="34" charset="0"/>
                  </a:rPr>
                  <a:t> </a:t>
                </a:r>
                <a:r>
                  <a:rPr lang="vi-VN" sz="3600" b="1">
                    <a:solidFill>
                      <a:srgbClr val="C00000"/>
                    </a:solidFill>
                    <a:cs typeface="Arial" panose="020B0604020202020204" pitchFamily="34" charset="0"/>
                  </a:rPr>
                  <a:t>(</a:t>
                </a:r>
                <a:r>
                  <a:rPr lang="vi-VN" sz="3600" b="1" smtClean="0">
                    <a:solidFill>
                      <a:srgbClr val="C00000"/>
                    </a:solidFill>
                    <a:cs typeface="Arial" panose="020B0604020202020204" pitchFamily="34" charset="0"/>
                  </a:rPr>
                  <a:t>SGK-tr.</a:t>
                </a:r>
                <a:r>
                  <a:rPr lang="en-US" sz="3600" b="1" smtClean="0">
                    <a:solidFill>
                      <a:srgbClr val="C00000"/>
                    </a:solidFill>
                    <a:latin typeface="Arial" panose="020B0604020202020204" pitchFamily="34" charset="0"/>
                    <a:cs typeface="Arial" panose="020B0604020202020204" pitchFamily="34" charset="0"/>
                  </a:rPr>
                  <a:t>47</a:t>
                </a:r>
                <a:r>
                  <a:rPr lang="vi-VN" sz="3600" b="1" smtClean="0">
                    <a:solidFill>
                      <a:srgbClr val="C00000"/>
                    </a:solidFill>
                    <a:cs typeface="Arial" panose="020B0604020202020204" pitchFamily="34" charset="0"/>
                  </a:rPr>
                  <a:t>) </a:t>
                </a:r>
                <a:r>
                  <a:rPr lang="vi-VN" sz="3600">
                    <a:solidFill>
                      <a:srgbClr val="000000"/>
                    </a:solidFill>
                    <a:latin typeface="Open Sans"/>
                  </a:rPr>
                  <a:t>Ta coi năm lấy làm mốc để tính dân số của một vùng (hoặc một quốc gia) là năm 0. Khi đó, dân số của quốc gia đó ở năm thứ </a:t>
                </a:r>
                <a14:m>
                  <m:oMath xmlns:m="http://schemas.openxmlformats.org/officeDocument/2006/math">
                    <m:r>
                      <a:rPr lang="vi-VN" sz="3600" i="1" smtClean="0">
                        <a:solidFill>
                          <a:srgbClr val="000000"/>
                        </a:solidFill>
                        <a:latin typeface="Cambria Math" panose="02040503050406030204" pitchFamily="18" charset="0"/>
                      </a:rPr>
                      <m:t>𝑡</m:t>
                    </m:r>
                  </m:oMath>
                </a14:m>
                <a:r>
                  <a:rPr lang="vi-VN" sz="3600">
                    <a:solidFill>
                      <a:srgbClr val="000000"/>
                    </a:solidFill>
                    <a:latin typeface="Open Sans"/>
                  </a:rPr>
                  <a:t> là hàm số theo biến t được cho bởi công thức: </a:t>
                </a:r>
                <a14:m>
                  <m:oMath xmlns:m="http://schemas.openxmlformats.org/officeDocument/2006/math">
                    <m:r>
                      <a:rPr lang="vi-VN" sz="3600" i="1" smtClean="0">
                        <a:solidFill>
                          <a:srgbClr val="000000"/>
                        </a:solidFill>
                        <a:latin typeface="Cambria Math" panose="02040503050406030204" pitchFamily="18" charset="0"/>
                      </a:rPr>
                      <m:t>𝑆</m:t>
                    </m:r>
                    <m:r>
                      <a:rPr lang="vi-VN" sz="3600" i="1" smtClean="0">
                        <a:solidFill>
                          <a:srgbClr val="000000"/>
                        </a:solidFill>
                        <a:latin typeface="Cambria Math" panose="02040503050406030204" pitchFamily="18" charset="0"/>
                      </a:rPr>
                      <m:t> = </m:t>
                    </m:r>
                    <m:r>
                      <a:rPr lang="vi-VN" sz="3600" i="1" smtClean="0">
                        <a:solidFill>
                          <a:srgbClr val="000000"/>
                        </a:solidFill>
                        <a:latin typeface="Cambria Math" panose="02040503050406030204" pitchFamily="18" charset="0"/>
                      </a:rPr>
                      <m:t>𝐴</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𝑒𝑟𝑡</m:t>
                    </m:r>
                  </m:oMath>
                </a14:m>
                <a:r>
                  <a:rPr lang="vi-VN" sz="3600">
                    <a:solidFill>
                      <a:srgbClr val="000000"/>
                    </a:solidFill>
                    <a:latin typeface="Open Sans"/>
                  </a:rPr>
                  <a:t>, trong đó </a:t>
                </a:r>
                <a14:m>
                  <m:oMath xmlns:m="http://schemas.openxmlformats.org/officeDocument/2006/math">
                    <m:r>
                      <a:rPr lang="vi-VN" sz="3600" i="1" smtClean="0">
                        <a:solidFill>
                          <a:srgbClr val="000000"/>
                        </a:solidFill>
                        <a:latin typeface="Cambria Math" panose="02040503050406030204" pitchFamily="18" charset="0"/>
                      </a:rPr>
                      <m:t>𝐴</m:t>
                    </m:r>
                  </m:oMath>
                </a14:m>
                <a:r>
                  <a:rPr lang="vi-VN" sz="3600">
                    <a:solidFill>
                      <a:srgbClr val="000000"/>
                    </a:solidFill>
                    <a:latin typeface="Open Sans"/>
                  </a:rPr>
                  <a:t> là dân số của vùng (hoặc quốc gia) đó ở năm 0 và </a:t>
                </a:r>
                <a14:m>
                  <m:oMath xmlns:m="http://schemas.openxmlformats.org/officeDocument/2006/math">
                    <m:r>
                      <a:rPr lang="vi-VN" sz="3600" i="1" smtClean="0">
                        <a:solidFill>
                          <a:srgbClr val="000000"/>
                        </a:solidFill>
                        <a:latin typeface="Cambria Math" panose="02040503050406030204" pitchFamily="18" charset="0"/>
                      </a:rPr>
                      <m:t>𝑟</m:t>
                    </m:r>
                  </m:oMath>
                </a14:m>
                <a:r>
                  <a:rPr lang="vi-VN" sz="3600">
                    <a:solidFill>
                      <a:srgbClr val="000000"/>
                    </a:solidFill>
                    <a:latin typeface="Open Sans"/>
                  </a:rPr>
                  <a:t> là tỉ lệ tăng dân số hằng năm (</a:t>
                </a:r>
                <a:r>
                  <a:rPr lang="vi-VN" sz="3600" i="1">
                    <a:solidFill>
                      <a:srgbClr val="000000"/>
                    </a:solidFill>
                    <a:latin typeface="Open Sans"/>
                  </a:rPr>
                  <a:t>Nguồn: Giải tích 12, NXBGD Việt Nam, 2021</a:t>
                </a:r>
                <a:r>
                  <a:rPr lang="vi-VN" sz="3600">
                    <a:solidFill>
                      <a:srgbClr val="000000"/>
                    </a:solidFill>
                    <a:latin typeface="Open Sans"/>
                  </a:rPr>
                  <a:t>). Biết rằng dân số Việt Nam năm 2021 ước tính là 98 564 407 người và tỉ lệ tăng dân số 0,93%/năm (</a:t>
                </a:r>
                <a:r>
                  <a:rPr lang="vi-VN" sz="3600" i="1">
                    <a:solidFill>
                      <a:srgbClr val="000000"/>
                    </a:solidFill>
                    <a:latin typeface="Open Sans"/>
                  </a:rPr>
                  <a:t>Nguồn: </a:t>
                </a:r>
                <a:r>
                  <a:rPr lang="vi-VN" sz="3600" b="1" i="1">
                    <a:solidFill>
                      <a:srgbClr val="313131"/>
                    </a:solidFill>
                    <a:latin typeface="Open Sans"/>
                  </a:rPr>
                  <a:t>https</a:t>
                </a:r>
                <a:r>
                  <a:rPr lang="vi-VN" sz="3600" b="1" i="1">
                    <a:solidFill>
                      <a:srgbClr val="313131"/>
                    </a:solidFill>
                    <a:latin typeface="Open Sans"/>
                  </a:rPr>
                  <a:t>://</a:t>
                </a:r>
                <a:r>
                  <a:rPr lang="vi-VN" sz="3600" b="1" i="1" smtClean="0">
                    <a:solidFill>
                      <a:srgbClr val="313131"/>
                    </a:solidFill>
                    <a:latin typeface="Open Sans"/>
                  </a:rPr>
                  <a:t>danso.org/viet–nam</a:t>
                </a:r>
                <a:r>
                  <a:rPr lang="en-US" sz="3600" b="1" i="1" smtClean="0">
                    <a:solidFill>
                      <a:srgbClr val="313131"/>
                    </a:solidFill>
                    <a:latin typeface="Open Sans"/>
                  </a:rPr>
                  <a:t>)</a:t>
                </a:r>
                <a:r>
                  <a:rPr lang="vi-VN" sz="3600" smtClean="0">
                    <a:solidFill>
                      <a:srgbClr val="000000"/>
                    </a:solidFill>
                    <a:latin typeface="Open Sans"/>
                  </a:rPr>
                  <a:t>. </a:t>
                </a:r>
                <a:r>
                  <a:rPr lang="vi-VN" sz="3600">
                    <a:solidFill>
                      <a:srgbClr val="000000"/>
                    </a:solidFill>
                    <a:latin typeface="Open Sans"/>
                  </a:rPr>
                  <a:t>Giả sử tỉ lệ tăng dân số hằng năm là như nhau tính từ năm 2021, nêu dự đoán dân số Việt Nam năm 2030 (làm tròn kết quả đến hàng đơn vị).</a:t>
                </a:r>
                <a:endParaRPr lang="en-US" sz="3600">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642546" y="2594193"/>
                <a:ext cx="17002907" cy="6740307"/>
              </a:xfrm>
              <a:prstGeom prst="rect">
                <a:avLst/>
              </a:prstGeom>
              <a:blipFill>
                <a:blip r:embed="rId3"/>
                <a:stretch>
                  <a:fillRect l="-1075" r="-1075" b="-99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6911731" y="8934488"/>
            <a:ext cx="676715" cy="1042506"/>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9" name="Freeform 9"/>
          <p:cNvSpPr/>
          <p:nvPr/>
        </p:nvSpPr>
        <p:spPr>
          <a:xfrm rot="-5400000">
            <a:off x="4424141" y="-2941091"/>
            <a:ext cx="9220199" cy="16221519"/>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3">
              <a:extLst>
                <a:ext uri="{96DAC541-7B7A-43D3-8B79-37D633B846F1}">
                  <asvg:svgBlip xmlns:asvg="http://schemas.microsoft.com/office/drawing/2016/SVG/main" xmlns="" r:embed="rId8"/>
                </a:ext>
              </a:extLst>
            </a:blip>
            <a:stretch>
              <a:fillRect l="-519" r="-519"/>
            </a:stretch>
          </a:blipFill>
        </p:spPr>
      </p:sp>
      <mc:AlternateContent xmlns:mc="http://schemas.openxmlformats.org/markup-compatibility/2006">
        <mc:Choice xmlns:a14="http://schemas.microsoft.com/office/drawing/2010/main" Requires="a14">
          <p:sp>
            <p:nvSpPr>
              <p:cNvPr id="10" name="Rectangle 9"/>
              <p:cNvSpPr/>
              <p:nvPr/>
            </p:nvSpPr>
            <p:spPr>
              <a:xfrm>
                <a:off x="3200399" y="3314700"/>
                <a:ext cx="12843509" cy="5307415"/>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4100" i="1">
                        <a:latin typeface="Cambria Math" panose="02040503050406030204" pitchFamily="18" charset="0"/>
                        <a:ea typeface="Calibri" panose="020F0502020204030204" pitchFamily="34" charset="0"/>
                        <a:cs typeface="Times New Roman" panose="02020603050405020304" pitchFamily="18" charset="0"/>
                      </a:rPr>
                      <m:t>𝑡</m:t>
                    </m:r>
                    <m:r>
                      <a:rPr lang="fr-FR" sz="4100" i="1">
                        <a:effectLst/>
                        <a:latin typeface="Cambria Math" panose="02040503050406030204" pitchFamily="18" charset="0"/>
                        <a:ea typeface="Calibri" panose="020F0502020204030204" pitchFamily="34" charset="0"/>
                        <a:cs typeface="Times New Roman" panose="02020603050405020304" pitchFamily="18" charset="0"/>
                      </a:rPr>
                      <m:t>=2030−2021=9</m:t>
                    </m:r>
                  </m:oMath>
                </a14:m>
                <a:r>
                  <a:rPr lang="fr-FR" sz="4100">
                    <a:effectLst/>
                    <a:latin typeface="Arial" panose="020B0604020202020204" pitchFamily="34" charset="0"/>
                    <a:ea typeface="Calibri" panose="020F0502020204030204" pitchFamily="34" charset="0"/>
                    <a:cs typeface="Arial" panose="020B0604020202020204" pitchFamily="34" charset="0"/>
                  </a:rPr>
                  <a:t> năm.</a:t>
                </a:r>
                <a:endParaRPr lang="en-US" sz="41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4100">
                    <a:effectLst/>
                    <a:latin typeface="Arial" panose="020B0604020202020204" pitchFamily="34" charset="0"/>
                    <a:ea typeface="Calibri" panose="020F0502020204030204" pitchFamily="34" charset="0"/>
                    <a:cs typeface="Arial" panose="020B0604020202020204" pitchFamily="34" charset="0"/>
                  </a:rPr>
                  <a:t>Ta có </a:t>
                </a:r>
                <a:endParaRPr lang="fr-FR" sz="41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fr-FR" sz="4100" i="1">
                        <a:effectLst/>
                        <a:latin typeface="Cambria Math" panose="02040503050406030204" pitchFamily="18" charset="0"/>
                        <a:ea typeface="Calibri" panose="020F0502020204030204" pitchFamily="34" charset="0"/>
                        <a:cs typeface="Times New Roman" panose="02020603050405020304" pitchFamily="18" charset="0"/>
                      </a:rPr>
                      <m:t>𝑆</m:t>
                    </m:r>
                    <m:r>
                      <a:rPr lang="fr-FR" sz="4100" i="1">
                        <a:effectLst/>
                        <a:latin typeface="Cambria Math" panose="02040503050406030204" pitchFamily="18" charset="0"/>
                        <a:ea typeface="Calibri" panose="020F0502020204030204" pitchFamily="34" charset="0"/>
                        <a:cs typeface="Times New Roman" panose="02020603050405020304" pitchFamily="18" charset="0"/>
                      </a:rPr>
                      <m:t>=</m:t>
                    </m:r>
                    <m:r>
                      <a:rPr lang="fr-FR" sz="4100" i="1">
                        <a:effectLst/>
                        <a:latin typeface="Cambria Math" panose="02040503050406030204" pitchFamily="18" charset="0"/>
                        <a:ea typeface="Calibri" panose="020F0502020204030204" pitchFamily="34" charset="0"/>
                        <a:cs typeface="Times New Roman" panose="02020603050405020304" pitchFamily="18" charset="0"/>
                      </a:rPr>
                      <m:t>𝐴</m:t>
                    </m:r>
                    <m:r>
                      <a:rPr lang="fr-FR" sz="41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100" i="1">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4100" i="1">
                            <a:effectLst/>
                            <a:latin typeface="Cambria Math" panose="02040503050406030204" pitchFamily="18" charset="0"/>
                            <a:ea typeface="Calibri" panose="020F0502020204030204" pitchFamily="34" charset="0"/>
                            <a:cs typeface="Times New Roman" panose="02020603050405020304" pitchFamily="18" charset="0"/>
                          </a:rPr>
                          <m:t>𝑟𝑡</m:t>
                        </m:r>
                      </m:sup>
                    </m:sSup>
                    <m:r>
                      <a:rPr lang="fr-FR" sz="4100" i="1">
                        <a:effectLst/>
                        <a:latin typeface="Cambria Math" panose="02040503050406030204" pitchFamily="18" charset="0"/>
                        <a:ea typeface="Calibri" panose="020F0502020204030204" pitchFamily="34" charset="0"/>
                        <a:cs typeface="Times New Roman" panose="02020603050405020304" pitchFamily="18" charset="0"/>
                      </a:rPr>
                      <m:t>=98 564 407 . </m:t>
                    </m:r>
                    <m:sSup>
                      <m:sSup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100" i="1">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4100" i="1">
                            <a:effectLst/>
                            <a:latin typeface="Cambria Math" panose="02040503050406030204" pitchFamily="18" charset="0"/>
                            <a:ea typeface="Calibri" panose="020F0502020204030204" pitchFamily="34" charset="0"/>
                            <a:cs typeface="Times New Roman" panose="02020603050405020304" pitchFamily="18" charset="0"/>
                          </a:rPr>
                          <m:t>0,93% . 9</m:t>
                        </m:r>
                      </m:sup>
                    </m:sSup>
                    <m:r>
                      <a:rPr lang="fr-FR" sz="4100" i="1">
                        <a:effectLst/>
                        <a:latin typeface="Cambria Math" panose="02040503050406030204" pitchFamily="18" charset="0"/>
                        <a:ea typeface="Calibri" panose="020F0502020204030204" pitchFamily="34" charset="0"/>
                        <a:cs typeface="Times New Roman" panose="02020603050405020304" pitchFamily="18" charset="0"/>
                      </a:rPr>
                      <m:t>≈107 169 341</m:t>
                    </m:r>
                  </m:oMath>
                </a14:m>
                <a:r>
                  <a:rPr lang="fr-FR" sz="4100">
                    <a:effectLst/>
                    <a:latin typeface="Arial" panose="020B0604020202020204" pitchFamily="34" charset="0"/>
                    <a:ea typeface="Calibri" panose="020F0502020204030204" pitchFamily="34" charset="0"/>
                    <a:cs typeface="Arial" panose="020B0604020202020204" pitchFamily="34" charset="0"/>
                  </a:rPr>
                  <a:t> người.</a:t>
                </a:r>
                <a:endParaRPr lang="en-US" sz="41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4100">
                    <a:effectLst/>
                    <a:latin typeface="Arial" panose="020B0604020202020204" pitchFamily="34" charset="0"/>
                    <a:ea typeface="Calibri" panose="020F0502020204030204" pitchFamily="34" charset="0"/>
                    <a:cs typeface="Arial" panose="020B0604020202020204" pitchFamily="34" charset="0"/>
                  </a:rPr>
                  <a:t>Vậy dự đoán dân số Việt Nam năm 2030 là khoảng 107 triệu người.</a:t>
                </a:r>
                <a:endParaRPr lang="en-US" sz="41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3200399" y="3314700"/>
                <a:ext cx="12843509" cy="5307415"/>
              </a:xfrm>
              <a:prstGeom prst="rect">
                <a:avLst/>
              </a:prstGeom>
              <a:blipFill>
                <a:blip r:embed="rId9"/>
                <a:stretch>
                  <a:fillRect l="-1709" r="-1709" b="-1954"/>
                </a:stretch>
              </a:blipFill>
            </p:spPr>
            <p:txBody>
              <a:bodyPr/>
              <a:lstStyle/>
              <a:p>
                <a:r>
                  <a:rPr lang="en-US">
                    <a:noFill/>
                  </a:rPr>
                  <a:t> </a:t>
                </a:r>
              </a:p>
            </p:txBody>
          </p:sp>
        </mc:Fallback>
      </mc:AlternateContent>
      <p:grpSp>
        <p:nvGrpSpPr>
          <p:cNvPr id="11" name="Group 10"/>
          <p:cNvGrpSpPr/>
          <p:nvPr/>
        </p:nvGrpSpPr>
        <p:grpSpPr>
          <a:xfrm>
            <a:off x="8521062" y="1341630"/>
            <a:ext cx="2202182" cy="1465838"/>
            <a:chOff x="11559260" y="1415572"/>
            <a:chExt cx="2202182" cy="1465837"/>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3" name="TextBox 12"/>
            <p:cNvSpPr txBox="1"/>
            <p:nvPr/>
          </p:nvSpPr>
          <p:spPr>
            <a:xfrm>
              <a:off x="11860252" y="1698345"/>
              <a:ext cx="1600200" cy="754052"/>
            </a:xfrm>
            <a:prstGeom prst="rect">
              <a:avLst/>
            </a:prstGeom>
            <a:noFill/>
          </p:spPr>
          <p:txBody>
            <a:bodyPr wrap="square" rtlCol="0">
              <a:spAutoFit/>
            </a:bodyPr>
            <a:lstStyle/>
            <a:p>
              <a:pPr algn="ctr"/>
              <a:r>
                <a:rPr lang="vi-VN" sz="4300" b="1">
                  <a:solidFill>
                    <a:prstClr val="black"/>
                  </a:solidFill>
                  <a:cs typeface="Arial" panose="020B0604020202020204" pitchFamily="34" charset="0"/>
                </a:rPr>
                <a:t>Giải</a:t>
              </a:r>
              <a:endParaRPr lang="en-US" sz="4300" b="1">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8919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7" dur="500"/>
                                        <p:tgtEl>
                                          <p:spTgt spid="10">
                                            <p:txEl>
                                              <p:pRg st="1" end="1"/>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1" dur="5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wipe(left)">
                                      <p:cBhvr>
                                        <p:cTn id="26"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mc:Choice xmlns:a14="http://schemas.microsoft.com/office/drawing/2010/main" Requires="a14">
          <p:sp>
            <p:nvSpPr>
              <p:cNvPr id="6" name="Rectangle 5"/>
              <p:cNvSpPr/>
              <p:nvPr/>
            </p:nvSpPr>
            <p:spPr>
              <a:xfrm>
                <a:off x="443664" y="458520"/>
                <a:ext cx="17400672" cy="8418780"/>
              </a:xfrm>
              <a:prstGeom prst="rect">
                <a:avLst/>
              </a:prstGeom>
            </p:spPr>
            <p:txBody>
              <a:bodyPr wrap="square">
                <a:spAutoFit/>
              </a:bodyPr>
              <a:lstStyle/>
              <a:p>
                <a:pPr algn="just">
                  <a:lnSpc>
                    <a:spcPct val="150000"/>
                  </a:lnSpc>
                </a:pPr>
                <a:r>
                  <a:rPr lang="vi-VN" sz="4000" b="1" smtClean="0">
                    <a:solidFill>
                      <a:srgbClr val="C00000"/>
                    </a:solidFill>
                    <a:cs typeface="Arial" panose="020B0604020202020204" pitchFamily="34" charset="0"/>
                  </a:rPr>
                  <a:t>Bài </a:t>
                </a:r>
                <a:r>
                  <a:rPr lang="en-US" sz="4000" b="1" smtClean="0">
                    <a:solidFill>
                      <a:srgbClr val="C00000"/>
                    </a:solidFill>
                    <a:latin typeface="Arial" panose="020B0604020202020204" pitchFamily="34" charset="0"/>
                    <a:cs typeface="Arial" panose="020B0604020202020204" pitchFamily="34" charset="0"/>
                  </a:rPr>
                  <a:t>5</a:t>
                </a:r>
                <a:r>
                  <a:rPr lang="vi-VN" sz="4000" b="1" smtClean="0">
                    <a:solidFill>
                      <a:srgbClr val="C00000"/>
                    </a:solidFill>
                    <a:cs typeface="Arial" panose="020B0604020202020204" pitchFamily="34" charset="0"/>
                  </a:rPr>
                  <a:t> </a:t>
                </a:r>
                <a:r>
                  <a:rPr lang="vi-VN" sz="4000" b="1">
                    <a:solidFill>
                      <a:srgbClr val="C00000"/>
                    </a:solidFill>
                    <a:cs typeface="Arial" panose="020B0604020202020204" pitchFamily="34" charset="0"/>
                  </a:rPr>
                  <a:t>(</a:t>
                </a:r>
                <a:r>
                  <a:rPr lang="vi-VN" sz="4000" b="1" smtClean="0">
                    <a:solidFill>
                      <a:srgbClr val="C00000"/>
                    </a:solidFill>
                    <a:cs typeface="Arial" panose="020B0604020202020204" pitchFamily="34" charset="0"/>
                  </a:rPr>
                  <a:t>SGK-tr.</a:t>
                </a:r>
                <a:r>
                  <a:rPr lang="en-US" sz="4000" b="1" smtClean="0">
                    <a:solidFill>
                      <a:srgbClr val="C00000"/>
                    </a:solidFill>
                    <a:latin typeface="Arial" panose="020B0604020202020204" pitchFamily="34" charset="0"/>
                    <a:cs typeface="Arial" panose="020B0604020202020204" pitchFamily="34" charset="0"/>
                  </a:rPr>
                  <a:t>47</a:t>
                </a:r>
                <a:r>
                  <a:rPr lang="vi-VN" sz="4000" b="1" smtClean="0">
                    <a:solidFill>
                      <a:srgbClr val="C00000"/>
                    </a:solidFill>
                    <a:cs typeface="Arial" panose="020B0604020202020204" pitchFamily="34" charset="0"/>
                  </a:rPr>
                  <a:t>) </a:t>
                </a:r>
                <a:r>
                  <a:rPr lang="vi-VN" sz="4000">
                    <a:solidFill>
                      <a:srgbClr val="000000"/>
                    </a:solidFill>
                    <a:latin typeface="Open Sans"/>
                  </a:rPr>
                  <a:t>Các nhà tâm lí học sử dụng mô hình hàm số mũ để mô phỏng quá trình học tập của một học sinh như sau: </a:t>
                </a:r>
                <a14:m>
                  <m:oMath xmlns:m="http://schemas.openxmlformats.org/officeDocument/2006/math">
                    <m:r>
                      <a:rPr lang="vi-VN" sz="4000" i="1" smtClean="0">
                        <a:solidFill>
                          <a:srgbClr val="000000"/>
                        </a:solidFill>
                        <a:latin typeface="Cambria Math" panose="02040503050406030204" pitchFamily="18" charset="0"/>
                      </a:rPr>
                      <m:t>𝑓</m:t>
                    </m:r>
                    <m:r>
                      <a:rPr lang="vi-VN" sz="4000" i="1" smtClean="0">
                        <a:solidFill>
                          <a:srgbClr val="000000"/>
                        </a:solidFill>
                        <a:latin typeface="Cambria Math" panose="02040503050406030204" pitchFamily="18" charset="0"/>
                      </a:rPr>
                      <m:t>(</m:t>
                    </m:r>
                    <m:r>
                      <a:rPr lang="vi-VN" sz="4000" i="1" smtClean="0">
                        <a:solidFill>
                          <a:srgbClr val="000000"/>
                        </a:solidFill>
                        <a:latin typeface="Cambria Math" panose="02040503050406030204" pitchFamily="18" charset="0"/>
                      </a:rPr>
                      <m:t>𝑡</m:t>
                    </m:r>
                    <m:r>
                      <a:rPr lang="vi-VN" sz="4000" i="1" smtClean="0">
                        <a:solidFill>
                          <a:srgbClr val="000000"/>
                        </a:solidFill>
                        <a:latin typeface="Cambria Math" panose="02040503050406030204" pitchFamily="18" charset="0"/>
                      </a:rPr>
                      <m:t>)=</m:t>
                    </m:r>
                    <m:r>
                      <a:rPr lang="vi-VN" sz="4000" i="1" smtClean="0">
                        <a:solidFill>
                          <a:srgbClr val="000000"/>
                        </a:solidFill>
                        <a:latin typeface="Cambria Math" panose="02040503050406030204" pitchFamily="18" charset="0"/>
                      </a:rPr>
                      <m:t>𝑐</m:t>
                    </m:r>
                    <m:r>
                      <a:rPr lang="vi-VN" sz="4000" i="1" smtClean="0">
                        <a:solidFill>
                          <a:srgbClr val="000000"/>
                        </a:solidFill>
                        <a:latin typeface="Cambria Math" panose="02040503050406030204" pitchFamily="18" charset="0"/>
                      </a:rPr>
                      <m:t>(1−</m:t>
                    </m:r>
                    <m:sSup>
                      <m:sSupPr>
                        <m:ctrlPr>
                          <a:rPr lang="vi-VN" sz="4000" i="1" smtClean="0">
                            <a:solidFill>
                              <a:srgbClr val="000000"/>
                            </a:solidFill>
                            <a:latin typeface="Cambria Math" panose="02040503050406030204" pitchFamily="18" charset="0"/>
                          </a:rPr>
                        </m:ctrlPr>
                      </m:sSupPr>
                      <m:e>
                        <m:r>
                          <a:rPr lang="en-US" sz="4000" b="0" i="1" smtClean="0">
                            <a:solidFill>
                              <a:srgbClr val="000000"/>
                            </a:solidFill>
                            <a:latin typeface="Cambria Math" panose="02040503050406030204" pitchFamily="18" charset="0"/>
                          </a:rPr>
                          <m:t>𝑒</m:t>
                        </m:r>
                      </m:e>
                      <m:sup>
                        <m:r>
                          <a:rPr lang="en-US" sz="4000" b="0" i="1" smtClean="0">
                            <a:solidFill>
                              <a:srgbClr val="000000"/>
                            </a:solidFill>
                            <a:latin typeface="Cambria Math" panose="02040503050406030204" pitchFamily="18" charset="0"/>
                          </a:rPr>
                          <m:t>−</m:t>
                        </m:r>
                        <m:r>
                          <a:rPr lang="en-US" sz="4000" b="0" i="1" smtClean="0">
                            <a:solidFill>
                              <a:srgbClr val="000000"/>
                            </a:solidFill>
                            <a:latin typeface="Cambria Math" panose="02040503050406030204" pitchFamily="18" charset="0"/>
                          </a:rPr>
                          <m:t>𝑘𝑡</m:t>
                        </m:r>
                      </m:sup>
                    </m:sSup>
                    <m:r>
                      <a:rPr lang="vi-VN" sz="4000" i="1">
                        <a:solidFill>
                          <a:srgbClr val="000000"/>
                        </a:solidFill>
                        <a:latin typeface="Cambria Math" panose="02040503050406030204" pitchFamily="18" charset="0"/>
                      </a:rPr>
                      <m:t>), </m:t>
                    </m:r>
                  </m:oMath>
                </a14:m>
                <a:r>
                  <a:rPr lang="vi-VN" sz="4000">
                    <a:solidFill>
                      <a:srgbClr val="000000"/>
                    </a:solidFill>
                    <a:latin typeface="Open Sans"/>
                  </a:rPr>
                  <a:t>trong đó </a:t>
                </a:r>
                <a14:m>
                  <m:oMath xmlns:m="http://schemas.openxmlformats.org/officeDocument/2006/math">
                    <m:r>
                      <a:rPr lang="vi-VN" sz="4000" i="1" smtClean="0">
                        <a:solidFill>
                          <a:srgbClr val="000000"/>
                        </a:solidFill>
                        <a:latin typeface="Cambria Math" panose="02040503050406030204" pitchFamily="18" charset="0"/>
                      </a:rPr>
                      <m:t>𝑐</m:t>
                    </m:r>
                  </m:oMath>
                </a14:m>
                <a:r>
                  <a:rPr lang="vi-VN" sz="4000">
                    <a:solidFill>
                      <a:srgbClr val="000000"/>
                    </a:solidFill>
                    <a:latin typeface="Open Sans"/>
                  </a:rPr>
                  <a:t> là tổng số đơn vị kiến thức học sinh phải học, </a:t>
                </a:r>
                <a14:m>
                  <m:oMath xmlns:m="http://schemas.openxmlformats.org/officeDocument/2006/math">
                    <m:r>
                      <a:rPr lang="vi-VN" sz="4000" i="1" smtClean="0">
                        <a:solidFill>
                          <a:srgbClr val="000000"/>
                        </a:solidFill>
                        <a:latin typeface="Cambria Math" panose="02040503050406030204" pitchFamily="18" charset="0"/>
                      </a:rPr>
                      <m:t>𝑘</m:t>
                    </m:r>
                  </m:oMath>
                </a14:m>
                <a:r>
                  <a:rPr lang="vi-VN" sz="4000">
                    <a:solidFill>
                      <a:srgbClr val="000000"/>
                    </a:solidFill>
                    <a:latin typeface="Open Sans"/>
                  </a:rPr>
                  <a:t> (kiến thức/ngày) </a:t>
                </a:r>
                <a:r>
                  <a:rPr lang="vi-VN" sz="4000">
                    <a:solidFill>
                      <a:srgbClr val="000000"/>
                    </a:solidFill>
                    <a:latin typeface="Open Sans"/>
                  </a:rPr>
                  <a:t>là </a:t>
                </a:r>
                <a:r>
                  <a:rPr lang="en-US" sz="4000" smtClean="0">
                    <a:solidFill>
                      <a:srgbClr val="000000"/>
                    </a:solidFill>
                    <a:latin typeface="Open Sans"/>
                  </a:rPr>
                  <a:t>    </a:t>
                </a:r>
                <a:r>
                  <a:rPr lang="vi-VN" sz="4000" smtClean="0">
                    <a:solidFill>
                      <a:srgbClr val="000000"/>
                    </a:solidFill>
                    <a:latin typeface="Open Sans"/>
                  </a:rPr>
                  <a:t>tốc </a:t>
                </a:r>
                <a:r>
                  <a:rPr lang="vi-VN" sz="4000">
                    <a:solidFill>
                      <a:srgbClr val="000000"/>
                    </a:solidFill>
                    <a:latin typeface="Open Sans"/>
                  </a:rPr>
                  <a:t>độ tiếp thu của học sinh, </a:t>
                </a:r>
                <a14:m>
                  <m:oMath xmlns:m="http://schemas.openxmlformats.org/officeDocument/2006/math">
                    <m:r>
                      <a:rPr lang="vi-VN" sz="4000" i="1" smtClean="0">
                        <a:solidFill>
                          <a:srgbClr val="000000"/>
                        </a:solidFill>
                        <a:latin typeface="Cambria Math" panose="02040503050406030204" pitchFamily="18" charset="0"/>
                      </a:rPr>
                      <m:t>𝑡</m:t>
                    </m:r>
                  </m:oMath>
                </a14:m>
                <a:r>
                  <a:rPr lang="vi-VN" sz="4000">
                    <a:solidFill>
                      <a:srgbClr val="000000"/>
                    </a:solidFill>
                    <a:latin typeface="Open Sans"/>
                  </a:rPr>
                  <a:t> (ngày) là thời gian học và </a:t>
                </a:r>
                <a14:m>
                  <m:oMath xmlns:m="http://schemas.openxmlformats.org/officeDocument/2006/math">
                    <m:r>
                      <a:rPr lang="vi-VN" sz="4000" i="1" smtClean="0">
                        <a:solidFill>
                          <a:srgbClr val="000000"/>
                        </a:solidFill>
                        <a:latin typeface="Cambria Math" panose="02040503050406030204" pitchFamily="18" charset="0"/>
                      </a:rPr>
                      <m:t>𝑓</m:t>
                    </m:r>
                    <m:r>
                      <a:rPr lang="vi-VN" sz="4000" i="1" smtClean="0">
                        <a:solidFill>
                          <a:srgbClr val="000000"/>
                        </a:solidFill>
                        <a:latin typeface="Cambria Math" panose="02040503050406030204" pitchFamily="18" charset="0"/>
                      </a:rPr>
                      <m:t>(</m:t>
                    </m:r>
                    <m:r>
                      <a:rPr lang="vi-VN" sz="4000" i="1" smtClean="0">
                        <a:solidFill>
                          <a:srgbClr val="000000"/>
                        </a:solidFill>
                        <a:latin typeface="Cambria Math" panose="02040503050406030204" pitchFamily="18" charset="0"/>
                      </a:rPr>
                      <m:t>𝑡</m:t>
                    </m:r>
                    <m:r>
                      <a:rPr lang="vi-VN" sz="4000" i="1" smtClean="0">
                        <a:solidFill>
                          <a:srgbClr val="000000"/>
                        </a:solidFill>
                        <a:latin typeface="Cambria Math" panose="02040503050406030204" pitchFamily="18" charset="0"/>
                      </a:rPr>
                      <m:t>)</m:t>
                    </m:r>
                  </m:oMath>
                </a14:m>
                <a:r>
                  <a:rPr lang="vi-VN" sz="4000">
                    <a:solidFill>
                      <a:srgbClr val="000000"/>
                    </a:solidFill>
                    <a:latin typeface="Open Sans"/>
                  </a:rPr>
                  <a:t> là số đơn vị kiến thức học sinh đã học được </a:t>
                </a:r>
                <a:r>
                  <a:rPr lang="vi-VN" sz="4000" i="1">
                    <a:solidFill>
                      <a:srgbClr val="000000"/>
                    </a:solidFill>
                    <a:latin typeface="Open Sans"/>
                  </a:rPr>
                  <a:t>(Nguồn: R.I. Charles et al., Algebra 2, Pearson)</a:t>
                </a:r>
                <a:r>
                  <a:rPr lang="vi-VN" sz="4000">
                    <a:solidFill>
                      <a:srgbClr val="000000"/>
                    </a:solidFill>
                    <a:latin typeface="Open Sans"/>
                  </a:rPr>
                  <a:t>. Giả sử một em học sinh phải tiếp thu 25 đơn vị kiến thức mới. Biết rằng tốc độ tiếp thu của em học sinh là </a:t>
                </a:r>
                <a14:m>
                  <m:oMath xmlns:m="http://schemas.openxmlformats.org/officeDocument/2006/math">
                    <m:r>
                      <a:rPr lang="vi-VN" sz="4000" i="1" smtClean="0">
                        <a:solidFill>
                          <a:srgbClr val="000000"/>
                        </a:solidFill>
                        <a:latin typeface="Cambria Math" panose="02040503050406030204" pitchFamily="18" charset="0"/>
                      </a:rPr>
                      <m:t>𝑘</m:t>
                    </m:r>
                    <m:r>
                      <a:rPr lang="vi-VN" sz="4000" i="1" smtClean="0">
                        <a:solidFill>
                          <a:srgbClr val="000000"/>
                        </a:solidFill>
                        <a:latin typeface="Cambria Math" panose="02040503050406030204" pitchFamily="18" charset="0"/>
                      </a:rPr>
                      <m:t> = 0,2</m:t>
                    </m:r>
                  </m:oMath>
                </a14:m>
                <a:r>
                  <a:rPr lang="vi-VN" sz="4000">
                    <a:solidFill>
                      <a:srgbClr val="000000"/>
                    </a:solidFill>
                    <a:latin typeface="Open Sans"/>
                  </a:rPr>
                  <a:t>. Hỏi em học sinh sẽ học được (khoảng) bao nhiêu đơn vị kiến thức mới sau 2 ngày? Sau 8 ngày? (Làm tròn kết quả đến hàng đơn vị).</a:t>
                </a:r>
                <a:endParaRPr lang="en-US" sz="4000">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443664" y="458520"/>
                <a:ext cx="17400672" cy="8418780"/>
              </a:xfrm>
              <a:prstGeom prst="rect">
                <a:avLst/>
              </a:prstGeom>
              <a:blipFill>
                <a:blip r:embed="rId3"/>
                <a:stretch>
                  <a:fillRect l="-1261" r="-1226" b="-797"/>
                </a:stretch>
              </a:blipFill>
            </p:spPr>
            <p:txBody>
              <a:bodyPr/>
              <a:lstStyle/>
              <a:p>
                <a:r>
                  <a:rPr lang="en-US">
                    <a:noFill/>
                  </a:rPr>
                  <a:t> </a:t>
                </a:r>
              </a:p>
            </p:txBody>
          </p:sp>
        </mc:Fallback>
      </mc:AlternateContent>
      <p:pic>
        <p:nvPicPr>
          <p:cNvPr id="73" name="Picture 72"/>
          <p:cNvPicPr>
            <a:picLocks noChangeAspect="1"/>
          </p:cNvPicPr>
          <p:nvPr/>
        </p:nvPicPr>
        <p:blipFill>
          <a:blip r:embed="rId4"/>
          <a:stretch>
            <a:fillRect/>
          </a:stretch>
        </p:blipFill>
        <p:spPr>
          <a:xfrm flipH="1">
            <a:off x="16222224" y="8649537"/>
            <a:ext cx="2287608" cy="1372565"/>
          </a:xfrm>
          <a:prstGeom prst="rect">
            <a:avLst/>
          </a:prstGeom>
        </p:spPr>
      </p:pic>
    </p:spTree>
    <p:extLst>
      <p:ext uri="{BB962C8B-B14F-4D97-AF65-F5344CB8AC3E}">
        <p14:creationId xmlns:p14="http://schemas.microsoft.com/office/powerpoint/2010/main" val="38642775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042909" y="989169"/>
            <a:ext cx="2202182" cy="1465838"/>
            <a:chOff x="11559260" y="1415572"/>
            <a:chExt cx="2202182" cy="1465837"/>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9" name="TextBox 8"/>
            <p:cNvSpPr txBox="1"/>
            <p:nvPr/>
          </p:nvSpPr>
          <p:spPr>
            <a:xfrm>
              <a:off x="11860252" y="1730429"/>
              <a:ext cx="1600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0" name="Picture 9"/>
          <p:cNvPicPr>
            <a:picLocks noChangeAspect="1"/>
          </p:cNvPicPr>
          <p:nvPr/>
        </p:nvPicPr>
        <p:blipFill>
          <a:blip r:embed="rId4"/>
          <a:stretch>
            <a:fillRect/>
          </a:stretch>
        </p:blipFill>
        <p:spPr>
          <a:xfrm flipH="1">
            <a:off x="16222224" y="8649537"/>
            <a:ext cx="2287608" cy="1372565"/>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333500" y="2857500"/>
                <a:ext cx="15621000" cy="5287217"/>
              </a:xfrm>
              <a:prstGeom prst="rect">
                <a:avLst/>
              </a:prstGeom>
            </p:spPr>
            <p:txBody>
              <a:bodyPr wrap="square">
                <a:spAutoFit/>
              </a:bodyPr>
              <a:lstStyle/>
              <a:p>
                <a:pPr algn="ctr">
                  <a:lnSpc>
                    <a:spcPct val="200000"/>
                  </a:lnSpc>
                  <a:spcBef>
                    <a:spcPts val="600"/>
                  </a:spcBef>
                  <a:spcAft>
                    <a:spcPts val="600"/>
                  </a:spcAft>
                </a:pPr>
                <a:r>
                  <a:rPr lang="fr-FR" sz="4000">
                    <a:latin typeface="Arial" panose="020B0604020202020204" pitchFamily="34" charset="0"/>
                    <a:ea typeface="Calibri" panose="020F0502020204030204" pitchFamily="34" charset="0"/>
                    <a:cs typeface="Arial" panose="020B0604020202020204" pitchFamily="34" charset="0"/>
                  </a:rPr>
                  <a:t>Sau 2 ngày, em học sinh đó nhớ được số đơn vị kiến thức </a:t>
                </a:r>
                <a:r>
                  <a:rPr lang="fr-FR" sz="4000">
                    <a:latin typeface="Arial" panose="020B0604020202020204" pitchFamily="34" charset="0"/>
                    <a:ea typeface="Calibri" panose="020F0502020204030204" pitchFamily="34" charset="0"/>
                    <a:cs typeface="Arial" panose="020B0604020202020204" pitchFamily="34" charset="0"/>
                  </a:rPr>
                  <a:t>mới </a:t>
                </a:r>
                <a:r>
                  <a:rPr lang="fr-FR" sz="4000" smtClean="0">
                    <a:latin typeface="Arial" panose="020B0604020202020204" pitchFamily="34" charset="0"/>
                    <a:ea typeface="Calibri" panose="020F0502020204030204" pitchFamily="34" charset="0"/>
                    <a:cs typeface="Arial" panose="020B0604020202020204" pitchFamily="34" charset="0"/>
                  </a:rPr>
                  <a:t>là:</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200000"/>
                  </a:lnSpc>
                  <a:spcBef>
                    <a:spcPts val="600"/>
                  </a:spcBef>
                  <a:spcAft>
                    <a:spcPts val="600"/>
                  </a:spcAft>
                </a:pP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=25 .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−0,2 . 2</m:t>
                            </m:r>
                          </m:sup>
                        </m:sSup>
                      </m:e>
                    </m:d>
                    <m:r>
                      <a:rPr lang="fr-FR" sz="4000" i="1">
                        <a:effectLst/>
                        <a:latin typeface="Cambria Math" panose="02040503050406030204" pitchFamily="18" charset="0"/>
                        <a:ea typeface="Calibri" panose="020F0502020204030204" pitchFamily="34" charset="0"/>
                        <a:cs typeface="Times New Roman" panose="02020603050405020304" pitchFamily="18" charset="0"/>
                      </a:rPr>
                      <m:t>≈8</m:t>
                    </m:r>
                  </m:oMath>
                </a14:m>
                <a:r>
                  <a:rPr lang="fr-FR" sz="4000">
                    <a:effectLst/>
                    <a:latin typeface="Arial" panose="020B0604020202020204" pitchFamily="34" charset="0"/>
                    <a:ea typeface="Calibri" panose="020F0502020204030204" pitchFamily="34" charset="0"/>
                    <a:cs typeface="Arial" panose="020B0604020202020204" pitchFamily="34" charset="0"/>
                  </a:rPr>
                  <a:t> (đơn vị kiến thức)</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200000"/>
                  </a:lnSpc>
                  <a:spcBef>
                    <a:spcPts val="600"/>
                  </a:spcBef>
                  <a:spcAft>
                    <a:spcPts val="600"/>
                  </a:spcAft>
                </a:pPr>
                <a:r>
                  <a:rPr lang="fr-FR" sz="4000">
                    <a:effectLst/>
                    <a:latin typeface="Arial" panose="020B0604020202020204" pitchFamily="34" charset="0"/>
                    <a:ea typeface="Calibri" panose="020F0502020204030204" pitchFamily="34" charset="0"/>
                    <a:cs typeface="Arial" panose="020B0604020202020204" pitchFamily="34" charset="0"/>
                  </a:rPr>
                  <a:t>Sau 8 ngày, em học sinh đó nhớ được số đơn vị kiến </a:t>
                </a:r>
                <a:r>
                  <a:rPr lang="fr-FR" sz="4000">
                    <a:effectLst/>
                    <a:latin typeface="Arial" panose="020B0604020202020204" pitchFamily="34" charset="0"/>
                    <a:ea typeface="Calibri" panose="020F0502020204030204" pitchFamily="34" charset="0"/>
                    <a:cs typeface="Arial" panose="020B0604020202020204" pitchFamily="34" charset="0"/>
                  </a:rPr>
                  <a:t>thức </a:t>
                </a:r>
                <a:r>
                  <a:rPr lang="fr-FR" sz="4000" smtClean="0">
                    <a:effectLst/>
                    <a:latin typeface="Arial" panose="020B0604020202020204" pitchFamily="34" charset="0"/>
                    <a:ea typeface="Calibri" panose="020F0502020204030204" pitchFamily="34" charset="0"/>
                    <a:cs typeface="Arial" panose="020B0604020202020204" pitchFamily="34" charset="0"/>
                  </a:rPr>
                  <a:t>là</a:t>
                </a:r>
                <a:r>
                  <a:rPr lang="fr-FR" sz="4000" smtClean="0">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200000"/>
                  </a:lnSpc>
                  <a:spcBef>
                    <a:spcPts val="600"/>
                  </a:spcBef>
                  <a:spcAft>
                    <a:spcPts val="600"/>
                  </a:spcAft>
                </a:pP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8</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=25 .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−0,2 . 8</m:t>
                            </m:r>
                          </m:sup>
                        </m:sSup>
                      </m:e>
                    </m:d>
                    <m:r>
                      <a:rPr lang="fr-FR" sz="40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fr-FR" sz="4000">
                    <a:effectLst/>
                    <a:latin typeface="Arial" panose="020B0604020202020204" pitchFamily="34" charset="0"/>
                    <a:ea typeface="Calibri" panose="020F0502020204030204" pitchFamily="34" charset="0"/>
                    <a:cs typeface="Arial" panose="020B0604020202020204" pitchFamily="34" charset="0"/>
                  </a:rPr>
                  <a:t> (đơn vị kiến thức)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33500" y="2857500"/>
                <a:ext cx="15621000" cy="5287217"/>
              </a:xfrm>
              <a:prstGeom prst="rect">
                <a:avLst/>
              </a:prstGeom>
              <a:blipFill>
                <a:blip r:embed="rId5"/>
                <a:stretch>
                  <a:fillRect b="-4037"/>
                </a:stretch>
              </a:blipFill>
            </p:spPr>
            <p:txBody>
              <a:bodyPr/>
              <a:lstStyle/>
              <a:p>
                <a:r>
                  <a:rPr lang="en-US">
                    <a:noFill/>
                  </a:rPr>
                  <a:t> </a:t>
                </a:r>
              </a:p>
            </p:txBody>
          </p:sp>
        </mc:Fallback>
      </mc:AlternateContent>
    </p:spTree>
    <p:extLst>
      <p:ext uri="{BB962C8B-B14F-4D97-AF65-F5344CB8AC3E}">
        <p14:creationId xmlns:p14="http://schemas.microsoft.com/office/powerpoint/2010/main" val="1088311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anim calcmode="lin" valueType="num">
                                      <p:cBhvr>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4">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anim calcmode="lin" valueType="num">
                                      <p:cBhvr>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6" name="Rectangle 5"/>
          <p:cNvSpPr/>
          <p:nvPr/>
        </p:nvSpPr>
        <p:spPr>
          <a:xfrm>
            <a:off x="609600" y="190500"/>
            <a:ext cx="17221200" cy="4144661"/>
          </a:xfrm>
          <a:prstGeom prst="rect">
            <a:avLst/>
          </a:prstGeom>
        </p:spPr>
        <p:txBody>
          <a:bodyPr wrap="square">
            <a:spAutoFit/>
          </a:bodyPr>
          <a:lstStyle/>
          <a:p>
            <a:pPr algn="just">
              <a:lnSpc>
                <a:spcPct val="150000"/>
              </a:lnSpc>
            </a:pPr>
            <a:r>
              <a:rPr kumimoji="0" lang="vi-VN" sz="3500" b="1" i="0" u="none" strike="noStrike" kern="1200" cap="none" spc="0" normalizeH="0" baseline="0" noProof="0" smtClean="0">
                <a:ln>
                  <a:noFill/>
                </a:ln>
                <a:solidFill>
                  <a:srgbClr val="C00000"/>
                </a:solidFill>
                <a:effectLst/>
                <a:uLnTx/>
                <a:uFillTx/>
                <a:cs typeface="Arial" panose="020B0604020202020204" pitchFamily="34" charset="0"/>
              </a:rPr>
              <a:t>Bài </a:t>
            </a:r>
            <a:r>
              <a:rPr kumimoji="0" lang="en-US" sz="35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6</a:t>
            </a:r>
            <a:r>
              <a:rPr kumimoji="0" lang="vi-VN" sz="35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a:t>
            </a:r>
            <a:r>
              <a:rPr kumimoji="0" lang="vi-VN" sz="3500" b="1" i="0" u="none" strike="noStrike" kern="1200" cap="none" spc="0" normalizeH="0" baseline="0" noProof="0">
                <a:ln>
                  <a:noFill/>
                </a:ln>
                <a:solidFill>
                  <a:srgbClr val="C00000"/>
                </a:solidFill>
                <a:effectLst/>
                <a:uLnTx/>
                <a:uFillTx/>
                <a:cs typeface="Arial" panose="020B0604020202020204" pitchFamily="34" charset="0"/>
              </a:rPr>
              <a:t>(</a:t>
            </a:r>
            <a:r>
              <a:rPr kumimoji="0" lang="vi-VN" sz="3500" b="1" i="0" u="none" strike="noStrike" kern="1200" cap="none" spc="0" normalizeH="0" baseline="0" noProof="0" smtClean="0">
                <a:ln>
                  <a:noFill/>
                </a:ln>
                <a:solidFill>
                  <a:srgbClr val="C00000"/>
                </a:solidFill>
                <a:effectLst/>
                <a:uLnTx/>
                <a:uFillTx/>
                <a:cs typeface="Arial" panose="020B0604020202020204" pitchFamily="34" charset="0"/>
              </a:rPr>
              <a:t>SGK</a:t>
            </a:r>
            <a:r>
              <a:rPr lang="en-US" sz="3500" b="1" noProof="0" smtClean="0">
                <a:solidFill>
                  <a:srgbClr val="C00000"/>
                </a:solidFill>
                <a:cs typeface="Arial" panose="020B0604020202020204" pitchFamily="34" charset="0"/>
              </a:rPr>
              <a:t> – </a:t>
            </a:r>
            <a:r>
              <a:rPr kumimoji="0" lang="vi-VN" sz="3500" b="1" i="0" u="none" strike="noStrike" kern="1200" cap="none" spc="0" normalizeH="0" baseline="0" noProof="0" smtClean="0">
                <a:ln>
                  <a:noFill/>
                </a:ln>
                <a:solidFill>
                  <a:srgbClr val="C00000"/>
                </a:solidFill>
                <a:effectLst/>
                <a:uLnTx/>
                <a:uFillTx/>
                <a:cs typeface="Arial" panose="020B0604020202020204" pitchFamily="34" charset="0"/>
              </a:rPr>
              <a:t>tr.</a:t>
            </a:r>
            <a:r>
              <a:rPr kumimoji="0" lang="en-US" sz="35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47</a:t>
            </a:r>
            <a:r>
              <a:rPr kumimoji="0" lang="vi-VN" sz="3500" b="1" i="0" u="none" strike="noStrike" kern="1200" cap="none" spc="0" normalizeH="0" baseline="0" noProof="0" smtClean="0">
                <a:ln>
                  <a:noFill/>
                </a:ln>
                <a:solidFill>
                  <a:srgbClr val="C00000"/>
                </a:solidFill>
                <a:effectLst/>
                <a:uLnTx/>
                <a:uFillTx/>
                <a:cs typeface="Arial" panose="020B0604020202020204" pitchFamily="34" charset="0"/>
              </a:rPr>
              <a:t>) </a:t>
            </a:r>
            <a:r>
              <a:rPr lang="vi-VN" sz="3500">
                <a:solidFill>
                  <a:srgbClr val="000000"/>
                </a:solidFill>
              </a:rPr>
              <a:t>Chỉ số hay độ pH của một dung dịch được tính theo công thức: pH = – log[H</a:t>
            </a:r>
            <a:r>
              <a:rPr lang="vi-VN" sz="3500" baseline="30000">
                <a:solidFill>
                  <a:srgbClr val="000000"/>
                </a:solidFill>
              </a:rPr>
              <a:t>+</a:t>
            </a:r>
            <a:r>
              <a:rPr lang="vi-VN" sz="3500">
                <a:solidFill>
                  <a:srgbClr val="000000"/>
                </a:solidFill>
              </a:rPr>
              <a:t>]. Phân tích nồng độ ion hydrogen [H</a:t>
            </a:r>
            <a:r>
              <a:rPr lang="vi-VN" sz="3500" baseline="30000">
                <a:solidFill>
                  <a:srgbClr val="000000"/>
                </a:solidFill>
              </a:rPr>
              <a:t>+</a:t>
            </a:r>
            <a:r>
              <a:rPr lang="vi-VN" sz="3500">
                <a:solidFill>
                  <a:srgbClr val="000000"/>
                </a:solidFill>
              </a:rPr>
              <a:t>] trong hai mẫu nước sông, ta có kết quả sau:</a:t>
            </a:r>
          </a:p>
          <a:p>
            <a:pPr algn="ctr">
              <a:lnSpc>
                <a:spcPct val="150000"/>
              </a:lnSpc>
            </a:pPr>
            <a:r>
              <a:rPr lang="vi-VN" sz="3500" i="1">
                <a:solidFill>
                  <a:srgbClr val="000000"/>
                </a:solidFill>
              </a:rPr>
              <a:t>Mẫu 1</a:t>
            </a:r>
            <a:r>
              <a:rPr lang="vi-VN" sz="3500">
                <a:solidFill>
                  <a:srgbClr val="000000"/>
                </a:solidFill>
              </a:rPr>
              <a:t>: [H</a:t>
            </a:r>
            <a:r>
              <a:rPr lang="vi-VN" sz="3500" baseline="30000">
                <a:solidFill>
                  <a:srgbClr val="000000"/>
                </a:solidFill>
              </a:rPr>
              <a:t>+</a:t>
            </a:r>
            <a:r>
              <a:rPr lang="vi-VN" sz="3500">
                <a:solidFill>
                  <a:srgbClr val="000000"/>
                </a:solidFill>
              </a:rPr>
              <a:t>] = 8 . 10</a:t>
            </a:r>
            <a:r>
              <a:rPr lang="vi-VN" sz="3500" baseline="30000">
                <a:solidFill>
                  <a:srgbClr val="000000"/>
                </a:solidFill>
              </a:rPr>
              <a:t>–7</a:t>
            </a:r>
            <a:r>
              <a:rPr lang="vi-VN" sz="3500">
                <a:solidFill>
                  <a:srgbClr val="000000"/>
                </a:solidFill>
              </a:rPr>
              <a:t>;</a:t>
            </a:r>
            <a:r>
              <a:rPr lang="vi-VN" sz="3500">
                <a:solidFill>
                  <a:srgbClr val="000000"/>
                </a:solidFill>
              </a:rPr>
              <a:t> </a:t>
            </a:r>
            <a:r>
              <a:rPr lang="en-US" sz="3500" smtClean="0">
                <a:solidFill>
                  <a:srgbClr val="000000"/>
                </a:solidFill>
              </a:rPr>
              <a:t>                      </a:t>
            </a:r>
            <a:r>
              <a:rPr lang="vi-VN" sz="3500" i="1" smtClean="0">
                <a:solidFill>
                  <a:srgbClr val="000000"/>
                </a:solidFill>
              </a:rPr>
              <a:t>Mẫu </a:t>
            </a:r>
            <a:r>
              <a:rPr lang="vi-VN" sz="3500" i="1">
                <a:solidFill>
                  <a:srgbClr val="000000"/>
                </a:solidFill>
              </a:rPr>
              <a:t>2</a:t>
            </a:r>
            <a:r>
              <a:rPr lang="vi-VN" sz="3500">
                <a:solidFill>
                  <a:srgbClr val="000000"/>
                </a:solidFill>
              </a:rPr>
              <a:t>: [H</a:t>
            </a:r>
            <a:r>
              <a:rPr lang="vi-VN" sz="3500" baseline="30000">
                <a:solidFill>
                  <a:srgbClr val="000000"/>
                </a:solidFill>
              </a:rPr>
              <a:t>+</a:t>
            </a:r>
            <a:r>
              <a:rPr lang="vi-VN" sz="3500">
                <a:solidFill>
                  <a:srgbClr val="000000"/>
                </a:solidFill>
              </a:rPr>
              <a:t>] = 2 . 10</a:t>
            </a:r>
            <a:r>
              <a:rPr lang="vi-VN" sz="3500" baseline="30000">
                <a:solidFill>
                  <a:srgbClr val="000000"/>
                </a:solidFill>
              </a:rPr>
              <a:t>–9</a:t>
            </a:r>
            <a:r>
              <a:rPr lang="vi-VN" sz="3500">
                <a:solidFill>
                  <a:srgbClr val="000000"/>
                </a:solidFill>
              </a:rPr>
              <a:t>.</a:t>
            </a:r>
          </a:p>
          <a:p>
            <a:pPr algn="just">
              <a:lnSpc>
                <a:spcPct val="150000"/>
              </a:lnSpc>
            </a:pPr>
            <a:r>
              <a:rPr lang="vi-VN" sz="3500">
                <a:solidFill>
                  <a:srgbClr val="000000"/>
                </a:solidFill>
              </a:rPr>
              <a:t>Không dùng máy tính cầm tay, hãy so sánh độ pH của hai mẫu nước trên.</a:t>
            </a:r>
            <a:endParaRPr lang="vi-VN" sz="3500" b="0" i="0">
              <a:solidFill>
                <a:srgbClr val="000000"/>
              </a:solidFill>
              <a:effectLst/>
            </a:endParaRPr>
          </a:p>
        </p:txBody>
      </p:sp>
      <p:pic>
        <p:nvPicPr>
          <p:cNvPr id="7" name="Picture 6"/>
          <p:cNvPicPr>
            <a:picLocks noChangeAspect="1"/>
          </p:cNvPicPr>
          <p:nvPr/>
        </p:nvPicPr>
        <p:blipFill>
          <a:blip r:embed="rId3"/>
          <a:stretch>
            <a:fillRect/>
          </a:stretch>
        </p:blipFill>
        <p:spPr>
          <a:xfrm>
            <a:off x="15316200" y="8360834"/>
            <a:ext cx="2667000" cy="1926166"/>
          </a:xfrm>
          <a:prstGeom prst="rect">
            <a:avLst/>
          </a:prstGeom>
        </p:spPr>
      </p:pic>
      <p:sp>
        <p:nvSpPr>
          <p:cNvPr id="14" name="TextBox 13"/>
          <p:cNvSpPr txBox="1"/>
          <p:nvPr/>
        </p:nvSpPr>
        <p:spPr>
          <a:xfrm>
            <a:off x="8343900" y="4649569"/>
            <a:ext cx="1600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1" u="sng"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Giải</a:t>
            </a:r>
            <a:endParaRPr kumimoji="0" lang="en-US" sz="3500" b="1" i="1" u="sng"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533400" y="5366947"/>
                <a:ext cx="17678400" cy="4747453"/>
              </a:xfrm>
              <a:prstGeom prst="rect">
                <a:avLst/>
              </a:prstGeom>
            </p:spPr>
            <p:txBody>
              <a:bodyPr wrap="square">
                <a:spAutoFit/>
              </a:bodyPr>
              <a:lstStyle/>
              <a:p>
                <a:pPr algn="just">
                  <a:lnSpc>
                    <a:spcPct val="150000"/>
                  </a:lnSpc>
                  <a:spcBef>
                    <a:spcPts val="600"/>
                  </a:spcBef>
                  <a:spcAft>
                    <a:spcPts val="600"/>
                  </a:spcAft>
                </a:pPr>
                <a:r>
                  <a:rPr lang="pt-BR" sz="3500">
                    <a:latin typeface="Arial" panose="020B0604020202020204" pitchFamily="34" charset="0"/>
                    <a:ea typeface="Calibri" panose="020F0502020204030204" pitchFamily="34" charset="0"/>
                    <a:cs typeface="Arial" panose="020B0604020202020204" pitchFamily="34" charset="0"/>
                  </a:rPr>
                  <a:t>Độ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𝑝𝐻</m:t>
                    </m:r>
                  </m:oMath>
                </a14:m>
                <a:r>
                  <a:rPr lang="pt-BR" sz="3500">
                    <a:effectLst/>
                    <a:latin typeface="Arial" panose="020B0604020202020204" pitchFamily="34" charset="0"/>
                    <a:ea typeface="Calibri" panose="020F0502020204030204" pitchFamily="34" charset="0"/>
                    <a:cs typeface="Arial" panose="020B0604020202020204" pitchFamily="34" charset="0"/>
                  </a:rPr>
                  <a:t> của mẫu 1 là:</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pt-BR" sz="35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𝑝𝐻</m:t>
                    </m:r>
                    <m:r>
                      <a:rPr lang="pt-BR" sz="35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d>
                          <m:dPr>
                            <m:begChr m:val="["/>
                            <m:end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3500" i="1">
                                <a:effectLst/>
                                <a:latin typeface="Cambria Math" panose="02040503050406030204" pitchFamily="18" charset="0"/>
                                <a:ea typeface="Calibri" panose="020F0502020204030204" pitchFamily="34" charset="0"/>
                                <a:cs typeface="Times New Roman" panose="02020603050405020304" pitchFamily="18" charset="0"/>
                              </a:rPr>
                              <m:t>8.</m:t>
                            </m:r>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pt-BR" sz="3500" i="1">
                                    <a:effectLst/>
                                    <a:latin typeface="Cambria Math" panose="02040503050406030204" pitchFamily="18" charset="0"/>
                                    <a:ea typeface="Calibri" panose="020F0502020204030204" pitchFamily="34" charset="0"/>
                                    <a:cs typeface="Times New Roman" panose="02020603050405020304" pitchFamily="18" charset="0"/>
                                  </a:rPr>
                                  <m:t>10</m:t>
                                </m:r>
                              </m:e>
                              <m:sup>
                                <m:r>
                                  <a:rPr lang="pt-BR" sz="3500" i="1">
                                    <a:effectLst/>
                                    <a:latin typeface="Cambria Math" panose="02040503050406030204" pitchFamily="18" charset="0"/>
                                    <a:ea typeface="Calibri" panose="020F0502020204030204" pitchFamily="34" charset="0"/>
                                    <a:cs typeface="Times New Roman" panose="02020603050405020304" pitchFamily="18" charset="0"/>
                                  </a:rPr>
                                  <m:t>−7</m:t>
                                </m:r>
                              </m:sup>
                            </m:sSup>
                          </m:e>
                        </m:d>
                      </m:e>
                    </m:func>
                    <m:r>
                      <a:rPr lang="pt-BR" sz="35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pt-BR" sz="3500" i="1">
                                <a:effectLst/>
                                <a:latin typeface="Cambria Math" panose="02040503050406030204" pitchFamily="18" charset="0"/>
                                <a:ea typeface="Calibri" panose="020F0502020204030204" pitchFamily="34" charset="0"/>
                                <a:cs typeface="Times New Roman" panose="02020603050405020304" pitchFamily="18" charset="0"/>
                              </a:rPr>
                              <m:t>8</m:t>
                            </m:r>
                          </m:e>
                        </m:func>
                        <m:r>
                          <a:rPr lang="pt-BR" sz="35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pt-BR" sz="3500" i="1">
                                    <a:effectLst/>
                                    <a:latin typeface="Cambria Math" panose="02040503050406030204" pitchFamily="18" charset="0"/>
                                    <a:ea typeface="Calibri" panose="020F0502020204030204" pitchFamily="34" charset="0"/>
                                    <a:cs typeface="Times New Roman" panose="02020603050405020304" pitchFamily="18" charset="0"/>
                                  </a:rPr>
                                  <m:t>10</m:t>
                                </m:r>
                              </m:e>
                              <m:sup>
                                <m:r>
                                  <a:rPr lang="pt-BR" sz="3500" i="1">
                                    <a:effectLst/>
                                    <a:latin typeface="Cambria Math" panose="02040503050406030204" pitchFamily="18" charset="0"/>
                                    <a:ea typeface="Calibri" panose="020F0502020204030204" pitchFamily="34" charset="0"/>
                                    <a:cs typeface="Times New Roman" panose="02020603050405020304" pitchFamily="18" charset="0"/>
                                  </a:rPr>
                                  <m:t>−7</m:t>
                                </m:r>
                              </m:sup>
                            </m:sSup>
                          </m:e>
                        </m:func>
                      </m:e>
                    </m:d>
                    <m:r>
                      <a:rPr lang="pt-BR" sz="35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pt-BR" sz="3500" i="1">
                                <a:effectLst/>
                                <a:latin typeface="Cambria Math" panose="02040503050406030204" pitchFamily="18" charset="0"/>
                                <a:ea typeface="Calibri" panose="020F0502020204030204" pitchFamily="34" charset="0"/>
                                <a:cs typeface="Times New Roman" panose="02020603050405020304" pitchFamily="18" charset="0"/>
                              </a:rPr>
                              <m:t>8</m:t>
                            </m:r>
                          </m:e>
                        </m:func>
                        <m:r>
                          <a:rPr lang="pt-BR" sz="3500" i="1">
                            <a:effectLst/>
                            <a:latin typeface="Cambria Math" panose="02040503050406030204" pitchFamily="18" charset="0"/>
                            <a:ea typeface="Calibri" panose="020F0502020204030204" pitchFamily="34" charset="0"/>
                            <a:cs typeface="Times New Roman" panose="02020603050405020304" pitchFamily="18" charset="0"/>
                          </a:rPr>
                          <m:t>−7</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pt-BR" sz="3500" i="1">
                                <a:effectLst/>
                                <a:latin typeface="Cambria Math" panose="02040503050406030204" pitchFamily="18" charset="0"/>
                                <a:ea typeface="Calibri" panose="020F0502020204030204" pitchFamily="34" charset="0"/>
                                <a:cs typeface="Times New Roman" panose="02020603050405020304" pitchFamily="18" charset="0"/>
                              </a:rPr>
                              <m:t>10</m:t>
                            </m:r>
                          </m:e>
                        </m:func>
                      </m:e>
                    </m:d>
                    <m:r>
                      <a:rPr lang="pt-BR" sz="3500" i="1">
                        <a:effectLst/>
                        <a:latin typeface="Cambria Math" panose="02040503050406030204" pitchFamily="18" charset="0"/>
                        <a:ea typeface="Calibri" panose="020F0502020204030204" pitchFamily="34" charset="0"/>
                        <a:cs typeface="Times New Roman" panose="02020603050405020304" pitchFamily="18" charset="0"/>
                      </a:rPr>
                      <m:t>=7−</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pt-BR" sz="3500" i="1">
                            <a:effectLst/>
                            <a:latin typeface="Cambria Math" panose="02040503050406030204" pitchFamily="18" charset="0"/>
                            <a:ea typeface="Calibri" panose="020F0502020204030204" pitchFamily="34" charset="0"/>
                            <a:cs typeface="Times New Roman" panose="02020603050405020304" pitchFamily="18" charset="0"/>
                          </a:rPr>
                          <m:t>8</m:t>
                        </m:r>
                      </m:e>
                    </m:func>
                    <m:r>
                      <a:rPr lang="pt-BR" sz="3500" i="1">
                        <a:effectLst/>
                        <a:latin typeface="Cambria Math" panose="02040503050406030204" pitchFamily="18" charset="0"/>
                        <a:ea typeface="Calibri" panose="020F0502020204030204" pitchFamily="34" charset="0"/>
                        <a:cs typeface="Times New Roman" panose="02020603050405020304" pitchFamily="18" charset="0"/>
                      </a:rPr>
                      <m:t>=7−3</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pt-BR" sz="3500" i="1">
                            <a:effectLst/>
                            <a:latin typeface="Cambria Math" panose="02040503050406030204" pitchFamily="18" charset="0"/>
                            <a:ea typeface="Calibri" panose="020F0502020204030204" pitchFamily="34" charset="0"/>
                            <a:cs typeface="Times New Roman" panose="02020603050405020304" pitchFamily="18" charset="0"/>
                          </a:rPr>
                          <m:t>2</m:t>
                        </m:r>
                      </m:e>
                    </m:func>
                  </m:oMath>
                </a14:m>
                <a:r>
                  <a:rPr lang="en-US"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pt-BR" sz="3500">
                    <a:effectLst/>
                    <a:latin typeface="Arial" panose="020B0604020202020204" pitchFamily="34" charset="0"/>
                    <a:ea typeface="Calibri" panose="020F0502020204030204" pitchFamily="34" charset="0"/>
                    <a:cs typeface="Arial" panose="020B0604020202020204" pitchFamily="34" charset="0"/>
                  </a:rPr>
                  <a:t>Độ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𝑝𝐻</m:t>
                    </m:r>
                  </m:oMath>
                </a14:m>
                <a:r>
                  <a:rPr lang="pt-BR" sz="3500">
                    <a:effectLst/>
                    <a:latin typeface="Arial" panose="020B0604020202020204" pitchFamily="34" charset="0"/>
                    <a:ea typeface="Calibri" panose="020F0502020204030204" pitchFamily="34" charset="0"/>
                    <a:cs typeface="Arial" panose="020B0604020202020204" pitchFamily="34" charset="0"/>
                  </a:rPr>
                  <a:t> của mẫu 2 là:</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pt-BR" sz="35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𝑝𝐻</m:t>
                    </m:r>
                    <m:r>
                      <a:rPr lang="en-US" sz="35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a:effectLst/>
                            <a:latin typeface="Cambria Math" panose="02040503050406030204" pitchFamily="18" charset="0"/>
                            <a:ea typeface="Calibri" panose="020F0502020204030204" pitchFamily="34" charset="0"/>
                            <a:cs typeface="Times New Roman" panose="02020603050405020304" pitchFamily="18" charset="0"/>
                          </a:rPr>
                          <m:t>log</m:t>
                        </m:r>
                      </m:fName>
                      <m:e>
                        <m:d>
                          <m:dPr>
                            <m:begChr m:val="["/>
                            <m:end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3500" i="1">
                                    <a:effectLst/>
                                    <a:latin typeface="Cambria Math" panose="02040503050406030204" pitchFamily="18" charset="0"/>
                                    <a:ea typeface="Calibri" panose="020F0502020204030204" pitchFamily="34" charset="0"/>
                                    <a:cs typeface="Times New Roman" panose="02020603050405020304" pitchFamily="18" charset="0"/>
                                  </a:rPr>
                                  <m:t>−9</m:t>
                                </m:r>
                              </m:sup>
                            </m:sSup>
                          </m:e>
                        </m:d>
                      </m:e>
                    </m:func>
                    <m:r>
                      <a:rPr lang="en-US" sz="35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en-US" sz="3500" i="1">
                            <a:effectLst/>
                            <a:latin typeface="Cambria Math" panose="02040503050406030204" pitchFamily="18" charset="0"/>
                            <a:ea typeface="Calibri" panose="020F0502020204030204" pitchFamily="34" charset="0"/>
                            <a:cs typeface="Times New Roman" panose="02020603050405020304" pitchFamily="18" charset="0"/>
                          </a:rPr>
                          <m:t>2</m:t>
                        </m:r>
                      </m:e>
                    </m:func>
                    <m:r>
                      <a:rPr lang="en-US" sz="35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a:effectLst/>
                            <a:latin typeface="Cambria Math" panose="02040503050406030204" pitchFamily="18" charset="0"/>
                            <a:ea typeface="Calibri" panose="020F0502020204030204" pitchFamily="34" charset="0"/>
                            <a:cs typeface="Times New Roman" panose="02020603050405020304" pitchFamily="18" charset="0"/>
                          </a:rPr>
                          <m:t>log</m:t>
                        </m:r>
                      </m:fName>
                      <m:e>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3500" i="1">
                                <a:effectLst/>
                                <a:latin typeface="Cambria Math" panose="02040503050406030204" pitchFamily="18" charset="0"/>
                                <a:ea typeface="Calibri" panose="020F0502020204030204" pitchFamily="34" charset="0"/>
                                <a:cs typeface="Times New Roman" panose="02020603050405020304" pitchFamily="18" charset="0"/>
                              </a:rPr>
                              <m:t>−9</m:t>
                            </m:r>
                          </m:sup>
                        </m:sSup>
                      </m:e>
                    </m:func>
                    <m:r>
                      <a:rPr lang="en-US" sz="3500" i="1">
                        <a:effectLst/>
                        <a:latin typeface="Cambria Math" panose="02040503050406030204" pitchFamily="18" charset="0"/>
                        <a:ea typeface="Calibri" panose="020F0502020204030204" pitchFamily="34" charset="0"/>
                        <a:cs typeface="Times New Roman" panose="02020603050405020304" pitchFamily="18" charset="0"/>
                      </a:rPr>
                      <m:t>)=9−</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en-US" sz="3500" i="1">
                            <a:effectLst/>
                            <a:latin typeface="Cambria Math" panose="02040503050406030204" pitchFamily="18" charset="0"/>
                            <a:ea typeface="Calibri" panose="020F0502020204030204" pitchFamily="34" charset="0"/>
                            <a:cs typeface="Times New Roman" panose="02020603050405020304" pitchFamily="18" charset="0"/>
                          </a:rPr>
                          <m:t>2</m:t>
                        </m:r>
                      </m:e>
                    </m:func>
                  </m:oMath>
                </a14:m>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500">
                    <a:effectLst/>
                    <a:latin typeface="Arial" panose="020B0604020202020204" pitchFamily="34" charset="0"/>
                    <a:ea typeface="Calibri" panose="020F0502020204030204" pitchFamily="34" charset="0"/>
                    <a:cs typeface="Arial" panose="020B0604020202020204" pitchFamily="34" charset="0"/>
                  </a:rPr>
                  <a:t>Nhận thấy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7−3</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en-US" sz="3500" i="1">
                            <a:effectLst/>
                            <a:latin typeface="Cambria Math" panose="02040503050406030204" pitchFamily="18" charset="0"/>
                            <a:ea typeface="Calibri" panose="020F0502020204030204" pitchFamily="34" charset="0"/>
                            <a:cs typeface="Times New Roman" panose="02020603050405020304" pitchFamily="18" charset="0"/>
                          </a:rPr>
                          <m:t>2</m:t>
                        </m:r>
                      </m:e>
                    </m:func>
                    <m:r>
                      <a:rPr lang="en-US" sz="3500" i="1">
                        <a:effectLst/>
                        <a:latin typeface="Cambria Math" panose="02040503050406030204" pitchFamily="18" charset="0"/>
                        <a:ea typeface="Calibri" panose="020F0502020204030204" pitchFamily="34" charset="0"/>
                        <a:cs typeface="Times New Roman" panose="02020603050405020304" pitchFamily="18" charset="0"/>
                      </a:rPr>
                      <m:t>&lt;9−</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en-US" sz="3500" i="1">
                            <a:effectLst/>
                            <a:latin typeface="Cambria Math" panose="02040503050406030204" pitchFamily="18" charset="0"/>
                            <a:ea typeface="Calibri" panose="020F0502020204030204" pitchFamily="34" charset="0"/>
                            <a:cs typeface="Times New Roman" panose="02020603050405020304" pitchFamily="18" charset="0"/>
                          </a:rPr>
                          <m:t>2</m:t>
                        </m:r>
                      </m:e>
                    </m:func>
                  </m:oMath>
                </a14:m>
                <a:endParaRPr lang="en-US" sz="3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533400" y="5366947"/>
                <a:ext cx="17678400" cy="4747453"/>
              </a:xfrm>
              <a:prstGeom prst="rect">
                <a:avLst/>
              </a:prstGeom>
              <a:blipFill>
                <a:blip r:embed="rId4"/>
                <a:stretch>
                  <a:fillRect l="-1034" b="-1540"/>
                </a:stretch>
              </a:blipFill>
            </p:spPr>
            <p:txBody>
              <a:bodyPr/>
              <a:lstStyle/>
              <a:p>
                <a:r>
                  <a:rPr lang="en-US">
                    <a:noFill/>
                  </a:rPr>
                  <a:t> </a:t>
                </a:r>
              </a:p>
            </p:txBody>
          </p:sp>
        </mc:Fallback>
      </mc:AlternateContent>
    </p:spTree>
    <p:extLst>
      <p:ext uri="{BB962C8B-B14F-4D97-AF65-F5344CB8AC3E}">
        <p14:creationId xmlns:p14="http://schemas.microsoft.com/office/powerpoint/2010/main" val="187108648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7" dur="500"/>
                                        <p:tgtEl>
                                          <p:spTgt spid="8">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0" dur="5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wipe(left)">
                                      <p:cBhvr>
                                        <p:cTn id="3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6800" y="8420100"/>
            <a:ext cx="1592421" cy="1617940"/>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515736" y="266700"/>
                <a:ext cx="17256528" cy="5854295"/>
              </a:xfrm>
              <a:prstGeom prst="rect">
                <a:avLst/>
              </a:prstGeom>
            </p:spPr>
            <p:txBody>
              <a:bodyPr wrap="square">
                <a:spAutoFit/>
              </a:bodyPr>
              <a:lstStyle/>
              <a:p>
                <a:pPr lvl="0" algn="just">
                  <a:lnSpc>
                    <a:spcPct val="150000"/>
                  </a:lnSpc>
                  <a:spcBef>
                    <a:spcPts val="600"/>
                  </a:spcBef>
                  <a:spcAft>
                    <a:spcPts val="800"/>
                  </a:spcAft>
                </a:pPr>
                <a:r>
                  <a:rPr kumimoji="0" lang="vi-VN" sz="3800" b="1" i="0" u="none" strike="noStrike" kern="1200" cap="none" spc="0" normalizeH="0" baseline="0" noProof="0" smtClean="0">
                    <a:ln>
                      <a:noFill/>
                    </a:ln>
                    <a:solidFill>
                      <a:srgbClr val="C00000"/>
                    </a:solidFill>
                    <a:effectLst/>
                    <a:uLnTx/>
                    <a:uFillTx/>
                    <a:cs typeface="Arial" panose="020B0604020202020204" pitchFamily="34" charset="0"/>
                  </a:rPr>
                  <a:t>Bài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7</a:t>
                </a:r>
                <a:r>
                  <a:rPr kumimoji="0" lang="vi-VN" sz="3800" b="1" i="0" u="none" strike="noStrike" kern="1200" cap="none" spc="0" normalizeH="0" baseline="0" noProof="0" smtClean="0">
                    <a:ln>
                      <a:noFill/>
                    </a:ln>
                    <a:solidFill>
                      <a:srgbClr val="C00000"/>
                    </a:solidFill>
                    <a:effectLst/>
                    <a:uLnTx/>
                    <a:uFillTx/>
                    <a:cs typeface="Arial" panose="020B0604020202020204" pitchFamily="34" charset="0"/>
                  </a:rPr>
                  <a:t> </a:t>
                </a:r>
                <a:r>
                  <a:rPr kumimoji="0" lang="vi-VN" sz="3800" b="1" i="0" u="none" strike="noStrike" kern="1200" cap="none" spc="0" normalizeH="0" baseline="0" noProof="0">
                    <a:ln>
                      <a:noFill/>
                    </a:ln>
                    <a:solidFill>
                      <a:srgbClr val="C00000"/>
                    </a:solidFill>
                    <a:effectLst/>
                    <a:uLnTx/>
                    <a:uFillTx/>
                    <a:cs typeface="Arial" panose="020B0604020202020204" pitchFamily="34" charset="0"/>
                  </a:rPr>
                  <a:t>(</a:t>
                </a:r>
                <a:r>
                  <a:rPr kumimoji="0" lang="vi-VN" sz="3800" b="1" i="0" u="none" strike="noStrike" kern="1200" cap="none" spc="0" normalizeH="0" baseline="0" noProof="0" smtClean="0">
                    <a:ln>
                      <a:noFill/>
                    </a:ln>
                    <a:solidFill>
                      <a:srgbClr val="C00000"/>
                    </a:solidFill>
                    <a:effectLst/>
                    <a:uLnTx/>
                    <a:uFillTx/>
                    <a:cs typeface="Arial" panose="020B0604020202020204" pitchFamily="34" charset="0"/>
                  </a:rPr>
                  <a:t>SGK</a:t>
                </a:r>
                <a:r>
                  <a:rPr kumimoji="0" lang="en-US" sz="3800" b="1" i="0" u="none" strike="noStrike" kern="1200" cap="none" spc="0" normalizeH="0" noProof="0" smtClean="0">
                    <a:ln>
                      <a:noFill/>
                    </a:ln>
                    <a:solidFill>
                      <a:srgbClr val="C00000"/>
                    </a:solidFill>
                    <a:effectLst/>
                    <a:uLnTx/>
                    <a:uFillTx/>
                    <a:cs typeface="Arial" panose="020B0604020202020204" pitchFamily="34" charset="0"/>
                  </a:rPr>
                  <a:t> – </a:t>
                </a:r>
                <a:r>
                  <a:rPr kumimoji="0" lang="vi-VN" sz="3800" b="1" i="0" u="none" strike="noStrike" kern="1200" cap="none" spc="0" normalizeH="0" baseline="0" noProof="0" smtClean="0">
                    <a:ln>
                      <a:noFill/>
                    </a:ln>
                    <a:solidFill>
                      <a:srgbClr val="C00000"/>
                    </a:solidFill>
                    <a:effectLst/>
                    <a:uLnTx/>
                    <a:uFillTx/>
                    <a:cs typeface="Arial" panose="020B0604020202020204" pitchFamily="34" charset="0"/>
                  </a:rPr>
                  <a:t>tr.</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47</a:t>
                </a:r>
                <a:r>
                  <a:rPr kumimoji="0" lang="vi-VN" sz="3800" b="1" i="0" u="none" strike="noStrike" kern="1200" cap="none" spc="0" normalizeH="0" baseline="0" noProof="0" smtClean="0">
                    <a:ln>
                      <a:noFill/>
                    </a:ln>
                    <a:solidFill>
                      <a:srgbClr val="C00000"/>
                    </a:solidFill>
                    <a:effectLst/>
                    <a:uLnTx/>
                    <a:uFillTx/>
                    <a:cs typeface="Arial" panose="020B0604020202020204" pitchFamily="34" charset="0"/>
                  </a:rPr>
                  <a:t>) </a:t>
                </a:r>
                <a:r>
                  <a:rPr lang="vi-VN" sz="3800">
                    <a:solidFill>
                      <a:srgbClr val="000000"/>
                    </a:solidFill>
                  </a:rPr>
                  <a:t>Cô Yên gửi 10 triệu đồng vào ngân hàng theo hình thức lãi kép có kì hạn là 12 tháng với lãi suất 6% /năm. Giả sử qua các năm thì lãi suất không thay đổi và cô Yên không gửi thêm tiền vào mỗi năm. Để biết sau </a:t>
                </a:r>
                <a14:m>
                  <m:oMath xmlns:m="http://schemas.openxmlformats.org/officeDocument/2006/math">
                    <m:r>
                      <a:rPr lang="vi-VN" sz="3800" i="1" smtClean="0">
                        <a:solidFill>
                          <a:srgbClr val="000000"/>
                        </a:solidFill>
                        <a:latin typeface="Cambria Math" panose="02040503050406030204" pitchFamily="18" charset="0"/>
                      </a:rPr>
                      <m:t>𝑦</m:t>
                    </m:r>
                  </m:oMath>
                </a14:m>
                <a:r>
                  <a:rPr lang="vi-VN" sz="3800">
                    <a:solidFill>
                      <a:srgbClr val="000000"/>
                    </a:solidFill>
                  </a:rPr>
                  <a:t> (năm) thì tổng số tiền cả vốn và lãi có được là </a:t>
                </a:r>
                <a14:m>
                  <m:oMath xmlns:m="http://schemas.openxmlformats.org/officeDocument/2006/math">
                    <m:r>
                      <a:rPr lang="vi-VN" sz="3800" i="1" smtClean="0">
                        <a:solidFill>
                          <a:srgbClr val="000000"/>
                        </a:solidFill>
                        <a:latin typeface="Cambria Math" panose="02040503050406030204" pitchFamily="18" charset="0"/>
                      </a:rPr>
                      <m:t>𝑥</m:t>
                    </m:r>
                  </m:oMath>
                </a14:m>
                <a:r>
                  <a:rPr lang="vi-VN" sz="3800">
                    <a:solidFill>
                      <a:srgbClr val="000000"/>
                    </a:solidFill>
                  </a:rPr>
                  <a:t> (đồng), cô Yên sử dụng công thức </a:t>
                </a:r>
                <a14:m>
                  <m:oMath xmlns:m="http://schemas.openxmlformats.org/officeDocument/2006/math">
                    <m:r>
                      <a:rPr lang="vi-VN" sz="3800" i="1" smtClean="0">
                        <a:solidFill>
                          <a:srgbClr val="000000"/>
                        </a:solidFill>
                        <a:latin typeface="Cambria Math" panose="02040503050406030204" pitchFamily="18" charset="0"/>
                      </a:rPr>
                      <m:t>𝑦</m:t>
                    </m:r>
                    <m:r>
                      <a:rPr lang="vi-VN" sz="3800" i="1" smtClean="0">
                        <a:solidFill>
                          <a:srgbClr val="000000"/>
                        </a:solidFill>
                        <a:latin typeface="Cambria Math" panose="02040503050406030204" pitchFamily="18" charset="0"/>
                      </a:rPr>
                      <m:t>=</m:t>
                    </m:r>
                    <m:func>
                      <m:funcPr>
                        <m:ctrlPr>
                          <a:rPr lang="en-US" sz="38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log</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1,06</m:t>
                            </m:r>
                          </m:sub>
                        </m:sSub>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10</m:t>
                                </m:r>
                              </m:den>
                            </m:f>
                          </m:e>
                        </m:d>
                      </m:e>
                    </m:func>
                  </m:oMath>
                </a14:m>
                <a:r>
                  <a:rPr lang="en-US" sz="3800" smtClean="0">
                    <a:solidFill>
                      <a:srgbClr val="000000"/>
                    </a:solidFill>
                  </a:rPr>
                  <a:t>. </a:t>
                </a:r>
                <a:r>
                  <a:rPr lang="vi-VN" sz="3800" smtClean="0">
                    <a:solidFill>
                      <a:srgbClr val="000000"/>
                    </a:solidFill>
                  </a:rPr>
                  <a:t>Hỏi </a:t>
                </a:r>
                <a:r>
                  <a:rPr lang="vi-VN" sz="3800">
                    <a:solidFill>
                      <a:srgbClr val="000000"/>
                    </a:solidFill>
                  </a:rPr>
                  <a:t>sau ít nhất bao nhiêu năm thì cô Yên có thể rút ra số tiền 15 triệu đồng từ tài khoản tiết kiện đó (làm tròn kết quả đến hàng đơn vị).</a:t>
                </a:r>
                <a:endParaRPr kumimoji="0" lang="en-US" sz="3800" b="0" i="0" u="none" strike="noStrike" kern="1200" cap="none" spc="0" normalizeH="0" baseline="0" noProof="0" smtClean="0">
                  <a:ln>
                    <a:noFill/>
                  </a:ln>
                  <a:solidFill>
                    <a:prstClr val="black"/>
                  </a:solidFill>
                  <a:effectLst/>
                  <a:uLnTx/>
                  <a:uFillTx/>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15736" y="266700"/>
                <a:ext cx="17256528" cy="5854295"/>
              </a:xfrm>
              <a:prstGeom prst="rect">
                <a:avLst/>
              </a:prstGeom>
              <a:blipFill>
                <a:blip r:embed="rId4"/>
                <a:stretch>
                  <a:fillRect l="-1166" r="-1201" b="-313"/>
                </a:stretch>
              </a:blipFill>
            </p:spPr>
            <p:txBody>
              <a:bodyPr/>
              <a:lstStyle/>
              <a:p>
                <a:r>
                  <a:rPr lang="en-US">
                    <a:noFill/>
                  </a:rPr>
                  <a:t> </a:t>
                </a:r>
              </a:p>
            </p:txBody>
          </p:sp>
        </mc:Fallback>
      </mc:AlternateContent>
      <p:sp>
        <p:nvSpPr>
          <p:cNvPr id="20" name="TextBox 19"/>
          <p:cNvSpPr txBox="1"/>
          <p:nvPr/>
        </p:nvSpPr>
        <p:spPr>
          <a:xfrm>
            <a:off x="8343900" y="6254885"/>
            <a:ext cx="16002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646889" y="7256704"/>
                <a:ext cx="16994222" cy="2326791"/>
              </a:xfrm>
              <a:prstGeom prst="rect">
                <a:avLst/>
              </a:prstGeom>
            </p:spPr>
            <p:txBody>
              <a:bodyPr wrap="square">
                <a:spAutoFit/>
              </a:bodyPr>
              <a:lstStyle/>
              <a:p>
                <a:pPr algn="ctr">
                  <a:lnSpc>
                    <a:spcPct val="150000"/>
                  </a:lnSpc>
                  <a:spcBef>
                    <a:spcPts val="600"/>
                  </a:spcBef>
                  <a:spcAft>
                    <a:spcPts val="600"/>
                  </a:spcAft>
                </a:pPr>
                <a:r>
                  <a:rPr lang="fr-FR" sz="3800">
                    <a:latin typeface="Arial" panose="020B0604020202020204" pitchFamily="34" charset="0"/>
                    <a:ea typeface="Calibri" panose="020F0502020204030204" pitchFamily="34" charset="0"/>
                    <a:cs typeface="Arial" panose="020B0604020202020204" pitchFamily="34" charset="0"/>
                  </a:rPr>
                  <a:t>Để có được tổng số tiền cả vốn và lãi là 15 triệu đồng thì cần gửi </a:t>
                </a:r>
                <a:r>
                  <a:rPr lang="fr-FR" sz="3800">
                    <a:latin typeface="Arial" panose="020B0604020202020204" pitchFamily="34" charset="0"/>
                    <a:ea typeface="Calibri" panose="020F0502020204030204" pitchFamily="34" charset="0"/>
                    <a:cs typeface="Arial" panose="020B0604020202020204" pitchFamily="34" charset="0"/>
                  </a:rPr>
                  <a:t>số </a:t>
                </a:r>
                <a:r>
                  <a:rPr lang="fr-FR" sz="3800" smtClean="0">
                    <a:latin typeface="Arial" panose="020B0604020202020204" pitchFamily="34" charset="0"/>
                    <a:ea typeface="Calibri" panose="020F0502020204030204" pitchFamily="34" charset="0"/>
                    <a:cs typeface="Arial" panose="020B0604020202020204" pitchFamily="34" charset="0"/>
                  </a:rPr>
                  <a:t>năm là:</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log</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1,06</m:t>
                            </m:r>
                          </m:sub>
                        </m:sSub>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15</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10</m:t>
                                </m:r>
                              </m:den>
                            </m:f>
                          </m:e>
                        </m:d>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800">
                    <a:effectLst/>
                    <a:latin typeface="Arial" panose="020B0604020202020204" pitchFamily="34" charset="0"/>
                    <a:ea typeface="Calibri" panose="020F0502020204030204" pitchFamily="34" charset="0"/>
                    <a:cs typeface="Arial" panose="020B0604020202020204" pitchFamily="34" charset="0"/>
                  </a:rPr>
                  <a:t> (năm)</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46889" y="7256704"/>
                <a:ext cx="16994222" cy="2326791"/>
              </a:xfrm>
              <a:prstGeom prst="rect">
                <a:avLst/>
              </a:prstGeom>
              <a:blipFill>
                <a:blip r:embed="rId5"/>
                <a:stretch>
                  <a:fillRect b="-3141"/>
                </a:stretch>
              </a:blipFill>
            </p:spPr>
            <p:txBody>
              <a:bodyPr/>
              <a:lstStyle/>
              <a:p>
                <a:r>
                  <a:rPr lang="en-US">
                    <a:noFill/>
                  </a:rPr>
                  <a:t> </a:t>
                </a:r>
              </a:p>
            </p:txBody>
          </p:sp>
        </mc:Fallback>
      </mc:AlternateContent>
    </p:spTree>
    <p:extLst>
      <p:ext uri="{BB962C8B-B14F-4D97-AF65-F5344CB8AC3E}">
        <p14:creationId xmlns:p14="http://schemas.microsoft.com/office/powerpoint/2010/main" val="770826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500"/>
                                        <p:tgtEl>
                                          <p:spTgt spid="4">
                                            <p:txEl>
                                              <p:pRg st="0" end="0"/>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up)">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p:cNvGrpSpPr/>
          <p:nvPr/>
        </p:nvGrpSpPr>
        <p:grpSpPr>
          <a:xfrm>
            <a:off x="8180325" y="377050"/>
            <a:ext cx="1927349" cy="1381512"/>
            <a:chOff x="11654848" y="1155302"/>
            <a:chExt cx="1927349" cy="1381512"/>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4848" y="1155302"/>
              <a:ext cx="1927349" cy="1381512"/>
            </a:xfrm>
            <a:prstGeom prst="rect">
              <a:avLst/>
            </a:prstGeom>
          </p:spPr>
        </p:pic>
        <p:sp>
          <p:nvSpPr>
            <p:cNvPr id="16" name="TextBox 15"/>
            <p:cNvSpPr txBox="1"/>
            <p:nvPr/>
          </p:nvSpPr>
          <p:spPr>
            <a:xfrm>
              <a:off x="11772900" y="1409700"/>
              <a:ext cx="16002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Rectangle 2"/>
              <p:cNvSpPr/>
              <p:nvPr/>
            </p:nvSpPr>
            <p:spPr>
              <a:xfrm>
                <a:off x="1752600" y="1957298"/>
                <a:ext cx="15619483" cy="7986802"/>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Số tiền doanh nghiệp đó có được: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da-DK"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Sau </a:t>
                </a:r>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1 năm:</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1 000 000 000+1 000 000 000 . 6,2%=1 062 000 000</m:t>
                    </m:r>
                  </m:oMath>
                </a14:m>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(đồng)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da-DK"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Sau </a:t>
                </a:r>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2 năm:</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1 062 000 000+1 062 000 000 . 6,2%=1 127 844 000</m:t>
                    </m:r>
                  </m:oMath>
                </a14:m>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(đồng)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da-DK"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Sau </a:t>
                </a:r>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3 năm:</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1 127 844 000+1 127 844 000 . 6,2%=1 197 770 328</m:t>
                    </m:r>
                  </m:oMath>
                </a14:m>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da-DK"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algn="just">
                  <a:lnSpc>
                    <a:spcPct val="150000"/>
                  </a:lnSpc>
                </a:pPr>
                <a:r>
                  <a:rPr lang="da-DK" sz="3800">
                    <a:latin typeface="Arial" panose="020B0604020202020204" pitchFamily="34" charset="0"/>
                    <a:ea typeface="Dotum" panose="020B0600000101010101" pitchFamily="34" charset="-127"/>
                    <a:cs typeface="Arial" panose="020B0604020202020204" pitchFamily="34" charset="0"/>
                  </a:rPr>
                  <a:t>b) Dự đoán công thức:</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𝐴</m:t>
                      </m:r>
                      <m:r>
                        <a:rPr lang="da-DK" sz="3800" i="1">
                          <a:effectLst/>
                          <a:latin typeface="Cambria Math" panose="02040503050406030204" pitchFamily="18" charset="0"/>
                          <a:ea typeface="Dotum" panose="020B0600000101010101" pitchFamily="34" charset="-127"/>
                          <a:cs typeface="Times New Roman" panose="02020603050405020304" pitchFamily="18" charset="0"/>
                        </a:rPr>
                        <m:t>=1 000 000 000 . </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800" i="1">
                                  <a:effectLst/>
                                  <a:latin typeface="Cambria Math" panose="02040503050406030204" pitchFamily="18" charset="0"/>
                                  <a:ea typeface="Dotum" panose="020B0600000101010101" pitchFamily="34" charset="-127"/>
                                  <a:cs typeface="Times New Roman" panose="02020603050405020304" pitchFamily="18" charset="0"/>
                                </a:rPr>
                                <m:t>1+6,2%</m:t>
                              </m:r>
                            </m:e>
                          </m:d>
                        </m:e>
                        <m:sup>
                          <m:r>
                            <a:rPr lang="da-DK" sz="3800" i="1">
                              <a:effectLst/>
                              <a:latin typeface="Cambria Math" panose="02040503050406030204" pitchFamily="18" charset="0"/>
                              <a:ea typeface="Dotum" panose="020B0600000101010101" pitchFamily="34" charset="-127"/>
                              <a:cs typeface="Times New Roman" panose="02020603050405020304" pitchFamily="18" charset="0"/>
                            </a:rPr>
                            <m:t>𝑛</m:t>
                          </m:r>
                        </m:sup>
                      </m:sSup>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752600" y="1957298"/>
                <a:ext cx="15619483" cy="7986802"/>
              </a:xfrm>
              <a:prstGeom prst="rect">
                <a:avLst/>
              </a:prstGeom>
              <a:blipFill>
                <a:blip r:embed="rId4"/>
                <a:stretch>
                  <a:fillRect l="-1288"/>
                </a:stretch>
              </a:blipFill>
            </p:spPr>
            <p:txBody>
              <a:bodyPr/>
              <a:lstStyle/>
              <a:p>
                <a:r>
                  <a:rPr lang="en-US">
                    <a:noFill/>
                  </a:rPr>
                  <a:t> </a:t>
                </a:r>
              </a:p>
            </p:txBody>
          </p:sp>
        </mc:Fallback>
      </mc:AlternateContent>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9503" y="8390064"/>
            <a:ext cx="1021825" cy="1455580"/>
          </a:xfrm>
          <a:prstGeom prst="rect">
            <a:avLst/>
          </a:prstGeom>
        </p:spPr>
      </p:pic>
    </p:spTree>
    <p:extLst>
      <p:ext uri="{BB962C8B-B14F-4D97-AF65-F5344CB8AC3E}">
        <p14:creationId xmlns:p14="http://schemas.microsoft.com/office/powerpoint/2010/main" val="2345794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9" name="Group 8"/>
          <p:cNvGrpSpPr/>
          <p:nvPr/>
        </p:nvGrpSpPr>
        <p:grpSpPr>
          <a:xfrm>
            <a:off x="609600" y="652448"/>
            <a:ext cx="17035072" cy="1454661"/>
            <a:chOff x="0" y="0"/>
            <a:chExt cx="4486603" cy="474202"/>
          </a:xfrm>
        </p:grpSpPr>
        <p:sp>
          <p:nvSpPr>
            <p:cNvPr id="20"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21"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2" name="TextBox 11"/>
          <p:cNvSpPr txBox="1"/>
          <p:nvPr/>
        </p:nvSpPr>
        <p:spPr>
          <a:xfrm>
            <a:off x="995754" y="327246"/>
            <a:ext cx="16230600" cy="1795363"/>
          </a:xfrm>
          <a:prstGeom prst="rect">
            <a:avLst/>
          </a:prstGeom>
        </p:spPr>
        <p:txBody>
          <a:bodyPr lIns="0" tIns="0" rIns="0" bIns="0" rtlCol="0" anchor="t">
            <a:spAutoFit/>
          </a:bodyPr>
          <a:lstStyle/>
          <a:p>
            <a:pPr algn="ctr">
              <a:lnSpc>
                <a:spcPts val="13999"/>
              </a:lnSpc>
            </a:pPr>
            <a:r>
              <a:rPr lang="vi-VN" sz="6000" b="1" smtClean="0">
                <a:solidFill>
                  <a:srgbClr val="FFFFFF"/>
                </a:solidFill>
              </a:rPr>
              <a:t>HƯỚNG DẪN VỀ NHÀ</a:t>
            </a:r>
            <a:endParaRPr lang="en-US" sz="6000" b="1" dirty="0">
              <a:solidFill>
                <a:srgbClr val="FFFFFF"/>
              </a:solidFill>
            </a:endParaRPr>
          </a:p>
        </p:txBody>
      </p:sp>
      <p:grpSp>
        <p:nvGrpSpPr>
          <p:cNvPr id="29" name="Group 28"/>
          <p:cNvGrpSpPr/>
          <p:nvPr/>
        </p:nvGrpSpPr>
        <p:grpSpPr>
          <a:xfrm>
            <a:off x="381000" y="3998869"/>
            <a:ext cx="5638800" cy="5404244"/>
            <a:chOff x="381000" y="3998869"/>
            <a:chExt cx="5638800" cy="5404244"/>
          </a:xfrm>
        </p:grpSpPr>
        <p:sp>
          <p:nvSpPr>
            <p:cNvPr id="8" name="Freeform 8"/>
            <p:cNvSpPr/>
            <p:nvPr/>
          </p:nvSpPr>
          <p:spPr>
            <a:xfrm>
              <a:off x="381000" y="3998869"/>
              <a:ext cx="5638800"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TextBox 22"/>
            <p:cNvSpPr txBox="1"/>
            <p:nvPr/>
          </p:nvSpPr>
          <p:spPr>
            <a:xfrm>
              <a:off x="609600" y="6150562"/>
              <a:ext cx="5041579" cy="1824923"/>
            </a:xfrm>
            <a:prstGeom prst="rect">
              <a:avLst/>
            </a:prstGeom>
            <a:noFill/>
          </p:spPr>
          <p:txBody>
            <a:bodyPr wrap="square" rtlCol="0">
              <a:spAutoFit/>
            </a:bodyPr>
            <a:lstStyle/>
            <a:p>
              <a:pPr algn="ctr">
                <a:lnSpc>
                  <a:spcPct val="150000"/>
                </a:lnSpc>
              </a:pPr>
              <a:r>
                <a:rPr lang="vi-VN" sz="4000" smtClean="0"/>
                <a:t>Ôn lại các kiến thức đã học</a:t>
              </a:r>
              <a:endParaRPr lang="en-US" sz="4000" dirty="0">
                <a:latin typeface="Arial" panose="020B0604020202020204" pitchFamily="34" charset="0"/>
                <a:cs typeface="Arial" panose="020B0604020202020204" pitchFamily="34" charset="0"/>
              </a:endParaRPr>
            </a:p>
          </p:txBody>
        </p:sp>
        <p:sp>
          <p:nvSpPr>
            <p:cNvPr id="24" name="TextBox 23"/>
            <p:cNvSpPr txBox="1"/>
            <p:nvPr/>
          </p:nvSpPr>
          <p:spPr>
            <a:xfrm>
              <a:off x="2171700" y="5140933"/>
              <a:ext cx="2057400" cy="1107996"/>
            </a:xfrm>
            <a:prstGeom prst="rect">
              <a:avLst/>
            </a:prstGeom>
            <a:noFill/>
          </p:spPr>
          <p:txBody>
            <a:bodyPr wrap="square" rtlCol="0">
              <a:spAutoFit/>
            </a:bodyPr>
            <a:lstStyle/>
            <a:p>
              <a:pPr algn="ctr"/>
              <a:r>
                <a:rPr lang="vi-VN" sz="6600" b="1" dirty="0" smtClean="0">
                  <a:solidFill>
                    <a:srgbClr val="C00000"/>
                  </a:solidFill>
                  <a:latin typeface="Arial" panose="020B0604020202020204" pitchFamily="34" charset="0"/>
                  <a:cs typeface="Arial" panose="020B0604020202020204" pitchFamily="34" charset="0"/>
                </a:rPr>
                <a:t>01</a:t>
              </a:r>
              <a:endParaRPr lang="en-US" sz="6600" b="1" dirty="0">
                <a:solidFill>
                  <a:srgbClr val="C00000"/>
                </a:solidFill>
                <a:latin typeface="Arial" panose="020B0604020202020204" pitchFamily="34" charset="0"/>
                <a:cs typeface="Arial" panose="020B0604020202020204" pitchFamily="34" charset="0"/>
              </a:endParaRPr>
            </a:p>
          </p:txBody>
        </p:sp>
      </p:grpSp>
      <p:grpSp>
        <p:nvGrpSpPr>
          <p:cNvPr id="30" name="Group 29"/>
          <p:cNvGrpSpPr/>
          <p:nvPr/>
        </p:nvGrpSpPr>
        <p:grpSpPr>
          <a:xfrm>
            <a:off x="6238303" y="2557237"/>
            <a:ext cx="5638800" cy="5404244"/>
            <a:chOff x="6238303" y="2557237"/>
            <a:chExt cx="5638800" cy="5404244"/>
          </a:xfrm>
        </p:grpSpPr>
        <p:sp>
          <p:nvSpPr>
            <p:cNvPr id="14" name="Freeform 14"/>
            <p:cNvSpPr/>
            <p:nvPr/>
          </p:nvSpPr>
          <p:spPr>
            <a:xfrm>
              <a:off x="6238303" y="2557237"/>
              <a:ext cx="5638800"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5" name="TextBox 24"/>
            <p:cNvSpPr txBox="1"/>
            <p:nvPr/>
          </p:nvSpPr>
          <p:spPr>
            <a:xfrm>
              <a:off x="6458122" y="4879307"/>
              <a:ext cx="5305864" cy="1824923"/>
            </a:xfrm>
            <a:prstGeom prst="rect">
              <a:avLst/>
            </a:prstGeom>
            <a:noFill/>
          </p:spPr>
          <p:txBody>
            <a:bodyPr wrap="square" rtlCol="0">
              <a:spAutoFit/>
            </a:bodyPr>
            <a:lstStyle/>
            <a:p>
              <a:pPr algn="ctr">
                <a:lnSpc>
                  <a:spcPct val="150000"/>
                </a:lnSpc>
              </a:pPr>
              <a:r>
                <a:rPr lang="vi-VN" sz="4000" smtClean="0">
                  <a:cs typeface="Arial" panose="020B0604020202020204" pitchFamily="34" charset="0"/>
                </a:rPr>
                <a:t>Hoàn </a:t>
              </a:r>
              <a:r>
                <a:rPr lang="vi-VN" sz="4000">
                  <a:cs typeface="Arial" panose="020B0604020202020204" pitchFamily="34" charset="0"/>
                </a:rPr>
                <a:t>thành các </a:t>
              </a:r>
              <a:endParaRPr lang="en-US" sz="4000" smtClean="0">
                <a:cs typeface="Arial" panose="020B0604020202020204" pitchFamily="34" charset="0"/>
              </a:endParaRPr>
            </a:p>
            <a:p>
              <a:pPr algn="ctr">
                <a:lnSpc>
                  <a:spcPct val="150000"/>
                </a:lnSpc>
              </a:pPr>
              <a:r>
                <a:rPr lang="vi-VN" sz="4000" smtClean="0">
                  <a:cs typeface="Arial" panose="020B0604020202020204" pitchFamily="34" charset="0"/>
                </a:rPr>
                <a:t>bài </a:t>
              </a:r>
              <a:r>
                <a:rPr lang="vi-VN" sz="4000">
                  <a:cs typeface="Arial" panose="020B0604020202020204" pitchFamily="34" charset="0"/>
                </a:rPr>
                <a:t>tập trong SBT</a:t>
              </a:r>
              <a:endParaRPr lang="en-US" sz="4000" dirty="0">
                <a:latin typeface="Arial" panose="020B0604020202020204" pitchFamily="34" charset="0"/>
                <a:cs typeface="Arial" panose="020B0604020202020204" pitchFamily="34" charset="0"/>
              </a:endParaRPr>
            </a:p>
          </p:txBody>
        </p:sp>
        <p:sp>
          <p:nvSpPr>
            <p:cNvPr id="26" name="TextBox 25"/>
            <p:cNvSpPr txBox="1"/>
            <p:nvPr/>
          </p:nvSpPr>
          <p:spPr>
            <a:xfrm>
              <a:off x="8030080" y="3665784"/>
              <a:ext cx="2057400" cy="1107996"/>
            </a:xfrm>
            <a:prstGeom prst="rect">
              <a:avLst/>
            </a:prstGeom>
            <a:noFill/>
          </p:spPr>
          <p:txBody>
            <a:bodyPr wrap="square" rtlCol="0">
              <a:spAutoFit/>
            </a:bodyPr>
            <a:lstStyle/>
            <a:p>
              <a:pPr algn="ctr"/>
              <a:r>
                <a:rPr lang="vi-VN" sz="6600" b="1" dirty="0" smtClean="0">
                  <a:solidFill>
                    <a:srgbClr val="C00000"/>
                  </a:solidFill>
                  <a:latin typeface="Arial" panose="020B0604020202020204" pitchFamily="34" charset="0"/>
                  <a:cs typeface="Arial" panose="020B0604020202020204" pitchFamily="34" charset="0"/>
                </a:rPr>
                <a:t>02</a:t>
              </a:r>
              <a:endParaRPr lang="en-US" sz="6600" b="1" dirty="0">
                <a:solidFill>
                  <a:srgbClr val="C00000"/>
                </a:solidFill>
                <a:latin typeface="Arial" panose="020B0604020202020204" pitchFamily="34" charset="0"/>
                <a:cs typeface="Arial" panose="020B0604020202020204" pitchFamily="34" charset="0"/>
              </a:endParaRPr>
            </a:p>
          </p:txBody>
        </p:sp>
      </p:grpSp>
      <p:grpSp>
        <p:nvGrpSpPr>
          <p:cNvPr id="31" name="Group 30"/>
          <p:cNvGrpSpPr/>
          <p:nvPr/>
        </p:nvGrpSpPr>
        <p:grpSpPr>
          <a:xfrm>
            <a:off x="12158948" y="3998869"/>
            <a:ext cx="5847206" cy="5404244"/>
            <a:chOff x="12268200" y="4001409"/>
            <a:chExt cx="5847206" cy="5404244"/>
          </a:xfrm>
        </p:grpSpPr>
        <p:sp>
          <p:nvSpPr>
            <p:cNvPr id="11" name="Freeform 11"/>
            <p:cNvSpPr/>
            <p:nvPr/>
          </p:nvSpPr>
          <p:spPr>
            <a:xfrm>
              <a:off x="12268200" y="4001409"/>
              <a:ext cx="5847206"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7" name="TextBox 26"/>
            <p:cNvSpPr txBox="1"/>
            <p:nvPr/>
          </p:nvSpPr>
          <p:spPr>
            <a:xfrm>
              <a:off x="12437271" y="5556942"/>
              <a:ext cx="5509064" cy="378565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Chuẩn bị trước</a:t>
              </a:r>
              <a:r>
                <a:rPr lang="en-US" sz="4000" smtClean="0">
                  <a:latin typeface="Arial" panose="020B0604020202020204" pitchFamily="34" charset="0"/>
                  <a:cs typeface="Arial" panose="020B0604020202020204" pitchFamily="34" charset="0"/>
                </a:rPr>
                <a:t> </a:t>
              </a:r>
              <a:r>
                <a:rPr lang="vi-VN" sz="4000" b="1" smtClean="0">
                  <a:cs typeface="Arial" panose="020B0604020202020204" pitchFamily="34" charset="0"/>
                </a:rPr>
                <a:t>Bài </a:t>
              </a:r>
              <a:r>
                <a:rPr lang="en-US" sz="4000" b="1" smtClean="0">
                  <a:latin typeface="Arial" panose="020B0604020202020204" pitchFamily="34" charset="0"/>
                  <a:cs typeface="Arial" panose="020B0604020202020204" pitchFamily="34" charset="0"/>
                </a:rPr>
                <a:t>4</a:t>
              </a:r>
              <a:r>
                <a:rPr lang="vi-VN" sz="4000" b="1" smtClean="0">
                  <a:cs typeface="Arial" panose="020B0604020202020204" pitchFamily="34" charset="0"/>
                </a:rPr>
                <a:t>. </a:t>
              </a:r>
              <a:r>
                <a:rPr lang="vi-VN" sz="4000" b="1">
                  <a:cs typeface="Arial" panose="020B0604020202020204" pitchFamily="34" charset="0"/>
                </a:rPr>
                <a:t>Phương trình, bất phương tình mũ và lôgarit</a:t>
              </a:r>
              <a:endParaRPr lang="en-US" sz="4000" b="1" dirty="0">
                <a:latin typeface="Arial" panose="020B0604020202020204" pitchFamily="34" charset="0"/>
                <a:cs typeface="Arial" panose="020B0604020202020204" pitchFamily="34" charset="0"/>
              </a:endParaRPr>
            </a:p>
          </p:txBody>
        </p:sp>
        <p:sp>
          <p:nvSpPr>
            <p:cNvPr id="28" name="TextBox 27"/>
            <p:cNvSpPr txBox="1"/>
            <p:nvPr/>
          </p:nvSpPr>
          <p:spPr>
            <a:xfrm>
              <a:off x="14163103" y="4723943"/>
              <a:ext cx="2057400" cy="1107996"/>
            </a:xfrm>
            <a:prstGeom prst="rect">
              <a:avLst/>
            </a:prstGeom>
            <a:noFill/>
          </p:spPr>
          <p:txBody>
            <a:bodyPr wrap="square" rtlCol="0">
              <a:spAutoFit/>
            </a:bodyPr>
            <a:lstStyle/>
            <a:p>
              <a:pPr algn="ctr"/>
              <a:r>
                <a:rPr lang="vi-VN" sz="6600" b="1" dirty="0" smtClean="0">
                  <a:solidFill>
                    <a:srgbClr val="C00000"/>
                  </a:solidFill>
                  <a:latin typeface="Arial" panose="020B0604020202020204" pitchFamily="34" charset="0"/>
                  <a:cs typeface="Arial" panose="020B0604020202020204" pitchFamily="34" charset="0"/>
                </a:rPr>
                <a:t>03</a:t>
              </a:r>
              <a:endParaRPr lang="en-US" sz="66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4217373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anim calcmode="lin" valueType="num">
                                      <p:cBhvr>
                                        <p:cTn id="15" dur="500" fill="hold"/>
                                        <p:tgtEl>
                                          <p:spTgt spid="29"/>
                                        </p:tgtEl>
                                        <p:attrNameLst>
                                          <p:attrName>ppt_x</p:attrName>
                                        </p:attrNameLst>
                                      </p:cBhvr>
                                      <p:tavLst>
                                        <p:tav tm="0">
                                          <p:val>
                                            <p:strVal val="#ppt_x"/>
                                          </p:val>
                                        </p:tav>
                                        <p:tav tm="100000">
                                          <p:val>
                                            <p:strVal val="#ppt_x"/>
                                          </p:val>
                                        </p:tav>
                                      </p:tavLst>
                                    </p:anim>
                                    <p:anim calcmode="lin" valueType="num">
                                      <p:cBhvr>
                                        <p:cTn id="16" dur="500" fill="hold"/>
                                        <p:tgtEl>
                                          <p:spTgt spid="2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anim calcmode="lin" valueType="num">
                                      <p:cBhvr>
                                        <p:cTn id="21" dur="500" fill="hold"/>
                                        <p:tgtEl>
                                          <p:spTgt spid="30"/>
                                        </p:tgtEl>
                                        <p:attrNameLst>
                                          <p:attrName>ppt_x</p:attrName>
                                        </p:attrNameLst>
                                      </p:cBhvr>
                                      <p:tavLst>
                                        <p:tav tm="0">
                                          <p:val>
                                            <p:strVal val="#ppt_x"/>
                                          </p:val>
                                        </p:tav>
                                        <p:tav tm="100000">
                                          <p:val>
                                            <p:strVal val="#ppt_x"/>
                                          </p:val>
                                        </p:tav>
                                      </p:tavLst>
                                    </p:anim>
                                    <p:anim calcmode="lin" valueType="num">
                                      <p:cBhvr>
                                        <p:cTn id="22" dur="500" fill="hold"/>
                                        <p:tgtEl>
                                          <p:spTgt spid="30"/>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anim calcmode="lin" valueType="num">
                                      <p:cBhvr>
                                        <p:cTn id="27" dur="500" fill="hold"/>
                                        <p:tgtEl>
                                          <p:spTgt spid="31"/>
                                        </p:tgtEl>
                                        <p:attrNameLst>
                                          <p:attrName>ppt_x</p:attrName>
                                        </p:attrNameLst>
                                      </p:cBhvr>
                                      <p:tavLst>
                                        <p:tav tm="0">
                                          <p:val>
                                            <p:strVal val="#ppt_x"/>
                                          </p:val>
                                        </p:tav>
                                        <p:tav tm="100000">
                                          <p:val>
                                            <p:strVal val="#ppt_x"/>
                                          </p:val>
                                        </p:tav>
                                      </p:tavLst>
                                    </p:anim>
                                    <p:anim calcmode="lin" valueType="num">
                                      <p:cBhvr>
                                        <p:cTn id="28"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2373749" y="1278176"/>
            <a:ext cx="13540501" cy="7730649"/>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7" name="Freeform 17"/>
          <p:cNvSpPr/>
          <p:nvPr/>
        </p:nvSpPr>
        <p:spPr>
          <a:xfrm rot="8444248" flipH="1">
            <a:off x="14085315" y="6502797"/>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3" name="TextBox 23"/>
          <p:cNvSpPr txBox="1"/>
          <p:nvPr/>
        </p:nvSpPr>
        <p:spPr>
          <a:xfrm>
            <a:off x="3024187" y="3036023"/>
            <a:ext cx="12306841" cy="3693319"/>
          </a:xfrm>
          <a:prstGeom prst="rect">
            <a:avLst/>
          </a:prstGeom>
        </p:spPr>
        <p:txBody>
          <a:bodyPr wrap="square" lIns="0" tIns="0" rIns="0" bIns="0" rtlCol="0" anchor="t">
            <a:spAutoFit/>
          </a:bodyPr>
          <a:lstStyle/>
          <a:p>
            <a:pPr algn="ctr">
              <a:lnSpc>
                <a:spcPct val="150000"/>
              </a:lnSpc>
            </a:pPr>
            <a:r>
              <a:rPr lang="vi-VN" sz="8000" b="1" smtClean="0">
                <a:solidFill>
                  <a:srgbClr val="C0504D">
                    <a:lumMod val="75000"/>
                  </a:srgbClr>
                </a:solidFill>
              </a:rPr>
              <a:t>CẢM ƠN SỰ CHÚ Ý </a:t>
            </a:r>
          </a:p>
          <a:p>
            <a:pPr algn="ctr">
              <a:lnSpc>
                <a:spcPct val="150000"/>
              </a:lnSpc>
            </a:pPr>
            <a:r>
              <a:rPr lang="vi-VN" sz="8000" b="1" smtClean="0">
                <a:solidFill>
                  <a:srgbClr val="C0504D">
                    <a:lumMod val="75000"/>
                  </a:srgbClr>
                </a:solidFill>
              </a:rPr>
              <a:t>THEO DÕI CỦA CÁC EM!</a:t>
            </a:r>
            <a:endParaRPr lang="en-US" sz="8000" b="1" dirty="0">
              <a:solidFill>
                <a:srgbClr val="C0504D">
                  <a:lumMod val="75000"/>
                </a:srgbClr>
              </a:solidFill>
            </a:endParaRPr>
          </a:p>
        </p:txBody>
      </p:sp>
    </p:spTree>
    <p:extLst>
      <p:ext uri="{BB962C8B-B14F-4D97-AF65-F5344CB8AC3E}">
        <p14:creationId xmlns:p14="http://schemas.microsoft.com/office/powerpoint/2010/main" val="351607345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6778938" y="2324100"/>
            <a:ext cx="10749656" cy="716487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22" name="Freeform 22"/>
          <p:cNvSpPr/>
          <p:nvPr/>
        </p:nvSpPr>
        <p:spPr>
          <a:xfrm rot="8248605" flipH="1">
            <a:off x="14419038" y="7278919"/>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924745" y="566581"/>
            <a:ext cx="5168444" cy="44196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8"/>
          <a:stretch>
            <a:fillRect/>
          </a:stretch>
        </p:blipFill>
        <p:spPr>
          <a:xfrm>
            <a:off x="2291651" y="4173135"/>
            <a:ext cx="5129306" cy="5959177"/>
          </a:xfrm>
          <a:prstGeom prst="rect">
            <a:avLst/>
          </a:prstGeom>
        </p:spPr>
      </p:pic>
      <p:sp>
        <p:nvSpPr>
          <p:cNvPr id="5" name="TextBox 4"/>
          <p:cNvSpPr txBox="1"/>
          <p:nvPr/>
        </p:nvSpPr>
        <p:spPr>
          <a:xfrm>
            <a:off x="1242795" y="1818817"/>
            <a:ext cx="4502363" cy="1306255"/>
          </a:xfrm>
          <a:prstGeom prst="rect">
            <a:avLst/>
          </a:prstGeom>
          <a:noFill/>
        </p:spPr>
        <p:txBody>
          <a:bodyPr wrap="square" rtlCol="0">
            <a:spAutoFit/>
          </a:bodyPr>
          <a:lstStyle/>
          <a:p>
            <a:pPr algn="ctr">
              <a:lnSpc>
                <a:spcPct val="150000"/>
              </a:lnSpc>
            </a:pPr>
            <a:r>
              <a:rPr lang="en-US" sz="6000" b="1" smtClean="0">
                <a:solidFill>
                  <a:srgbClr val="C00000"/>
                </a:solidFill>
                <a:latin typeface="Arial" panose="020B0604020202020204" pitchFamily="34" charset="0"/>
                <a:cs typeface="Arial" panose="020B0604020202020204" pitchFamily="34" charset="0"/>
              </a:rPr>
              <a:t>NHẬN XÉT</a:t>
            </a:r>
            <a:endParaRPr lang="en-US" sz="6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7687466" y="3718389"/>
                <a:ext cx="9078741" cy="4247317"/>
              </a:xfrm>
              <a:prstGeom prst="rect">
                <a:avLst/>
              </a:prstGeom>
            </p:spPr>
            <p:txBody>
              <a:bodyPr wrap="square">
                <a:spAutoFit/>
              </a:bodyPr>
              <a:lstStyle/>
              <a:p>
                <a:pPr algn="just">
                  <a:lnSpc>
                    <a:spcPct val="150000"/>
                  </a:lnSpc>
                  <a:spcBef>
                    <a:spcPts val="600"/>
                  </a:spcBef>
                  <a:spcAft>
                    <a:spcPts val="600"/>
                  </a:spcAft>
                </a:pPr>
                <a:r>
                  <a:rPr lang="da-DK" sz="4500">
                    <a:latin typeface="Arial" panose="020B0604020202020204" pitchFamily="34" charset="0"/>
                    <a:ea typeface="Dotum" panose="020B0600000101010101" pitchFamily="34" charset="-127"/>
                    <a:cs typeface="Arial" panose="020B0604020202020204" pitchFamily="34" charset="0"/>
                  </a:rPr>
                  <a:t>Tương ứng mỗi giá trị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4500">
                    <a:effectLst/>
                    <a:latin typeface="Arial" panose="020B0604020202020204" pitchFamily="34" charset="0"/>
                    <a:ea typeface="Dotum" panose="020B0600000101010101" pitchFamily="34" charset="-127"/>
                    <a:cs typeface="Arial" panose="020B0604020202020204" pitchFamily="34" charset="0"/>
                  </a:rPr>
                  <a:t> với giá trị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𝑦</m:t>
                    </m:r>
                    <m:r>
                      <a:rPr lang="da-DK" sz="45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500" i="1">
                                <a:effectLst/>
                                <a:latin typeface="Cambria Math" panose="02040503050406030204" pitchFamily="18" charset="0"/>
                                <a:ea typeface="Dotum" panose="020B0600000101010101" pitchFamily="34" charset="-127"/>
                                <a:cs typeface="Times New Roman" panose="02020603050405020304" pitchFamily="18" charset="0"/>
                              </a:rPr>
                              <m:t>1,062</m:t>
                            </m:r>
                          </m:e>
                        </m:d>
                      </m:e>
                      <m:sup>
                        <m:r>
                          <a:rPr lang="da-DK" sz="45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4500" smtClean="0">
                    <a:effectLst/>
                    <a:latin typeface="Arial" panose="020B0604020202020204" pitchFamily="34" charset="0"/>
                    <a:ea typeface="Dotum" panose="020B0600000101010101" pitchFamily="34" charset="-127"/>
                    <a:cs typeface="Arial" panose="020B0604020202020204" pitchFamily="34" charset="0"/>
                  </a:rPr>
                  <a:t> xác </a:t>
                </a:r>
                <a:r>
                  <a:rPr lang="da-DK" sz="4500">
                    <a:effectLst/>
                    <a:latin typeface="Arial" panose="020B0604020202020204" pitchFamily="34" charset="0"/>
                    <a:ea typeface="Dotum" panose="020B0600000101010101" pitchFamily="34" charset="-127"/>
                    <a:cs typeface="Arial" panose="020B0604020202020204" pitchFamily="34" charset="0"/>
                  </a:rPr>
                  <a:t>định một hàm số, hàm số đó gọi là hàm số mũ cơ số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1,062</m:t>
                    </m:r>
                  </m:oMath>
                </a14:m>
                <a:r>
                  <a:rPr lang="da-DK" sz="4500">
                    <a:effectLst/>
                    <a:latin typeface="Arial" panose="020B0604020202020204" pitchFamily="34" charset="0"/>
                    <a:ea typeface="Dotum" panose="020B0600000101010101" pitchFamily="34" charset="-127"/>
                    <a:cs typeface="Arial" panose="020B0604020202020204" pitchFamily="34" charset="0"/>
                  </a:rPr>
                  <a:t>.</a:t>
                </a:r>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687466" y="3718389"/>
                <a:ext cx="9078741" cy="4247317"/>
              </a:xfrm>
              <a:prstGeom prst="rect">
                <a:avLst/>
              </a:prstGeom>
              <a:blipFill>
                <a:blip r:embed="rId9"/>
                <a:stretch>
                  <a:fillRect l="-2821" r="-2821" b="-3156"/>
                </a:stretch>
              </a:blipFill>
            </p:spPr>
            <p:txBody>
              <a:bodyPr/>
              <a:lstStyle/>
              <a:p>
                <a:r>
                  <a:rPr 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par>
                                <p:cTn id="23" presetID="22"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6" name="Group 25"/>
          <p:cNvGrpSpPr/>
          <p:nvPr/>
        </p:nvGrpSpPr>
        <p:grpSpPr>
          <a:xfrm>
            <a:off x="1104900" y="1239697"/>
            <a:ext cx="16078200" cy="7779616"/>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grpSp>
        <p:nvGrpSpPr>
          <p:cNvPr id="22" name="Group 22"/>
          <p:cNvGrpSpPr/>
          <p:nvPr/>
        </p:nvGrpSpPr>
        <p:grpSpPr>
          <a:xfrm rot="5400000">
            <a:off x="15700206" y="7769449"/>
            <a:ext cx="2077895" cy="2192125"/>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29" name="Group 28"/>
          <p:cNvGrpSpPr/>
          <p:nvPr/>
        </p:nvGrpSpPr>
        <p:grpSpPr>
          <a:xfrm>
            <a:off x="669948" y="798146"/>
            <a:ext cx="4986906" cy="2602923"/>
            <a:chOff x="454896" y="330975"/>
            <a:chExt cx="4986906" cy="2602923"/>
          </a:xfrm>
        </p:grpSpPr>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896" y="330975"/>
              <a:ext cx="4986906" cy="2602923"/>
            </a:xfrm>
            <a:prstGeom prst="rect">
              <a:avLst/>
            </a:prstGeom>
          </p:spPr>
        </p:pic>
        <p:sp>
          <p:nvSpPr>
            <p:cNvPr id="28" name="TextBox 27"/>
            <p:cNvSpPr txBox="1"/>
            <p:nvPr/>
          </p:nvSpPr>
          <p:spPr>
            <a:xfrm>
              <a:off x="1221562" y="940054"/>
              <a:ext cx="3432866" cy="1015663"/>
            </a:xfrm>
            <a:prstGeom prst="rect">
              <a:avLst/>
            </a:prstGeom>
            <a:noFill/>
          </p:spPr>
          <p:txBody>
            <a:bodyPr wrap="square" rtlCol="0">
              <a:spAutoFit/>
            </a:bodyPr>
            <a:lstStyle/>
            <a:p>
              <a:pPr algn="ctr"/>
              <a:r>
                <a:rPr lang="vi-VN" sz="6000" b="1">
                  <a:cs typeface="Arial" panose="020B0604020202020204" pitchFamily="34" charset="0"/>
                </a:rPr>
                <a:t>Kết luận</a:t>
              </a:r>
              <a:endParaRPr lang="en-US" sz="6000" b="1" dirty="0">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1948331" y="3695015"/>
                <a:ext cx="14523359" cy="3861057"/>
              </a:xfrm>
              <a:prstGeom prst="rect">
                <a:avLst/>
              </a:prstGeom>
            </p:spPr>
            <p:txBody>
              <a:bodyPr wrap="square">
                <a:spAutoFit/>
              </a:bodyPr>
              <a:lstStyle/>
              <a:p>
                <a:pPr algn="just">
                  <a:lnSpc>
                    <a:spcPct val="174000"/>
                  </a:lnSpc>
                  <a:spcBef>
                    <a:spcPts val="600"/>
                  </a:spcBef>
                  <a:spcAft>
                    <a:spcPts val="600"/>
                  </a:spcAft>
                </a:pPr>
                <a:r>
                  <a:rPr lang="da-DK" sz="4500">
                    <a:latin typeface="Arial" panose="020B0604020202020204" pitchFamily="34" charset="0"/>
                    <a:ea typeface="Dotum" panose="020B0600000101010101" pitchFamily="34" charset="-127"/>
                    <a:cs typeface="Arial" panose="020B0604020202020204" pitchFamily="34" charset="0"/>
                  </a:rPr>
                  <a:t>Cho số thực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da-DK" sz="45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500" i="1">
                            <a:effectLst/>
                            <a:latin typeface="Cambria Math" panose="02040503050406030204" pitchFamily="18" charset="0"/>
                            <a:ea typeface="Dotum" panose="020B0600000101010101" pitchFamily="34" charset="-127"/>
                            <a:cs typeface="Times New Roman" panose="02020603050405020304" pitchFamily="18" charset="0"/>
                          </a:rPr>
                          <m:t>&gt;0, </m:t>
                        </m:r>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500" i="1">
                            <a:effectLst/>
                            <a:latin typeface="Cambria Math" panose="02040503050406030204" pitchFamily="18" charset="0"/>
                            <a:ea typeface="Dotum" panose="020B0600000101010101" pitchFamily="34" charset="-127"/>
                            <a:cs typeface="Times New Roman" panose="02020603050405020304" pitchFamily="18" charset="0"/>
                          </a:rPr>
                          <m:t>≠1</m:t>
                        </m:r>
                      </m:e>
                    </m:d>
                  </m:oMath>
                </a14:m>
                <a:r>
                  <a:rPr lang="da-DK" sz="4500">
                    <a:effectLst/>
                    <a:latin typeface="Arial" panose="020B0604020202020204" pitchFamily="34" charset="0"/>
                    <a:ea typeface="Dotum" panose="020B0600000101010101" pitchFamily="34" charset="-127"/>
                    <a:cs typeface="Arial" panose="020B0604020202020204" pitchFamily="34" charset="0"/>
                  </a:rPr>
                  <a:t>. Hàm số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𝑦</m:t>
                    </m:r>
                    <m:r>
                      <a:rPr lang="da-DK" sz="45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45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4500">
                    <a:effectLst/>
                    <a:latin typeface="Arial" panose="020B0604020202020204" pitchFamily="34" charset="0"/>
                    <a:ea typeface="Dotum" panose="020B0600000101010101" pitchFamily="34" charset="-127"/>
                    <a:cs typeface="Arial" panose="020B0604020202020204" pitchFamily="34" charset="0"/>
                  </a:rPr>
                  <a:t> được gọi là </a:t>
                </a:r>
                <a:r>
                  <a:rPr lang="da-DK" sz="4500" i="1">
                    <a:effectLst/>
                    <a:latin typeface="Arial" panose="020B0604020202020204" pitchFamily="34" charset="0"/>
                    <a:ea typeface="Dotum" panose="020B0600000101010101" pitchFamily="34" charset="-127"/>
                    <a:cs typeface="Arial" panose="020B0604020202020204" pitchFamily="34" charset="0"/>
                  </a:rPr>
                  <a:t>hàm số mũ </a:t>
                </a:r>
                <a:r>
                  <a:rPr lang="da-DK" sz="4500">
                    <a:effectLst/>
                    <a:latin typeface="Arial" panose="020B0604020202020204" pitchFamily="34" charset="0"/>
                    <a:ea typeface="Dotum" panose="020B0600000101010101" pitchFamily="34" charset="-127"/>
                    <a:cs typeface="Arial" panose="020B0604020202020204" pitchFamily="34" charset="0"/>
                  </a:rPr>
                  <a:t>cơ số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da-DK" sz="4500">
                    <a:effectLst/>
                    <a:latin typeface="Arial" panose="020B0604020202020204" pitchFamily="34" charset="0"/>
                    <a:ea typeface="Dotum" panose="020B0600000101010101" pitchFamily="34" charset="-127"/>
                    <a:cs typeface="Arial" panose="020B0604020202020204" pitchFamily="34" charset="0"/>
                  </a:rPr>
                  <a:t>.</a:t>
                </a:r>
                <a:endParaRPr lang="en-US" sz="4500">
                  <a:effectLst/>
                  <a:latin typeface="Arial" panose="020B0604020202020204" pitchFamily="34" charset="0"/>
                  <a:ea typeface="Arial" panose="020B0604020202020204" pitchFamily="34" charset="0"/>
                  <a:cs typeface="Arial" panose="020B0604020202020204" pitchFamily="34" charset="0"/>
                </a:endParaRPr>
              </a:p>
              <a:p>
                <a:pPr algn="just">
                  <a:lnSpc>
                    <a:spcPct val="174000"/>
                  </a:lnSpc>
                  <a:spcBef>
                    <a:spcPts val="600"/>
                  </a:spcBef>
                  <a:spcAft>
                    <a:spcPts val="600"/>
                  </a:spcAft>
                </a:pPr>
                <a:r>
                  <a:rPr lang="da-DK" sz="4500">
                    <a:effectLst/>
                    <a:latin typeface="Arial" panose="020B0604020202020204" pitchFamily="34" charset="0"/>
                    <a:ea typeface="Dotum" panose="020B0600000101010101" pitchFamily="34" charset="-127"/>
                    <a:cs typeface="Arial" panose="020B0604020202020204" pitchFamily="34" charset="0"/>
                  </a:rPr>
                  <a:t>Tập xác định của hàm số mũ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𝑦</m:t>
                    </m:r>
                    <m:r>
                      <a:rPr lang="da-DK" sz="45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45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45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500" i="1">
                            <a:effectLst/>
                            <a:latin typeface="Cambria Math" panose="02040503050406030204" pitchFamily="18" charset="0"/>
                            <a:ea typeface="Dotum" panose="020B0600000101010101" pitchFamily="34" charset="-127"/>
                            <a:cs typeface="Times New Roman" panose="02020603050405020304" pitchFamily="18" charset="0"/>
                          </a:rPr>
                          <m:t>&gt;0, </m:t>
                        </m:r>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500" i="1">
                            <a:effectLst/>
                            <a:latin typeface="Cambria Math" panose="02040503050406030204" pitchFamily="18" charset="0"/>
                            <a:ea typeface="Dotum" panose="020B0600000101010101" pitchFamily="34" charset="-127"/>
                            <a:cs typeface="Times New Roman" panose="02020603050405020304" pitchFamily="18" charset="0"/>
                          </a:rPr>
                          <m:t>≠1</m:t>
                        </m:r>
                      </m:e>
                    </m:d>
                  </m:oMath>
                </a14:m>
                <a:r>
                  <a:rPr lang="da-DK" sz="4500">
                    <a:effectLst/>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4500">
                    <a:effectLst/>
                    <a:latin typeface="Arial" panose="020B0604020202020204" pitchFamily="34" charset="0"/>
                    <a:ea typeface="Dotum" panose="020B0600000101010101" pitchFamily="34" charset="-127"/>
                    <a:cs typeface="Arial" panose="020B0604020202020204" pitchFamily="34" charset="0"/>
                  </a:rPr>
                  <a:t>.</a:t>
                </a:r>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48331" y="3695015"/>
                <a:ext cx="14523359" cy="3861057"/>
              </a:xfrm>
              <a:prstGeom prst="rect">
                <a:avLst/>
              </a:prstGeom>
              <a:blipFill>
                <a:blip r:embed="rId14"/>
                <a:stretch>
                  <a:fillRect l="-1763" r="-1763" b="-2524"/>
                </a:stretch>
              </a:blipFill>
            </p:spPr>
            <p:txBody>
              <a:bodyPr/>
              <a:lstStyle/>
              <a:p>
                <a:r>
                  <a:rPr lang="en-US">
                    <a:noFill/>
                  </a:rPr>
                  <a:t> </a:t>
                </a:r>
              </a:p>
            </p:txBody>
          </p:sp>
        </mc:Fallback>
      </mc:AlternateContent>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0-#ppt_w/2"/>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8600" y="190500"/>
            <a:ext cx="2514600" cy="1205528"/>
          </a:xfrm>
          <a:prstGeom prst="rect">
            <a:avLst/>
          </a:prstGeom>
        </p:spPr>
      </p:pic>
      <p:grpSp>
        <p:nvGrpSpPr>
          <p:cNvPr id="12" name="Group 11"/>
          <p:cNvGrpSpPr/>
          <p:nvPr/>
        </p:nvGrpSpPr>
        <p:grpSpPr>
          <a:xfrm>
            <a:off x="1137481" y="1370726"/>
            <a:ext cx="16013038" cy="3086974"/>
            <a:chOff x="2230387" y="1156814"/>
            <a:chExt cx="16013038" cy="3086974"/>
          </a:xfrm>
        </p:grpSpPr>
        <p:sp>
          <p:nvSpPr>
            <p:cNvPr id="4" name="Horizontal Scroll 3"/>
            <p:cNvSpPr/>
            <p:nvPr/>
          </p:nvSpPr>
          <p:spPr>
            <a:xfrm>
              <a:off x="2645175" y="1156814"/>
              <a:ext cx="2733040" cy="1337683"/>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Ví dụ 1</a:t>
              </a:r>
              <a:endParaRPr lang="en-US" sz="4000" b="1">
                <a:solidFill>
                  <a:schemeClr val="tx1"/>
                </a:solidFill>
                <a:latin typeface="Arial" panose="020B0604020202020204" pitchFamily="34" charset="0"/>
                <a:cs typeface="Arial" panose="020B0604020202020204" pitchFamily="34" charset="0"/>
              </a:endParaRPr>
            </a:p>
          </p:txBody>
        </p:sp>
        <p:grpSp>
          <p:nvGrpSpPr>
            <p:cNvPr id="11" name="Group 10"/>
            <p:cNvGrpSpPr/>
            <p:nvPr/>
          </p:nvGrpSpPr>
          <p:grpSpPr>
            <a:xfrm>
              <a:off x="2230387" y="1352448"/>
              <a:ext cx="16013038" cy="2891340"/>
              <a:chOff x="736332" y="2601293"/>
              <a:chExt cx="16013038" cy="2891340"/>
            </a:xfrm>
          </p:grpSpPr>
          <p:sp>
            <p:nvSpPr>
              <p:cNvPr id="5" name="TextBox 4"/>
              <p:cNvSpPr txBox="1"/>
              <p:nvPr/>
            </p:nvSpPr>
            <p:spPr>
              <a:xfrm>
                <a:off x="4122920" y="2601293"/>
                <a:ext cx="11325531" cy="1015663"/>
              </a:xfrm>
              <a:prstGeom prst="rect">
                <a:avLst/>
              </a:prstGeom>
              <a:noFill/>
            </p:spPr>
            <p:txBody>
              <a:bodyPr wrap="square" rtlCol="0">
                <a:spAutoFit/>
              </a:bodyPr>
              <a:lstStyle/>
              <a:p>
                <a:pPr algn="just">
                  <a:lnSpc>
                    <a:spcPct val="150000"/>
                  </a:lnSpc>
                </a:pPr>
                <a:r>
                  <a:rPr lang="en-US" sz="4000" smtClean="0">
                    <a:latin typeface="Arial" panose="020B0604020202020204" pitchFamily="34" charset="0"/>
                    <a:cs typeface="Arial" panose="020B0604020202020204" pitchFamily="34" charset="0"/>
                  </a:rPr>
                  <a:t>Trong các hàm số sau hàm số nào là hàm số mũ</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736332" y="3665594"/>
                    <a:ext cx="16013038" cy="1827039"/>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𝑎</m:t>
                          </m:r>
                          <m:r>
                            <a:rPr lang="en-US" sz="4000" b="0" i="1" smtClean="0">
                              <a:solidFill>
                                <a:prstClr val="black"/>
                              </a:solidFill>
                              <a:latin typeface="Cambria Math" panose="02040503050406030204" pitchFamily="18" charset="0"/>
                              <a:cs typeface="Arial" panose="020B0604020202020204" pitchFamily="34" charset="0"/>
                            </a:rPr>
                            <m:t>) </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                 </m:t>
                          </m:r>
                          <m:r>
                            <a:rPr lang="en-US" sz="4000" b="0" i="1" smtClean="0">
                              <a:solidFill>
                                <a:prstClr val="black"/>
                              </a:solidFill>
                              <a:latin typeface="Cambria Math" panose="02040503050406030204" pitchFamily="18" charset="0"/>
                              <a:cs typeface="Arial" panose="020B0604020202020204" pitchFamily="34" charset="0"/>
                            </a:rPr>
                            <m:t>𝑏</m:t>
                          </m:r>
                          <m:r>
                            <a:rPr lang="en-US" sz="4000" b="0" i="1" smtClean="0">
                              <a:solidFill>
                                <a:prstClr val="black"/>
                              </a:solidFill>
                              <a:latin typeface="Cambria Math" panose="02040503050406030204" pitchFamily="18" charset="0"/>
                              <a:cs typeface="Arial" panose="020B0604020202020204" pitchFamily="34" charset="0"/>
                            </a:rPr>
                            <m:t>) </m:t>
                          </m:r>
                          <m:r>
                            <a:rPr lang="en-US" sz="4000" b="0" i="1" smtClean="0">
                              <a:solidFill>
                                <a:prstClr val="black"/>
                              </a:solidFill>
                              <a:latin typeface="Cambria Math" panose="02040503050406030204" pitchFamily="18" charset="0"/>
                              <a:cs typeface="Arial" panose="020B0604020202020204" pitchFamily="34" charset="0"/>
                            </a:rPr>
                            <m:t>𝑦</m:t>
                          </m:r>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ad>
                                    <m:radPr>
                                      <m:degHide m:val="on"/>
                                      <m:ctrlPr>
                                        <a:rPr lang="en-US" sz="4000" b="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3</m:t>
                                      </m:r>
                                    </m:e>
                                  </m:rad>
                                </m:e>
                              </m:d>
                            </m:e>
                            <m:sup>
                              <m:r>
                                <a:rPr lang="en-US" sz="4000" b="0" i="1" smtClean="0">
                                  <a:solidFill>
                                    <a:prstClr val="black"/>
                                  </a:solidFill>
                                  <a:latin typeface="Cambria Math" panose="02040503050406030204" pitchFamily="18" charset="0"/>
                                  <a:cs typeface="Arial" panose="020B0604020202020204" pitchFamily="34" charset="0"/>
                                </a:rPr>
                                <m:t>𝑥</m:t>
                              </m:r>
                            </m:sup>
                          </m:sSup>
                          <m:r>
                            <a:rPr lang="en-US" sz="4000" b="0" i="1" smtClean="0">
                              <a:solidFill>
                                <a:prstClr val="black"/>
                              </a:solidFill>
                              <a:latin typeface="Cambria Math" panose="02040503050406030204" pitchFamily="18" charset="0"/>
                              <a:cs typeface="Arial" panose="020B0604020202020204" pitchFamily="34" charset="0"/>
                            </a:rPr>
                            <m:t>                    </m:t>
                          </m:r>
                          <m:r>
                            <a:rPr lang="en-US" sz="4000" b="0" i="1" smtClean="0">
                              <a:solidFill>
                                <a:prstClr val="black"/>
                              </a:solidFill>
                              <a:latin typeface="Cambria Math" panose="02040503050406030204" pitchFamily="18" charset="0"/>
                              <a:cs typeface="Arial" panose="020B0604020202020204" pitchFamily="34" charset="0"/>
                            </a:rPr>
                            <m:t>𝑐</m:t>
                          </m:r>
                          <m:r>
                            <a:rPr lang="en-US" sz="4000" b="0" i="1" smtClean="0">
                              <a:solidFill>
                                <a:prstClr val="black"/>
                              </a:solidFill>
                              <a:latin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1</m:t>
                              </m:r>
                            </m:num>
                            <m:den>
                              <m:r>
                                <a:rPr lang="en-US" sz="4000" b="0" i="1" smtClean="0">
                                  <a:solidFill>
                                    <a:prstClr val="black"/>
                                  </a:solidFill>
                                  <a:latin typeface="Cambria Math" panose="02040503050406030204" pitchFamily="18" charset="0"/>
                                  <a:cs typeface="Arial" panose="020B0604020202020204" pitchFamily="34" charset="0"/>
                                </a:rPr>
                                <m:t>𝑥</m:t>
                              </m:r>
                            </m:den>
                          </m:f>
                          <m:r>
                            <a:rPr lang="en-US" sz="4000" b="0" i="1" smtClean="0">
                              <a:solidFill>
                                <a:prstClr val="black"/>
                              </a:solidFill>
                              <a:latin typeface="Cambria Math" panose="02040503050406030204" pitchFamily="18" charset="0"/>
                              <a:cs typeface="Arial" panose="020B0604020202020204" pitchFamily="34" charset="0"/>
                            </a:rPr>
                            <m:t>                   </m:t>
                          </m:r>
                          <m:r>
                            <a:rPr lang="en-US" sz="4000" b="0" i="1" smtClean="0">
                              <a:solidFill>
                                <a:prstClr val="black"/>
                              </a:solidFill>
                              <a:latin typeface="Cambria Math" panose="02040503050406030204" pitchFamily="18" charset="0"/>
                              <a:cs typeface="Arial" panose="020B0604020202020204" pitchFamily="34" charset="0"/>
                            </a:rPr>
                            <m:t>𝑑</m:t>
                          </m:r>
                          <m:r>
                            <a:rPr lang="en-US" sz="4000" b="0" i="1" smtClean="0">
                              <a:solidFill>
                                <a:prstClr val="black"/>
                              </a:solidFill>
                              <a:latin typeface="Cambria Math" panose="02040503050406030204" pitchFamily="18" charset="0"/>
                              <a:cs typeface="Arial" panose="020B0604020202020204" pitchFamily="34" charset="0"/>
                            </a:rPr>
                            <m:t>) </m:t>
                          </m:r>
                          <m:r>
                            <a:rPr lang="en-US" sz="4000" b="0" i="1" smtClean="0">
                              <a:solidFill>
                                <a:prstClr val="black"/>
                              </a:solidFill>
                              <a:latin typeface="Cambria Math" panose="02040503050406030204" pitchFamily="18" charset="0"/>
                              <a:cs typeface="Arial" panose="020B0604020202020204" pitchFamily="34" charset="0"/>
                            </a:rPr>
                            <m:t>𝑦</m:t>
                          </m:r>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𝑥</m:t>
                              </m:r>
                            </m:e>
                            <m:sup>
                              <m:rad>
                                <m:radPr>
                                  <m:degHide m:val="on"/>
                                  <m:ctrlPr>
                                    <a:rPr lang="en-US" sz="4000" b="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5</m:t>
                                  </m:r>
                                </m:e>
                              </m:rad>
                            </m:sup>
                          </m:sSup>
                          <m:r>
                            <a:rPr lang="en-US" sz="4000" b="0" i="1" smtClean="0">
                              <a:solidFill>
                                <a:prstClr val="black"/>
                              </a:solidFill>
                              <a:latin typeface="Cambria Math" panose="02040503050406030204" pitchFamily="18" charset="0"/>
                              <a:cs typeface="Arial" panose="020B0604020202020204" pitchFamily="34" charset="0"/>
                            </a:rPr>
                            <m:t> </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36332" y="3665594"/>
                    <a:ext cx="16013038" cy="1827039"/>
                  </a:xfrm>
                  <a:prstGeom prst="rect">
                    <a:avLst/>
                  </a:prstGeom>
                  <a:blipFill>
                    <a:blip r:embed="rId4"/>
                    <a:stretch>
                      <a:fillRect/>
                    </a:stretch>
                  </a:blipFill>
                </p:spPr>
                <p:txBody>
                  <a:bodyPr/>
                  <a:lstStyle/>
                  <a:p>
                    <a:r>
                      <a:rPr lang="en-US">
                        <a:noFill/>
                      </a:rPr>
                      <a:t> </a:t>
                    </a:r>
                  </a:p>
                </p:txBody>
              </p:sp>
            </mc:Fallback>
          </mc:AlternateContent>
        </p:grpSp>
      </p:grpSp>
      <p:sp>
        <p:nvSpPr>
          <p:cNvPr id="15" name="Rectangle 14"/>
          <p:cNvSpPr/>
          <p:nvPr/>
        </p:nvSpPr>
        <p:spPr>
          <a:xfrm>
            <a:off x="8472260" y="4991100"/>
            <a:ext cx="1295547" cy="707886"/>
          </a:xfrm>
          <a:prstGeom prst="rect">
            <a:avLst/>
          </a:prstGeom>
        </p:spPr>
        <p:txBody>
          <a:bodyPr wrap="none">
            <a:spAutoFit/>
          </a:bodyPr>
          <a:lstStyle/>
          <a:p>
            <a:pPr lvl="0" algn="ctr"/>
            <a:r>
              <a:rPr lang="vi-VN" sz="4000" b="1" i="1" u="sng" smtClean="0">
                <a:solidFill>
                  <a:srgbClr val="C00000"/>
                </a:solidFill>
                <a:cs typeface="Arial" panose="020B0604020202020204" pitchFamily="34" charset="0"/>
              </a:rPr>
              <a:t>Giải</a:t>
            </a:r>
            <a:r>
              <a:rPr lang="en-US" sz="4000" b="1" i="1" u="sng" smtClean="0">
                <a:solidFill>
                  <a:srgbClr val="C00000"/>
                </a:solidFill>
                <a:cs typeface="Arial" panose="020B0604020202020204" pitchFamily="34" charset="0"/>
              </a:rPr>
              <a:t>:</a:t>
            </a:r>
            <a:endParaRPr lang="en-US" sz="4000" b="1" i="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7" name="TextBox 16"/>
              <p:cNvSpPr txBox="1"/>
              <p:nvPr/>
            </p:nvSpPr>
            <p:spPr>
              <a:xfrm>
                <a:off x="1552269" y="6136241"/>
                <a:ext cx="15135531" cy="2475549"/>
              </a:xfrm>
              <a:prstGeom prst="rect">
                <a:avLst/>
              </a:prstGeom>
              <a:noFill/>
            </p:spPr>
            <p:txBody>
              <a:bodyPr wrap="square" rtlCol="0">
                <a:spAutoFit/>
              </a:bodyPr>
              <a:lstStyle/>
              <a:p>
                <a:pPr algn="just">
                  <a:lnSpc>
                    <a:spcPct val="150000"/>
                  </a:lnSpc>
                </a:pPr>
                <a:r>
                  <a:rPr lang="en-US" sz="4000" smtClean="0">
                    <a:latin typeface="Arial" panose="020B0604020202020204" pitchFamily="34" charset="0"/>
                    <a:cs typeface="Arial" panose="020B0604020202020204" pitchFamily="34" charset="0"/>
                  </a:rPr>
                  <a:t>Trong các hàm số đã cho, chỉ có hàm số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e>
                        </m:d>
                      </m:e>
                      <m:sup>
                        <m:r>
                          <a:rPr lang="en-US" sz="4000" i="1">
                            <a:solidFill>
                              <a:prstClr val="black"/>
                            </a:solidFill>
                            <a:latin typeface="Cambria Math" panose="02040503050406030204" pitchFamily="18" charset="0"/>
                            <a:cs typeface="Arial" panose="020B0604020202020204" pitchFamily="34" charset="0"/>
                          </a:rPr>
                          <m:t>𝑥</m:t>
                        </m:r>
                      </m:sup>
                    </m:sSup>
                  </m:oMath>
                </a14:m>
                <a:r>
                  <a:rPr lang="en-US" sz="4000" smtClean="0">
                    <a:latin typeface="Arial" panose="020B0604020202020204" pitchFamily="34" charset="0"/>
                    <a:cs typeface="Arial" panose="020B0604020202020204" pitchFamily="34" charset="0"/>
                  </a:rPr>
                  <a:t> là có dạng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𝑎</m:t>
                        </m:r>
                      </m:e>
                      <m:sup>
                        <m:r>
                          <a:rPr lang="en-US" sz="4000" b="0" i="1" smtClean="0">
                            <a:solidFill>
                              <a:prstClr val="black"/>
                            </a:solidFill>
                            <a:latin typeface="Cambria Math" panose="02040503050406030204" pitchFamily="18" charset="0"/>
                            <a:cs typeface="Arial" panose="020B0604020202020204" pitchFamily="34" charset="0"/>
                          </a:rPr>
                          <m:t>𝑥</m:t>
                        </m:r>
                      </m:sup>
                    </m:sSup>
                  </m:oMath>
                </a14:m>
                <a:r>
                  <a:rPr lang="en-US" sz="4000" smtClean="0">
                    <a:latin typeface="Arial" panose="020B0604020202020204" pitchFamily="34" charset="0"/>
                    <a:cs typeface="Arial" panose="020B0604020202020204" pitchFamily="34" charset="0"/>
                  </a:rPr>
                  <a:t> với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𝑎</m:t>
                    </m:r>
                    <m:r>
                      <a:rPr lang="en-US" sz="4000" b="0" i="0" smtClean="0">
                        <a:solidFill>
                          <a:prstClr val="black"/>
                        </a:solidFill>
                        <a:latin typeface="Cambria Math" panose="02040503050406030204" pitchFamily="18" charset="0"/>
                        <a:cs typeface="Arial" panose="020B0604020202020204" pitchFamily="34" charset="0"/>
                      </a:rPr>
                      <m:t>=</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oMath>
                </a14:m>
                <a:r>
                  <a:rPr lang="en-US" sz="4000" smtClean="0">
                    <a:latin typeface="Arial" panose="020B0604020202020204" pitchFamily="34" charset="0"/>
                    <a:cs typeface="Arial" panose="020B0604020202020204" pitchFamily="34" charset="0"/>
                  </a:rPr>
                  <a:t> nên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e>
                        </m:d>
                      </m:e>
                      <m:sup>
                        <m:r>
                          <a:rPr lang="en-US" sz="4000" i="1">
                            <a:solidFill>
                              <a:prstClr val="black"/>
                            </a:solidFill>
                            <a:latin typeface="Cambria Math" panose="02040503050406030204" pitchFamily="18" charset="0"/>
                            <a:cs typeface="Arial" panose="020B0604020202020204" pitchFamily="34" charset="0"/>
                          </a:rPr>
                          <m:t>𝑥</m:t>
                        </m:r>
                      </m:sup>
                    </m:sSup>
                  </m:oMath>
                </a14:m>
                <a:r>
                  <a:rPr lang="en-US" sz="4000" smtClean="0">
                    <a:latin typeface="Arial" panose="020B0604020202020204" pitchFamily="34" charset="0"/>
                    <a:cs typeface="Arial" panose="020B0604020202020204" pitchFamily="34" charset="0"/>
                  </a:rPr>
                  <a:t> là hàm số mũ.</a:t>
                </a:r>
                <a:endParaRPr lang="en-US" sz="4000">
                  <a:latin typeface="Arial" panose="020B0604020202020204" pitchFamily="34" charset="0"/>
                  <a:cs typeface="Arial" panose="020B060402020202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1552269" y="6136241"/>
                <a:ext cx="15135531" cy="2475549"/>
              </a:xfrm>
              <a:prstGeom prst="rect">
                <a:avLst/>
              </a:prstGeom>
              <a:blipFill>
                <a:blip r:embed="rId5"/>
                <a:stretch>
                  <a:fillRect l="-1450" r="-1410" b="-2463"/>
                </a:stretch>
              </a:blipFill>
            </p:spPr>
            <p:txBody>
              <a:bodyPr/>
              <a:lstStyle/>
              <a:p>
                <a:r>
                  <a:rPr lang="en-US">
                    <a:noFill/>
                  </a:rPr>
                  <a:t> </a:t>
                </a:r>
              </a:p>
            </p:txBody>
          </p:sp>
        </mc:Fallback>
      </mc:AlternateContent>
    </p:spTree>
    <p:extLst>
      <p:ext uri="{BB962C8B-B14F-4D97-AF65-F5344CB8AC3E}">
        <p14:creationId xmlns:p14="http://schemas.microsoft.com/office/powerpoint/2010/main" val="10088654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5752</TotalTime>
  <Words>2525</Words>
  <Application>Microsoft Office PowerPoint</Application>
  <PresentationFormat>Custom</PresentationFormat>
  <Paragraphs>518</Paragraphs>
  <Slides>61</Slides>
  <Notes>0</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61</vt:i4>
      </vt:variant>
    </vt:vector>
  </HeadingPairs>
  <TitlesOfParts>
    <vt:vector size="70" baseType="lpstr">
      <vt:lpstr>Open Sans</vt:lpstr>
      <vt:lpstr>Dotum</vt:lpstr>
      <vt:lpstr>Arial</vt:lpstr>
      <vt:lpstr>Cambria Math</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dc:title>
  <dc:creator>Xinh Đẹp Dịu Hiền Huế Thị</dc:creator>
  <cp:lastModifiedBy>Admin</cp:lastModifiedBy>
  <cp:revision>215</cp:revision>
  <dcterms:created xsi:type="dcterms:W3CDTF">2006-08-16T00:00:00Z</dcterms:created>
  <dcterms:modified xsi:type="dcterms:W3CDTF">2023-11-17T19:00:06Z</dcterms:modified>
  <dc:identifier>DAFn2dd0_sY</dc:identifier>
</cp:coreProperties>
</file>