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sldIdLst>
    <p:sldId id="267" r:id="rId2"/>
    <p:sldId id="266" r:id="rId3"/>
    <p:sldId id="268" r:id="rId4"/>
    <p:sldId id="269" r:id="rId5"/>
    <p:sldId id="270" r:id="rId6"/>
    <p:sldId id="271" r:id="rId7"/>
    <p:sldId id="273" r:id="rId8"/>
    <p:sldId id="275" r:id="rId9"/>
    <p:sldId id="276" r:id="rId10"/>
    <p:sldId id="334" r:id="rId11"/>
    <p:sldId id="287" r:id="rId12"/>
    <p:sldId id="335" r:id="rId13"/>
    <p:sldId id="336" r:id="rId14"/>
    <p:sldId id="258" r:id="rId15"/>
    <p:sldId id="337" r:id="rId16"/>
    <p:sldId id="282" r:id="rId17"/>
    <p:sldId id="338" r:id="rId18"/>
    <p:sldId id="319" r:id="rId19"/>
    <p:sldId id="339" r:id="rId20"/>
    <p:sldId id="313" r:id="rId21"/>
    <p:sldId id="281" r:id="rId22"/>
    <p:sldId id="284" r:id="rId23"/>
    <p:sldId id="286" r:id="rId24"/>
    <p:sldId id="314" r:id="rId25"/>
    <p:sldId id="341" r:id="rId26"/>
    <p:sldId id="316" r:id="rId27"/>
    <p:sldId id="315" r:id="rId28"/>
    <p:sldId id="285" r:id="rId29"/>
    <p:sldId id="342" r:id="rId30"/>
    <p:sldId id="343" r:id="rId31"/>
    <p:sldId id="344" r:id="rId32"/>
    <p:sldId id="288" r:id="rId33"/>
    <p:sldId id="345" r:id="rId34"/>
    <p:sldId id="346" r:id="rId35"/>
    <p:sldId id="280" r:id="rId36"/>
    <p:sldId id="323" r:id="rId37"/>
    <p:sldId id="260" r:id="rId38"/>
    <p:sldId id="289" r:id="rId39"/>
    <p:sldId id="333" r:id="rId40"/>
    <p:sldId id="332" r:id="rId41"/>
    <p:sldId id="331" r:id="rId42"/>
    <p:sldId id="330" r:id="rId43"/>
    <p:sldId id="300" r:id="rId44"/>
    <p:sldId id="301" r:id="rId45"/>
    <p:sldId id="303" r:id="rId46"/>
    <p:sldId id="302" r:id="rId47"/>
    <p:sldId id="306" r:id="rId48"/>
    <p:sldId id="328" r:id="rId49"/>
    <p:sldId id="305" r:id="rId50"/>
    <p:sldId id="307" r:id="rId51"/>
    <p:sldId id="329" r:id="rId52"/>
    <p:sldId id="259" r:id="rId53"/>
    <p:sldId id="265" r:id="rId54"/>
  </p:sldIdLst>
  <p:sldSz cx="18288000" cy="10287000"/>
  <p:notesSz cx="6858000" cy="9144000"/>
  <p:embeddedFontLst>
    <p:embeddedFont>
      <p:font typeface="Dotum" panose="020B0600000101010101" pitchFamily="34" charset="-127"/>
      <p:regular r:id="rId56"/>
    </p:embeddedFont>
    <p:embeddedFont>
      <p:font typeface="Cambria Math" panose="02040503050406030204" pitchFamily="18" charset="0"/>
      <p:regular r:id="rId57"/>
    </p:embeddedFont>
    <p:embeddedFont>
      <p:font typeface="Malgun Gothic" panose="020B0503020000020004" pitchFamily="34" charset="-127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FF1"/>
    <a:srgbClr val="FFFF99"/>
    <a:srgbClr val="FFFFCC"/>
    <a:srgbClr val="F7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96291-5962-4843-8AE2-001639D33A8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A7BF0-4107-4B69-98EE-22D0AEC2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7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7BF0-4107-4B69-98EE-22D0AEC251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6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30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798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358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27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201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7BF0-4107-4B69-98EE-22D0AEC2516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8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44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7BF0-4107-4B69-98EE-22D0AEC2516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9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2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7BF0-4107-4B69-98EE-22D0AEC251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73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7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76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319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90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85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microsoft.com/office/2007/relationships/hdphoto" Target="../media/hdphoto4.wdp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8.sv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33.sv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7" Type="http://schemas.openxmlformats.org/officeDocument/2006/relationships/image" Target="../media/image8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65.png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microsoft.com/office/2007/relationships/hdphoto" Target="../media/hdphoto6.wdp"/><Relationship Id="rId12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62.png"/><Relationship Id="rId9" Type="http://schemas.openxmlformats.org/officeDocument/2006/relationships/image" Target="../media/image16.svg"/><Relationship Id="rId1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microsoft.com/office/2007/relationships/hdphoto" Target="../media/hdphoto6.wdp"/><Relationship Id="rId12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62.png"/><Relationship Id="rId9" Type="http://schemas.openxmlformats.org/officeDocument/2006/relationships/image" Target="../media/image16.svg"/><Relationship Id="rId1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8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55.png"/><Relationship Id="rId4" Type="http://schemas.openxmlformats.org/officeDocument/2006/relationships/image" Target="../media/image33.sv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8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3" Type="http://schemas.openxmlformats.org/officeDocument/2006/relationships/image" Target="../media/image34.png"/><Relationship Id="rId25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5.png"/><Relationship Id="rId5" Type="http://schemas.openxmlformats.org/officeDocument/2006/relationships/image" Target="../media/image83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4" Type="http://schemas.openxmlformats.org/officeDocument/2006/relationships/image" Target="../media/image39.svg"/><Relationship Id="rId22" Type="http://schemas.openxmlformats.org/officeDocument/2006/relationships/image" Target="../media/image18.svg"/><Relationship Id="rId27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3.png"/><Relationship Id="rId5" Type="http://schemas.openxmlformats.org/officeDocument/2006/relationships/image" Target="../media/image20.svg"/><Relationship Id="rId10" Type="http://schemas.openxmlformats.org/officeDocument/2006/relationships/image" Target="../media/image92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4.png"/><Relationship Id="rId5" Type="http://schemas.openxmlformats.org/officeDocument/2006/relationships/image" Target="../media/image20.svg"/><Relationship Id="rId10" Type="http://schemas.openxmlformats.org/officeDocument/2006/relationships/image" Target="../media/image92.png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7" Type="http://schemas.openxmlformats.org/officeDocument/2006/relationships/image" Target="../media/image2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5" Type="http://schemas.openxmlformats.org/officeDocument/2006/relationships/image" Target="../media/image20.svg"/><Relationship Id="rId10" Type="http://schemas.openxmlformats.org/officeDocument/2006/relationships/image" Target="../media/image99.png"/><Relationship Id="rId4" Type="http://schemas.openxmlformats.org/officeDocument/2006/relationships/image" Target="../media/image33.svg"/><Relationship Id="rId9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56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4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6.svg"/><Relationship Id="rId7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microsoft.com/office/2007/relationships/hdphoto" Target="../media/hdphoto4.wdp"/><Relationship Id="rId10" Type="http://schemas.openxmlformats.org/officeDocument/2006/relationships/image" Target="../media/image108.png"/><Relationship Id="rId4" Type="http://schemas.openxmlformats.org/officeDocument/2006/relationships/image" Target="../media/image19.png"/><Relationship Id="rId9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1.png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28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12.png"/><Relationship Id="rId4" Type="http://schemas.openxmlformats.org/officeDocument/2006/relationships/image" Target="../media/image33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6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15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28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20.png"/><Relationship Id="rId4" Type="http://schemas.openxmlformats.org/officeDocument/2006/relationships/image" Target="../media/image3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6" Type="http://schemas.openxmlformats.org/officeDocument/2006/relationships/image" Target="../media/image110.svg"/><Relationship Id="rId7" Type="http://schemas.openxmlformats.org/officeDocument/2006/relationships/image" Target="../media/image12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39.sv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7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2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9.svg"/><Relationship Id="rId12" Type="http://schemas.openxmlformats.org/officeDocument/2006/relationships/image" Target="../media/image1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4.png"/><Relationship Id="rId5" Type="http://schemas.openxmlformats.org/officeDocument/2006/relationships/image" Target="../media/image141.png"/><Relationship Id="rId10" Type="http://schemas.openxmlformats.org/officeDocument/2006/relationships/image" Target="../media/image143.png"/><Relationship Id="rId4" Type="http://schemas.openxmlformats.org/officeDocument/2006/relationships/image" Target="../media/image140.png"/><Relationship Id="rId9" Type="http://schemas.openxmlformats.org/officeDocument/2006/relationships/image" Target="../media/image142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.png"/><Relationship Id="rId3" Type="http://schemas.openxmlformats.org/officeDocument/2006/relationships/image" Target="../media/image8.svg"/><Relationship Id="rId7" Type="http://schemas.openxmlformats.org/officeDocument/2006/relationships/image" Target="../media/image17.png"/><Relationship Id="rId12" Type="http://schemas.openxmlformats.org/officeDocument/2006/relationships/image" Target="../media/image148.png"/><Relationship Id="rId2" Type="http://schemas.openxmlformats.org/officeDocument/2006/relationships/image" Target="../media/image146.png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11" Type="http://schemas.openxmlformats.org/officeDocument/2006/relationships/image" Target="../media/image6.svg"/><Relationship Id="rId5" Type="http://schemas.openxmlformats.org/officeDocument/2006/relationships/image" Target="../media/image39.svg"/><Relationship Id="rId15" Type="http://schemas.openxmlformats.org/officeDocument/2006/relationships/image" Target="../media/image151.png"/><Relationship Id="rId4" Type="http://schemas.openxmlformats.org/officeDocument/2006/relationships/image" Target="../media/image34.png"/><Relationship Id="rId14" Type="http://schemas.openxmlformats.org/officeDocument/2006/relationships/image" Target="../media/image1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3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39.svg"/><Relationship Id="rId10" Type="http://schemas.openxmlformats.org/officeDocument/2006/relationships/image" Target="../media/image158.png"/><Relationship Id="rId4" Type="http://schemas.openxmlformats.org/officeDocument/2006/relationships/image" Target="../media/image34.png"/><Relationship Id="rId9" Type="http://schemas.openxmlformats.org/officeDocument/2006/relationships/image" Target="../media/image15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3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39.sv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63.png"/><Relationship Id="rId7" Type="http://schemas.openxmlformats.org/officeDocument/2006/relationships/image" Target="../media/image3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0" Type="http://schemas.openxmlformats.org/officeDocument/2006/relationships/image" Target="../media/image165.png"/><Relationship Id="rId9" Type="http://schemas.openxmlformats.org/officeDocument/2006/relationships/image" Target="../media/image1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6.sv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34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8.png"/><Relationship Id="rId4" Type="http://schemas.openxmlformats.org/officeDocument/2006/relationships/image" Target="../media/image8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69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43.svg"/><Relationship Id="rId7" Type="http://schemas.openxmlformats.org/officeDocument/2006/relationships/image" Target="../media/image16.sv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174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4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3" Type="http://schemas.openxmlformats.org/officeDocument/2006/relationships/image" Target="../media/image28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24" Type="http://schemas.openxmlformats.org/officeDocument/2006/relationships/image" Target="../media/image37.svg"/><Relationship Id="rId5" Type="http://schemas.openxmlformats.org/officeDocument/2006/relationships/image" Target="../media/image29.png"/><Relationship Id="rId4" Type="http://schemas.openxmlformats.org/officeDocument/2006/relationships/image" Target="../media/image33.svg"/><Relationship Id="rId27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39.sv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749" y="8854650"/>
            <a:ext cx="18731151" cy="1907363"/>
            <a:chOff x="0" y="0"/>
            <a:chExt cx="4933307" cy="5023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3307" cy="502351"/>
            </a:xfrm>
            <a:custGeom>
              <a:avLst/>
              <a:gdLst/>
              <a:ahLst/>
              <a:cxnLst/>
              <a:rect l="l" t="t" r="r" b="b"/>
              <a:pathLst>
                <a:path w="4933307" h="502351">
                  <a:moveTo>
                    <a:pt x="0" y="0"/>
                  </a:moveTo>
                  <a:lnTo>
                    <a:pt x="4933307" y="0"/>
                  </a:lnTo>
                  <a:lnTo>
                    <a:pt x="4933307" y="502351"/>
                  </a:lnTo>
                  <a:lnTo>
                    <a:pt x="0" y="502351"/>
                  </a:lnTo>
                  <a:close/>
                </a:path>
              </a:pathLst>
            </a:custGeom>
            <a:solidFill>
              <a:srgbClr val="E49B8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4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1093" y="1104900"/>
            <a:ext cx="14861907" cy="61076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4159" y="7980498"/>
            <a:ext cx="7382041" cy="33286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73953" y="6522251"/>
            <a:ext cx="1088247" cy="14980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45737">
            <a:off x="16029400" y="-81381"/>
            <a:ext cx="2661690" cy="3632579"/>
          </a:xfrm>
          <a:prstGeom prst="rect">
            <a:avLst/>
          </a:prstGeom>
        </p:spPr>
      </p:pic>
      <p:sp>
        <p:nvSpPr>
          <p:cNvPr id="19" name="Google Shape;7484;p29"/>
          <p:cNvSpPr txBox="1">
            <a:spLocks/>
          </p:cNvSpPr>
          <p:nvPr/>
        </p:nvSpPr>
        <p:spPr>
          <a:xfrm>
            <a:off x="1755778" y="1415711"/>
            <a:ext cx="14703422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VỚI TIẾT HỌC HÔM NAY</a:t>
            </a:r>
            <a:r>
              <a:rPr kumimoji="0" lang="vi-VN" sz="7500" b="1" i="0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5679" y="4880110"/>
            <a:ext cx="4457521" cy="6176675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266697" y="6972299"/>
            <a:ext cx="2324478" cy="10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8177" y="2392997"/>
            <a:ext cx="9690269" cy="914400"/>
            <a:chOff x="1489780" y="1644966"/>
            <a:chExt cx="9690269" cy="914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780" y="1644966"/>
              <a:ext cx="979790" cy="914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06135" y="1745356"/>
              <a:ext cx="3581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</a:t>
              </a:r>
              <a:r>
                <a:rPr lang="nl-NL" sz="44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</a:t>
              </a:r>
              <a:endPara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271210" y="1806911"/>
                  <a:ext cx="690883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&gt; 0, </m:t>
                      </m:r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≠ 1</m:t>
                      </m:r>
                    </m:oMath>
                  </a14:m>
                  <a:r>
                    <a:rPr lang="en-US" sz="4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Tính</a:t>
                  </a:r>
                  <a:r>
                    <a:rPr lang="en-US" sz="40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  <a:endPara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1210" y="1806911"/>
                  <a:ext cx="6908839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3177" t="-15517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6705600" y="497363"/>
            <a:ext cx="4368761" cy="1186299"/>
            <a:chOff x="566552" y="485102"/>
            <a:chExt cx="4985982" cy="611475"/>
          </a:xfrm>
          <a:solidFill>
            <a:schemeClr val="accent5">
              <a:lumMod val="50000"/>
            </a:schemeClr>
          </a:solidFill>
        </p:grpSpPr>
        <p:sp>
          <p:nvSpPr>
            <p:cNvPr id="16" name="Round Single Corner Rectangle 15"/>
            <p:cNvSpPr/>
            <p:nvPr/>
          </p:nvSpPr>
          <p:spPr>
            <a:xfrm flipV="1">
              <a:off x="566552" y="485102"/>
              <a:ext cx="4985982" cy="611475"/>
            </a:xfrm>
            <a:prstGeom prst="round1Rect">
              <a:avLst>
                <a:gd name="adj" fmla="val 29216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7534" y="599924"/>
              <a:ext cx="4091228" cy="404539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45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Tính chất</a:t>
              </a:r>
              <a:endParaRPr lang="en-US" sz="4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86198" y="3510189"/>
                <a:ext cx="5105400" cy="6275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</m:t>
                    </m:r>
                    <m:r>
                      <a:rPr lang="en-U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</m:t>
                    </m:r>
                    <m:r>
                      <a:rPr lang="en-U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</m:t>
                    </m:r>
                    <m:r>
                      <a:rPr lang="en-U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𝑙𝑜𝑔</m:t>
                        </m:r>
                        <m:r>
                          <a:rPr lang="en-US" sz="40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với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&gt;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98" y="3510189"/>
                <a:ext cx="5105400" cy="6275308"/>
              </a:xfrm>
              <a:prstGeom prst="rect">
                <a:avLst/>
              </a:prstGeom>
              <a:blipFill>
                <a:blip r:embed="rId6"/>
                <a:stretch>
                  <a:fillRect l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05498" y="3999443"/>
                <a:ext cx="9144000" cy="10926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a-DK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=1⟺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4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498" y="3999443"/>
                <a:ext cx="9144000" cy="10926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05498" y="5581304"/>
                <a:ext cx="9144000" cy="10926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a-DK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4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498" y="5581304"/>
                <a:ext cx="9144000" cy="10926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234098" y="7101076"/>
                <a:ext cx="9144000" cy="11090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a-DK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a-DK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func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4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098" y="7101076"/>
                <a:ext cx="9144000" cy="11090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334000" y="8535059"/>
                <a:ext cx="12725400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40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a-DK" sz="4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da-DK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func>
                        </m:sup>
                      </m:sSup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40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a-DK" sz="4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da-DK" sz="4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func>
                        </m:sup>
                      </m:sSup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40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535059"/>
                <a:ext cx="12725400" cy="11337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97200" y="1504955"/>
            <a:ext cx="1531225" cy="15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909192">
            <a:off x="-157829" y="-509289"/>
            <a:ext cx="1552211" cy="2683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38400" y="2628900"/>
            <a:ext cx="13170154" cy="5334000"/>
            <a:chOff x="2266025" y="2535387"/>
            <a:chExt cx="13170154" cy="5334000"/>
          </a:xfrm>
        </p:grpSpPr>
        <p:sp>
          <p:nvSpPr>
            <p:cNvPr id="26" name="Rounded Rectangle 25"/>
            <p:cNvSpPr/>
            <p:nvPr/>
          </p:nvSpPr>
          <p:spPr>
            <a:xfrm>
              <a:off x="2710779" y="2535387"/>
              <a:ext cx="12725400" cy="5334000"/>
            </a:xfrm>
            <a:prstGeom prst="roundRect">
              <a:avLst/>
            </a:prstGeom>
            <a:solidFill>
              <a:schemeClr val="bg1"/>
            </a:solidFill>
            <a:ln w="63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66025" y="3144987"/>
              <a:ext cx="889505" cy="7704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3482318" y="2922403"/>
                  <a:ext cx="11182321" cy="43738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6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4000" smtClean="0"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Với số thực dương </a:t>
                  </a:r>
                  <a14:m>
                    <m:oMath xmlns:m="http://schemas.openxmlformats.org/officeDocument/2006/math"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40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khác 1, số thực dương </a:t>
                  </a:r>
                  <a14:m>
                    <m:oMath xmlns:m="http://schemas.openxmlformats.org/officeDocument/2006/math"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da-DK" sz="40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số thực </a:t>
                  </a:r>
                  <a14:m>
                    <m:oMath xmlns:m="http://schemas.openxmlformats.org/officeDocument/2006/math"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</m:oMath>
                  </a14:m>
                  <a:r>
                    <a:rPr lang="da-DK" sz="40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có:</a:t>
                  </a:r>
                  <a:endPara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6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000" smtClean="0">
                      <a:effectLst/>
                      <a:ea typeface="Dotum" panose="020B0600000101010101" pitchFamily="34" charset="-127"/>
                      <a:cs typeface="Times New Roman" panose="02020603050405020304" pitchFamily="18" charset="0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1=0</m:t>
                          </m:r>
                        </m:e>
                      </m:func>
                    </m:oMath>
                  </a14:m>
                  <a:r>
                    <a:rPr lang="da-DK" sz="40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;                   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da-DK" sz="40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; </a:t>
                  </a:r>
                  <a:endPara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6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000" smtClean="0">
                      <a:effectLst/>
                      <a:ea typeface="Dotum" panose="020B0600000101010101" pitchFamily="34" charset="-127"/>
                      <a:cs typeface="Times New Roman" panose="02020603050405020304" pitchFamily="18" charset="0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</m:oMath>
                  </a14:m>
                  <a:r>
                    <a:rPr lang="da-DK" sz="40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;         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a-DK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func>
                        </m:sup>
                      </m:sSup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endPara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318" y="2922403"/>
                  <a:ext cx="11182321" cy="4373890"/>
                </a:xfrm>
                <a:prstGeom prst="rect">
                  <a:avLst/>
                </a:prstGeom>
                <a:blipFill>
                  <a:blip r:embed="rId8"/>
                  <a:stretch>
                    <a:fillRect l="-1963" b="-4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6934200" y="911898"/>
            <a:ext cx="43316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7600" y="7524615"/>
            <a:ext cx="2673151" cy="27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2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159042" y="924425"/>
            <a:ext cx="16002000" cy="8458201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14400" y="1197286"/>
            <a:ext cx="3861128" cy="1279214"/>
            <a:chOff x="482272" y="679784"/>
            <a:chExt cx="3861128" cy="1279214"/>
          </a:xfrm>
        </p:grpSpPr>
        <p:pic>
          <p:nvPicPr>
            <p:cNvPr id="3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2272" y="679784"/>
              <a:ext cx="3861128" cy="1279214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871436" y="756615"/>
              <a:ext cx="2268570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dụ 2: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Oval Callout 49"/>
          <p:cNvSpPr/>
          <p:nvPr/>
        </p:nvSpPr>
        <p:spPr>
          <a:xfrm>
            <a:off x="3437849" y="3467100"/>
            <a:ext cx="1688284" cy="100934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1269367"/>
            <a:ext cx="8563139" cy="973785"/>
            <a:chOff x="4962780" y="1017524"/>
            <a:chExt cx="8563139" cy="973785"/>
          </a:xfrm>
        </p:grpSpPr>
        <p:sp>
          <p:nvSpPr>
            <p:cNvPr id="47" name="Rectangle 46"/>
            <p:cNvSpPr/>
            <p:nvPr/>
          </p:nvSpPr>
          <p:spPr>
            <a:xfrm>
              <a:off x="4962780" y="1017524"/>
              <a:ext cx="8563139" cy="904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Tính: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6553200" y="1137502"/>
                  <a:ext cx="2454133" cy="7929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log</m:t>
                        </m:r>
                        <m:r>
                          <a:rPr kumimoji="0" lang="en-US" sz="40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  <m:rad>
                          <m:rad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137502"/>
                  <a:ext cx="2454133" cy="7929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10050037" y="1255979"/>
                  <a:ext cx="2131224" cy="735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) 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  <m:r>
                              <a:rPr lang="en-US" sz="4000" i="1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0037" y="1255979"/>
                  <a:ext cx="2131224" cy="735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346032" y="4742486"/>
                <a:ext cx="5801332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4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ad>
                        <m:ra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g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rad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32" y="4742486"/>
                <a:ext cx="5801332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362074" y="6950326"/>
                <a:ext cx="9688678" cy="908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𝑏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)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sz="40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sz="40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4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log</m:t>
                                  </m:r>
                                  <m:r>
                                    <a:rPr lang="en-US" sz="4000" i="1" baseline="-25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=49</m:t>
                      </m:r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074" y="6950326"/>
                <a:ext cx="9688678" cy="9087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2228" y="8343900"/>
            <a:ext cx="2405471" cy="1038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6078200" y="853094"/>
            <a:ext cx="1569777" cy="13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43000" y="876299"/>
            <a:ext cx="16202700" cy="8534401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3" y="5143499"/>
            <a:ext cx="2119596" cy="2119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1849" y="800100"/>
            <a:ext cx="2188654" cy="20423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486400" y="4000236"/>
            <a:ext cx="1295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962400" y="4761583"/>
                <a:ext cx="10841565" cy="4191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e>
                          </m:rad>
                        </m:e>
                      </m:func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a-DK" sz="4000" i="1">
                                          <a:effectLst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da-DK" sz="4000" i="1">
                                          <a:effectLst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a-DK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a-DK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a-DK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func>
                        </m:sup>
                      </m:sSup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da-DK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a-DK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da-DK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func>
                        </m:sup>
                      </m:sSup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a-DK" sz="4000">
                                              <a:effectLst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cs typeface="Times New Roman" panose="020206030504050203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da-DK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cs typeface="Times New Roman" panose="020206030504050203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da-DK" sz="4000" i="1">
                                          <a:effectLst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  <m:t>8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=64</m:t>
                      </m:r>
                    </m:oMath>
                  </m:oMathPara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761583"/>
                <a:ext cx="10841565" cy="4191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066129" y="815970"/>
            <a:ext cx="5553212" cy="1203330"/>
            <a:chOff x="3663045" y="869613"/>
            <a:chExt cx="5553212" cy="1203330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663045" y="869613"/>
              <a:ext cx="5553212" cy="12033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958445" y="869613"/>
              <a:ext cx="425781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lang="nl-NL" sz="4500" b="1" noProof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lang="nl-NL" sz="4500" b="1" noProof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5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46149" y="2264715"/>
            <a:ext cx="8563139" cy="973785"/>
            <a:chOff x="4962780" y="1017524"/>
            <a:chExt cx="8563139" cy="973785"/>
          </a:xfrm>
        </p:grpSpPr>
        <p:sp>
          <p:nvSpPr>
            <p:cNvPr id="24" name="Rectangle 23"/>
            <p:cNvSpPr/>
            <p:nvPr/>
          </p:nvSpPr>
          <p:spPr>
            <a:xfrm>
              <a:off x="4962780" y="1017524"/>
              <a:ext cx="8563139" cy="904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Tính: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6553200" y="1137502"/>
                  <a:ext cx="2865208" cy="7804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a-DK" sz="40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a-DK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da-DK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g>
                              <m:e>
                                <m:r>
                                  <a:rPr lang="da-DK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e>
                            </m:rad>
                          </m:e>
                        </m:func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137502"/>
                  <a:ext cx="2865208" cy="7804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/>
                <p:cNvSpPr/>
                <p:nvPr/>
              </p:nvSpPr>
              <p:spPr>
                <a:xfrm>
                  <a:off x="10050037" y="1255979"/>
                  <a:ext cx="2442207" cy="735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a-DK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36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40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da-DK" sz="40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da-DK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0037" y="1255979"/>
                  <a:ext cx="2442207" cy="735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7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830248">
            <a:off x="-156708" y="8806933"/>
            <a:ext cx="1151134" cy="1926036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595833">
            <a:off x="-526694" y="-349228"/>
            <a:ext cx="1622492" cy="161515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653884" y="419100"/>
            <a:ext cx="12723355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5500" b="1" i="1" kern="100" smtClean="0">
                <a:solidFill>
                  <a:srgbClr val="C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3. Lôgarit </a:t>
            </a:r>
            <a:r>
              <a:rPr lang="nl-NL" sz="5500" b="1" i="1" kern="100">
                <a:solidFill>
                  <a:srgbClr val="C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thập phân. Lôgarit tự nhiên</a:t>
            </a:r>
            <a:endParaRPr lang="en-US" sz="5500" kern="1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24590" y="2324100"/>
            <a:ext cx="13204534" cy="7272791"/>
            <a:chOff x="1029732" y="3291111"/>
            <a:chExt cx="16383000" cy="7294573"/>
          </a:xfrm>
        </p:grpSpPr>
        <p:grpSp>
          <p:nvGrpSpPr>
            <p:cNvPr id="31" name="Group 30"/>
            <p:cNvGrpSpPr/>
            <p:nvPr/>
          </p:nvGrpSpPr>
          <p:grpSpPr>
            <a:xfrm>
              <a:off x="1029732" y="3291111"/>
              <a:ext cx="16383000" cy="7294573"/>
              <a:chOff x="953531" y="2160141"/>
              <a:chExt cx="16383000" cy="7294573"/>
            </a:xfrm>
          </p:grpSpPr>
          <p:sp>
            <p:nvSpPr>
              <p:cNvPr id="42" name="Freeform 6"/>
              <p:cNvSpPr/>
              <p:nvPr/>
            </p:nvSpPr>
            <p:spPr>
              <a:xfrm>
                <a:off x="953531" y="2160141"/>
                <a:ext cx="16383000" cy="7294573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  <a:prstDash val="sysDash"/>
              </a:ln>
            </p:spPr>
          </p:sp>
          <p:sp>
            <p:nvSpPr>
              <p:cNvPr id="43" name="Freeform 6"/>
              <p:cNvSpPr/>
              <p:nvPr/>
            </p:nvSpPr>
            <p:spPr>
              <a:xfrm>
                <a:off x="1295398" y="2396290"/>
                <a:ext cx="15773401" cy="6752711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/>
                <p:cNvSpPr/>
                <p:nvPr/>
              </p:nvSpPr>
              <p:spPr>
                <a:xfrm>
                  <a:off x="1888231" y="3757766"/>
                  <a:ext cx="14749844" cy="63693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85800" indent="-68580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vi-VN" sz="4500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Lôgarit </a:t>
                  </a:r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cơ số </a:t>
                  </a:r>
                  <a14:m>
                    <m:oMath xmlns:m="http://schemas.openxmlformats.org/officeDocument/2006/math"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10</m:t>
                      </m:r>
                    </m:oMath>
                  </a14:m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của số thực dương </a:t>
                  </a:r>
                  <a14:m>
                    <m:oMath xmlns:m="http://schemas.openxmlformats.org/officeDocument/2006/math"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được gọi là </a:t>
                  </a:r>
                  <a:r>
                    <a:rPr lang="vi-VN" sz="45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lôgarit thập phân </a:t>
                  </a:r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của </a:t>
                  </a:r>
                  <a14:m>
                    <m:oMath xmlns:m="http://schemas.openxmlformats.org/officeDocument/2006/math"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kí hiệu là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a-DK" sz="45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da-DK" sz="45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func>
                    </m:oMath>
                  </a14:m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hay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a-DK" sz="45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da-DK" sz="45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func>
                    </m:oMath>
                  </a14:m>
                  <a:r>
                    <a:rPr lang="vi-VN" sz="4500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45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endParaRPr>
                </a:p>
                <a:p>
                  <a:pPr marL="685800" indent="-68580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vi-VN" sz="4500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Lôgarit </a:t>
                  </a:r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cơ số </a:t>
                  </a:r>
                  <a14:m>
                    <m:oMath xmlns:m="http://schemas.openxmlformats.org/officeDocument/2006/math"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𝑒</m:t>
                      </m:r>
                    </m:oMath>
                  </a14:m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của số thực dương </a:t>
                  </a:r>
                  <a14:m>
                    <m:oMath xmlns:m="http://schemas.openxmlformats.org/officeDocument/2006/math"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được gọi là </a:t>
                  </a:r>
                  <a:r>
                    <a:rPr lang="vi-VN" sz="45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lôgarit tự nhiên</a:t>
                  </a:r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kí hiệu là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45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vi-VN" sz="45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func>
                    </m:oMath>
                  </a14:m>
                  <a:r>
                    <a:rPr lang="vi-VN" sz="45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45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231" y="3757766"/>
                  <a:ext cx="14749844" cy="6369348"/>
                </a:xfrm>
                <a:prstGeom prst="rect">
                  <a:avLst/>
                </a:prstGeom>
                <a:blipFill>
                  <a:blip r:embed="rId10"/>
                  <a:stretch>
                    <a:fillRect l="-1949" r="-2154" b="-3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25400" y="4321342"/>
            <a:ext cx="59436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43000" y="1176248"/>
            <a:ext cx="16202700" cy="7929652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86500" y="1104900"/>
            <a:ext cx="3861128" cy="1279214"/>
            <a:chOff x="482272" y="679784"/>
            <a:chExt cx="3861128" cy="127921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2272" y="679784"/>
              <a:ext cx="3861128" cy="1279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871436" y="703737"/>
              <a:ext cx="2268570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3: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8598890" y="4168046"/>
            <a:ext cx="1729845" cy="97302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395348" y="2574675"/>
                <a:ext cx="11274848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kumimoji="0" lang="en-US" sz="4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Tính:</a:t>
                </a:r>
                <a:r>
                  <a:rPr kumimoji="0" lang="en-US" sz="42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    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200" b="0" i="0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2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(0,0001)</m:t>
                        </m:r>
                      </m:e>
                    </m:func>
                    <m:r>
                      <a:rPr lang="en-US" sz="42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kumimoji="0" lang="en-US" sz="42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                       b)</a:t>
                </a:r>
                <a:r>
                  <a:rPr lang="en-US" sz="4200" kern="10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sz="42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2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2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2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2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 </a:t>
                </a:r>
                <a:endPara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48" y="2574675"/>
                <a:ext cx="11274848" cy="1061829"/>
              </a:xfrm>
              <a:prstGeom prst="rect">
                <a:avLst/>
              </a:prstGeom>
              <a:blipFill>
                <a:blip r:embed="rId5"/>
                <a:stretch>
                  <a:fillRect l="-2108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29" y="7124700"/>
            <a:ext cx="2651990" cy="26519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95348" y="5251117"/>
            <a:ext cx="2023992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Ta có: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383245" y="6196119"/>
                <a:ext cx="8088946" cy="237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42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2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2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(0,0001)</m:t>
                        </m:r>
                      </m:e>
                    </m:func>
                    <m:r>
                      <a:rPr lang="en-US" sz="42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2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200" b="0" i="0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42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2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sz="42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=−4</m:t>
                        </m:r>
                      </m:e>
                    </m:func>
                  </m:oMath>
                </a14:m>
                <a:r>
                  <a:rPr lang="en-US" sz="42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    </a:t>
                </a:r>
                <a:endParaRPr lang="en-US" sz="42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lvl="0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42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</a:t>
                </a:r>
                <a:r>
                  <a:rPr lang="en-US" sz="42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r>
                  <a:rPr lang="en-US" sz="4200" kern="10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sz="42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2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2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2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2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45" y="6196119"/>
                <a:ext cx="8088946" cy="2379113"/>
              </a:xfrm>
              <a:prstGeom prst="rect">
                <a:avLst/>
              </a:prstGeom>
              <a:blipFill>
                <a:blip r:embed="rId7"/>
                <a:stretch>
                  <a:fillRect l="-2864" b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098" y="7296432"/>
            <a:ext cx="2308526" cy="23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457200" y="566924"/>
            <a:ext cx="10849394" cy="1203330"/>
            <a:chOff x="3663045" y="869613"/>
            <a:chExt cx="10849394" cy="1203330"/>
          </a:xfrm>
        </p:grpSpPr>
        <p:pic>
          <p:nvPicPr>
            <p:cNvPr id="3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663045" y="869613"/>
              <a:ext cx="5553212" cy="120333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958445" y="869613"/>
              <a:ext cx="9553994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558853" y="660757"/>
            <a:ext cx="990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 bài toán được nêu ở phần mở đầu.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454729" y="2424747"/>
            <a:ext cx="1825661" cy="967947"/>
            <a:chOff x="1219200" y="4746458"/>
            <a:chExt cx="1825661" cy="967947"/>
          </a:xfrm>
        </p:grpSpPr>
        <p:sp>
          <p:nvSpPr>
            <p:cNvPr id="30" name="Oval Callout 29"/>
            <p:cNvSpPr/>
            <p:nvPr/>
          </p:nvSpPr>
          <p:spPr>
            <a:xfrm>
              <a:off x="1219200" y="4746458"/>
              <a:ext cx="1825661" cy="967947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6072" y="4836835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7695" y="-224895"/>
            <a:ext cx="2962913" cy="3133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581900"/>
            <a:ext cx="3136585" cy="24266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966760" y="3889164"/>
                <a:ext cx="12801600" cy="5338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Độ 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4000"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cam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Độ 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ừ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a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60" y="3889164"/>
                <a:ext cx="12801600" cy="5338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9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94181" y="7525697"/>
            <a:ext cx="3217303" cy="13922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53993" y="8939970"/>
            <a:ext cx="9313954" cy="41997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41773" y="7277100"/>
            <a:ext cx="1283368" cy="16628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03357" y="892342"/>
            <a:ext cx="12583433" cy="4080306"/>
            <a:chOff x="2884691" y="3094311"/>
            <a:chExt cx="13676762" cy="4080306"/>
          </a:xfrm>
        </p:grpSpPr>
        <p:sp>
          <p:nvSpPr>
            <p:cNvPr id="3" name="Freeform 3"/>
            <p:cNvSpPr/>
            <p:nvPr/>
          </p:nvSpPr>
          <p:spPr>
            <a:xfrm>
              <a:off x="2884691" y="3094311"/>
              <a:ext cx="13676762" cy="4080306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24536B"/>
            </a:solidFill>
          </p:spPr>
        </p:sp>
        <p:sp>
          <p:nvSpPr>
            <p:cNvPr id="16" name="Rectangle 15"/>
            <p:cNvSpPr/>
            <p:nvPr/>
          </p:nvSpPr>
          <p:spPr>
            <a:xfrm>
              <a:off x="3066994" y="3591783"/>
              <a:ext cx="13312156" cy="309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lang="en-US" sz="6500" b="1" noProof="0" smtClean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II</a:t>
              </a:r>
              <a:r>
                <a:rPr kumimoji="0" lang="en-US" sz="6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MỘT</a:t>
              </a:r>
              <a:r>
                <a:rPr kumimoji="0" lang="en-US" sz="6500" b="1" i="0" u="none" strike="noStrike" kern="1200" cap="none" spc="0" normalizeH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SỐ TÍNH CHẤT CỦA PHÉP TÍNH </a:t>
              </a:r>
              <a:r>
                <a:rPr kumimoji="0" lang="en-US" sz="6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LOGAIRT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49842" y="520832"/>
            <a:ext cx="11048999" cy="2980178"/>
            <a:chOff x="3916186" y="288505"/>
            <a:chExt cx="11048999" cy="2980178"/>
          </a:xfrm>
        </p:grpSpPr>
        <p:grpSp>
          <p:nvGrpSpPr>
            <p:cNvPr id="14" name="Group 2"/>
            <p:cNvGrpSpPr/>
            <p:nvPr/>
          </p:nvGrpSpPr>
          <p:grpSpPr>
            <a:xfrm>
              <a:off x="3916186" y="288505"/>
              <a:ext cx="11048999" cy="2980178"/>
              <a:chOff x="-756720" y="-28575"/>
              <a:chExt cx="4123972" cy="841375"/>
            </a:xfrm>
          </p:grpSpPr>
          <p:sp>
            <p:nvSpPr>
              <p:cNvPr id="16" name="Freeform 3"/>
              <p:cNvSpPr/>
              <p:nvPr/>
            </p:nvSpPr>
            <p:spPr>
              <a:xfrm>
                <a:off x="-756720" y="-11591"/>
                <a:ext cx="4123972" cy="37025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17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4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461597" y="425724"/>
              <a:ext cx="9958175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vi-VN" sz="4500" b="1">
                  <a:solidFill>
                    <a:srgbClr val="FFFF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1. Lôgarit của một tích, một thương</a:t>
              </a:r>
              <a:endParaRPr kumimoji="0" lang="nl-NL" sz="4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1055" flipH="1">
            <a:off x="562653" y="7565660"/>
            <a:ext cx="914107" cy="2307269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612740">
            <a:off x="17341970" y="117277"/>
            <a:ext cx="1622492" cy="1615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0" y="2201079"/>
            <a:ext cx="979790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4035" y="230146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04035" y="3266898"/>
                <a:ext cx="14935200" cy="2282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38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𝑚𝑛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38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38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so sánh các kết quả đó.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38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m:rPr>
                        <m:sty m:val="p"/>
                      </m:rP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38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so sánh các kết quả đó.</a:t>
                </a:r>
                <a:endParaRPr lang="en-US" sz="38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35" y="3266898"/>
                <a:ext cx="14935200" cy="2282291"/>
              </a:xfrm>
              <a:prstGeom prst="rect">
                <a:avLst/>
              </a:prstGeom>
              <a:blipFill>
                <a:blip r:embed="rId1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483559" y="2205793"/>
                <a:ext cx="4365041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=27,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=23.</m:t>
                    </m:r>
                  </m:oMath>
                </a14:m>
                <a:endParaRPr lang="en-US" sz="3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559" y="2205793"/>
                <a:ext cx="4365041" cy="969496"/>
              </a:xfrm>
              <a:prstGeom prst="rect">
                <a:avLst/>
              </a:prstGeom>
              <a:blipFill>
                <a:blip r:embed="rId13"/>
                <a:stretch>
                  <a:fillRect l="-460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804035" y="5981700"/>
            <a:ext cx="12378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114800" y="6668834"/>
                <a:ext cx="11430000" cy="2923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𝑚𝑛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p>
                        </m:sSup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smtClean="0"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=7+3=10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𝑚𝑛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668834"/>
                <a:ext cx="11430000" cy="2923236"/>
              </a:xfrm>
              <a:prstGeom prst="rect">
                <a:avLst/>
              </a:prstGeom>
              <a:blipFill>
                <a:blip r:embed="rId14"/>
                <a:stretch>
                  <a:fillRect l="-1760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49842" y="520832"/>
            <a:ext cx="11048999" cy="2980178"/>
            <a:chOff x="3916186" y="288505"/>
            <a:chExt cx="11048999" cy="2980178"/>
          </a:xfrm>
        </p:grpSpPr>
        <p:grpSp>
          <p:nvGrpSpPr>
            <p:cNvPr id="14" name="Group 2"/>
            <p:cNvGrpSpPr/>
            <p:nvPr/>
          </p:nvGrpSpPr>
          <p:grpSpPr>
            <a:xfrm>
              <a:off x="3916186" y="288505"/>
              <a:ext cx="11048999" cy="2980178"/>
              <a:chOff x="-756720" y="-28575"/>
              <a:chExt cx="4123972" cy="841375"/>
            </a:xfrm>
          </p:grpSpPr>
          <p:sp>
            <p:nvSpPr>
              <p:cNvPr id="16" name="Freeform 3"/>
              <p:cNvSpPr/>
              <p:nvPr/>
            </p:nvSpPr>
            <p:spPr>
              <a:xfrm>
                <a:off x="-756720" y="-11591"/>
                <a:ext cx="4123972" cy="37025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17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4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461597" y="425724"/>
              <a:ext cx="9958175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Lôgarit của một tích, một thương</a:t>
              </a:r>
              <a:endParaRPr kumimoji="0" lang="nl-NL" sz="4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1055" flipH="1">
            <a:off x="562653" y="7565660"/>
            <a:ext cx="914107" cy="2307269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612740">
            <a:off x="17341970" y="117277"/>
            <a:ext cx="1622492" cy="1615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0" y="2201079"/>
            <a:ext cx="979790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4035" y="230146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04035" y="3266898"/>
                <a:ext cx="14935200" cy="2282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log</m:t>
                    </m:r>
                    <m:r>
                      <a:rPr kumimoji="0" lang="en-US" sz="3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𝑚𝑛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); </m:t>
                    </m:r>
                    <m:r>
                      <m:rPr>
                        <m:sty m:val="p"/>
                      </m:rP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log</m:t>
                    </m:r>
                    <m:r>
                      <a:rPr kumimoji="0" lang="en-US" sz="3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log</m:t>
                    </m:r>
                    <m:r>
                      <a:rPr kumimoji="0" lang="en-US" sz="3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 so sánh các kết quả đó.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Tính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log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2 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log</m:t>
                    </m:r>
                    <m:r>
                      <a:rPr kumimoji="0" lang="en-US" sz="3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– </m:t>
                    </m:r>
                    <m:r>
                      <m:rPr>
                        <m:sty m:val="p"/>
                      </m:rP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log</m:t>
                    </m:r>
                    <m:r>
                      <a:rPr kumimoji="0" lang="en-US" sz="3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 so sánh các kết quả đó.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35" y="3266898"/>
                <a:ext cx="14935200" cy="2282291"/>
              </a:xfrm>
              <a:prstGeom prst="rect">
                <a:avLst/>
              </a:prstGeom>
              <a:blipFill>
                <a:blip r:embed="rId1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483559" y="2205793"/>
                <a:ext cx="4365041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=27, 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=23.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559" y="2205793"/>
                <a:ext cx="4365041" cy="969496"/>
              </a:xfrm>
              <a:prstGeom prst="rect">
                <a:avLst/>
              </a:prstGeom>
              <a:blipFill>
                <a:blip r:embed="rId13"/>
                <a:stretch>
                  <a:fillRect l="-460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804035" y="5981700"/>
            <a:ext cx="12378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295253" y="6210300"/>
                <a:ext cx="11430000" cy="397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fun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fun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e>
                    </m:fun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=7−3=4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fun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53" y="6210300"/>
                <a:ext cx="11430000" cy="3974806"/>
              </a:xfrm>
              <a:prstGeom prst="rect">
                <a:avLst/>
              </a:prstGeom>
              <a:blipFill>
                <a:blip r:embed="rId14"/>
                <a:stretch>
                  <a:fillRect l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38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038600" y="217363"/>
            <a:ext cx="10272000" cy="3873989"/>
            <a:chOff x="4129800" y="287531"/>
            <a:chExt cx="10272000" cy="3873989"/>
          </a:xfrm>
        </p:grpSpPr>
        <p:grpSp>
          <p:nvGrpSpPr>
            <p:cNvPr id="13" name="Group 2"/>
            <p:cNvGrpSpPr/>
            <p:nvPr/>
          </p:nvGrpSpPr>
          <p:grpSpPr>
            <a:xfrm>
              <a:off x="5715000" y="287531"/>
              <a:ext cx="6373912" cy="3873989"/>
              <a:chOff x="0" y="-28575"/>
              <a:chExt cx="2404882" cy="841375"/>
            </a:xfrm>
          </p:grpSpPr>
          <p:sp>
            <p:nvSpPr>
              <p:cNvPr id="14" name="Freeform 3"/>
              <p:cNvSpPr/>
              <p:nvPr/>
            </p:nvSpPr>
            <p:spPr>
              <a:xfrm>
                <a:off x="248608" y="29859"/>
                <a:ext cx="2156274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15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6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vi-VN" sz="5800" b="1" kern="0" dirty="0">
                  <a:solidFill>
                    <a:srgbClr val="FFFF00"/>
                  </a:solidFill>
                  <a:latin typeface="Arial" panose="020B0604020202020204" pitchFamily="34" charset="0"/>
                </a:rPr>
                <a:t>KHỞI ĐỘNG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09600" y="2176603"/>
                <a:ext cx="11161145" cy="471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000">
                    <a:ea typeface="Calibri" panose="020F0502020204030204" pitchFamily="34" charset="0"/>
                  </a:rPr>
                  <a:t>Chỉ số hay độ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𝑝𝐻</m:t>
                    </m:r>
                  </m:oMath>
                </a14:m>
                <a:r>
                  <a:rPr lang="vi-VN" sz="4000">
                    <a:effectLst/>
                    <a:ea typeface="Calibri" panose="020F0502020204030204" pitchFamily="34" charset="0"/>
                  </a:rPr>
                  <a:t> của một dung dịch được tính theo công thức: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𝑝𝐻</m:t>
                    </m:r>
                    <m:r>
                      <a:rPr lang="vi-VN" sz="40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000" i="1">
                                    <a:effectLst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vi-VN" sz="4000" i="1">
                                    <a:effectLst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vi-VN" sz="4000">
                    <a:effectLst/>
                    <a:ea typeface="Calibri" panose="020F0502020204030204" pitchFamily="34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vi-VN" sz="4000" i="1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000">
                    <a:effectLst/>
                    <a:ea typeface="Calibri" panose="020F0502020204030204" pitchFamily="34" charset="0"/>
                  </a:rPr>
                  <a:t> là nồng độ ion hydrogen. Người ta đo được nồng độ ion hydrogen của một cốc nước cam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vi-VN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vi-VN" sz="4000">
                    <a:effectLst/>
                    <a:ea typeface="Calibri" panose="020F0502020204030204" pitchFamily="34" charset="0"/>
                  </a:rPr>
                  <a:t>, ước dừa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vi-VN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vi-VN" sz="4000">
                    <a:effectLst/>
                    <a:ea typeface="Calibri" panose="020F0502020204030204" pitchFamily="34" charset="0"/>
                  </a:rPr>
                  <a:t> (nồng độ tính bằng mol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vi-VN" sz="4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vi-VN" sz="4000">
                    <a:effectLst/>
                    <a:ea typeface="Calibri" panose="020F0502020204030204" pitchFamily="34" charset="0"/>
                  </a:rPr>
                  <a:t>).</a:t>
                </a:r>
                <a:endParaRPr lang="en-US" sz="37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76603"/>
                <a:ext cx="11161145" cy="4719497"/>
              </a:xfrm>
              <a:prstGeom prst="rect">
                <a:avLst/>
              </a:prstGeom>
              <a:blipFill>
                <a:blip r:embed="rId2"/>
                <a:stretch>
                  <a:fillRect l="-1912" r="-1912" b="-2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6733154">
            <a:off x="137200" y="-343222"/>
            <a:ext cx="1422964" cy="249075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94594" y="7456724"/>
            <a:ext cx="14091235" cy="2800197"/>
            <a:chOff x="1586277" y="1982133"/>
            <a:chExt cx="14091235" cy="280019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77" y="2113671"/>
              <a:ext cx="2434131" cy="2668659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5238112" y="1982133"/>
              <a:ext cx="10439400" cy="2438400"/>
              <a:chOff x="10131559" y="6759015"/>
              <a:chExt cx="12803506" cy="2438400"/>
            </a:xfrm>
          </p:grpSpPr>
          <p:sp>
            <p:nvSpPr>
              <p:cNvPr id="25" name="Cloud Callout 24"/>
              <p:cNvSpPr/>
              <p:nvPr/>
            </p:nvSpPr>
            <p:spPr>
              <a:xfrm>
                <a:off x="10131559" y="6759015"/>
                <a:ext cx="12803506" cy="2438400"/>
              </a:xfrm>
              <a:prstGeom prst="cloudCallout">
                <a:avLst>
                  <a:gd name="adj1" fmla="val -61493"/>
                  <a:gd name="adj2" fmla="val 15803"/>
                </a:avLst>
              </a:prstGeom>
              <a:solidFill>
                <a:schemeClr val="bg1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625025" y="7140015"/>
                <a:ext cx="9816574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500" i="1">
                    <a:solidFill>
                      <a:srgbClr val="002060"/>
                    </a:solidFill>
                    <a:cs typeface="Arial" panose="020B0604020202020204" pitchFamily="34" charset="0"/>
                  </a:rPr>
                  <a:t>Làm thế nào để tính được độ pH của cốc nước cam, nước dừa đó?</a:t>
                </a:r>
                <a:endParaRPr lang="en-US" sz="3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641744"/>
            <a:ext cx="6164637" cy="32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138196" y="590194"/>
            <a:ext cx="4075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98574" y="2171700"/>
            <a:ext cx="16154400" cy="6951007"/>
            <a:chOff x="457199" y="2253821"/>
            <a:chExt cx="17449801" cy="6137382"/>
          </a:xfrm>
        </p:grpSpPr>
        <p:grpSp>
          <p:nvGrpSpPr>
            <p:cNvPr id="28" name="Group 27"/>
            <p:cNvGrpSpPr/>
            <p:nvPr/>
          </p:nvGrpSpPr>
          <p:grpSpPr>
            <a:xfrm>
              <a:off x="457199" y="2253821"/>
              <a:ext cx="17449801" cy="6137382"/>
              <a:chOff x="380999" y="2221737"/>
              <a:chExt cx="17449801" cy="6137382"/>
            </a:xfrm>
          </p:grpSpPr>
          <p:sp>
            <p:nvSpPr>
              <p:cNvPr id="27" name="Freeform 6"/>
              <p:cNvSpPr/>
              <p:nvPr/>
            </p:nvSpPr>
            <p:spPr>
              <a:xfrm>
                <a:off x="380999" y="2221737"/>
                <a:ext cx="17449801" cy="6137382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2"/>
                </a:solidFill>
                <a:prstDash val="sysDash"/>
              </a:ln>
            </p:spPr>
          </p:sp>
          <p:sp>
            <p:nvSpPr>
              <p:cNvPr id="19" name="Freeform 6"/>
              <p:cNvSpPr/>
              <p:nvPr/>
            </p:nvSpPr>
            <p:spPr>
              <a:xfrm>
                <a:off x="657726" y="2396290"/>
                <a:ext cx="16916400" cy="5755638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1551431" y="2839048"/>
                  <a:ext cx="13157889" cy="49669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Với ba số thực dương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≠1</m:t>
                      </m:r>
                    </m:oMath>
                  </a14:m>
                  <a:r>
                    <a:rPr lang="en-US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có:</a:t>
                  </a:r>
                  <a:endPara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571500" indent="-57150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𝑚𝑛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</m:oMath>
                  </a14:m>
                  <a:r>
                    <a:rPr lang="en-US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;</a:t>
                  </a:r>
                  <a:endPara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571500" indent="-57150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</m:oMath>
                  </a14:m>
                  <a:r>
                    <a:rPr lang="en-US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571500" indent="-57150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</m:oMath>
                  </a14:m>
                  <a:r>
                    <a:rPr lang="en-US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&gt;0, 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≠1, 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&gt;0</m:t>
                          </m:r>
                        </m:e>
                      </m:d>
                    </m:oMath>
                  </a14:m>
                  <a:endPara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431" y="2839048"/>
                  <a:ext cx="13157889" cy="4966927"/>
                </a:xfrm>
                <a:prstGeom prst="rect">
                  <a:avLst/>
                </a:prstGeom>
                <a:blipFill>
                  <a:blip r:embed="rId2"/>
                  <a:stretch>
                    <a:fillRect l="-20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396872">
            <a:off x="16691140" y="65045"/>
            <a:ext cx="1400661" cy="2296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29938" y="6729234"/>
            <a:ext cx="3342233" cy="34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159042" y="924425"/>
            <a:ext cx="16002000" cy="8458201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54044" y="1257300"/>
            <a:ext cx="3861128" cy="1279214"/>
            <a:chOff x="482272" y="679784"/>
            <a:chExt cx="3861128" cy="1279214"/>
          </a:xfrm>
        </p:grpSpPr>
        <p:pic>
          <p:nvPicPr>
            <p:cNvPr id="3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2272" y="679784"/>
              <a:ext cx="3861128" cy="1279214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871436" y="756615"/>
              <a:ext cx="2268570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4: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962780" y="1435767"/>
            <a:ext cx="8563139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Tính: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0" name="Oval Callout 49"/>
          <p:cNvSpPr/>
          <p:nvPr/>
        </p:nvSpPr>
        <p:spPr>
          <a:xfrm>
            <a:off x="2501990" y="4247597"/>
            <a:ext cx="1688284" cy="100934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073316" y="2795897"/>
                <a:ext cx="38779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4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r>
                      <m:rPr>
                        <m:sty m:val="p"/>
                      </m:rP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4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16" y="2795897"/>
                <a:ext cx="387798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972800" y="2796457"/>
                <a:ext cx="48013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4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0−</m:t>
                    </m:r>
                    <m:r>
                      <m:rPr>
                        <m:sty m:val="p"/>
                      </m:rP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4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2796457"/>
                <a:ext cx="480131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889772" y="6018943"/>
                <a:ext cx="971439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4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4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40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9.4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40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36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772" y="6018943"/>
                <a:ext cx="971439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962780" y="7390543"/>
                <a:ext cx="993842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4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100−</m:t>
                      </m:r>
                      <m:r>
                        <m:rPr>
                          <m:sty m:val="p"/>
                        </m:rP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4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4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sz="4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func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40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780" y="7390543"/>
                <a:ext cx="9938426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8343900"/>
            <a:ext cx="2391539" cy="1032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5983396" y="839057"/>
            <a:ext cx="1996805" cy="16996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2780" y="4752270"/>
            <a:ext cx="1552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Ta có: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08180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  <p:bldP spid="2" grpId="0"/>
      <p:bldP spid="17" grpId="0"/>
      <p:bldP spid="18" grpId="0"/>
      <p:bldP spid="1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977186">
            <a:off x="-726577" y="8125449"/>
            <a:ext cx="2314026" cy="23035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27280" y="3094527"/>
            <a:ext cx="15103831" cy="4334973"/>
            <a:chOff x="2242222" y="2333102"/>
            <a:chExt cx="14692058" cy="10317381"/>
          </a:xfrm>
        </p:grpSpPr>
        <p:sp>
          <p:nvSpPr>
            <p:cNvPr id="26" name="Rounded Rectangle 25"/>
            <p:cNvSpPr/>
            <p:nvPr/>
          </p:nvSpPr>
          <p:spPr>
            <a:xfrm>
              <a:off x="2242222" y="2333102"/>
              <a:ext cx="14453902" cy="10317381"/>
            </a:xfrm>
            <a:prstGeom prst="roundRect">
              <a:avLst/>
            </a:prstGeom>
            <a:solidFill>
              <a:schemeClr val="bg1"/>
            </a:solidFill>
            <a:ln w="63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2699422" y="3239895"/>
                  <a:ext cx="14234858" cy="88634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800" smtClean="0"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4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số tực dương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4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:</a:t>
                  </a:r>
                  <a:endParaRPr lang="en-US" sz="4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+…</m:t>
                      </m:r>
                    </m:oMath>
                  </a14:m>
                  <a:r>
                    <a:rPr lang="en-US" sz="4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4800" i="1" smtClean="0">
                    <a:effectLst/>
                    <a:latin typeface="Cambria Math" panose="0204050305040603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&gt;0, 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≠1</m:t>
                          </m:r>
                        </m:e>
                      </m:d>
                    </m:oMath>
                  </a14:m>
                  <a:r>
                    <a:rPr lang="en-US" sz="4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endParaRPr lang="en-US" sz="4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422" y="3239895"/>
                  <a:ext cx="14234858" cy="8863473"/>
                </a:xfrm>
                <a:prstGeom prst="rect">
                  <a:avLst/>
                </a:prstGeom>
                <a:blipFill>
                  <a:blip r:embed="rId4"/>
                  <a:stretch>
                    <a:fillRect l="-1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735443"/>
            <a:ext cx="889505" cy="770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7280" y="614499"/>
            <a:ext cx="2501006" cy="1407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nl-NL" sz="6500" b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 ý</a:t>
            </a:r>
            <a:endParaRPr lang="nl-NL" sz="6500" b="1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7600" y="833055"/>
            <a:ext cx="1524000" cy="13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143000" y="876299"/>
            <a:ext cx="16202700" cy="8534401"/>
          </a:xfrm>
          <a:prstGeom prst="roundRect">
            <a:avLst/>
          </a:prstGeom>
          <a:solidFill>
            <a:srgbClr val="E4FFF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752600" y="1332517"/>
            <a:ext cx="10849394" cy="1203330"/>
            <a:chOff x="3663045" y="869613"/>
            <a:chExt cx="10849394" cy="1203330"/>
          </a:xfrm>
        </p:grpSpPr>
        <p:pic>
          <p:nvPicPr>
            <p:cNvPr id="3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663045" y="869613"/>
              <a:ext cx="5553212" cy="120333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958445" y="869613"/>
              <a:ext cx="9553994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5303014" y="8325449"/>
            <a:ext cx="2042686" cy="139645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331923" y="1322491"/>
            <a:ext cx="3621980" cy="965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Tính: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81200" y="2816084"/>
                <a:ext cx="15468600" cy="1689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16084"/>
                <a:ext cx="15468600" cy="168930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259045" y="3495763"/>
                <a:ext cx="257307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045" y="3495763"/>
                <a:ext cx="2573076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160255" y="5117872"/>
                <a:ext cx="3379387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400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255" y="5117872"/>
                <a:ext cx="3379387" cy="124482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877100" y="5370021"/>
                <a:ext cx="42470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400</m:t>
                          </m:r>
                        </m:e>
                      </m:func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100" y="5370021"/>
                <a:ext cx="4247060" cy="70788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533602" y="6959887"/>
                <a:ext cx="5004832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8.12.32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602" y="6959887"/>
                <a:ext cx="5004832" cy="147540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877100" y="6438879"/>
                <a:ext cx="6656502" cy="2077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func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12</m:t>
                          </m:r>
                        </m:e>
                      </m:func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100" y="6438879"/>
                <a:ext cx="6656502" cy="207742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2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544990">
            <a:off x="-913305" y="8210016"/>
            <a:ext cx="2637062" cy="2183768"/>
          </a:xfrm>
          <a:prstGeom prst="rect">
            <a:avLst/>
          </a:prstGeom>
        </p:spPr>
      </p:pic>
      <p:pic>
        <p:nvPicPr>
          <p:cNvPr id="32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06800" y="499849"/>
            <a:ext cx="1485264" cy="1163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5721117" y="3019776"/>
                <a:ext cx="8153400" cy="20638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lang="en-US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và</a:t>
                </a:r>
                <a:r>
                  <a:rPr lang="en-US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b</a:t>
                </a:r>
                <a:r>
                  <a:rPr lang="en-US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) So sánh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và</a:t>
                </a:r>
                <a:r>
                  <a:rPr lang="en-US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i="0">
                  <a:solidFill>
                    <a:srgbClr val="000000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1117" y="3019776"/>
                <a:ext cx="8153400" cy="2063835"/>
              </a:xfrm>
              <a:prstGeom prst="rect">
                <a:avLst/>
              </a:prstGeom>
              <a:blipFill>
                <a:blip r:embed="rId7"/>
                <a:stretch>
                  <a:fillRect l="-2468" b="-64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547946" y="266700"/>
            <a:ext cx="9144001" cy="2980178"/>
            <a:chOff x="4770429" y="288505"/>
            <a:chExt cx="9144001" cy="2980178"/>
          </a:xfrm>
        </p:grpSpPr>
        <p:grpSp>
          <p:nvGrpSpPr>
            <p:cNvPr id="20" name="Group 2"/>
            <p:cNvGrpSpPr/>
            <p:nvPr/>
          </p:nvGrpSpPr>
          <p:grpSpPr>
            <a:xfrm>
              <a:off x="4770429" y="288505"/>
              <a:ext cx="9144001" cy="2980178"/>
              <a:chOff x="-437879" y="-28575"/>
              <a:chExt cx="3412943" cy="841375"/>
            </a:xfrm>
          </p:grpSpPr>
          <p:sp>
            <p:nvSpPr>
              <p:cNvPr id="22" name="Freeform 3"/>
              <p:cNvSpPr/>
              <p:nvPr/>
            </p:nvSpPr>
            <p:spPr>
              <a:xfrm>
                <a:off x="-437879" y="-7062"/>
                <a:ext cx="3412943" cy="37025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25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4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644613" y="425724"/>
              <a:ext cx="7592143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vi-VN" sz="4500" b="1">
                  <a:solidFill>
                    <a:srgbClr val="FFFF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2. Lôgarit của một lũy thừa</a:t>
              </a:r>
              <a:endParaRPr kumimoji="0" lang="nl-NL" sz="4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24200" y="1943100"/>
            <a:ext cx="11641479" cy="969496"/>
            <a:chOff x="1779730" y="2362549"/>
            <a:chExt cx="11641479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730" y="2417645"/>
              <a:ext cx="979790" cy="9144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821795" y="2556182"/>
              <a:ext cx="1674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4361100" y="2362549"/>
                  <a:ext cx="9060109" cy="9694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&gt;0, </m:t>
                      </m:r>
                      <m:r>
                        <a:rPr lang="en-US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≠1, </m:t>
                      </m:r>
                      <m:r>
                        <a:rPr lang="en-US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a14:m>
                  <a:r>
                    <a:rPr lang="en-US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l-GR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r>
                    <a:rPr lang="el-GR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là một số thực.</a:t>
                  </a:r>
                  <a:endPara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100" y="2362549"/>
                  <a:ext cx="9060109" cy="969496"/>
                </a:xfrm>
                <a:prstGeom prst="rect">
                  <a:avLst/>
                </a:prstGeom>
                <a:blipFill>
                  <a:blip r:embed="rId10"/>
                  <a:stretch>
                    <a:fillRect l="-2221" r="-1346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4166265" y="527170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i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800" b="1" i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709034" y="5926750"/>
                <a:ext cx="10668000" cy="4079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8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func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• Đặt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034" y="5926750"/>
                <a:ext cx="10668000" cy="4079002"/>
              </a:xfrm>
              <a:prstGeom prst="rect">
                <a:avLst/>
              </a:prstGeom>
              <a:blipFill>
                <a:blip r:embed="rId11"/>
                <a:stretch>
                  <a:fillRect l="-1886" b="-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3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544990">
            <a:off x="-913305" y="8210016"/>
            <a:ext cx="2637062" cy="2183768"/>
          </a:xfrm>
          <a:prstGeom prst="rect">
            <a:avLst/>
          </a:prstGeom>
        </p:spPr>
      </p:pic>
      <p:pic>
        <p:nvPicPr>
          <p:cNvPr id="32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06800" y="499849"/>
            <a:ext cx="1485264" cy="1163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5721117" y="3019776"/>
                <a:ext cx="8153400" cy="20638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3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  <m:func>
                          <m:func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3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So sánh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sup>
                        </m:sSup>
                      </m:e>
                    </m:func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kumimoji="0" lang="en-US" sz="3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1117" y="3019776"/>
                <a:ext cx="8153400" cy="2063835"/>
              </a:xfrm>
              <a:prstGeom prst="rect">
                <a:avLst/>
              </a:prstGeom>
              <a:blipFill>
                <a:blip r:embed="rId7"/>
                <a:stretch>
                  <a:fillRect l="-2468" b="-64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547946" y="266700"/>
            <a:ext cx="9144001" cy="2980178"/>
            <a:chOff x="4770429" y="288505"/>
            <a:chExt cx="9144001" cy="2980178"/>
          </a:xfrm>
        </p:grpSpPr>
        <p:grpSp>
          <p:nvGrpSpPr>
            <p:cNvPr id="20" name="Group 2"/>
            <p:cNvGrpSpPr/>
            <p:nvPr/>
          </p:nvGrpSpPr>
          <p:grpSpPr>
            <a:xfrm>
              <a:off x="4770429" y="288505"/>
              <a:ext cx="9144001" cy="2980178"/>
              <a:chOff x="-437879" y="-28575"/>
              <a:chExt cx="3412943" cy="841375"/>
            </a:xfrm>
          </p:grpSpPr>
          <p:sp>
            <p:nvSpPr>
              <p:cNvPr id="22" name="Freeform 3"/>
              <p:cNvSpPr/>
              <p:nvPr/>
            </p:nvSpPr>
            <p:spPr>
              <a:xfrm>
                <a:off x="-437879" y="-7062"/>
                <a:ext cx="3412943" cy="37025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25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4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644613" y="425724"/>
              <a:ext cx="7592143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Lôgarit của một lũy thừa</a:t>
              </a:r>
              <a:endParaRPr kumimoji="0" lang="nl-NL" sz="4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24200" y="1943100"/>
            <a:ext cx="11641479" cy="969496"/>
            <a:chOff x="1779730" y="2362549"/>
            <a:chExt cx="11641479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730" y="2417645"/>
              <a:ext cx="979790" cy="9144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821795" y="2556182"/>
              <a:ext cx="1674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4361100" y="2362549"/>
                  <a:ext cx="9060109" cy="9694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𝑎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&gt;0, 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𝑎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≠1, 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𝑏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&gt;0</m:t>
                      </m:r>
                    </m:oMath>
                  </a14:m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kumimoji="0" lang="el-GR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r>
                    <a:rPr kumimoji="0" lang="el-GR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en-US" sz="3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là một số thực.</a:t>
                  </a: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100" y="2362549"/>
                  <a:ext cx="9060109" cy="969496"/>
                </a:xfrm>
                <a:prstGeom prst="rect">
                  <a:avLst/>
                </a:prstGeom>
                <a:blipFill>
                  <a:blip r:embed="rId10"/>
                  <a:stretch>
                    <a:fillRect l="-2221" r="-1346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4166265" y="527170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721117" y="6210300"/>
                <a:ext cx="9044562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Từ kết quả phần a) ta có: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fun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117" y="6210300"/>
                <a:ext cx="9044562" cy="2585323"/>
              </a:xfrm>
              <a:prstGeom prst="rect">
                <a:avLst/>
              </a:prstGeom>
              <a:blipFill>
                <a:blip r:embed="rId11"/>
                <a:stretch>
                  <a:fillRect l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37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144520" y="723900"/>
            <a:ext cx="4075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23898" y="2476500"/>
            <a:ext cx="16916401" cy="5867401"/>
            <a:chOff x="457199" y="2186541"/>
            <a:chExt cx="17449801" cy="5180613"/>
          </a:xfrm>
        </p:grpSpPr>
        <p:grpSp>
          <p:nvGrpSpPr>
            <p:cNvPr id="28" name="Group 27"/>
            <p:cNvGrpSpPr/>
            <p:nvPr/>
          </p:nvGrpSpPr>
          <p:grpSpPr>
            <a:xfrm>
              <a:off x="457199" y="2186541"/>
              <a:ext cx="17449801" cy="5180613"/>
              <a:chOff x="380999" y="2154457"/>
              <a:chExt cx="17449801" cy="5180613"/>
            </a:xfrm>
          </p:grpSpPr>
          <p:sp>
            <p:nvSpPr>
              <p:cNvPr id="27" name="Freeform 6"/>
              <p:cNvSpPr/>
              <p:nvPr/>
            </p:nvSpPr>
            <p:spPr>
              <a:xfrm>
                <a:off x="380999" y="2154457"/>
                <a:ext cx="17449801" cy="5180613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2"/>
                </a:solidFill>
                <a:prstDash val="sysDash"/>
              </a:ln>
            </p:spPr>
          </p:sp>
          <p:sp>
            <p:nvSpPr>
              <p:cNvPr id="19" name="Freeform 6"/>
              <p:cNvSpPr/>
              <p:nvPr/>
            </p:nvSpPr>
            <p:spPr>
              <a:xfrm>
                <a:off x="657726" y="2356298"/>
                <a:ext cx="16916400" cy="4736937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1276321" y="2568022"/>
                  <a:ext cx="15883955" cy="45972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200"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nl-NL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&gt;0, </m:t>
                      </m:r>
                      <m:r>
                        <a:rPr lang="nl-NL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≠1, </m:t>
                      </m:r>
                      <m:r>
                        <a:rPr lang="nl-NL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42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Với mọi số thực </a:t>
                  </a:r>
                  <a14:m>
                    <m:oMath xmlns:m="http://schemas.openxmlformats.org/officeDocument/2006/math"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42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có:</a:t>
                  </a:r>
                  <a:endPara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2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func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2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oMath>
                    </m:oMathPara>
                  </a14:m>
                  <a:endPara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2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&gt;0, </m:t>
                      </m:r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≠1, </m:t>
                      </m:r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42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Với mọi số nguyên dương </a:t>
                  </a:r>
                  <a14:m>
                    <m:oMath xmlns:m="http://schemas.openxmlformats.org/officeDocument/2006/math"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≥2</m:t>
                      </m:r>
                    </m:oMath>
                  </a14:m>
                  <a:r>
                    <a:rPr lang="en-US" sz="42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có:</a:t>
                  </a:r>
                  <a:endPara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2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ctrlP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rad>
                          </m:e>
                        </m:func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func>
                          <m:func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2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oMath>
                    </m:oMathPara>
                  </a14:m>
                  <a:endPara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21" y="2568022"/>
                  <a:ext cx="15883955" cy="4597289"/>
                </a:xfrm>
                <a:prstGeom prst="rect">
                  <a:avLst/>
                </a:prstGeom>
                <a:blipFill>
                  <a:blip r:embed="rId2"/>
                  <a:stretch>
                    <a:fillRect l="-15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433630">
            <a:off x="568780" y="-27895"/>
            <a:ext cx="1400661" cy="2296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43220" y="6898473"/>
            <a:ext cx="2835130" cy="29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544990">
            <a:off x="159714" y="9029928"/>
            <a:ext cx="1236433" cy="1023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4400" y="952500"/>
            <a:ext cx="1518148" cy="193100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8472" y="1026536"/>
            <a:ext cx="3861128" cy="1279214"/>
            <a:chOff x="482272" y="679784"/>
            <a:chExt cx="3861128" cy="127921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2272" y="679784"/>
              <a:ext cx="3861128" cy="12792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71436" y="735821"/>
              <a:ext cx="2268570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5: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19600" y="1121897"/>
            <a:ext cx="22784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Tính: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962669" y="3238501"/>
                <a:ext cx="15468600" cy="1235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2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4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669" y="3238501"/>
                <a:ext cx="15468600" cy="12357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705869" y="3238500"/>
                <a:ext cx="9200660" cy="1235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func>
                      <m:r>
                        <a:rPr lang="en-US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=2.2.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420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869" y="3238500"/>
                <a:ext cx="9200660" cy="12357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978711" y="5482457"/>
                <a:ext cx="5492252" cy="1361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2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</m:func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4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711" y="5482457"/>
                <a:ext cx="5492252" cy="1361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302521" y="5278218"/>
                <a:ext cx="10591800" cy="3759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</m:func>
                      <m:r>
                        <a:rPr lang="en-US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</m:func>
                      <m:r>
                        <a:rPr lang="en-US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sz="4200" i="1">
                  <a:solidFill>
                    <a:srgbClr val="C00000"/>
                  </a:solidFill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func>
                      <m:r>
                        <a:rPr lang="en-US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1.</m:t>
                      </m:r>
                    </m:oMath>
                  </m:oMathPara>
                </a14:m>
                <a:endParaRPr lang="en-US" sz="420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21" y="5278218"/>
                <a:ext cx="10591800" cy="37594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99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1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43000" y="876299"/>
            <a:ext cx="16202700" cy="8534401"/>
          </a:xfrm>
          <a:prstGeom prst="roundRect">
            <a:avLst/>
          </a:prstGeom>
          <a:solidFill>
            <a:srgbClr val="E4FFF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362700"/>
            <a:ext cx="2569794" cy="2569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170" y="710758"/>
            <a:ext cx="2443119" cy="22797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52600" y="1332517"/>
            <a:ext cx="10849394" cy="1203330"/>
            <a:chOff x="3663045" y="869613"/>
            <a:chExt cx="10849394" cy="1203330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663045" y="869613"/>
              <a:ext cx="5553212" cy="12033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958445" y="869613"/>
              <a:ext cx="9553994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323529" y="1296655"/>
            <a:ext cx="22083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Tính: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672350" y="2136114"/>
                <a:ext cx="9144000" cy="27045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fun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e>
                      </m:fun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func>
                    </m:oMath>
                  </m:oMathPara>
                </a14:m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50" y="2136114"/>
                <a:ext cx="9144000" cy="27045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562600" y="4525275"/>
                <a:ext cx="8781406" cy="4780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4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e>
                      </m:func>
                      <m:r>
                        <a:rPr lang="en-US" sz="4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sz="4400" i="1" smtClean="0">
                  <a:solidFill>
                    <a:srgbClr val="C00000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50</m:t>
                              </m:r>
                            </m:den>
                          </m:f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. 6</m:t>
                          </m:r>
                        </m:e>
                      </m:func>
                      <m:r>
                        <a:rPr lang="en-US" sz="4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440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525275"/>
                <a:ext cx="8781406" cy="47802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0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419100"/>
            <a:ext cx="17221200" cy="944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757232">
            <a:off x="17034290" y="34412"/>
            <a:ext cx="2009052" cy="199997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444658" y="1028700"/>
            <a:ext cx="8077198" cy="2980178"/>
            <a:chOff x="5462241" y="288505"/>
            <a:chExt cx="8077198" cy="2980178"/>
          </a:xfrm>
        </p:grpSpPr>
        <p:grpSp>
          <p:nvGrpSpPr>
            <p:cNvPr id="19" name="Group 2"/>
            <p:cNvGrpSpPr/>
            <p:nvPr/>
          </p:nvGrpSpPr>
          <p:grpSpPr>
            <a:xfrm>
              <a:off x="5462241" y="288505"/>
              <a:ext cx="8077198" cy="2980178"/>
              <a:chOff x="-179664" y="-28575"/>
              <a:chExt cx="3014765" cy="841375"/>
            </a:xfrm>
          </p:grpSpPr>
          <p:sp>
            <p:nvSpPr>
              <p:cNvPr id="21" name="Freeform 3"/>
              <p:cNvSpPr/>
              <p:nvPr/>
            </p:nvSpPr>
            <p:spPr>
              <a:xfrm>
                <a:off x="-179664" y="-11591"/>
                <a:ext cx="3014765" cy="37025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22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4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6262127" y="403813"/>
              <a:ext cx="6558206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vi-VN" sz="4500" b="1">
                  <a:solidFill>
                    <a:srgbClr val="FFFF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3. Đổi cơ số của lôgarit</a:t>
              </a:r>
              <a:endParaRPr kumimoji="0" lang="nl-NL" sz="4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76400" y="3162300"/>
            <a:ext cx="13690236" cy="974220"/>
            <a:chOff x="1779730" y="2357825"/>
            <a:chExt cx="13690236" cy="9742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730" y="2417645"/>
              <a:ext cx="979790" cy="914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821795" y="2556182"/>
              <a:ext cx="16742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4435920" y="2357825"/>
                  <a:ext cx="11034046" cy="9420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vi-VN" sz="42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Cho ba số thực dương </a:t>
                  </a:r>
                  <a14:m>
                    <m:oMath xmlns:m="http://schemas.openxmlformats.org/officeDocument/2006/math"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vi-VN" sz="42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≠1, </m:t>
                      </m:r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≠1</m:t>
                      </m:r>
                    </m:oMath>
                  </a14:m>
                  <a:r>
                    <a:rPr lang="vi-VN" sz="42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.</a:t>
                  </a:r>
                  <a:endParaRPr kumimoji="0" lang="en-US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920" y="2357825"/>
                  <a:ext cx="11034046" cy="942053"/>
                </a:xfrm>
                <a:prstGeom prst="rect">
                  <a:avLst/>
                </a:prstGeom>
                <a:blipFill>
                  <a:blip r:embed="rId6"/>
                  <a:stretch>
                    <a:fillRect l="-2155" r="-1105" b="-292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718465" y="4593086"/>
                <a:ext cx="13529585" cy="207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Bằng cách sử dụng tính chất 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sz="4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2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chứng </a:t>
                </a:r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tỏ rằng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</m:t>
                    </m:r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4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465" y="4593086"/>
                <a:ext cx="13529585" cy="2074414"/>
              </a:xfrm>
              <a:prstGeom prst="rect">
                <a:avLst/>
              </a:prstGeom>
              <a:blipFill>
                <a:blip r:embed="rId7"/>
                <a:stretch>
                  <a:fillRect l="-1758" r="-1712" b="-6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718465" y="7063344"/>
            <a:ext cx="6852342" cy="1432956"/>
            <a:chOff x="2332047" y="5753100"/>
            <a:chExt cx="6852342" cy="14329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7290152" y="5753100"/>
                  <a:ext cx="1894237" cy="14329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func>
                          </m:den>
                        </m:f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152" y="5753100"/>
                  <a:ext cx="1894237" cy="143295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2332047" y="5834271"/>
                  <a:ext cx="5148141" cy="10618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4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b) So sánh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</m:oMath>
                  </a14:m>
                  <a:r>
                    <a:rPr lang="en-US" sz="4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và </a:t>
                  </a: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2047" y="5834271"/>
                  <a:ext cx="5148141" cy="1061829"/>
                </a:xfrm>
                <a:prstGeom prst="rect">
                  <a:avLst/>
                </a:prstGeom>
                <a:blipFill>
                  <a:blip r:embed="rId9"/>
                  <a:stretch>
                    <a:fillRect l="-4621" r="-711"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62050" y="7510629"/>
            <a:ext cx="2658034" cy="25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34185" y="701788"/>
            <a:ext cx="15985282" cy="8661116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-138749" y="9754062"/>
            <a:ext cx="18731151" cy="1007951"/>
            <a:chOff x="0" y="0"/>
            <a:chExt cx="4933307" cy="26546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933307" cy="265469"/>
            </a:xfrm>
            <a:custGeom>
              <a:avLst/>
              <a:gdLst/>
              <a:ahLst/>
              <a:cxnLst/>
              <a:rect l="l" t="t" r="r" b="b"/>
              <a:pathLst>
                <a:path w="4933307" h="265469">
                  <a:moveTo>
                    <a:pt x="0" y="0"/>
                  </a:moveTo>
                  <a:lnTo>
                    <a:pt x="4933307" y="0"/>
                  </a:lnTo>
                  <a:lnTo>
                    <a:pt x="4933307" y="265469"/>
                  </a:lnTo>
                  <a:lnTo>
                    <a:pt x="0" y="265469"/>
                  </a:lnTo>
                  <a:close/>
                </a:path>
              </a:pathLst>
            </a:custGeom>
            <a:solidFill>
              <a:srgbClr val="E49B8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4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733154">
            <a:off x="335160" y="-516317"/>
            <a:ext cx="2215260" cy="363257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685612" y="1270360"/>
            <a:ext cx="13082428" cy="3557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8000" b="1" kern="0" smtClean="0">
                <a:cs typeface="Arial" panose="020B0604020202020204" pitchFamily="34" charset="0"/>
              </a:rPr>
              <a:t>CHƯƠNG VI: HÀM SỐ MŨ </a:t>
            </a:r>
            <a:endParaRPr lang="en-US" sz="8000" b="1" kern="0" smtClean="0"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8000" b="1" kern="0" smtClean="0">
                <a:cs typeface="Arial" panose="020B0604020202020204" pitchFamily="34" charset="0"/>
              </a:rPr>
              <a:t>VÀ HÀM SỐ LÔGARIT</a:t>
            </a:r>
            <a:endParaRPr lang="en-US" sz="8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83126" y="5032346"/>
            <a:ext cx="13487400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8000" b="1" ker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2. PHÉP TÍNH LÔGARIT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419100"/>
            <a:ext cx="17221200" cy="944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757232">
            <a:off x="17034290" y="34412"/>
            <a:ext cx="2009052" cy="1999972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1676400" y="929695"/>
            <a:ext cx="1828800" cy="110191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5955" y="7422153"/>
            <a:ext cx="2658034" cy="25551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743200" y="2542205"/>
                <a:ext cx="13030200" cy="6639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sz="4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⟺</m:t>
                    </m:r>
                    <m:func>
                      <m:func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2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func>
                          </m:sup>
                        </m:sSup>
                      </m:e>
                    </m:func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2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                               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⟺</m:t>
                    </m:r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</m:t>
                    </m:r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(đpcm)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Từ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</m:t>
                    </m:r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</a:t>
                </a: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ra </a:t>
                </a:r>
                <a:endParaRPr lang="en-US" sz="42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20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20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42205"/>
                <a:ext cx="13030200" cy="6639895"/>
              </a:xfrm>
              <a:prstGeom prst="rect">
                <a:avLst/>
              </a:prstGeom>
              <a:blipFill>
                <a:blip r:embed="rId5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51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167697" y="408822"/>
            <a:ext cx="4075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79220" y="1822369"/>
            <a:ext cx="16173505" cy="3733800"/>
            <a:chOff x="457199" y="2183896"/>
            <a:chExt cx="17449801" cy="4161476"/>
          </a:xfrm>
        </p:grpSpPr>
        <p:grpSp>
          <p:nvGrpSpPr>
            <p:cNvPr id="28" name="Group 27"/>
            <p:cNvGrpSpPr/>
            <p:nvPr/>
          </p:nvGrpSpPr>
          <p:grpSpPr>
            <a:xfrm>
              <a:off x="457199" y="2183896"/>
              <a:ext cx="17449801" cy="4161476"/>
              <a:chOff x="380999" y="2151812"/>
              <a:chExt cx="17449801" cy="4161476"/>
            </a:xfrm>
          </p:grpSpPr>
          <p:sp>
            <p:nvSpPr>
              <p:cNvPr id="27" name="Freeform 6"/>
              <p:cNvSpPr/>
              <p:nvPr/>
            </p:nvSpPr>
            <p:spPr>
              <a:xfrm>
                <a:off x="380999" y="2151812"/>
                <a:ext cx="17449801" cy="4161476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2"/>
                </a:solidFill>
                <a:prstDash val="sysDash"/>
              </a:ln>
            </p:spPr>
          </p:sp>
          <p:sp>
            <p:nvSpPr>
              <p:cNvPr id="19" name="Freeform 6"/>
              <p:cNvSpPr/>
              <p:nvPr/>
            </p:nvSpPr>
            <p:spPr>
              <a:xfrm>
                <a:off x="657726" y="2356298"/>
                <a:ext cx="16916400" cy="3702206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890802" y="2552272"/>
                  <a:ext cx="16667403" cy="34247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10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41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1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1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41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hai số thực dương khác 1 và </a:t>
                  </a:r>
                  <a14:m>
                    <m:oMath xmlns:m="http://schemas.openxmlformats.org/officeDocument/2006/math">
                      <m:r>
                        <a:rPr lang="en-US" sz="41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</m:oMath>
                  </a14:m>
                  <a:r>
                    <a:rPr lang="en-US" sz="41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số thực dương, ta có:</a:t>
                  </a:r>
                  <a:endParaRPr lang="en-US" sz="4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1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1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1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1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1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func>
                        <m:r>
                          <a:rPr lang="en-US" sz="41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1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1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1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1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41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1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1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4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02" y="2552272"/>
                  <a:ext cx="16667403" cy="3424724"/>
                </a:xfrm>
                <a:prstGeom prst="rect">
                  <a:avLst/>
                </a:prstGeom>
                <a:blipFill>
                  <a:blip r:embed="rId2"/>
                  <a:stretch>
                    <a:fillRect l="-1460" r="-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433630">
            <a:off x="568780" y="-27895"/>
            <a:ext cx="1400661" cy="2296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71623" y="4163123"/>
            <a:ext cx="2123899" cy="21995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98373" y="5837323"/>
                <a:ext cx="14935200" cy="433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4200" b="1" smtClean="0">
                    <a:solidFill>
                      <a:schemeClr val="tx2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Nhận xét</a:t>
                </a:r>
                <a:endParaRPr lang="en-US" sz="420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≠1,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&gt;0,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những công thức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sau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endParaRPr lang="en-US" sz="4000" smtClean="0"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;       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; 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3" y="5837323"/>
                <a:ext cx="14935200" cy="4334648"/>
              </a:xfrm>
              <a:prstGeom prst="rect">
                <a:avLst/>
              </a:prstGeom>
              <a:blipFill>
                <a:blip r:embed="rId10"/>
                <a:stretch>
                  <a:fillRect l="-1469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8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43000" y="1176248"/>
            <a:ext cx="16202700" cy="7929652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29700" y="1425122"/>
            <a:ext cx="3861128" cy="1279214"/>
            <a:chOff x="482272" y="679784"/>
            <a:chExt cx="3861128" cy="127921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2272" y="679784"/>
              <a:ext cx="3861128" cy="1279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871436" y="735821"/>
              <a:ext cx="2268570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6: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8375959" y="3449099"/>
            <a:ext cx="1729845" cy="97302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613358" y="1528554"/>
                <a:ext cx="5255048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2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</a:t>
                </a:r>
                <a:r>
                  <a:rPr kumimoji="0" lang="en-US" sz="42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</a:rPr>
                  <a:t>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r>
                      <a:rPr lang="en-US" sz="4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58" y="1528554"/>
                <a:ext cx="5255048" cy="1061829"/>
              </a:xfrm>
              <a:prstGeom prst="rect">
                <a:avLst/>
              </a:prstGeom>
              <a:blipFill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45" y="7429500"/>
            <a:ext cx="2651990" cy="26519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82734" y="4825793"/>
            <a:ext cx="2023992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 có: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6028" y="6012955"/>
            <a:ext cx="3735501" cy="37355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687408" y="5584991"/>
                <a:ext cx="7106946" cy="2061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0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2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4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42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2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2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200" b="0" i="0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42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og</m:t>
                          </m:r>
                        </m:e>
                        <m:sub>
                          <m:sSup>
                            <m:sSupPr>
                              <m:ctrlPr>
                                <a:rPr lang="en-US" sz="42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2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2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sz="42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3=</m:t>
                      </m:r>
                      <m:f>
                        <m:fPr>
                          <m:ctrlPr>
                            <a:rPr lang="en-US" sz="42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4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2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42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2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2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08" y="5584991"/>
                <a:ext cx="7106946" cy="20611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70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  <p:bldP spid="21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43000" y="876299"/>
            <a:ext cx="16202700" cy="8534401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6" y="7298137"/>
            <a:ext cx="2119596" cy="2119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1849" y="800100"/>
            <a:ext cx="2188654" cy="20423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596577" y="3669590"/>
            <a:ext cx="1295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072150" y="5050960"/>
                <a:ext cx="12344400" cy="359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125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64</m:t>
                        </m:r>
                      </m:e>
                    </m:fun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125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64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ad>
                          <m:ra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e>
                    </m:fun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func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150" y="5050960"/>
                <a:ext cx="12344400" cy="3596369"/>
              </a:xfrm>
              <a:prstGeom prst="rect">
                <a:avLst/>
              </a:prstGeom>
              <a:blipFill>
                <a:blip r:embed="rId5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066129" y="815970"/>
            <a:ext cx="5553212" cy="1203330"/>
            <a:chOff x="3663045" y="869613"/>
            <a:chExt cx="5553212" cy="1203330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663045" y="869613"/>
              <a:ext cx="5553212" cy="12033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958445" y="869613"/>
              <a:ext cx="4257812" cy="1002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6619341" y="2019300"/>
                <a:ext cx="5074051" cy="976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kumimoji="0" lang="en-US" sz="4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</a:rPr>
                  <a:t>Tính: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unc>
                          <m:funcPr>
                            <m:ctrlPr>
                              <a:rPr lang="en-US" sz="42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2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20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2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125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64</m:t>
                            </m:r>
                          </m:e>
                        </m:func>
                      </m:sup>
                    </m:sSup>
                  </m:oMath>
                </a14:m>
                <a:endPara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341" y="2019300"/>
                <a:ext cx="5074051" cy="976806"/>
              </a:xfrm>
              <a:prstGeom prst="rect">
                <a:avLst/>
              </a:prstGeom>
              <a:blipFill>
                <a:blip r:embed="rId8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1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94181" y="7525697"/>
            <a:ext cx="3217303" cy="13922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53993" y="8939970"/>
            <a:ext cx="9313954" cy="41997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41773" y="7277100"/>
            <a:ext cx="1283368" cy="16628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81200" y="876300"/>
            <a:ext cx="14192084" cy="4080306"/>
            <a:chOff x="2884691" y="3094311"/>
            <a:chExt cx="15425183" cy="4080306"/>
          </a:xfrm>
        </p:grpSpPr>
        <p:sp>
          <p:nvSpPr>
            <p:cNvPr id="3" name="Freeform 3"/>
            <p:cNvSpPr/>
            <p:nvPr/>
          </p:nvSpPr>
          <p:spPr>
            <a:xfrm>
              <a:off x="2884691" y="3094311"/>
              <a:ext cx="15425183" cy="4080306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24536B"/>
            </a:solidFill>
          </p:spPr>
        </p:sp>
        <p:sp>
          <p:nvSpPr>
            <p:cNvPr id="16" name="Rectangle 15"/>
            <p:cNvSpPr/>
            <p:nvPr/>
          </p:nvSpPr>
          <p:spPr>
            <a:xfrm>
              <a:off x="3151747" y="3587887"/>
              <a:ext cx="14891072" cy="309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en-US" sz="6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III.</a:t>
              </a:r>
              <a:r>
                <a:rPr kumimoji="0" lang="en-US" sz="6500" b="1" i="0" u="none" strike="noStrike" kern="1200" cap="none" spc="0" normalizeH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SỬ DỤNG MÁY TÍNH CẦM TAY ĐỂ </a:t>
              </a:r>
              <a:r>
                <a:rPr kumimoji="0" lang="en-US" sz="6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 LOGAIRT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1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419100"/>
            <a:ext cx="17221200" cy="944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757232">
            <a:off x="17034290" y="34412"/>
            <a:ext cx="2009052" cy="1999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2885" y="800100"/>
            <a:ext cx="15882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Có thể dùng máy tính cầm tay để tính </a:t>
            </a:r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lôgarit.</a:t>
            </a:r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20753">
            <a:off x="628112" y="7839134"/>
            <a:ext cx="1404054" cy="20427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122" y="1860976"/>
            <a:ext cx="14963751" cy="46541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750018" y="6583741"/>
                <a:ext cx="12594000" cy="3227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200" b="1" i="1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vi-VN" sz="4200" i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i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 máy tính không có phím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/>
                            </m:sSub>
                          </m:fName>
                          <m:e/>
                        </m:func>
                      </m:e>
                    </m:borderBox>
                  </m:oMath>
                </a14:m>
                <a:r>
                  <a:rPr lang="vi-VN" sz="4000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thì </a:t>
                </a:r>
                <a:r>
                  <a:rPr lang="vi-VN" sz="4000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để </a:t>
                </a:r>
                <a:r>
                  <a:rPr lang="en-US" sz="4000" i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  </a:t>
                </a:r>
                <a:r>
                  <a:rPr lang="vi-VN" sz="4000" i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vi-VN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thể dùng công thức đổi cơ số để đưa về cơ số 10 hoặc cơ số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vi-VN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18" y="6583741"/>
                <a:ext cx="12594000" cy="3227550"/>
              </a:xfrm>
              <a:prstGeom prst="rect">
                <a:avLst/>
              </a:prstGeom>
              <a:blipFill>
                <a:blip r:embed="rId6"/>
                <a:stretch>
                  <a:fillRect l="-1839" r="-1742" b="-3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4018" y="8922938"/>
            <a:ext cx="108518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9442" y="495300"/>
            <a:ext cx="17145000" cy="9296400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41093" y="711868"/>
            <a:ext cx="3861128" cy="1279214"/>
            <a:chOff x="482272" y="679784"/>
            <a:chExt cx="3861128" cy="127921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2272" y="679784"/>
              <a:ext cx="3861128" cy="1279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871436" y="703737"/>
              <a:ext cx="2268570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7: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2813440" y="5953834"/>
            <a:ext cx="1729845" cy="97302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924286" y="797023"/>
                <a:ext cx="10181262" cy="480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4000" smtClean="0">
                    <a:solidFill>
                      <a:srgbClr val="2D2D00"/>
                    </a:solidFill>
                  </a:rPr>
                  <a:t>Sử dụng máy tính cầm tay để tính độ pH trong mỗi trường hợp sau (làm tròn kết quả đến hàng phần mười):</a:t>
                </a:r>
                <a:endParaRPr lang="vi-VN" sz="4000"/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4000">
                    <a:solidFill>
                      <a:srgbClr val="070700"/>
                    </a:solidFill>
                  </a:rPr>
                  <a:t>a) Bia có </a:t>
                </a:r>
                <a14:m>
                  <m:oMath xmlns:m="http://schemas.openxmlformats.org/officeDocument/2006/math">
                    <m:r>
                      <a:rPr lang="vi-VN" sz="4000" i="0" smtClean="0">
                        <a:solidFill>
                          <a:srgbClr val="0707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vi-VN" sz="4000" smtClean="0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4000" b="0" i="0" smtClean="0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vi-VN" sz="4000" i="0" smtClean="0">
                        <a:solidFill>
                          <a:srgbClr val="0707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vi-VN" sz="4000" i="1" smtClean="0">
                        <a:solidFill>
                          <a:srgbClr val="070700"/>
                        </a:solidFill>
                        <a:latin typeface="Cambria Math" panose="02040503050406030204" pitchFamily="18" charset="0"/>
                      </a:rPr>
                      <m:t>= 0,00008</m:t>
                    </m:r>
                  </m:oMath>
                </a14:m>
                <a:r>
                  <a:rPr lang="vi-VN" sz="4000">
                    <a:solidFill>
                      <a:srgbClr val="070700"/>
                    </a:solidFill>
                  </a:rPr>
                  <a:t>;</a:t>
                </a:r>
                <a:endParaRPr lang="vi-VN" sz="4000"/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4000">
                    <a:solidFill>
                      <a:srgbClr val="000000"/>
                    </a:solidFill>
                  </a:rPr>
                  <a:t>b) Rượu </a:t>
                </a:r>
                <a:r>
                  <a:rPr lang="vi-VN" sz="4000">
                    <a:solidFill>
                      <a:srgbClr val="000000"/>
                    </a:solidFill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000" i="0">
                        <a:solidFill>
                          <a:srgbClr val="0707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vi-VN" sz="4000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4000" i="0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vi-VN" sz="4000" i="0">
                        <a:solidFill>
                          <a:srgbClr val="0707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0,0004</m:t>
                    </m:r>
                  </m:oMath>
                </a14:m>
                <a:r>
                  <a:rPr lang="vi-VN" sz="4000" smtClean="0">
                    <a:solidFill>
                      <a:srgbClr val="000000"/>
                    </a:solidFill>
                  </a:rPr>
                  <a:t>.</a:t>
                </a:r>
                <a:endParaRPr lang="vi-VN" sz="400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86" y="797023"/>
                <a:ext cx="10181262" cy="4803366"/>
              </a:xfrm>
              <a:prstGeom prst="rect">
                <a:avLst/>
              </a:prstGeom>
              <a:blipFill>
                <a:blip r:embed="rId5"/>
                <a:stretch>
                  <a:fillRect l="-2156" r="-2096" b="-2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1508">
            <a:off x="16238769" y="8452931"/>
            <a:ext cx="1586431" cy="1527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06949">
            <a:off x="15828541" y="967828"/>
            <a:ext cx="2094288" cy="24415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924286" y="6792034"/>
                <a:ext cx="10821905" cy="2618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500"/>
                  </a:spcAft>
                </a:pPr>
                <a:r>
                  <a:rPr lang="pt-BR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𝑝𝐻</m:t>
                    </m:r>
                    <m:r>
                      <a:rPr lang="pt-BR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−</m:t>
                    </m:r>
                    <m:r>
                      <m:rPr>
                        <m:sty m:val="p"/>
                      </m:rPr>
                      <a:rPr lang="pt-BR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pt-BR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⁡[</m:t>
                    </m:r>
                    <m:sSup>
                      <m:sSupPr>
                        <m:ctrlPr>
                          <a:rPr lang="vi-VN" sz="4000" i="1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4000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t-BR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 = </m:t>
                    </m:r>
                    <m:r>
                      <m:rPr>
                        <m:sty m:val="p"/>
                      </m:rPr>
                      <a:rPr lang="pt-BR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pt-BR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⁡(0,00008)≈ 4,1.</m:t>
                    </m:r>
                  </m:oMath>
                </a14:m>
                <a:endParaRPr lang="pt-BR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500"/>
                  </a:spcAft>
                </a:pPr>
                <a:r>
                  <a:rPr lang="pt-BR" sz="4000" smtClean="0">
                    <a:solidFill>
                      <a:srgbClr val="0808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4000">
                    <a:solidFill>
                      <a:srgbClr val="0808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pt-BR" sz="4000" i="1" smtClean="0">
                        <a:solidFill>
                          <a:srgbClr val="080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𝑝𝐻</m:t>
                    </m:r>
                    <m:r>
                      <a:rPr lang="pt-BR" sz="4000" i="1" smtClean="0">
                        <a:solidFill>
                          <a:srgbClr val="080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−</m:t>
                    </m:r>
                    <m:r>
                      <m:rPr>
                        <m:sty m:val="p"/>
                      </m:rPr>
                      <a:rPr lang="pt-BR" sz="4000" i="1" smtClean="0">
                        <a:solidFill>
                          <a:srgbClr val="080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pt-BR" sz="4000" i="1" smtClean="0">
                        <a:solidFill>
                          <a:srgbClr val="080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⁡[</m:t>
                    </m:r>
                    <m:sSup>
                      <m:sSupPr>
                        <m:ctrlPr>
                          <a:rPr lang="vi-VN" sz="4000" i="1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4000">
                            <a:solidFill>
                              <a:srgbClr val="0707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t-BR" sz="4000" i="1" smtClean="0">
                        <a:solidFill>
                          <a:srgbClr val="080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 = </m:t>
                    </m:r>
                    <m:r>
                      <m:rPr>
                        <m:sty m:val="p"/>
                      </m:rPr>
                      <a:rPr lang="pt-BR" sz="4000" i="1" smtClean="0">
                        <a:solidFill>
                          <a:srgbClr val="080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pt-BR" sz="4000" i="1" smtClean="0">
                        <a:solidFill>
                          <a:srgbClr val="080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⁡(0,0004) ≈ 3,4.</m:t>
                    </m:r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86" y="6792034"/>
                <a:ext cx="10821905" cy="2618666"/>
              </a:xfrm>
              <a:prstGeom prst="rect">
                <a:avLst/>
              </a:prstGeom>
              <a:blipFill>
                <a:blip r:embed="rId8"/>
                <a:stretch>
                  <a:fillRect l="-2028" b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5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/>
          <p:cNvGrpSpPr/>
          <p:nvPr/>
        </p:nvGrpSpPr>
        <p:grpSpPr>
          <a:xfrm>
            <a:off x="-186385" y="9715500"/>
            <a:ext cx="18731151" cy="1907363"/>
            <a:chOff x="0" y="0"/>
            <a:chExt cx="4933307" cy="502351"/>
          </a:xfrm>
        </p:grpSpPr>
        <p:sp>
          <p:nvSpPr>
            <p:cNvPr id="29" name="Freeform 3"/>
            <p:cNvSpPr/>
            <p:nvPr/>
          </p:nvSpPr>
          <p:spPr>
            <a:xfrm>
              <a:off x="0" y="0"/>
              <a:ext cx="4933307" cy="502351"/>
            </a:xfrm>
            <a:custGeom>
              <a:avLst/>
              <a:gdLst/>
              <a:ahLst/>
              <a:cxnLst/>
              <a:rect l="l" t="t" r="r" b="b"/>
              <a:pathLst>
                <a:path w="4933307" h="502351">
                  <a:moveTo>
                    <a:pt x="0" y="0"/>
                  </a:moveTo>
                  <a:lnTo>
                    <a:pt x="4933307" y="0"/>
                  </a:lnTo>
                  <a:lnTo>
                    <a:pt x="4933307" y="502351"/>
                  </a:lnTo>
                  <a:lnTo>
                    <a:pt x="0" y="502351"/>
                  </a:lnTo>
                  <a:close/>
                </a:path>
              </a:pathLst>
            </a:custGeom>
            <a:solidFill>
              <a:srgbClr val="E49B8E"/>
            </a:solidFill>
          </p:spPr>
        </p:sp>
        <p:sp>
          <p:nvSpPr>
            <p:cNvPr id="30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332" y="424929"/>
            <a:ext cx="1772131" cy="13034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0600" y="769657"/>
            <a:ext cx="5553212" cy="1203330"/>
            <a:chOff x="3663045" y="869613"/>
            <a:chExt cx="5553212" cy="1203330"/>
          </a:xfrm>
        </p:grpSpPr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663045" y="869613"/>
              <a:ext cx="5553212" cy="12033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58445" y="869613"/>
              <a:ext cx="425781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52063" y="2721947"/>
                <a:ext cx="1225425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Sử dụng máy tính cầm tay để tính: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42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19; </m:t>
                    </m:r>
                    <m:r>
                      <m:rPr>
                        <m:sty m:val="p"/>
                      </m:rP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US" sz="42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26</m:t>
                    </m:r>
                  </m:oMath>
                </a14:m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063" y="2721947"/>
                <a:ext cx="12254252" cy="738664"/>
              </a:xfrm>
              <a:prstGeom prst="rect">
                <a:avLst/>
              </a:prstGeom>
              <a:blipFill>
                <a:blip r:embed="rId5"/>
                <a:stretch>
                  <a:fillRect l="-1940" t="-17355" r="-1095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8266359" y="4270014"/>
            <a:ext cx="1825661" cy="967947"/>
            <a:chOff x="1219200" y="4746458"/>
            <a:chExt cx="1825661" cy="967947"/>
          </a:xfrm>
        </p:grpSpPr>
        <p:sp>
          <p:nvSpPr>
            <p:cNvPr id="23" name="Oval Callout 22"/>
            <p:cNvSpPr/>
            <p:nvPr/>
          </p:nvSpPr>
          <p:spPr>
            <a:xfrm>
              <a:off x="1219200" y="4746458"/>
              <a:ext cx="1825661" cy="967947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0030" y="4868793"/>
              <a:ext cx="15240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4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474089" y="5596899"/>
                <a:ext cx="5410200" cy="2630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</m:e>
                    </m:func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≈1,5131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b>
                        </m:sSub>
                      </m:fName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e>
                    </m:func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≈1,3587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89" y="5596899"/>
                <a:ext cx="5410200" cy="26309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7"/>
          <p:cNvSpPr/>
          <p:nvPr/>
        </p:nvSpPr>
        <p:spPr>
          <a:xfrm>
            <a:off x="15163800" y="5925858"/>
            <a:ext cx="2427732" cy="4114800"/>
          </a:xfrm>
          <a:custGeom>
            <a:avLst/>
            <a:gdLst/>
            <a:ahLst/>
            <a:cxnLst/>
            <a:rect l="l" t="t" r="r" b="b"/>
            <a:pathLst>
              <a:path w="2427732" h="4114800">
                <a:moveTo>
                  <a:pt x="0" y="0"/>
                </a:moveTo>
                <a:lnTo>
                  <a:pt x="2427732" y="0"/>
                </a:lnTo>
                <a:lnTo>
                  <a:pt x="2427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73000" y="5872052"/>
            <a:ext cx="4479606" cy="1938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39200" y="7810500"/>
            <a:ext cx="9313954" cy="41997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26980" y="5714796"/>
            <a:ext cx="1617420" cy="20957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4938" y="1347240"/>
            <a:ext cx="10105462" cy="2729460"/>
            <a:chOff x="5001329" y="2519097"/>
            <a:chExt cx="10983489" cy="2729460"/>
          </a:xfrm>
        </p:grpSpPr>
        <p:sp>
          <p:nvSpPr>
            <p:cNvPr id="3" name="Freeform 3"/>
            <p:cNvSpPr/>
            <p:nvPr/>
          </p:nvSpPr>
          <p:spPr>
            <a:xfrm>
              <a:off x="6046329" y="2519097"/>
              <a:ext cx="8780601" cy="2729460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24536B"/>
            </a:solidFill>
          </p:spPr>
        </p:sp>
        <p:sp>
          <p:nvSpPr>
            <p:cNvPr id="16" name="Rectangle 15"/>
            <p:cNvSpPr/>
            <p:nvPr/>
          </p:nvSpPr>
          <p:spPr>
            <a:xfrm>
              <a:off x="5001329" y="2747697"/>
              <a:ext cx="10983489" cy="1913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en-US" sz="9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90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TẬP</a:t>
              </a: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0932023">
            <a:off x="16616809" y="62558"/>
            <a:ext cx="1990256" cy="16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45955" y="682255"/>
            <a:ext cx="16592077" cy="1093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</a:t>
            </a:r>
            <a:r>
              <a:rPr kumimoji="0" lang="en-US" sz="6500" b="1" i="0" u="none" strike="noStrike" kern="1200" cap="none" spc="323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TRẮC </a:t>
            </a: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0006" y="418981"/>
            <a:ext cx="2139881" cy="1371719"/>
          </a:xfrm>
          <a:prstGeom prst="rect">
            <a:avLst/>
          </a:prstGeom>
        </p:spPr>
      </p:pic>
      <p:sp>
        <p:nvSpPr>
          <p:cNvPr id="19" name="Freeform 5"/>
          <p:cNvSpPr/>
          <p:nvPr/>
        </p:nvSpPr>
        <p:spPr>
          <a:xfrm>
            <a:off x="911369" y="2460383"/>
            <a:ext cx="16614631" cy="2570193"/>
          </a:xfrm>
          <a:custGeom>
            <a:avLst/>
            <a:gdLst/>
            <a:ahLst/>
            <a:cxnLst/>
            <a:rect l="l" t="t" r="r" b="b"/>
            <a:pathLst>
              <a:path w="5974562" h="6012840">
                <a:moveTo>
                  <a:pt x="5881853" y="6012840"/>
                </a:moveTo>
                <a:lnTo>
                  <a:pt x="92710" y="6012840"/>
                </a:lnTo>
                <a:cubicBezTo>
                  <a:pt x="41910" y="6012840"/>
                  <a:pt x="0" y="5970931"/>
                  <a:pt x="0" y="5920131"/>
                </a:cubicBezTo>
                <a:lnTo>
                  <a:pt x="0" y="92710"/>
                </a:lnTo>
                <a:cubicBezTo>
                  <a:pt x="0" y="41910"/>
                  <a:pt x="41910" y="0"/>
                  <a:pt x="92710" y="0"/>
                </a:cubicBezTo>
                <a:lnTo>
                  <a:pt x="5880583" y="0"/>
                </a:lnTo>
                <a:cubicBezTo>
                  <a:pt x="5931383" y="0"/>
                  <a:pt x="5973292" y="41910"/>
                  <a:pt x="5973292" y="92710"/>
                </a:cubicBezTo>
                <a:lnTo>
                  <a:pt x="5973292" y="5918860"/>
                </a:lnTo>
                <a:cubicBezTo>
                  <a:pt x="5974562" y="5970931"/>
                  <a:pt x="5932653" y="6012840"/>
                  <a:pt x="5881853" y="6012840"/>
                </a:cubicBezTo>
                <a:close/>
              </a:path>
            </a:pathLst>
          </a:custGeom>
          <a:solidFill>
            <a:srgbClr val="FFFFCC"/>
          </a:solid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143000" y="2721044"/>
                <a:ext cx="16078200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5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vi-VN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5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vi-VN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6=</m:t>
                        </m:r>
                        <m:r>
                          <a:rPr lang="vi-VN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vi-VN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Khi đó giá trị của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5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vi-VN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func>
                  </m:oMath>
                </a14:m>
                <a:r>
                  <a:rPr lang="vi-VN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tính theo </a:t>
                </a:r>
                <a14:m>
                  <m:oMath xmlns:m="http://schemas.openxmlformats.org/officeDocument/2006/math"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US" sz="4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21044"/>
                <a:ext cx="16078200" cy="2041456"/>
              </a:xfrm>
              <a:prstGeom prst="rect">
                <a:avLst/>
              </a:prstGeom>
              <a:blipFill>
                <a:blip r:embed="rId5"/>
                <a:stretch>
                  <a:fillRect l="-1593" r="-1365" b="-1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11201400" y="7716498"/>
            <a:ext cx="3276600" cy="210079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986566" y="4646657"/>
                <a:ext cx="11419804" cy="5243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5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5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</m:t>
                      </m:r>
                      <m:r>
                        <m:rPr>
                          <m:sty m:val="p"/>
                        </m:rPr>
                        <a:rPr lang="en-US" sz="45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45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vi-VN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4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5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45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</m:t>
                      </m:r>
                      <m:r>
                        <m:rPr>
                          <m:sty m:val="p"/>
                        </m:rPr>
                        <a:rPr lang="en-US" sz="45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5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4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566" y="4646657"/>
                <a:ext cx="11419804" cy="5243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-381000" y="8377423"/>
            <a:ext cx="1990256" cy="19095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33600" y="600689"/>
            <a:ext cx="10272000" cy="3873989"/>
            <a:chOff x="4129800" y="287531"/>
            <a:chExt cx="10272000" cy="3873989"/>
          </a:xfrm>
        </p:grpSpPr>
        <p:grpSp>
          <p:nvGrpSpPr>
            <p:cNvPr id="11" name="Group 2"/>
            <p:cNvGrpSpPr/>
            <p:nvPr/>
          </p:nvGrpSpPr>
          <p:grpSpPr>
            <a:xfrm>
              <a:off x="5289364" y="287531"/>
              <a:ext cx="7772401" cy="3873989"/>
              <a:chOff x="-160593" y="-28575"/>
              <a:chExt cx="2932533" cy="841375"/>
            </a:xfrm>
          </p:grpSpPr>
          <p:sp>
            <p:nvSpPr>
              <p:cNvPr id="13" name="Freeform 3"/>
              <p:cNvSpPr/>
              <p:nvPr/>
            </p:nvSpPr>
            <p:spPr>
              <a:xfrm>
                <a:off x="-160593" y="29859"/>
                <a:ext cx="2932533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14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2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en-US" sz="5800" b="1" kern="0" dirty="0">
                  <a:solidFill>
                    <a:srgbClr val="FFFF00"/>
                  </a:solidFill>
                  <a:latin typeface="Arial" panose="020B0604020202020204" pitchFamily="34" charset="0"/>
                </a:rPr>
                <a:t>NỘI DUNG BÀI HỌC</a:t>
              </a:r>
              <a:endParaRPr lang="vi-VN" sz="5800" b="1" kern="0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56549" y="3509185"/>
            <a:ext cx="1236936" cy="1155973"/>
            <a:chOff x="2315060" y="3149849"/>
            <a:chExt cx="1236936" cy="115597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880549" y="3491012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 niệm lôgarit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52800" y="6273527"/>
            <a:ext cx="1236936" cy="1155973"/>
            <a:chOff x="2315060" y="3149849"/>
            <a:chExt cx="1236936" cy="1155973"/>
          </a:xfrm>
        </p:grpSpPr>
        <p:pic>
          <p:nvPicPr>
            <p:cNvPr id="20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21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II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876800" y="6255354"/>
            <a:ext cx="108204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tính </a:t>
            </a:r>
            <a:r>
              <a:rPr lang="en-US" sz="45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 </a:t>
            </a:r>
            <a:r>
              <a:rPr lang="en-US" sz="45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phép tính lôgarit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38816" y="8801100"/>
            <a:ext cx="2209800" cy="11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45955" y="682255"/>
            <a:ext cx="16592077" cy="1093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</a:t>
            </a:r>
            <a:r>
              <a:rPr kumimoji="0" lang="en-US" sz="6500" b="1" i="0" u="none" strike="noStrike" kern="1200" cap="none" spc="323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TRẮC </a:t>
            </a: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0006" y="418981"/>
            <a:ext cx="2139881" cy="1371719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>
            <a:off x="911369" y="2460383"/>
            <a:ext cx="16614631" cy="2378317"/>
          </a:xfrm>
          <a:custGeom>
            <a:avLst/>
            <a:gdLst/>
            <a:ahLst/>
            <a:cxnLst/>
            <a:rect l="l" t="t" r="r" b="b"/>
            <a:pathLst>
              <a:path w="5974562" h="6012840">
                <a:moveTo>
                  <a:pt x="5881853" y="6012840"/>
                </a:moveTo>
                <a:lnTo>
                  <a:pt x="92710" y="6012840"/>
                </a:lnTo>
                <a:cubicBezTo>
                  <a:pt x="41910" y="6012840"/>
                  <a:pt x="0" y="5970931"/>
                  <a:pt x="0" y="5920131"/>
                </a:cubicBezTo>
                <a:lnTo>
                  <a:pt x="0" y="92710"/>
                </a:lnTo>
                <a:cubicBezTo>
                  <a:pt x="0" y="41910"/>
                  <a:pt x="41910" y="0"/>
                  <a:pt x="92710" y="0"/>
                </a:cubicBezTo>
                <a:lnTo>
                  <a:pt x="5880583" y="0"/>
                </a:lnTo>
                <a:cubicBezTo>
                  <a:pt x="5931383" y="0"/>
                  <a:pt x="5973292" y="41910"/>
                  <a:pt x="5973292" y="92710"/>
                </a:cubicBezTo>
                <a:lnTo>
                  <a:pt x="5973292" y="5918860"/>
                </a:lnTo>
                <a:cubicBezTo>
                  <a:pt x="5974562" y="5970931"/>
                  <a:pt x="5932653" y="6012840"/>
                  <a:pt x="5881853" y="6012840"/>
                </a:cubicBezTo>
                <a:close/>
              </a:path>
            </a:pathLst>
          </a:custGeom>
          <a:solidFill>
            <a:srgbClr val="FFFFCC"/>
          </a:solidFill>
        </p:spPr>
      </p:sp>
      <p:sp>
        <p:nvSpPr>
          <p:cNvPr id="17" name="Rounded Rectangle 16"/>
          <p:cNvSpPr/>
          <p:nvPr/>
        </p:nvSpPr>
        <p:spPr>
          <a:xfrm>
            <a:off x="1219870" y="7370696"/>
            <a:ext cx="7543800" cy="164560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127628" y="2597477"/>
                <a:ext cx="16109613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5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vi-VN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=7</m:t>
                    </m:r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r>
                  <a:rPr lang="vi-VN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Khẳng định nào sau đây là khẳng định đúng ?</a:t>
                </a:r>
                <a:endParaRPr lang="en-US" sz="4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628" y="2597477"/>
                <a:ext cx="16109613" cy="2169825"/>
              </a:xfrm>
              <a:prstGeom prst="rect">
                <a:avLst/>
              </a:prstGeom>
              <a:blipFill>
                <a:blip r:embed="rId5"/>
                <a:stretch>
                  <a:fillRect l="-1589" r="-1400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600534" y="5021054"/>
                <a:ext cx="15163800" cy="393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vi-VN" sz="4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vi-VN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vi-VN" sz="4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vi-VN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vi-VN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sz="4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sz="4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34" y="5021054"/>
                <a:ext cx="15163800" cy="3931076"/>
              </a:xfrm>
              <a:prstGeom prst="rect">
                <a:avLst/>
              </a:prstGeom>
              <a:blipFill>
                <a:blip r:embed="rId6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1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45955" y="682255"/>
            <a:ext cx="16592077" cy="1093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</a:t>
            </a:r>
            <a:r>
              <a:rPr kumimoji="0" lang="en-US" sz="6500" b="1" i="0" u="none" strike="noStrike" kern="1200" cap="none" spc="323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TRẮC </a:t>
            </a: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0006" y="418981"/>
            <a:ext cx="2139881" cy="13717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450152" y="8701967"/>
                <a:ext cx="13591938" cy="861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vi-VN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	</a:t>
                </a:r>
                <a:r>
                  <a:rPr lang="vi-VN" sz="3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vi-VN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2		</a:t>
                </a:r>
                <a:r>
                  <a:rPr lang="vi-VN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</a:t>
                </a:r>
                <a:r>
                  <a:rPr lang="vi-VN" sz="3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vi-VN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3	</a:t>
                </a:r>
                <a:r>
                  <a:rPr lang="vi-VN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vi-VN" sz="3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vi-VN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4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152" y="8701967"/>
                <a:ext cx="13591938" cy="861133"/>
              </a:xfrm>
              <a:prstGeom prst="rect">
                <a:avLst/>
              </a:prstGeom>
              <a:blipFill>
                <a:blip r:embed="rId5"/>
                <a:stretch>
                  <a:fillRect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5"/>
          <p:cNvSpPr/>
          <p:nvPr/>
        </p:nvSpPr>
        <p:spPr>
          <a:xfrm>
            <a:off x="911369" y="1946343"/>
            <a:ext cx="16614631" cy="5966445"/>
          </a:xfrm>
          <a:custGeom>
            <a:avLst/>
            <a:gdLst/>
            <a:ahLst/>
            <a:cxnLst/>
            <a:rect l="l" t="t" r="r" b="b"/>
            <a:pathLst>
              <a:path w="5974562" h="6012840">
                <a:moveTo>
                  <a:pt x="5881853" y="6012840"/>
                </a:moveTo>
                <a:lnTo>
                  <a:pt x="92710" y="6012840"/>
                </a:lnTo>
                <a:cubicBezTo>
                  <a:pt x="41910" y="6012840"/>
                  <a:pt x="0" y="5970931"/>
                  <a:pt x="0" y="5920131"/>
                </a:cubicBezTo>
                <a:lnTo>
                  <a:pt x="0" y="92710"/>
                </a:lnTo>
                <a:cubicBezTo>
                  <a:pt x="0" y="41910"/>
                  <a:pt x="41910" y="0"/>
                  <a:pt x="92710" y="0"/>
                </a:cubicBezTo>
                <a:lnTo>
                  <a:pt x="5880583" y="0"/>
                </a:lnTo>
                <a:cubicBezTo>
                  <a:pt x="5931383" y="0"/>
                  <a:pt x="5973292" y="41910"/>
                  <a:pt x="5973292" y="92710"/>
                </a:cubicBezTo>
                <a:lnTo>
                  <a:pt x="5973292" y="5918860"/>
                </a:lnTo>
                <a:cubicBezTo>
                  <a:pt x="5974562" y="5970931"/>
                  <a:pt x="5932653" y="6012840"/>
                  <a:pt x="5881853" y="6012840"/>
                </a:cubicBezTo>
                <a:close/>
              </a:path>
            </a:pathLst>
          </a:custGeom>
          <a:solidFill>
            <a:srgbClr val="FFFFCC"/>
          </a:solidFill>
        </p:spPr>
      </p:sp>
      <p:sp>
        <p:nvSpPr>
          <p:cNvPr id="23" name="Rounded Rectangle 22"/>
          <p:cNvSpPr/>
          <p:nvPr/>
        </p:nvSpPr>
        <p:spPr>
          <a:xfrm>
            <a:off x="2666999" y="8572500"/>
            <a:ext cx="2327085" cy="128511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676400" y="1943100"/>
                <a:ext cx="12613106" cy="5880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fr-FR" sz="37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7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các mệnh đề sau:</a:t>
                </a:r>
                <a:endParaRPr lang="en-US" sz="37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7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(I). Cơ số của logarit phải là số nguyên dương.</a:t>
                </a:r>
                <a:endParaRPr lang="en-US" sz="37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7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(II). Chỉ số thực dương mới có logarit.</a:t>
                </a:r>
                <a:endParaRPr lang="en-US" sz="37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7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(III).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vi-VN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vi-VN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vi-VN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vi-VN" sz="37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37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7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(IV).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7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vi-VN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7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vi-VN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7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vi-VN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37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với mọi </a:t>
                </a:r>
                <a14:m>
                  <m:oMath xmlns:m="http://schemas.openxmlformats.org/officeDocument/2006/math"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37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7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mệnh đề đúng là:</a:t>
                </a:r>
                <a:endParaRPr lang="en-US" sz="37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943100"/>
                <a:ext cx="12613106" cy="5880712"/>
              </a:xfrm>
              <a:prstGeom prst="rect">
                <a:avLst/>
              </a:prstGeom>
              <a:blipFill>
                <a:blip r:embed="rId6"/>
                <a:stretch>
                  <a:fillRect l="-1498" b="-3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5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45955" y="682255"/>
            <a:ext cx="16592077" cy="1093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</a:t>
            </a:r>
            <a:r>
              <a:rPr kumimoji="0" lang="en-US" sz="6500" b="1" i="0" u="none" strike="noStrike" kern="1200" cap="none" spc="323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TRẮC </a:t>
            </a: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0006" y="418981"/>
            <a:ext cx="2139881" cy="1371719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>
            <a:off x="911369" y="2688983"/>
            <a:ext cx="16614631" cy="2834019"/>
          </a:xfrm>
          <a:custGeom>
            <a:avLst/>
            <a:gdLst/>
            <a:ahLst/>
            <a:cxnLst/>
            <a:rect l="l" t="t" r="r" b="b"/>
            <a:pathLst>
              <a:path w="5974562" h="6012840">
                <a:moveTo>
                  <a:pt x="5881853" y="6012840"/>
                </a:moveTo>
                <a:lnTo>
                  <a:pt x="92710" y="6012840"/>
                </a:lnTo>
                <a:cubicBezTo>
                  <a:pt x="41910" y="6012840"/>
                  <a:pt x="0" y="5970931"/>
                  <a:pt x="0" y="5920131"/>
                </a:cubicBezTo>
                <a:lnTo>
                  <a:pt x="0" y="92710"/>
                </a:lnTo>
                <a:cubicBezTo>
                  <a:pt x="0" y="41910"/>
                  <a:pt x="41910" y="0"/>
                  <a:pt x="92710" y="0"/>
                </a:cubicBezTo>
                <a:lnTo>
                  <a:pt x="5880583" y="0"/>
                </a:lnTo>
                <a:cubicBezTo>
                  <a:pt x="5931383" y="0"/>
                  <a:pt x="5973292" y="41910"/>
                  <a:pt x="5973292" y="92710"/>
                </a:cubicBezTo>
                <a:lnTo>
                  <a:pt x="5973292" y="5918860"/>
                </a:lnTo>
                <a:cubicBezTo>
                  <a:pt x="5974562" y="5970931"/>
                  <a:pt x="5932653" y="6012840"/>
                  <a:pt x="5881853" y="6012840"/>
                </a:cubicBezTo>
                <a:close/>
              </a:path>
            </a:pathLst>
          </a:custGeom>
          <a:solidFill>
            <a:srgbClr val="FFFFCC"/>
          </a:solidFill>
        </p:spPr>
      </p:sp>
      <p:sp>
        <p:nvSpPr>
          <p:cNvPr id="20" name="Rounded Rectangle 19"/>
          <p:cNvSpPr/>
          <p:nvPr/>
        </p:nvSpPr>
        <p:spPr>
          <a:xfrm>
            <a:off x="1905000" y="6326270"/>
            <a:ext cx="2885193" cy="161733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600200" y="5961672"/>
                <a:ext cx="15626604" cy="2077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3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3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vi-VN" sz="4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vi-VN" sz="4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vi-VN" sz="4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		</m:t>
                      </m:r>
                      <m:r>
                        <m:rPr>
                          <m:nor/>
                        </m:rPr>
                        <a:rPr lang="en-US" sz="4300" b="0" i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vi-VN" sz="4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vi-VN" sz="4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vi-VN" sz="4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4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		</m:t>
                      </m:r>
                      <m:r>
                        <m:rPr>
                          <m:nor/>
                        </m:rPr>
                        <a:rPr lang="en-US" sz="4300" b="0" i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vi-VN" sz="4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vi-VN" sz="4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vi-VN" sz="4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4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		</m:t>
                      </m:r>
                      <m:r>
                        <m:rPr>
                          <m:nor/>
                        </m:rPr>
                        <a:rPr lang="en-US" sz="4300" b="0" i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</m:t>
                      </m:r>
                      <m:r>
                        <m:rPr>
                          <m:nor/>
                        </m:rPr>
                        <a:rPr lang="vi-VN" sz="4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vi-VN" sz="4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</m:oMathPara>
                </a14:m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961672"/>
                <a:ext cx="15626604" cy="20774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351793" y="2771811"/>
            <a:ext cx="12507207" cy="2524089"/>
            <a:chOff x="1764663" y="2737184"/>
            <a:chExt cx="12507207" cy="25240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/>
                <p:cNvSpPr/>
                <p:nvPr/>
              </p:nvSpPr>
              <p:spPr>
                <a:xfrm>
                  <a:off x="1764663" y="3540452"/>
                  <a:ext cx="9831173" cy="11310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30480"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fr-FR" sz="4500" b="1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Câu 4.</a:t>
                  </a:r>
                  <a:r>
                    <a:rPr lang="fr-FR" sz="450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vi-VN" sz="450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vi-VN" sz="4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\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a14:m>
                  <a:r>
                    <a:rPr lang="vi-VN" sz="450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. </a:t>
                  </a:r>
                  <a:r>
                    <a:rPr lang="vi-VN" sz="4500" smtClean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Tính</a:t>
                  </a:r>
                  <a:endPara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663" y="3540452"/>
                  <a:ext cx="9831173" cy="1131079"/>
                </a:xfrm>
                <a:prstGeom prst="rect">
                  <a:avLst/>
                </a:prstGeom>
                <a:blipFill>
                  <a:blip r:embed="rId6"/>
                  <a:stretch>
                    <a:fillRect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0443258" y="2737184"/>
                  <a:ext cx="3828612" cy="2524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R="30480" lvl="0"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vi-VN" sz="4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45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4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vi-VN" sz="4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5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5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vi-VN" sz="45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vi-VN" sz="4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45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3258" y="2737184"/>
                  <a:ext cx="3828612" cy="25240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08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45955" y="682255"/>
            <a:ext cx="16592077" cy="1093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372"/>
              </a:lnSpc>
              <a:defRPr/>
            </a:pPr>
            <a:r>
              <a:rPr lang="en-US" sz="6500" b="1" spc="32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kumimoji="0" lang="en-US" sz="6500" b="1" i="0" u="none" strike="noStrike" kern="1200" cap="none" spc="323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TRẮC </a:t>
            </a: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26" name="Freeform 5"/>
          <p:cNvSpPr/>
          <p:nvPr/>
        </p:nvSpPr>
        <p:spPr>
          <a:xfrm>
            <a:off x="762000" y="2705100"/>
            <a:ext cx="16614631" cy="3024549"/>
          </a:xfrm>
          <a:custGeom>
            <a:avLst/>
            <a:gdLst/>
            <a:ahLst/>
            <a:cxnLst/>
            <a:rect l="l" t="t" r="r" b="b"/>
            <a:pathLst>
              <a:path w="5974562" h="6012840">
                <a:moveTo>
                  <a:pt x="5881853" y="6012840"/>
                </a:moveTo>
                <a:lnTo>
                  <a:pt x="92710" y="6012840"/>
                </a:lnTo>
                <a:cubicBezTo>
                  <a:pt x="41910" y="6012840"/>
                  <a:pt x="0" y="5970931"/>
                  <a:pt x="0" y="5920131"/>
                </a:cubicBezTo>
                <a:lnTo>
                  <a:pt x="0" y="92710"/>
                </a:lnTo>
                <a:cubicBezTo>
                  <a:pt x="0" y="41910"/>
                  <a:pt x="41910" y="0"/>
                  <a:pt x="92710" y="0"/>
                </a:cubicBezTo>
                <a:lnTo>
                  <a:pt x="5880583" y="0"/>
                </a:lnTo>
                <a:cubicBezTo>
                  <a:pt x="5931383" y="0"/>
                  <a:pt x="5973292" y="41910"/>
                  <a:pt x="5973292" y="92710"/>
                </a:cubicBezTo>
                <a:lnTo>
                  <a:pt x="5973292" y="5918860"/>
                </a:lnTo>
                <a:cubicBezTo>
                  <a:pt x="5974562" y="5970931"/>
                  <a:pt x="5932653" y="6012840"/>
                  <a:pt x="5881853" y="6012840"/>
                </a:cubicBezTo>
                <a:close/>
              </a:path>
            </a:pathLst>
          </a:custGeom>
          <a:solidFill>
            <a:srgbClr val="FFFFCC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0006" y="418981"/>
            <a:ext cx="2139881" cy="13717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295400" y="2966198"/>
                <a:ext cx="15916227" cy="2253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500" b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 là các số thực dương khác 1 và thỏa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5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500" i="1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5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4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4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rad>
                      </m:e>
                    </m:func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vi-VN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Tính giá trị của biểu thức </a:t>
                </a:r>
                <a14:m>
                  <m:oMath xmlns:m="http://schemas.openxmlformats.org/officeDocument/2006/math"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5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vi-VN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sz="4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966198"/>
                <a:ext cx="15916227" cy="2253502"/>
              </a:xfrm>
              <a:prstGeom prst="rect">
                <a:avLst/>
              </a:prstGeom>
              <a:blipFill>
                <a:blip r:embed="rId5"/>
                <a:stretch>
                  <a:fillRect l="-1609" b="-1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335015" y="6493182"/>
                <a:ext cx="15468600" cy="1517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fr-FR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fr-FR" sz="44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:r>
                  <a:rPr lang="fr-FR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fr-FR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fr-FR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fr-FR" sz="44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C</a:t>
                </a:r>
                <a:r>
                  <a:rPr lang="fr-FR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fr-FR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15" y="6493182"/>
                <a:ext cx="15468600" cy="1517788"/>
              </a:xfrm>
              <a:prstGeom prst="rect">
                <a:avLst/>
              </a:prstGeom>
              <a:blipFill>
                <a:blip r:embed="rId6"/>
                <a:stretch>
                  <a:fillRect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9982200" y="6574437"/>
            <a:ext cx="2971800" cy="16764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1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55820" y="1309436"/>
            <a:ext cx="10891577" cy="1107956"/>
            <a:chOff x="3620862" y="869613"/>
            <a:chExt cx="10891577" cy="1107956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620862" y="869613"/>
              <a:ext cx="7154780" cy="110795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958445" y="869613"/>
              <a:ext cx="955399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</a:t>
              </a: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</a:t>
              </a: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SGK-tr38)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0600" y="-419100"/>
            <a:ext cx="2450804" cy="2450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91600" y="1512825"/>
            <a:ext cx="1668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516100" y="8496300"/>
            <a:ext cx="3429000" cy="14838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971800" y="3009900"/>
                <a:ext cx="11277600" cy="5318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2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  <m:sup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420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2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vi-VN" sz="4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0,5</m:t>
                            </m:r>
                          </m:sub>
                        </m:sSub>
                      </m:fName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0,25</m:t>
                        </m:r>
                      </m:e>
                    </m:func>
                  </m:oMath>
                </a14:m>
                <a:endParaRPr lang="en-US" sz="420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2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vi-VN" sz="4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sup>
                        </m:sSup>
                      </m:e>
                    </m:func>
                  </m:oMath>
                </a14:m>
                <a:r>
                  <a:rPr lang="vi-VN" sz="4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&gt;0, </m:t>
                        </m:r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≠1</m:t>
                        </m:r>
                      </m:e>
                    </m:d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09900"/>
                <a:ext cx="11277600" cy="5318444"/>
              </a:xfrm>
              <a:prstGeom prst="rect">
                <a:avLst/>
              </a:prstGeom>
              <a:blipFill>
                <a:blip r:embed="rId9"/>
                <a:stretch>
                  <a:fillRect l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943600" y="3736403"/>
                <a:ext cx="1183850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4200">
                    <a:solidFill>
                      <a:srgbClr val="C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736403"/>
                <a:ext cx="1183850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172200" y="4725017"/>
                <a:ext cx="4238981" cy="1888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30480" lvl="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0,5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0,5</m:t>
                              </m:r>
                            </m:e>
                            <m:sup>
                              <m:r>
                                <a:rPr lang="vi-VN" sz="4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vi-VN" sz="4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42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725017"/>
                <a:ext cx="4238981" cy="18882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9067062" y="6562563"/>
                <a:ext cx="1616981" cy="1785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30480" lvl="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=−3</m:t>
                      </m:r>
                    </m:oMath>
                  </m:oMathPara>
                </a14:m>
                <a:endParaRPr lang="en-US" sz="42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062" y="6562563"/>
                <a:ext cx="1616981" cy="17851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5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687" y="9560737"/>
            <a:ext cx="18731151" cy="1907363"/>
            <a:chOff x="0" y="0"/>
            <a:chExt cx="4933307" cy="5023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3307" cy="502351"/>
            </a:xfrm>
            <a:custGeom>
              <a:avLst/>
              <a:gdLst/>
              <a:ahLst/>
              <a:cxnLst/>
              <a:rect l="l" t="t" r="r" b="b"/>
              <a:pathLst>
                <a:path w="4933307" h="502351">
                  <a:moveTo>
                    <a:pt x="0" y="0"/>
                  </a:moveTo>
                  <a:lnTo>
                    <a:pt x="4933307" y="0"/>
                  </a:lnTo>
                  <a:lnTo>
                    <a:pt x="4933307" y="502351"/>
                  </a:lnTo>
                  <a:lnTo>
                    <a:pt x="0" y="502351"/>
                  </a:lnTo>
                  <a:close/>
                </a:path>
              </a:pathLst>
            </a:custGeom>
            <a:solidFill>
              <a:srgbClr val="E49B8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4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687931">
            <a:off x="-185311" y="-147209"/>
            <a:ext cx="898204" cy="174531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792672" y="2084356"/>
            <a:ext cx="2001252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64921" y="491291"/>
            <a:ext cx="7210926" cy="1223209"/>
            <a:chOff x="3697062" y="841110"/>
            <a:chExt cx="7210926" cy="1223209"/>
          </a:xfrm>
        </p:grpSpPr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697062" y="841110"/>
              <a:ext cx="7210926" cy="1223209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240194" y="869613"/>
              <a:ext cx="536299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</a:t>
              </a: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</a:t>
              </a: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SGK-tr38)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792672" y="3316164"/>
                <a:ext cx="2283446" cy="145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vi-VN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vi-VN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4000" i="1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672" y="3316164"/>
                <a:ext cx="2283446" cy="145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64000" y="7734300"/>
            <a:ext cx="1283368" cy="18264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270384" y="3473760"/>
                <a:ext cx="5102102" cy="1219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0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vi-VN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=125</m:t>
                      </m:r>
                    </m:oMath>
                  </m:oMathPara>
                </a14:m>
                <a:endParaRPr lang="en-US" sz="4000">
                  <a:solidFill>
                    <a:srgbClr val="C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384" y="3473760"/>
                <a:ext cx="5102102" cy="12195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270384" y="5617979"/>
                <a:ext cx="411426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384" y="5617979"/>
                <a:ext cx="4114267" cy="1248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270384" y="7907478"/>
                <a:ext cx="3161314" cy="1133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0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vi-VN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vi-VN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func>
                        </m:sup>
                      </m:sSup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384" y="7907478"/>
                <a:ext cx="3161314" cy="11337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792672" y="5392878"/>
                <a:ext cx="3232167" cy="1626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func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672" y="5392878"/>
                <a:ext cx="3232167" cy="16262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796179" y="8106699"/>
                <a:ext cx="2626488" cy="735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vi-VN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vi-VN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179" y="8106699"/>
                <a:ext cx="2626488" cy="735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9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" grpId="0"/>
      <p:bldP spid="6" grpId="0"/>
      <p:bldP spid="7" grpId="0"/>
      <p:bldP spid="8" grpId="0"/>
      <p:bldP spid="9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41555" y="495300"/>
            <a:ext cx="17213045" cy="9296400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51823">
            <a:off x="469510" y="8663061"/>
            <a:ext cx="1300261" cy="129215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425837" y="585966"/>
            <a:ext cx="10891577" cy="1107956"/>
            <a:chOff x="3620862" y="869613"/>
            <a:chExt cx="10891577" cy="1107956"/>
          </a:xfrm>
        </p:grpSpPr>
        <p:pic>
          <p:nvPicPr>
            <p:cNvPr id="35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620862" y="869613"/>
              <a:ext cx="7154780" cy="110795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958445" y="869613"/>
              <a:ext cx="955399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</a:t>
              </a: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 </a:t>
              </a: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SGK-tr38)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5309" y="1181100"/>
            <a:ext cx="1681586" cy="19740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251983" y="3331040"/>
                <a:ext cx="16840200" cy="5990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ad>
                                <m:rad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vi-VN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vi-VN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vi-VN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vi-VN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983" y="3331040"/>
                <a:ext cx="16840200" cy="59901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280057" y="2225814"/>
                <a:ext cx="475001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</m:t>
                    </m:r>
                    <m:r>
                      <a:rPr lang="en-U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Tính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57" y="2225814"/>
                <a:ext cx="4750018" cy="707886"/>
              </a:xfrm>
              <a:prstGeom prst="rect">
                <a:avLst/>
              </a:prstGeom>
              <a:blipFill>
                <a:blip r:embed="rId8"/>
                <a:stretch>
                  <a:fillRect l="-4493" t="-15517" r="-3723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425837" y="3441940"/>
                <a:ext cx="89466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=2+3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837" y="3441940"/>
                <a:ext cx="8946616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648200" y="4825341"/>
                <a:ext cx="10896600" cy="1904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vi-VN" sz="4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vi-VN" sz="4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vi-VN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2=−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25341"/>
                <a:ext cx="10896600" cy="19043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856217" y="7624108"/>
                <a:ext cx="94488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func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4000" i="1" smtClean="0">
                  <a:solidFill>
                    <a:srgbClr val="C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vi-VN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vi-VN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217" y="7624108"/>
                <a:ext cx="9448800" cy="19389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3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4384" y="394664"/>
            <a:ext cx="17456574" cy="9533394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1524">
            <a:off x="146078" y="8101992"/>
            <a:ext cx="1724984" cy="1714236"/>
          </a:xfrm>
          <a:prstGeom prst="rect">
            <a:avLst/>
          </a:prstGeom>
        </p:spPr>
      </p:pic>
      <p:sp>
        <p:nvSpPr>
          <p:cNvPr id="33" name="Oval Callout 32"/>
          <p:cNvSpPr/>
          <p:nvPr/>
        </p:nvSpPr>
        <p:spPr>
          <a:xfrm>
            <a:off x="8389787" y="5067300"/>
            <a:ext cx="1644868" cy="85238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0" y="917014"/>
            <a:ext cx="10891577" cy="1223209"/>
            <a:chOff x="3620862" y="841110"/>
            <a:chExt cx="10891577" cy="1223209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620862" y="841110"/>
              <a:ext cx="6904588" cy="122320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958445" y="869613"/>
              <a:ext cx="955399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</a:t>
              </a: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 (SGK-tr38)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752600" y="6373350"/>
                <a:ext cx="14787205" cy="198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</m:t>
                    </m:r>
                  </m:oMath>
                </a14:m>
                <a:r>
                  <a:rPr lang="vi-VN" sz="4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fun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fr-FR" sz="4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373350"/>
                <a:ext cx="14787205" cy="1981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6230600" y="8808387"/>
            <a:ext cx="2194832" cy="1316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06521" y="2405984"/>
                <a:ext cx="15011400" cy="2051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</a:rPr>
                  <a:t>Cho hai số thực dương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</a:rPr>
                  <a:t> </a:t>
                </a:r>
                <a:r>
                  <a:rPr lang="vi-VN" sz="4000">
                    <a:solidFill>
                      <a:srgbClr val="000000"/>
                    </a:solidFill>
                  </a:rPr>
                  <a:t>thoả mãn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=100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. Tính giá trị của biểu thức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.</a:t>
                </a:r>
                <a:endParaRPr lang="en-US" sz="400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21" y="2405984"/>
                <a:ext cx="15011400" cy="2051716"/>
              </a:xfrm>
              <a:prstGeom prst="rect">
                <a:avLst/>
              </a:prstGeom>
              <a:blipFill>
                <a:blip r:embed="rId8"/>
                <a:stretch>
                  <a:fillRect l="-1462" r="-1625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5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73000" y="5872052"/>
            <a:ext cx="4479606" cy="1938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39200" y="7810500"/>
            <a:ext cx="9313954" cy="41997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26980" y="5714796"/>
            <a:ext cx="1617420" cy="20957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4938" y="1347240"/>
            <a:ext cx="10105462" cy="2729460"/>
            <a:chOff x="5001329" y="2519097"/>
            <a:chExt cx="10983489" cy="2729460"/>
          </a:xfrm>
        </p:grpSpPr>
        <p:sp>
          <p:nvSpPr>
            <p:cNvPr id="3" name="Freeform 3"/>
            <p:cNvSpPr/>
            <p:nvPr/>
          </p:nvSpPr>
          <p:spPr>
            <a:xfrm>
              <a:off x="6046329" y="2519097"/>
              <a:ext cx="8780601" cy="2729460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24536B"/>
            </a:solidFill>
          </p:spPr>
        </p:sp>
        <p:sp>
          <p:nvSpPr>
            <p:cNvPr id="16" name="Rectangle 15"/>
            <p:cNvSpPr/>
            <p:nvPr/>
          </p:nvSpPr>
          <p:spPr>
            <a:xfrm>
              <a:off x="5001329" y="2747697"/>
              <a:ext cx="10983489" cy="1913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en-US" sz="9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kumimoji="0" lang="en-US" sz="9000" b="1" i="0" u="none" strike="noStrike" kern="1200" cap="none" spc="0" normalizeH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DỤNG</a:t>
              </a: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0932023">
            <a:off x="16616809" y="62558"/>
            <a:ext cx="1990256" cy="16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8420100"/>
            <a:ext cx="2450804" cy="2450804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316200" y="423097"/>
            <a:ext cx="2632151" cy="1139003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791942" y="342900"/>
            <a:ext cx="6980458" cy="1223209"/>
            <a:chOff x="3620862" y="841110"/>
            <a:chExt cx="6980458" cy="1223209"/>
          </a:xfrm>
        </p:grpSpPr>
        <p:pic>
          <p:nvPicPr>
            <p:cNvPr id="34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620862" y="841110"/>
              <a:ext cx="6980458" cy="1223209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5034645" y="892247"/>
              <a:ext cx="50332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SGK-tr38)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91942" y="1668678"/>
                <a:ext cx="16657858" cy="5246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700" smtClean="0">
                    <a:solidFill>
                      <a:srgbClr val="000000"/>
                    </a:solidFill>
                  </a:rPr>
                  <a:t>Trong nuôi trồng thuỷ sản, độ </a:t>
                </a:r>
                <a14:m>
                  <m:oMath xmlns:m="http://schemas.openxmlformats.org/officeDocument/2006/math">
                    <m:r>
                      <a:rPr lang="en-US" sz="3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𝑝𝐻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</a:rPr>
                  <a:t> của môi trường nước sẽ ảnh hưởng đến sức khoẻ và sự phát triển của thuỷ sản. Độ </a:t>
                </a:r>
                <a14:m>
                  <m:oMath xmlns:m="http://schemas.openxmlformats.org/officeDocument/2006/math">
                    <m:r>
                      <a:rPr lang="en-US" sz="3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𝑝𝐻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</a:rPr>
                  <a:t> thích hợp cho nước trong đầm nuôi tôm sú là từ 7,2 đến 8,8 và tốt nhất là trong khoảng từ 7,8 đến 8,5. Phân tích nồng độ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700" smtClean="0">
                    <a:solidFill>
                      <a:srgbClr val="000000"/>
                    </a:solidFill>
                  </a:rPr>
                  <a:t> </a:t>
                </a:r>
                <a:r>
                  <a:rPr lang="vi-VN" sz="3700" smtClean="0">
                    <a:solidFill>
                      <a:srgbClr val="000000"/>
                    </a:solidFill>
                  </a:rPr>
                  <a:t>trong </a:t>
                </a:r>
                <a:r>
                  <a:rPr lang="vi-VN" sz="3700">
                    <a:solidFill>
                      <a:srgbClr val="000000"/>
                    </a:solidFill>
                  </a:rPr>
                  <a:t>một đầm nuôi tôm sú, ta thu được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7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8.1</m:t>
                    </m:r>
                    <m:sSup>
                      <m:sSupPr>
                        <m:ctrlPr>
                          <a:rPr lang="en-US" sz="3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vi-VN" sz="3700">
                    <a:solidFill>
                      <a:srgbClr val="000000"/>
                    </a:solidFill>
                  </a:rPr>
                  <a:t> (</a:t>
                </a:r>
                <a:r>
                  <a:rPr lang="vi-VN" sz="3700" i="1">
                    <a:solidFill>
                      <a:srgbClr val="000000"/>
                    </a:solidFill>
                  </a:rPr>
                  <a:t>Nguồn: https://nongnghiep.farmvina.com</a:t>
                </a:r>
                <a:r>
                  <a:rPr lang="vi-VN" sz="3700">
                    <a:solidFill>
                      <a:srgbClr val="000000"/>
                    </a:solidFill>
                  </a:rPr>
                  <a:t>). Hỏi độ </a:t>
                </a:r>
                <a14:m>
                  <m:oMath xmlns:m="http://schemas.openxmlformats.org/officeDocument/2006/math">
                    <m:r>
                      <a:rPr lang="en-US" sz="3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𝑝𝐻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</a:rPr>
                  <a:t> của đầm đó có thích hợp cho tôm sú phát triển không?</a:t>
                </a:r>
                <a:endParaRPr lang="vi-VN" sz="37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42" y="1668678"/>
                <a:ext cx="16657858" cy="5246949"/>
              </a:xfrm>
              <a:prstGeom prst="rect">
                <a:avLst/>
              </a:prstGeom>
              <a:blipFill>
                <a:blip r:embed="rId9"/>
                <a:stretch>
                  <a:fillRect l="-1171" r="-1098" b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Callout 35"/>
          <p:cNvSpPr/>
          <p:nvPr/>
        </p:nvSpPr>
        <p:spPr>
          <a:xfrm>
            <a:off x="1600200" y="7175756"/>
            <a:ext cx="1644868" cy="852389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059275" y="7175756"/>
                <a:ext cx="12573000" cy="2885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7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</a:t>
                </a:r>
                <a14:m>
                  <m:oMath xmlns:m="http://schemas.openxmlformats.org/officeDocument/2006/math"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𝑝𝐻</m:t>
                    </m:r>
                  </m:oMath>
                </a14:m>
                <a:r>
                  <a:rPr lang="vi-VN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đầm nuôi tôm sú là:</a:t>
                </a:r>
                <a:endParaRPr lang="en-US" sz="3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8.1</m:t>
                      </m:r>
                      <m:sSup>
                        <m:sSup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3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)≈7,1</m:t>
                      </m:r>
                    </m:oMath>
                  </m:oMathPara>
                </a14:m>
                <a:endParaRPr lang="en-US" sz="3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𝑝𝐻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đầm không thích hợp cho tôm sú phát triển.</a:t>
                </a:r>
                <a:endParaRPr lang="en-US" sz="3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75" y="7175756"/>
                <a:ext cx="12573000" cy="2885405"/>
              </a:xfrm>
              <a:prstGeom prst="rect">
                <a:avLst/>
              </a:prstGeom>
              <a:blipFill>
                <a:blip r:embed="rId10"/>
                <a:stretch>
                  <a:fillRect l="-1552" b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2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40996" y="6893697"/>
            <a:ext cx="3217303" cy="13922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74046" y="8187127"/>
            <a:ext cx="9313954" cy="41997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76084" y="4823230"/>
            <a:ext cx="2895600" cy="30634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61826" y="6524257"/>
            <a:ext cx="1283368" cy="16628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105992" y="986994"/>
            <a:ext cx="12247974" cy="2872604"/>
            <a:chOff x="3066994" y="2941911"/>
            <a:chExt cx="13312156" cy="2872604"/>
          </a:xfrm>
        </p:grpSpPr>
        <p:sp>
          <p:nvSpPr>
            <p:cNvPr id="3" name="Freeform 3"/>
            <p:cNvSpPr/>
            <p:nvPr/>
          </p:nvSpPr>
          <p:spPr>
            <a:xfrm>
              <a:off x="3489548" y="2941911"/>
              <a:ext cx="12467048" cy="2872604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24536B"/>
            </a:solidFill>
          </p:spPr>
        </p:sp>
        <p:sp>
          <p:nvSpPr>
            <p:cNvPr id="16" name="Rectangle 15"/>
            <p:cNvSpPr/>
            <p:nvPr/>
          </p:nvSpPr>
          <p:spPr>
            <a:xfrm>
              <a:off x="3066994" y="3591783"/>
              <a:ext cx="13312156" cy="159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tabLst>
                  <a:tab pos="360045" algn="l"/>
                  <a:tab pos="720090" algn="l"/>
                </a:tabLst>
              </a:pPr>
              <a:r>
                <a:rPr lang="en-US" sz="6500" b="1" smtClean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I. </a:t>
              </a:r>
              <a:r>
                <a:rPr lang="en-US" sz="6500" b="1" smtClean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KHÁI </a:t>
              </a:r>
              <a:r>
                <a:rPr lang="en-US" sz="6500" b="1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NIỆM LOGAIRT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676400" y="7886700"/>
            <a:ext cx="4304968" cy="75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52100" y="910391"/>
            <a:ext cx="10891577" cy="1223209"/>
            <a:chOff x="3620862" y="841110"/>
            <a:chExt cx="10891577" cy="1223209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620862" y="841110"/>
              <a:ext cx="7064679" cy="122320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958445" y="869613"/>
              <a:ext cx="955399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</a:t>
              </a: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 </a:t>
              </a: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SGK-tr38)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56111" y="2552700"/>
                <a:ext cx="16497437" cy="6225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0000"/>
                  </a:lnSpc>
                </a:pP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 vi khuẩn có khối lượng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5. 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gam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cứ 20 phút vi khuẩn đó tự nhân đôi một lần </a:t>
                </a:r>
                <a:r>
                  <a:rPr lang="vi-VN" sz="40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(Nguồn: Câu hỏi và bài tập vi sinh học, NXB ĐHSP, 2008).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 sử các vi khuẩn được nuôi trong các điều kiện sinh trưởng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 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ưu.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 sau bao nhiêu giờ khối lượng do tế bào vi khuẩn này sinh ra sẽ đạt tới khối lượng của Trái Đất (lấy khối lượng của Trái Đất là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6 . </m:t>
                    </m:r>
                    <m:sSup>
                      <m:sSupPr>
                        <m:ctrlPr>
                          <a:rPr lang="vi-VN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</m:sSup>
                  </m:oMath>
                </a14:m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gam) (làm tròn kết quả đến hàng đơn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  <a:endParaRPr lang="vi-VN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11" y="2552700"/>
                <a:ext cx="16497437" cy="6225935"/>
              </a:xfrm>
              <a:prstGeom prst="rect">
                <a:avLst/>
              </a:prstGeom>
              <a:blipFill>
                <a:blip r:embed="rId7"/>
                <a:stretch>
                  <a:fillRect l="-1293" r="-1293" b="-3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31203" y="799223"/>
            <a:ext cx="1722345" cy="13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045737">
            <a:off x="17178801" y="-304827"/>
            <a:ext cx="1189750" cy="201110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229600" y="800100"/>
            <a:ext cx="1792982" cy="981804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66799" y="2400300"/>
                <a:ext cx="16042105" cy="7166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 là số phút khối lượng do tế bào vi khuẩn này sinh ra sẽ đạt tới khối lượng của Trái Đất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đó ta có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.5.1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−13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=6.1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=1,2.1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≈133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≈2660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mất khoảng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2660</m:t>
                        </m:r>
                      </m:num>
                      <m:den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≈44</m:t>
                    </m:r>
                  </m:oMath>
                </a14:m>
                <a:r>
                  <a:rPr lang="vi-VN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giờ khối lượng do tế bào vi khuẩn này sinh ra sẽ đạt tới khối lượng của Trái Đất.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2400300"/>
                <a:ext cx="16042105" cy="7166514"/>
              </a:xfrm>
              <a:prstGeom prst="rect">
                <a:avLst/>
              </a:prstGeom>
              <a:blipFill>
                <a:blip r:embed="rId5"/>
                <a:stretch>
                  <a:fillRect l="-1330" r="-1330" b="-1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0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64612" y="3067658"/>
            <a:ext cx="5411428" cy="4226951"/>
            <a:chOff x="924909" y="3568797"/>
            <a:chExt cx="5411428" cy="4241703"/>
          </a:xfrm>
        </p:grpSpPr>
        <p:grpSp>
          <p:nvGrpSpPr>
            <p:cNvPr id="11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3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4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Rectangle 11"/>
            <p:cNvSpPr/>
            <p:nvPr/>
          </p:nvSpPr>
          <p:spPr>
            <a:xfrm>
              <a:off x="1200681" y="4501455"/>
              <a:ext cx="4796230" cy="2038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2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2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2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</a:t>
              </a:r>
              <a:r>
                <a:rPr lang="pt-BR" sz="42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trong </a:t>
              </a:r>
              <a:r>
                <a:rPr lang="pt-BR" sz="42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</a:t>
              </a:r>
              <a:endParaRPr lang="pt-BR" sz="42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25655" y="3067659"/>
            <a:ext cx="5422223" cy="4225220"/>
            <a:chOff x="6840639" y="3553166"/>
            <a:chExt cx="5422223" cy="5001862"/>
          </a:xfrm>
        </p:grpSpPr>
        <p:grpSp>
          <p:nvGrpSpPr>
            <p:cNvPr id="16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18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9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7354058" y="4626808"/>
              <a:ext cx="4360209" cy="2414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2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</a:t>
              </a:r>
              <a:r>
                <a:rPr lang="pt-BR" sz="42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SBT </a:t>
              </a:r>
              <a:endParaRPr lang="pt-BR" sz="42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421737" y="3067658"/>
            <a:ext cx="5422223" cy="4211376"/>
            <a:chOff x="12644694" y="3479846"/>
            <a:chExt cx="5422223" cy="4709752"/>
          </a:xfrm>
        </p:grpSpPr>
        <p:grpSp>
          <p:nvGrpSpPr>
            <p:cNvPr id="21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3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4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12756290" y="4039718"/>
              <a:ext cx="5196871" cy="3350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2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2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2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2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</a:t>
              </a:r>
              <a:r>
                <a:rPr lang="en-US" sz="42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3</a:t>
              </a:r>
              <a:r>
                <a:rPr lang="vi-VN" sz="42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 Hàm số mũ. Hàm số Logarit</a:t>
              </a:r>
              <a:endParaRPr lang="pt-BR" sz="42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9" name="TextBox 4"/>
          <p:cNvSpPr txBox="1"/>
          <p:nvPr/>
        </p:nvSpPr>
        <p:spPr>
          <a:xfrm>
            <a:off x="5572648" y="688939"/>
            <a:ext cx="2154249" cy="387398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41"/>
              </a:lnSpc>
            </a:pPr>
            <a:endParaRPr/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723272" y="8947718"/>
            <a:ext cx="3006932" cy="1301182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334000" y="9693838"/>
            <a:ext cx="7314693" cy="3298262"/>
          </a:xfrm>
          <a:prstGeom prst="rect">
            <a:avLst/>
          </a:prstGeom>
        </p:spPr>
      </p:pic>
      <p:pic>
        <p:nvPicPr>
          <p:cNvPr id="3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58474" y="8942969"/>
            <a:ext cx="1018626" cy="1305931"/>
          </a:xfrm>
          <a:prstGeom prst="rect">
            <a:avLst/>
          </a:prstGeom>
        </p:spPr>
      </p:pic>
      <p:sp>
        <p:nvSpPr>
          <p:cNvPr id="2" name="Google Shape;7771;p33">
            <a:extLst>
              <a:ext uri="{FF2B5EF4-FFF2-40B4-BE49-F238E27FC236}">
                <a16:creationId xmlns:a16="http://schemas.microsoft.com/office/drawing/2014/main" id="{733D4822-395D-4929-B0D1-9FAA05BE334E}"/>
              </a:ext>
            </a:extLst>
          </p:cNvPr>
          <p:cNvSpPr txBox="1">
            <a:spLocks/>
          </p:cNvSpPr>
          <p:nvPr/>
        </p:nvSpPr>
        <p:spPr>
          <a:xfrm>
            <a:off x="3987447" y="1047236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0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  <a:endParaRPr lang="vi-VN" sz="70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749" y="8204806"/>
            <a:ext cx="18731151" cy="2557207"/>
            <a:chOff x="0" y="0"/>
            <a:chExt cx="4933307" cy="6735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3307" cy="673503"/>
            </a:xfrm>
            <a:custGeom>
              <a:avLst/>
              <a:gdLst/>
              <a:ahLst/>
              <a:cxnLst/>
              <a:rect l="l" t="t" r="r" b="b"/>
              <a:pathLst>
                <a:path w="4933307" h="673503">
                  <a:moveTo>
                    <a:pt x="0" y="0"/>
                  </a:moveTo>
                  <a:lnTo>
                    <a:pt x="4933307" y="0"/>
                  </a:lnTo>
                  <a:lnTo>
                    <a:pt x="4933307" y="673503"/>
                  </a:lnTo>
                  <a:lnTo>
                    <a:pt x="0" y="673503"/>
                  </a:lnTo>
                  <a:close/>
                </a:path>
              </a:pathLst>
            </a:custGeom>
            <a:solidFill>
              <a:srgbClr val="E49B8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78381" y="-419100"/>
            <a:ext cx="13285739" cy="153915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435391" y="7429500"/>
            <a:ext cx="9069523" cy="408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669034" y="6363367"/>
            <a:ext cx="3856966" cy="36734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49508" y="5667755"/>
            <a:ext cx="1436315" cy="184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070629">
            <a:off x="14326054" y="312979"/>
            <a:ext cx="2165241" cy="2955043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2179527" y="3040003"/>
            <a:ext cx="13883445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</a:t>
            </a: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BÀI HỌC</a:t>
            </a:r>
            <a:r>
              <a:rPr lang="vi-VN" sz="7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80" y="1644966"/>
            <a:ext cx="979790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06135" y="1745356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136383" y="463961"/>
            <a:ext cx="1485264" cy="11634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68761" y="1409700"/>
            <a:ext cx="11767622" cy="2064349"/>
            <a:chOff x="3487309" y="1720725"/>
            <a:chExt cx="11767622" cy="20643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487309" y="1846082"/>
                  <a:ext cx="10439400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4000" smtClean="0">
                      <a:solidFill>
                        <a:srgbClr val="000000"/>
                      </a:solidFill>
                    </a:rPr>
                    <a:t>a) Tìm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4000">
                      <a:solidFill>
                        <a:srgbClr val="000000"/>
                      </a:solidFill>
                    </a:rPr>
                    <a:t> trong mỗi trường hợp sau:</a:t>
                  </a:r>
                  <a:r>
                    <a:rPr lang="vi-VN" sz="4000">
                      <a:solidFill>
                        <a:srgbClr val="000000"/>
                      </a:solidFill>
                    </a:rPr>
                    <a:t> </a:t>
                  </a:r>
                  <a:endParaRPr lang="en-US" sz="4000" smtClean="0">
                    <a:solidFill>
                      <a:srgbClr val="000000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4000" smtClean="0">
                      <a:solidFill>
                        <a:srgbClr val="000000"/>
                      </a:solidFill>
                    </a:rPr>
                    <a:t>b</a:t>
                  </a:r>
                  <a:r>
                    <a:rPr lang="vi-VN" sz="4000">
                      <a:solidFill>
                        <a:srgbClr val="000000"/>
                      </a:solidFill>
                    </a:rPr>
                    <a:t>) Có bao nhiêu số thực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4000">
                      <a:solidFill>
                        <a:srgbClr val="000000"/>
                      </a:solidFill>
                    </a:rPr>
                    <a:t> </a:t>
                  </a:r>
                  <a:r>
                    <a:rPr lang="vi-VN" sz="4000">
                      <a:solidFill>
                        <a:srgbClr val="000000"/>
                      </a:solidFill>
                    </a:rPr>
                    <a:t>sao </a:t>
                  </a:r>
                  <a:r>
                    <a:rPr lang="vi-VN" sz="4000" smtClean="0">
                      <a:solidFill>
                        <a:srgbClr val="000000"/>
                      </a:solidFill>
                    </a:rPr>
                    <a:t>cho</a:t>
                  </a:r>
                  <a:r>
                    <a:rPr lang="en-US" sz="4000" smtClean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a14:m>
                  <a:r>
                    <a:rPr lang="vi-VN" sz="4000">
                      <a:solidFill>
                        <a:srgbClr val="000000"/>
                      </a:solidFill>
                    </a:rPr>
                    <a:t>?</a:t>
                  </a:r>
                  <a:endParaRPr lang="vi-VN" sz="4000" b="0" i="0">
                    <a:solidFill>
                      <a:srgbClr val="000000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7309" y="1846082"/>
                  <a:ext cx="10439400" cy="1938992"/>
                </a:xfrm>
                <a:prstGeom prst="rect">
                  <a:avLst/>
                </a:prstGeom>
                <a:blipFill>
                  <a:blip r:embed="rId5"/>
                  <a:stretch>
                    <a:fillRect l="-2103" b="-6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/>
                <p:cNvSpPr/>
                <p:nvPr/>
              </p:nvSpPr>
              <p:spPr>
                <a:xfrm>
                  <a:off x="11734800" y="1720725"/>
                  <a:ext cx="3520131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40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9;</m:t>
                        </m:r>
                        <m:sSup>
                          <m:sSupPr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40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4800" y="1720725"/>
                  <a:ext cx="3520131" cy="12488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0" y="38100"/>
            <a:ext cx="4849144" cy="1186299"/>
            <a:chOff x="566552" y="485103"/>
            <a:chExt cx="5534234" cy="611475"/>
          </a:xfrm>
          <a:solidFill>
            <a:schemeClr val="accent5">
              <a:lumMod val="50000"/>
            </a:schemeClr>
          </a:solidFill>
        </p:grpSpPr>
        <p:sp>
          <p:nvSpPr>
            <p:cNvPr id="25" name="Round Single Corner Rectangle 24"/>
            <p:cNvSpPr/>
            <p:nvPr/>
          </p:nvSpPr>
          <p:spPr>
            <a:xfrm flipV="1">
              <a:off x="566552" y="485103"/>
              <a:ext cx="5534234" cy="611475"/>
            </a:xfrm>
            <a:prstGeom prst="round1Rect">
              <a:avLst>
                <a:gd name="adj" fmla="val 29216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97534" y="599924"/>
              <a:ext cx="4672270" cy="404539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45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Định nghĩa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352719" y="4331008"/>
                <a:ext cx="11277600" cy="3555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Có một số thực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duy nhất để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719" y="4331008"/>
                <a:ext cx="11277600" cy="3555525"/>
              </a:xfrm>
              <a:prstGeom prst="rect">
                <a:avLst/>
              </a:prstGeom>
              <a:blipFill>
                <a:blip r:embed="rId7"/>
                <a:stretch>
                  <a:fillRect l="-1892" b="-3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67000" y="3749814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4000" b="1" i="1" u="sng" smtClean="0">
                <a:solidFill>
                  <a:schemeClr val="tx2"/>
                </a:solidFill>
              </a:rPr>
              <a:t>Giải</a:t>
            </a:r>
            <a:r>
              <a:rPr lang="en-US" sz="4000" b="1" i="1" u="sng" smtClean="0">
                <a:solidFill>
                  <a:schemeClr val="tx2"/>
                </a:solidFill>
              </a:rPr>
              <a:t>:</a:t>
            </a:r>
            <a:endParaRPr lang="en-US" sz="4000" b="1" i="1" u="sng" dirty="0">
              <a:solidFill>
                <a:schemeClr val="tx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3614" y="8157508"/>
            <a:ext cx="14755586" cy="1938992"/>
            <a:chOff x="1856014" y="8039100"/>
            <a:chExt cx="14755586" cy="193899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3124200" y="8039100"/>
                  <a:ext cx="13487400" cy="1938992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400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Có đúng một </a:t>
                  </a:r>
                  <a:r>
                    <a:rPr lang="da-DK" sz="4000">
                      <a:solidFill>
                        <a:schemeClr val="tx1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số thực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</m:oMath>
                  </a14:m>
                  <a:r>
                    <a:rPr lang="da-DK" sz="4000">
                      <a:solidFill>
                        <a:schemeClr val="tx1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da-DK" sz="400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sao cho để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sup>
                      </m:sSup>
                      <m:r>
                        <a:rPr lang="da-DK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da-DK" sz="400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Số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</m:oMath>
                  </a14:m>
                  <a:r>
                    <a:rPr lang="da-DK" sz="400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gọi là lôgarit cơ số 3 của 5, kí hiệu là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000" b="0" i="1" kern="1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kern="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func>
                    </m:oMath>
                  </a14:m>
                  <a:r>
                    <a:rPr lang="da-DK" sz="400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 </a:t>
                  </a:r>
                  <a:endParaRPr lang="en-US" sz="4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8039100"/>
                  <a:ext cx="13487400" cy="1938992"/>
                </a:xfrm>
                <a:prstGeom prst="rect">
                  <a:avLst/>
                </a:prstGeom>
                <a:blipFill>
                  <a:blip r:embed="rId8"/>
                  <a:stretch>
                    <a:fillRect l="-1534" r="-1489" b="-6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>
            <a:xfrm>
              <a:off x="1856014" y="8627596"/>
              <a:ext cx="853535" cy="762000"/>
            </a:xfrm>
            <a:prstGeom prst="rightArrow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30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802280" y="739380"/>
            <a:ext cx="47596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23898" y="2383492"/>
            <a:ext cx="16916401" cy="5960408"/>
            <a:chOff x="457199" y="2171700"/>
            <a:chExt cx="17449801" cy="4800600"/>
          </a:xfrm>
        </p:grpSpPr>
        <p:grpSp>
          <p:nvGrpSpPr>
            <p:cNvPr id="28" name="Group 27"/>
            <p:cNvGrpSpPr/>
            <p:nvPr/>
          </p:nvGrpSpPr>
          <p:grpSpPr>
            <a:xfrm>
              <a:off x="457199" y="2171700"/>
              <a:ext cx="17449801" cy="4800600"/>
              <a:chOff x="380999" y="2139616"/>
              <a:chExt cx="17449801" cy="4800600"/>
            </a:xfrm>
          </p:grpSpPr>
          <p:sp>
            <p:nvSpPr>
              <p:cNvPr id="27" name="Freeform 6"/>
              <p:cNvSpPr/>
              <p:nvPr/>
            </p:nvSpPr>
            <p:spPr>
              <a:xfrm>
                <a:off x="380999" y="2139616"/>
                <a:ext cx="17449801" cy="4800600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2"/>
                </a:solidFill>
                <a:prstDash val="sysDash"/>
              </a:ln>
            </p:spPr>
          </p:sp>
          <p:sp>
            <p:nvSpPr>
              <p:cNvPr id="19" name="Freeform 6"/>
              <p:cNvSpPr/>
              <p:nvPr/>
            </p:nvSpPr>
            <p:spPr>
              <a:xfrm>
                <a:off x="657726" y="2396290"/>
                <a:ext cx="16916400" cy="4334380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1014341" y="2612830"/>
                  <a:ext cx="16355569" cy="39654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da-DK" sz="4400"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hai số thực dương </a:t>
                  </a:r>
                  <a14:m>
                    <m:oMath xmlns:m="http://schemas.openxmlformats.org/officeDocument/2006/math"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da-DK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khác 1. Số thực </a:t>
                  </a:r>
                  <a14:m>
                    <m:oMath xmlns:m="http://schemas.openxmlformats.org/officeDocument/2006/math"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</m:oMath>
                  </a14:m>
                  <a:r>
                    <a:rPr lang="da-DK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a-DK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da-DK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được gọi là lôgarit cơ số </a:t>
                  </a:r>
                  <a14:m>
                    <m:oMath xmlns:m="http://schemas.openxmlformats.org/officeDocument/2006/math"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da-DK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kí hiệu là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4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</m:oMath>
                  </a14:m>
                  <a:r>
                    <a:rPr lang="da-DK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nghĩa là</a:t>
                  </a:r>
                  <a:endPara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da-DK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a-DK" sz="44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a-DK" sz="44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da-DK" sz="4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da-DK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⟺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a-DK" sz="4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a-DK" sz="4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da-DK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da-DK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44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</m:oMath>
                  </a14:m>
                  <a:r>
                    <a:rPr lang="da-DK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khi và chỉ khi </a:t>
                  </a:r>
                  <a14:m>
                    <m:oMath xmlns:m="http://schemas.openxmlformats.org/officeDocument/2006/math"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&gt;0, </m:t>
                      </m:r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≠1</m:t>
                      </m:r>
                    </m:oMath>
                  </a14:m>
                  <a:r>
                    <a:rPr lang="da-DK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a-DK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da-DK" sz="44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341" y="2612830"/>
                  <a:ext cx="16355569" cy="3965468"/>
                </a:xfrm>
                <a:prstGeom prst="rect">
                  <a:avLst/>
                </a:prstGeom>
                <a:blipFill>
                  <a:blip r:embed="rId2"/>
                  <a:stretch>
                    <a:fillRect l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458921">
            <a:off x="23567" y="-409020"/>
            <a:ext cx="1400661" cy="2296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8272" y="6843280"/>
            <a:ext cx="3119121" cy="32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33926" y="567490"/>
            <a:ext cx="16764000" cy="9231601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381000" y="483268"/>
            <a:ext cx="3861128" cy="1279214"/>
            <a:chOff x="482272" y="679784"/>
            <a:chExt cx="3861128" cy="127921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2272" y="679784"/>
              <a:ext cx="3861128" cy="1279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871436" y="764071"/>
              <a:ext cx="2223686" cy="982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dụ 1: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026231" y="598030"/>
                <a:ext cx="13872956" cy="288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2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Tính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2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2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42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2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42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2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42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                                      </m:t>
                      </m:r>
                      <m:r>
                        <m:rPr>
                          <m:sty m:val="p"/>
                        </m:rPr>
                        <a:rPr lang="en-US" sz="42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42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20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2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b="0" i="1" kern="1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2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2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200" b="0" i="1" kern="1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231" y="598030"/>
                <a:ext cx="13872956" cy="28830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31100" y="3832058"/>
            <a:ext cx="1969652" cy="9906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10271071">
            <a:off x="16225133" y="246154"/>
            <a:ext cx="1550874" cy="1522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191000" y="5885017"/>
                <a:ext cx="541096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20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 </m:t>
                    </m:r>
                    <m:sSub>
                      <m:sSubPr>
                        <m:ctrlPr>
                          <a:rPr lang="en-US" sz="42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2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2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2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4200" smtClean="0"/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2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200" smtClean="0"/>
                  <a:t> </a:t>
                </a:r>
                <a:endParaRPr lang="en-US" sz="420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885017"/>
                <a:ext cx="5410968" cy="738664"/>
              </a:xfrm>
              <a:prstGeom prst="rect">
                <a:avLst/>
              </a:prstGeom>
              <a:blipFill>
                <a:blip r:embed="rId25"/>
                <a:stretch>
                  <a:fillRect t="-14754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038600" y="6997737"/>
                <a:ext cx="6403228" cy="1913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20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420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2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420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2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2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2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2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func>
                      <m:r>
                        <a:rPr lang="en-US" sz="42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−2 </m:t>
                      </m:r>
                      <m:r>
                        <m:rPr>
                          <m:sty m:val="p"/>
                        </m:rPr>
                        <a:rPr lang="en-US" sz="42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2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2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2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0" i="1" kern="1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200" b="0" i="1" kern="1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42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997737"/>
                <a:ext cx="6403228" cy="191360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799252" y="7197111"/>
            <a:ext cx="4871126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457200" y="782663"/>
            <a:ext cx="10849394" cy="1203330"/>
            <a:chOff x="3663045" y="869613"/>
            <a:chExt cx="10849394" cy="1203330"/>
          </a:xfrm>
        </p:grpSpPr>
        <p:pic>
          <p:nvPicPr>
            <p:cNvPr id="3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663045" y="869613"/>
              <a:ext cx="5553212" cy="120333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958445" y="869613"/>
              <a:ext cx="9553994" cy="1002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lang="nl-NL" sz="4500" b="1" noProof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 </a:t>
              </a:r>
              <a:r>
                <a:rPr kumimoji="0" lang="nl-NL" sz="45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3"/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301462" flipH="1">
            <a:off x="16828712" y="35594"/>
            <a:ext cx="1767106" cy="1928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615197" y="852847"/>
                <a:ext cx="9144000" cy="30971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4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4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44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81</m:t>
                          </m:r>
                        </m:e>
                      </m:func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             </m:t>
                      </m:r>
                      <m:r>
                        <m:rPr>
                          <m:sty m:val="p"/>
                        </m:rPr>
                        <a:rPr lang="en-US" sz="44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44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en-US" sz="4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197" y="852847"/>
                <a:ext cx="9144000" cy="3097130"/>
              </a:xfrm>
              <a:prstGeom prst="rect">
                <a:avLst/>
              </a:prstGeom>
              <a:blipFill>
                <a:blip r:embed="rId9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19800" y="5918577"/>
                <a:ext cx="67509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400" i="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fun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1=4</m:t>
                      </m:r>
                      <m:r>
                        <m:rPr>
                          <m:nor/>
                        </m:rPr>
                        <a:rPr lang="en-US" sz="44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ì 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=81</m:t>
                      </m:r>
                    </m:oMath>
                  </m:oMathPara>
                </a14:m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918577"/>
                <a:ext cx="675095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619208" y="4366631"/>
            <a:ext cx="1407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4400" b="1" i="1" u="sng" smtClean="0">
                <a:solidFill>
                  <a:srgbClr val="C00000"/>
                </a:solidFill>
              </a:rPr>
              <a:t>Giải</a:t>
            </a:r>
            <a:r>
              <a:rPr lang="en-US" sz="4400" b="1" i="1" u="sng" smtClean="0">
                <a:solidFill>
                  <a:srgbClr val="C00000"/>
                </a:solidFill>
              </a:rPr>
              <a:t>:</a:t>
            </a:r>
            <a:endParaRPr lang="en-US" sz="4400" b="1" i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132094" y="7104672"/>
                <a:ext cx="8770030" cy="2077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en-US" sz="44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ì 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>
                          <a:effectLst/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94" y="7104672"/>
                <a:ext cx="8770030" cy="20774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977295"/>
            <a:ext cx="3767655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1204</Words>
  <Application>Microsoft Office PowerPoint</Application>
  <PresentationFormat>Custom</PresentationFormat>
  <Paragraphs>303</Paragraphs>
  <Slides>53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Dotum</vt:lpstr>
      <vt:lpstr>Arial</vt:lpstr>
      <vt:lpstr>Kavoon</vt:lpstr>
      <vt:lpstr>Cambria Math</vt:lpstr>
      <vt:lpstr>Wingdings</vt:lpstr>
      <vt:lpstr>Malgun Gothic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Cute Illustrative City Quiz Game Presentation</dc:title>
  <dc:creator>Hà Ngân</dc:creator>
  <cp:lastModifiedBy>Admin</cp:lastModifiedBy>
  <cp:revision>128</cp:revision>
  <dcterms:created xsi:type="dcterms:W3CDTF">2006-08-16T00:00:00Z</dcterms:created>
  <dcterms:modified xsi:type="dcterms:W3CDTF">2023-11-17T09:23:35Z</dcterms:modified>
  <dc:identifier>DAFaDmV4ks8</dc:identifier>
</cp:coreProperties>
</file>