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67" r:id="rId2"/>
    <p:sldId id="268" r:id="rId3"/>
    <p:sldId id="337" r:id="rId4"/>
    <p:sldId id="338" r:id="rId5"/>
    <p:sldId id="270" r:id="rId6"/>
    <p:sldId id="279" r:id="rId7"/>
    <p:sldId id="280" r:id="rId8"/>
    <p:sldId id="326" r:id="rId9"/>
    <p:sldId id="324" r:id="rId10"/>
    <p:sldId id="325" r:id="rId11"/>
    <p:sldId id="339" r:id="rId12"/>
    <p:sldId id="340" r:id="rId13"/>
    <p:sldId id="341" r:id="rId14"/>
    <p:sldId id="342" r:id="rId15"/>
    <p:sldId id="343" r:id="rId16"/>
    <p:sldId id="344" r:id="rId17"/>
    <p:sldId id="345" r:id="rId18"/>
    <p:sldId id="350" r:id="rId19"/>
    <p:sldId id="351" r:id="rId20"/>
    <p:sldId id="295" r:id="rId21"/>
    <p:sldId id="352" r:id="rId22"/>
    <p:sldId id="353" r:id="rId23"/>
    <p:sldId id="354" r:id="rId24"/>
    <p:sldId id="262" r:id="rId25"/>
    <p:sldId id="331" r:id="rId26"/>
    <p:sldId id="298" r:id="rId27"/>
    <p:sldId id="303" r:id="rId28"/>
    <p:sldId id="333" r:id="rId29"/>
    <p:sldId id="334" r:id="rId30"/>
    <p:sldId id="356" r:id="rId31"/>
    <p:sldId id="335" r:id="rId32"/>
    <p:sldId id="336" r:id="rId33"/>
    <p:sldId id="258" r:id="rId34"/>
    <p:sldId id="310" r:id="rId35"/>
  </p:sldIdLst>
  <p:sldSz cx="18288000" cy="10287000"/>
  <p:notesSz cx="6858000" cy="9144000"/>
  <p:embeddedFontLst>
    <p:embeddedFont>
      <p:font typeface="Dotum" panose="020B0600000101010101" pitchFamily="34" charset="-127"/>
      <p:regular r:id="rId37"/>
    </p:embeddedFont>
    <p:embeddedFont>
      <p:font typeface="Cambria Math" panose="02040503050406030204" pitchFamily="18" charset="0"/>
      <p:regular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F53"/>
    <a:srgbClr val="178288"/>
    <a:srgbClr val="DAE7F6"/>
    <a:srgbClr val="D9F5FF"/>
    <a:srgbClr val="FDEF94"/>
    <a:srgbClr val="FFFCE7"/>
    <a:srgbClr val="FEF4BA"/>
    <a:srgbClr val="FFEFFA"/>
    <a:srgbClr val="FFCCEE"/>
    <a:srgbClr val="D60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664" autoAdjust="0"/>
  </p:normalViewPr>
  <p:slideViewPr>
    <p:cSldViewPr>
      <p:cViewPr varScale="1">
        <p:scale>
          <a:sx n="39" d="100"/>
          <a:sy n="39" d="100"/>
        </p:scale>
        <p:origin x="31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EC77B-C520-411D-BA9B-40AC5F2F7A33}" type="datetimeFigureOut">
              <a:rPr lang="en-US" smtClean="0"/>
              <a:t>11/21/2023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01956-782D-4A2F-8DAB-D3BE30AA36E8}" type="slidenum">
              <a:rPr lang="en-US" smtClean="0"/>
              <a:t>‹#›</a:t>
            </a:fld>
            <a:endParaRPr lang="en-US"/>
          </a:p>
        </p:txBody>
      </p:sp>
    </p:spTree>
    <p:extLst>
      <p:ext uri="{BB962C8B-B14F-4D97-AF65-F5344CB8AC3E}">
        <p14:creationId xmlns:p14="http://schemas.microsoft.com/office/powerpoint/2010/main" val="3182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74.svg"/><Relationship Id="rId18" Type="http://schemas.openxmlformats.org/officeDocument/2006/relationships/image" Target="../media/image9.png"/><Relationship Id="rId3" Type="http://schemas.openxmlformats.org/officeDocument/2006/relationships/image" Target="../media/image164.svg"/><Relationship Id="rId21" Type="http://schemas.openxmlformats.org/officeDocument/2006/relationships/image" Target="../media/image182.svg"/><Relationship Id="rId7" Type="http://schemas.openxmlformats.org/officeDocument/2006/relationships/image" Target="../media/image168.svg"/><Relationship Id="rId12" Type="http://schemas.openxmlformats.org/officeDocument/2006/relationships/image" Target="../media/image6.png"/><Relationship Id="rId17" Type="http://schemas.openxmlformats.org/officeDocument/2006/relationships/image" Target="../media/image178.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72.svg"/><Relationship Id="rId5" Type="http://schemas.openxmlformats.org/officeDocument/2006/relationships/image" Target="../media/image166.svg"/><Relationship Id="rId15" Type="http://schemas.openxmlformats.org/officeDocument/2006/relationships/image" Target="../media/image176.svg"/><Relationship Id="rId10" Type="http://schemas.openxmlformats.org/officeDocument/2006/relationships/image" Target="../media/image5.png"/><Relationship Id="rId19" Type="http://schemas.openxmlformats.org/officeDocument/2006/relationships/image" Target="../media/image180.svg"/><Relationship Id="rId4" Type="http://schemas.openxmlformats.org/officeDocument/2006/relationships/image" Target="../media/image2.png"/><Relationship Id="rId9" Type="http://schemas.openxmlformats.org/officeDocument/2006/relationships/image" Target="../media/image170.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50.png"/><Relationship Id="rId3"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7.xml"/><Relationship Id="rId11" Type="http://schemas.openxmlformats.org/officeDocument/2006/relationships/image" Target="../media/image48.png"/><Relationship Id="rId10"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2.sv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60.png"/><Relationship Id="rId3"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56.png"/><Relationship Id="rId1" Type="http://schemas.openxmlformats.org/officeDocument/2006/relationships/slideLayout" Target="../slideLayouts/slideLayout7.xml"/><Relationship Id="rId11" Type="http://schemas.openxmlformats.org/officeDocument/2006/relationships/image" Target="../media/image59.png"/><Relationship Id="rId10" Type="http://schemas.openxmlformats.org/officeDocument/2006/relationships/image" Target="../media/image58.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65.png"/><Relationship Id="rId3"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61.png"/><Relationship Id="rId1" Type="http://schemas.openxmlformats.org/officeDocument/2006/relationships/slideLayout" Target="../slideLayouts/slideLayout7.xml"/><Relationship Id="rId11" Type="http://schemas.openxmlformats.org/officeDocument/2006/relationships/image" Target="../media/image64.png"/><Relationship Id="rId10" Type="http://schemas.openxmlformats.org/officeDocument/2006/relationships/image" Target="../media/image63.png"/><Relationship Id="rId9"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91.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9.sv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89.svg"/></Relationships>
</file>

<file path=ppt/slides/_rels/slide2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1.svg"/><Relationship Id="rId3" Type="http://schemas.microsoft.com/office/2007/relationships/hdphoto" Target="../media/hdphoto2.wdp"/><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9.svg"/><Relationship Id="rId5" Type="http://schemas.microsoft.com/office/2007/relationships/hdphoto" Target="../media/hdphoto1.wdp"/><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 Id="rId11" Type="http://schemas.openxmlformats.org/officeDocument/2006/relationships/image" Target="../media/image43.sv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74.svg"/><Relationship Id="rId18" Type="http://schemas.openxmlformats.org/officeDocument/2006/relationships/image" Target="../media/image9.png"/><Relationship Id="rId3" Type="http://schemas.openxmlformats.org/officeDocument/2006/relationships/image" Target="../media/image164.svg"/><Relationship Id="rId21" Type="http://schemas.openxmlformats.org/officeDocument/2006/relationships/image" Target="../media/image182.svg"/><Relationship Id="rId7" Type="http://schemas.openxmlformats.org/officeDocument/2006/relationships/image" Target="../media/image168.svg"/><Relationship Id="rId12" Type="http://schemas.openxmlformats.org/officeDocument/2006/relationships/image" Target="../media/image6.png"/><Relationship Id="rId17" Type="http://schemas.openxmlformats.org/officeDocument/2006/relationships/image" Target="../media/image178.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72.svg"/><Relationship Id="rId5" Type="http://schemas.openxmlformats.org/officeDocument/2006/relationships/image" Target="../media/image166.svg"/><Relationship Id="rId15" Type="http://schemas.openxmlformats.org/officeDocument/2006/relationships/image" Target="../media/image176.svg"/><Relationship Id="rId10" Type="http://schemas.openxmlformats.org/officeDocument/2006/relationships/image" Target="../media/image5.png"/><Relationship Id="rId19" Type="http://schemas.openxmlformats.org/officeDocument/2006/relationships/image" Target="../media/image180.svg"/><Relationship Id="rId4" Type="http://schemas.openxmlformats.org/officeDocument/2006/relationships/image" Target="../media/image2.png"/><Relationship Id="rId9" Type="http://schemas.openxmlformats.org/officeDocument/2006/relationships/image" Target="../media/image170.sv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91.svg"/><Relationship Id="rId3" Type="http://schemas.microsoft.com/office/2007/relationships/hdphoto" Target="../media/hdphoto2.wdp"/><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9.svg"/><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91.svg"/><Relationship Id="rId12"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89.svg"/><Relationship Id="rId10" Type="http://schemas.openxmlformats.org/officeDocument/2006/relationships/image" Target="../media/image16.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55.svg"/><Relationship Id="rId3" Type="http://schemas.openxmlformats.org/officeDocument/2006/relationships/image" Target="../media/image145.svg"/><Relationship Id="rId7" Type="http://schemas.openxmlformats.org/officeDocument/2006/relationships/image" Target="../media/image149.svg"/><Relationship Id="rId12"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53.svg"/><Relationship Id="rId5" Type="http://schemas.openxmlformats.org/officeDocument/2006/relationships/image" Target="../media/image147.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151.sv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F8F8"/>
        </a:solidFill>
        <a:effectLst/>
      </p:bgPr>
    </p:bg>
    <p:spTree>
      <p:nvGrpSpPr>
        <p:cNvPr id="1" name=""/>
        <p:cNvGrpSpPr/>
        <p:nvPr/>
      </p:nvGrpSpPr>
      <p:grpSpPr>
        <a:xfrm>
          <a:off x="0" y="0"/>
          <a:ext cx="0" cy="0"/>
          <a:chOff x="0" y="0"/>
          <a:chExt cx="0" cy="0"/>
        </a:xfrm>
      </p:grpSpPr>
      <p:sp>
        <p:nvSpPr>
          <p:cNvPr id="2" name="Freeform 2"/>
          <p:cNvSpPr/>
          <p:nvPr/>
        </p:nvSpPr>
        <p:spPr>
          <a:xfrm rot="1348375">
            <a:off x="13912460" y="746695"/>
            <a:ext cx="4612311" cy="1232745"/>
          </a:xfrm>
          <a:custGeom>
            <a:avLst/>
            <a:gdLst/>
            <a:ahLst/>
            <a:cxnLst/>
            <a:rect l="l" t="t" r="r" b="b"/>
            <a:pathLst>
              <a:path w="4612311" h="1232745">
                <a:moveTo>
                  <a:pt x="0" y="0"/>
                </a:moveTo>
                <a:lnTo>
                  <a:pt x="4612311" y="0"/>
                </a:lnTo>
                <a:lnTo>
                  <a:pt x="4612311" y="1232745"/>
                </a:lnTo>
                <a:lnTo>
                  <a:pt x="0" y="123274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88786">
            <a:off x="15470324" y="4050942"/>
            <a:ext cx="2765850" cy="774438"/>
          </a:xfrm>
          <a:custGeom>
            <a:avLst/>
            <a:gdLst/>
            <a:ahLst/>
            <a:cxnLst/>
            <a:rect l="l" t="t" r="r" b="b"/>
            <a:pathLst>
              <a:path w="2765850" h="774438">
                <a:moveTo>
                  <a:pt x="0" y="0"/>
                </a:moveTo>
                <a:lnTo>
                  <a:pt x="2765850" y="0"/>
                </a:lnTo>
                <a:lnTo>
                  <a:pt x="2765850" y="774438"/>
                </a:lnTo>
                <a:lnTo>
                  <a:pt x="0" y="7744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479167">
            <a:off x="15398494" y="6337808"/>
            <a:ext cx="2417976" cy="3418732"/>
          </a:xfrm>
          <a:custGeom>
            <a:avLst/>
            <a:gdLst/>
            <a:ahLst/>
            <a:cxnLst/>
            <a:rect l="l" t="t" r="r" b="b"/>
            <a:pathLst>
              <a:path w="2417976" h="3418732">
                <a:moveTo>
                  <a:pt x="0" y="0"/>
                </a:moveTo>
                <a:lnTo>
                  <a:pt x="2417976" y="0"/>
                </a:lnTo>
                <a:lnTo>
                  <a:pt x="2417976" y="3418732"/>
                </a:lnTo>
                <a:lnTo>
                  <a:pt x="0" y="34187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448923">
            <a:off x="9166964" y="9493919"/>
            <a:ext cx="3657600" cy="591866"/>
          </a:xfrm>
          <a:custGeom>
            <a:avLst/>
            <a:gdLst/>
            <a:ahLst/>
            <a:cxnLst/>
            <a:rect l="l" t="t" r="r" b="b"/>
            <a:pathLst>
              <a:path w="3657600" h="591866">
                <a:moveTo>
                  <a:pt x="0" y="0"/>
                </a:moveTo>
                <a:lnTo>
                  <a:pt x="3657600" y="0"/>
                </a:lnTo>
                <a:lnTo>
                  <a:pt x="3657600" y="591866"/>
                </a:lnTo>
                <a:lnTo>
                  <a:pt x="0" y="59186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752242">
            <a:off x="4147272" y="9233188"/>
            <a:ext cx="2202626" cy="1113327"/>
          </a:xfrm>
          <a:custGeom>
            <a:avLst/>
            <a:gdLst/>
            <a:ahLst/>
            <a:cxnLst/>
            <a:rect l="l" t="t" r="r" b="b"/>
            <a:pathLst>
              <a:path w="2202626" h="1113327">
                <a:moveTo>
                  <a:pt x="0" y="0"/>
                </a:moveTo>
                <a:lnTo>
                  <a:pt x="2202627" y="0"/>
                </a:lnTo>
                <a:lnTo>
                  <a:pt x="2202627" y="1113328"/>
                </a:lnTo>
                <a:lnTo>
                  <a:pt x="0" y="111332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25726" y="7850316"/>
            <a:ext cx="2907107" cy="2436684"/>
          </a:xfrm>
          <a:custGeom>
            <a:avLst/>
            <a:gdLst/>
            <a:ahLst/>
            <a:cxnLst/>
            <a:rect l="l" t="t" r="r" b="b"/>
            <a:pathLst>
              <a:path w="2907107" h="2436684">
                <a:moveTo>
                  <a:pt x="0" y="0"/>
                </a:moveTo>
                <a:lnTo>
                  <a:pt x="2907106" y="0"/>
                </a:lnTo>
                <a:lnTo>
                  <a:pt x="2907106" y="2436684"/>
                </a:lnTo>
                <a:lnTo>
                  <a:pt x="0" y="243668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1469522">
            <a:off x="72422" y="483703"/>
            <a:ext cx="3237745" cy="2713819"/>
          </a:xfrm>
          <a:custGeom>
            <a:avLst/>
            <a:gdLst/>
            <a:ahLst/>
            <a:cxnLst/>
            <a:rect l="l" t="t" r="r" b="b"/>
            <a:pathLst>
              <a:path w="3237745" h="2713819">
                <a:moveTo>
                  <a:pt x="0" y="0"/>
                </a:moveTo>
                <a:lnTo>
                  <a:pt x="3237745" y="0"/>
                </a:lnTo>
                <a:lnTo>
                  <a:pt x="3237745" y="2713819"/>
                </a:lnTo>
                <a:lnTo>
                  <a:pt x="0" y="271381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82594">
            <a:off x="105688" y="4837146"/>
            <a:ext cx="2721455" cy="1484430"/>
          </a:xfrm>
          <a:custGeom>
            <a:avLst/>
            <a:gdLst/>
            <a:ahLst/>
            <a:cxnLst/>
            <a:rect l="l" t="t" r="r" b="b"/>
            <a:pathLst>
              <a:path w="2721455" h="1484430">
                <a:moveTo>
                  <a:pt x="0" y="0"/>
                </a:moveTo>
                <a:lnTo>
                  <a:pt x="2721456" y="0"/>
                </a:lnTo>
                <a:lnTo>
                  <a:pt x="2721456" y="1484430"/>
                </a:lnTo>
                <a:lnTo>
                  <a:pt x="0" y="14844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1630262">
            <a:off x="4728194" y="-1028700"/>
            <a:ext cx="2486967" cy="2057400"/>
          </a:xfrm>
          <a:custGeom>
            <a:avLst/>
            <a:gdLst/>
            <a:ahLst/>
            <a:cxnLst/>
            <a:rect l="l" t="t" r="r" b="b"/>
            <a:pathLst>
              <a:path w="2486967" h="2057400">
                <a:moveTo>
                  <a:pt x="0" y="0"/>
                </a:moveTo>
                <a:lnTo>
                  <a:pt x="2486967" y="0"/>
                </a:lnTo>
                <a:lnTo>
                  <a:pt x="2486967" y="2057400"/>
                </a:lnTo>
                <a:lnTo>
                  <a:pt x="0" y="205740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1" name="Freeform 11"/>
          <p:cNvSpPr/>
          <p:nvPr/>
        </p:nvSpPr>
        <p:spPr>
          <a:xfrm rot="-2206619">
            <a:off x="9784552" y="-834551"/>
            <a:ext cx="1628124" cy="2681043"/>
          </a:xfrm>
          <a:custGeom>
            <a:avLst/>
            <a:gdLst/>
            <a:ahLst/>
            <a:cxnLst/>
            <a:rect l="l" t="t" r="r" b="b"/>
            <a:pathLst>
              <a:path w="1628124" h="2681043">
                <a:moveTo>
                  <a:pt x="0" y="0"/>
                </a:moveTo>
                <a:lnTo>
                  <a:pt x="1628124" y="0"/>
                </a:lnTo>
                <a:lnTo>
                  <a:pt x="1628124" y="2681043"/>
                </a:lnTo>
                <a:lnTo>
                  <a:pt x="0" y="2681043"/>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grpSp>
        <p:nvGrpSpPr>
          <p:cNvPr id="12" name="Group 12"/>
          <p:cNvGrpSpPr/>
          <p:nvPr/>
        </p:nvGrpSpPr>
        <p:grpSpPr>
          <a:xfrm>
            <a:off x="1028700" y="1028700"/>
            <a:ext cx="16243860" cy="8039958"/>
            <a:chOff x="0" y="0"/>
            <a:chExt cx="3538556" cy="1751421"/>
          </a:xfrm>
        </p:grpSpPr>
        <p:sp>
          <p:nvSpPr>
            <p:cNvPr id="13" name="Freeform 13"/>
            <p:cNvSpPr/>
            <p:nvPr/>
          </p:nvSpPr>
          <p:spPr>
            <a:xfrm>
              <a:off x="0" y="0"/>
              <a:ext cx="3538556" cy="1751421"/>
            </a:xfrm>
            <a:custGeom>
              <a:avLst/>
              <a:gdLst/>
              <a:ahLst/>
              <a:cxnLst/>
              <a:rect l="l" t="t" r="r" b="b"/>
              <a:pathLst>
                <a:path w="3538556" h="1751421">
                  <a:moveTo>
                    <a:pt x="24307" y="0"/>
                  </a:moveTo>
                  <a:lnTo>
                    <a:pt x="3514249" y="0"/>
                  </a:lnTo>
                  <a:cubicBezTo>
                    <a:pt x="3520696" y="0"/>
                    <a:pt x="3526878" y="2561"/>
                    <a:pt x="3531436" y="7119"/>
                  </a:cubicBezTo>
                  <a:cubicBezTo>
                    <a:pt x="3535995" y="11678"/>
                    <a:pt x="3538556" y="17860"/>
                    <a:pt x="3538556" y="24307"/>
                  </a:cubicBezTo>
                  <a:lnTo>
                    <a:pt x="3538556" y="1727114"/>
                  </a:lnTo>
                  <a:cubicBezTo>
                    <a:pt x="3538556" y="1740539"/>
                    <a:pt x="3527673" y="1751421"/>
                    <a:pt x="3514249" y="1751421"/>
                  </a:cubicBezTo>
                  <a:lnTo>
                    <a:pt x="24307" y="1751421"/>
                  </a:lnTo>
                  <a:cubicBezTo>
                    <a:pt x="10883" y="1751421"/>
                    <a:pt x="0" y="1740539"/>
                    <a:pt x="0" y="1727114"/>
                  </a:cubicBezTo>
                  <a:lnTo>
                    <a:pt x="0" y="24307"/>
                  </a:lnTo>
                  <a:cubicBezTo>
                    <a:pt x="0" y="10883"/>
                    <a:pt x="10883" y="0"/>
                    <a:pt x="24307" y="0"/>
                  </a:cubicBezTo>
                  <a:close/>
                </a:path>
              </a:pathLst>
            </a:custGeom>
            <a:solidFill>
              <a:srgbClr val="FFFFFF"/>
            </a:solidFill>
            <a:ln w="190500">
              <a:solidFill>
                <a:srgbClr val="082A44"/>
              </a:solidFill>
            </a:ln>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4" name="TextBox 23"/>
          <p:cNvSpPr txBox="1"/>
          <p:nvPr/>
        </p:nvSpPr>
        <p:spPr>
          <a:xfrm>
            <a:off x="1256529" y="2725452"/>
            <a:ext cx="15788201" cy="3785652"/>
          </a:xfrm>
          <a:prstGeom prst="rect">
            <a:avLst/>
          </a:prstGeom>
          <a:noFill/>
        </p:spPr>
        <p:txBody>
          <a:bodyPr wrap="square" rtlCol="0">
            <a:spAutoFit/>
          </a:bodyPr>
          <a:lstStyle/>
          <a:p>
            <a:pPr algn="ctr">
              <a:lnSpc>
                <a:spcPct val="150000"/>
              </a:lnSpc>
            </a:pPr>
            <a:r>
              <a:rPr lang="vi-VN" sz="8000" b="1" smtClean="0">
                <a:solidFill>
                  <a:schemeClr val="accent2">
                    <a:lumMod val="75000"/>
                  </a:schemeClr>
                </a:solidFill>
                <a:latin typeface="Arial" panose="020B0604020202020204" pitchFamily="34" charset="0"/>
                <a:cs typeface="Arial" panose="020B0604020202020204" pitchFamily="34" charset="0"/>
              </a:rPr>
              <a:t>CHÀO MỪNG CẢ LỚP </a:t>
            </a:r>
          </a:p>
          <a:p>
            <a:pPr algn="ctr">
              <a:lnSpc>
                <a:spcPct val="150000"/>
              </a:lnSpc>
            </a:pPr>
            <a:r>
              <a:rPr lang="vi-VN" sz="8000" b="1" smtClean="0">
                <a:solidFill>
                  <a:schemeClr val="accent2">
                    <a:lumMod val="75000"/>
                  </a:schemeClr>
                </a:solidFill>
                <a:latin typeface="Arial" panose="020B0604020202020204" pitchFamily="34" charset="0"/>
                <a:cs typeface="Arial" panose="020B0604020202020204" pitchFamily="34" charset="0"/>
              </a:rPr>
              <a:t>ĐẾN VỚI TIẾT HỌC </a:t>
            </a:r>
            <a:r>
              <a:rPr lang="en-US" sz="8000" b="1" smtClean="0">
                <a:solidFill>
                  <a:schemeClr val="accent2">
                    <a:lumMod val="75000"/>
                  </a:schemeClr>
                </a:solidFill>
                <a:latin typeface="Arial" panose="020B0604020202020204" pitchFamily="34" charset="0"/>
                <a:cs typeface="Arial" panose="020B0604020202020204" pitchFamily="34" charset="0"/>
              </a:rPr>
              <a:t>MÔN TOÁN</a:t>
            </a:r>
            <a:r>
              <a:rPr lang="vi-VN" sz="8000" b="1" smtClean="0">
                <a:solidFill>
                  <a:schemeClr val="accent2">
                    <a:lumMod val="75000"/>
                  </a:schemeClr>
                </a:solidFill>
                <a:latin typeface="Arial" panose="020B0604020202020204" pitchFamily="34" charset="0"/>
                <a:cs typeface="Arial" panose="020B0604020202020204" pitchFamily="34" charset="0"/>
              </a:rPr>
              <a:t>!</a:t>
            </a:r>
            <a:endParaRPr lang="en-US" sz="8000" b="1">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plus/>
      </p:transition>
    </mc:Choice>
    <mc:Fallback>
      <p:transition spd="med">
        <p:plu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p:cNvGrpSpPr/>
          <p:nvPr/>
        </p:nvGrpSpPr>
        <p:grpSpPr>
          <a:xfrm>
            <a:off x="2057400" y="2012378"/>
            <a:ext cx="14173200" cy="4572000"/>
            <a:chOff x="1905000" y="2615948"/>
            <a:chExt cx="14173200" cy="6517846"/>
          </a:xfrm>
        </p:grpSpPr>
        <p:grpSp>
          <p:nvGrpSpPr>
            <p:cNvPr id="63" name="Group 62"/>
            <p:cNvGrpSpPr/>
            <p:nvPr/>
          </p:nvGrpSpPr>
          <p:grpSpPr>
            <a:xfrm>
              <a:off x="1905000" y="2615948"/>
              <a:ext cx="14173200" cy="6517846"/>
              <a:chOff x="1856079" y="4337468"/>
              <a:chExt cx="6659819" cy="4130565"/>
            </a:xfrm>
          </p:grpSpPr>
          <p:grpSp>
            <p:nvGrpSpPr>
              <p:cNvPr id="55" name="Group 9"/>
              <p:cNvGrpSpPr/>
              <p:nvPr/>
            </p:nvGrpSpPr>
            <p:grpSpPr>
              <a:xfrm>
                <a:off x="2004450" y="4524679"/>
                <a:ext cx="6511448" cy="3943354"/>
                <a:chOff x="0" y="0"/>
                <a:chExt cx="1714949" cy="1038579"/>
              </a:xfrm>
            </p:grpSpPr>
            <p:sp>
              <p:nvSpPr>
                <p:cNvPr id="56" name="Freeform 10"/>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5">
                    <a:lumMod val="75000"/>
                  </a:schemeClr>
                </a:solidFill>
              </p:spPr>
            </p:sp>
            <p:sp>
              <p:nvSpPr>
                <p:cNvPr id="57"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5">
                  <a:lumMod val="40000"/>
                  <a:lumOff val="60000"/>
                </a:schemeClr>
              </a:solidFill>
            </p:spPr>
          </p:sp>
        </p:grpSp>
        <mc:AlternateContent xmlns:mc="http://schemas.openxmlformats.org/markup-compatibility/2006">
          <mc:Choice xmlns:a14="http://schemas.microsoft.com/office/drawing/2010/main" Requires="a14">
            <p:sp>
              <p:nvSpPr>
                <p:cNvPr id="22" name="Rectangle 21"/>
                <p:cNvSpPr/>
                <p:nvPr/>
              </p:nvSpPr>
              <p:spPr>
                <a:xfrm>
                  <a:off x="2902093" y="3246545"/>
                  <a:ext cx="12331414" cy="3946080"/>
                </a:xfrm>
                <a:prstGeom prst="rect">
                  <a:avLst/>
                </a:prstGeom>
              </p:spPr>
              <p:txBody>
                <a:bodyPr wrap="square">
                  <a:spAutoFit/>
                </a:bodyPr>
                <a:lstStyle/>
                <a:p>
                  <a:pPr algn="just">
                    <a:lnSpc>
                      <a:spcPct val="150000"/>
                    </a:lnSpc>
                    <a:spcBef>
                      <a:spcPts val="600"/>
                    </a:spcBef>
                    <a:spcAft>
                      <a:spcPts val="600"/>
                    </a:spcAft>
                  </a:pPr>
                  <a:r>
                    <a:rPr lang="nl-NL" sz="4200" b="1" i="1" smtClean="0">
                      <a:effectLst/>
                      <a:latin typeface="Arial" panose="020B0604020202020204" pitchFamily="34" charset="0"/>
                      <a:ea typeface="Dotum" panose="020B0600000101010101" pitchFamily="34" charset="-127"/>
                      <a:cs typeface="Arial" panose="020B0604020202020204" pitchFamily="34" charset="0"/>
                    </a:rPr>
                    <a:t>Số </a:t>
                  </a:r>
                  <a:r>
                    <a:rPr lang="nl-NL" sz="4200" b="1" i="1">
                      <a:effectLst/>
                      <a:latin typeface="Arial" panose="020B0604020202020204" pitchFamily="34" charset="0"/>
                      <a:ea typeface="Dotum" panose="020B0600000101010101" pitchFamily="34" charset="-127"/>
                      <a:cs typeface="Arial" panose="020B0604020202020204" pitchFamily="34" charset="0"/>
                    </a:rPr>
                    <a:t>trung bình cộng</a:t>
                  </a:r>
                  <a:r>
                    <a:rPr lang="nl-NL" sz="4200">
                      <a:effectLst/>
                      <a:latin typeface="Arial" panose="020B0604020202020204" pitchFamily="34" charset="0"/>
                      <a:ea typeface="Dotum" panose="020B0600000101010101" pitchFamily="34" charset="-127"/>
                      <a:cs typeface="Arial" panose="020B0604020202020204" pitchFamily="34" charset="0"/>
                    </a:rPr>
                    <a:t> của mẫu số liệu ghép nhóm, kí hiệu </a:t>
                  </a:r>
                  <a14:m>
                    <m:oMath xmlns:m="http://schemas.openxmlformats.org/officeDocument/2006/math">
                      <m:acc>
                        <m:accPr>
                          <m:chr m:val="̅"/>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accPr>
                        <m:e>
                          <m:r>
                            <a:rPr lang="nl-NL" sz="4200" i="1">
                              <a:effectLst/>
                              <a:latin typeface="Cambria Math" panose="02040503050406030204" pitchFamily="18" charset="0"/>
                              <a:ea typeface="Dotum" panose="020B0600000101010101" pitchFamily="34" charset="-127"/>
                              <a:cs typeface="Times New Roman" panose="02020603050405020304" pitchFamily="18" charset="0"/>
                            </a:rPr>
                            <m:t>𝑥</m:t>
                          </m:r>
                        </m:e>
                      </m:acc>
                    </m:oMath>
                  </a14:m>
                  <a:r>
                    <a:rPr lang="nl-NL" sz="4200">
                      <a:effectLst/>
                      <a:latin typeface="Arial" panose="020B0604020202020204" pitchFamily="34" charset="0"/>
                      <a:ea typeface="Dotum" panose="020B0600000101010101" pitchFamily="34" charset="-127"/>
                      <a:cs typeface="Arial" panose="020B0604020202020204" pitchFamily="34" charset="0"/>
                    </a:rPr>
                    <a:t>, được tính theo công thức:          </a:t>
                  </a:r>
                  <a:endParaRPr lang="en-US" sz="42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acc>
                          <m:accPr>
                            <m:chr m:val="̄"/>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4200" i="1">
                                <a:effectLst/>
                                <a:latin typeface="Cambria Math" panose="02040503050406030204" pitchFamily="18" charset="0"/>
                                <a:ea typeface="Dotum" panose="020B0600000101010101" pitchFamily="34" charset="-127"/>
                                <a:cs typeface="Times New Roman" panose="02020603050405020304" pitchFamily="18" charset="0"/>
                              </a:rPr>
                              <m:t>𝑥</m:t>
                            </m:r>
                          </m:e>
                        </m:acc>
                        <m:r>
                          <a:rPr lang="nl-NL" sz="42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fPr>
                          <m:num>
                            <m:sSub>
                              <m:sSubPr>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42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nl-NL" sz="4200" i="1">
                                    <a:effectLst/>
                                    <a:latin typeface="Cambria Math" panose="02040503050406030204" pitchFamily="18" charset="0"/>
                                    <a:ea typeface="Dotum" panose="020B0600000101010101" pitchFamily="34" charset="-127"/>
                                    <a:cs typeface="Times New Roman" panose="02020603050405020304" pitchFamily="18" charset="0"/>
                                  </a:rPr>
                                  <m:t>1</m:t>
                                </m:r>
                              </m:sub>
                            </m:sSub>
                            <m:sSub>
                              <m:sSubPr>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42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nl-NL" sz="4200" i="1">
                                    <a:effectLst/>
                                    <a:latin typeface="Cambria Math" panose="02040503050406030204" pitchFamily="18" charset="0"/>
                                    <a:ea typeface="Dotum" panose="020B0600000101010101" pitchFamily="34" charset="-127"/>
                                    <a:cs typeface="Times New Roman" panose="02020603050405020304" pitchFamily="18" charset="0"/>
                                  </a:rPr>
                                  <m:t>1</m:t>
                                </m:r>
                              </m:sub>
                            </m:sSub>
                            <m:r>
                              <a:rPr lang="nl-NL" sz="42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42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nl-NL" sz="4200" i="1">
                                    <a:effectLst/>
                                    <a:latin typeface="Cambria Math" panose="02040503050406030204" pitchFamily="18" charset="0"/>
                                    <a:ea typeface="Dotum" panose="020B0600000101010101" pitchFamily="34" charset="-127"/>
                                    <a:cs typeface="Times New Roman" panose="02020603050405020304" pitchFamily="18" charset="0"/>
                                  </a:rPr>
                                  <m:t>2</m:t>
                                </m:r>
                              </m:sub>
                            </m:sSub>
                            <m:sSub>
                              <m:sSubPr>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42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nl-NL" sz="4200" i="1">
                                    <a:effectLst/>
                                    <a:latin typeface="Cambria Math" panose="02040503050406030204" pitchFamily="18" charset="0"/>
                                    <a:ea typeface="Dotum" panose="020B0600000101010101" pitchFamily="34" charset="-127"/>
                                    <a:cs typeface="Times New Roman" panose="02020603050405020304" pitchFamily="18" charset="0"/>
                                  </a:rPr>
                                  <m:t>2</m:t>
                                </m:r>
                              </m:sub>
                            </m:sSub>
                            <m:r>
                              <a:rPr lang="nl-NL" sz="42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42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en-US" sz="4200" i="1">
                                    <a:effectLst/>
                                    <a:latin typeface="Cambria Math" panose="02040503050406030204" pitchFamily="18" charset="0"/>
                                    <a:ea typeface="Dotum" panose="020B0600000101010101" pitchFamily="34" charset="-127"/>
                                    <a:cs typeface="Times New Roman" panose="02020603050405020304" pitchFamily="18" charset="0"/>
                                  </a:rPr>
                                  <m:t>𝑚</m:t>
                                </m:r>
                              </m:sub>
                            </m:sSub>
                            <m:sSub>
                              <m:sSubPr>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42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en-US" sz="4200" i="1">
                                    <a:effectLst/>
                                    <a:latin typeface="Cambria Math" panose="02040503050406030204" pitchFamily="18" charset="0"/>
                                    <a:ea typeface="Dotum" panose="020B0600000101010101" pitchFamily="34" charset="-127"/>
                                    <a:cs typeface="Times New Roman" panose="02020603050405020304" pitchFamily="18" charset="0"/>
                                  </a:rPr>
                                  <m:t>𝑚</m:t>
                                </m:r>
                              </m:sub>
                            </m:sSub>
                          </m:num>
                          <m:den>
                            <m:r>
                              <a:rPr lang="en-US" sz="4200" i="1">
                                <a:effectLst/>
                                <a:latin typeface="Cambria Math" panose="02040503050406030204" pitchFamily="18" charset="0"/>
                                <a:ea typeface="Dotum" panose="020B0600000101010101" pitchFamily="34" charset="-127"/>
                                <a:cs typeface="Times New Roman" panose="02020603050405020304" pitchFamily="18" charset="0"/>
                              </a:rPr>
                              <m:t>𝑛</m:t>
                            </m:r>
                          </m:den>
                        </m:f>
                      </m:oMath>
                    </m:oMathPara>
                  </a14:m>
                  <a:endParaRPr lang="en-US" sz="42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2902093" y="3246545"/>
                  <a:ext cx="12331414" cy="3946080"/>
                </a:xfrm>
                <a:prstGeom prst="rect">
                  <a:avLst/>
                </a:prstGeom>
                <a:blipFill>
                  <a:blip r:embed="rId2"/>
                  <a:stretch>
                    <a:fillRect l="-1878" r="-1928" b="-31718"/>
                  </a:stretch>
                </a:blipFill>
              </p:spPr>
              <p:txBody>
                <a:bodyPr/>
                <a:lstStyle/>
                <a:p>
                  <a:r>
                    <a:rPr lang="en-US">
                      <a:noFill/>
                    </a:rPr>
                    <a:t> </a:t>
                  </a:r>
                </a:p>
              </p:txBody>
            </p:sp>
          </mc:Fallback>
        </mc:AlternateContent>
      </p:grpSp>
      <p:pic>
        <p:nvPicPr>
          <p:cNvPr id="24" name="Picture 23"/>
          <p:cNvPicPr>
            <a:picLocks noChangeAspect="1"/>
          </p:cNvPicPr>
          <p:nvPr/>
        </p:nvPicPr>
        <p:blipFill>
          <a:blip r:embed="rId3"/>
          <a:stretch>
            <a:fillRect/>
          </a:stretch>
        </p:blipFill>
        <p:spPr>
          <a:xfrm flipH="1">
            <a:off x="13668040" y="4952861"/>
            <a:ext cx="3435734" cy="4003031"/>
          </a:xfrm>
          <a:prstGeom prst="rect">
            <a:avLst/>
          </a:prstGeom>
        </p:spPr>
      </p:pic>
    </p:spTree>
    <p:extLst>
      <p:ext uri="{BB962C8B-B14F-4D97-AF65-F5344CB8AC3E}">
        <p14:creationId xmlns:p14="http://schemas.microsoft.com/office/powerpoint/2010/main" val="378838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p:cNvGrpSpPr/>
          <p:nvPr/>
        </p:nvGrpSpPr>
        <p:grpSpPr>
          <a:xfrm>
            <a:off x="1161302" y="2087144"/>
            <a:ext cx="6781533" cy="2438399"/>
            <a:chOff x="1830678" y="4718380"/>
            <a:chExt cx="7600672" cy="3967751"/>
          </a:xfrm>
        </p:grpSpPr>
        <p:grpSp>
          <p:nvGrpSpPr>
            <p:cNvPr id="15" name="Group 14"/>
            <p:cNvGrpSpPr/>
            <p:nvPr/>
          </p:nvGrpSpPr>
          <p:grpSpPr>
            <a:xfrm>
              <a:off x="1830678" y="4718380"/>
              <a:ext cx="7600672" cy="3967751"/>
              <a:chOff x="1856079" y="4337468"/>
              <a:chExt cx="6855556" cy="4130565"/>
            </a:xfrm>
          </p:grpSpPr>
          <p:grpSp>
            <p:nvGrpSpPr>
              <p:cNvPr id="17" name="Group 9"/>
              <p:cNvGrpSpPr/>
              <p:nvPr/>
            </p:nvGrpSpPr>
            <p:grpSpPr>
              <a:xfrm>
                <a:off x="2004450" y="4452349"/>
                <a:ext cx="6707185" cy="4015684"/>
                <a:chOff x="0" y="-19050"/>
                <a:chExt cx="1766501" cy="1057629"/>
              </a:xfrm>
            </p:grpSpPr>
            <p:sp>
              <p:nvSpPr>
                <p:cNvPr id="19" name="Freeform 10"/>
                <p:cNvSpPr/>
                <p:nvPr/>
              </p:nvSpPr>
              <p:spPr>
                <a:xfrm>
                  <a:off x="0" y="0"/>
                  <a:ext cx="1766501"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6">
                    <a:lumMod val="75000"/>
                  </a:schemeClr>
                </a:solidFill>
              </p:spPr>
            </p:sp>
            <p:sp>
              <p:nvSpPr>
                <p:cNvPr id="20"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6">
                  <a:lumMod val="20000"/>
                  <a:lumOff val="80000"/>
                </a:schemeClr>
              </a:solidFill>
            </p:spPr>
          </p:sp>
        </p:grpSp>
        <mc:AlternateContent xmlns:mc="http://schemas.openxmlformats.org/markup-compatibility/2006">
          <mc:Choice xmlns:a14="http://schemas.microsoft.com/office/drawing/2010/main" Requires="a14">
            <p:sp>
              <p:nvSpPr>
                <p:cNvPr id="16" name="Rectangle 15"/>
                <p:cNvSpPr/>
                <p:nvPr/>
              </p:nvSpPr>
              <p:spPr>
                <a:xfrm>
                  <a:off x="2140219" y="4915977"/>
                  <a:ext cx="6600994" cy="1011866"/>
                </a:xfrm>
                <a:prstGeom prst="rect">
                  <a:avLst/>
                </a:prstGeom>
              </p:spPr>
              <p:txBody>
                <a:bodyPr wrap="square">
                  <a:spAutoFit/>
                </a:bodyPr>
                <a:lstStyle/>
                <a:p>
                  <a:pPr lvl="0" algn="just">
                    <a:lnSpc>
                      <a:spcPct val="150000"/>
                    </a:lnSpc>
                    <a:spcBef>
                      <a:spcPts val="600"/>
                    </a:spcBef>
                    <a:spcAft>
                      <a:spcPts val="600"/>
                    </a:spcAft>
                  </a:pPr>
                  <a:r>
                    <a:rPr lang="nl-NL" sz="4000" b="1" i="1">
                      <a:latin typeface="Arial" panose="020B0604020202020204" pitchFamily="34" charset="0"/>
                      <a:ea typeface="Dotum" panose="020B0600000101010101" pitchFamily="34" charset="-127"/>
                      <a:cs typeface="Arial" panose="020B0604020202020204" pitchFamily="34" charset="0"/>
                    </a:rPr>
                    <a:t>Tứ phân vị thứ hai</a:t>
                  </a:r>
                  <a:r>
                    <a:rPr lang="nl-NL" sz="40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b>
                        <m:sSub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4000" i="1">
                              <a:effectLst/>
                              <a:latin typeface="Cambria Math" panose="02040503050406030204" pitchFamily="18" charset="0"/>
                              <a:ea typeface="Dotum" panose="020B0600000101010101" pitchFamily="34" charset="-127"/>
                              <a:cs typeface="Times New Roman" panose="02020603050405020304" pitchFamily="18" charset="0"/>
                            </a:rPr>
                            <m:t>𝑄</m:t>
                          </m:r>
                        </m:e>
                        <m:sub>
                          <m:r>
                            <a:rPr lang="nl-NL" sz="4000" i="1">
                              <a:effectLst/>
                              <a:latin typeface="Cambria Math" panose="02040503050406030204" pitchFamily="18" charset="0"/>
                              <a:ea typeface="Dotum" panose="020B0600000101010101" pitchFamily="34" charset="-127"/>
                              <a:cs typeface="Times New Roman" panose="02020603050405020304" pitchFamily="18" charset="0"/>
                            </a:rPr>
                            <m:t>2</m:t>
                          </m:r>
                        </m:sub>
                      </m:sSub>
                    </m:oMath>
                  </a14:m>
                  <a:r>
                    <a:rPr lang="nl-NL" sz="4000">
                      <a:effectLst/>
                      <a:latin typeface="Arial" panose="020B0604020202020204" pitchFamily="34" charset="0"/>
                      <a:ea typeface="Dotum" panose="020B0600000101010101" pitchFamily="34" charset="-127"/>
                      <a:cs typeface="Arial" panose="020B0604020202020204" pitchFamily="34" charset="0"/>
                    </a:rPr>
                    <a:t> bằng trung vị </a:t>
                  </a:r>
                  <a14:m>
                    <m:oMath xmlns:m="http://schemas.openxmlformats.org/officeDocument/2006/math">
                      <m:sSub>
                        <m:sSub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4000" i="1">
                              <a:effectLst/>
                              <a:latin typeface="Cambria Math" panose="02040503050406030204" pitchFamily="18" charset="0"/>
                              <a:ea typeface="Dotum" panose="020B0600000101010101" pitchFamily="34" charset="-127"/>
                              <a:cs typeface="Times New Roman" panose="02020603050405020304" pitchFamily="18" charset="0"/>
                            </a:rPr>
                            <m:t>𝑀</m:t>
                          </m:r>
                        </m:e>
                        <m:sub>
                          <m:r>
                            <a:rPr lang="nl-NL" sz="4000" i="1">
                              <a:effectLst/>
                              <a:latin typeface="Cambria Math" panose="02040503050406030204" pitchFamily="18" charset="0"/>
                              <a:ea typeface="Dotum" panose="020B0600000101010101" pitchFamily="34" charset="-127"/>
                              <a:cs typeface="Times New Roman" panose="02020603050405020304" pitchFamily="18" charset="0"/>
                            </a:rPr>
                            <m:t>𝑒</m:t>
                          </m:r>
                        </m:sub>
                      </m:sSub>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2140219" y="4915977"/>
                  <a:ext cx="6600994" cy="1011866"/>
                </a:xfrm>
                <a:prstGeom prst="rect">
                  <a:avLst/>
                </a:prstGeom>
                <a:blipFill>
                  <a:blip r:embed="rId2"/>
                  <a:stretch>
                    <a:fillRect l="-3727" b="-233333"/>
                  </a:stretch>
                </a:blipFill>
              </p:spPr>
              <p:txBody>
                <a:bodyPr/>
                <a:lstStyle/>
                <a:p>
                  <a:r>
                    <a:rPr lang="en-US">
                      <a:noFill/>
                    </a:rPr>
                    <a:t> </a:t>
                  </a:r>
                </a:p>
              </p:txBody>
            </p:sp>
          </mc:Fallback>
        </mc:AlternateContent>
      </p:grpSp>
      <p:grpSp>
        <p:nvGrpSpPr>
          <p:cNvPr id="21" name="Group 20"/>
          <p:cNvGrpSpPr/>
          <p:nvPr/>
        </p:nvGrpSpPr>
        <p:grpSpPr>
          <a:xfrm>
            <a:off x="8126760" y="1028700"/>
            <a:ext cx="9104816" cy="4325068"/>
            <a:chOff x="9758310" y="4718380"/>
            <a:chExt cx="7267700" cy="3967751"/>
          </a:xfrm>
        </p:grpSpPr>
        <p:grpSp>
          <p:nvGrpSpPr>
            <p:cNvPr id="23" name="Group 22"/>
            <p:cNvGrpSpPr/>
            <p:nvPr/>
          </p:nvGrpSpPr>
          <p:grpSpPr>
            <a:xfrm>
              <a:off x="9758310" y="4718380"/>
              <a:ext cx="7267700" cy="3967751"/>
              <a:chOff x="10125994" y="4337468"/>
              <a:chExt cx="6616576" cy="4130565"/>
            </a:xfrm>
          </p:grpSpPr>
          <p:grpSp>
            <p:nvGrpSpPr>
              <p:cNvPr id="26" name="Group 12"/>
              <p:cNvGrpSpPr/>
              <p:nvPr/>
            </p:nvGrpSpPr>
            <p:grpSpPr>
              <a:xfrm>
                <a:off x="10125994" y="4452349"/>
                <a:ext cx="6616576" cy="4015684"/>
                <a:chOff x="0" y="-19050"/>
                <a:chExt cx="1742637" cy="1057629"/>
              </a:xfrm>
            </p:grpSpPr>
            <p:sp>
              <p:nvSpPr>
                <p:cNvPr id="28" name="Freeform 13"/>
                <p:cNvSpPr/>
                <p:nvPr/>
              </p:nvSpPr>
              <p:spPr>
                <a:xfrm>
                  <a:off x="111506" y="0"/>
                  <a:ext cx="1631131"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4">
                    <a:lumMod val="75000"/>
                  </a:schemeClr>
                </a:solidFill>
              </p:spPr>
            </p:sp>
            <p:sp>
              <p:nvSpPr>
                <p:cNvPr id="29" name="TextBox 1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Freeform 19"/>
              <p:cNvSpPr/>
              <p:nvPr/>
            </p:nvSpPr>
            <p:spPr>
              <a:xfrm>
                <a:off x="10439144" y="4337468"/>
                <a:ext cx="6081923"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4">
                  <a:lumMod val="20000"/>
                  <a:lumOff val="80000"/>
                </a:schemeClr>
              </a:solidFill>
            </p:spPr>
          </p:sp>
        </p:grpSp>
        <mc:AlternateContent xmlns:mc="http://schemas.openxmlformats.org/markup-compatibility/2006">
          <mc:Choice xmlns:a14="http://schemas.microsoft.com/office/drawing/2010/main" Requires="a14">
            <p:sp>
              <p:nvSpPr>
                <p:cNvPr id="25" name="Rectangle 24"/>
                <p:cNvSpPr/>
                <p:nvPr/>
              </p:nvSpPr>
              <p:spPr>
                <a:xfrm>
                  <a:off x="10496246" y="4871649"/>
                  <a:ext cx="6035274" cy="2131738"/>
                </a:xfrm>
                <a:prstGeom prst="rect">
                  <a:avLst/>
                </a:prstGeom>
              </p:spPr>
              <p:txBody>
                <a:bodyPr wrap="square">
                  <a:spAutoFit/>
                </a:bodyPr>
                <a:lstStyle/>
                <a:p>
                  <a:pPr algn="just">
                    <a:lnSpc>
                      <a:spcPct val="150000"/>
                    </a:lnSpc>
                  </a:pPr>
                  <a:r>
                    <a:rPr lang="vi-VN" sz="4000" b="1" i="1">
                      <a:ea typeface="Dotum" panose="020B0600000101010101" pitchFamily="34" charset="-127"/>
                      <a:cs typeface="Times New Roman" panose="02020603050405020304" pitchFamily="18" charset="0"/>
                    </a:rPr>
                    <a:t>Tứ phân vị thứ nhất</a:t>
                  </a:r>
                  <a:r>
                    <a:rPr lang="vi-VN" sz="4000">
                      <a:effectLst/>
                      <a:ea typeface="Dotum" panose="020B0600000101010101" pitchFamily="34" charset="-127"/>
                      <a:cs typeface="Times New Roman" panose="02020603050405020304" pitchFamily="18" charset="0"/>
                    </a:rPr>
                    <a:t> </a:t>
                  </a:r>
                  <a14:m>
                    <m:oMath xmlns:m="http://schemas.openxmlformats.org/officeDocument/2006/math">
                      <m:sSub>
                        <m:sSubPr>
                          <m:ctrlPr>
                            <a:rPr lang="en-US" sz="4000" i="1">
                              <a:effectLst/>
                              <a:ea typeface="Dotum" panose="020B0600000101010101" pitchFamily="34" charset="-127"/>
                              <a:cs typeface="Times New Roman" panose="02020603050405020304" pitchFamily="18" charset="0"/>
                            </a:rPr>
                          </m:ctrlPr>
                        </m:sSubPr>
                        <m:e>
                          <m:r>
                            <a:rPr lang="vi-VN" sz="4000" i="1">
                              <a:effectLst/>
                              <a:ea typeface="Dotum" panose="020B0600000101010101" pitchFamily="34" charset="-127"/>
                              <a:cs typeface="Times New Roman" panose="02020603050405020304" pitchFamily="18" charset="0"/>
                            </a:rPr>
                            <m:t>𝑄</m:t>
                          </m:r>
                        </m:e>
                        <m:sub>
                          <m:r>
                            <a:rPr lang="vi-VN" sz="4000" i="1">
                              <a:effectLst/>
                              <a:ea typeface="Dotum" panose="020B0600000101010101" pitchFamily="34" charset="-127"/>
                              <a:cs typeface="Times New Roman" panose="02020603050405020304" pitchFamily="18" charset="0"/>
                            </a:rPr>
                            <m:t>1</m:t>
                          </m:r>
                        </m:sub>
                      </m:sSub>
                    </m:oMath>
                  </a14:m>
                  <a:r>
                    <a:rPr lang="vi-VN" sz="4000">
                      <a:effectLst/>
                      <a:ea typeface="Dotum" panose="020B0600000101010101" pitchFamily="34" charset="-127"/>
                      <a:cs typeface="Times New Roman" panose="02020603050405020304" pitchFamily="18" charset="0"/>
                    </a:rPr>
                    <a:t> được tính theo công thức</a:t>
                  </a:r>
                  <a:r>
                    <a:rPr lang="vi-VN" sz="4000">
                      <a:effectLst/>
                      <a:ea typeface="Dotum" panose="020B0600000101010101" pitchFamily="34" charset="-127"/>
                      <a:cs typeface="Times New Roman" panose="02020603050405020304" pitchFamily="18" charset="0"/>
                    </a:rPr>
                    <a:t>: </a:t>
                  </a:r>
                  <a:endParaRPr lang="en-US" sz="4000" smtClean="0">
                    <a:effectLst/>
                    <a:ea typeface="Dotum" panose="020B0600000101010101" pitchFamily="34" charset="-127"/>
                    <a:cs typeface="Times New Roman" panose="02020603050405020304" pitchFamily="18" charset="0"/>
                  </a:endParaRPr>
                </a:p>
                <a:p>
                  <a:pPr algn="ctr">
                    <a:lnSpc>
                      <a:spcPct val="150000"/>
                    </a:lnSpc>
                  </a:pPr>
                  <a14:m>
                    <m:oMath xmlns:m="http://schemas.openxmlformats.org/officeDocument/2006/math">
                      <m:sSub>
                        <m:sSubPr>
                          <m:ctrlPr>
                            <a:rPr lang="en-US" sz="4000" i="1">
                              <a:effectLst/>
                              <a:ea typeface="Dotum" panose="020B0600000101010101" pitchFamily="34" charset="-127"/>
                              <a:cs typeface="Times New Roman" panose="02020603050405020304" pitchFamily="18" charset="0"/>
                            </a:rPr>
                          </m:ctrlPr>
                        </m:sSubPr>
                        <m:e>
                          <m:r>
                            <a:rPr lang="vi-VN" sz="4000" i="1">
                              <a:effectLst/>
                              <a:ea typeface="Dotum" panose="020B0600000101010101" pitchFamily="34" charset="-127"/>
                              <a:cs typeface="Times New Roman" panose="02020603050405020304" pitchFamily="18" charset="0"/>
                            </a:rPr>
                            <m:t>𝑄</m:t>
                          </m:r>
                        </m:e>
                        <m:sub>
                          <m:r>
                            <a:rPr lang="vi-VN" sz="4000" i="1">
                              <a:effectLst/>
                              <a:ea typeface="Dotum" panose="020B0600000101010101" pitchFamily="34" charset="-127"/>
                              <a:cs typeface="Times New Roman" panose="02020603050405020304" pitchFamily="18" charset="0"/>
                            </a:rPr>
                            <m:t>1</m:t>
                          </m:r>
                        </m:sub>
                      </m:sSub>
                      <m:r>
                        <a:rPr lang="vi-VN" sz="4000" i="1">
                          <a:effectLst/>
                          <a:ea typeface="Dotum" panose="020B0600000101010101" pitchFamily="34" charset="-127"/>
                          <a:cs typeface="Times New Roman" panose="02020603050405020304" pitchFamily="18" charset="0"/>
                        </a:rPr>
                        <m:t>=</m:t>
                      </m:r>
                      <m:r>
                        <a:rPr lang="vi-VN" sz="4000" i="1">
                          <a:effectLst/>
                          <a:ea typeface="Dotum" panose="020B0600000101010101" pitchFamily="34" charset="-127"/>
                          <a:cs typeface="Times New Roman" panose="02020603050405020304" pitchFamily="18" charset="0"/>
                        </a:rPr>
                        <m:t>𝑠</m:t>
                      </m:r>
                      <m:r>
                        <a:rPr lang="vi-VN" sz="4000" i="1">
                          <a:effectLst/>
                          <a:ea typeface="Dotum" panose="020B0600000101010101" pitchFamily="34" charset="-127"/>
                          <a:cs typeface="Times New Roman" panose="02020603050405020304" pitchFamily="18" charset="0"/>
                        </a:rPr>
                        <m:t>+</m:t>
                      </m:r>
                      <m:d>
                        <m:dPr>
                          <m:ctrlPr>
                            <a:rPr lang="en-US" sz="4000" i="1">
                              <a:effectLst/>
                              <a:ea typeface="Dotum" panose="020B0600000101010101" pitchFamily="34" charset="-127"/>
                              <a:cs typeface="Times New Roman" panose="02020603050405020304" pitchFamily="18" charset="0"/>
                            </a:rPr>
                          </m:ctrlPr>
                        </m:dPr>
                        <m:e>
                          <m:f>
                            <m:fPr>
                              <m:ctrlPr>
                                <a:rPr lang="en-US" sz="4000" i="1">
                                  <a:effectLst/>
                                  <a:ea typeface="Dotum" panose="020B0600000101010101" pitchFamily="34" charset="-127"/>
                                  <a:cs typeface="Times New Roman" panose="02020603050405020304" pitchFamily="18" charset="0"/>
                                </a:rPr>
                              </m:ctrlPr>
                            </m:fPr>
                            <m:num>
                              <m:f>
                                <m:fPr>
                                  <m:ctrlPr>
                                    <a:rPr lang="en-US" sz="4000" i="1">
                                      <a:effectLst/>
                                      <a:ea typeface="Dotum" panose="020B0600000101010101" pitchFamily="34" charset="-127"/>
                                      <a:cs typeface="Times New Roman" panose="02020603050405020304" pitchFamily="18" charset="0"/>
                                    </a:rPr>
                                  </m:ctrlPr>
                                </m:fPr>
                                <m:num>
                                  <m:r>
                                    <a:rPr lang="vi-VN" sz="4000" i="1">
                                      <a:effectLst/>
                                      <a:ea typeface="Dotum" panose="020B0600000101010101" pitchFamily="34" charset="-127"/>
                                      <a:cs typeface="Times New Roman" panose="02020603050405020304" pitchFamily="18" charset="0"/>
                                    </a:rPr>
                                    <m:t>𝑛</m:t>
                                  </m:r>
                                </m:num>
                                <m:den>
                                  <m:r>
                                    <a:rPr lang="vi-VN" sz="4000" i="1">
                                      <a:effectLst/>
                                      <a:ea typeface="Dotum" panose="020B0600000101010101" pitchFamily="34" charset="-127"/>
                                      <a:cs typeface="Times New Roman" panose="02020603050405020304" pitchFamily="18" charset="0"/>
                                    </a:rPr>
                                    <m:t>4</m:t>
                                  </m:r>
                                </m:den>
                              </m:f>
                              <m:r>
                                <a:rPr lang="vi-VN" sz="4000" i="1">
                                  <a:effectLst/>
                                  <a:ea typeface="Dotum" panose="020B0600000101010101" pitchFamily="34" charset="-127"/>
                                  <a:cs typeface="Times New Roman" panose="02020603050405020304" pitchFamily="18" charset="0"/>
                                </a:rPr>
                                <m:t>−</m:t>
                              </m:r>
                              <m:r>
                                <a:rPr lang="vi-VN" sz="4000" i="1">
                                  <a:effectLst/>
                                  <a:ea typeface="Dotum" panose="020B0600000101010101" pitchFamily="34" charset="-127"/>
                                  <a:cs typeface="Times New Roman" panose="02020603050405020304" pitchFamily="18" charset="0"/>
                                </a:rPr>
                                <m:t>𝑐</m:t>
                              </m:r>
                              <m:sSub>
                                <m:sSubPr>
                                  <m:ctrlPr>
                                    <a:rPr lang="en-US" sz="4000" i="1">
                                      <a:effectLst/>
                                      <a:ea typeface="Dotum" panose="020B0600000101010101" pitchFamily="34" charset="-127"/>
                                      <a:cs typeface="Times New Roman" panose="02020603050405020304" pitchFamily="18" charset="0"/>
                                    </a:rPr>
                                  </m:ctrlPr>
                                </m:sSubPr>
                                <m:e>
                                  <m:r>
                                    <a:rPr lang="vi-VN" sz="4000" i="1">
                                      <a:effectLst/>
                                      <a:ea typeface="Dotum" panose="020B0600000101010101" pitchFamily="34" charset="-127"/>
                                      <a:cs typeface="Times New Roman" panose="02020603050405020304" pitchFamily="18" charset="0"/>
                                    </a:rPr>
                                    <m:t>𝑓</m:t>
                                  </m:r>
                                </m:e>
                                <m:sub>
                                  <m:r>
                                    <a:rPr lang="vi-VN" sz="4000" i="1">
                                      <a:effectLst/>
                                      <a:ea typeface="Dotum" panose="020B0600000101010101" pitchFamily="34" charset="-127"/>
                                      <a:cs typeface="Times New Roman" panose="02020603050405020304" pitchFamily="18" charset="0"/>
                                    </a:rPr>
                                    <m:t>𝑝</m:t>
                                  </m:r>
                                  <m:r>
                                    <a:rPr lang="vi-VN" sz="4000" i="1">
                                      <a:effectLst/>
                                      <a:ea typeface="Dotum" panose="020B0600000101010101" pitchFamily="34" charset="-127"/>
                                      <a:cs typeface="Times New Roman" panose="02020603050405020304" pitchFamily="18" charset="0"/>
                                    </a:rPr>
                                    <m:t>−1</m:t>
                                  </m:r>
                                </m:sub>
                              </m:sSub>
                            </m:num>
                            <m:den>
                              <m:sSub>
                                <m:sSubPr>
                                  <m:ctrlPr>
                                    <a:rPr lang="en-US" sz="4000" i="1">
                                      <a:effectLst/>
                                      <a:ea typeface="Dotum" panose="020B0600000101010101" pitchFamily="34" charset="-127"/>
                                      <a:cs typeface="Times New Roman" panose="02020603050405020304" pitchFamily="18" charset="0"/>
                                    </a:rPr>
                                  </m:ctrlPr>
                                </m:sSubPr>
                                <m:e>
                                  <m:r>
                                    <a:rPr lang="vi-VN" sz="4000" i="1">
                                      <a:effectLst/>
                                      <a:ea typeface="Dotum" panose="020B0600000101010101" pitchFamily="34" charset="-127"/>
                                      <a:cs typeface="Times New Roman" panose="02020603050405020304" pitchFamily="18" charset="0"/>
                                    </a:rPr>
                                    <m:t>𝑛</m:t>
                                  </m:r>
                                </m:e>
                                <m:sub>
                                  <m:r>
                                    <a:rPr lang="vi-VN" sz="4000" i="1">
                                      <a:effectLst/>
                                      <a:ea typeface="Dotum" panose="020B0600000101010101" pitchFamily="34" charset="-127"/>
                                      <a:cs typeface="Times New Roman" panose="02020603050405020304" pitchFamily="18" charset="0"/>
                                    </a:rPr>
                                    <m:t>𝑝</m:t>
                                  </m:r>
                                </m:sub>
                              </m:sSub>
                            </m:den>
                          </m:f>
                        </m:e>
                      </m:d>
                      <m:r>
                        <a:rPr lang="vi-VN" sz="4000" i="1">
                          <a:effectLst/>
                          <a:ea typeface="Dotum" panose="020B0600000101010101" pitchFamily="34" charset="-127"/>
                          <a:cs typeface="Cambria Math" panose="02040503050406030204" pitchFamily="18" charset="0"/>
                        </a:rPr>
                        <m:t>⋅</m:t>
                      </m:r>
                      <m:r>
                        <a:rPr lang="vi-VN" sz="4000" i="1">
                          <a:effectLst/>
                          <a:ea typeface="Dotum" panose="020B0600000101010101" pitchFamily="34" charset="-127"/>
                          <a:cs typeface="Times New Roman" panose="02020603050405020304" pitchFamily="18" charset="0"/>
                        </a:rPr>
                        <m:t>h</m:t>
                      </m:r>
                    </m:oMath>
                  </a14:m>
                  <a:r>
                    <a:rPr lang="en-US" sz="4000" smtClean="0">
                      <a:effectLst/>
                      <a:ea typeface="Arial" panose="020B0604020202020204" pitchFamily="34" charset="0"/>
                      <a:cs typeface="Times New Roman" panose="02020603050405020304" pitchFamily="18" charset="0"/>
                    </a:rPr>
                    <a:t> </a:t>
                  </a:r>
                  <a:endParaRPr lang="en-US" sz="4000">
                    <a:effectLst/>
                    <a:ea typeface="Arial" panose="020B0604020202020204" pitchFamily="34" charset="0"/>
                    <a:cs typeface="Times New Roman" panose="02020603050405020304" pitchFamily="18"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0496246" y="4871649"/>
                  <a:ext cx="6035274" cy="2131738"/>
                </a:xfrm>
                <a:prstGeom prst="rect">
                  <a:avLst/>
                </a:prstGeom>
                <a:blipFill>
                  <a:blip r:embed="rId3"/>
                  <a:stretch>
                    <a:fillRect l="-2903" r="-2823" b="-61942"/>
                  </a:stretch>
                </a:blipFill>
              </p:spPr>
              <p:txBody>
                <a:bodyPr/>
                <a:lstStyle/>
                <a:p>
                  <a:r>
                    <a:rPr lang="en-US">
                      <a:noFill/>
                    </a:rPr>
                    <a:t> </a:t>
                  </a:r>
                </a:p>
              </p:txBody>
            </p:sp>
          </mc:Fallback>
        </mc:AlternateContent>
      </p:grpSp>
      <p:pic>
        <p:nvPicPr>
          <p:cNvPr id="30" name="Picture 29"/>
          <p:cNvPicPr>
            <a:picLocks noChangeAspect="1"/>
          </p:cNvPicPr>
          <p:nvPr/>
        </p:nvPicPr>
        <p:blipFill>
          <a:blip r:embed="rId4"/>
          <a:stretch>
            <a:fillRect/>
          </a:stretch>
        </p:blipFill>
        <p:spPr>
          <a:xfrm flipH="1">
            <a:off x="14781560" y="6628085"/>
            <a:ext cx="2242761" cy="2613078"/>
          </a:xfrm>
          <a:prstGeom prst="rect">
            <a:avLst/>
          </a:prstGeom>
        </p:spPr>
      </p:pic>
      <p:grpSp>
        <p:nvGrpSpPr>
          <p:cNvPr id="22" name="Group 21"/>
          <p:cNvGrpSpPr/>
          <p:nvPr/>
        </p:nvGrpSpPr>
        <p:grpSpPr>
          <a:xfrm>
            <a:off x="1137557" y="5829300"/>
            <a:ext cx="12959443" cy="3492930"/>
            <a:chOff x="1830678" y="4718380"/>
            <a:chExt cx="7383661" cy="3967750"/>
          </a:xfrm>
        </p:grpSpPr>
        <p:grpSp>
          <p:nvGrpSpPr>
            <p:cNvPr id="24" name="Group 23"/>
            <p:cNvGrpSpPr/>
            <p:nvPr/>
          </p:nvGrpSpPr>
          <p:grpSpPr>
            <a:xfrm>
              <a:off x="1830678" y="4718380"/>
              <a:ext cx="7383661" cy="3967750"/>
              <a:chOff x="1856079" y="4337469"/>
              <a:chExt cx="6659819" cy="4130564"/>
            </a:xfrm>
          </p:grpSpPr>
          <p:grpSp>
            <p:nvGrpSpPr>
              <p:cNvPr id="32" name="Group 9"/>
              <p:cNvGrpSpPr/>
              <p:nvPr/>
            </p:nvGrpSpPr>
            <p:grpSpPr>
              <a:xfrm>
                <a:off x="2004450" y="4524679"/>
                <a:ext cx="6511448" cy="3943354"/>
                <a:chOff x="0" y="0"/>
                <a:chExt cx="1714949" cy="1038579"/>
              </a:xfrm>
            </p:grpSpPr>
            <p:sp>
              <p:nvSpPr>
                <p:cNvPr id="34" name="Freeform 10"/>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bg2">
                    <a:lumMod val="25000"/>
                  </a:schemeClr>
                </a:solidFill>
              </p:spPr>
            </p:sp>
            <p:sp>
              <p:nvSpPr>
                <p:cNvPr id="35"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3" name="Freeform 16"/>
              <p:cNvSpPr/>
              <p:nvPr/>
            </p:nvSpPr>
            <p:spPr>
              <a:xfrm>
                <a:off x="1856079" y="4337469"/>
                <a:ext cx="6511449"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bg2"/>
              </a:solidFill>
            </p:spPr>
          </p:sp>
        </p:grpSp>
        <mc:AlternateContent xmlns:mc="http://schemas.openxmlformats.org/markup-compatibility/2006">
          <mc:Choice xmlns:a14="http://schemas.microsoft.com/office/drawing/2010/main" Requires="a14">
            <p:sp>
              <p:nvSpPr>
                <p:cNvPr id="31" name="Rectangle 30"/>
                <p:cNvSpPr/>
                <p:nvPr/>
              </p:nvSpPr>
              <p:spPr>
                <a:xfrm>
                  <a:off x="2163039" y="4910486"/>
                  <a:ext cx="6555363" cy="3541978"/>
                </a:xfrm>
                <a:prstGeom prst="rect">
                  <a:avLst/>
                </a:prstGeom>
              </p:spPr>
              <p:txBody>
                <a:bodyPr wrap="square">
                  <a:spAutoFit/>
                </a:bodyPr>
                <a:lstStyle/>
                <a:p>
                  <a:pPr algn="just">
                    <a:lnSpc>
                      <a:spcPct val="150000"/>
                    </a:lnSpc>
                  </a:pPr>
                  <a:r>
                    <a:rPr lang="vi-VN" sz="4000" b="1" i="1">
                      <a:latin typeface="Arial" panose="020B0604020202020204" pitchFamily="34" charset="0"/>
                      <a:ea typeface="Dotum" panose="020B0600000101010101" pitchFamily="34" charset="-127"/>
                      <a:cs typeface="Arial" panose="020B0604020202020204" pitchFamily="34" charset="0"/>
                    </a:rPr>
                    <a:t>Tứ phân vị thứ ba</a:t>
                  </a:r>
                  <a:r>
                    <a:rPr lang="vi-VN" sz="40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b>
                        <m:sSub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4000" i="1">
                              <a:effectLst/>
                              <a:latin typeface="Cambria Math" panose="02040503050406030204" pitchFamily="18" charset="0"/>
                              <a:ea typeface="Dotum" panose="020B0600000101010101" pitchFamily="34" charset="-127"/>
                              <a:cs typeface="Times New Roman" panose="02020603050405020304" pitchFamily="18" charset="0"/>
                            </a:rPr>
                            <m:t>𝑄</m:t>
                          </m:r>
                        </m:e>
                        <m:sub>
                          <m:r>
                            <a:rPr lang="vi-VN" sz="4000" i="1">
                              <a:effectLst/>
                              <a:latin typeface="Cambria Math" panose="02040503050406030204" pitchFamily="18" charset="0"/>
                              <a:ea typeface="Dotum" panose="020B0600000101010101" pitchFamily="34" charset="-127"/>
                              <a:cs typeface="Times New Roman" panose="02020603050405020304" pitchFamily="18" charset="0"/>
                            </a:rPr>
                            <m:t>3</m:t>
                          </m:r>
                        </m:sub>
                      </m:sSub>
                    </m:oMath>
                  </a14:m>
                  <a:r>
                    <a:rPr lang="vi-VN" sz="4000">
                      <a:effectLst/>
                      <a:latin typeface="Arial" panose="020B0604020202020204" pitchFamily="34" charset="0"/>
                      <a:ea typeface="Dotum" panose="020B0600000101010101" pitchFamily="34" charset="-127"/>
                      <a:cs typeface="Arial" panose="020B0604020202020204" pitchFamily="34" charset="0"/>
                    </a:rPr>
                    <a:t> được tính theo công </a:t>
                  </a:r>
                  <a:r>
                    <a:rPr lang="vi-VN" sz="4000">
                      <a:effectLst/>
                      <a:latin typeface="Arial" panose="020B0604020202020204" pitchFamily="34" charset="0"/>
                      <a:ea typeface="Dotum" panose="020B0600000101010101" pitchFamily="34" charset="-127"/>
                      <a:cs typeface="Arial" panose="020B0604020202020204" pitchFamily="34" charset="0"/>
                    </a:rPr>
                    <a:t>thức</a:t>
                  </a:r>
                  <a:r>
                    <a:rPr lang="vi-VN" sz="4000" smtClean="0">
                      <a:effectLst/>
                      <a:latin typeface="Arial" panose="020B0604020202020204" pitchFamily="34" charset="0"/>
                      <a:ea typeface="Dotum" panose="020B0600000101010101" pitchFamily="34" charset="-127"/>
                      <a:cs typeface="Arial" panose="020B0604020202020204" pitchFamily="34" charset="0"/>
                    </a:rPr>
                    <a:t>:</a:t>
                  </a:r>
                  <a:endParaRPr lang="en-US" sz="4000" smtClean="0">
                    <a:effectLst/>
                    <a:latin typeface="Arial" panose="020B0604020202020204" pitchFamily="34" charset="0"/>
                    <a:ea typeface="Dotum" panose="020B0600000101010101" pitchFamily="34" charset="-127"/>
                    <a:cs typeface="Arial" panose="020B0604020202020204" pitchFamily="34" charset="0"/>
                  </a:endParaRPr>
                </a:p>
                <a:p>
                  <a:pPr algn="ctr">
                    <a:lnSpc>
                      <a:spcPct val="150000"/>
                    </a:lnSpc>
                  </a:pPr>
                  <a:r>
                    <a:rPr lang="vi-VN" sz="4000" smtClean="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b>
                        <m:sSub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4000" i="1">
                              <a:effectLst/>
                              <a:latin typeface="Cambria Math" panose="02040503050406030204" pitchFamily="18" charset="0"/>
                              <a:ea typeface="Dotum" panose="020B0600000101010101" pitchFamily="34" charset="-127"/>
                              <a:cs typeface="Times New Roman" panose="02020603050405020304" pitchFamily="18" charset="0"/>
                            </a:rPr>
                            <m:t>𝑄</m:t>
                          </m:r>
                        </m:e>
                        <m:sub>
                          <m:r>
                            <a:rPr lang="vi-VN" sz="4000" i="1">
                              <a:effectLst/>
                              <a:latin typeface="Cambria Math" panose="02040503050406030204" pitchFamily="18" charset="0"/>
                              <a:ea typeface="Dotum" panose="020B0600000101010101" pitchFamily="34" charset="-127"/>
                              <a:cs typeface="Times New Roman" panose="02020603050405020304" pitchFamily="18" charset="0"/>
                            </a:rPr>
                            <m:t>3</m:t>
                          </m:r>
                        </m:sub>
                      </m:sSub>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𝑡</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4000" i="1">
                                      <a:effectLst/>
                                      <a:latin typeface="Cambria Math" panose="02040503050406030204" pitchFamily="18" charset="0"/>
                                      <a:ea typeface="Dotum" panose="020B0600000101010101" pitchFamily="34" charset="-127"/>
                                      <a:cs typeface="Times New Roman" panose="02020603050405020304" pitchFamily="18" charset="0"/>
                                    </a:rPr>
                                    <m:t>3</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𝑛</m:t>
                                  </m:r>
                                </m:num>
                                <m:den>
                                  <m:r>
                                    <a:rPr lang="vi-VN" sz="4000" i="1">
                                      <a:effectLst/>
                                      <a:latin typeface="Cambria Math" panose="02040503050406030204" pitchFamily="18" charset="0"/>
                                      <a:ea typeface="Dotum" panose="020B0600000101010101" pitchFamily="34" charset="-127"/>
                                      <a:cs typeface="Times New Roman" panose="02020603050405020304" pitchFamily="18" charset="0"/>
                                    </a:rPr>
                                    <m:t>4</m:t>
                                  </m:r>
                                </m:den>
                              </m:f>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𝑐</m:t>
                              </m:r>
                              <m:sSub>
                                <m:sSub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4000" i="1">
                                      <a:effectLst/>
                                      <a:latin typeface="Cambria Math" panose="02040503050406030204" pitchFamily="18" charset="0"/>
                                      <a:ea typeface="Dotum" panose="020B0600000101010101" pitchFamily="34" charset="-127"/>
                                      <a:cs typeface="Times New Roman" panose="02020603050405020304" pitchFamily="18" charset="0"/>
                                    </a:rPr>
                                    <m:t>𝑓</m:t>
                                  </m:r>
                                </m:e>
                                <m:sub>
                                  <m:r>
                                    <a:rPr lang="vi-VN" sz="4000" i="1">
                                      <a:effectLst/>
                                      <a:latin typeface="Cambria Math" panose="02040503050406030204" pitchFamily="18" charset="0"/>
                                      <a:ea typeface="Dotum" panose="020B0600000101010101" pitchFamily="34" charset="-127"/>
                                      <a:cs typeface="Times New Roman" panose="02020603050405020304" pitchFamily="18" charset="0"/>
                                    </a:rPr>
                                    <m:t>𝑞</m:t>
                                  </m:r>
                                  <m:r>
                                    <a:rPr lang="vi-VN" sz="4000" i="1">
                                      <a:effectLst/>
                                      <a:latin typeface="Cambria Math" panose="02040503050406030204" pitchFamily="18" charset="0"/>
                                      <a:ea typeface="Dotum" panose="020B0600000101010101" pitchFamily="34" charset="-127"/>
                                      <a:cs typeface="Times New Roman" panose="02020603050405020304" pitchFamily="18" charset="0"/>
                                    </a:rPr>
                                    <m:t>−1</m:t>
                                  </m:r>
                                </m:sub>
                              </m:sSub>
                            </m:num>
                            <m:den>
                              <m:sSub>
                                <m:sSub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40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vi-VN" sz="4000" i="1">
                                      <a:effectLst/>
                                      <a:latin typeface="Cambria Math" panose="02040503050406030204" pitchFamily="18" charset="0"/>
                                      <a:ea typeface="Dotum" panose="020B0600000101010101" pitchFamily="34" charset="-127"/>
                                      <a:cs typeface="Times New Roman" panose="02020603050405020304" pitchFamily="18" charset="0"/>
                                    </a:rPr>
                                    <m:t>𝑞</m:t>
                                  </m:r>
                                </m:sub>
                              </m:sSub>
                            </m:den>
                          </m:f>
                        </m:e>
                      </m:d>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𝑙</m:t>
                      </m:r>
                    </m:oMath>
                  </a14:m>
                  <a:r>
                    <a:rPr lang="en-US" sz="4000" smtClean="0">
                      <a:effectLst/>
                      <a:latin typeface="Arial" panose="020B0604020202020204" pitchFamily="34" charset="0"/>
                      <a:ea typeface="Arial" panose="020B0604020202020204" pitchFamily="34"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2163039" y="4910486"/>
                  <a:ext cx="6555363" cy="3541978"/>
                </a:xfrm>
                <a:prstGeom prst="rect">
                  <a:avLst/>
                </a:prstGeom>
                <a:blipFill>
                  <a:blip r:embed="rId5"/>
                  <a:stretch>
                    <a:fillRect l="-1854"/>
                  </a:stretch>
                </a:blipFill>
              </p:spPr>
              <p:txBody>
                <a:bodyPr/>
                <a:lstStyle/>
                <a:p>
                  <a:r>
                    <a:rPr lang="en-US">
                      <a:noFill/>
                    </a:rPr>
                    <a:t> </a:t>
                  </a:r>
                </a:p>
              </p:txBody>
            </p:sp>
          </mc:Fallback>
        </mc:AlternateContent>
      </p:grpSp>
    </p:spTree>
    <p:extLst>
      <p:ext uri="{BB962C8B-B14F-4D97-AF65-F5344CB8AC3E}">
        <p14:creationId xmlns:p14="http://schemas.microsoft.com/office/powerpoint/2010/main" val="370121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p:cNvGrpSpPr/>
          <p:nvPr/>
        </p:nvGrpSpPr>
        <p:grpSpPr>
          <a:xfrm>
            <a:off x="1143000" y="1333500"/>
            <a:ext cx="7818664" cy="9525000"/>
            <a:chOff x="1830678" y="4718380"/>
            <a:chExt cx="7600672" cy="4786085"/>
          </a:xfrm>
        </p:grpSpPr>
        <p:grpSp>
          <p:nvGrpSpPr>
            <p:cNvPr id="15" name="Group 14"/>
            <p:cNvGrpSpPr/>
            <p:nvPr/>
          </p:nvGrpSpPr>
          <p:grpSpPr>
            <a:xfrm>
              <a:off x="1830678" y="4718380"/>
              <a:ext cx="7600672" cy="3967751"/>
              <a:chOff x="1856079" y="4337468"/>
              <a:chExt cx="6855556" cy="4130565"/>
            </a:xfrm>
          </p:grpSpPr>
          <p:grpSp>
            <p:nvGrpSpPr>
              <p:cNvPr id="17" name="Group 9"/>
              <p:cNvGrpSpPr/>
              <p:nvPr/>
            </p:nvGrpSpPr>
            <p:grpSpPr>
              <a:xfrm>
                <a:off x="2004450" y="4452349"/>
                <a:ext cx="6707185" cy="4015684"/>
                <a:chOff x="0" y="-19050"/>
                <a:chExt cx="1766501" cy="1057629"/>
              </a:xfrm>
            </p:grpSpPr>
            <p:sp>
              <p:nvSpPr>
                <p:cNvPr id="19" name="Freeform 10"/>
                <p:cNvSpPr/>
                <p:nvPr/>
              </p:nvSpPr>
              <p:spPr>
                <a:xfrm>
                  <a:off x="0" y="0"/>
                  <a:ext cx="1766501" cy="1038579"/>
                </a:xfrm>
                <a:custGeom>
                  <a:avLst/>
                  <a:gdLst/>
                  <a:ahLst/>
                  <a:cxnLst/>
                  <a:rect l="l" t="t" r="r" b="b"/>
                  <a:pathLst>
                    <a:path w="1714949" h="1038579">
                      <a:moveTo>
                        <a:pt x="0" y="0"/>
                      </a:moveTo>
                      <a:lnTo>
                        <a:pt x="1714949" y="0"/>
                      </a:lnTo>
                      <a:lnTo>
                        <a:pt x="1714949" y="1038579"/>
                      </a:lnTo>
                      <a:lnTo>
                        <a:pt x="0" y="1038579"/>
                      </a:lnTo>
                      <a:close/>
                    </a:path>
                  </a:pathLst>
                </a:custGeom>
                <a:solidFill>
                  <a:srgbClr val="FFCCEE"/>
                </a:solidFill>
              </p:spPr>
            </p:sp>
            <p:sp>
              <p:nvSpPr>
                <p:cNvPr id="20"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rgbClr val="FFEFFA"/>
              </a:solidFill>
            </p:spPr>
          </p:sp>
        </p:grpSp>
        <mc:AlternateContent xmlns:mc="http://schemas.openxmlformats.org/markup-compatibility/2006">
          <mc:Choice xmlns:a14="http://schemas.microsoft.com/office/drawing/2010/main" Requires="a14">
            <p:sp>
              <p:nvSpPr>
                <p:cNvPr id="16" name="Rectangle 15"/>
                <p:cNvSpPr/>
                <p:nvPr/>
              </p:nvSpPr>
              <p:spPr>
                <a:xfrm>
                  <a:off x="2140219" y="4915977"/>
                  <a:ext cx="6600994" cy="4588488"/>
                </a:xfrm>
                <a:prstGeom prst="rect">
                  <a:avLst/>
                </a:prstGeom>
              </p:spPr>
              <p:txBody>
                <a:bodyPr wrap="square">
                  <a:spAutoFit/>
                </a:bodyPr>
                <a:lstStyle/>
                <a:p>
                  <a:pPr algn="just">
                    <a:lnSpc>
                      <a:spcPct val="150000"/>
                    </a:lnSpc>
                    <a:spcBef>
                      <a:spcPts val="600"/>
                    </a:spcBef>
                    <a:spcAft>
                      <a:spcPts val="600"/>
                    </a:spcAft>
                  </a:pPr>
                  <a:r>
                    <a:rPr lang="da-DK" sz="4000" b="1" i="1">
                      <a:latin typeface="Arial" panose="020B0604020202020204" pitchFamily="34" charset="0"/>
                      <a:ea typeface="Dotum" panose="020B0600000101010101" pitchFamily="34" charset="-127"/>
                      <a:cs typeface="Arial" panose="020B0604020202020204" pitchFamily="34" charset="0"/>
                    </a:rPr>
                    <a:t>Biến cố hợp:</a:t>
                  </a:r>
                  <a:r>
                    <a:rPr lang="da-DK" sz="4000" b="1">
                      <a:effectLst/>
                      <a:latin typeface="Arial" panose="020B0604020202020204" pitchFamily="34" charset="0"/>
                      <a:ea typeface="Dotum" panose="020B0600000101010101" pitchFamily="34" charset="-127"/>
                      <a:cs typeface="Arial" panose="020B0604020202020204" pitchFamily="34" charset="0"/>
                    </a:rPr>
                    <a:t> </a:t>
                  </a:r>
                  <a:r>
                    <a:rPr lang="fr-FR" sz="4000">
                      <a:effectLst/>
                      <a:latin typeface="Arial" panose="020B0604020202020204" pitchFamily="34" charset="0"/>
                      <a:ea typeface="Dotum" panose="020B0600000101010101" pitchFamily="34" charset="-127"/>
                      <a:cs typeface="Arial" panose="020B0604020202020204" pitchFamily="34" charset="0"/>
                    </a:rPr>
                    <a:t>Cho hai biến cố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fr-FR"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Khi đó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fr-FR" sz="4000" i="1">
                          <a:effectLst/>
                          <a:latin typeface="Cambria Math" panose="02040503050406030204" pitchFamily="18" charset="0"/>
                          <a:ea typeface="Dotum" panose="020B0600000101010101" pitchFamily="34" charset="-127"/>
                          <a:cs typeface="Times New Roman" panose="02020603050405020304" pitchFamily="18" charset="0"/>
                        </a:rPr>
                        <m:t>, </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là các tập con của không gian mẫu </a:t>
                  </a:r>
                  <a14:m>
                    <m:oMath xmlns:m="http://schemas.openxmlformats.org/officeDocument/2006/math">
                      <m:r>
                        <m:rPr>
                          <m:sty m:val="p"/>
                        </m:rPr>
                        <a:rPr lang="vi-VN" sz="4000">
                          <a:effectLst/>
                          <a:latin typeface="Cambria Math" panose="02040503050406030204" pitchFamily="18" charset="0"/>
                          <a:ea typeface="Dotum" panose="020B0600000101010101" pitchFamily="34" charset="-127"/>
                          <a:cs typeface="Times New Roman" panose="02020603050405020304" pitchFamily="18" charset="0"/>
                        </a:rPr>
                        <m:t>Ω</m:t>
                      </m:r>
                    </m:oMath>
                  </a14:m>
                  <a:r>
                    <a:rPr lang="fr-FR" sz="4000">
                      <a:effectLst/>
                      <a:latin typeface="Arial" panose="020B0604020202020204" pitchFamily="34" charset="0"/>
                      <a:ea typeface="Dotum" panose="020B0600000101010101" pitchFamily="34" charset="-127"/>
                      <a:cs typeface="Arial" panose="020B0604020202020204" pitchFamily="34" charset="0"/>
                    </a:rPr>
                    <a:t>. Đặt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r>
                        <a:rPr lang="fr-FR"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fr-FR" sz="4000" i="1">
                          <a:effectLst/>
                          <a:latin typeface="Cambria Math" panose="02040503050406030204" pitchFamily="18" charset="0"/>
                          <a:ea typeface="Dotum" panose="020B0600000101010101" pitchFamily="34" charset="-127"/>
                          <a:cs typeface="Cambria Math" panose="020405030504060302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ta có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oMath>
                  </a14:m>
                  <a:r>
                    <a:rPr lang="fr-FR" sz="4000">
                      <a:effectLst/>
                      <a:latin typeface="Arial" panose="020B0604020202020204" pitchFamily="34" charset="0"/>
                      <a:ea typeface="Dotum" panose="020B0600000101010101" pitchFamily="34" charset="-127"/>
                      <a:cs typeface="Arial" panose="020B0604020202020204" pitchFamily="34" charset="0"/>
                    </a:rPr>
                    <a:t> là một biến cố và được gọi là biến cố hợp của hai biến cố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fr-FR"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kí hiệu là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fr-FR" sz="4000" i="1">
                          <a:effectLst/>
                          <a:latin typeface="Cambria Math" panose="02040503050406030204" pitchFamily="18" charset="0"/>
                          <a:ea typeface="Dotum" panose="020B0600000101010101" pitchFamily="34" charset="-127"/>
                          <a:cs typeface="Cambria Math" panose="020405030504060302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2140219" y="4915977"/>
                  <a:ext cx="6600994" cy="4588488"/>
                </a:xfrm>
                <a:prstGeom prst="rect">
                  <a:avLst/>
                </a:prstGeom>
                <a:blipFill>
                  <a:blip r:embed="rId2"/>
                  <a:stretch>
                    <a:fillRect l="-3232" r="-3142"/>
                  </a:stretch>
                </a:blipFill>
              </p:spPr>
              <p:txBody>
                <a:bodyPr/>
                <a:lstStyle/>
                <a:p>
                  <a:r>
                    <a:rPr lang="en-US">
                      <a:noFill/>
                    </a:rPr>
                    <a:t> </a:t>
                  </a:r>
                </a:p>
              </p:txBody>
            </p:sp>
          </mc:Fallback>
        </mc:AlternateContent>
      </p:grpSp>
      <p:grpSp>
        <p:nvGrpSpPr>
          <p:cNvPr id="21" name="Group 20"/>
          <p:cNvGrpSpPr/>
          <p:nvPr/>
        </p:nvGrpSpPr>
        <p:grpSpPr>
          <a:xfrm>
            <a:off x="9138652" y="1333500"/>
            <a:ext cx="8066106" cy="7808727"/>
            <a:chOff x="9758310" y="4718380"/>
            <a:chExt cx="7267700" cy="3967751"/>
          </a:xfrm>
        </p:grpSpPr>
        <p:grpSp>
          <p:nvGrpSpPr>
            <p:cNvPr id="23" name="Group 22"/>
            <p:cNvGrpSpPr/>
            <p:nvPr/>
          </p:nvGrpSpPr>
          <p:grpSpPr>
            <a:xfrm>
              <a:off x="9758310" y="4718380"/>
              <a:ext cx="7267700" cy="3967751"/>
              <a:chOff x="10125994" y="4337468"/>
              <a:chExt cx="6616576" cy="4130565"/>
            </a:xfrm>
          </p:grpSpPr>
          <p:grpSp>
            <p:nvGrpSpPr>
              <p:cNvPr id="26" name="Group 12"/>
              <p:cNvGrpSpPr/>
              <p:nvPr/>
            </p:nvGrpSpPr>
            <p:grpSpPr>
              <a:xfrm>
                <a:off x="10125994" y="4452349"/>
                <a:ext cx="6616576" cy="4015684"/>
                <a:chOff x="0" y="-19050"/>
                <a:chExt cx="1742637" cy="1057629"/>
              </a:xfrm>
            </p:grpSpPr>
            <p:sp>
              <p:nvSpPr>
                <p:cNvPr id="28" name="Freeform 13"/>
                <p:cNvSpPr/>
                <p:nvPr/>
              </p:nvSpPr>
              <p:spPr>
                <a:xfrm>
                  <a:off x="111506" y="0"/>
                  <a:ext cx="1631131"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5">
                    <a:lumMod val="75000"/>
                  </a:schemeClr>
                </a:solidFill>
              </p:spPr>
            </p:sp>
            <p:sp>
              <p:nvSpPr>
                <p:cNvPr id="29" name="TextBox 1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Freeform 19"/>
              <p:cNvSpPr/>
              <p:nvPr/>
            </p:nvSpPr>
            <p:spPr>
              <a:xfrm>
                <a:off x="10439144" y="4337468"/>
                <a:ext cx="6081923"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5">
                  <a:lumMod val="20000"/>
                  <a:lumOff val="80000"/>
                </a:schemeClr>
              </a:solidFill>
            </p:spPr>
          </p:sp>
        </p:grpSp>
        <mc:AlternateContent xmlns:mc="http://schemas.openxmlformats.org/markup-compatibility/2006">
          <mc:Choice xmlns:a14="http://schemas.microsoft.com/office/drawing/2010/main" Requires="a14">
            <p:sp>
              <p:nvSpPr>
                <p:cNvPr id="25" name="Rectangle 24"/>
                <p:cNvSpPr/>
                <p:nvPr/>
              </p:nvSpPr>
              <p:spPr>
                <a:xfrm>
                  <a:off x="10441268" y="4887847"/>
                  <a:ext cx="6035274" cy="3064736"/>
                </a:xfrm>
                <a:prstGeom prst="rect">
                  <a:avLst/>
                </a:prstGeom>
              </p:spPr>
              <p:txBody>
                <a:bodyPr wrap="square">
                  <a:spAutoFit/>
                </a:bodyPr>
                <a:lstStyle/>
                <a:p>
                  <a:pPr algn="just">
                    <a:lnSpc>
                      <a:spcPct val="150000"/>
                    </a:lnSpc>
                    <a:spcBef>
                      <a:spcPts val="600"/>
                    </a:spcBef>
                    <a:spcAft>
                      <a:spcPts val="600"/>
                    </a:spcAft>
                  </a:pPr>
                  <a:r>
                    <a:rPr lang="fr-FR" sz="4000" b="1" i="1">
                      <a:latin typeface="Arial" panose="020B0604020202020204" pitchFamily="34" charset="0"/>
                      <a:ea typeface="Dotum" panose="020B0600000101010101" pitchFamily="34" charset="-127"/>
                      <a:cs typeface="Arial" panose="020B0604020202020204" pitchFamily="34" charset="0"/>
                    </a:rPr>
                    <a:t>Biến cố giao:</a:t>
                  </a:r>
                  <a:r>
                    <a:rPr lang="fr-FR" sz="4000" b="1">
                      <a:effectLst/>
                      <a:latin typeface="Arial" panose="020B0604020202020204" pitchFamily="34" charset="0"/>
                      <a:ea typeface="Dotum" panose="020B0600000101010101" pitchFamily="34" charset="-127"/>
                      <a:cs typeface="Arial" panose="020B0604020202020204" pitchFamily="34" charset="0"/>
                    </a:rPr>
                    <a:t> </a:t>
                  </a:r>
                  <a:r>
                    <a:rPr lang="fr-FR" sz="4000">
                      <a:effectLst/>
                      <a:latin typeface="Arial" panose="020B0604020202020204" pitchFamily="34" charset="0"/>
                      <a:ea typeface="Dotum" panose="020B0600000101010101" pitchFamily="34" charset="-127"/>
                      <a:cs typeface="Arial" panose="020B0604020202020204" pitchFamily="34" charset="0"/>
                    </a:rPr>
                    <a:t>Cho hai biến cố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fr-FR"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Khi đó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fr-FR" sz="4000" i="1">
                          <a:effectLst/>
                          <a:latin typeface="Cambria Math" panose="02040503050406030204" pitchFamily="18" charset="0"/>
                          <a:ea typeface="Dotum" panose="020B0600000101010101" pitchFamily="34" charset="-127"/>
                          <a:cs typeface="Times New Roman" panose="02020603050405020304" pitchFamily="18" charset="0"/>
                        </a:rPr>
                        <m:t>, </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là các tập con của không gian mẫu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𝛺</m:t>
                      </m:r>
                    </m:oMath>
                  </a14:m>
                  <a:r>
                    <a:rPr lang="fr-FR" sz="4000">
                      <a:effectLst/>
                      <a:latin typeface="Arial" panose="020B0604020202020204" pitchFamily="34" charset="0"/>
                      <a:ea typeface="Dotum" panose="020B0600000101010101" pitchFamily="34" charset="-127"/>
                      <a:cs typeface="Arial" panose="020B0604020202020204" pitchFamily="34" charset="0"/>
                    </a:rPr>
                    <a:t>. Đặt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𝐷</m:t>
                      </m:r>
                      <m:r>
                        <a:rPr lang="fr-FR"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fr-FR"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ta có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𝐷</m:t>
                      </m:r>
                    </m:oMath>
                  </a14:m>
                  <a:r>
                    <a:rPr lang="fr-FR" sz="4000">
                      <a:effectLst/>
                      <a:latin typeface="Arial" panose="020B0604020202020204" pitchFamily="34" charset="0"/>
                      <a:ea typeface="Dotum" panose="020B0600000101010101" pitchFamily="34" charset="-127"/>
                      <a:cs typeface="Arial" panose="020B0604020202020204" pitchFamily="34" charset="0"/>
                    </a:rPr>
                    <a:t> là một biến cố và được gọi là biến cố giao của hai biến cố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fr-FR"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kí hiệu là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fr-FR"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0441268" y="4887847"/>
                  <a:ext cx="6035274" cy="3064736"/>
                </a:xfrm>
                <a:prstGeom prst="rect">
                  <a:avLst/>
                </a:prstGeom>
                <a:blipFill>
                  <a:blip r:embed="rId3"/>
                  <a:stretch>
                    <a:fillRect l="-3185" r="-3276" b="-10101"/>
                  </a:stretch>
                </a:blipFill>
              </p:spPr>
              <p:txBody>
                <a:bodyPr/>
                <a:lstStyle/>
                <a:p>
                  <a:r>
                    <a:rPr lang="en-US">
                      <a:noFill/>
                    </a:rPr>
                    <a:t> </a:t>
                  </a:r>
                </a:p>
              </p:txBody>
            </p:sp>
          </mc:Fallback>
        </mc:AlternateContent>
      </p:grpSp>
      <p:pic>
        <p:nvPicPr>
          <p:cNvPr id="30" name="Picture 29"/>
          <p:cNvPicPr>
            <a:picLocks noChangeAspect="1"/>
          </p:cNvPicPr>
          <p:nvPr/>
        </p:nvPicPr>
        <p:blipFill>
          <a:blip r:embed="rId4"/>
          <a:stretch>
            <a:fillRect/>
          </a:stretch>
        </p:blipFill>
        <p:spPr>
          <a:xfrm>
            <a:off x="7811371" y="7606976"/>
            <a:ext cx="1858927" cy="2165867"/>
          </a:xfrm>
          <a:prstGeom prst="rect">
            <a:avLst/>
          </a:prstGeom>
        </p:spPr>
      </p:pic>
    </p:spTree>
    <p:extLst>
      <p:ext uri="{BB962C8B-B14F-4D97-AF65-F5344CB8AC3E}">
        <p14:creationId xmlns:p14="http://schemas.microsoft.com/office/powerpoint/2010/main" val="184797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p:cNvGrpSpPr/>
          <p:nvPr/>
        </p:nvGrpSpPr>
        <p:grpSpPr>
          <a:xfrm>
            <a:off x="1143000" y="1333501"/>
            <a:ext cx="7818664" cy="6520978"/>
            <a:chOff x="1830678" y="4718380"/>
            <a:chExt cx="7600672" cy="3967751"/>
          </a:xfrm>
        </p:grpSpPr>
        <p:grpSp>
          <p:nvGrpSpPr>
            <p:cNvPr id="15" name="Group 14"/>
            <p:cNvGrpSpPr/>
            <p:nvPr/>
          </p:nvGrpSpPr>
          <p:grpSpPr>
            <a:xfrm>
              <a:off x="1830678" y="4718380"/>
              <a:ext cx="7600672" cy="3967751"/>
              <a:chOff x="1856079" y="4337468"/>
              <a:chExt cx="6855556" cy="4130565"/>
            </a:xfrm>
          </p:grpSpPr>
          <p:grpSp>
            <p:nvGrpSpPr>
              <p:cNvPr id="17" name="Group 9"/>
              <p:cNvGrpSpPr/>
              <p:nvPr/>
            </p:nvGrpSpPr>
            <p:grpSpPr>
              <a:xfrm>
                <a:off x="2004450" y="4452349"/>
                <a:ext cx="6707185" cy="4015684"/>
                <a:chOff x="0" y="-19050"/>
                <a:chExt cx="1766501" cy="1057629"/>
              </a:xfrm>
            </p:grpSpPr>
            <p:sp>
              <p:nvSpPr>
                <p:cNvPr id="19" name="Freeform 10"/>
                <p:cNvSpPr/>
                <p:nvPr/>
              </p:nvSpPr>
              <p:spPr>
                <a:xfrm>
                  <a:off x="0" y="0"/>
                  <a:ext cx="1766501" cy="1038579"/>
                </a:xfrm>
                <a:custGeom>
                  <a:avLst/>
                  <a:gdLst/>
                  <a:ahLst/>
                  <a:cxnLst/>
                  <a:rect l="l" t="t" r="r" b="b"/>
                  <a:pathLst>
                    <a:path w="1714949" h="1038579">
                      <a:moveTo>
                        <a:pt x="0" y="0"/>
                      </a:moveTo>
                      <a:lnTo>
                        <a:pt x="1714949" y="0"/>
                      </a:lnTo>
                      <a:lnTo>
                        <a:pt x="1714949" y="1038579"/>
                      </a:lnTo>
                      <a:lnTo>
                        <a:pt x="0" y="1038579"/>
                      </a:lnTo>
                      <a:close/>
                    </a:path>
                  </a:pathLst>
                </a:custGeom>
                <a:solidFill>
                  <a:srgbClr val="FDEF94"/>
                </a:solidFill>
              </p:spPr>
            </p:sp>
            <p:sp>
              <p:nvSpPr>
                <p:cNvPr id="20"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rgbClr val="FFFCE7"/>
              </a:solidFill>
            </p:spPr>
          </p:sp>
        </p:grpSp>
        <mc:AlternateContent xmlns:mc="http://schemas.openxmlformats.org/markup-compatibility/2006">
          <mc:Choice xmlns:a14="http://schemas.microsoft.com/office/drawing/2010/main" Requires="a14">
            <p:sp>
              <p:nvSpPr>
                <p:cNvPr id="16" name="Rectangle 15"/>
                <p:cNvSpPr/>
                <p:nvPr/>
              </p:nvSpPr>
              <p:spPr>
                <a:xfrm>
                  <a:off x="2261634" y="4916813"/>
                  <a:ext cx="6357251" cy="3562237"/>
                </a:xfrm>
                <a:prstGeom prst="rect">
                  <a:avLst/>
                </a:prstGeom>
              </p:spPr>
              <p:txBody>
                <a:bodyPr wrap="square">
                  <a:spAutoFit/>
                </a:bodyPr>
                <a:lstStyle/>
                <a:p>
                  <a:pPr algn="just">
                    <a:lnSpc>
                      <a:spcPct val="150000"/>
                    </a:lnSpc>
                    <a:spcBef>
                      <a:spcPts val="600"/>
                    </a:spcBef>
                    <a:spcAft>
                      <a:spcPts val="600"/>
                    </a:spcAft>
                  </a:pPr>
                  <a:r>
                    <a:rPr lang="fr-FR" sz="4000" b="1" i="1">
                      <a:latin typeface="Arial" panose="020B0604020202020204" pitchFamily="34" charset="0"/>
                      <a:ea typeface="Dotum" panose="020B0600000101010101" pitchFamily="34" charset="-127"/>
                      <a:cs typeface="Arial" panose="020B0604020202020204" pitchFamily="34" charset="0"/>
                    </a:rPr>
                    <a:t>Biến cố xung khắc:</a:t>
                  </a:r>
                  <a:r>
                    <a:rPr lang="fr-FR" sz="4000">
                      <a:effectLst/>
                      <a:latin typeface="Arial" panose="020B0604020202020204" pitchFamily="34" charset="0"/>
                      <a:ea typeface="Dotum" panose="020B0600000101010101" pitchFamily="34" charset="-127"/>
                      <a:cs typeface="Arial" panose="020B0604020202020204" pitchFamily="34" charset="0"/>
                    </a:rPr>
                    <a:t> Cho hai biến cố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fr-FR"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Khi đó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𝐴</m:t>
                      </m:r>
                      <m:r>
                        <a:rPr lang="fr-FR" sz="4000" i="1">
                          <a:effectLst/>
                          <a:latin typeface="Cambria Math" panose="02040503050406030204" pitchFamily="18" charset="0"/>
                          <a:ea typeface="Dotum" panose="020B0600000101010101" pitchFamily="34" charset="-127"/>
                          <a:cs typeface="Times New Roman" panose="02020603050405020304" pitchFamily="18" charset="0"/>
                        </a:rPr>
                        <m:t>, </m:t>
                      </m:r>
                      <m:r>
                        <a:rPr lang="fr-FR"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là các tập con của không gian mẫu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𝛺</m:t>
                      </m:r>
                    </m:oMath>
                  </a14:m>
                  <a:r>
                    <a:rPr lang="fr-FR" sz="4000">
                      <a:effectLst/>
                      <a:latin typeface="Arial" panose="020B0604020202020204" pitchFamily="34" charset="0"/>
                      <a:ea typeface="Dotum" panose="020B0600000101010101" pitchFamily="34" charset="-127"/>
                      <a:cs typeface="Arial" panose="020B0604020202020204" pitchFamily="34" charset="0"/>
                    </a:rPr>
                    <a:t>. Nếu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fr-FR"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r>
                        <a:rPr lang="fr-FR" sz="4000" i="1">
                          <a:effectLst/>
                          <a:latin typeface="Cambria Math" panose="02040503050406030204" pitchFamily="18" charset="0"/>
                          <a:ea typeface="Dotum" panose="020B0600000101010101" pitchFamily="34" charset="-127"/>
                          <a:cs typeface="Times New Roman" panose="02020603050405020304" pitchFamily="18" charset="0"/>
                        </a:rPr>
                        <m:t>=</m:t>
                      </m:r>
                      <m:r>
                        <a:rPr lang="fr-FR" sz="4000" i="1">
                          <a:effectLst/>
                          <a:latin typeface="Cambria Math" panose="02040503050406030204" pitchFamily="18" charset="0"/>
                          <a:ea typeface="Dotum" panose="020B0600000101010101" pitchFamily="34" charset="-127"/>
                          <a:cs typeface="Cambria Math" panose="02040503050406030204" pitchFamily="18" charset="0"/>
                        </a:rPr>
                        <m:t>∅</m:t>
                      </m:r>
                    </m:oMath>
                  </a14:m>
                  <a:r>
                    <a:rPr lang="fr-FR" sz="40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fr-FR"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gọi là hai biến cố xung khắc.</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2261634" y="4916813"/>
                  <a:ext cx="6357251" cy="3562237"/>
                </a:xfrm>
                <a:prstGeom prst="rect">
                  <a:avLst/>
                </a:prstGeom>
                <a:blipFill>
                  <a:blip r:embed="rId2"/>
                  <a:stretch>
                    <a:fillRect l="-3262" r="-3355"/>
                  </a:stretch>
                </a:blipFill>
              </p:spPr>
              <p:txBody>
                <a:bodyPr/>
                <a:lstStyle/>
                <a:p>
                  <a:r>
                    <a:rPr lang="en-US">
                      <a:noFill/>
                    </a:rPr>
                    <a:t> </a:t>
                  </a:r>
                </a:p>
              </p:txBody>
            </p:sp>
          </mc:Fallback>
        </mc:AlternateContent>
      </p:grpSp>
      <p:grpSp>
        <p:nvGrpSpPr>
          <p:cNvPr id="21" name="Group 20"/>
          <p:cNvGrpSpPr/>
          <p:nvPr/>
        </p:nvGrpSpPr>
        <p:grpSpPr>
          <a:xfrm>
            <a:off x="9138652" y="1333501"/>
            <a:ext cx="8066106" cy="7391400"/>
            <a:chOff x="9758310" y="4718380"/>
            <a:chExt cx="7267700" cy="3967751"/>
          </a:xfrm>
        </p:grpSpPr>
        <p:grpSp>
          <p:nvGrpSpPr>
            <p:cNvPr id="23" name="Group 22"/>
            <p:cNvGrpSpPr/>
            <p:nvPr/>
          </p:nvGrpSpPr>
          <p:grpSpPr>
            <a:xfrm>
              <a:off x="9758310" y="4718380"/>
              <a:ext cx="7267700" cy="3967751"/>
              <a:chOff x="10125994" y="4337468"/>
              <a:chExt cx="6616576" cy="4130565"/>
            </a:xfrm>
          </p:grpSpPr>
          <p:grpSp>
            <p:nvGrpSpPr>
              <p:cNvPr id="26" name="Group 12"/>
              <p:cNvGrpSpPr/>
              <p:nvPr/>
            </p:nvGrpSpPr>
            <p:grpSpPr>
              <a:xfrm>
                <a:off x="10125994" y="4452349"/>
                <a:ext cx="6616576" cy="4015684"/>
                <a:chOff x="0" y="-19050"/>
                <a:chExt cx="1742637" cy="1057629"/>
              </a:xfrm>
            </p:grpSpPr>
            <p:sp>
              <p:nvSpPr>
                <p:cNvPr id="28" name="Freeform 13"/>
                <p:cNvSpPr/>
                <p:nvPr/>
              </p:nvSpPr>
              <p:spPr>
                <a:xfrm>
                  <a:off x="111506" y="0"/>
                  <a:ext cx="1631131" cy="1038579"/>
                </a:xfrm>
                <a:custGeom>
                  <a:avLst/>
                  <a:gdLst/>
                  <a:ahLst/>
                  <a:cxnLst/>
                  <a:rect l="l" t="t" r="r" b="b"/>
                  <a:pathLst>
                    <a:path w="1714949" h="1038579">
                      <a:moveTo>
                        <a:pt x="0" y="0"/>
                      </a:moveTo>
                      <a:lnTo>
                        <a:pt x="1714949" y="0"/>
                      </a:lnTo>
                      <a:lnTo>
                        <a:pt x="1714949" y="1038579"/>
                      </a:lnTo>
                      <a:lnTo>
                        <a:pt x="0" y="1038579"/>
                      </a:lnTo>
                      <a:close/>
                    </a:path>
                  </a:pathLst>
                </a:custGeom>
                <a:solidFill>
                  <a:srgbClr val="00B0F0"/>
                </a:solidFill>
              </p:spPr>
            </p:sp>
            <p:sp>
              <p:nvSpPr>
                <p:cNvPr id="29" name="TextBox 1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Freeform 19"/>
              <p:cNvSpPr/>
              <p:nvPr/>
            </p:nvSpPr>
            <p:spPr>
              <a:xfrm>
                <a:off x="10439144" y="4337468"/>
                <a:ext cx="6081923" cy="3943354"/>
              </a:xfrm>
              <a:custGeom>
                <a:avLst/>
                <a:gdLst/>
                <a:ahLst/>
                <a:cxnLst/>
                <a:rect l="l" t="t" r="r" b="b"/>
                <a:pathLst>
                  <a:path w="1714949" h="1038579">
                    <a:moveTo>
                      <a:pt x="0" y="0"/>
                    </a:moveTo>
                    <a:lnTo>
                      <a:pt x="1714949" y="0"/>
                    </a:lnTo>
                    <a:lnTo>
                      <a:pt x="1714949" y="1038579"/>
                    </a:lnTo>
                    <a:lnTo>
                      <a:pt x="0" y="1038579"/>
                    </a:lnTo>
                    <a:close/>
                  </a:path>
                </a:pathLst>
              </a:custGeom>
              <a:solidFill>
                <a:srgbClr val="D9F5FF"/>
              </a:solidFill>
            </p:spPr>
          </p:sp>
        </p:grpSp>
        <mc:AlternateContent xmlns:mc="http://schemas.openxmlformats.org/markup-compatibility/2006">
          <mc:Choice xmlns:a14="http://schemas.microsoft.com/office/drawing/2010/main" Requires="a14">
            <p:sp>
              <p:nvSpPr>
                <p:cNvPr id="25" name="Rectangle 24"/>
                <p:cNvSpPr/>
                <p:nvPr/>
              </p:nvSpPr>
              <p:spPr>
                <a:xfrm>
                  <a:off x="10318223" y="4887847"/>
                  <a:ext cx="6158320" cy="3331036"/>
                </a:xfrm>
                <a:prstGeom prst="rect">
                  <a:avLst/>
                </a:prstGeom>
              </p:spPr>
              <p:txBody>
                <a:bodyPr wrap="square">
                  <a:spAutoFit/>
                </a:bodyPr>
                <a:lstStyle/>
                <a:p>
                  <a:pPr lvl="0" algn="just">
                    <a:lnSpc>
                      <a:spcPct val="150000"/>
                    </a:lnSpc>
                    <a:spcBef>
                      <a:spcPts val="600"/>
                    </a:spcBef>
                    <a:spcAft>
                      <a:spcPts val="600"/>
                    </a:spcAft>
                  </a:pPr>
                  <a:r>
                    <a:rPr lang="fr-FR" sz="4000" b="1" i="1">
                      <a:latin typeface="Arial" panose="020B0604020202020204" pitchFamily="34" charset="0"/>
                      <a:ea typeface="Dotum" panose="020B0600000101010101" pitchFamily="34" charset="-127"/>
                      <a:cs typeface="Arial" panose="020B0604020202020204" pitchFamily="34" charset="0"/>
                    </a:rPr>
                    <a:t>Biến cố độc lập:</a:t>
                  </a:r>
                  <a:r>
                    <a:rPr lang="fr-FR" sz="4000">
                      <a:effectLst/>
                      <a:latin typeface="Arial" panose="020B0604020202020204" pitchFamily="34" charset="0"/>
                      <a:ea typeface="Dotum" panose="020B0600000101010101" pitchFamily="34" charset="-127"/>
                      <a:cs typeface="Arial" panose="020B0604020202020204" pitchFamily="34" charset="0"/>
                    </a:rPr>
                    <a:t> Cho hai biến cố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fr-FR"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Hai biến cố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fr-FR" sz="4000" i="1">
                      <a:effectLst/>
                      <a:latin typeface="Arial" panose="020B0604020202020204" pitchFamily="34" charset="0"/>
                      <a:ea typeface="Dotum" panose="020B0600000101010101" pitchFamily="34" charset="-127"/>
                      <a:cs typeface="Arial" panose="020B0604020202020204" pitchFamily="34" charset="0"/>
                    </a:rPr>
                    <a:t> </a:t>
                  </a:r>
                  <a:r>
                    <a:rPr lang="fr-FR" sz="4000">
                      <a:effectLst/>
                      <a:latin typeface="Arial" panose="020B0604020202020204" pitchFamily="34" charset="0"/>
                      <a:ea typeface="Dotum" panose="020B0600000101010101" pitchFamily="34" charset="-127"/>
                      <a:cs typeface="Arial" panose="020B0604020202020204" pitchFamily="34" charset="0"/>
                    </a:rPr>
                    <a:t>và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được gọi là </a:t>
                  </a:r>
                  <a:r>
                    <a:rPr lang="fr-FR" sz="4000" i="1">
                      <a:effectLst/>
                      <a:latin typeface="Arial" panose="020B0604020202020204" pitchFamily="34" charset="0"/>
                      <a:ea typeface="Dotum" panose="020B0600000101010101" pitchFamily="34" charset="-127"/>
                      <a:cs typeface="Arial" panose="020B0604020202020204" pitchFamily="34" charset="0"/>
                    </a:rPr>
                    <a:t>độc lập</a:t>
                  </a:r>
                  <a:r>
                    <a:rPr lang="fr-FR" sz="4000">
                      <a:effectLst/>
                      <a:latin typeface="Arial" panose="020B0604020202020204" pitchFamily="34" charset="0"/>
                      <a:ea typeface="Dotum" panose="020B0600000101010101" pitchFamily="34" charset="-127"/>
                      <a:cs typeface="Arial" panose="020B0604020202020204" pitchFamily="34" charset="0"/>
                    </a:rPr>
                    <a:t> nếu việc xảy ra hay không xảy ra của biến cố này không làm ảnh hưởng đến xác suất xảy ra của biến cố kia.</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0318223" y="4887847"/>
                  <a:ext cx="6158320" cy="3331036"/>
                </a:xfrm>
                <a:prstGeom prst="rect">
                  <a:avLst/>
                </a:prstGeom>
                <a:blipFill>
                  <a:blip r:embed="rId3"/>
                  <a:stretch>
                    <a:fillRect l="-3122" r="-3211" b="-7178"/>
                  </a:stretch>
                </a:blipFill>
              </p:spPr>
              <p:txBody>
                <a:bodyPr/>
                <a:lstStyle/>
                <a:p>
                  <a:r>
                    <a:rPr lang="en-US">
                      <a:noFill/>
                    </a:rPr>
                    <a:t> </a:t>
                  </a:r>
                </a:p>
              </p:txBody>
            </p:sp>
          </mc:Fallback>
        </mc:AlternateContent>
      </p:grpSp>
      <p:pic>
        <p:nvPicPr>
          <p:cNvPr id="30" name="Picture 29"/>
          <p:cNvPicPr>
            <a:picLocks noChangeAspect="1"/>
          </p:cNvPicPr>
          <p:nvPr/>
        </p:nvPicPr>
        <p:blipFill>
          <a:blip r:embed="rId4"/>
          <a:stretch>
            <a:fillRect/>
          </a:stretch>
        </p:blipFill>
        <p:spPr>
          <a:xfrm>
            <a:off x="6830041" y="6970443"/>
            <a:ext cx="2416610" cy="2815633"/>
          </a:xfrm>
          <a:prstGeom prst="rect">
            <a:avLst/>
          </a:prstGeom>
        </p:spPr>
      </p:pic>
    </p:spTree>
    <p:extLst>
      <p:ext uri="{BB962C8B-B14F-4D97-AF65-F5344CB8AC3E}">
        <p14:creationId xmlns:p14="http://schemas.microsoft.com/office/powerpoint/2010/main" val="181374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p:cNvGrpSpPr/>
          <p:nvPr/>
        </p:nvGrpSpPr>
        <p:grpSpPr>
          <a:xfrm>
            <a:off x="856378" y="1485900"/>
            <a:ext cx="8135222" cy="4210024"/>
            <a:chOff x="1891426" y="4693235"/>
            <a:chExt cx="7418025" cy="4278374"/>
          </a:xfrm>
        </p:grpSpPr>
        <p:grpSp>
          <p:nvGrpSpPr>
            <p:cNvPr id="15" name="Group 14"/>
            <p:cNvGrpSpPr/>
            <p:nvPr/>
          </p:nvGrpSpPr>
          <p:grpSpPr>
            <a:xfrm>
              <a:off x="1891426" y="4693235"/>
              <a:ext cx="7418025" cy="4278374"/>
              <a:chOff x="1910872" y="4311291"/>
              <a:chExt cx="6690813" cy="4453934"/>
            </a:xfrm>
          </p:grpSpPr>
          <p:grpSp>
            <p:nvGrpSpPr>
              <p:cNvPr id="17" name="Group 9"/>
              <p:cNvGrpSpPr/>
              <p:nvPr/>
            </p:nvGrpSpPr>
            <p:grpSpPr>
              <a:xfrm>
                <a:off x="1989528" y="4452349"/>
                <a:ext cx="6612157" cy="4312876"/>
                <a:chOff x="-3930" y="-19050"/>
                <a:chExt cx="1741473" cy="1135902"/>
              </a:xfrm>
            </p:grpSpPr>
            <p:sp>
              <p:nvSpPr>
                <p:cNvPr id="19" name="Freeform 10"/>
                <p:cNvSpPr/>
                <p:nvPr/>
              </p:nvSpPr>
              <p:spPr>
                <a:xfrm>
                  <a:off x="-3930" y="36970"/>
                  <a:ext cx="1741473" cy="1079882"/>
                </a:xfrm>
                <a:custGeom>
                  <a:avLst/>
                  <a:gdLst/>
                  <a:ahLst/>
                  <a:cxnLst/>
                  <a:rect l="l" t="t" r="r" b="b"/>
                  <a:pathLst>
                    <a:path w="1714949" h="1038579">
                      <a:moveTo>
                        <a:pt x="0" y="0"/>
                      </a:moveTo>
                      <a:lnTo>
                        <a:pt x="1714949" y="0"/>
                      </a:lnTo>
                      <a:lnTo>
                        <a:pt x="1714949" y="1038579"/>
                      </a:lnTo>
                      <a:lnTo>
                        <a:pt x="0" y="1038579"/>
                      </a:lnTo>
                      <a:close/>
                    </a:path>
                  </a:pathLst>
                </a:custGeom>
                <a:solidFill>
                  <a:schemeClr val="accent1">
                    <a:lumMod val="75000"/>
                  </a:schemeClr>
                </a:solidFill>
              </p:spPr>
            </p:sp>
            <p:sp>
              <p:nvSpPr>
                <p:cNvPr id="20"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16"/>
              <p:cNvSpPr/>
              <p:nvPr/>
            </p:nvSpPr>
            <p:spPr>
              <a:xfrm>
                <a:off x="1910872" y="4311291"/>
                <a:ext cx="6511448" cy="4202667"/>
              </a:xfrm>
              <a:custGeom>
                <a:avLst/>
                <a:gdLst/>
                <a:ahLst/>
                <a:cxnLst/>
                <a:rect l="l" t="t" r="r" b="b"/>
                <a:pathLst>
                  <a:path w="1714949" h="1038579">
                    <a:moveTo>
                      <a:pt x="0" y="0"/>
                    </a:moveTo>
                    <a:lnTo>
                      <a:pt x="1714949" y="0"/>
                    </a:lnTo>
                    <a:lnTo>
                      <a:pt x="1714949" y="1038579"/>
                    </a:lnTo>
                    <a:lnTo>
                      <a:pt x="0" y="1038579"/>
                    </a:lnTo>
                    <a:close/>
                  </a:path>
                </a:pathLst>
              </a:custGeom>
              <a:solidFill>
                <a:srgbClr val="DAE7F6"/>
              </a:solidFill>
            </p:spPr>
          </p:sp>
        </p:grpSp>
        <mc:AlternateContent xmlns:mc="http://schemas.openxmlformats.org/markup-compatibility/2006">
          <mc:Choice xmlns:a14="http://schemas.microsoft.com/office/drawing/2010/main" Requires="a14">
            <p:sp>
              <p:nvSpPr>
                <p:cNvPr id="16" name="Rectangle 15"/>
                <p:cNvSpPr/>
                <p:nvPr/>
              </p:nvSpPr>
              <p:spPr>
                <a:xfrm>
                  <a:off x="2178883" y="4761176"/>
                  <a:ext cx="6600994" cy="4003498"/>
                </a:xfrm>
                <a:prstGeom prst="rect">
                  <a:avLst/>
                </a:prstGeom>
              </p:spPr>
              <p:txBody>
                <a:bodyPr wrap="square">
                  <a:spAutoFit/>
                </a:bodyPr>
                <a:lstStyle/>
                <a:p>
                  <a:pPr algn="just">
                    <a:lnSpc>
                      <a:spcPct val="150000"/>
                    </a:lnSpc>
                    <a:spcBef>
                      <a:spcPts val="600"/>
                    </a:spcBef>
                    <a:spcAft>
                      <a:spcPts val="600"/>
                    </a:spcAft>
                  </a:pPr>
                  <a:r>
                    <a:rPr lang="fr-FR" sz="4000" b="1" i="1" smtClean="0">
                      <a:latin typeface="Arial" panose="020B0604020202020204" pitchFamily="34" charset="0"/>
                      <a:ea typeface="Dotum" panose="020B0600000101010101" pitchFamily="34" charset="-127"/>
                      <a:cs typeface="Arial" panose="020B0604020202020204" pitchFamily="34" charset="0"/>
                    </a:rPr>
                    <a:t>Công thức cộng xác suất</a:t>
                  </a:r>
                  <a:r>
                    <a:rPr lang="fr-FR" sz="4000" i="1">
                      <a:effectLst/>
                      <a:latin typeface="Arial" panose="020B0604020202020204" pitchFamily="34" charset="0"/>
                      <a:ea typeface="Dotum" panose="020B0600000101010101" pitchFamily="34" charset="-127"/>
                      <a:cs typeface="Arial" panose="020B0604020202020204" pitchFamily="34" charset="0"/>
                    </a:rPr>
                    <a:t>:</a:t>
                  </a:r>
                  <a:r>
                    <a:rPr lang="fr-FR" sz="4000">
                      <a:effectLst/>
                      <a:latin typeface="Arial" panose="020B0604020202020204" pitchFamily="34" charset="0"/>
                      <a:ea typeface="Dotum" panose="020B0600000101010101" pitchFamily="34" charset="-127"/>
                      <a:cs typeface="Arial" panose="020B0604020202020204" pitchFamily="34" charset="0"/>
                    </a:rPr>
                    <a:t> </a:t>
                  </a:r>
                  <a:r>
                    <a:rPr lang="vi-VN" sz="4000">
                      <a:effectLst/>
                      <a:latin typeface="Arial" panose="020B0604020202020204" pitchFamily="34" charset="0"/>
                      <a:ea typeface="Dotum" panose="020B0600000101010101" pitchFamily="34" charset="-127"/>
                      <a:cs typeface="Arial" panose="020B0604020202020204" pitchFamily="34" charset="0"/>
                    </a:rPr>
                    <a:t>Cho hai biến cố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vi-VN"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vi-VN" sz="4000">
                      <a:effectLst/>
                      <a:latin typeface="Arial" panose="020B0604020202020204" pitchFamily="34" charset="0"/>
                      <a:ea typeface="Dotum" panose="020B0600000101010101" pitchFamily="34" charset="-127"/>
                      <a:cs typeface="Arial" panose="020B0604020202020204" pitchFamily="34" charset="0"/>
                    </a:rPr>
                    <a:t>. Khi đó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d>
                    </m:oMath>
                  </a14:m>
                  <a:endParaRPr lang="en-US" sz="4000" i="1" smtClean="0">
                    <a:effectLst/>
                    <a:latin typeface="Cambria Math" panose="02040503050406030204" pitchFamily="18" charset="0"/>
                    <a:ea typeface="Dotum" panose="020B0600000101010101" pitchFamily="34" charset="-127"/>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e>
                        </m:d>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d>
                        <m:r>
                          <a:rPr lang="vi-VN" sz="4000" i="1" smtClean="0">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d>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2178883" y="4761176"/>
                  <a:ext cx="6600994" cy="4003498"/>
                </a:xfrm>
                <a:prstGeom prst="rect">
                  <a:avLst/>
                </a:prstGeom>
                <a:blipFill>
                  <a:blip r:embed="rId2"/>
                  <a:stretch>
                    <a:fillRect l="-2946" r="-2946"/>
                  </a:stretch>
                </a:blipFill>
              </p:spPr>
              <p:txBody>
                <a:bodyPr/>
                <a:lstStyle/>
                <a:p>
                  <a:r>
                    <a:rPr lang="en-US">
                      <a:noFill/>
                    </a:rPr>
                    <a:t> </a:t>
                  </a:r>
                </a:p>
              </p:txBody>
            </p:sp>
          </mc:Fallback>
        </mc:AlternateContent>
      </p:grpSp>
      <p:grpSp>
        <p:nvGrpSpPr>
          <p:cNvPr id="21" name="Group 20"/>
          <p:cNvGrpSpPr/>
          <p:nvPr/>
        </p:nvGrpSpPr>
        <p:grpSpPr>
          <a:xfrm>
            <a:off x="2277834" y="6591300"/>
            <a:ext cx="13732332" cy="2336369"/>
            <a:chOff x="9758310" y="4718380"/>
            <a:chExt cx="7109892" cy="4124045"/>
          </a:xfrm>
        </p:grpSpPr>
        <p:grpSp>
          <p:nvGrpSpPr>
            <p:cNvPr id="23" name="Group 22"/>
            <p:cNvGrpSpPr/>
            <p:nvPr/>
          </p:nvGrpSpPr>
          <p:grpSpPr>
            <a:xfrm>
              <a:off x="9758310" y="4718380"/>
              <a:ext cx="7109892" cy="4124045"/>
              <a:chOff x="10125994" y="4337468"/>
              <a:chExt cx="6472906" cy="4293272"/>
            </a:xfrm>
          </p:grpSpPr>
          <p:grpSp>
            <p:nvGrpSpPr>
              <p:cNvPr id="26" name="Group 12"/>
              <p:cNvGrpSpPr/>
              <p:nvPr/>
            </p:nvGrpSpPr>
            <p:grpSpPr>
              <a:xfrm>
                <a:off x="10125994" y="4452349"/>
                <a:ext cx="6472906" cy="4178391"/>
                <a:chOff x="0" y="-19050"/>
                <a:chExt cx="1704798" cy="1100482"/>
              </a:xfrm>
            </p:grpSpPr>
            <p:sp>
              <p:nvSpPr>
                <p:cNvPr id="28" name="Freeform 13"/>
                <p:cNvSpPr/>
                <p:nvPr/>
              </p:nvSpPr>
              <p:spPr>
                <a:xfrm>
                  <a:off x="111506" y="42853"/>
                  <a:ext cx="1593292"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3">
                    <a:lumMod val="75000"/>
                  </a:schemeClr>
                </a:solidFill>
              </p:spPr>
            </p:sp>
            <p:sp>
              <p:nvSpPr>
                <p:cNvPr id="29" name="TextBox 1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Freeform 19"/>
              <p:cNvSpPr/>
              <p:nvPr/>
            </p:nvSpPr>
            <p:spPr>
              <a:xfrm>
                <a:off x="10439144" y="4337468"/>
                <a:ext cx="6081923"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3">
                  <a:lumMod val="20000"/>
                  <a:lumOff val="80000"/>
                </a:schemeClr>
              </a:solidFill>
            </p:spPr>
          </p:sp>
        </p:grpSp>
        <mc:AlternateContent xmlns:mc="http://schemas.openxmlformats.org/markup-compatibility/2006">
          <mc:Choice xmlns:a14="http://schemas.microsoft.com/office/drawing/2010/main" Requires="a14">
            <p:sp>
              <p:nvSpPr>
                <p:cNvPr id="25" name="Rectangle 24"/>
                <p:cNvSpPr/>
                <p:nvPr/>
              </p:nvSpPr>
              <p:spPr>
                <a:xfrm>
                  <a:off x="10496246" y="4871649"/>
                  <a:ext cx="6035274" cy="1674156"/>
                </a:xfrm>
                <a:prstGeom prst="rect">
                  <a:avLst/>
                </a:prstGeom>
              </p:spPr>
              <p:txBody>
                <a:bodyPr wrap="square">
                  <a:spAutoFit/>
                </a:bodyPr>
                <a:lstStyle/>
                <a:p>
                  <a:pPr algn="ctr">
                    <a:lnSpc>
                      <a:spcPct val="150000"/>
                    </a:lnSpc>
                    <a:spcBef>
                      <a:spcPts val="600"/>
                    </a:spcBef>
                    <a:spcAft>
                      <a:spcPts val="600"/>
                    </a:spcAft>
                  </a:pPr>
                  <a:r>
                    <a:rPr lang="fr-FR" sz="4000" b="1" i="1">
                      <a:latin typeface="Arial" panose="020B0604020202020204" pitchFamily="34" charset="0"/>
                      <a:ea typeface="Dotum" panose="020B0600000101010101" pitchFamily="34" charset="-127"/>
                      <a:cs typeface="Arial" panose="020B0604020202020204" pitchFamily="34" charset="0"/>
                    </a:rPr>
                    <a:t>Hệ quả:</a:t>
                  </a:r>
                  <a:r>
                    <a:rPr lang="fr-FR" sz="4000">
                      <a:effectLst/>
                      <a:latin typeface="Arial" panose="020B0604020202020204" pitchFamily="34" charset="0"/>
                      <a:ea typeface="Dotum" panose="020B0600000101010101" pitchFamily="34" charset="-127"/>
                      <a:cs typeface="Arial" panose="020B0604020202020204" pitchFamily="34" charset="0"/>
                    </a:rPr>
                    <a:t> </a:t>
                  </a:r>
                  <a:r>
                    <a:rPr lang="vi-VN" sz="4000">
                      <a:effectLst/>
                      <a:latin typeface="Arial" panose="020B0604020202020204" pitchFamily="34" charset="0"/>
                      <a:ea typeface="Dotum" panose="020B0600000101010101" pitchFamily="34" charset="-127"/>
                      <a:cs typeface="Arial" panose="020B0604020202020204" pitchFamily="34" charset="0"/>
                    </a:rPr>
                    <a:t>Nếu hai biến cố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vi-VN"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vi-VN" sz="4000">
                      <a:effectLst/>
                      <a:latin typeface="Arial" panose="020B0604020202020204" pitchFamily="34" charset="0"/>
                      <a:ea typeface="Dotum" panose="020B0600000101010101" pitchFamily="34" charset="-127"/>
                      <a:cs typeface="Arial" panose="020B0604020202020204" pitchFamily="34" charset="0"/>
                    </a:rPr>
                    <a:t> là xung khắc thì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d>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e>
                      </m:d>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d>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0496246" y="4871649"/>
                  <a:ext cx="6035274" cy="1674156"/>
                </a:xfrm>
                <a:prstGeom prst="rect">
                  <a:avLst/>
                </a:prstGeom>
                <a:blipFill>
                  <a:blip r:embed="rId3"/>
                  <a:stretch>
                    <a:fillRect r="-470" b="-83974"/>
                  </a:stretch>
                </a:blipFill>
              </p:spPr>
              <p:txBody>
                <a:bodyPr/>
                <a:lstStyle/>
                <a:p>
                  <a:r>
                    <a:rPr lang="en-US">
                      <a:noFill/>
                    </a:rPr>
                    <a:t> </a:t>
                  </a:r>
                </a:p>
              </p:txBody>
            </p:sp>
          </mc:Fallback>
        </mc:AlternateContent>
      </p:grpSp>
      <p:pic>
        <p:nvPicPr>
          <p:cNvPr id="30" name="Picture 29"/>
          <p:cNvPicPr>
            <a:picLocks noChangeAspect="1"/>
          </p:cNvPicPr>
          <p:nvPr/>
        </p:nvPicPr>
        <p:blipFill>
          <a:blip r:embed="rId4"/>
          <a:stretch>
            <a:fillRect/>
          </a:stretch>
        </p:blipFill>
        <p:spPr>
          <a:xfrm flipH="1">
            <a:off x="15439769" y="7619084"/>
            <a:ext cx="1864720" cy="2172616"/>
          </a:xfrm>
          <a:prstGeom prst="rect">
            <a:avLst/>
          </a:prstGeom>
        </p:spPr>
      </p:pic>
      <p:grpSp>
        <p:nvGrpSpPr>
          <p:cNvPr id="22" name="Group 21"/>
          <p:cNvGrpSpPr/>
          <p:nvPr/>
        </p:nvGrpSpPr>
        <p:grpSpPr>
          <a:xfrm>
            <a:off x="9372600" y="1495049"/>
            <a:ext cx="8099480" cy="4166726"/>
            <a:chOff x="1830678" y="4718380"/>
            <a:chExt cx="7383661" cy="3967750"/>
          </a:xfrm>
        </p:grpSpPr>
        <p:grpSp>
          <p:nvGrpSpPr>
            <p:cNvPr id="24" name="Group 23"/>
            <p:cNvGrpSpPr/>
            <p:nvPr/>
          </p:nvGrpSpPr>
          <p:grpSpPr>
            <a:xfrm>
              <a:off x="1830678" y="4718380"/>
              <a:ext cx="7383661" cy="3967750"/>
              <a:chOff x="1856079" y="4337469"/>
              <a:chExt cx="6659819" cy="4130564"/>
            </a:xfrm>
          </p:grpSpPr>
          <p:grpSp>
            <p:nvGrpSpPr>
              <p:cNvPr id="32" name="Group 9"/>
              <p:cNvGrpSpPr/>
              <p:nvPr/>
            </p:nvGrpSpPr>
            <p:grpSpPr>
              <a:xfrm>
                <a:off x="2004450" y="4524679"/>
                <a:ext cx="6511448" cy="3943354"/>
                <a:chOff x="0" y="0"/>
                <a:chExt cx="1714949" cy="1038579"/>
              </a:xfrm>
            </p:grpSpPr>
            <p:sp>
              <p:nvSpPr>
                <p:cNvPr id="34" name="Freeform 10"/>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bg2">
                    <a:lumMod val="25000"/>
                  </a:schemeClr>
                </a:solidFill>
              </p:spPr>
            </p:sp>
            <p:sp>
              <p:nvSpPr>
                <p:cNvPr id="35"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3" name="Freeform 16"/>
              <p:cNvSpPr/>
              <p:nvPr/>
            </p:nvSpPr>
            <p:spPr>
              <a:xfrm>
                <a:off x="1856079" y="4337469"/>
                <a:ext cx="6511449"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bg2"/>
              </a:solidFill>
            </p:spPr>
          </p:sp>
        </p:grpSp>
        <mc:AlternateContent xmlns:mc="http://schemas.openxmlformats.org/markup-compatibility/2006">
          <mc:Choice xmlns:a14="http://schemas.microsoft.com/office/drawing/2010/main" Requires="a14">
            <p:sp>
              <p:nvSpPr>
                <p:cNvPr id="31" name="Rectangle 30"/>
                <p:cNvSpPr/>
                <p:nvPr/>
              </p:nvSpPr>
              <p:spPr>
                <a:xfrm>
                  <a:off x="2163039" y="4910486"/>
                  <a:ext cx="6555363" cy="3125776"/>
                </a:xfrm>
                <a:prstGeom prst="rect">
                  <a:avLst/>
                </a:prstGeom>
              </p:spPr>
              <p:txBody>
                <a:bodyPr wrap="square">
                  <a:spAutoFit/>
                </a:bodyPr>
                <a:lstStyle/>
                <a:p>
                  <a:pPr algn="just">
                    <a:lnSpc>
                      <a:spcPct val="150000"/>
                    </a:lnSpc>
                    <a:spcBef>
                      <a:spcPts val="600"/>
                    </a:spcBef>
                    <a:spcAft>
                      <a:spcPts val="600"/>
                    </a:spcAft>
                  </a:pPr>
                  <a:r>
                    <a:rPr lang="fr-FR" sz="4000" b="1" i="1">
                      <a:latin typeface="Arial" panose="020B0604020202020204" pitchFamily="34" charset="0"/>
                      <a:ea typeface="Dotum" panose="020B0600000101010101" pitchFamily="34" charset="-127"/>
                      <a:cs typeface="Arial" panose="020B0604020202020204" pitchFamily="34" charset="0"/>
                    </a:rPr>
                    <a:t>Công thức nhân xác suất: </a:t>
                  </a:r>
                  <a:r>
                    <a:rPr lang="vi-VN" sz="4000">
                      <a:effectLst/>
                      <a:latin typeface="Arial" panose="020B0604020202020204" pitchFamily="34" charset="0"/>
                      <a:ea typeface="Dotum" panose="020B0600000101010101" pitchFamily="34" charset="-127"/>
                      <a:cs typeface="Arial" panose="020B0604020202020204" pitchFamily="34" charset="0"/>
                    </a:rPr>
                    <a:t>Cho hai biến cố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vi-VN"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vi-VN" sz="4000">
                      <a:effectLst/>
                      <a:latin typeface="Arial" panose="020B0604020202020204" pitchFamily="34" charset="0"/>
                      <a:ea typeface="Dotum" panose="020B0600000101010101" pitchFamily="34" charset="-127"/>
                      <a:cs typeface="Arial" panose="020B0604020202020204" pitchFamily="34" charset="0"/>
                    </a:rPr>
                    <a:t>. Nếu hai biến cố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vi-VN"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vi-VN" sz="4000">
                      <a:effectLst/>
                      <a:latin typeface="Arial" panose="020B0604020202020204" pitchFamily="34" charset="0"/>
                      <a:ea typeface="Dotum" panose="020B0600000101010101" pitchFamily="34" charset="-127"/>
                      <a:cs typeface="Arial" panose="020B0604020202020204" pitchFamily="34" charset="0"/>
                    </a:rPr>
                    <a:t> là độc lập thì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d>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e>
                      </m:d>
                      <m:r>
                        <a:rPr lang="vi-VN" sz="4000" i="1">
                          <a:effectLst/>
                          <a:latin typeface="Cambria Math" panose="02040503050406030204" pitchFamily="18" charset="0"/>
                          <a:ea typeface="Dotum" panose="020B0600000101010101" pitchFamily="34" charset="-127"/>
                          <a:cs typeface="Times New Roman" panose="02020603050405020304" pitchFamily="18" charset="0"/>
                        </a:rPr>
                        <m:t>. </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d>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2163039" y="4910486"/>
                  <a:ext cx="6555363" cy="3125776"/>
                </a:xfrm>
                <a:prstGeom prst="rect">
                  <a:avLst/>
                </a:prstGeom>
                <a:blipFill>
                  <a:blip r:embed="rId5"/>
                  <a:stretch>
                    <a:fillRect l="-2966" r="-2966" b="-18738"/>
                  </a:stretch>
                </a:blipFill>
              </p:spPr>
              <p:txBody>
                <a:bodyPr/>
                <a:lstStyle/>
                <a:p>
                  <a:r>
                    <a:rPr lang="en-US">
                      <a:noFill/>
                    </a:rPr>
                    <a:t> </a:t>
                  </a:r>
                </a:p>
              </p:txBody>
            </p:sp>
          </mc:Fallback>
        </mc:AlternateContent>
      </p:grpSp>
    </p:spTree>
    <p:extLst>
      <p:ext uri="{BB962C8B-B14F-4D97-AF65-F5344CB8AC3E}">
        <p14:creationId xmlns:p14="http://schemas.microsoft.com/office/powerpoint/2010/main" val="169804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circle(in)">
                                      <p:cBhvr>
                                        <p:cTn id="11" dur="500"/>
                                        <p:tgtEl>
                                          <p:spTgt spid="2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grpSp>
        <p:nvGrpSpPr>
          <p:cNvPr id="42" name="Group 41"/>
          <p:cNvGrpSpPr/>
          <p:nvPr/>
        </p:nvGrpSpPr>
        <p:grpSpPr>
          <a:xfrm>
            <a:off x="3947253" y="6130506"/>
            <a:ext cx="4944860" cy="2086750"/>
            <a:chOff x="558969" y="2780399"/>
            <a:chExt cx="8212232" cy="3315599"/>
          </a:xfrm>
        </p:grpSpPr>
        <p:grpSp>
          <p:nvGrpSpPr>
            <p:cNvPr id="8" name="Group 8"/>
            <p:cNvGrpSpPr/>
            <p:nvPr/>
          </p:nvGrpSpPr>
          <p:grpSpPr>
            <a:xfrm>
              <a:off x="1186877" y="2865239"/>
              <a:ext cx="7584324" cy="3230759"/>
              <a:chOff x="-8513" y="-38100"/>
              <a:chExt cx="1997518" cy="850900"/>
            </a:xfrm>
          </p:grpSpPr>
          <p:sp>
            <p:nvSpPr>
              <p:cNvPr id="9"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31" name="TextBox 31"/>
                <p:cNvSpPr txBox="1"/>
                <p:nvPr/>
              </p:nvSpPr>
              <p:spPr>
                <a:xfrm>
                  <a:off x="1698966" y="2780399"/>
                  <a:ext cx="6192862" cy="2200500"/>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a:effectLst/>
                                <a:latin typeface="Cambria Math" panose="02040503050406030204" pitchFamily="18" charset="0"/>
                                <a:cs typeface="Times New Roman" panose="02020603050405020304" pitchFamily="18" charset="0"/>
                              </a:rPr>
                            </m:ctrlPr>
                          </m:fPr>
                          <m:num>
                            <m:r>
                              <a:rPr lang="vi-VN" sz="3800" i="1">
                                <a:effectLst/>
                                <a:latin typeface="Cambria Math" panose="02040503050406030204" pitchFamily="18" charset="0"/>
                                <a:ea typeface="Arial" panose="020B0604020202020204" pitchFamily="34" charset="0"/>
                                <a:cs typeface="Times New Roman" panose="02020603050405020304" pitchFamily="18" charset="0"/>
                              </a:rPr>
                              <m:t>1</m:t>
                            </m:r>
                          </m:num>
                          <m:den>
                            <m:r>
                              <a:rPr lang="vi-VN" sz="3800" i="1">
                                <a:effectLst/>
                                <a:latin typeface="Cambria Math" panose="02040503050406030204" pitchFamily="18" charset="0"/>
                                <a:ea typeface="Arial" panose="020B0604020202020204" pitchFamily="34" charset="0"/>
                                <a:cs typeface="Times New Roman" panose="02020603050405020304" pitchFamily="18" charset="0"/>
                              </a:rPr>
                              <m:t>9</m:t>
                            </m:r>
                          </m:den>
                        </m:f>
                      </m:oMath>
                    </m:oMathPara>
                  </a14:m>
                  <a:endParaRPr kumimoji="0" lang="en-US" sz="3800" b="1" i="0" u="none" strike="noStrike" kern="1200" cap="none" spc="0" normalizeH="0" baseline="0" noProof="0" dirty="0">
                    <a:ln>
                      <a:noFill/>
                    </a:ln>
                    <a:solidFill>
                      <a:srgbClr val="623933"/>
                    </a:solidFill>
                    <a:effectLst/>
                    <a:uLnTx/>
                    <a:uFillTx/>
                    <a:latin typeface="Arial" panose="020B0604020202020204" pitchFamily="34" charset="0"/>
                    <a:cs typeface="Arial" panose="020B0604020202020204" pitchFamily="34" charset="0"/>
                  </a:endParaRPr>
                </a:p>
              </p:txBody>
            </p:sp>
          </mc:Choice>
          <mc:Fallback>
            <p:sp>
              <p:nvSpPr>
                <p:cNvPr id="31" name="TextBox 31"/>
                <p:cNvSpPr txBox="1">
                  <a:spLocks noRot="1" noChangeAspect="1" noMove="1" noResize="1" noEditPoints="1" noAdjustHandles="1" noChangeArrowheads="1" noChangeShapeType="1" noTextEdit="1"/>
                </p:cNvSpPr>
                <p:nvPr/>
              </p:nvSpPr>
              <p:spPr>
                <a:xfrm>
                  <a:off x="1698966" y="2780399"/>
                  <a:ext cx="6192862" cy="2200500"/>
                </a:xfrm>
                <a:prstGeom prst="rect">
                  <a:avLst/>
                </a:prstGeom>
                <a:blipFill>
                  <a:blip r:embed="rId2"/>
                  <a:stretch>
                    <a:fillRect b="-8370"/>
                  </a:stretch>
                </a:blipFill>
              </p:spPr>
              <p:txBody>
                <a:bodyPr/>
                <a:lstStyle/>
                <a:p>
                  <a:r>
                    <a:rPr lang="en-US">
                      <a:noFill/>
                    </a:rPr>
                    <a:t> </a:t>
                  </a:r>
                </a:p>
              </p:txBody>
            </p:sp>
          </mc:Fallback>
        </mc:AlternateContent>
        <p:sp>
          <p:nvSpPr>
            <p:cNvPr id="32" name="TextBox 32"/>
            <p:cNvSpPr txBox="1"/>
            <p:nvPr/>
          </p:nvSpPr>
          <p:spPr>
            <a:xfrm>
              <a:off x="953382" y="3574362"/>
              <a:ext cx="740025" cy="1078844"/>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sp>
        <p:nvSpPr>
          <p:cNvPr id="39" name="TextBox 38"/>
          <p:cNvSpPr txBox="1"/>
          <p:nvPr/>
        </p:nvSpPr>
        <p:spPr>
          <a:xfrm>
            <a:off x="4325337" y="509001"/>
            <a:ext cx="9596176"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LUYỆN</a:t>
            </a:r>
            <a:r>
              <a:rPr kumimoji="0" lang="en-US" sz="6500" b="1" i="0" u="none" strike="noStrike" kern="1200" cap="none" spc="0" normalizeH="0" noProof="0" smtClean="0">
                <a:ln>
                  <a:noFill/>
                </a:ln>
                <a:solidFill>
                  <a:srgbClr val="FFFF00"/>
                </a:solidFill>
                <a:effectLst/>
                <a:uLnTx/>
                <a:uFillTx/>
                <a:latin typeface="Arial" panose="020B0604020202020204" pitchFamily="34" charset="0"/>
                <a:ea typeface="+mn-ea"/>
                <a:cs typeface="Arial" panose="020B0604020202020204" pitchFamily="34" charset="0"/>
              </a:rPr>
              <a:t> TẬP</a:t>
            </a:r>
            <a:endParaRPr kumimoji="0" lang="en-US" sz="65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41" name="Picture 40"/>
          <p:cNvPicPr>
            <a:picLocks noChangeAspect="1"/>
          </p:cNvPicPr>
          <p:nvPr/>
        </p:nvPicPr>
        <p:blipFill>
          <a:blip r:embed="rId3"/>
          <a:stretch>
            <a:fillRect/>
          </a:stretch>
        </p:blipFill>
        <p:spPr>
          <a:xfrm>
            <a:off x="-189630" y="8329892"/>
            <a:ext cx="2407518" cy="2124280"/>
          </a:xfrm>
          <a:prstGeom prst="rect">
            <a:avLst/>
          </a:prstGeom>
        </p:spPr>
      </p:pic>
      <p:grpSp>
        <p:nvGrpSpPr>
          <p:cNvPr id="40" name="Group 36"/>
          <p:cNvGrpSpPr/>
          <p:nvPr/>
        </p:nvGrpSpPr>
        <p:grpSpPr>
          <a:xfrm>
            <a:off x="-133843" y="1994625"/>
            <a:ext cx="3386223" cy="2754355"/>
            <a:chOff x="815006" y="-547723"/>
            <a:chExt cx="4244565" cy="5767471"/>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4">
                <a:extLst>
                  <a:ext uri="{96DAC541-7B7A-43D3-8B79-37D633B846F1}">
                    <asvg:svgBlip xmlns:asvg="http://schemas.microsoft.com/office/drawing/2016/SVG/main" xmlns="" r:embed="rId8"/>
                  </a:ext>
                </a:extLst>
              </a:blip>
              <a:stretch>
                <a:fillRect/>
              </a:stretch>
            </a:blipFill>
          </p:spPr>
        </p:sp>
        <p:sp>
          <p:nvSpPr>
            <p:cNvPr id="47" name="TextBox 38"/>
            <p:cNvSpPr txBox="1"/>
            <p:nvPr/>
          </p:nvSpPr>
          <p:spPr>
            <a:xfrm rot="20550000">
              <a:off x="815006" y="-547723"/>
              <a:ext cx="4244565" cy="461868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Câu</a:t>
              </a:r>
              <a:r>
                <a:rPr kumimoji="0" lang="en-US" sz="4400" b="1" i="0" u="none" strike="noStrike" kern="1200" cap="none" spc="0" normalizeH="0" noProof="0" smtClean="0">
                  <a:ln>
                    <a:noFill/>
                  </a:ln>
                  <a:solidFill>
                    <a:srgbClr val="FFFDEF"/>
                  </a:solidFill>
                  <a:effectLst/>
                  <a:uLnTx/>
                  <a:uFillTx/>
                  <a:latin typeface="Arial" panose="020B0604020202020204" pitchFamily="34" charset="0"/>
                  <a:ea typeface="+mn-ea"/>
                  <a:cs typeface="Arial" panose="020B0604020202020204" pitchFamily="34" charset="0"/>
                </a:rPr>
                <a:t> 1</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27" name="Rectangle 26"/>
              <p:cNvSpPr/>
              <p:nvPr/>
            </p:nvSpPr>
            <p:spPr>
              <a:xfrm>
                <a:off x="2955523" y="1790700"/>
                <a:ext cx="14860025" cy="4173835"/>
              </a:xfrm>
              <a:prstGeom prst="rect">
                <a:avLst/>
              </a:prstGeom>
            </p:spPr>
            <p:txBody>
              <a:bodyPr wrap="square">
                <a:spAutoFit/>
              </a:bodyPr>
              <a:lstStyle/>
              <a:p>
                <a:pPr marR="30480" algn="just">
                  <a:lnSpc>
                    <a:spcPct val="150000"/>
                  </a:lnSpc>
                </a:pPr>
                <a:r>
                  <a:rPr lang="fr-FR"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Có hai hộp đựng bi. Hộp I có 9 viên bi được đánh số 1, 2, </a:t>
                </a:r>
                <a:r>
                  <a:rPr lang="fr-FR"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3..., </a:t>
                </a:r>
                <a:r>
                  <a:rPr lang="fr-FR"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9. Lấy ngẫu nhiên mỗi hộp một viên bi. Biết rằng xác suất để lấy được viên bi mang số chẵn ở hộp II là </a:t>
                </a:r>
                <a14:m>
                  <m:oMath xmlns:m="http://schemas.openxmlformats.org/officeDocument/2006/math">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fr-FR"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Xác suất để lấy được cả hai viên bi mang số chẵn là:</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2955523" y="1790700"/>
                <a:ext cx="14860025" cy="4173835"/>
              </a:xfrm>
              <a:prstGeom prst="rect">
                <a:avLst/>
              </a:prstGeom>
              <a:blipFill>
                <a:blip r:embed="rId9"/>
                <a:stretch>
                  <a:fillRect l="-1477" r="-1272" b="-2778"/>
                </a:stretch>
              </a:blipFill>
            </p:spPr>
            <p:txBody>
              <a:bodyPr/>
              <a:lstStyle/>
              <a:p>
                <a:r>
                  <a:rPr lang="en-US">
                    <a:noFill/>
                  </a:rPr>
                  <a:t> </a:t>
                </a:r>
              </a:p>
            </p:txBody>
          </p:sp>
        </mc:Fallback>
      </mc:AlternateContent>
      <p:grpSp>
        <p:nvGrpSpPr>
          <p:cNvPr id="57" name="Group 56"/>
          <p:cNvGrpSpPr/>
          <p:nvPr/>
        </p:nvGrpSpPr>
        <p:grpSpPr>
          <a:xfrm>
            <a:off x="3921467" y="8127489"/>
            <a:ext cx="4944860" cy="2086750"/>
            <a:chOff x="558969" y="2780399"/>
            <a:chExt cx="8212232" cy="3315599"/>
          </a:xfrm>
        </p:grpSpPr>
        <p:grpSp>
          <p:nvGrpSpPr>
            <p:cNvPr id="58" name="Group 8"/>
            <p:cNvGrpSpPr/>
            <p:nvPr/>
          </p:nvGrpSpPr>
          <p:grpSpPr>
            <a:xfrm>
              <a:off x="1186877" y="2865239"/>
              <a:ext cx="7584324" cy="3230759"/>
              <a:chOff x="-8513" y="-38100"/>
              <a:chExt cx="1997518" cy="850900"/>
            </a:xfrm>
          </p:grpSpPr>
          <p:sp>
            <p:nvSpPr>
              <p:cNvPr id="64"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TextBox 31"/>
                <p:cNvSpPr txBox="1"/>
                <p:nvPr/>
              </p:nvSpPr>
              <p:spPr>
                <a:xfrm>
                  <a:off x="1698965" y="2780399"/>
                  <a:ext cx="6192863" cy="2618298"/>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smtClean="0">
                                <a:effectLst/>
                                <a:latin typeface="Cambria Math" panose="02040503050406030204" pitchFamily="18" charset="0"/>
                                <a:cs typeface="Times New Roman" panose="02020603050405020304" pitchFamily="18" charset="0"/>
                              </a:rPr>
                            </m:ctrlPr>
                          </m:fPr>
                          <m:num>
                            <m:r>
                              <a:rPr lang="en-US" sz="3800" b="0" i="1" smtClean="0">
                                <a:effectLst/>
                                <a:latin typeface="Cambria Math" panose="02040503050406030204" pitchFamily="18" charset="0"/>
                                <a:cs typeface="Times New Roman" panose="02020603050405020304" pitchFamily="18" charset="0"/>
                              </a:rPr>
                              <m:t>2</m:t>
                            </m:r>
                          </m:num>
                          <m:den>
                            <m:r>
                              <a:rPr lang="en-US" sz="3800" b="0" i="1" smtClean="0">
                                <a:effectLst/>
                                <a:latin typeface="Cambria Math" panose="02040503050406030204" pitchFamily="18" charset="0"/>
                                <a:ea typeface="Arial" panose="020B0604020202020204" pitchFamily="34" charset="0"/>
                                <a:cs typeface="Times New Roman" panose="02020603050405020304" pitchFamily="18" charset="0"/>
                              </a:rPr>
                              <m:t>15</m:t>
                            </m:r>
                          </m:den>
                        </m:f>
                      </m:oMath>
                    </m:oMathPara>
                  </a14:m>
                  <a:endParaRPr kumimoji="0" lang="en-US" sz="3800" b="1" i="0" u="none" strike="noStrike" kern="1200" cap="none" spc="0" normalizeH="0" baseline="0" noProof="0" dirty="0">
                    <a:ln>
                      <a:noFill/>
                    </a:ln>
                    <a:solidFill>
                      <a:srgbClr val="623933"/>
                    </a:solidFill>
                    <a:effectLst/>
                    <a:uLnTx/>
                    <a:uFillTx/>
                    <a:latin typeface="Arial" panose="020B0604020202020204" pitchFamily="34" charset="0"/>
                    <a:cs typeface="Arial" panose="020B0604020202020204" pitchFamily="34" charset="0"/>
                  </a:endParaRPr>
                </a:p>
              </p:txBody>
            </p:sp>
          </mc:Choice>
          <mc:Fallback>
            <p:sp>
              <p:nvSpPr>
                <p:cNvPr id="60" name="TextBox 31"/>
                <p:cNvSpPr txBox="1">
                  <a:spLocks noRot="1" noChangeAspect="1" noMove="1" noResize="1" noEditPoints="1" noAdjustHandles="1" noChangeArrowheads="1" noChangeShapeType="1" noTextEdit="1"/>
                </p:cNvSpPr>
                <p:nvPr/>
              </p:nvSpPr>
              <p:spPr>
                <a:xfrm>
                  <a:off x="1698965" y="2780399"/>
                  <a:ext cx="6192863" cy="2618298"/>
                </a:xfrm>
                <a:prstGeom prst="rect">
                  <a:avLst/>
                </a:prstGeom>
                <a:blipFill>
                  <a:blip r:embed="rId10"/>
                  <a:stretch>
                    <a:fillRect/>
                  </a:stretch>
                </a:blipFill>
              </p:spPr>
              <p:txBody>
                <a:bodyPr/>
                <a:lstStyle/>
                <a:p>
                  <a:r>
                    <a:rPr lang="en-US">
                      <a:noFill/>
                    </a:rPr>
                    <a:t> </a:t>
                  </a:r>
                </a:p>
              </p:txBody>
            </p:sp>
          </mc:Fallback>
        </mc:AlternateContent>
        <p:sp>
          <p:nvSpPr>
            <p:cNvPr id="61"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10902965" y="6153627"/>
            <a:ext cx="4944860" cy="2086750"/>
            <a:chOff x="558969" y="2780399"/>
            <a:chExt cx="8212232" cy="3315599"/>
          </a:xfrm>
        </p:grpSpPr>
        <p:grpSp>
          <p:nvGrpSpPr>
            <p:cNvPr id="67" name="Group 8"/>
            <p:cNvGrpSpPr/>
            <p:nvPr/>
          </p:nvGrpSpPr>
          <p:grpSpPr>
            <a:xfrm>
              <a:off x="1186877" y="2865239"/>
              <a:ext cx="7584324" cy="3230759"/>
              <a:chOff x="-8513" y="-38100"/>
              <a:chExt cx="1997518" cy="850900"/>
            </a:xfrm>
          </p:grpSpPr>
          <p:sp>
            <p:nvSpPr>
              <p:cNvPr id="73"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9" name="TextBox 31"/>
                <p:cNvSpPr txBox="1"/>
                <p:nvPr/>
              </p:nvSpPr>
              <p:spPr>
                <a:xfrm>
                  <a:off x="1698965" y="2780399"/>
                  <a:ext cx="6192863" cy="2618298"/>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smtClean="0">
                                <a:effectLst/>
                                <a:latin typeface="Cambria Math" panose="02040503050406030204" pitchFamily="18" charset="0"/>
                                <a:cs typeface="Times New Roman" panose="02020603050405020304" pitchFamily="18" charset="0"/>
                              </a:rPr>
                            </m:ctrlPr>
                          </m:fPr>
                          <m:num>
                            <m:r>
                              <a:rPr lang="en-US" sz="3800" b="0" i="1" smtClean="0">
                                <a:effectLst/>
                                <a:latin typeface="Cambria Math" panose="02040503050406030204" pitchFamily="18" charset="0"/>
                                <a:cs typeface="Times New Roman" panose="02020603050405020304" pitchFamily="18" charset="0"/>
                              </a:rPr>
                              <m:t>2</m:t>
                            </m:r>
                          </m:num>
                          <m:den>
                            <m:r>
                              <a:rPr lang="en-US" sz="3800" b="0" i="1" smtClean="0">
                                <a:effectLst/>
                                <a:latin typeface="Cambria Math" panose="02040503050406030204" pitchFamily="18" charset="0"/>
                                <a:ea typeface="Arial" panose="020B0604020202020204" pitchFamily="34" charset="0"/>
                                <a:cs typeface="Times New Roman" panose="02020603050405020304" pitchFamily="18" charset="0"/>
                              </a:rPr>
                              <m:t>5</m:t>
                            </m:r>
                          </m:den>
                        </m:f>
                      </m:oMath>
                    </m:oMathPara>
                  </a14:m>
                  <a:endParaRPr kumimoji="0" lang="en-US" sz="3800" b="1" i="0" u="none" strike="noStrike" kern="1200" cap="none" spc="0" normalizeH="0" baseline="0" noProof="0" dirty="0">
                    <a:ln>
                      <a:noFill/>
                    </a:ln>
                    <a:solidFill>
                      <a:srgbClr val="623933"/>
                    </a:solidFill>
                    <a:effectLst/>
                    <a:uLnTx/>
                    <a:uFillTx/>
                    <a:latin typeface="Arial" panose="020B0604020202020204" pitchFamily="34" charset="0"/>
                    <a:cs typeface="Arial" panose="020B0604020202020204" pitchFamily="34" charset="0"/>
                  </a:endParaRPr>
                </a:p>
              </p:txBody>
            </p:sp>
          </mc:Choice>
          <mc:Fallback>
            <p:sp>
              <p:nvSpPr>
                <p:cNvPr id="69" name="TextBox 31"/>
                <p:cNvSpPr txBox="1">
                  <a:spLocks noRot="1" noChangeAspect="1" noMove="1" noResize="1" noEditPoints="1" noAdjustHandles="1" noChangeArrowheads="1" noChangeShapeType="1" noTextEdit="1"/>
                </p:cNvSpPr>
                <p:nvPr/>
              </p:nvSpPr>
              <p:spPr>
                <a:xfrm>
                  <a:off x="1698965" y="2780399"/>
                  <a:ext cx="6192863" cy="2618298"/>
                </a:xfrm>
                <a:prstGeom prst="rect">
                  <a:avLst/>
                </a:prstGeom>
                <a:blipFill>
                  <a:blip r:embed="rId11"/>
                  <a:stretch>
                    <a:fillRect/>
                  </a:stretch>
                </a:blipFill>
              </p:spPr>
              <p:txBody>
                <a:bodyPr/>
                <a:lstStyle/>
                <a:p>
                  <a:r>
                    <a:rPr lang="en-US">
                      <a:noFill/>
                    </a:rPr>
                    <a:t> </a:t>
                  </a:r>
                </a:p>
              </p:txBody>
            </p:sp>
          </mc:Fallback>
        </mc:AlternateContent>
        <p:sp>
          <p:nvSpPr>
            <p:cNvPr id="70"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10902965" y="8127489"/>
            <a:ext cx="4944860" cy="2086750"/>
            <a:chOff x="558969" y="2780399"/>
            <a:chExt cx="8212232" cy="3315599"/>
          </a:xfrm>
        </p:grpSpPr>
        <p:grpSp>
          <p:nvGrpSpPr>
            <p:cNvPr id="76" name="Group 8"/>
            <p:cNvGrpSpPr/>
            <p:nvPr/>
          </p:nvGrpSpPr>
          <p:grpSpPr>
            <a:xfrm>
              <a:off x="1186877" y="2865239"/>
              <a:ext cx="7584324" cy="3230759"/>
              <a:chOff x="-8513" y="-38100"/>
              <a:chExt cx="1997518" cy="850900"/>
            </a:xfrm>
          </p:grpSpPr>
          <p:sp>
            <p:nvSpPr>
              <p:cNvPr id="82"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78" name="TextBox 31"/>
                <p:cNvSpPr txBox="1"/>
                <p:nvPr/>
              </p:nvSpPr>
              <p:spPr>
                <a:xfrm>
                  <a:off x="1698965" y="2780399"/>
                  <a:ext cx="6192863" cy="2618298"/>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smtClean="0">
                                <a:effectLst/>
                                <a:latin typeface="Cambria Math" panose="02040503050406030204" pitchFamily="18" charset="0"/>
                                <a:cs typeface="Times New Roman" panose="02020603050405020304" pitchFamily="18" charset="0"/>
                              </a:rPr>
                            </m:ctrlPr>
                          </m:fPr>
                          <m:num>
                            <m:r>
                              <a:rPr lang="en-US" sz="3800" b="0" i="1" smtClean="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800" b="0" i="1" smtClean="0">
                                <a:effectLst/>
                                <a:latin typeface="Cambria Math" panose="02040503050406030204" pitchFamily="18" charset="0"/>
                                <a:ea typeface="Arial" panose="020B0604020202020204" pitchFamily="34" charset="0"/>
                                <a:cs typeface="Times New Roman" panose="02020603050405020304" pitchFamily="18" charset="0"/>
                              </a:rPr>
                              <m:t>10</m:t>
                            </m:r>
                          </m:den>
                        </m:f>
                      </m:oMath>
                    </m:oMathPara>
                  </a14:m>
                  <a:endParaRPr kumimoji="0" lang="en-US" sz="3800" b="1" i="0" u="none" strike="noStrike" kern="1200" cap="none" spc="0" normalizeH="0" baseline="0" noProof="0" dirty="0">
                    <a:ln>
                      <a:noFill/>
                    </a:ln>
                    <a:solidFill>
                      <a:srgbClr val="623933"/>
                    </a:solidFill>
                    <a:effectLst/>
                    <a:uLnTx/>
                    <a:uFillTx/>
                    <a:latin typeface="Arial" panose="020B0604020202020204" pitchFamily="34" charset="0"/>
                    <a:cs typeface="Arial" panose="020B0604020202020204" pitchFamily="34" charset="0"/>
                  </a:endParaRPr>
                </a:p>
              </p:txBody>
            </p:sp>
          </mc:Choice>
          <mc:Fallback>
            <p:sp>
              <p:nvSpPr>
                <p:cNvPr id="78" name="TextBox 31"/>
                <p:cNvSpPr txBox="1">
                  <a:spLocks noRot="1" noChangeAspect="1" noMove="1" noResize="1" noEditPoints="1" noAdjustHandles="1" noChangeArrowheads="1" noChangeShapeType="1" noTextEdit="1"/>
                </p:cNvSpPr>
                <p:nvPr/>
              </p:nvSpPr>
              <p:spPr>
                <a:xfrm>
                  <a:off x="1698965" y="2780399"/>
                  <a:ext cx="6192863" cy="2618298"/>
                </a:xfrm>
                <a:prstGeom prst="rect">
                  <a:avLst/>
                </a:prstGeom>
                <a:blipFill>
                  <a:blip r:embed="rId12"/>
                  <a:stretch>
                    <a:fillRect/>
                  </a:stretch>
                </a:blipFill>
              </p:spPr>
              <p:txBody>
                <a:bodyPr/>
                <a:lstStyle/>
                <a:p>
                  <a:r>
                    <a:rPr lang="en-US">
                      <a:noFill/>
                    </a:rPr>
                    <a:t> </a:t>
                  </a:r>
                </a:p>
              </p:txBody>
            </p:sp>
          </mc:Fallback>
        </mc:AlternateContent>
        <p:sp>
          <p:nvSpPr>
            <p:cNvPr id="79"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72103" y="8116603"/>
            <a:ext cx="1621756" cy="163656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551069918"/>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anim calcmode="lin" valueType="num">
                                      <p:cBhvr>
                                        <p:cTn id="13" dur="500" fill="hold"/>
                                        <p:tgtEl>
                                          <p:spTgt spid="40"/>
                                        </p:tgtEl>
                                        <p:attrNameLst>
                                          <p:attrName>ppt_x</p:attrName>
                                        </p:attrNameLst>
                                      </p:cBhvr>
                                      <p:tavLst>
                                        <p:tav tm="0">
                                          <p:val>
                                            <p:strVal val="#ppt_x"/>
                                          </p:val>
                                        </p:tav>
                                        <p:tav tm="100000">
                                          <p:val>
                                            <p:strVal val="#ppt_x"/>
                                          </p:val>
                                        </p:tav>
                                      </p:tavLst>
                                    </p:anim>
                                    <p:anim calcmode="lin" valueType="num">
                                      <p:cBhvr>
                                        <p:cTn id="14" dur="500" fill="hold"/>
                                        <p:tgtEl>
                                          <p:spTgt spid="4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anim calcmode="lin" valueType="num">
                                      <p:cBhvr>
                                        <p:cTn id="18" dur="500" fill="hold"/>
                                        <p:tgtEl>
                                          <p:spTgt spid="27"/>
                                        </p:tgtEl>
                                        <p:attrNameLst>
                                          <p:attrName>ppt_x</p:attrName>
                                        </p:attrNameLst>
                                      </p:cBhvr>
                                      <p:tavLst>
                                        <p:tav tm="0">
                                          <p:val>
                                            <p:strVal val="#ppt_x"/>
                                          </p:val>
                                        </p:tav>
                                        <p:tav tm="100000">
                                          <p:val>
                                            <p:strVal val="#ppt_x"/>
                                          </p:val>
                                        </p:tav>
                                      </p:tavLst>
                                    </p:anim>
                                    <p:anim calcmode="lin" valueType="num">
                                      <p:cBhvr>
                                        <p:cTn id="19" dur="5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anim calcmode="lin" valueType="num">
                                      <p:cBhvr>
                                        <p:cTn id="24" dur="500" fill="hold"/>
                                        <p:tgtEl>
                                          <p:spTgt spid="42"/>
                                        </p:tgtEl>
                                        <p:attrNameLst>
                                          <p:attrName>ppt_x</p:attrName>
                                        </p:attrNameLst>
                                      </p:cBhvr>
                                      <p:tavLst>
                                        <p:tav tm="0">
                                          <p:val>
                                            <p:strVal val="#ppt_x"/>
                                          </p:val>
                                        </p:tav>
                                        <p:tav tm="100000">
                                          <p:val>
                                            <p:strVal val="#ppt_x"/>
                                          </p:val>
                                        </p:tav>
                                      </p:tavLst>
                                    </p:anim>
                                    <p:anim calcmode="lin" valueType="num">
                                      <p:cBhvr>
                                        <p:cTn id="25" dur="500" fill="hold"/>
                                        <p:tgtEl>
                                          <p:spTgt spid="42"/>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anim calcmode="lin" valueType="num">
                                      <p:cBhvr>
                                        <p:cTn id="30" dur="500" fill="hold"/>
                                        <p:tgtEl>
                                          <p:spTgt spid="57"/>
                                        </p:tgtEl>
                                        <p:attrNameLst>
                                          <p:attrName>ppt_x</p:attrName>
                                        </p:attrNameLst>
                                      </p:cBhvr>
                                      <p:tavLst>
                                        <p:tav tm="0">
                                          <p:val>
                                            <p:strVal val="#ppt_x"/>
                                          </p:val>
                                        </p:tav>
                                        <p:tav tm="100000">
                                          <p:val>
                                            <p:strVal val="#ppt_x"/>
                                          </p:val>
                                        </p:tav>
                                      </p:tavLst>
                                    </p:anim>
                                    <p:anim calcmode="lin" valueType="num">
                                      <p:cBhvr>
                                        <p:cTn id="31" dur="500" fill="hold"/>
                                        <p:tgtEl>
                                          <p:spTgt spid="57"/>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anim calcmode="lin" valueType="num">
                                      <p:cBhvr>
                                        <p:cTn id="36" dur="500" fill="hold"/>
                                        <p:tgtEl>
                                          <p:spTgt spid="66"/>
                                        </p:tgtEl>
                                        <p:attrNameLst>
                                          <p:attrName>ppt_x</p:attrName>
                                        </p:attrNameLst>
                                      </p:cBhvr>
                                      <p:tavLst>
                                        <p:tav tm="0">
                                          <p:val>
                                            <p:strVal val="#ppt_x"/>
                                          </p:val>
                                        </p:tav>
                                        <p:tav tm="100000">
                                          <p:val>
                                            <p:strVal val="#ppt_x"/>
                                          </p:val>
                                        </p:tav>
                                      </p:tavLst>
                                    </p:anim>
                                    <p:anim calcmode="lin" valueType="num">
                                      <p:cBhvr>
                                        <p:cTn id="37" dur="500" fill="hold"/>
                                        <p:tgtEl>
                                          <p:spTgt spid="6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strVal val="#ppt_x"/>
                                          </p:val>
                                        </p:tav>
                                        <p:tav tm="100000">
                                          <p:val>
                                            <p:strVal val="#ppt_x"/>
                                          </p:val>
                                        </p:tav>
                                      </p:tavLst>
                                    </p:anim>
                                    <p:anim calcmode="lin" valueType="num">
                                      <p:cBhvr>
                                        <p:cTn id="43"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84"/>
                                        </p:tgtEl>
                                        <p:attrNameLst>
                                          <p:attrName>style.visibility</p:attrName>
                                        </p:attrNameLst>
                                      </p:cBhvr>
                                      <p:to>
                                        <p:strVal val="visible"/>
                                      </p:to>
                                    </p:set>
                                    <p:anim calcmode="lin" valueType="num">
                                      <p:cBhvr>
                                        <p:cTn id="48" dur="500" fill="hold"/>
                                        <p:tgtEl>
                                          <p:spTgt spid="84"/>
                                        </p:tgtEl>
                                        <p:attrNameLst>
                                          <p:attrName>ppt_w</p:attrName>
                                        </p:attrNameLst>
                                      </p:cBhvr>
                                      <p:tavLst>
                                        <p:tav tm="0">
                                          <p:val>
                                            <p:fltVal val="0"/>
                                          </p:val>
                                        </p:tav>
                                        <p:tav tm="100000">
                                          <p:val>
                                            <p:strVal val="#ppt_w"/>
                                          </p:val>
                                        </p:tav>
                                      </p:tavLst>
                                    </p:anim>
                                    <p:anim calcmode="lin" valueType="num">
                                      <p:cBhvr>
                                        <p:cTn id="49" dur="500" fill="hold"/>
                                        <p:tgtEl>
                                          <p:spTgt spid="84"/>
                                        </p:tgtEl>
                                        <p:attrNameLst>
                                          <p:attrName>ppt_h</p:attrName>
                                        </p:attrNameLst>
                                      </p:cBhvr>
                                      <p:tavLst>
                                        <p:tav tm="0">
                                          <p:val>
                                            <p:fltVal val="0"/>
                                          </p:val>
                                        </p:tav>
                                        <p:tav tm="100000">
                                          <p:val>
                                            <p:strVal val="#ppt_h"/>
                                          </p:val>
                                        </p:tav>
                                      </p:tavLst>
                                    </p:anim>
                                    <p:animEffect transition="in" filter="fade">
                                      <p:cBhvr>
                                        <p:cTn id="5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p:sp>
        <p:nvSpPr>
          <p:cNvPr id="37" name="Freeform 37"/>
          <p:cNvSpPr/>
          <p:nvPr/>
        </p:nvSpPr>
        <p:spPr>
          <a:xfrm rot="20551586">
            <a:off x="435839" y="566295"/>
            <a:ext cx="2223276" cy="2857013"/>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9" name="Rectangle 38"/>
          <p:cNvSpPr/>
          <p:nvPr/>
        </p:nvSpPr>
        <p:spPr>
          <a:xfrm>
            <a:off x="3276601" y="320196"/>
            <a:ext cx="14054518" cy="3070071"/>
          </a:xfrm>
          <a:prstGeom prst="rect">
            <a:avLst/>
          </a:prstGeom>
        </p:spPr>
        <p:txBody>
          <a:bodyPr wrap="square">
            <a:spAutoFit/>
          </a:bodyPr>
          <a:lstStyle/>
          <a:p>
            <a:pPr marR="30480" algn="just">
              <a:lnSpc>
                <a:spcPct val="150000"/>
              </a:lnSpc>
            </a:pPr>
            <a:r>
              <a:rPr lang="vi-VN" sz="4300">
                <a:ea typeface="Times New Roman" panose="02020603050405020304" pitchFamily="18" charset="0"/>
                <a:cs typeface="Times New Roman" panose="02020603050405020304" pitchFamily="18" charset="0"/>
              </a:rPr>
              <a:t>Một con </a:t>
            </a:r>
            <a:r>
              <a:rPr lang="fr-FR" sz="4300">
                <a:ea typeface="Times New Roman" panose="02020603050405020304" pitchFamily="18" charset="0"/>
                <a:cs typeface="Times New Roman" panose="02020603050405020304" pitchFamily="18" charset="0"/>
              </a:rPr>
              <a:t>x</a:t>
            </a:r>
            <a:r>
              <a:rPr lang="vi-VN" sz="4300">
                <a:ea typeface="Times New Roman" panose="02020603050405020304" pitchFamily="18" charset="0"/>
                <a:cs typeface="Times New Roman" panose="02020603050405020304" pitchFamily="18" charset="0"/>
              </a:rPr>
              <a:t>úc </a:t>
            </a:r>
            <a:r>
              <a:rPr lang="fr-FR" sz="4300">
                <a:ea typeface="Times New Roman" panose="02020603050405020304" pitchFamily="18" charset="0"/>
                <a:cs typeface="Times New Roman" panose="02020603050405020304" pitchFamily="18" charset="0"/>
              </a:rPr>
              <a:t>x</a:t>
            </a:r>
            <a:r>
              <a:rPr lang="vi-VN" sz="4300">
                <a:ea typeface="Times New Roman" panose="02020603050405020304" pitchFamily="18" charset="0"/>
                <a:cs typeface="Times New Roman" panose="02020603050405020304" pitchFamily="18" charset="0"/>
              </a:rPr>
              <a:t>ắc không đồng chất sao cho mặt bốn chấm xuất hiện nhiều gấp 3 lần mặt khác, các mặt còn lại đồng khả năng. Tìm xác suất để xuất hiện một mặt chẵn</a:t>
            </a:r>
            <a:endParaRPr lang="en-US" sz="4300">
              <a:effectLst/>
              <a:ea typeface="Times New Roman" panose="02020603050405020304" pitchFamily="18" charset="0"/>
            </a:endParaRPr>
          </a:p>
        </p:txBody>
      </p:sp>
      <p:grpSp>
        <p:nvGrpSpPr>
          <p:cNvPr id="44" name="Group 43"/>
          <p:cNvGrpSpPr/>
          <p:nvPr/>
        </p:nvGrpSpPr>
        <p:grpSpPr>
          <a:xfrm>
            <a:off x="490010" y="3830013"/>
            <a:ext cx="8225750" cy="2700655"/>
            <a:chOff x="387274" y="3558071"/>
            <a:chExt cx="8225750" cy="2700655"/>
          </a:xfrm>
        </p:grpSpPr>
        <p:grpSp>
          <p:nvGrpSpPr>
            <p:cNvPr id="8" name="Group 8"/>
            <p:cNvGrpSpPr/>
            <p:nvPr/>
          </p:nvGrpSpPr>
          <p:grpSpPr>
            <a:xfrm>
              <a:off x="1028700" y="3558071"/>
              <a:ext cx="7584324" cy="2700655"/>
              <a:chOff x="0" y="0"/>
              <a:chExt cx="1997518" cy="711284"/>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387274" y="4266973"/>
              <a:ext cx="1282851" cy="12828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TextBox 23"/>
            <p:cNvSpPr txBox="1"/>
            <p:nvPr/>
          </p:nvSpPr>
          <p:spPr>
            <a:xfrm>
              <a:off x="658687"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500" b="1" i="0" u="none" strike="noStrike" kern="1200" cap="none" spc="0" normalizeH="0" baseline="0" noProof="0" dirty="0">
                <a:ln>
                  <a:noFill/>
                </a:ln>
                <a:solidFill>
                  <a:srgbClr val="FFFDEF"/>
                </a:solidFill>
                <a:effectLst/>
                <a:uLnTx/>
                <a:uFillTx/>
                <a:latin typeface="Calibri"/>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0" name="Rectangle 39"/>
                <p:cNvSpPr/>
                <p:nvPr/>
              </p:nvSpPr>
              <p:spPr>
                <a:xfrm>
                  <a:off x="2637280" y="3726535"/>
                  <a:ext cx="3955900" cy="19506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430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𝑃</m:t>
                        </m:r>
                        <m:d>
                          <m:dPr>
                            <m:ctrlPr>
                              <a:rPr lang="en-US" sz="4300" i="1">
                                <a:solidFill>
                                  <a:schemeClr val="bg1"/>
                                </a:solidFill>
                                <a:effectLst/>
                                <a:latin typeface="Cambria Math" panose="02040503050406030204" pitchFamily="18" charset="0"/>
                                <a:cs typeface="Times New Roman" panose="02020603050405020304" pitchFamily="18" charset="0"/>
                              </a:rPr>
                            </m:ctrlPr>
                          </m:dPr>
                          <m:e>
                            <m:r>
                              <a:rPr lang="vi-VN" sz="43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𝐴</m:t>
                            </m:r>
                          </m:e>
                        </m:d>
                        <m:r>
                          <a:rPr lang="vi-VN" sz="43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300" i="1">
                                <a:solidFill>
                                  <a:schemeClr val="bg1"/>
                                </a:solidFill>
                                <a:effectLst/>
                                <a:latin typeface="Cambria Math" panose="02040503050406030204" pitchFamily="18" charset="0"/>
                                <a:cs typeface="Times New Roman" panose="02020603050405020304" pitchFamily="18" charset="0"/>
                              </a:rPr>
                            </m:ctrlPr>
                          </m:fPr>
                          <m:num>
                            <m:r>
                              <a:rPr lang="vi-VN" sz="43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num>
                          <m:den>
                            <m:r>
                              <a:rPr lang="vi-VN" sz="43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oMath>
                    </m:oMathPara>
                  </a14:m>
                  <a:endParaRPr kumimoji="0" lang="en-US" sz="43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mc:Choice>
          <mc:Fallback>
            <p:sp>
              <p:nvSpPr>
                <p:cNvPr id="40" name="Rectangle 39"/>
                <p:cNvSpPr>
                  <a:spLocks noRot="1" noChangeAspect="1" noMove="1" noResize="1" noEditPoints="1" noAdjustHandles="1" noChangeArrowheads="1" noChangeShapeType="1" noTextEdit="1"/>
                </p:cNvSpPr>
                <p:nvPr/>
              </p:nvSpPr>
              <p:spPr>
                <a:xfrm>
                  <a:off x="2637280" y="3726535"/>
                  <a:ext cx="3955900" cy="1950662"/>
                </a:xfrm>
                <a:prstGeom prst="rect">
                  <a:avLst/>
                </a:prstGeom>
                <a:blipFill>
                  <a:blip r:embed="rId4"/>
                  <a:stretch>
                    <a:fillRect/>
                  </a:stretch>
                </a:blipFill>
              </p:spPr>
              <p:txBody>
                <a:bodyPr/>
                <a:lstStyle/>
                <a:p>
                  <a:r>
                    <a:rPr lang="en-US">
                      <a:noFill/>
                    </a:rPr>
                    <a:t> </a:t>
                  </a:r>
                </a:p>
              </p:txBody>
            </p:sp>
          </mc:Fallback>
        </mc:AlternateContent>
      </p:grpSp>
      <p:grpSp>
        <p:nvGrpSpPr>
          <p:cNvPr id="45" name="Group 44"/>
          <p:cNvGrpSpPr/>
          <p:nvPr/>
        </p:nvGrpSpPr>
        <p:grpSpPr>
          <a:xfrm>
            <a:off x="520928" y="6979451"/>
            <a:ext cx="8194832" cy="3230759"/>
            <a:chOff x="9033550" y="3413410"/>
            <a:chExt cx="8194832" cy="3230759"/>
          </a:xfrm>
        </p:grpSpPr>
        <p:grpSp>
          <p:nvGrpSpPr>
            <p:cNvPr id="11" name="Group 11"/>
            <p:cNvGrpSpPr/>
            <p:nvPr/>
          </p:nvGrpSpPr>
          <p:grpSpPr>
            <a:xfrm>
              <a:off x="9644058" y="3413410"/>
              <a:ext cx="7584324" cy="3230759"/>
              <a:chOff x="-8143" y="-38100"/>
              <a:chExt cx="1997518" cy="850900"/>
            </a:xfrm>
          </p:grpSpPr>
          <p:sp>
            <p:nvSpPr>
              <p:cNvPr id="12" name="Freeform 12"/>
              <p:cNvSpPr/>
              <p:nvPr/>
            </p:nvSpPr>
            <p:spPr>
              <a:xfrm>
                <a:off x="-8143" y="-16191"/>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28"/>
            <p:cNvGrpSpPr/>
            <p:nvPr/>
          </p:nvGrpSpPr>
          <p:grpSpPr>
            <a:xfrm>
              <a:off x="9033550" y="4266973"/>
              <a:ext cx="1282851" cy="1282851"/>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0" name="TextBox 30"/>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1"/>
            <p:cNvSpPr txBox="1"/>
            <p:nvPr/>
          </p:nvSpPr>
          <p:spPr>
            <a:xfrm>
              <a:off x="9304963"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500" b="1" i="0" u="none" strike="noStrike" kern="1200" cap="none" spc="0" normalizeH="0" baseline="0" noProof="0" dirty="0">
                <a:ln>
                  <a:noFill/>
                </a:ln>
                <a:solidFill>
                  <a:srgbClr val="FFFDEF"/>
                </a:solidFill>
                <a:effectLst/>
                <a:uLnTx/>
                <a:uFillTx/>
                <a:latin typeface="Calibri"/>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1" name="Rectangle 40"/>
                <p:cNvSpPr/>
                <p:nvPr/>
              </p:nvSpPr>
              <p:spPr>
                <a:xfrm>
                  <a:off x="12051010" y="3676315"/>
                  <a:ext cx="2770420" cy="2034018"/>
                </a:xfrm>
                <a:prstGeom prst="rect">
                  <a:avLst/>
                </a:prstGeom>
              </p:spPr>
              <p:txBody>
                <a:bodyPr wrap="square">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vi-VN" sz="430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vi-VN"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vi-VN"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m:t>
                            </m:r>
                          </m:den>
                        </m:f>
                      </m:oMath>
                    </m:oMathPara>
                  </a14:m>
                  <a:endParaRPr lang="en-US" sz="4300">
                    <a:solidFill>
                      <a:schemeClr val="bg1"/>
                    </a:solidFill>
                    <a:effectLst/>
                    <a:latin typeface="Times New Roman" panose="02020603050405020304" pitchFamily="18" charset="0"/>
                    <a:ea typeface="Times New Roman" panose="02020603050405020304" pitchFamily="18" charset="0"/>
                  </a:endParaRPr>
                </a:p>
              </p:txBody>
            </p:sp>
          </mc:Choice>
          <mc:Fallback>
            <p:sp>
              <p:nvSpPr>
                <p:cNvPr id="41" name="Rectangle 40"/>
                <p:cNvSpPr>
                  <a:spLocks noRot="1" noChangeAspect="1" noMove="1" noResize="1" noEditPoints="1" noAdjustHandles="1" noChangeArrowheads="1" noChangeShapeType="1" noTextEdit="1"/>
                </p:cNvSpPr>
                <p:nvPr/>
              </p:nvSpPr>
              <p:spPr>
                <a:xfrm>
                  <a:off x="12051010" y="3676315"/>
                  <a:ext cx="2770420" cy="2034018"/>
                </a:xfrm>
                <a:prstGeom prst="rect">
                  <a:avLst/>
                </a:prstGeom>
                <a:blipFill>
                  <a:blip r:embed="rId5"/>
                  <a:stretch>
                    <a:fillRect/>
                  </a:stretch>
                </a:blipFill>
              </p:spPr>
              <p:txBody>
                <a:bodyPr/>
                <a:lstStyle/>
                <a:p>
                  <a:r>
                    <a:rPr lang="en-US">
                      <a:noFill/>
                    </a:rPr>
                    <a:t> </a:t>
                  </a:r>
                </a:p>
              </p:txBody>
            </p:sp>
          </mc:Fallback>
        </mc:AlternateContent>
      </p:grpSp>
      <p:grpSp>
        <p:nvGrpSpPr>
          <p:cNvPr id="46" name="Group 45"/>
          <p:cNvGrpSpPr/>
          <p:nvPr/>
        </p:nvGrpSpPr>
        <p:grpSpPr>
          <a:xfrm>
            <a:off x="9105369" y="3810163"/>
            <a:ext cx="8225750" cy="2700655"/>
            <a:chOff x="387274" y="6557645"/>
            <a:chExt cx="8225750" cy="2700655"/>
          </a:xfrm>
        </p:grpSpPr>
        <p:grpSp>
          <p:nvGrpSpPr>
            <p:cNvPr id="2" name="Group 2"/>
            <p:cNvGrpSpPr/>
            <p:nvPr/>
          </p:nvGrpSpPr>
          <p:grpSpPr>
            <a:xfrm>
              <a:off x="1028700" y="6557645"/>
              <a:ext cx="7584324" cy="2700655"/>
              <a:chOff x="0" y="0"/>
              <a:chExt cx="1997518" cy="711284"/>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24"/>
            <p:cNvGrpSpPr/>
            <p:nvPr/>
          </p:nvGrpSpPr>
          <p:grpSpPr>
            <a:xfrm>
              <a:off x="387274" y="7266547"/>
              <a:ext cx="1282851" cy="1282851"/>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7"/>
            <p:cNvSpPr txBox="1"/>
            <p:nvPr/>
          </p:nvSpPr>
          <p:spPr>
            <a:xfrm>
              <a:off x="658687" y="7479348"/>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500" b="1" i="0" u="none" strike="noStrike" kern="1200" cap="none" spc="0" normalizeH="0" baseline="0" noProof="0" dirty="0">
                <a:ln>
                  <a:noFill/>
                </a:ln>
                <a:solidFill>
                  <a:srgbClr val="FFFDEF"/>
                </a:solidFill>
                <a:effectLst/>
                <a:uLnTx/>
                <a:uFillTx/>
                <a:latin typeface="Calibri"/>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2" name="Rectangle 41"/>
                <p:cNvSpPr/>
                <p:nvPr/>
              </p:nvSpPr>
              <p:spPr>
                <a:xfrm>
                  <a:off x="3023457" y="6791224"/>
                  <a:ext cx="3183545" cy="1957074"/>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430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𝑃</m:t>
                        </m:r>
                        <m:d>
                          <m:dPr>
                            <m:ctrlPr>
                              <a:rPr lang="en-US" sz="4300" i="1">
                                <a:solidFill>
                                  <a:schemeClr val="bg1"/>
                                </a:solidFill>
                                <a:effectLst/>
                                <a:latin typeface="Cambria Math" panose="02040503050406030204" pitchFamily="18" charset="0"/>
                                <a:cs typeface="Times New Roman" panose="02020603050405020304" pitchFamily="18" charset="0"/>
                              </a:rPr>
                            </m:ctrlPr>
                          </m:dPr>
                          <m:e>
                            <m:r>
                              <a:rPr lang="vi-VN" sz="43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𝐴</m:t>
                            </m:r>
                          </m:e>
                        </m:d>
                        <m:r>
                          <a:rPr lang="vi-VN" sz="43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300" i="1">
                                <a:solidFill>
                                  <a:schemeClr val="bg1"/>
                                </a:solidFill>
                                <a:effectLst/>
                                <a:latin typeface="Cambria Math" panose="02040503050406030204" pitchFamily="18" charset="0"/>
                                <a:cs typeface="Times New Roman" panose="02020603050405020304" pitchFamily="18" charset="0"/>
                              </a:rPr>
                            </m:ctrlPr>
                          </m:fPr>
                          <m:num>
                            <m:r>
                              <a:rPr lang="vi-VN" sz="43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43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oMath>
                    </m:oMathPara>
                  </a14:m>
                  <a:endParaRPr kumimoji="0" lang="en-US" sz="43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mc:Choice>
          <mc:Fallback>
            <p:sp>
              <p:nvSpPr>
                <p:cNvPr id="42" name="Rectangle 41"/>
                <p:cNvSpPr>
                  <a:spLocks noRot="1" noChangeAspect="1" noMove="1" noResize="1" noEditPoints="1" noAdjustHandles="1" noChangeArrowheads="1" noChangeShapeType="1" noTextEdit="1"/>
                </p:cNvSpPr>
                <p:nvPr/>
              </p:nvSpPr>
              <p:spPr>
                <a:xfrm>
                  <a:off x="3023457" y="6791224"/>
                  <a:ext cx="3183545" cy="1957074"/>
                </a:xfrm>
                <a:prstGeom prst="rect">
                  <a:avLst/>
                </a:prstGeom>
                <a:blipFill>
                  <a:blip r:embed="rId6"/>
                  <a:stretch>
                    <a:fillRect/>
                  </a:stretch>
                </a:blipFill>
              </p:spPr>
              <p:txBody>
                <a:bodyPr/>
                <a:lstStyle/>
                <a:p>
                  <a:r>
                    <a:rPr lang="en-US">
                      <a:noFill/>
                    </a:rPr>
                    <a:t> </a:t>
                  </a:r>
                </a:p>
              </p:txBody>
            </p:sp>
          </mc:Fallback>
        </mc:AlternateContent>
      </p:grpSp>
      <p:grpSp>
        <p:nvGrpSpPr>
          <p:cNvPr id="47" name="Group 46"/>
          <p:cNvGrpSpPr/>
          <p:nvPr/>
        </p:nvGrpSpPr>
        <p:grpSpPr>
          <a:xfrm>
            <a:off x="9105369" y="6916111"/>
            <a:ext cx="8225750" cy="3230759"/>
            <a:chOff x="9033550" y="6412984"/>
            <a:chExt cx="8225750" cy="3230759"/>
          </a:xfrm>
        </p:grpSpPr>
        <p:grpSp>
          <p:nvGrpSpPr>
            <p:cNvPr id="5" name="Group 5"/>
            <p:cNvGrpSpPr/>
            <p:nvPr/>
          </p:nvGrpSpPr>
          <p:grpSpPr>
            <a:xfrm>
              <a:off x="9674976" y="6412984"/>
              <a:ext cx="7584324" cy="3230759"/>
              <a:chOff x="0" y="-38100"/>
              <a:chExt cx="1997518" cy="850900"/>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2"/>
            <p:cNvGrpSpPr/>
            <p:nvPr/>
          </p:nvGrpSpPr>
          <p:grpSpPr>
            <a:xfrm>
              <a:off x="9033550" y="7299884"/>
              <a:ext cx="1282851" cy="1282851"/>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4" name="TextBox 34"/>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TextBox 35"/>
            <p:cNvSpPr txBox="1"/>
            <p:nvPr/>
          </p:nvSpPr>
          <p:spPr>
            <a:xfrm>
              <a:off x="9304963" y="7512685"/>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500" b="1" i="0" u="none" strike="noStrike" kern="1200" cap="none" spc="0" normalizeH="0" baseline="0" noProof="0" dirty="0">
                <a:ln>
                  <a:noFill/>
                </a:ln>
                <a:solidFill>
                  <a:srgbClr val="FFFDEF"/>
                </a:solidFill>
                <a:effectLst/>
                <a:uLnTx/>
                <a:uFillTx/>
                <a:latin typeface="Calibri"/>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3" name="Rectangle 42"/>
                <p:cNvSpPr/>
                <p:nvPr/>
              </p:nvSpPr>
              <p:spPr>
                <a:xfrm>
                  <a:off x="12141294" y="6733192"/>
                  <a:ext cx="2589852" cy="2054217"/>
                </a:xfrm>
                <a:prstGeom prst="rect">
                  <a:avLst/>
                </a:prstGeom>
              </p:spPr>
              <p:txBody>
                <a:bodyPr wrap="square">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vi-VN" sz="430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vi-VN"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vi-VN"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m:t>
                            </m:r>
                          </m:den>
                        </m:f>
                      </m:oMath>
                    </m:oMathPara>
                  </a14:m>
                  <a:endParaRPr lang="en-US" sz="4300">
                    <a:solidFill>
                      <a:schemeClr val="bg1"/>
                    </a:solidFill>
                    <a:effectLst/>
                    <a:latin typeface="Times New Roman" panose="02020603050405020304" pitchFamily="18" charset="0"/>
                    <a:ea typeface="Times New Roman" panose="02020603050405020304" pitchFamily="18" charset="0"/>
                  </a:endParaRPr>
                </a:p>
              </p:txBody>
            </p:sp>
          </mc:Choice>
          <mc:Fallback>
            <p:sp>
              <p:nvSpPr>
                <p:cNvPr id="43" name="Rectangle 42"/>
                <p:cNvSpPr>
                  <a:spLocks noRot="1" noChangeAspect="1" noMove="1" noResize="1" noEditPoints="1" noAdjustHandles="1" noChangeArrowheads="1" noChangeShapeType="1" noTextEdit="1"/>
                </p:cNvSpPr>
                <p:nvPr/>
              </p:nvSpPr>
              <p:spPr>
                <a:xfrm>
                  <a:off x="12141294" y="6733192"/>
                  <a:ext cx="2589852" cy="2054217"/>
                </a:xfrm>
                <a:prstGeom prst="rect">
                  <a:avLst/>
                </a:prstGeom>
                <a:blipFill>
                  <a:blip r:embed="rId7"/>
                  <a:stretch>
                    <a:fillRect/>
                  </a:stretch>
                </a:blipFill>
              </p:spPr>
              <p:txBody>
                <a:bodyPr/>
                <a:lstStyle/>
                <a:p>
                  <a:r>
                    <a:rPr lang="en-US">
                      <a:noFill/>
                    </a:rPr>
                    <a:t> </a:t>
                  </a:r>
                </a:p>
              </p:txBody>
            </p:sp>
          </mc:Fallback>
        </mc:AlternateContent>
      </p:grpSp>
      <p:pic>
        <p:nvPicPr>
          <p:cNvPr id="48" name="Picture 47"/>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15587313" y="7358161"/>
            <a:ext cx="2086818" cy="2105876"/>
          </a:xfrm>
          <a:prstGeom prst="rect">
            <a:avLst/>
          </a:prstGeom>
          <a:effectLst>
            <a:outerShdw blurRad="50800" dist="38100" dir="13500000" algn="br" rotWithShape="0">
              <a:prstClr val="black">
                <a:alpha val="40000"/>
              </a:prstClr>
            </a:outerShdw>
          </a:effectLst>
        </p:spPr>
      </p:pic>
      <p:sp>
        <p:nvSpPr>
          <p:cNvPr id="49" name="TextBox 38"/>
          <p:cNvSpPr txBox="1"/>
          <p:nvPr/>
        </p:nvSpPr>
        <p:spPr>
          <a:xfrm rot="20550000">
            <a:off x="-1165129" y="497884"/>
            <a:ext cx="5517952" cy="1800236"/>
          </a:xfrm>
          <a:prstGeom prst="rect">
            <a:avLst/>
          </a:prstGeom>
        </p:spPr>
        <p:txBody>
          <a:bodyPr wrap="square" lIns="0" tIns="0" rIns="0" bIns="0" rtlCol="0" anchor="t">
            <a:spAutoFit/>
          </a:bodyPr>
          <a:lstStyle/>
          <a:p>
            <a:pPr lvl="0" algn="ctr">
              <a:lnSpc>
                <a:spcPts val="17211"/>
              </a:lnSpc>
              <a:defRPr/>
            </a:pPr>
            <a:r>
              <a:rPr lang="en-US" sz="4400" b="1">
                <a:solidFill>
                  <a:srgbClr val="FFFDEF"/>
                </a:solidFill>
                <a:latin typeface="Arial" panose="020B0604020202020204" pitchFamily="34" charset="0"/>
                <a:cs typeface="Arial" panose="020B0604020202020204" pitchFamily="34" charset="0"/>
              </a:rPr>
              <a:t>Câu </a:t>
            </a:r>
            <a:r>
              <a:rPr lang="en-US" sz="4400" b="1" smtClean="0">
                <a:solidFill>
                  <a:srgbClr val="FFFDEF"/>
                </a:solidFill>
                <a:latin typeface="Arial" panose="020B0604020202020204" pitchFamily="34" charset="0"/>
                <a:cs typeface="Arial" panose="020B0604020202020204" pitchFamily="34" charset="0"/>
              </a:rPr>
              <a:t>2</a:t>
            </a:r>
            <a:endParaRPr lang="en-US" sz="4400" b="1" dirty="0">
              <a:solidFill>
                <a:srgbClr val="FFFD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01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anim calcmode="lin" valueType="num">
                                      <p:cBhvr>
                                        <p:cTn id="18" dur="500" fill="hold"/>
                                        <p:tgtEl>
                                          <p:spTgt spid="49"/>
                                        </p:tgtEl>
                                        <p:attrNameLst>
                                          <p:attrName>ppt_x</p:attrName>
                                        </p:attrNameLst>
                                      </p:cBhvr>
                                      <p:tavLst>
                                        <p:tav tm="0">
                                          <p:val>
                                            <p:strVal val="#ppt_x"/>
                                          </p:val>
                                        </p:tav>
                                        <p:tav tm="100000">
                                          <p:val>
                                            <p:strVal val="#ppt_x"/>
                                          </p:val>
                                        </p:tav>
                                      </p:tavLst>
                                    </p:anim>
                                    <p:anim calcmode="lin" valueType="num">
                                      <p:cBhvr>
                                        <p:cTn id="19" dur="500" fill="hold"/>
                                        <p:tgtEl>
                                          <p:spTgt spid="4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anim calcmode="lin" valueType="num">
                                      <p:cBhvr>
                                        <p:cTn id="24" dur="500" fill="hold"/>
                                        <p:tgtEl>
                                          <p:spTgt spid="44"/>
                                        </p:tgtEl>
                                        <p:attrNameLst>
                                          <p:attrName>ppt_x</p:attrName>
                                        </p:attrNameLst>
                                      </p:cBhvr>
                                      <p:tavLst>
                                        <p:tav tm="0">
                                          <p:val>
                                            <p:strVal val="#ppt_x"/>
                                          </p:val>
                                        </p:tav>
                                        <p:tav tm="100000">
                                          <p:val>
                                            <p:strVal val="#ppt_x"/>
                                          </p:val>
                                        </p:tav>
                                      </p:tavLst>
                                    </p:anim>
                                    <p:anim calcmode="lin" valueType="num">
                                      <p:cBhvr>
                                        <p:cTn id="25" dur="5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anim calcmode="lin" valueType="num">
                                      <p:cBhvr>
                                        <p:cTn id="36" dur="500" fill="hold"/>
                                        <p:tgtEl>
                                          <p:spTgt spid="46"/>
                                        </p:tgtEl>
                                        <p:attrNameLst>
                                          <p:attrName>ppt_x</p:attrName>
                                        </p:attrNameLst>
                                      </p:cBhvr>
                                      <p:tavLst>
                                        <p:tav tm="0">
                                          <p:val>
                                            <p:strVal val="#ppt_x"/>
                                          </p:val>
                                        </p:tav>
                                        <p:tav tm="100000">
                                          <p:val>
                                            <p:strVal val="#ppt_x"/>
                                          </p:val>
                                        </p:tav>
                                      </p:tavLst>
                                    </p:anim>
                                    <p:anim calcmode="lin" valueType="num">
                                      <p:cBhvr>
                                        <p:cTn id="37" dur="5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strVal val="#ppt_x"/>
                                          </p:val>
                                        </p:tav>
                                        <p:tav tm="100000">
                                          <p:val>
                                            <p:strVal val="#ppt_x"/>
                                          </p:val>
                                        </p:tav>
                                      </p:tavLst>
                                    </p:anim>
                                    <p:anim calcmode="lin" valueType="num">
                                      <p:cBhvr>
                                        <p:cTn id="4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animEffect transition="in" filter="fade">
                                      <p:cBhvr>
                                        <p:cTn id="5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37" name="Freeform 37"/>
          <p:cNvSpPr/>
          <p:nvPr/>
        </p:nvSpPr>
        <p:spPr>
          <a:xfrm rot="20551586">
            <a:off x="435839" y="498055"/>
            <a:ext cx="2223276" cy="2857013"/>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9" name="Rectangle 38"/>
          <p:cNvSpPr/>
          <p:nvPr/>
        </p:nvSpPr>
        <p:spPr>
          <a:xfrm>
            <a:off x="3118007" y="300862"/>
            <a:ext cx="14484193" cy="3013838"/>
          </a:xfrm>
          <a:prstGeom prst="rect">
            <a:avLst/>
          </a:prstGeom>
        </p:spPr>
        <p:txBody>
          <a:bodyPr wrap="square">
            <a:spAutoFit/>
          </a:bodyPr>
          <a:lstStyle/>
          <a:p>
            <a:pPr marR="30480" algn="just">
              <a:lnSpc>
                <a:spcPct val="150000"/>
              </a:lnSpc>
              <a:spcBef>
                <a:spcPts val="600"/>
              </a:spcBef>
              <a:spcAft>
                <a:spcPts val="600"/>
              </a:spcAft>
            </a:pPr>
            <a:r>
              <a:rPr lang="vi-VN" sz="4400" smtClean="0">
                <a:solidFill>
                  <a:schemeClr val="bg1"/>
                </a:solidFill>
                <a:latin typeface="Arial" panose="020B0604020202020204" pitchFamily="34" charset="0"/>
                <a:ea typeface="Times New Roman" panose="02020603050405020304" pitchFamily="18" charset="0"/>
                <a:cs typeface="Arial" panose="020B0604020202020204" pitchFamily="34" charset="0"/>
              </a:rPr>
              <a:t>Ba </a:t>
            </a:r>
            <a:r>
              <a:rPr lang="vi-VN" sz="4400">
                <a:solidFill>
                  <a:schemeClr val="bg1"/>
                </a:solidFill>
                <a:latin typeface="Arial" panose="020B0604020202020204" pitchFamily="34" charset="0"/>
                <a:ea typeface="Times New Roman" panose="02020603050405020304" pitchFamily="18" charset="0"/>
                <a:cs typeface="Arial" panose="020B0604020202020204" pitchFamily="34" charset="0"/>
              </a:rPr>
              <a:t>người cùng bắn vào 1 bia. Xác suất để người thứ nhất, thứ hai,thứ ba bắn trúng đích lần lượt là 0,8 ; 0,6; 0,5. Xác suất để có đúng 2 người bắn trúng đích bằng:</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44" name="Group 43"/>
          <p:cNvGrpSpPr/>
          <p:nvPr/>
        </p:nvGrpSpPr>
        <p:grpSpPr>
          <a:xfrm>
            <a:off x="599551" y="3810002"/>
            <a:ext cx="8225750" cy="2700655"/>
            <a:chOff x="387274" y="3558071"/>
            <a:chExt cx="8225750" cy="2700655"/>
          </a:xfrm>
        </p:grpSpPr>
        <p:grpSp>
          <p:nvGrpSpPr>
            <p:cNvPr id="8" name="Group 8"/>
            <p:cNvGrpSpPr/>
            <p:nvPr/>
          </p:nvGrpSpPr>
          <p:grpSpPr>
            <a:xfrm>
              <a:off x="1028700" y="3558071"/>
              <a:ext cx="7584324" cy="2700655"/>
              <a:chOff x="0" y="0"/>
              <a:chExt cx="1997518" cy="711284"/>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387274" y="4266973"/>
              <a:ext cx="1282851" cy="1282851"/>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2" name="TextBox 32"/>
            <p:cNvSpPr txBox="1"/>
            <p:nvPr/>
          </p:nvSpPr>
          <p:spPr>
            <a:xfrm>
              <a:off x="658687"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sp>
          <p:nvSpPr>
            <p:cNvPr id="40" name="Rectangle 39"/>
            <p:cNvSpPr/>
            <p:nvPr/>
          </p:nvSpPr>
          <p:spPr>
            <a:xfrm>
              <a:off x="4114799" y="4266973"/>
              <a:ext cx="1608156" cy="96225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3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0,4</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5" name="Group 44"/>
          <p:cNvGrpSpPr/>
          <p:nvPr/>
        </p:nvGrpSpPr>
        <p:grpSpPr>
          <a:xfrm>
            <a:off x="588665" y="6972300"/>
            <a:ext cx="8225750" cy="3230759"/>
            <a:chOff x="9033550" y="3413410"/>
            <a:chExt cx="8225750" cy="3230759"/>
          </a:xfrm>
        </p:grpSpPr>
        <p:grpSp>
          <p:nvGrpSpPr>
            <p:cNvPr id="11" name="Group 11"/>
            <p:cNvGrpSpPr/>
            <p:nvPr/>
          </p:nvGrpSpPr>
          <p:grpSpPr>
            <a:xfrm>
              <a:off x="9674976" y="3413410"/>
              <a:ext cx="7584324" cy="3230759"/>
              <a:chOff x="0" y="-38100"/>
              <a:chExt cx="1997518" cy="850900"/>
            </a:xfrm>
          </p:grpSpPr>
          <p:sp>
            <p:nvSpPr>
              <p:cNvPr id="12" name="Freeform 12"/>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9033550" y="4266973"/>
              <a:ext cx="1282851" cy="1282851"/>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4" name="TextBox 34"/>
            <p:cNvSpPr txBox="1"/>
            <p:nvPr/>
          </p:nvSpPr>
          <p:spPr>
            <a:xfrm>
              <a:off x="9304963"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sp>
          <p:nvSpPr>
            <p:cNvPr id="41" name="Rectangle 40"/>
            <p:cNvSpPr/>
            <p:nvPr/>
          </p:nvSpPr>
          <p:spPr>
            <a:xfrm>
              <a:off x="12761075" y="4284977"/>
              <a:ext cx="1700798" cy="96225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3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0,48</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6" name="Group 45"/>
          <p:cNvGrpSpPr/>
          <p:nvPr/>
        </p:nvGrpSpPr>
        <p:grpSpPr>
          <a:xfrm>
            <a:off x="9266073" y="3665207"/>
            <a:ext cx="8225750" cy="3230759"/>
            <a:chOff x="387274" y="6412984"/>
            <a:chExt cx="8225750" cy="3230759"/>
          </a:xfrm>
        </p:grpSpPr>
        <p:grpSp>
          <p:nvGrpSpPr>
            <p:cNvPr id="2" name="Group 2"/>
            <p:cNvGrpSpPr/>
            <p:nvPr/>
          </p:nvGrpSpPr>
          <p:grpSpPr>
            <a:xfrm>
              <a:off x="1028700" y="6412984"/>
              <a:ext cx="7584324" cy="3230759"/>
              <a:chOff x="0" y="-38100"/>
              <a:chExt cx="1997518" cy="850900"/>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387274" y="7266547"/>
              <a:ext cx="1282851" cy="1282851"/>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3" name="TextBox 33"/>
            <p:cNvSpPr txBox="1"/>
            <p:nvPr/>
          </p:nvSpPr>
          <p:spPr>
            <a:xfrm>
              <a:off x="658687" y="7479348"/>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sp>
          <p:nvSpPr>
            <p:cNvPr id="42" name="Rectangle 41"/>
            <p:cNvSpPr/>
            <p:nvPr/>
          </p:nvSpPr>
          <p:spPr>
            <a:xfrm>
              <a:off x="3942415" y="7335093"/>
              <a:ext cx="1387085" cy="96225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3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0,46</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7" name="Group 46"/>
          <p:cNvGrpSpPr/>
          <p:nvPr/>
        </p:nvGrpSpPr>
        <p:grpSpPr>
          <a:xfrm>
            <a:off x="9311143" y="6972300"/>
            <a:ext cx="8225750" cy="3230759"/>
            <a:chOff x="9033550" y="6412984"/>
            <a:chExt cx="8225750" cy="3230759"/>
          </a:xfrm>
        </p:grpSpPr>
        <p:grpSp>
          <p:nvGrpSpPr>
            <p:cNvPr id="5" name="Group 5"/>
            <p:cNvGrpSpPr/>
            <p:nvPr/>
          </p:nvGrpSpPr>
          <p:grpSpPr>
            <a:xfrm>
              <a:off x="9674976" y="6412984"/>
              <a:ext cx="7584324" cy="3230759"/>
              <a:chOff x="0" y="-38100"/>
              <a:chExt cx="1997518" cy="850900"/>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3"/>
            <p:cNvGrpSpPr/>
            <p:nvPr/>
          </p:nvGrpSpPr>
          <p:grpSpPr>
            <a:xfrm>
              <a:off x="9033550" y="7299884"/>
              <a:ext cx="1282851" cy="1282851"/>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5" name="TextBox 35"/>
            <p:cNvSpPr txBox="1"/>
            <p:nvPr/>
          </p:nvSpPr>
          <p:spPr>
            <a:xfrm>
              <a:off x="9304963" y="7512685"/>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sp>
          <p:nvSpPr>
            <p:cNvPr id="43" name="Rectangle 42"/>
            <p:cNvSpPr/>
            <p:nvPr/>
          </p:nvSpPr>
          <p:spPr>
            <a:xfrm>
              <a:off x="13001586" y="7336339"/>
              <a:ext cx="1466202" cy="96225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3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0,7</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57728" y="4077191"/>
            <a:ext cx="2086818" cy="2105876"/>
          </a:xfrm>
          <a:prstGeom prst="rect">
            <a:avLst/>
          </a:prstGeom>
          <a:effectLst>
            <a:outerShdw blurRad="50800" dist="38100" dir="13500000" algn="br" rotWithShape="0">
              <a:prstClr val="black">
                <a:alpha val="40000"/>
              </a:prstClr>
            </a:outerShdw>
          </a:effectLst>
        </p:spPr>
      </p:pic>
      <p:sp>
        <p:nvSpPr>
          <p:cNvPr id="49" name="TextBox 38"/>
          <p:cNvSpPr txBox="1"/>
          <p:nvPr/>
        </p:nvSpPr>
        <p:spPr>
          <a:xfrm rot="20550000">
            <a:off x="-1211499" y="433496"/>
            <a:ext cx="5517952" cy="1800236"/>
          </a:xfrm>
          <a:prstGeom prst="rect">
            <a:avLst/>
          </a:prstGeom>
        </p:spPr>
        <p:txBody>
          <a:bodyPr wrap="square" lIns="0" tIns="0" rIns="0" bIns="0" rtlCol="0" anchor="t">
            <a:spAutoFit/>
          </a:bodyPr>
          <a:lstStyle/>
          <a:p>
            <a:pPr lvl="0" algn="ctr">
              <a:lnSpc>
                <a:spcPts val="17211"/>
              </a:lnSpc>
              <a:defRPr/>
            </a:pPr>
            <a:r>
              <a:rPr lang="en-US" sz="4400" b="1">
                <a:solidFill>
                  <a:srgbClr val="FFFDEF"/>
                </a:solidFill>
                <a:latin typeface="Arial" panose="020B0604020202020204" pitchFamily="34" charset="0"/>
                <a:cs typeface="Arial" panose="020B0604020202020204" pitchFamily="34" charset="0"/>
              </a:rPr>
              <a:t>Câu </a:t>
            </a:r>
            <a:r>
              <a:rPr lang="en-US" sz="4400" b="1" smtClean="0">
                <a:solidFill>
                  <a:srgbClr val="FFFDEF"/>
                </a:solidFill>
                <a:latin typeface="Arial" panose="020B0604020202020204" pitchFamily="34" charset="0"/>
                <a:cs typeface="Arial" panose="020B0604020202020204" pitchFamily="34" charset="0"/>
              </a:rPr>
              <a:t>3</a:t>
            </a:r>
            <a:endParaRPr lang="en-US" sz="4400" b="1" dirty="0">
              <a:solidFill>
                <a:srgbClr val="FFFD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592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par>
                                <p:cTn id="11" presetID="14"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anim calcmode="lin" valueType="num">
                                      <p:cBhvr>
                                        <p:cTn id="24" dur="500" fill="hold"/>
                                        <p:tgtEl>
                                          <p:spTgt spid="45"/>
                                        </p:tgtEl>
                                        <p:attrNameLst>
                                          <p:attrName>ppt_x</p:attrName>
                                        </p:attrNameLst>
                                      </p:cBhvr>
                                      <p:tavLst>
                                        <p:tav tm="0">
                                          <p:val>
                                            <p:strVal val="#ppt_x"/>
                                          </p:val>
                                        </p:tav>
                                        <p:tav tm="100000">
                                          <p:val>
                                            <p:strVal val="#ppt_x"/>
                                          </p:val>
                                        </p:tav>
                                      </p:tavLst>
                                    </p:anim>
                                    <p:anim calcmode="lin" valueType="num">
                                      <p:cBhvr>
                                        <p:cTn id="25" dur="500" fill="hold"/>
                                        <p:tgtEl>
                                          <p:spTgt spid="45"/>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anim calcmode="lin" valueType="num">
                                      <p:cBhvr>
                                        <p:cTn id="30" dur="500" fill="hold"/>
                                        <p:tgtEl>
                                          <p:spTgt spid="46"/>
                                        </p:tgtEl>
                                        <p:attrNameLst>
                                          <p:attrName>ppt_x</p:attrName>
                                        </p:attrNameLst>
                                      </p:cBhvr>
                                      <p:tavLst>
                                        <p:tav tm="0">
                                          <p:val>
                                            <p:strVal val="#ppt_x"/>
                                          </p:val>
                                        </p:tav>
                                        <p:tav tm="100000">
                                          <p:val>
                                            <p:strVal val="#ppt_x"/>
                                          </p:val>
                                        </p:tav>
                                      </p:tavLst>
                                    </p:anim>
                                    <p:anim calcmode="lin" valueType="num">
                                      <p:cBhvr>
                                        <p:cTn id="31" dur="500" fill="hold"/>
                                        <p:tgtEl>
                                          <p:spTgt spid="4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anim calcmode="lin" valueType="num">
                                      <p:cBhvr>
                                        <p:cTn id="36" dur="500" fill="hold"/>
                                        <p:tgtEl>
                                          <p:spTgt spid="47"/>
                                        </p:tgtEl>
                                        <p:attrNameLst>
                                          <p:attrName>ppt_x</p:attrName>
                                        </p:attrNameLst>
                                      </p:cBhvr>
                                      <p:tavLst>
                                        <p:tav tm="0">
                                          <p:val>
                                            <p:strVal val="#ppt_x"/>
                                          </p:val>
                                        </p:tav>
                                        <p:tav tm="100000">
                                          <p:val>
                                            <p:strVal val="#ppt_x"/>
                                          </p:val>
                                        </p:tav>
                                      </p:tavLst>
                                    </p:anim>
                                    <p:anim calcmode="lin" valueType="num">
                                      <p:cBhvr>
                                        <p:cTn id="37"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p:grpSp>
        <p:nvGrpSpPr>
          <p:cNvPr id="42" name="Group 41"/>
          <p:cNvGrpSpPr/>
          <p:nvPr/>
        </p:nvGrpSpPr>
        <p:grpSpPr>
          <a:xfrm>
            <a:off x="465973" y="4327904"/>
            <a:ext cx="4118910" cy="2033354"/>
            <a:chOff x="558969" y="2865239"/>
            <a:chExt cx="6840527" cy="3230759"/>
          </a:xfrm>
        </p:grpSpPr>
        <p:grpSp>
          <p:nvGrpSpPr>
            <p:cNvPr id="8" name="Group 8"/>
            <p:cNvGrpSpPr/>
            <p:nvPr/>
          </p:nvGrpSpPr>
          <p:grpSpPr>
            <a:xfrm>
              <a:off x="1186877" y="2865239"/>
              <a:ext cx="5836589" cy="3230759"/>
              <a:chOff x="-8513" y="-38100"/>
              <a:chExt cx="1537209" cy="850900"/>
            </a:xfrm>
          </p:grpSpPr>
          <p:sp>
            <p:nvSpPr>
              <p:cNvPr id="9" name="Freeform 9"/>
              <p:cNvSpPr/>
              <p:nvPr/>
            </p:nvSpPr>
            <p:spPr>
              <a:xfrm>
                <a:off x="-8513" y="4911"/>
                <a:ext cx="1537209"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31" name="TextBox 31"/>
                <p:cNvSpPr txBox="1"/>
                <p:nvPr/>
              </p:nvSpPr>
              <p:spPr>
                <a:xfrm>
                  <a:off x="1206633" y="3507459"/>
                  <a:ext cx="6192863" cy="1467062"/>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51,17</m:t>
                        </m:r>
                      </m:oMath>
                    </m:oMathPara>
                  </a14:m>
                  <a:endParaRPr kumimoji="0" lang="en-US" sz="3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mc:Choice>
          <mc:Fallback>
            <p:sp>
              <p:nvSpPr>
                <p:cNvPr id="31" name="TextBox 31"/>
                <p:cNvSpPr txBox="1">
                  <a:spLocks noRot="1" noChangeAspect="1" noMove="1" noResize="1" noEditPoints="1" noAdjustHandles="1" noChangeArrowheads="1" noChangeShapeType="1" noTextEdit="1"/>
                </p:cNvSpPr>
                <p:nvPr/>
              </p:nvSpPr>
              <p:spPr>
                <a:xfrm>
                  <a:off x="1206633" y="3507459"/>
                  <a:ext cx="6192863" cy="1467062"/>
                </a:xfrm>
                <a:prstGeom prst="rect">
                  <a:avLst/>
                </a:prstGeom>
                <a:blipFill>
                  <a:blip r:embed="rId2"/>
                  <a:stretch>
                    <a:fillRect/>
                  </a:stretch>
                </a:blipFill>
              </p:spPr>
              <p:txBody>
                <a:bodyPr/>
                <a:lstStyle/>
                <a:p>
                  <a:r>
                    <a:rPr lang="en-US">
                      <a:noFill/>
                    </a:rPr>
                    <a:t> </a:t>
                  </a:r>
                </a:p>
              </p:txBody>
            </p:sp>
          </mc:Fallback>
        </mc:AlternateContent>
        <p:sp>
          <p:nvSpPr>
            <p:cNvPr id="32" name="TextBox 32"/>
            <p:cNvSpPr txBox="1"/>
            <p:nvPr/>
          </p:nvSpPr>
          <p:spPr>
            <a:xfrm>
              <a:off x="953382" y="3574362"/>
              <a:ext cx="740025" cy="1078844"/>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40" name="Group 36"/>
          <p:cNvGrpSpPr/>
          <p:nvPr/>
        </p:nvGrpSpPr>
        <p:grpSpPr>
          <a:xfrm>
            <a:off x="-252854" y="854441"/>
            <a:ext cx="3386223" cy="2606598"/>
            <a:chOff x="753603" y="-238327"/>
            <a:chExt cx="4244565" cy="5458075"/>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3">
                <a:extLst>
                  <a:ext uri="{96DAC541-7B7A-43D3-8B79-37D633B846F1}">
                    <asvg:svgBlip xmlns:asvg="http://schemas.microsoft.com/office/drawing/2016/SVG/main" xmlns="" r:embed="rId8"/>
                  </a:ext>
                </a:extLst>
              </a:blip>
              <a:stretch>
                <a:fillRect/>
              </a:stretch>
            </a:blipFill>
          </p:spPr>
        </p:sp>
        <p:sp>
          <p:nvSpPr>
            <p:cNvPr id="47" name="TextBox 38"/>
            <p:cNvSpPr txBox="1"/>
            <p:nvPr/>
          </p:nvSpPr>
          <p:spPr>
            <a:xfrm rot="20550000">
              <a:off x="753603" y="-238327"/>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Câu 4</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sp>
        <p:nvSpPr>
          <p:cNvPr id="27" name="Rectangle 26"/>
          <p:cNvSpPr/>
          <p:nvPr/>
        </p:nvSpPr>
        <p:spPr>
          <a:xfrm>
            <a:off x="2932461" y="1078296"/>
            <a:ext cx="6334277" cy="1938992"/>
          </a:xfrm>
          <a:prstGeom prst="rect">
            <a:avLst/>
          </a:prstGeom>
        </p:spPr>
        <p:txBody>
          <a:bodyPr wrap="square">
            <a:spAutoFit/>
          </a:bodyPr>
          <a:lstStyle/>
          <a:p>
            <a:pPr marR="30480" lvl="0" algn="just">
              <a:lnSpc>
                <a:spcPct val="150000"/>
              </a:lnSpc>
            </a:pPr>
            <a:r>
              <a:rPr lang="fr-FR" sz="4000">
                <a:latin typeface="Arial" panose="020B0604020202020204" pitchFamily="34" charset="0"/>
                <a:ea typeface="Times New Roman" panose="02020603050405020304" pitchFamily="18" charset="0"/>
                <a:cs typeface="Arial" panose="020B0604020202020204" pitchFamily="34" charset="0"/>
              </a:rPr>
              <a:t>Trung vị của mẫu số liệu ghép nhóm trên là</a:t>
            </a:r>
            <a:endParaRPr kumimoji="0" lang="en-US" sz="3600" b="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57" name="Group 56"/>
          <p:cNvGrpSpPr/>
          <p:nvPr/>
        </p:nvGrpSpPr>
        <p:grpSpPr>
          <a:xfrm>
            <a:off x="417623" y="7129400"/>
            <a:ext cx="3940839" cy="2033354"/>
            <a:chOff x="558969" y="2865239"/>
            <a:chExt cx="6544793" cy="3230759"/>
          </a:xfrm>
        </p:grpSpPr>
        <p:grpSp>
          <p:nvGrpSpPr>
            <p:cNvPr id="58" name="Group 8"/>
            <p:cNvGrpSpPr/>
            <p:nvPr/>
          </p:nvGrpSpPr>
          <p:grpSpPr>
            <a:xfrm>
              <a:off x="1186877" y="2865239"/>
              <a:ext cx="5916885" cy="3230759"/>
              <a:chOff x="-8513" y="-38100"/>
              <a:chExt cx="1558357" cy="850900"/>
            </a:xfrm>
          </p:grpSpPr>
          <p:sp>
            <p:nvSpPr>
              <p:cNvPr id="64" name="Freeform 9"/>
              <p:cNvSpPr/>
              <p:nvPr/>
            </p:nvSpPr>
            <p:spPr>
              <a:xfrm>
                <a:off x="-8513" y="4911"/>
                <a:ext cx="1558357"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TextBox 31"/>
                <p:cNvSpPr txBox="1"/>
                <p:nvPr/>
              </p:nvSpPr>
              <p:spPr>
                <a:xfrm>
                  <a:off x="2069280" y="3450013"/>
                  <a:ext cx="4265543" cy="1467062"/>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400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50,1</m:t>
                        </m:r>
                      </m:oMath>
                    </m:oMathPara>
                  </a14:m>
                  <a:endPar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p:sp>
              <p:nvSpPr>
                <p:cNvPr id="60" name="TextBox 31"/>
                <p:cNvSpPr txBox="1">
                  <a:spLocks noRot="1" noChangeAspect="1" noMove="1" noResize="1" noEditPoints="1" noAdjustHandles="1" noChangeArrowheads="1" noChangeShapeType="1" noTextEdit="1"/>
                </p:cNvSpPr>
                <p:nvPr/>
              </p:nvSpPr>
              <p:spPr>
                <a:xfrm>
                  <a:off x="2069280" y="3450013"/>
                  <a:ext cx="4265543" cy="1467062"/>
                </a:xfrm>
                <a:prstGeom prst="rect">
                  <a:avLst/>
                </a:prstGeom>
                <a:blipFill>
                  <a:blip r:embed="rId9"/>
                  <a:stretch>
                    <a:fillRect/>
                  </a:stretch>
                </a:blipFill>
              </p:spPr>
              <p:txBody>
                <a:bodyPr/>
                <a:lstStyle/>
                <a:p>
                  <a:r>
                    <a:rPr lang="en-US">
                      <a:noFill/>
                    </a:rPr>
                    <a:t> </a:t>
                  </a:r>
                </a:p>
              </p:txBody>
            </p:sp>
          </mc:Fallback>
        </mc:AlternateContent>
        <p:sp>
          <p:nvSpPr>
            <p:cNvPr id="61"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5178846" y="4327904"/>
            <a:ext cx="3940839" cy="2033354"/>
            <a:chOff x="558969" y="2865239"/>
            <a:chExt cx="6544793" cy="3230759"/>
          </a:xfrm>
        </p:grpSpPr>
        <p:grpSp>
          <p:nvGrpSpPr>
            <p:cNvPr id="67" name="Group 8"/>
            <p:cNvGrpSpPr/>
            <p:nvPr/>
          </p:nvGrpSpPr>
          <p:grpSpPr>
            <a:xfrm>
              <a:off x="1186877" y="2865239"/>
              <a:ext cx="5916885" cy="3230759"/>
              <a:chOff x="-8513" y="-38100"/>
              <a:chExt cx="1558357" cy="850900"/>
            </a:xfrm>
          </p:grpSpPr>
          <p:sp>
            <p:nvSpPr>
              <p:cNvPr id="73" name="Freeform 9"/>
              <p:cNvSpPr/>
              <p:nvPr/>
            </p:nvSpPr>
            <p:spPr>
              <a:xfrm>
                <a:off x="-8513" y="4911"/>
                <a:ext cx="1558357"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9" name="TextBox 31"/>
                <p:cNvSpPr txBox="1"/>
                <p:nvPr/>
              </p:nvSpPr>
              <p:spPr>
                <a:xfrm>
                  <a:off x="2167436" y="3375029"/>
                  <a:ext cx="4011775" cy="1467062"/>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400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41,7</m:t>
                        </m:r>
                      </m:oMath>
                    </m:oMathPara>
                  </a14:m>
                  <a:endPar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p:sp>
              <p:nvSpPr>
                <p:cNvPr id="69" name="TextBox 31"/>
                <p:cNvSpPr txBox="1">
                  <a:spLocks noRot="1" noChangeAspect="1" noMove="1" noResize="1" noEditPoints="1" noAdjustHandles="1" noChangeArrowheads="1" noChangeShapeType="1" noTextEdit="1"/>
                </p:cNvSpPr>
                <p:nvPr/>
              </p:nvSpPr>
              <p:spPr>
                <a:xfrm>
                  <a:off x="2167436" y="3375029"/>
                  <a:ext cx="4011775" cy="1467062"/>
                </a:xfrm>
                <a:prstGeom prst="rect">
                  <a:avLst/>
                </a:prstGeom>
                <a:blipFill>
                  <a:blip r:embed="rId10"/>
                  <a:stretch>
                    <a:fillRect/>
                  </a:stretch>
                </a:blipFill>
              </p:spPr>
              <p:txBody>
                <a:bodyPr/>
                <a:lstStyle/>
                <a:p>
                  <a:r>
                    <a:rPr lang="en-US">
                      <a:noFill/>
                    </a:rPr>
                    <a:t> </a:t>
                  </a:r>
                </a:p>
              </p:txBody>
            </p:sp>
          </mc:Fallback>
        </mc:AlternateContent>
        <p:sp>
          <p:nvSpPr>
            <p:cNvPr id="70"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5126961" y="7129400"/>
            <a:ext cx="3940839" cy="2033354"/>
            <a:chOff x="558969" y="2865239"/>
            <a:chExt cx="6544793" cy="3230759"/>
          </a:xfrm>
        </p:grpSpPr>
        <p:grpSp>
          <p:nvGrpSpPr>
            <p:cNvPr id="76" name="Group 8"/>
            <p:cNvGrpSpPr/>
            <p:nvPr/>
          </p:nvGrpSpPr>
          <p:grpSpPr>
            <a:xfrm>
              <a:off x="1186877" y="2865239"/>
              <a:ext cx="5916885" cy="3230759"/>
              <a:chOff x="-8513" y="-38100"/>
              <a:chExt cx="1558357" cy="850900"/>
            </a:xfrm>
          </p:grpSpPr>
          <p:sp>
            <p:nvSpPr>
              <p:cNvPr id="82" name="Freeform 9"/>
              <p:cNvSpPr/>
              <p:nvPr/>
            </p:nvSpPr>
            <p:spPr>
              <a:xfrm>
                <a:off x="-8513" y="4911"/>
                <a:ext cx="1558357"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78" name="TextBox 31"/>
                <p:cNvSpPr txBox="1"/>
                <p:nvPr/>
              </p:nvSpPr>
              <p:spPr>
                <a:xfrm>
                  <a:off x="2182242" y="3349783"/>
                  <a:ext cx="4278023" cy="1589317"/>
                </a:xfrm>
                <a:prstGeom prst="rect">
                  <a:avLst/>
                </a:prstGeom>
              </p:spPr>
              <p:txBody>
                <a:bodyPr wrap="square" lIns="0" tIns="0" rIns="0" bIns="0" rtlCol="0" anchor="t">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vi-VN" sz="400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49,17</m:t>
                        </m:r>
                      </m:oMath>
                    </m:oMathPara>
                  </a14:m>
                  <a:endParaRPr lang="en-US" sz="3600">
                    <a:solidFill>
                      <a:schemeClr val="bg1"/>
                    </a:solidFill>
                    <a:effectLst/>
                    <a:latin typeface="Times New Roman" panose="02020603050405020304" pitchFamily="18" charset="0"/>
                    <a:ea typeface="Times New Roman" panose="02020603050405020304" pitchFamily="18" charset="0"/>
                  </a:endParaRPr>
                </a:p>
              </p:txBody>
            </p:sp>
          </mc:Choice>
          <mc:Fallback>
            <p:sp>
              <p:nvSpPr>
                <p:cNvPr id="78" name="TextBox 31"/>
                <p:cNvSpPr txBox="1">
                  <a:spLocks noRot="1" noChangeAspect="1" noMove="1" noResize="1" noEditPoints="1" noAdjustHandles="1" noChangeArrowheads="1" noChangeShapeType="1" noTextEdit="1"/>
                </p:cNvSpPr>
                <p:nvPr/>
              </p:nvSpPr>
              <p:spPr>
                <a:xfrm>
                  <a:off x="2182242" y="3349783"/>
                  <a:ext cx="4278023" cy="1589317"/>
                </a:xfrm>
                <a:prstGeom prst="rect">
                  <a:avLst/>
                </a:prstGeom>
                <a:blipFill>
                  <a:blip r:embed="rId11"/>
                  <a:stretch>
                    <a:fillRect/>
                  </a:stretch>
                </a:blipFill>
              </p:spPr>
              <p:txBody>
                <a:bodyPr/>
                <a:lstStyle/>
                <a:p>
                  <a:r>
                    <a:rPr lang="en-US">
                      <a:noFill/>
                    </a:rPr>
                    <a:t> </a:t>
                  </a:r>
                </a:p>
              </p:txBody>
            </p:sp>
          </mc:Fallback>
        </mc:AlternateContent>
        <p:sp>
          <p:nvSpPr>
            <p:cNvPr id="79"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12">
            <a:biLevel thresh="25000"/>
            <a:extLst>
              <a:ext uri="{28A0092B-C50C-407E-A947-70E740481C1C}">
                <a14:useLocalDpi xmlns:a14="http://schemas.microsoft.com/office/drawing/2010/main" val="0"/>
              </a:ext>
            </a:extLst>
          </a:blip>
          <a:stretch>
            <a:fillRect/>
          </a:stretch>
        </p:blipFill>
        <p:spPr>
          <a:xfrm>
            <a:off x="3505205" y="4327904"/>
            <a:ext cx="1621756" cy="1636567"/>
          </a:xfrm>
          <a:prstGeom prst="rect">
            <a:avLst/>
          </a:prstGeom>
          <a:effectLst>
            <a:outerShdw blurRad="50800" dist="38100" dir="13500000" algn="br" rotWithShape="0">
              <a:prstClr val="black">
                <a:alpha val="40000"/>
              </a:prstClr>
            </a:outerShdw>
          </a:effectLst>
        </p:spPr>
      </p:pic>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3605645493"/>
                  </p:ext>
                </p:extLst>
              </p:nvPr>
            </p:nvGraphicFramePr>
            <p:xfrm>
              <a:off x="9677400" y="571500"/>
              <a:ext cx="7968903" cy="9327550"/>
            </p:xfrm>
            <a:graphic>
              <a:graphicData uri="http://schemas.openxmlformats.org/drawingml/2006/table">
                <a:tbl>
                  <a:tblPr firstRow="1" firstCol="1" bandRow="1"/>
                  <a:tblGrid>
                    <a:gridCol w="2656301">
                      <a:extLst>
                        <a:ext uri="{9D8B030D-6E8A-4147-A177-3AD203B41FA5}">
                          <a16:colId xmlns:a16="http://schemas.microsoft.com/office/drawing/2014/main" val="2729025092"/>
                        </a:ext>
                      </a:extLst>
                    </a:gridCol>
                    <a:gridCol w="2656301">
                      <a:extLst>
                        <a:ext uri="{9D8B030D-6E8A-4147-A177-3AD203B41FA5}">
                          <a16:colId xmlns:a16="http://schemas.microsoft.com/office/drawing/2014/main" val="386076579"/>
                        </a:ext>
                      </a:extLst>
                    </a:gridCol>
                    <a:gridCol w="2656301">
                      <a:extLst>
                        <a:ext uri="{9D8B030D-6E8A-4147-A177-3AD203B41FA5}">
                          <a16:colId xmlns:a16="http://schemas.microsoft.com/office/drawing/2014/main" val="272275821"/>
                        </a:ext>
                      </a:extLst>
                    </a:gridCol>
                  </a:tblGrid>
                  <a:tr h="1369133">
                    <a:tc>
                      <a:txBody>
                        <a:bodyPr/>
                        <a:lstStyle/>
                        <a:p>
                          <a:pPr marR="30480" algn="ctr">
                            <a:lnSpc>
                              <a:spcPct val="150000"/>
                            </a:lnSpc>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thí sinh</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Tần </a:t>
                          </a: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a:t>
                          </a:r>
                          <a:endParaRPr lang="en-US" sz="32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R="30480" algn="ctr">
                            <a:lnSpc>
                              <a:spcPct val="150000"/>
                            </a:lnSpc>
                            <a:spcAft>
                              <a:spcPts val="0"/>
                            </a:spcAft>
                          </a:pPr>
                          <a:r>
                            <a:rPr lang="en-US" sz="32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 </a:t>
                          </a: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lũy</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207367"/>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 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578373"/>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9,5; 19,5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518931"/>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19,5; 29,5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6000795"/>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29,5; 39,5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13</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784543"/>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39,5; 49,5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15</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28</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657512"/>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49,5; 59,5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12</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40</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450884"/>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59,5; 69,5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50</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537711"/>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69,5; 79,5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56</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737271"/>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79,5; 89,5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59</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284809"/>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89,5; 99,5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60</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434353"/>
                      </a:ext>
                    </a:extLst>
                  </a:tr>
                  <a:tr h="723170">
                    <a:tc>
                      <a:txBody>
                        <a:bodyPr/>
                        <a:lstStyle/>
                        <a:p>
                          <a:pPr marR="30480" algn="ctr">
                            <a:lnSpc>
                              <a:spcPts val="1800"/>
                            </a:lnSpc>
                            <a:spcAft>
                              <a:spcPts val="120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=60</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151269"/>
                      </a:ext>
                    </a:extLst>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3605645493"/>
                  </p:ext>
                </p:extLst>
              </p:nvPr>
            </p:nvGraphicFramePr>
            <p:xfrm>
              <a:off x="9677400" y="571500"/>
              <a:ext cx="7968903" cy="9327550"/>
            </p:xfrm>
            <a:graphic>
              <a:graphicData uri="http://schemas.openxmlformats.org/drawingml/2006/table">
                <a:tbl>
                  <a:tblPr firstRow="1" firstCol="1" bandRow="1"/>
                  <a:tblGrid>
                    <a:gridCol w="2656301">
                      <a:extLst>
                        <a:ext uri="{9D8B030D-6E8A-4147-A177-3AD203B41FA5}">
                          <a16:colId xmlns:a16="http://schemas.microsoft.com/office/drawing/2014/main" val="2729025092"/>
                        </a:ext>
                      </a:extLst>
                    </a:gridCol>
                    <a:gridCol w="2656301">
                      <a:extLst>
                        <a:ext uri="{9D8B030D-6E8A-4147-A177-3AD203B41FA5}">
                          <a16:colId xmlns:a16="http://schemas.microsoft.com/office/drawing/2014/main" val="386076579"/>
                        </a:ext>
                      </a:extLst>
                    </a:gridCol>
                    <a:gridCol w="2656301">
                      <a:extLst>
                        <a:ext uri="{9D8B030D-6E8A-4147-A177-3AD203B41FA5}">
                          <a16:colId xmlns:a16="http://schemas.microsoft.com/office/drawing/2014/main" val="272275821"/>
                        </a:ext>
                      </a:extLst>
                    </a:gridCol>
                  </a:tblGrid>
                  <a:tr h="1372680">
                    <a:tc>
                      <a:txBody>
                        <a:bodyPr/>
                        <a:lstStyle/>
                        <a:p>
                          <a:pPr marR="30480" algn="ctr">
                            <a:lnSpc>
                              <a:spcPct val="150000"/>
                            </a:lnSpc>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thí sinh</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Tần </a:t>
                          </a: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a:t>
                          </a:r>
                          <a:endParaRPr lang="en-US" sz="32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R="30480" algn="ctr">
                            <a:lnSpc>
                              <a:spcPct val="150000"/>
                            </a:lnSpc>
                            <a:spcAft>
                              <a:spcPts val="0"/>
                            </a:spcAft>
                          </a:pPr>
                          <a:r>
                            <a:rPr lang="en-US" sz="32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 </a:t>
                          </a: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lũy</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207367"/>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189916" r="-200459" b="-99916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189916" r="-100459" b="-99916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189916" r="-459" b="-999160"/>
                          </a:stretch>
                        </a:blipFill>
                      </a:tcPr>
                    </a:tc>
                    <a:extLst>
                      <a:ext uri="{0D108BD9-81ED-4DB2-BD59-A6C34878D82A}">
                        <a16:rowId xmlns:a16="http://schemas.microsoft.com/office/drawing/2014/main" val="3255578373"/>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289916" r="-200459" b="-89916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289916" r="-100459" b="-89916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289916" r="-459" b="-899160"/>
                          </a:stretch>
                        </a:blipFill>
                      </a:tcPr>
                    </a:tc>
                    <a:extLst>
                      <a:ext uri="{0D108BD9-81ED-4DB2-BD59-A6C34878D82A}">
                        <a16:rowId xmlns:a16="http://schemas.microsoft.com/office/drawing/2014/main" val="3132518931"/>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393220" r="-200459" b="-80678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393220" r="-100459" b="-80678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393220" r="-459" b="-806780"/>
                          </a:stretch>
                        </a:blipFill>
                      </a:tcPr>
                    </a:tc>
                    <a:extLst>
                      <a:ext uri="{0D108BD9-81ED-4DB2-BD59-A6C34878D82A}">
                        <a16:rowId xmlns:a16="http://schemas.microsoft.com/office/drawing/2014/main" val="4006000795"/>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489076" r="-200459" b="-70000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489076" r="-100459" b="-70000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489076" r="-459" b="-700000"/>
                          </a:stretch>
                        </a:blipFill>
                      </a:tcPr>
                    </a:tc>
                    <a:extLst>
                      <a:ext uri="{0D108BD9-81ED-4DB2-BD59-A6C34878D82A}">
                        <a16:rowId xmlns:a16="http://schemas.microsoft.com/office/drawing/2014/main" val="2988784543"/>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589076" r="-200459" b="-60000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589076" r="-100459" b="-60000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589076" r="-459" b="-600000"/>
                          </a:stretch>
                        </a:blipFill>
                      </a:tcPr>
                    </a:tc>
                    <a:extLst>
                      <a:ext uri="{0D108BD9-81ED-4DB2-BD59-A6C34878D82A}">
                        <a16:rowId xmlns:a16="http://schemas.microsoft.com/office/drawing/2014/main" val="696657512"/>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689076" r="-200459" b="-50000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689076" r="-100459" b="-50000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689076" r="-459" b="-500000"/>
                          </a:stretch>
                        </a:blipFill>
                      </a:tcPr>
                    </a:tc>
                    <a:extLst>
                      <a:ext uri="{0D108BD9-81ED-4DB2-BD59-A6C34878D82A}">
                        <a16:rowId xmlns:a16="http://schemas.microsoft.com/office/drawing/2014/main" val="770450884"/>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795763" r="-200459" b="-404237"/>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795763" r="-100459" b="-404237"/>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795763" r="-459" b="-404237"/>
                          </a:stretch>
                        </a:blipFill>
                      </a:tcPr>
                    </a:tc>
                    <a:extLst>
                      <a:ext uri="{0D108BD9-81ED-4DB2-BD59-A6C34878D82A}">
                        <a16:rowId xmlns:a16="http://schemas.microsoft.com/office/drawing/2014/main" val="884537711"/>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888235" r="-200459" b="-30084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888235" r="-100459" b="-30084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888235" r="-459" b="-300840"/>
                          </a:stretch>
                        </a:blipFill>
                      </a:tcPr>
                    </a:tc>
                    <a:extLst>
                      <a:ext uri="{0D108BD9-81ED-4DB2-BD59-A6C34878D82A}">
                        <a16:rowId xmlns:a16="http://schemas.microsoft.com/office/drawing/2014/main" val="1298737271"/>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988235" r="-200459" b="-20084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988235" r="-100459" b="-20084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988235" r="-459" b="-200840"/>
                          </a:stretch>
                        </a:blipFill>
                      </a:tcPr>
                    </a:tc>
                    <a:extLst>
                      <a:ext uri="{0D108BD9-81ED-4DB2-BD59-A6C34878D82A}">
                        <a16:rowId xmlns:a16="http://schemas.microsoft.com/office/drawing/2014/main" val="1120284809"/>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1097458" r="-200459" b="-102542"/>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1097458" r="-100459" b="-102542"/>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1097458" r="-459" b="-102542"/>
                          </a:stretch>
                        </a:blipFill>
                      </a:tcPr>
                    </a:tc>
                    <a:extLst>
                      <a:ext uri="{0D108BD9-81ED-4DB2-BD59-A6C34878D82A}">
                        <a16:rowId xmlns:a16="http://schemas.microsoft.com/office/drawing/2014/main" val="2664434353"/>
                      </a:ext>
                    </a:extLst>
                  </a:tr>
                  <a:tr h="723170">
                    <a:tc>
                      <a:txBody>
                        <a:bodyPr/>
                        <a:lstStyle/>
                        <a:p>
                          <a:pPr marR="30480" algn="ctr">
                            <a:lnSpc>
                              <a:spcPts val="1800"/>
                            </a:lnSpc>
                            <a:spcAft>
                              <a:spcPts val="120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1187395" r="-100459" b="-1681"/>
                          </a:stretch>
                        </a:blipFill>
                      </a:tcPr>
                    </a:tc>
                    <a:tc>
                      <a:txBody>
                        <a:bodyPr/>
                        <a:lstStyle/>
                        <a:p>
                          <a:pPr marR="30480" algn="ctr">
                            <a:lnSpc>
                              <a:spcPts val="1800"/>
                            </a:lnSpc>
                            <a:spcAft>
                              <a:spcPts val="120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151269"/>
                      </a:ext>
                    </a:extLst>
                  </a:tr>
                </a:tbl>
              </a:graphicData>
            </a:graphic>
          </p:graphicFrame>
        </mc:Fallback>
      </mc:AlternateContent>
    </p:spTree>
    <p:extLst>
      <p:ext uri="{BB962C8B-B14F-4D97-AF65-F5344CB8AC3E}">
        <p14:creationId xmlns:p14="http://schemas.microsoft.com/office/powerpoint/2010/main" val="3795087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anim calcmode="lin" valueType="num">
                                      <p:cBhvr>
                                        <p:cTn id="24" dur="500" fill="hold"/>
                                        <p:tgtEl>
                                          <p:spTgt spid="57"/>
                                        </p:tgtEl>
                                        <p:attrNameLst>
                                          <p:attrName>ppt_x</p:attrName>
                                        </p:attrNameLst>
                                      </p:cBhvr>
                                      <p:tavLst>
                                        <p:tav tm="0">
                                          <p:val>
                                            <p:strVal val="#ppt_x"/>
                                          </p:val>
                                        </p:tav>
                                        <p:tav tm="100000">
                                          <p:val>
                                            <p:strVal val="#ppt_x"/>
                                          </p:val>
                                        </p:tav>
                                      </p:tavLst>
                                    </p:anim>
                                    <p:anim calcmode="lin" valueType="num">
                                      <p:cBhvr>
                                        <p:cTn id="25" dur="500" fill="hold"/>
                                        <p:tgtEl>
                                          <p:spTgt spid="5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anim calcmode="lin" valueType="num">
                                      <p:cBhvr>
                                        <p:cTn id="30" dur="500" fill="hold"/>
                                        <p:tgtEl>
                                          <p:spTgt spid="66"/>
                                        </p:tgtEl>
                                        <p:attrNameLst>
                                          <p:attrName>ppt_x</p:attrName>
                                        </p:attrNameLst>
                                      </p:cBhvr>
                                      <p:tavLst>
                                        <p:tav tm="0">
                                          <p:val>
                                            <p:strVal val="#ppt_x"/>
                                          </p:val>
                                        </p:tav>
                                        <p:tav tm="100000">
                                          <p:val>
                                            <p:strVal val="#ppt_x"/>
                                          </p:val>
                                        </p:tav>
                                      </p:tavLst>
                                    </p:anim>
                                    <p:anim calcmode="lin" valueType="num">
                                      <p:cBhvr>
                                        <p:cTn id="31" dur="5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anim calcmode="lin" valueType="num">
                                      <p:cBhvr>
                                        <p:cTn id="36" dur="500" fill="hold"/>
                                        <p:tgtEl>
                                          <p:spTgt spid="75"/>
                                        </p:tgtEl>
                                        <p:attrNameLst>
                                          <p:attrName>ppt_x</p:attrName>
                                        </p:attrNameLst>
                                      </p:cBhvr>
                                      <p:tavLst>
                                        <p:tav tm="0">
                                          <p:val>
                                            <p:strVal val="#ppt_x"/>
                                          </p:val>
                                        </p:tav>
                                        <p:tav tm="100000">
                                          <p:val>
                                            <p:strVal val="#ppt_x"/>
                                          </p:val>
                                        </p:tav>
                                      </p:tavLst>
                                    </p:anim>
                                    <p:anim calcmode="lin" valueType="num">
                                      <p:cBhvr>
                                        <p:cTn id="37"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cBhvr>
                                        <p:cTn id="42" dur="500" fill="hold"/>
                                        <p:tgtEl>
                                          <p:spTgt spid="84"/>
                                        </p:tgtEl>
                                        <p:attrNameLst>
                                          <p:attrName>ppt_w</p:attrName>
                                        </p:attrNameLst>
                                      </p:cBhvr>
                                      <p:tavLst>
                                        <p:tav tm="0">
                                          <p:val>
                                            <p:fltVal val="0"/>
                                          </p:val>
                                        </p:tav>
                                        <p:tav tm="100000">
                                          <p:val>
                                            <p:strVal val="#ppt_w"/>
                                          </p:val>
                                        </p:tav>
                                      </p:tavLst>
                                    </p:anim>
                                    <p:anim calcmode="lin" valueType="num">
                                      <p:cBhvr>
                                        <p:cTn id="43" dur="500" fill="hold"/>
                                        <p:tgtEl>
                                          <p:spTgt spid="84"/>
                                        </p:tgtEl>
                                        <p:attrNameLst>
                                          <p:attrName>ppt_h</p:attrName>
                                        </p:attrNameLst>
                                      </p:cBhvr>
                                      <p:tavLst>
                                        <p:tav tm="0">
                                          <p:val>
                                            <p:fltVal val="0"/>
                                          </p:val>
                                        </p:tav>
                                        <p:tav tm="100000">
                                          <p:val>
                                            <p:strVal val="#ppt_h"/>
                                          </p:val>
                                        </p:tav>
                                      </p:tavLst>
                                    </p:anim>
                                    <p:animEffect transition="in" filter="fade">
                                      <p:cBhvr>
                                        <p:cTn id="4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grpSp>
        <p:nvGrpSpPr>
          <p:cNvPr id="42" name="Group 41"/>
          <p:cNvGrpSpPr/>
          <p:nvPr/>
        </p:nvGrpSpPr>
        <p:grpSpPr>
          <a:xfrm>
            <a:off x="465973" y="4327904"/>
            <a:ext cx="4118910" cy="2033354"/>
            <a:chOff x="558969" y="2865239"/>
            <a:chExt cx="6840527" cy="3230759"/>
          </a:xfrm>
        </p:grpSpPr>
        <p:grpSp>
          <p:nvGrpSpPr>
            <p:cNvPr id="8" name="Group 8"/>
            <p:cNvGrpSpPr/>
            <p:nvPr/>
          </p:nvGrpSpPr>
          <p:grpSpPr>
            <a:xfrm>
              <a:off x="1186877" y="2865239"/>
              <a:ext cx="5836589" cy="3230759"/>
              <a:chOff x="-8513" y="-38100"/>
              <a:chExt cx="1537209" cy="850900"/>
            </a:xfrm>
          </p:grpSpPr>
          <p:sp>
            <p:nvSpPr>
              <p:cNvPr id="9" name="Freeform 9"/>
              <p:cNvSpPr/>
              <p:nvPr/>
            </p:nvSpPr>
            <p:spPr>
              <a:xfrm>
                <a:off x="-8513" y="4911"/>
                <a:ext cx="1537209"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31" name="TextBox 31"/>
                <p:cNvSpPr txBox="1"/>
                <p:nvPr/>
              </p:nvSpPr>
              <p:spPr>
                <a:xfrm>
                  <a:off x="1206633" y="3507459"/>
                  <a:ext cx="6192863" cy="1467062"/>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4000" i="1">
                            <a:latin typeface="Cambria Math" panose="02040503050406030204" pitchFamily="18" charset="0"/>
                            <a:ea typeface="Arial" panose="020B0604020202020204" pitchFamily="34" charset="0"/>
                            <a:cs typeface="Times New Roman" panose="02020603050405020304" pitchFamily="18" charset="0"/>
                          </a:rPr>
                          <m:t>61,5</m:t>
                        </m:r>
                      </m:oMath>
                    </m:oMathPara>
                  </a14:m>
                  <a:endParaRPr kumimoji="0" lang="en-US" sz="3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31" name="TextBox 31"/>
                <p:cNvSpPr txBox="1">
                  <a:spLocks noRot="1" noChangeAspect="1" noMove="1" noResize="1" noEditPoints="1" noAdjustHandles="1" noChangeArrowheads="1" noChangeShapeType="1" noTextEdit="1"/>
                </p:cNvSpPr>
                <p:nvPr/>
              </p:nvSpPr>
              <p:spPr>
                <a:xfrm>
                  <a:off x="1206633" y="3507459"/>
                  <a:ext cx="6192863" cy="1467062"/>
                </a:xfrm>
                <a:prstGeom prst="rect">
                  <a:avLst/>
                </a:prstGeom>
                <a:blipFill>
                  <a:blip r:embed="rId2"/>
                  <a:stretch>
                    <a:fillRect/>
                  </a:stretch>
                </a:blipFill>
              </p:spPr>
              <p:txBody>
                <a:bodyPr/>
                <a:lstStyle/>
                <a:p>
                  <a:r>
                    <a:rPr lang="en-US">
                      <a:noFill/>
                    </a:rPr>
                    <a:t> </a:t>
                  </a:r>
                </a:p>
              </p:txBody>
            </p:sp>
          </mc:Fallback>
        </mc:AlternateContent>
        <p:sp>
          <p:nvSpPr>
            <p:cNvPr id="32" name="TextBox 32"/>
            <p:cNvSpPr txBox="1"/>
            <p:nvPr/>
          </p:nvSpPr>
          <p:spPr>
            <a:xfrm>
              <a:off x="953382" y="3574362"/>
              <a:ext cx="740025" cy="1078844"/>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40" name="Group 36"/>
          <p:cNvGrpSpPr/>
          <p:nvPr/>
        </p:nvGrpSpPr>
        <p:grpSpPr>
          <a:xfrm>
            <a:off x="-252854" y="854441"/>
            <a:ext cx="3386223" cy="2606598"/>
            <a:chOff x="753603" y="-238327"/>
            <a:chExt cx="4244565" cy="5458075"/>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3">
                <a:extLst>
                  <a:ext uri="{96DAC541-7B7A-43D3-8B79-37D633B846F1}">
                    <asvg:svgBlip xmlns:asvg="http://schemas.microsoft.com/office/drawing/2016/SVG/main" xmlns="" r:embed="rId8"/>
                  </a:ext>
                </a:extLst>
              </a:blip>
              <a:stretch>
                <a:fillRect/>
              </a:stretch>
            </a:blipFill>
          </p:spPr>
        </p:sp>
        <p:sp>
          <p:nvSpPr>
            <p:cNvPr id="47" name="TextBox 38"/>
            <p:cNvSpPr txBox="1"/>
            <p:nvPr/>
          </p:nvSpPr>
          <p:spPr>
            <a:xfrm rot="20550000">
              <a:off x="753603" y="-238327"/>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Câu 5</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sp>
        <p:nvSpPr>
          <p:cNvPr id="27" name="Rectangle 26"/>
          <p:cNvSpPr/>
          <p:nvPr/>
        </p:nvSpPr>
        <p:spPr>
          <a:xfrm>
            <a:off x="2932461" y="1078296"/>
            <a:ext cx="6334277" cy="1824923"/>
          </a:xfrm>
          <a:prstGeom prst="rect">
            <a:avLst/>
          </a:prstGeom>
        </p:spPr>
        <p:txBody>
          <a:bodyPr wrap="square">
            <a:spAutoFit/>
          </a:bodyPr>
          <a:lstStyle/>
          <a:p>
            <a:pPr marR="30480" lvl="0" algn="just">
              <a:lnSpc>
                <a:spcPct val="150000"/>
              </a:lnSpc>
            </a:pPr>
            <a:r>
              <a:rPr lang="fr-FR" sz="4000">
                <a:solidFill>
                  <a:schemeClr val="bg1"/>
                </a:solidFill>
                <a:latin typeface="Arial" panose="020B0604020202020204" pitchFamily="34" charset="0"/>
                <a:ea typeface="Times New Roman" panose="02020603050405020304" pitchFamily="18" charset="0"/>
                <a:cs typeface="Arial" panose="020B0604020202020204" pitchFamily="34" charset="0"/>
              </a:rPr>
              <a:t>Tứ phân vị thứ ba của mẫu số liệu trên là</a:t>
            </a:r>
            <a:endParaRPr kumimoji="0" lang="en-US" sz="36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57" name="Group 56"/>
          <p:cNvGrpSpPr/>
          <p:nvPr/>
        </p:nvGrpSpPr>
        <p:grpSpPr>
          <a:xfrm>
            <a:off x="417623" y="7129400"/>
            <a:ext cx="3940839" cy="2033354"/>
            <a:chOff x="558969" y="2865239"/>
            <a:chExt cx="6544793" cy="3230759"/>
          </a:xfrm>
        </p:grpSpPr>
        <p:grpSp>
          <p:nvGrpSpPr>
            <p:cNvPr id="58" name="Group 8"/>
            <p:cNvGrpSpPr/>
            <p:nvPr/>
          </p:nvGrpSpPr>
          <p:grpSpPr>
            <a:xfrm>
              <a:off x="1186877" y="2865239"/>
              <a:ext cx="5916885" cy="3230759"/>
              <a:chOff x="-8513" y="-38100"/>
              <a:chExt cx="1558357" cy="850900"/>
            </a:xfrm>
          </p:grpSpPr>
          <p:sp>
            <p:nvSpPr>
              <p:cNvPr id="64" name="Freeform 9"/>
              <p:cNvSpPr/>
              <p:nvPr/>
            </p:nvSpPr>
            <p:spPr>
              <a:xfrm>
                <a:off x="-8513" y="4911"/>
                <a:ext cx="1558357"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TextBox 31"/>
                <p:cNvSpPr txBox="1"/>
                <p:nvPr/>
              </p:nvSpPr>
              <p:spPr>
                <a:xfrm>
                  <a:off x="2069280" y="3450013"/>
                  <a:ext cx="4265543" cy="1467062"/>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4000" i="1">
                            <a:latin typeface="Cambria Math" panose="02040503050406030204" pitchFamily="18" charset="0"/>
                            <a:ea typeface="Arial" panose="020B0604020202020204" pitchFamily="34" charset="0"/>
                            <a:cs typeface="Times New Roman" panose="02020603050405020304" pitchFamily="18" charset="0"/>
                          </a:rPr>
                          <m:t>64,5</m:t>
                        </m:r>
                      </m:oMath>
                    </m:oMathPara>
                  </a14:m>
                  <a:endParaRPr kumimoji="0" lang="en-US" sz="3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60" name="TextBox 31"/>
                <p:cNvSpPr txBox="1">
                  <a:spLocks noRot="1" noChangeAspect="1" noMove="1" noResize="1" noEditPoints="1" noAdjustHandles="1" noChangeArrowheads="1" noChangeShapeType="1" noTextEdit="1"/>
                </p:cNvSpPr>
                <p:nvPr/>
              </p:nvSpPr>
              <p:spPr>
                <a:xfrm>
                  <a:off x="2069280" y="3450013"/>
                  <a:ext cx="4265543" cy="1467062"/>
                </a:xfrm>
                <a:prstGeom prst="rect">
                  <a:avLst/>
                </a:prstGeom>
                <a:blipFill>
                  <a:blip r:embed="rId9"/>
                  <a:stretch>
                    <a:fillRect/>
                  </a:stretch>
                </a:blipFill>
              </p:spPr>
              <p:txBody>
                <a:bodyPr/>
                <a:lstStyle/>
                <a:p>
                  <a:r>
                    <a:rPr lang="en-US">
                      <a:noFill/>
                    </a:rPr>
                    <a:t> </a:t>
                  </a:r>
                </a:p>
              </p:txBody>
            </p:sp>
          </mc:Fallback>
        </mc:AlternateContent>
        <p:sp>
          <p:nvSpPr>
            <p:cNvPr id="61"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5178846" y="4327904"/>
            <a:ext cx="3940839" cy="2033354"/>
            <a:chOff x="558969" y="2865239"/>
            <a:chExt cx="6544793" cy="3230759"/>
          </a:xfrm>
        </p:grpSpPr>
        <p:grpSp>
          <p:nvGrpSpPr>
            <p:cNvPr id="67" name="Group 8"/>
            <p:cNvGrpSpPr/>
            <p:nvPr/>
          </p:nvGrpSpPr>
          <p:grpSpPr>
            <a:xfrm>
              <a:off x="1186877" y="2865239"/>
              <a:ext cx="5916885" cy="3230759"/>
              <a:chOff x="-8513" y="-38100"/>
              <a:chExt cx="1558357" cy="850900"/>
            </a:xfrm>
          </p:grpSpPr>
          <p:sp>
            <p:nvSpPr>
              <p:cNvPr id="73" name="Freeform 9"/>
              <p:cNvSpPr/>
              <p:nvPr/>
            </p:nvSpPr>
            <p:spPr>
              <a:xfrm>
                <a:off x="-8513" y="4911"/>
                <a:ext cx="1558357"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9" name="TextBox 31"/>
                <p:cNvSpPr txBox="1"/>
                <p:nvPr/>
              </p:nvSpPr>
              <p:spPr>
                <a:xfrm>
                  <a:off x="2167436" y="3375029"/>
                  <a:ext cx="4011775" cy="1467062"/>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4000" i="1">
                            <a:latin typeface="Cambria Math" panose="02040503050406030204" pitchFamily="18" charset="0"/>
                            <a:ea typeface="Arial" panose="020B0604020202020204" pitchFamily="34" charset="0"/>
                            <a:cs typeface="Times New Roman" panose="02020603050405020304" pitchFamily="18" charset="0"/>
                          </a:rPr>
                          <m:t>62,5</m:t>
                        </m:r>
                      </m:oMath>
                    </m:oMathPara>
                  </a14:m>
                  <a:endParaRPr kumimoji="0" lang="en-US" sz="3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69" name="TextBox 31"/>
                <p:cNvSpPr txBox="1">
                  <a:spLocks noRot="1" noChangeAspect="1" noMove="1" noResize="1" noEditPoints="1" noAdjustHandles="1" noChangeArrowheads="1" noChangeShapeType="1" noTextEdit="1"/>
                </p:cNvSpPr>
                <p:nvPr/>
              </p:nvSpPr>
              <p:spPr>
                <a:xfrm>
                  <a:off x="2167436" y="3375029"/>
                  <a:ext cx="4011775" cy="1467062"/>
                </a:xfrm>
                <a:prstGeom prst="rect">
                  <a:avLst/>
                </a:prstGeom>
                <a:blipFill>
                  <a:blip r:embed="rId10"/>
                  <a:stretch>
                    <a:fillRect/>
                  </a:stretch>
                </a:blipFill>
              </p:spPr>
              <p:txBody>
                <a:bodyPr/>
                <a:lstStyle/>
                <a:p>
                  <a:r>
                    <a:rPr lang="en-US">
                      <a:noFill/>
                    </a:rPr>
                    <a:t> </a:t>
                  </a:r>
                </a:p>
              </p:txBody>
            </p:sp>
          </mc:Fallback>
        </mc:AlternateContent>
        <p:sp>
          <p:nvSpPr>
            <p:cNvPr id="70"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5126961" y="7129400"/>
            <a:ext cx="3940839" cy="2033354"/>
            <a:chOff x="558969" y="2865239"/>
            <a:chExt cx="6544793" cy="3230759"/>
          </a:xfrm>
        </p:grpSpPr>
        <p:grpSp>
          <p:nvGrpSpPr>
            <p:cNvPr id="76" name="Group 8"/>
            <p:cNvGrpSpPr/>
            <p:nvPr/>
          </p:nvGrpSpPr>
          <p:grpSpPr>
            <a:xfrm>
              <a:off x="1186877" y="2865239"/>
              <a:ext cx="5916885" cy="3230759"/>
              <a:chOff x="-8513" y="-38100"/>
              <a:chExt cx="1558357" cy="850900"/>
            </a:xfrm>
          </p:grpSpPr>
          <p:sp>
            <p:nvSpPr>
              <p:cNvPr id="82" name="Freeform 9"/>
              <p:cNvSpPr/>
              <p:nvPr/>
            </p:nvSpPr>
            <p:spPr>
              <a:xfrm>
                <a:off x="-8513" y="4911"/>
                <a:ext cx="1558357"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78" name="TextBox 31"/>
                <p:cNvSpPr txBox="1"/>
                <p:nvPr/>
              </p:nvSpPr>
              <p:spPr>
                <a:xfrm>
                  <a:off x="2182242" y="3349783"/>
                  <a:ext cx="4278023" cy="1589317"/>
                </a:xfrm>
                <a:prstGeom prst="rect">
                  <a:avLst/>
                </a:prstGeom>
              </p:spPr>
              <p:txBody>
                <a:bodyPr wrap="square" lIns="0" tIns="0" rIns="0" bIns="0" rtlCol="0" anchor="t">
                  <a:spAutoFit/>
                </a:bodyPr>
                <a:lstStyle/>
                <a:p>
                  <a:pPr marR="30480"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vi-VN" sz="4000" i="1">
                            <a:latin typeface="Cambria Math" panose="02040503050406030204" pitchFamily="18" charset="0"/>
                            <a:ea typeface="Arial" panose="020B0604020202020204" pitchFamily="34" charset="0"/>
                            <a:cs typeface="Times New Roman" panose="02020603050405020304" pitchFamily="18" charset="0"/>
                          </a:rPr>
                          <m:t>63,5</m:t>
                        </m:r>
                      </m:oMath>
                    </m:oMathPara>
                  </a14:m>
                  <a:endParaRPr kumimoji="0" lang="en-US" sz="36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mc:Choice>
          <mc:Fallback>
            <p:sp>
              <p:nvSpPr>
                <p:cNvPr id="78" name="TextBox 31"/>
                <p:cNvSpPr txBox="1">
                  <a:spLocks noRot="1" noChangeAspect="1" noMove="1" noResize="1" noEditPoints="1" noAdjustHandles="1" noChangeArrowheads="1" noChangeShapeType="1" noTextEdit="1"/>
                </p:cNvSpPr>
                <p:nvPr/>
              </p:nvSpPr>
              <p:spPr>
                <a:xfrm>
                  <a:off x="2182242" y="3349783"/>
                  <a:ext cx="4278023" cy="1589317"/>
                </a:xfrm>
                <a:prstGeom prst="rect">
                  <a:avLst/>
                </a:prstGeom>
                <a:blipFill>
                  <a:blip r:embed="rId11"/>
                  <a:stretch>
                    <a:fillRect/>
                  </a:stretch>
                </a:blipFill>
              </p:spPr>
              <p:txBody>
                <a:bodyPr/>
                <a:lstStyle/>
                <a:p>
                  <a:r>
                    <a:rPr lang="en-US">
                      <a:noFill/>
                    </a:rPr>
                    <a:t> </a:t>
                  </a:r>
                </a:p>
              </p:txBody>
            </p:sp>
          </mc:Fallback>
        </mc:AlternateContent>
        <p:sp>
          <p:nvSpPr>
            <p:cNvPr id="79"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23464" y="6812784"/>
            <a:ext cx="1621756" cy="1636567"/>
          </a:xfrm>
          <a:prstGeom prst="rect">
            <a:avLst/>
          </a:prstGeom>
          <a:effectLst>
            <a:outerShdw blurRad="50800" dist="38100" dir="13500000" algn="br" rotWithShape="0">
              <a:prstClr val="black">
                <a:alpha val="40000"/>
              </a:prstClr>
            </a:outerShdw>
          </a:effectLst>
        </p:spPr>
      </p:pic>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2041579023"/>
                  </p:ext>
                </p:extLst>
              </p:nvPr>
            </p:nvGraphicFramePr>
            <p:xfrm>
              <a:off x="9677400" y="571500"/>
              <a:ext cx="7968903" cy="9327550"/>
            </p:xfrm>
            <a:graphic>
              <a:graphicData uri="http://schemas.openxmlformats.org/drawingml/2006/table">
                <a:tbl>
                  <a:tblPr firstRow="1" firstCol="1" bandRow="1"/>
                  <a:tblGrid>
                    <a:gridCol w="2656301">
                      <a:extLst>
                        <a:ext uri="{9D8B030D-6E8A-4147-A177-3AD203B41FA5}">
                          <a16:colId xmlns:a16="http://schemas.microsoft.com/office/drawing/2014/main" val="2729025092"/>
                        </a:ext>
                      </a:extLst>
                    </a:gridCol>
                    <a:gridCol w="2656301">
                      <a:extLst>
                        <a:ext uri="{9D8B030D-6E8A-4147-A177-3AD203B41FA5}">
                          <a16:colId xmlns:a16="http://schemas.microsoft.com/office/drawing/2014/main" val="386076579"/>
                        </a:ext>
                      </a:extLst>
                    </a:gridCol>
                    <a:gridCol w="2656301">
                      <a:extLst>
                        <a:ext uri="{9D8B030D-6E8A-4147-A177-3AD203B41FA5}">
                          <a16:colId xmlns:a16="http://schemas.microsoft.com/office/drawing/2014/main" val="272275821"/>
                        </a:ext>
                      </a:extLst>
                    </a:gridCol>
                  </a:tblGrid>
                  <a:tr h="1369133">
                    <a:tc>
                      <a:txBody>
                        <a:bodyPr/>
                        <a:lstStyle/>
                        <a:p>
                          <a:pPr marR="30480" algn="ctr">
                            <a:lnSpc>
                              <a:spcPct val="150000"/>
                            </a:lnSpc>
                            <a:spcAft>
                              <a:spcPts val="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Điểm</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ct val="150000"/>
                            </a:lnSpc>
                            <a:spcAft>
                              <a:spcPts val="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Số thí sinh</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ct val="150000"/>
                            </a:lnSpc>
                            <a:spcAft>
                              <a:spcPts val="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Tần </a:t>
                          </a: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số </a:t>
                          </a:r>
                          <a:endParaRPr lang="en-US" sz="3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ctr">
                            <a:lnSpc>
                              <a:spcPct val="150000"/>
                            </a:lnSpc>
                            <a:spcAft>
                              <a:spcPts val="0"/>
                            </a:spcAft>
                          </a:pPr>
                          <a:r>
                            <a:rPr lang="en-US" sz="3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tích </a:t>
                          </a: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lũy</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1207367"/>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 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5578373"/>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9,5; 19,5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2518931"/>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19,5; 29,5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6000795"/>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29,5; 39,5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13</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8784543"/>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39,5; 49,5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15</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28</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6657512"/>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49,5; 59,5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12</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40</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0450884"/>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59,5; 69,5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50</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4537711"/>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69,5; 79,5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56</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8737271"/>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79,5; 89,5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59</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0284809"/>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89,5; 99,5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60</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4434353"/>
                      </a:ext>
                    </a:extLst>
                  </a:tr>
                  <a:tr h="723170">
                    <a:tc>
                      <a:txBody>
                        <a:bodyPr/>
                        <a:lstStyle/>
                        <a:p>
                          <a:pPr marR="30480" algn="ctr">
                            <a:lnSpc>
                              <a:spcPts val="1800"/>
                            </a:lnSpc>
                            <a:spcAft>
                              <a:spcPts val="120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=60</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7151269"/>
                      </a:ext>
                    </a:extLst>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2041579023"/>
                  </p:ext>
                </p:extLst>
              </p:nvPr>
            </p:nvGraphicFramePr>
            <p:xfrm>
              <a:off x="9677400" y="571500"/>
              <a:ext cx="7968903" cy="9327550"/>
            </p:xfrm>
            <a:graphic>
              <a:graphicData uri="http://schemas.openxmlformats.org/drawingml/2006/table">
                <a:tbl>
                  <a:tblPr firstRow="1" firstCol="1" bandRow="1"/>
                  <a:tblGrid>
                    <a:gridCol w="2656301">
                      <a:extLst>
                        <a:ext uri="{9D8B030D-6E8A-4147-A177-3AD203B41FA5}">
                          <a16:colId xmlns:a16="http://schemas.microsoft.com/office/drawing/2014/main" val="2729025092"/>
                        </a:ext>
                      </a:extLst>
                    </a:gridCol>
                    <a:gridCol w="2656301">
                      <a:extLst>
                        <a:ext uri="{9D8B030D-6E8A-4147-A177-3AD203B41FA5}">
                          <a16:colId xmlns:a16="http://schemas.microsoft.com/office/drawing/2014/main" val="386076579"/>
                        </a:ext>
                      </a:extLst>
                    </a:gridCol>
                    <a:gridCol w="2656301">
                      <a:extLst>
                        <a:ext uri="{9D8B030D-6E8A-4147-A177-3AD203B41FA5}">
                          <a16:colId xmlns:a16="http://schemas.microsoft.com/office/drawing/2014/main" val="272275821"/>
                        </a:ext>
                      </a:extLst>
                    </a:gridCol>
                  </a:tblGrid>
                  <a:tr h="1372680">
                    <a:tc>
                      <a:txBody>
                        <a:bodyPr/>
                        <a:lstStyle/>
                        <a:p>
                          <a:pPr marR="30480" algn="ctr">
                            <a:lnSpc>
                              <a:spcPct val="150000"/>
                            </a:lnSpc>
                            <a:spcAft>
                              <a:spcPts val="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Điểm</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ct val="150000"/>
                            </a:lnSpc>
                            <a:spcAft>
                              <a:spcPts val="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Số thí sinh</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ct val="150000"/>
                            </a:lnSpc>
                            <a:spcAft>
                              <a:spcPts val="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Tần </a:t>
                          </a: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số </a:t>
                          </a:r>
                          <a:endParaRPr lang="en-US" sz="3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ctr">
                            <a:lnSpc>
                              <a:spcPct val="150000"/>
                            </a:lnSpc>
                            <a:spcAft>
                              <a:spcPts val="0"/>
                            </a:spcAft>
                          </a:pPr>
                          <a:r>
                            <a:rPr lang="en-US" sz="3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tích </a:t>
                          </a: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lũy</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1207367"/>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189916" r="-200459" b="-99916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189916" r="-100459" b="-99916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189916" r="-459" b="-999160"/>
                          </a:stretch>
                        </a:blipFill>
                      </a:tcPr>
                    </a:tc>
                    <a:extLst>
                      <a:ext uri="{0D108BD9-81ED-4DB2-BD59-A6C34878D82A}">
                        <a16:rowId xmlns:a16="http://schemas.microsoft.com/office/drawing/2014/main" val="3255578373"/>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289916" r="-200459" b="-89916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289916" r="-100459" b="-89916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289916" r="-459" b="-899160"/>
                          </a:stretch>
                        </a:blipFill>
                      </a:tcPr>
                    </a:tc>
                    <a:extLst>
                      <a:ext uri="{0D108BD9-81ED-4DB2-BD59-A6C34878D82A}">
                        <a16:rowId xmlns:a16="http://schemas.microsoft.com/office/drawing/2014/main" val="3132518931"/>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393220" r="-200459" b="-80678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393220" r="-100459" b="-80678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393220" r="-459" b="-806780"/>
                          </a:stretch>
                        </a:blipFill>
                      </a:tcPr>
                    </a:tc>
                    <a:extLst>
                      <a:ext uri="{0D108BD9-81ED-4DB2-BD59-A6C34878D82A}">
                        <a16:rowId xmlns:a16="http://schemas.microsoft.com/office/drawing/2014/main" val="4006000795"/>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489076" r="-200459" b="-70000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489076" r="-100459" b="-70000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489076" r="-459" b="-700000"/>
                          </a:stretch>
                        </a:blipFill>
                      </a:tcPr>
                    </a:tc>
                    <a:extLst>
                      <a:ext uri="{0D108BD9-81ED-4DB2-BD59-A6C34878D82A}">
                        <a16:rowId xmlns:a16="http://schemas.microsoft.com/office/drawing/2014/main" val="2988784543"/>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589076" r="-200459" b="-60000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589076" r="-100459" b="-60000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589076" r="-459" b="-600000"/>
                          </a:stretch>
                        </a:blipFill>
                      </a:tcPr>
                    </a:tc>
                    <a:extLst>
                      <a:ext uri="{0D108BD9-81ED-4DB2-BD59-A6C34878D82A}">
                        <a16:rowId xmlns:a16="http://schemas.microsoft.com/office/drawing/2014/main" val="696657512"/>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689076" r="-200459" b="-50000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689076" r="-100459" b="-50000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689076" r="-459" b="-500000"/>
                          </a:stretch>
                        </a:blipFill>
                      </a:tcPr>
                    </a:tc>
                    <a:extLst>
                      <a:ext uri="{0D108BD9-81ED-4DB2-BD59-A6C34878D82A}">
                        <a16:rowId xmlns:a16="http://schemas.microsoft.com/office/drawing/2014/main" val="770450884"/>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795763" r="-200459" b="-404237"/>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795763" r="-100459" b="-404237"/>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795763" r="-459" b="-404237"/>
                          </a:stretch>
                        </a:blipFill>
                      </a:tcPr>
                    </a:tc>
                    <a:extLst>
                      <a:ext uri="{0D108BD9-81ED-4DB2-BD59-A6C34878D82A}">
                        <a16:rowId xmlns:a16="http://schemas.microsoft.com/office/drawing/2014/main" val="884537711"/>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888235" r="-200459" b="-30084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888235" r="-100459" b="-30084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888235" r="-459" b="-300840"/>
                          </a:stretch>
                        </a:blipFill>
                      </a:tcPr>
                    </a:tc>
                    <a:extLst>
                      <a:ext uri="{0D108BD9-81ED-4DB2-BD59-A6C34878D82A}">
                        <a16:rowId xmlns:a16="http://schemas.microsoft.com/office/drawing/2014/main" val="1298737271"/>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988235" r="-200459" b="-20084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988235" r="-100459" b="-20084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988235" r="-459" b="-200840"/>
                          </a:stretch>
                        </a:blipFill>
                      </a:tcPr>
                    </a:tc>
                    <a:extLst>
                      <a:ext uri="{0D108BD9-81ED-4DB2-BD59-A6C34878D82A}">
                        <a16:rowId xmlns:a16="http://schemas.microsoft.com/office/drawing/2014/main" val="1120284809"/>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1097458" r="-200459" b="-102542"/>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1097458" r="-100459" b="-102542"/>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1097458" r="-459" b="-102542"/>
                          </a:stretch>
                        </a:blipFill>
                      </a:tcPr>
                    </a:tc>
                    <a:extLst>
                      <a:ext uri="{0D108BD9-81ED-4DB2-BD59-A6C34878D82A}">
                        <a16:rowId xmlns:a16="http://schemas.microsoft.com/office/drawing/2014/main" val="2664434353"/>
                      </a:ext>
                    </a:extLst>
                  </a:tr>
                  <a:tr h="723170">
                    <a:tc>
                      <a:txBody>
                        <a:bodyPr/>
                        <a:lstStyle/>
                        <a:p>
                          <a:pPr marR="30480" algn="ctr">
                            <a:lnSpc>
                              <a:spcPts val="1800"/>
                            </a:lnSpc>
                            <a:spcAft>
                              <a:spcPts val="120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1187395" r="-100459" b="-1681"/>
                          </a:stretch>
                        </a:blipFill>
                      </a:tcPr>
                    </a:tc>
                    <a:tc>
                      <a:txBody>
                        <a:bodyPr/>
                        <a:lstStyle/>
                        <a:p>
                          <a:pPr marR="30480" algn="ctr">
                            <a:lnSpc>
                              <a:spcPts val="1800"/>
                            </a:lnSpc>
                            <a:spcAft>
                              <a:spcPts val="120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7151269"/>
                      </a:ext>
                    </a:extLst>
                  </a:tr>
                </a:tbl>
              </a:graphicData>
            </a:graphic>
          </p:graphicFrame>
        </mc:Fallback>
      </mc:AlternateContent>
    </p:spTree>
    <p:extLst>
      <p:ext uri="{BB962C8B-B14F-4D97-AF65-F5344CB8AC3E}">
        <p14:creationId xmlns:p14="http://schemas.microsoft.com/office/powerpoint/2010/main" val="4226604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strVal val="#ppt_x"/>
                                          </p:val>
                                        </p:tav>
                                        <p:tav tm="100000">
                                          <p:val>
                                            <p:strVal val="#ppt_x"/>
                                          </p:val>
                                        </p:tav>
                                      </p:tavLst>
                                    </p:anim>
                                    <p:anim calcmode="lin" valueType="num">
                                      <p:cBhvr>
                                        <p:cTn id="20" dur="500" fill="hold"/>
                                        <p:tgtEl>
                                          <p:spTgt spid="42"/>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anim calcmode="lin" valueType="num">
                                      <p:cBhvr>
                                        <p:cTn id="25" dur="500" fill="hold"/>
                                        <p:tgtEl>
                                          <p:spTgt spid="57"/>
                                        </p:tgtEl>
                                        <p:attrNameLst>
                                          <p:attrName>ppt_x</p:attrName>
                                        </p:attrNameLst>
                                      </p:cBhvr>
                                      <p:tavLst>
                                        <p:tav tm="0">
                                          <p:val>
                                            <p:strVal val="#ppt_x"/>
                                          </p:val>
                                        </p:tav>
                                        <p:tav tm="100000">
                                          <p:val>
                                            <p:strVal val="#ppt_x"/>
                                          </p:val>
                                        </p:tav>
                                      </p:tavLst>
                                    </p:anim>
                                    <p:anim calcmode="lin" valueType="num">
                                      <p:cBhvr>
                                        <p:cTn id="26" dur="500" fill="hold"/>
                                        <p:tgtEl>
                                          <p:spTgt spid="57"/>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anim calcmode="lin" valueType="num">
                                      <p:cBhvr>
                                        <p:cTn id="31" dur="500" fill="hold"/>
                                        <p:tgtEl>
                                          <p:spTgt spid="66"/>
                                        </p:tgtEl>
                                        <p:attrNameLst>
                                          <p:attrName>ppt_x</p:attrName>
                                        </p:attrNameLst>
                                      </p:cBhvr>
                                      <p:tavLst>
                                        <p:tav tm="0">
                                          <p:val>
                                            <p:strVal val="#ppt_x"/>
                                          </p:val>
                                        </p:tav>
                                        <p:tav tm="100000">
                                          <p:val>
                                            <p:strVal val="#ppt_x"/>
                                          </p:val>
                                        </p:tav>
                                      </p:tavLst>
                                    </p:anim>
                                    <p:anim calcmode="lin" valueType="num">
                                      <p:cBhvr>
                                        <p:cTn id="32" dur="5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anim calcmode="lin" valueType="num">
                                      <p:cBhvr>
                                        <p:cTn id="37" dur="500" fill="hold"/>
                                        <p:tgtEl>
                                          <p:spTgt spid="75"/>
                                        </p:tgtEl>
                                        <p:attrNameLst>
                                          <p:attrName>ppt_x</p:attrName>
                                        </p:attrNameLst>
                                      </p:cBhvr>
                                      <p:tavLst>
                                        <p:tav tm="0">
                                          <p:val>
                                            <p:strVal val="#ppt_x"/>
                                          </p:val>
                                        </p:tav>
                                        <p:tav tm="100000">
                                          <p:val>
                                            <p:strVal val="#ppt_x"/>
                                          </p:val>
                                        </p:tav>
                                      </p:tavLst>
                                    </p:anim>
                                    <p:anim calcmode="lin" valueType="num">
                                      <p:cBhvr>
                                        <p:cTn id="38"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ppt_w</p:attrName>
                                        </p:attrNameLst>
                                      </p:cBhvr>
                                      <p:tavLst>
                                        <p:tav tm="0">
                                          <p:val>
                                            <p:fltVal val="0"/>
                                          </p:val>
                                        </p:tav>
                                        <p:tav tm="100000">
                                          <p:val>
                                            <p:strVal val="#ppt_w"/>
                                          </p:val>
                                        </p:tav>
                                      </p:tavLst>
                                    </p:anim>
                                    <p:anim calcmode="lin" valueType="num">
                                      <p:cBhvr>
                                        <p:cTn id="44" dur="500" fill="hold"/>
                                        <p:tgtEl>
                                          <p:spTgt spid="84"/>
                                        </p:tgtEl>
                                        <p:attrNameLst>
                                          <p:attrName>ppt_h</p:attrName>
                                        </p:attrNameLst>
                                      </p:cBhvr>
                                      <p:tavLst>
                                        <p:tav tm="0">
                                          <p:val>
                                            <p:fltVal val="0"/>
                                          </p:val>
                                        </p:tav>
                                        <p:tav tm="100000">
                                          <p:val>
                                            <p:strVal val="#ppt_h"/>
                                          </p:val>
                                        </p:tav>
                                      </p:tavLst>
                                    </p:anim>
                                    <p:animEffect transition="in" filter="fade">
                                      <p:cBhvr>
                                        <p:cTn id="4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73488" y="7916866"/>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96DAC541-7B7A-43D3-8B79-37D633B846F1}">
                  <asvg:svgBlip xmlns:asvg="http://schemas.microsoft.com/office/drawing/2016/SVG/main" xmlns="" r:embed="rId5"/>
                </a:ext>
              </a:extLst>
            </a:blip>
            <a:stretch>
              <a:fillRect/>
            </a:stretch>
          </a:blipFill>
        </p:spPr>
      </p:sp>
      <p:sp>
        <p:nvSpPr>
          <p:cNvPr id="20" name="Freeform 20"/>
          <p:cNvSpPr/>
          <p:nvPr/>
        </p:nvSpPr>
        <p:spPr>
          <a:xfrm rot="-1085547">
            <a:off x="17209996" y="5712963"/>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6">
              <a:extLst>
                <a:ext uri="{96DAC541-7B7A-43D3-8B79-37D633B846F1}">
                  <asvg:svgBlip xmlns:asvg="http://schemas.microsoft.com/office/drawing/2016/SVG/main" xmlns="" r:embed="rId7"/>
                </a:ext>
              </a:extLst>
            </a:blip>
            <a:stretch>
              <a:fillRect r="-97556" b="-36756"/>
            </a:stretch>
          </a:blipFill>
        </p:spPr>
      </p:sp>
      <p:sp>
        <p:nvSpPr>
          <p:cNvPr id="5" name="Plaque 4"/>
          <p:cNvSpPr/>
          <p:nvPr/>
        </p:nvSpPr>
        <p:spPr>
          <a:xfrm>
            <a:off x="1756795" y="6134100"/>
            <a:ext cx="14719983" cy="1491027"/>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a:solidFill>
                  <a:schemeClr val="tx1"/>
                </a:solidFill>
                <a:latin typeface="Arial" panose="020B0604020202020204" pitchFamily="34" charset="0"/>
                <a:cs typeface="Arial" panose="020B0604020202020204" pitchFamily="34" charset="0"/>
              </a:rPr>
              <a:t>a) Trung vị của mẫu số liệu ghép nhóm trên gần nhất với giá trị:</a:t>
            </a:r>
            <a:endParaRPr lang="vi-VN" sz="3800">
              <a:solidFill>
                <a:schemeClr val="tx1"/>
              </a:solidFill>
              <a:latin typeface="Arial" panose="020B0604020202020204" pitchFamily="34" charset="0"/>
              <a:cs typeface="Arial" panose="020B0604020202020204" pitchFamily="34" charset="0"/>
            </a:endParaRPr>
          </a:p>
        </p:txBody>
      </p:sp>
      <p:sp>
        <p:nvSpPr>
          <p:cNvPr id="10" name="Plaque 9"/>
          <p:cNvSpPr/>
          <p:nvPr/>
        </p:nvSpPr>
        <p:spPr>
          <a:xfrm>
            <a:off x="2232296" y="8496300"/>
            <a:ext cx="2824482"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3800">
                <a:solidFill>
                  <a:schemeClr val="tx1"/>
                </a:solidFill>
                <a:cs typeface="Arial" panose="020B0604020202020204" pitchFamily="34" charset="0"/>
              </a:rPr>
              <a:t>A. 74.</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11" name="Plaque 10"/>
          <p:cNvSpPr/>
          <p:nvPr/>
        </p:nvSpPr>
        <p:spPr>
          <a:xfrm>
            <a:off x="5894977" y="8496300"/>
            <a:ext cx="2824482"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vi-VN" sz="3800">
                <a:solidFill>
                  <a:schemeClr val="tx1"/>
                </a:solidFill>
                <a:cs typeface="Arial" panose="020B0604020202020204" pitchFamily="34" charset="0"/>
              </a:rPr>
              <a:t>B. 75.</a:t>
            </a:r>
            <a:endParaRPr lang="en-US" sz="3800"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12" name="Plaque 11"/>
          <p:cNvSpPr/>
          <p:nvPr/>
        </p:nvSpPr>
        <p:spPr>
          <a:xfrm>
            <a:off x="9557658" y="8496300"/>
            <a:ext cx="2824482"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3800">
                <a:solidFill>
                  <a:schemeClr val="tx1"/>
                </a:solidFill>
                <a:cs typeface="Arial" panose="020B0604020202020204" pitchFamily="34" charset="0"/>
              </a:rPr>
              <a:t>C. 76.</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13" name="Plaque 12"/>
          <p:cNvSpPr/>
          <p:nvPr/>
        </p:nvSpPr>
        <p:spPr>
          <a:xfrm>
            <a:off x="13164455" y="8496300"/>
            <a:ext cx="2824482"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3800">
                <a:solidFill>
                  <a:schemeClr val="tx1"/>
                </a:solidFill>
                <a:cs typeface="Arial" panose="020B0604020202020204" pitchFamily="34" charset="0"/>
              </a:rPr>
              <a:t>D. 77.</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14" name="Plaque 13"/>
          <p:cNvSpPr/>
          <p:nvPr/>
        </p:nvSpPr>
        <p:spPr>
          <a:xfrm>
            <a:off x="5894978" y="8496300"/>
            <a:ext cx="2824482" cy="11430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3800">
                <a:solidFill>
                  <a:prstClr val="black"/>
                </a:solidFill>
                <a:cs typeface="Arial" panose="020B0604020202020204" pitchFamily="34" charset="0"/>
              </a:rPr>
              <a:t>B. 75.</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 name="Rectangle 1"/>
          <p:cNvSpPr/>
          <p:nvPr/>
        </p:nvSpPr>
        <p:spPr>
          <a:xfrm>
            <a:off x="541272" y="553946"/>
            <a:ext cx="9000057" cy="4708981"/>
          </a:xfrm>
          <a:prstGeom prst="rect">
            <a:avLst/>
          </a:prstGeom>
        </p:spPr>
        <p:txBody>
          <a:bodyPr wrap="square">
            <a:spAutoFit/>
          </a:bodyPr>
          <a:lstStyle/>
          <a:p>
            <a:pPr algn="just">
              <a:lnSpc>
                <a:spcPct val="150000"/>
              </a:lnSpc>
            </a:pPr>
            <a:r>
              <a:rPr lang="en-US" sz="4000" b="1">
                <a:solidFill>
                  <a:srgbClr val="FFFF00"/>
                </a:solidFill>
                <a:latin typeface="Arial" panose="020B0604020202020204" pitchFamily="34" charset="0"/>
                <a:cs typeface="Arial" panose="020B0604020202020204" pitchFamily="34" charset="0"/>
              </a:rPr>
              <a:t>1. </a:t>
            </a:r>
            <a:r>
              <a:rPr lang="vi-VN" sz="4000" smtClean="0">
                <a:solidFill>
                  <a:schemeClr val="bg1"/>
                </a:solidFill>
              </a:rPr>
              <a:t>Người ta tiến hành phỏng vấn </a:t>
            </a:r>
            <a:r>
              <a:rPr lang="en-US" sz="4000" smtClean="0">
                <a:solidFill>
                  <a:schemeClr val="bg1"/>
                </a:solidFill>
              </a:rPr>
              <a:t>        </a:t>
            </a:r>
            <a:r>
              <a:rPr lang="vi-VN" sz="4000" smtClean="0">
                <a:solidFill>
                  <a:schemeClr val="bg1"/>
                </a:solidFill>
              </a:rPr>
              <a:t>40 người về một mẫu áo sơ mi mới. Người điều tra yêu cầu cho điểm mẫu áo đó theo thang điểm 100. Kết quả được trình bày trong </a:t>
            </a:r>
            <a:r>
              <a:rPr lang="vi-VN" sz="4000" i="1" smtClean="0">
                <a:solidFill>
                  <a:schemeClr val="bg1"/>
                </a:solidFill>
              </a:rPr>
              <a:t>Bảng 1</a:t>
            </a:r>
            <a:r>
              <a:rPr lang="vi-VN" sz="4000" smtClean="0">
                <a:solidFill>
                  <a:schemeClr val="bg1"/>
                </a:solidFill>
              </a:rPr>
              <a:t>6.</a:t>
            </a:r>
            <a:endParaRPr lang="en-US" sz="4000">
              <a:solidFill>
                <a:schemeClr val="bg1"/>
              </a:solidFill>
            </a:endParaRPr>
          </a:p>
        </p:txBody>
      </p:sp>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Effect>
                      <a14:brightnessContrast contrast="-40000"/>
                    </a14:imgEffect>
                  </a14:imgLayer>
                </a14:imgProps>
              </a:ext>
            </a:extLst>
          </a:blip>
          <a:stretch>
            <a:fillRect/>
          </a:stretch>
        </p:blipFill>
        <p:spPr>
          <a:xfrm>
            <a:off x="9969083" y="668474"/>
            <a:ext cx="7687546" cy="4682216"/>
          </a:xfrm>
          <a:prstGeom prst="rect">
            <a:avLst/>
          </a:prstGeom>
        </p:spPr>
      </p:pic>
    </p:spTree>
    <p:extLst>
      <p:ext uri="{BB962C8B-B14F-4D97-AF65-F5344CB8AC3E}">
        <p14:creationId xmlns:p14="http://schemas.microsoft.com/office/powerpoint/2010/main" val="2360507710"/>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26" name="TextBox 25"/>
          <p:cNvSpPr txBox="1"/>
          <p:nvPr/>
        </p:nvSpPr>
        <p:spPr>
          <a:xfrm>
            <a:off x="685799" y="571500"/>
            <a:ext cx="16875307" cy="1708160"/>
          </a:xfrm>
          <a:prstGeom prst="rect">
            <a:avLst/>
          </a:prstGeom>
          <a:noFill/>
        </p:spPr>
        <p:txBody>
          <a:bodyPr wrap="square" rtlCol="0">
            <a:spAutoFit/>
          </a:bodyPr>
          <a:lstStyle/>
          <a:p>
            <a:pPr algn="just">
              <a:lnSpc>
                <a:spcPct val="150000"/>
              </a:lnSpc>
            </a:pPr>
            <a:r>
              <a:rPr lang="vi-VN" sz="3500" b="1" smtClean="0">
                <a:solidFill>
                  <a:schemeClr val="accent5">
                    <a:lumMod val="75000"/>
                  </a:schemeClr>
                </a:solidFill>
                <a:cs typeface="Arial" panose="020B0604020202020204" pitchFamily="34" charset="0"/>
              </a:rPr>
              <a:t>Bài </a:t>
            </a:r>
            <a:r>
              <a:rPr lang="en-US" sz="3500" b="1" smtClean="0">
                <a:solidFill>
                  <a:schemeClr val="accent5">
                    <a:lumMod val="75000"/>
                  </a:schemeClr>
                </a:solidFill>
                <a:latin typeface="Arial" panose="020B0604020202020204" pitchFamily="34" charset="0"/>
                <a:cs typeface="Arial" panose="020B0604020202020204" pitchFamily="34" charset="0"/>
              </a:rPr>
              <a:t>3</a:t>
            </a:r>
            <a:r>
              <a:rPr lang="en-US" sz="3500" b="1" smtClean="0">
                <a:solidFill>
                  <a:schemeClr val="accent5">
                    <a:lumMod val="75000"/>
                  </a:schemeClr>
                </a:solidFill>
                <a:cs typeface="Arial" panose="020B0604020202020204" pitchFamily="34" charset="0"/>
              </a:rPr>
              <a:t> </a:t>
            </a:r>
            <a:r>
              <a:rPr lang="vi-VN" sz="3500" b="1" smtClean="0">
                <a:solidFill>
                  <a:schemeClr val="accent5">
                    <a:lumMod val="75000"/>
                  </a:schemeClr>
                </a:solidFill>
                <a:cs typeface="Arial" panose="020B0604020202020204" pitchFamily="34" charset="0"/>
              </a:rPr>
              <a:t>(SGK </a:t>
            </a:r>
            <a:r>
              <a:rPr lang="vi-VN" sz="3500" b="1" dirty="0" smtClean="0">
                <a:solidFill>
                  <a:schemeClr val="accent5">
                    <a:lumMod val="75000"/>
                  </a:schemeClr>
                </a:solidFill>
                <a:cs typeface="Arial" panose="020B0604020202020204" pitchFamily="34" charset="0"/>
              </a:rPr>
              <a:t>- </a:t>
            </a:r>
            <a:r>
              <a:rPr lang="vi-VN" sz="3500" b="1" smtClean="0">
                <a:solidFill>
                  <a:schemeClr val="accent5">
                    <a:lumMod val="75000"/>
                  </a:schemeClr>
                </a:solidFill>
                <a:cs typeface="Arial" panose="020B0604020202020204" pitchFamily="34" charset="0"/>
              </a:rPr>
              <a:t>tr.</a:t>
            </a:r>
            <a:r>
              <a:rPr lang="en-US" sz="3500" b="1" smtClean="0">
                <a:solidFill>
                  <a:schemeClr val="accent5">
                    <a:lumMod val="75000"/>
                  </a:schemeClr>
                </a:solidFill>
                <a:latin typeface="Arial" panose="020B0604020202020204" pitchFamily="34" charset="0"/>
                <a:cs typeface="Arial" panose="020B0604020202020204" pitchFamily="34" charset="0"/>
              </a:rPr>
              <a:t>25</a:t>
            </a:r>
            <a:r>
              <a:rPr lang="vi-VN" sz="3500" b="1" smtClean="0">
                <a:solidFill>
                  <a:schemeClr val="accent5">
                    <a:lumMod val="75000"/>
                  </a:schemeClr>
                </a:solidFill>
                <a:cs typeface="Arial" panose="020B0604020202020204" pitchFamily="34" charset="0"/>
              </a:rPr>
              <a:t>) </a:t>
            </a:r>
            <a:r>
              <a:rPr lang="vi-VN" sz="3500">
                <a:solidFill>
                  <a:srgbClr val="000000"/>
                </a:solidFill>
                <a:cs typeface="Arial" panose="020B0604020202020204" pitchFamily="34" charset="0"/>
              </a:rPr>
              <a:t>Mẫu số liệu dưới đây ghi lại độ dài quãng đường di chuyển trong một tuần (đơn vị: kilômét) của 40 chiếc ô tô:</a:t>
            </a:r>
            <a:endParaRPr lang="vi-VN" sz="35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2"/>
          <a:stretch>
            <a:fillRect/>
          </a:stretch>
        </p:blipFill>
        <p:spPr>
          <a:xfrm>
            <a:off x="16611870" y="8907214"/>
            <a:ext cx="1365613" cy="1036686"/>
          </a:xfrm>
          <a:prstGeom prst="rect">
            <a:avLst/>
          </a:prstGeom>
        </p:spPr>
      </p:pic>
      <p:sp>
        <p:nvSpPr>
          <p:cNvPr id="6" name="Rectangle 5"/>
          <p:cNvSpPr/>
          <p:nvPr/>
        </p:nvSpPr>
        <p:spPr>
          <a:xfrm>
            <a:off x="685800" y="5676900"/>
            <a:ext cx="16875307" cy="4131900"/>
          </a:xfrm>
          <a:prstGeom prst="rect">
            <a:avLst/>
          </a:prstGeom>
        </p:spPr>
        <p:txBody>
          <a:bodyPr wrap="square">
            <a:spAutoFit/>
          </a:bodyPr>
          <a:lstStyle/>
          <a:p>
            <a:pPr algn="just">
              <a:lnSpc>
                <a:spcPct val="150000"/>
              </a:lnSpc>
            </a:pPr>
            <a:r>
              <a:rPr lang="en-US" sz="3500">
                <a:solidFill>
                  <a:srgbClr val="000000"/>
                </a:solidFill>
                <a:latin typeface="Arial" panose="020B0604020202020204" pitchFamily="34" charset="0"/>
                <a:cs typeface="Arial" panose="020B0604020202020204" pitchFamily="34" charset="0"/>
              </a:rPr>
              <a:t>a) Lập bảng tần số ghép nhóm bao gồm cả tần số tích lũy với năm nhóm ứng với năm nửa khoảng:</a:t>
            </a:r>
          </a:p>
          <a:p>
            <a:pPr algn="ctr">
              <a:lnSpc>
                <a:spcPct val="150000"/>
              </a:lnSpc>
            </a:pPr>
            <a:r>
              <a:rPr lang="en-US" sz="3500">
                <a:solidFill>
                  <a:srgbClr val="000000"/>
                </a:solidFill>
                <a:latin typeface="Arial" panose="020B0604020202020204" pitchFamily="34" charset="0"/>
                <a:cs typeface="Arial" panose="020B0604020202020204" pitchFamily="34" charset="0"/>
              </a:rPr>
              <a:t>[100; 120), [120; 140), [140; 160), [160; 180), [180; 200).</a:t>
            </a:r>
          </a:p>
          <a:p>
            <a:pPr algn="just">
              <a:lnSpc>
                <a:spcPct val="150000"/>
              </a:lnSpc>
            </a:pPr>
            <a:r>
              <a:rPr lang="en-US" sz="3500">
                <a:solidFill>
                  <a:srgbClr val="000000"/>
                </a:solidFill>
                <a:latin typeface="Arial" panose="020B0604020202020204" pitchFamily="34" charset="0"/>
                <a:cs typeface="Arial" panose="020B0604020202020204" pitchFamily="34" charset="0"/>
              </a:rPr>
              <a:t>b) Xác định số trung bình cộng, trung vị, tứ phân vị của mẫu số liệu ghép nhóm trên.</a:t>
            </a:r>
          </a:p>
          <a:p>
            <a:pPr algn="just">
              <a:lnSpc>
                <a:spcPct val="150000"/>
              </a:lnSpc>
            </a:pPr>
            <a:r>
              <a:rPr lang="en-US" sz="3500">
                <a:solidFill>
                  <a:srgbClr val="000000"/>
                </a:solidFill>
                <a:latin typeface="Arial" panose="020B0604020202020204" pitchFamily="34" charset="0"/>
                <a:cs typeface="Arial" panose="020B0604020202020204" pitchFamily="34" charset="0"/>
              </a:rPr>
              <a:t>c) Mốt của mẫu số liệu ghép nhóm trên là bao nhiêu?</a:t>
            </a:r>
            <a:endParaRPr lang="en-US" sz="3500" b="0" i="0">
              <a:solidFill>
                <a:srgbClr val="000000"/>
              </a:solidFill>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906020" y="2556708"/>
            <a:ext cx="12475960" cy="2897571"/>
          </a:xfrm>
          <a:prstGeom prst="rect">
            <a:avLst/>
          </a:prstGeom>
        </p:spPr>
      </p:pic>
    </p:spTree>
    <p:extLst>
      <p:ext uri="{BB962C8B-B14F-4D97-AF65-F5344CB8AC3E}">
        <p14:creationId xmlns:p14="http://schemas.microsoft.com/office/powerpoint/2010/main" val="915398952"/>
      </p:ext>
    </p:extLst>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5"/>
          <p:cNvPicPr>
            <a:picLocks noChangeAspect="1"/>
          </p:cNvPicPr>
          <p:nvPr/>
        </p:nvPicPr>
        <p:blipFill>
          <a:blip r:embed="rId2"/>
          <a:stretch>
            <a:fillRect/>
          </a:stretch>
        </p:blipFill>
        <p:spPr>
          <a:xfrm>
            <a:off x="16611870" y="8907214"/>
            <a:ext cx="1365613" cy="1036686"/>
          </a:xfrm>
          <a:prstGeom prst="rect">
            <a:avLst/>
          </a:prstGeom>
        </p:spPr>
      </p:pic>
      <p:sp>
        <p:nvSpPr>
          <p:cNvPr id="9" name="TextBox 8"/>
          <p:cNvSpPr txBox="1"/>
          <p:nvPr/>
        </p:nvSpPr>
        <p:spPr>
          <a:xfrm>
            <a:off x="8382000" y="723900"/>
            <a:ext cx="1524000" cy="692497"/>
          </a:xfrm>
          <a:prstGeom prst="rect">
            <a:avLst/>
          </a:prstGeom>
          <a:noFill/>
        </p:spPr>
        <p:txBody>
          <a:bodyPr wrap="square" rtlCol="0">
            <a:spAutoFit/>
          </a:bodyPr>
          <a:lstStyle/>
          <a:p>
            <a:pPr algn="ctr"/>
            <a:r>
              <a:rPr lang="vi-VN" sz="3900" b="1" u="sng" dirty="0" smtClean="0">
                <a:solidFill>
                  <a:srgbClr val="C00000"/>
                </a:solidFill>
                <a:latin typeface="Arial" panose="020B0604020202020204" pitchFamily="34" charset="0"/>
                <a:cs typeface="Arial" panose="020B0604020202020204" pitchFamily="34" charset="0"/>
              </a:rPr>
              <a:t>Giải</a:t>
            </a:r>
            <a:r>
              <a:rPr lang="vi-VN" sz="3900" b="1" dirty="0" smtClean="0">
                <a:solidFill>
                  <a:srgbClr val="C00000"/>
                </a:solidFill>
                <a:latin typeface="Arial" panose="020B0604020202020204" pitchFamily="34" charset="0"/>
                <a:cs typeface="Arial" panose="020B0604020202020204" pitchFamily="34" charset="0"/>
              </a:rPr>
              <a:t>:</a:t>
            </a:r>
            <a:endParaRPr lang="en-US" sz="3900" b="1" dirty="0">
              <a:solidFill>
                <a:srgbClr val="C00000"/>
              </a:solidFill>
              <a:latin typeface="Arial" panose="020B0604020202020204" pitchFamily="34" charset="0"/>
              <a:cs typeface="Arial" panose="020B0604020202020204" pitchFamily="34" charset="0"/>
            </a:endParaRPr>
          </a:p>
        </p:txBody>
      </p:sp>
      <p:sp>
        <p:nvSpPr>
          <p:cNvPr id="5" name="Rectangle 4"/>
          <p:cNvSpPr/>
          <p:nvPr/>
        </p:nvSpPr>
        <p:spPr>
          <a:xfrm>
            <a:off x="876300" y="1485900"/>
            <a:ext cx="16535400" cy="1846659"/>
          </a:xfrm>
          <a:prstGeom prst="rect">
            <a:avLst/>
          </a:prstGeom>
        </p:spPr>
        <p:txBody>
          <a:bodyPr wrap="square">
            <a:spAutoFit/>
          </a:bodyPr>
          <a:lstStyle/>
          <a:p>
            <a:pPr algn="just">
              <a:lnSpc>
                <a:spcPct val="150000"/>
              </a:lnSpc>
              <a:spcBef>
                <a:spcPts val="600"/>
              </a:spcBef>
              <a:spcAft>
                <a:spcPts val="600"/>
              </a:spcAft>
            </a:pPr>
            <a:r>
              <a:rPr lang="en-US" sz="3800" smtClean="0">
                <a:latin typeface="Arial" panose="020B0604020202020204" pitchFamily="34" charset="0"/>
                <a:ea typeface="Calibri" panose="020F0502020204030204" pitchFamily="34" charset="0"/>
                <a:cs typeface="Arial" panose="020B0604020202020204" pitchFamily="34" charset="0"/>
              </a:rPr>
              <a:t>a</a:t>
            </a:r>
            <a:r>
              <a:rPr lang="vi-VN" sz="3800" smtClean="0">
                <a:ea typeface="Calibri" panose="020F0502020204030204" pitchFamily="34" charset="0"/>
                <a:cs typeface="Times New Roman" panose="02020603050405020304" pitchFamily="18" charset="0"/>
              </a:rPr>
              <a:t>) </a:t>
            </a:r>
            <a:r>
              <a:rPr lang="fr-FR" sz="3800">
                <a:latin typeface="Arial" panose="020B0604020202020204" pitchFamily="34" charset="0"/>
                <a:ea typeface="Calibri" panose="020F0502020204030204" pitchFamily="34" charset="0"/>
                <a:cs typeface="Arial" panose="020B0604020202020204" pitchFamily="34" charset="0"/>
              </a:rPr>
              <a:t>Bảng tần số ghép nhóm cho mẫu số liệu trên có năm nhóm ứng với năm nửa khoảng:</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8" name="Table 7"/>
              <p:cNvGraphicFramePr>
                <a:graphicFrameLocks noGrp="1"/>
              </p:cNvGraphicFramePr>
              <p:nvPr>
                <p:extLst>
                  <p:ext uri="{D42A27DB-BD31-4B8C-83A1-F6EECF244321}">
                    <p14:modId xmlns:p14="http://schemas.microsoft.com/office/powerpoint/2010/main" val="4150311742"/>
                  </p:ext>
                </p:extLst>
              </p:nvPr>
            </p:nvGraphicFramePr>
            <p:xfrm>
              <a:off x="3955453" y="3417533"/>
              <a:ext cx="10377094" cy="6145567"/>
            </p:xfrm>
            <a:graphic>
              <a:graphicData uri="http://schemas.openxmlformats.org/drawingml/2006/table">
                <a:tbl>
                  <a:tblPr firstRow="1" firstCol="1" bandRow="1"/>
                  <a:tblGrid>
                    <a:gridCol w="3085028">
                      <a:extLst>
                        <a:ext uri="{9D8B030D-6E8A-4147-A177-3AD203B41FA5}">
                          <a16:colId xmlns:a16="http://schemas.microsoft.com/office/drawing/2014/main" val="2499916131"/>
                        </a:ext>
                      </a:extLst>
                    </a:gridCol>
                    <a:gridCol w="3647022">
                      <a:extLst>
                        <a:ext uri="{9D8B030D-6E8A-4147-A177-3AD203B41FA5}">
                          <a16:colId xmlns:a16="http://schemas.microsoft.com/office/drawing/2014/main" val="3718686596"/>
                        </a:ext>
                      </a:extLst>
                    </a:gridCol>
                    <a:gridCol w="3645044">
                      <a:extLst>
                        <a:ext uri="{9D8B030D-6E8A-4147-A177-3AD203B41FA5}">
                          <a16:colId xmlns:a16="http://schemas.microsoft.com/office/drawing/2014/main" val="1023534059"/>
                        </a:ext>
                      </a:extLst>
                    </a:gridCol>
                  </a:tblGrid>
                  <a:tr h="750607">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Nhóm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Tần số</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Tần số tích lũy</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135159"/>
                      </a:ext>
                    </a:extLst>
                  </a:tr>
                  <a:tr h="820107">
                    <a:tc>
                      <a:txBody>
                        <a:bodyPr/>
                        <a:lstStyle/>
                        <a:p>
                          <a:pPr algn="ctr">
                            <a:lnSpc>
                              <a:spcPct val="150000"/>
                            </a:lnSpc>
                            <a:spcBef>
                              <a:spcPts val="600"/>
                            </a:spcBef>
                            <a:spcAft>
                              <a:spcPts val="600"/>
                            </a:spcAft>
                          </a:pPr>
                          <a14:m>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[ 100;120</m:t>
                              </m:r>
                            </m:oMath>
                          </a14:m>
                          <a:r>
                            <a:rPr lang="nl-NL" sz="360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4</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4</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282566"/>
                      </a:ext>
                    </a:extLst>
                  </a:tr>
                  <a:tr h="820107">
                    <a:tc>
                      <a:txBody>
                        <a:bodyPr/>
                        <a:lstStyle/>
                        <a:p>
                          <a:pPr algn="ctr">
                            <a:lnSpc>
                              <a:spcPct val="150000"/>
                            </a:lnSpc>
                            <a:spcBef>
                              <a:spcPts val="600"/>
                            </a:spcBef>
                            <a:spcAft>
                              <a:spcPts val="600"/>
                            </a:spcAft>
                          </a:pPr>
                          <a14:m>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[ 120;140</m:t>
                              </m:r>
                            </m:oMath>
                          </a14:m>
                          <a:r>
                            <a:rPr lang="nl-NL" sz="360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10</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14</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442422"/>
                      </a:ext>
                    </a:extLst>
                  </a:tr>
                  <a:tr h="820107">
                    <a:tc>
                      <a:txBody>
                        <a:bodyPr/>
                        <a:lstStyle/>
                        <a:p>
                          <a:pPr algn="ctr">
                            <a:lnSpc>
                              <a:spcPct val="150000"/>
                            </a:lnSpc>
                            <a:spcBef>
                              <a:spcPts val="600"/>
                            </a:spcBef>
                            <a:spcAft>
                              <a:spcPts val="600"/>
                            </a:spcAft>
                          </a:pPr>
                          <a14:m>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[ 140;160</m:t>
                              </m:r>
                            </m:oMath>
                          </a14:m>
                          <a:r>
                            <a:rPr lang="nl-NL" sz="360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19</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33</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0419866"/>
                      </a:ext>
                    </a:extLst>
                  </a:tr>
                  <a:tr h="820107">
                    <a:tc>
                      <a:txBody>
                        <a:bodyPr/>
                        <a:lstStyle/>
                        <a:p>
                          <a:pPr algn="ctr">
                            <a:lnSpc>
                              <a:spcPct val="150000"/>
                            </a:lnSpc>
                            <a:spcBef>
                              <a:spcPts val="600"/>
                            </a:spcBef>
                            <a:spcAft>
                              <a:spcPts val="600"/>
                            </a:spcAft>
                          </a:pPr>
                          <a14:m>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[ 160;180</m:t>
                              </m:r>
                            </m:oMath>
                          </a14:m>
                          <a:r>
                            <a:rPr lang="nl-NL" sz="360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5</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38</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29027"/>
                      </a:ext>
                    </a:extLst>
                  </a:tr>
                  <a:tr h="820107">
                    <a:tc>
                      <a:txBody>
                        <a:bodyPr/>
                        <a:lstStyle/>
                        <a:p>
                          <a:pPr algn="ctr">
                            <a:lnSpc>
                              <a:spcPct val="150000"/>
                            </a:lnSpc>
                            <a:spcBef>
                              <a:spcPts val="600"/>
                            </a:spcBef>
                            <a:spcAft>
                              <a:spcPts val="600"/>
                            </a:spcAft>
                          </a:pPr>
                          <a14:m>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[ 180;200</m:t>
                              </m:r>
                            </m:oMath>
                          </a14:m>
                          <a:r>
                            <a:rPr lang="nl-NL" sz="360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40</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256719"/>
                      </a:ext>
                    </a:extLst>
                  </a:tr>
                  <a:tr h="820107">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 </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𝑛</m:t>
                                </m:r>
                                <m:r>
                                  <a:rPr lang="nl-NL" sz="3600" i="1">
                                    <a:effectLst/>
                                    <a:latin typeface="Cambria Math" panose="02040503050406030204" pitchFamily="18" charset="0"/>
                                    <a:ea typeface="Calibri" panose="020F0502020204030204" pitchFamily="34" charset="0"/>
                                    <a:cs typeface="Times New Roman" panose="02020603050405020304" pitchFamily="18" charset="0"/>
                                  </a:rPr>
                                  <m:t>=40</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 </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92103"/>
                      </a:ext>
                    </a:extLst>
                  </a:tr>
                </a:tbl>
              </a:graphicData>
            </a:graphic>
          </p:graphicFrame>
        </mc:Choice>
        <mc:Fallback>
          <p:graphicFrame>
            <p:nvGraphicFramePr>
              <p:cNvPr id="8" name="Table 7"/>
              <p:cNvGraphicFramePr>
                <a:graphicFrameLocks noGrp="1"/>
              </p:cNvGraphicFramePr>
              <p:nvPr>
                <p:extLst>
                  <p:ext uri="{D42A27DB-BD31-4B8C-83A1-F6EECF244321}">
                    <p14:modId xmlns:p14="http://schemas.microsoft.com/office/powerpoint/2010/main" val="4150311742"/>
                  </p:ext>
                </p:extLst>
              </p:nvPr>
            </p:nvGraphicFramePr>
            <p:xfrm>
              <a:off x="3955453" y="3417533"/>
              <a:ext cx="10377094" cy="6145567"/>
            </p:xfrm>
            <a:graphic>
              <a:graphicData uri="http://schemas.openxmlformats.org/drawingml/2006/table">
                <a:tbl>
                  <a:tblPr firstRow="1" firstCol="1" bandRow="1"/>
                  <a:tblGrid>
                    <a:gridCol w="3085028">
                      <a:extLst>
                        <a:ext uri="{9D8B030D-6E8A-4147-A177-3AD203B41FA5}">
                          <a16:colId xmlns:a16="http://schemas.microsoft.com/office/drawing/2014/main" val="2499916131"/>
                        </a:ext>
                      </a:extLst>
                    </a:gridCol>
                    <a:gridCol w="3647022">
                      <a:extLst>
                        <a:ext uri="{9D8B030D-6E8A-4147-A177-3AD203B41FA5}">
                          <a16:colId xmlns:a16="http://schemas.microsoft.com/office/drawing/2014/main" val="3718686596"/>
                        </a:ext>
                      </a:extLst>
                    </a:gridCol>
                    <a:gridCol w="3645044">
                      <a:extLst>
                        <a:ext uri="{9D8B030D-6E8A-4147-A177-3AD203B41FA5}">
                          <a16:colId xmlns:a16="http://schemas.microsoft.com/office/drawing/2014/main" val="1023534059"/>
                        </a:ext>
                      </a:extLst>
                    </a:gridCol>
                  </a:tblGrid>
                  <a:tr h="750607">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Nhóm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Tần số</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Tần số tích lũy</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135159"/>
                      </a:ext>
                    </a:extLst>
                  </a:tr>
                  <a:tr h="89916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97" t="-83784" r="-236489" b="-5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950" t="-83784" r="-100502" b="-5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4641" t="-83784" r="-334" b="-500000"/>
                          </a:stretch>
                        </a:blipFill>
                      </a:tcPr>
                    </a:tc>
                    <a:extLst>
                      <a:ext uri="{0D108BD9-81ED-4DB2-BD59-A6C34878D82A}">
                        <a16:rowId xmlns:a16="http://schemas.microsoft.com/office/drawing/2014/main" val="4232282566"/>
                      </a:ext>
                    </a:extLst>
                  </a:tr>
                  <a:tr h="89916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97" t="-185034" r="-236489" b="-40340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950" t="-185034" r="-100502" b="-40340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4641" t="-185034" r="-334" b="-403401"/>
                          </a:stretch>
                        </a:blipFill>
                      </a:tcPr>
                    </a:tc>
                    <a:extLst>
                      <a:ext uri="{0D108BD9-81ED-4DB2-BD59-A6C34878D82A}">
                        <a16:rowId xmlns:a16="http://schemas.microsoft.com/office/drawing/2014/main" val="435442422"/>
                      </a:ext>
                    </a:extLst>
                  </a:tr>
                  <a:tr h="89916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97" t="-283108" r="-236489" b="-3006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950" t="-283108" r="-100502" b="-3006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4641" t="-283108" r="-334" b="-300676"/>
                          </a:stretch>
                        </a:blipFill>
                      </a:tcPr>
                    </a:tc>
                    <a:extLst>
                      <a:ext uri="{0D108BD9-81ED-4DB2-BD59-A6C34878D82A}">
                        <a16:rowId xmlns:a16="http://schemas.microsoft.com/office/drawing/2014/main" val="2350419866"/>
                      </a:ext>
                    </a:extLst>
                  </a:tr>
                  <a:tr h="89916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97" t="-383108" r="-236489" b="-2006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950" t="-383108" r="-100502" b="-2006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4641" t="-383108" r="-334" b="-200676"/>
                          </a:stretch>
                        </a:blipFill>
                      </a:tcPr>
                    </a:tc>
                    <a:extLst>
                      <a:ext uri="{0D108BD9-81ED-4DB2-BD59-A6C34878D82A}">
                        <a16:rowId xmlns:a16="http://schemas.microsoft.com/office/drawing/2014/main" val="371529027"/>
                      </a:ext>
                    </a:extLst>
                  </a:tr>
                  <a:tr h="89916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97" t="-486395" r="-236489" b="-10204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950" t="-486395" r="-100502" b="-10204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4641" t="-486395" r="-334" b="-102041"/>
                          </a:stretch>
                        </a:blipFill>
                      </a:tcPr>
                    </a:tc>
                    <a:extLst>
                      <a:ext uri="{0D108BD9-81ED-4DB2-BD59-A6C34878D82A}">
                        <a16:rowId xmlns:a16="http://schemas.microsoft.com/office/drawing/2014/main" val="2467256719"/>
                      </a:ext>
                    </a:extLst>
                  </a:tr>
                  <a:tr h="899160">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 </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950" t="-582432" r="-100502" b="-1351"/>
                          </a:stretch>
                        </a:blipFill>
                      </a:tcPr>
                    </a:tc>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 </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92103"/>
                      </a:ext>
                    </a:extLst>
                  </a:tr>
                </a:tbl>
              </a:graphicData>
            </a:graphic>
          </p:graphicFrame>
        </mc:Fallback>
      </mc:AlternateContent>
    </p:spTree>
    <p:extLst>
      <p:ext uri="{BB962C8B-B14F-4D97-AF65-F5344CB8AC3E}">
        <p14:creationId xmlns:p14="http://schemas.microsoft.com/office/powerpoint/2010/main" val="3571764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5"/>
          <p:cNvPicPr>
            <a:picLocks noChangeAspect="1"/>
          </p:cNvPicPr>
          <p:nvPr/>
        </p:nvPicPr>
        <p:blipFill>
          <a:blip r:embed="rId2"/>
          <a:stretch>
            <a:fillRect/>
          </a:stretch>
        </p:blipFill>
        <p:spPr>
          <a:xfrm>
            <a:off x="16611870" y="8907214"/>
            <a:ext cx="1365613" cy="1036686"/>
          </a:xfrm>
          <a:prstGeom prst="rect">
            <a:avLst/>
          </a:prstGeom>
        </p:spPr>
      </p:pic>
      <p:sp>
        <p:nvSpPr>
          <p:cNvPr id="9" name="TextBox 8"/>
          <p:cNvSpPr txBox="1"/>
          <p:nvPr/>
        </p:nvSpPr>
        <p:spPr>
          <a:xfrm>
            <a:off x="8382000" y="723900"/>
            <a:ext cx="152400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vi-VN" sz="39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1714365" y="1995624"/>
                <a:ext cx="14859270" cy="6410601"/>
              </a:xfrm>
              <a:prstGeom prst="rect">
                <a:avLst/>
              </a:prstGeom>
            </p:spPr>
            <p:txBody>
              <a:bodyPr wrap="square">
                <a:spAutoFit/>
              </a:bodyPr>
              <a:lstStyle/>
              <a:p>
                <a:pPr algn="just">
                  <a:lnSpc>
                    <a:spcPct val="150000"/>
                  </a:lnSpc>
                  <a:spcBef>
                    <a:spcPts val="1200"/>
                  </a:spcBef>
                  <a:spcAft>
                    <a:spcPts val="1200"/>
                  </a:spcAft>
                </a:pPr>
                <a:r>
                  <a:rPr lang="vi-VN" sz="3800">
                    <a:ea typeface="Calibri" panose="020F0502020204030204" pitchFamily="34" charset="0"/>
                    <a:cs typeface="Times New Roman" panose="02020603050405020304" pitchFamily="18" charset="0"/>
                  </a:rPr>
                  <a:t>b) </a:t>
                </a:r>
                <a:r>
                  <a:rPr lang="en-US" sz="3800">
                    <a:effectLst/>
                    <a:latin typeface="Arial" panose="020B0604020202020204" pitchFamily="34" charset="0"/>
                    <a:ea typeface="Calibri" panose="020F0502020204030204" pitchFamily="34" charset="0"/>
                    <a:cs typeface="Arial" panose="020B0604020202020204" pitchFamily="34" charset="0"/>
                  </a:rPr>
                  <a:t>Các đại lượng: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1200"/>
                  </a:spcAft>
                </a:pPr>
                <a:r>
                  <a:rPr lang="en-US" sz="3800" smtClean="0">
                    <a:effectLst/>
                    <a:latin typeface="Arial" panose="020B0604020202020204" pitchFamily="34" charset="0"/>
                    <a:ea typeface="Calibri" panose="020F0502020204030204" pitchFamily="34" charset="0"/>
                    <a:cs typeface="Arial" panose="020B0604020202020204" pitchFamily="34" charset="0"/>
                  </a:rPr>
                  <a:t>- Trung </a:t>
                </a:r>
                <a:r>
                  <a:rPr lang="en-US" sz="3800">
                    <a:effectLst/>
                    <a:latin typeface="Arial" panose="020B0604020202020204" pitchFamily="34" charset="0"/>
                    <a:ea typeface="Calibri" panose="020F0502020204030204" pitchFamily="34" charset="0"/>
                    <a:cs typeface="Arial" panose="020B0604020202020204" pitchFamily="34" charset="0"/>
                  </a:rPr>
                  <a:t>bình cộng:  </a:t>
                </a:r>
                <a14:m>
                  <m:oMath xmlns:m="http://schemas.openxmlformats.org/officeDocument/2006/math">
                    <m:acc>
                      <m:accPr>
                        <m:chr m:val="̅"/>
                        <m:ctrlPr>
                          <a:rPr lang="en-US" sz="3800" i="1">
                            <a:effectLst/>
                            <a:ea typeface="Calibri" panose="020F0502020204030204" pitchFamily="34" charset="0"/>
                            <a:cs typeface="Times New Roman" panose="02020603050405020304" pitchFamily="18" charset="0"/>
                          </a:rPr>
                        </m:ctrlPr>
                      </m:accPr>
                      <m:e>
                        <m:r>
                          <a:rPr lang="en-US" sz="3800" i="1">
                            <a:effectLst/>
                            <a:ea typeface="Calibri" panose="020F0502020204030204" pitchFamily="34" charset="0"/>
                            <a:cs typeface="Times New Roman" panose="02020603050405020304" pitchFamily="18" charset="0"/>
                          </a:rPr>
                          <m:t>𝑥</m:t>
                        </m:r>
                      </m:e>
                    </m:acc>
                  </m:oMath>
                </a14:m>
                <a:r>
                  <a:rPr lang="en-US"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ea typeface="Calibri" panose="020F0502020204030204" pitchFamily="34" charset="0"/>
                        <a:cs typeface="Times New Roman" panose="02020603050405020304" pitchFamily="18" charset="0"/>
                      </a:rPr>
                      <m:t>= </m:t>
                    </m:r>
                    <m:f>
                      <m:fPr>
                        <m:ctrlPr>
                          <a:rPr lang="en-US" sz="3800" i="1">
                            <a:effectLst/>
                            <a:ea typeface="Calibri" panose="020F0502020204030204" pitchFamily="34" charset="0"/>
                            <a:cs typeface="Times New Roman" panose="02020603050405020304" pitchFamily="18" charset="0"/>
                          </a:rPr>
                        </m:ctrlPr>
                      </m:fPr>
                      <m:num>
                        <m:r>
                          <a:rPr lang="en-US" sz="3800" i="1">
                            <a:effectLst/>
                            <a:ea typeface="Calibri" panose="020F0502020204030204" pitchFamily="34" charset="0"/>
                            <a:cs typeface="Times New Roman" panose="02020603050405020304" pitchFamily="18" charset="0"/>
                          </a:rPr>
                          <m:t>110.4+130.10+150.19+170.5+190.2</m:t>
                        </m:r>
                      </m:num>
                      <m:den>
                        <m:r>
                          <a:rPr lang="en-US" sz="3800" i="1">
                            <a:effectLst/>
                            <a:ea typeface="Calibri" panose="020F0502020204030204" pitchFamily="34" charset="0"/>
                            <a:cs typeface="Times New Roman" panose="02020603050405020304" pitchFamily="18" charset="0"/>
                          </a:rPr>
                          <m:t>40</m:t>
                        </m:r>
                      </m:den>
                    </m:f>
                  </m:oMath>
                </a14:m>
                <a:r>
                  <a:rPr lang="en-US"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ea typeface="Calibri" panose="020F0502020204030204" pitchFamily="34" charset="0"/>
                        <a:cs typeface="Times New Roman" panose="02020603050405020304" pitchFamily="18" charset="0"/>
                      </a:rPr>
                      <m:t>= 145,5</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1200"/>
                  </a:spcAft>
                </a:pPr>
                <a:r>
                  <a:rPr lang="en-US" sz="3800">
                    <a:effectLst/>
                    <a:latin typeface="Arial" panose="020B0604020202020204" pitchFamily="34" charset="0"/>
                    <a:ea typeface="Calibri" panose="020F0502020204030204" pitchFamily="34" charset="0"/>
                    <a:cs typeface="Arial" panose="020B0604020202020204" pitchFamily="34" charset="0"/>
                  </a:rPr>
                  <a:t>- Trung vị: </a:t>
                </a:r>
                <a14:m>
                  <m:oMath xmlns:m="http://schemas.openxmlformats.org/officeDocument/2006/math">
                    <m:sSub>
                      <m:sSubPr>
                        <m:ctrlPr>
                          <a:rPr lang="en-US" sz="3800" i="1">
                            <a:effectLst/>
                            <a:ea typeface="Calibri" panose="020F0502020204030204" pitchFamily="34" charset="0"/>
                            <a:cs typeface="Times New Roman" panose="02020603050405020304" pitchFamily="18" charset="0"/>
                          </a:rPr>
                        </m:ctrlPr>
                      </m:sSubPr>
                      <m:e>
                        <m:r>
                          <a:rPr lang="en-US" sz="3800" i="1">
                            <a:effectLst/>
                            <a:ea typeface="Calibri" panose="020F0502020204030204" pitchFamily="34" charset="0"/>
                            <a:cs typeface="Times New Roman" panose="02020603050405020304" pitchFamily="18" charset="0"/>
                          </a:rPr>
                          <m:t>𝑀</m:t>
                        </m:r>
                      </m:e>
                      <m:sub>
                        <m:r>
                          <a:rPr lang="en-US" sz="3800" i="1">
                            <a:effectLst/>
                            <a:ea typeface="Calibri" panose="020F0502020204030204" pitchFamily="34" charset="0"/>
                            <a:cs typeface="Times New Roman" panose="02020603050405020304" pitchFamily="18" charset="0"/>
                          </a:rPr>
                          <m:t>𝑒</m:t>
                        </m:r>
                      </m:sub>
                    </m:sSub>
                    <m:r>
                      <a:rPr lang="en-US" sz="3800" i="1">
                        <a:effectLst/>
                        <a:ea typeface="Calibri" panose="020F0502020204030204" pitchFamily="34" charset="0"/>
                        <a:cs typeface="Times New Roman" panose="02020603050405020304" pitchFamily="18" charset="0"/>
                      </a:rPr>
                      <m:t>=</m:t>
                    </m:r>
                    <m:r>
                      <a:rPr lang="en-US" sz="3800" i="1">
                        <a:effectLst/>
                        <a:ea typeface="Calibri" panose="020F0502020204030204" pitchFamily="34" charset="0"/>
                        <a:cs typeface="Times New Roman" panose="02020603050405020304" pitchFamily="18" charset="0"/>
                      </a:rPr>
                      <m:t>𝑟</m:t>
                    </m:r>
                    <m:r>
                      <a:rPr lang="en-US" sz="3800" i="1">
                        <a:effectLst/>
                        <a:ea typeface="Calibri" panose="020F0502020204030204" pitchFamily="34" charset="0"/>
                        <a:cs typeface="Times New Roman" panose="02020603050405020304" pitchFamily="18" charset="0"/>
                      </a:rPr>
                      <m:t>+</m:t>
                    </m:r>
                    <m:d>
                      <m:dPr>
                        <m:ctrlPr>
                          <a:rPr lang="en-US" sz="3800" i="1">
                            <a:effectLst/>
                            <a:ea typeface="Calibri" panose="020F0502020204030204" pitchFamily="34" charset="0"/>
                            <a:cs typeface="Times New Roman" panose="02020603050405020304" pitchFamily="18" charset="0"/>
                          </a:rPr>
                        </m:ctrlPr>
                      </m:dPr>
                      <m:e>
                        <m:f>
                          <m:fPr>
                            <m:ctrlPr>
                              <a:rPr lang="en-US" sz="3800" i="1">
                                <a:effectLst/>
                                <a:ea typeface="Calibri" panose="020F0502020204030204" pitchFamily="34" charset="0"/>
                                <a:cs typeface="Times New Roman" panose="02020603050405020304" pitchFamily="18" charset="0"/>
                              </a:rPr>
                            </m:ctrlPr>
                          </m:fPr>
                          <m:num>
                            <m:f>
                              <m:fPr>
                                <m:ctrlPr>
                                  <a:rPr lang="en-US" sz="3800" i="1">
                                    <a:effectLst/>
                                    <a:ea typeface="Calibri" panose="020F0502020204030204" pitchFamily="34" charset="0"/>
                                    <a:cs typeface="Times New Roman" panose="02020603050405020304" pitchFamily="18" charset="0"/>
                                  </a:rPr>
                                </m:ctrlPr>
                              </m:fPr>
                              <m:num>
                                <m:r>
                                  <a:rPr lang="en-US" sz="3800" i="1">
                                    <a:effectLst/>
                                    <a:ea typeface="Calibri" panose="020F0502020204030204" pitchFamily="34" charset="0"/>
                                    <a:cs typeface="Times New Roman" panose="02020603050405020304" pitchFamily="18" charset="0"/>
                                  </a:rPr>
                                  <m:t>𝑛</m:t>
                                </m:r>
                              </m:num>
                              <m:den>
                                <m:r>
                                  <a:rPr lang="en-US" sz="3800" i="1">
                                    <a:effectLst/>
                                    <a:ea typeface="Calibri" panose="020F0502020204030204" pitchFamily="34" charset="0"/>
                                    <a:cs typeface="Times New Roman" panose="02020603050405020304" pitchFamily="18" charset="0"/>
                                  </a:rPr>
                                  <m:t>2</m:t>
                                </m:r>
                              </m:den>
                            </m:f>
                            <m:r>
                              <a:rPr lang="en-US" sz="3800" i="1">
                                <a:effectLst/>
                                <a:ea typeface="Calibri" panose="020F0502020204030204" pitchFamily="34" charset="0"/>
                                <a:cs typeface="Times New Roman" panose="02020603050405020304" pitchFamily="18" charset="0"/>
                              </a:rPr>
                              <m:t>−</m:t>
                            </m:r>
                            <m:r>
                              <a:rPr lang="en-US" sz="3800" i="1">
                                <a:effectLst/>
                                <a:ea typeface="Calibri" panose="020F0502020204030204" pitchFamily="34" charset="0"/>
                                <a:cs typeface="Times New Roman" panose="02020603050405020304" pitchFamily="18" charset="0"/>
                              </a:rPr>
                              <m:t>𝑐</m:t>
                            </m:r>
                            <m:sSub>
                              <m:sSubPr>
                                <m:ctrlPr>
                                  <a:rPr lang="en-US" sz="3800" i="1">
                                    <a:effectLst/>
                                    <a:ea typeface="Calibri" panose="020F0502020204030204" pitchFamily="34" charset="0"/>
                                    <a:cs typeface="Times New Roman" panose="02020603050405020304" pitchFamily="18" charset="0"/>
                                  </a:rPr>
                                </m:ctrlPr>
                              </m:sSubPr>
                              <m:e>
                                <m:r>
                                  <a:rPr lang="en-US" sz="3800" i="1">
                                    <a:effectLst/>
                                    <a:ea typeface="Calibri" panose="020F0502020204030204" pitchFamily="34" charset="0"/>
                                    <a:cs typeface="Times New Roman" panose="02020603050405020304" pitchFamily="18" charset="0"/>
                                  </a:rPr>
                                  <m:t>𝑓</m:t>
                                </m:r>
                              </m:e>
                              <m:sub>
                                <m:r>
                                  <a:rPr lang="en-US" sz="3800" i="1">
                                    <a:effectLst/>
                                    <a:ea typeface="Calibri" panose="020F0502020204030204" pitchFamily="34" charset="0"/>
                                    <a:cs typeface="Times New Roman" panose="02020603050405020304" pitchFamily="18" charset="0"/>
                                  </a:rPr>
                                  <m:t>𝑘</m:t>
                                </m:r>
                                <m:r>
                                  <a:rPr lang="en-US" sz="3800" i="1">
                                    <a:effectLst/>
                                    <a:ea typeface="Calibri" panose="020F0502020204030204" pitchFamily="34" charset="0"/>
                                    <a:cs typeface="Times New Roman" panose="02020603050405020304" pitchFamily="18" charset="0"/>
                                  </a:rPr>
                                  <m:t>−1</m:t>
                                </m:r>
                              </m:sub>
                            </m:sSub>
                          </m:num>
                          <m:den>
                            <m:sSub>
                              <m:sSubPr>
                                <m:ctrlPr>
                                  <a:rPr lang="en-US" sz="3800" i="1">
                                    <a:effectLst/>
                                    <a:ea typeface="Calibri" panose="020F0502020204030204" pitchFamily="34" charset="0"/>
                                    <a:cs typeface="Times New Roman" panose="02020603050405020304" pitchFamily="18" charset="0"/>
                                  </a:rPr>
                                </m:ctrlPr>
                              </m:sSubPr>
                              <m:e>
                                <m:r>
                                  <a:rPr lang="en-US" sz="3800" i="1">
                                    <a:effectLst/>
                                    <a:ea typeface="Calibri" panose="020F0502020204030204" pitchFamily="34" charset="0"/>
                                    <a:cs typeface="Times New Roman" panose="02020603050405020304" pitchFamily="18" charset="0"/>
                                  </a:rPr>
                                  <m:t>𝑛</m:t>
                                </m:r>
                              </m:e>
                              <m:sub>
                                <m:r>
                                  <a:rPr lang="en-US" sz="3800" i="1">
                                    <a:effectLst/>
                                    <a:ea typeface="Calibri" panose="020F0502020204030204" pitchFamily="34" charset="0"/>
                                    <a:cs typeface="Times New Roman" panose="02020603050405020304" pitchFamily="18" charset="0"/>
                                  </a:rPr>
                                  <m:t>𝑘</m:t>
                                </m:r>
                              </m:sub>
                            </m:sSub>
                          </m:den>
                        </m:f>
                      </m:e>
                    </m:d>
                    <m:r>
                      <a:rPr lang="en-US" sz="3800" i="1">
                        <a:effectLst/>
                        <a:ea typeface="Calibri" panose="020F0502020204030204" pitchFamily="34" charset="0"/>
                        <a:cs typeface="Times New Roman" panose="02020603050405020304" pitchFamily="18" charset="0"/>
                      </a:rPr>
                      <m:t>.</m:t>
                    </m:r>
                    <m:r>
                      <a:rPr lang="en-US" sz="3800" i="1">
                        <a:effectLst/>
                        <a:ea typeface="Calibri" panose="020F0502020204030204" pitchFamily="34" charset="0"/>
                        <a:cs typeface="Times New Roman" panose="02020603050405020304" pitchFamily="18" charset="0"/>
                      </a:rPr>
                      <m:t>𝑑</m:t>
                    </m:r>
                    <m:r>
                      <a:rPr lang="en-US" sz="3800" i="1">
                        <a:effectLst/>
                        <a:ea typeface="Calibri" panose="020F0502020204030204" pitchFamily="34" charset="0"/>
                        <a:cs typeface="Times New Roman" panose="02020603050405020304" pitchFamily="18" charset="0"/>
                      </a:rPr>
                      <m:t>=140+</m:t>
                    </m:r>
                    <m:d>
                      <m:dPr>
                        <m:ctrlPr>
                          <a:rPr lang="en-US" sz="3800" i="1">
                            <a:effectLst/>
                            <a:ea typeface="Calibri" panose="020F0502020204030204" pitchFamily="34" charset="0"/>
                            <a:cs typeface="Times New Roman" panose="02020603050405020304" pitchFamily="18" charset="0"/>
                          </a:rPr>
                        </m:ctrlPr>
                      </m:dPr>
                      <m:e>
                        <m:f>
                          <m:fPr>
                            <m:ctrlPr>
                              <a:rPr lang="en-US" sz="3800" i="1">
                                <a:effectLst/>
                                <a:ea typeface="Calibri" panose="020F0502020204030204" pitchFamily="34" charset="0"/>
                                <a:cs typeface="Times New Roman" panose="02020603050405020304" pitchFamily="18" charset="0"/>
                              </a:rPr>
                            </m:ctrlPr>
                          </m:fPr>
                          <m:num>
                            <m:r>
                              <a:rPr lang="en-US" sz="3800" i="1">
                                <a:effectLst/>
                                <a:ea typeface="Calibri" panose="020F0502020204030204" pitchFamily="34" charset="0"/>
                                <a:cs typeface="Times New Roman" panose="02020603050405020304" pitchFamily="18" charset="0"/>
                              </a:rPr>
                              <m:t>20−14</m:t>
                            </m:r>
                          </m:num>
                          <m:den>
                            <m:r>
                              <a:rPr lang="en-US" sz="3800" i="1">
                                <a:effectLst/>
                                <a:ea typeface="Calibri" panose="020F0502020204030204" pitchFamily="34" charset="0"/>
                                <a:cs typeface="Times New Roman" panose="02020603050405020304" pitchFamily="18" charset="0"/>
                              </a:rPr>
                              <m:t>19</m:t>
                            </m:r>
                          </m:den>
                        </m:f>
                      </m:e>
                    </m:d>
                    <m:r>
                      <a:rPr lang="en-US" sz="3800" i="1">
                        <a:effectLst/>
                        <a:ea typeface="Calibri" panose="020F0502020204030204" pitchFamily="34" charset="0"/>
                        <a:cs typeface="Times New Roman" panose="02020603050405020304" pitchFamily="18" charset="0"/>
                      </a:rPr>
                      <m:t>.20=</m:t>
                    </m:r>
                    <m:f>
                      <m:fPr>
                        <m:ctrlPr>
                          <a:rPr lang="en-US" sz="3800" i="1">
                            <a:effectLst/>
                            <a:ea typeface="Calibri" panose="020F0502020204030204" pitchFamily="34" charset="0"/>
                            <a:cs typeface="Times New Roman" panose="02020603050405020304" pitchFamily="18" charset="0"/>
                          </a:rPr>
                        </m:ctrlPr>
                      </m:fPr>
                      <m:num>
                        <m:r>
                          <a:rPr lang="en-US" sz="3800" i="1">
                            <a:effectLst/>
                            <a:ea typeface="Calibri" panose="020F0502020204030204" pitchFamily="34" charset="0"/>
                            <a:cs typeface="Times New Roman" panose="02020603050405020304" pitchFamily="18" charset="0"/>
                          </a:rPr>
                          <m:t>2780</m:t>
                        </m:r>
                      </m:num>
                      <m:den>
                        <m:r>
                          <a:rPr lang="en-US" sz="3800" i="1">
                            <a:effectLst/>
                            <a:ea typeface="Calibri" panose="020F0502020204030204" pitchFamily="34" charset="0"/>
                            <a:cs typeface="Times New Roman" panose="02020603050405020304" pitchFamily="18" charset="0"/>
                          </a:rPr>
                          <m:t>19</m:t>
                        </m:r>
                      </m:den>
                    </m:f>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1200"/>
                  </a:spcAft>
                </a:pPr>
                <a:r>
                  <a:rPr lang="en-US" sz="3800">
                    <a:effectLst/>
                    <a:latin typeface="Arial" panose="020B0604020202020204" pitchFamily="34" charset="0"/>
                    <a:ea typeface="Calibri" panose="020F0502020204030204" pitchFamily="34" charset="0"/>
                    <a:cs typeface="Arial" panose="020B0604020202020204" pitchFamily="34" charset="0"/>
                  </a:rPr>
                  <a:t>- Tứ phân vị thứ hai </a:t>
                </a:r>
                <a14:m>
                  <m:oMath xmlns:m="http://schemas.openxmlformats.org/officeDocument/2006/math">
                    <m:sSub>
                      <m:sSubPr>
                        <m:ctrlPr>
                          <a:rPr lang="en-US" sz="3800" i="1">
                            <a:effectLst/>
                            <a:ea typeface="Calibri" panose="020F0502020204030204" pitchFamily="34" charset="0"/>
                            <a:cs typeface="Times New Roman" panose="02020603050405020304" pitchFamily="18" charset="0"/>
                          </a:rPr>
                        </m:ctrlPr>
                      </m:sSubPr>
                      <m:e>
                        <m:r>
                          <a:rPr lang="en-US" sz="3800" i="1">
                            <a:effectLst/>
                            <a:ea typeface="Calibri" panose="020F0502020204030204" pitchFamily="34" charset="0"/>
                            <a:cs typeface="Times New Roman" panose="02020603050405020304" pitchFamily="18" charset="0"/>
                          </a:rPr>
                          <m:t>𝑄</m:t>
                        </m:r>
                      </m:e>
                      <m:sub>
                        <m:r>
                          <a:rPr lang="en-US" sz="3800" i="1">
                            <a:effectLst/>
                            <a:ea typeface="Calibri" panose="020F0502020204030204" pitchFamily="34" charset="0"/>
                            <a:cs typeface="Times New Roman" panose="02020603050405020304" pitchFamily="18" charset="0"/>
                          </a:rPr>
                          <m:t>2</m:t>
                        </m:r>
                      </m:sub>
                    </m:sSub>
                    <m:r>
                      <a:rPr lang="en-US" sz="3800" i="1">
                        <a:effectLst/>
                        <a:ea typeface="Calibri" panose="020F0502020204030204" pitchFamily="34" charset="0"/>
                        <a:cs typeface="Times New Roman" panose="02020603050405020304" pitchFamily="18" charset="0"/>
                      </a:rPr>
                      <m:t>=</m:t>
                    </m:r>
                    <m:sSub>
                      <m:sSubPr>
                        <m:ctrlPr>
                          <a:rPr lang="en-US" sz="3800" i="1">
                            <a:effectLst/>
                            <a:ea typeface="Calibri" panose="020F0502020204030204" pitchFamily="34" charset="0"/>
                            <a:cs typeface="Times New Roman" panose="02020603050405020304" pitchFamily="18" charset="0"/>
                          </a:rPr>
                        </m:ctrlPr>
                      </m:sSubPr>
                      <m:e>
                        <m:r>
                          <a:rPr lang="en-US" sz="3800" i="1">
                            <a:effectLst/>
                            <a:ea typeface="Calibri" panose="020F0502020204030204" pitchFamily="34" charset="0"/>
                            <a:cs typeface="Times New Roman" panose="02020603050405020304" pitchFamily="18" charset="0"/>
                          </a:rPr>
                          <m:t>𝑀</m:t>
                        </m:r>
                      </m:e>
                      <m:sub>
                        <m:r>
                          <a:rPr lang="en-US" sz="3800" i="1">
                            <a:effectLst/>
                            <a:ea typeface="Calibri" panose="020F0502020204030204" pitchFamily="34" charset="0"/>
                            <a:cs typeface="Times New Roman" panose="02020603050405020304" pitchFamily="18" charset="0"/>
                          </a:rPr>
                          <m:t>𝑒</m:t>
                        </m:r>
                      </m:sub>
                    </m:sSub>
                    <m:r>
                      <a:rPr lang="en-US" sz="3800" i="1">
                        <a:effectLst/>
                        <a:ea typeface="Calibri" panose="020F0502020204030204" pitchFamily="34" charset="0"/>
                        <a:cs typeface="Times New Roman" panose="02020603050405020304" pitchFamily="18" charset="0"/>
                      </a:rPr>
                      <m:t>=</m:t>
                    </m:r>
                    <m:f>
                      <m:fPr>
                        <m:ctrlPr>
                          <a:rPr lang="en-US" sz="3800" i="1">
                            <a:effectLst/>
                            <a:ea typeface="Calibri" panose="020F0502020204030204" pitchFamily="34" charset="0"/>
                            <a:cs typeface="Times New Roman" panose="02020603050405020304" pitchFamily="18" charset="0"/>
                          </a:rPr>
                        </m:ctrlPr>
                      </m:fPr>
                      <m:num>
                        <m:r>
                          <a:rPr lang="en-US" sz="3800" i="1">
                            <a:effectLst/>
                            <a:ea typeface="Calibri" panose="020F0502020204030204" pitchFamily="34" charset="0"/>
                            <a:cs typeface="Times New Roman" panose="02020603050405020304" pitchFamily="18" charset="0"/>
                          </a:rPr>
                          <m:t>2780</m:t>
                        </m:r>
                      </m:num>
                      <m:den>
                        <m:r>
                          <a:rPr lang="en-US" sz="3800" i="1">
                            <a:effectLst/>
                            <a:ea typeface="Calibri" panose="020F0502020204030204" pitchFamily="34" charset="0"/>
                            <a:cs typeface="Times New Roman" panose="02020603050405020304" pitchFamily="18" charset="0"/>
                          </a:rPr>
                          <m:t>19</m:t>
                        </m:r>
                      </m:den>
                    </m:f>
                    <m:r>
                      <a:rPr lang="en-US" sz="3800" i="1">
                        <a:effectLst/>
                        <a:ea typeface="Calibri" panose="020F0502020204030204" pitchFamily="34" charset="0"/>
                        <a:cs typeface="Times New Roman" panose="02020603050405020304" pitchFamily="18" charset="0"/>
                      </a:rPr>
                      <m:t>≈146,3</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714365" y="1995624"/>
                <a:ext cx="14859270" cy="6410601"/>
              </a:xfrm>
              <a:prstGeom prst="rect">
                <a:avLst/>
              </a:prstGeom>
              <a:blipFill>
                <a:blip r:embed="rId3"/>
                <a:stretch>
                  <a:fillRect l="-1354"/>
                </a:stretch>
              </a:blipFill>
            </p:spPr>
            <p:txBody>
              <a:bodyPr/>
              <a:lstStyle/>
              <a:p>
                <a:r>
                  <a:rPr lang="en-US">
                    <a:noFill/>
                  </a:rPr>
                  <a:t> </a:t>
                </a:r>
              </a:p>
            </p:txBody>
          </p:sp>
        </mc:Fallback>
      </mc:AlternateContent>
    </p:spTree>
    <p:extLst>
      <p:ext uri="{BB962C8B-B14F-4D97-AF65-F5344CB8AC3E}">
        <p14:creationId xmlns:p14="http://schemas.microsoft.com/office/powerpoint/2010/main" val="6958918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5"/>
          <p:cNvPicPr>
            <a:picLocks noChangeAspect="1"/>
          </p:cNvPicPr>
          <p:nvPr/>
        </p:nvPicPr>
        <p:blipFill>
          <a:blip r:embed="rId2"/>
          <a:stretch>
            <a:fillRect/>
          </a:stretch>
        </p:blipFill>
        <p:spPr>
          <a:xfrm>
            <a:off x="16611870" y="8907214"/>
            <a:ext cx="1365613" cy="1036686"/>
          </a:xfrm>
          <a:prstGeom prst="rect">
            <a:avLst/>
          </a:prstGeom>
        </p:spPr>
      </p:pic>
      <p:sp>
        <p:nvSpPr>
          <p:cNvPr id="9" name="TextBox 8"/>
          <p:cNvSpPr txBox="1"/>
          <p:nvPr/>
        </p:nvSpPr>
        <p:spPr>
          <a:xfrm>
            <a:off x="8382000" y="723900"/>
            <a:ext cx="152400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vi-VN" sz="39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961484" y="1717430"/>
                <a:ext cx="16796383" cy="4188070"/>
              </a:xfrm>
              <a:prstGeom prst="rect">
                <a:avLst/>
              </a:prstGeom>
            </p:spPr>
            <p:txBody>
              <a:bodyPr wrap="square">
                <a:spAutoFit/>
              </a:bodyPr>
              <a:lstStyle/>
              <a:p>
                <a:pPr lvl="0" algn="just">
                  <a:lnSpc>
                    <a:spcPct val="150000"/>
                  </a:lnSpc>
                  <a:spcBef>
                    <a:spcPts val="600"/>
                  </a:spcBef>
                  <a:spcAft>
                    <a:spcPts val="600"/>
                  </a:spcAft>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Tứ phân vị thứ nhất </a:t>
                </a:r>
                <a14:m>
                  <m:oMath xmlns:m="http://schemas.openxmlformats.org/officeDocument/2006/math">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𝑄</m:t>
                        </m:r>
                      </m:e>
                      <m: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𝑠</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𝑐</m:t>
                            </m:r>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e>
                              <m: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𝑝</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𝑝</m:t>
                                </m:r>
                              </m:sub>
                            </m:sSub>
                          </m:den>
                        </m:f>
                      </m:e>
                    </m:d>
                    <m:r>
                      <a:rPr lang="en-US" sz="3800" i="1">
                        <a:solidFill>
                          <a:prstClr val="black"/>
                        </a:solidFill>
                        <a:latin typeface="Cambria Math" panose="02040503050406030204" pitchFamily="18" charset="0"/>
                        <a:ea typeface="Calibri" panose="020F0502020204030204" pitchFamily="34" charset="0"/>
                        <a:cs typeface="Cambria Math" panose="020405030504060302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h</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=120+</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10−4</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den>
                        </m:f>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.20 = 132</m:t>
                    </m:r>
                  </m:oMath>
                </a14:m>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Tứ </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 vị thứ ba </a:t>
                </a:r>
                <a14:m>
                  <m:oMath xmlns:m="http://schemas.openxmlformats.org/officeDocument/2006/math">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𝑄</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b>
                    </m:s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𝑐</m:t>
                            </m:r>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𝑞</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𝑞</m:t>
                                </m:r>
                              </m:sub>
                            </m:sSub>
                          </m:den>
                        </m:f>
                      </m:e>
                    </m:d>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𝑙</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=140+</m:t>
                    </m:r>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19−14</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19</m:t>
                            </m:r>
                          </m:den>
                        </m:f>
                      </m:e>
                    </m:d>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2980</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19</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≈104,2</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961484" y="1717430"/>
                <a:ext cx="16796383" cy="4188070"/>
              </a:xfrm>
              <a:prstGeom prst="rect">
                <a:avLst/>
              </a:prstGeom>
              <a:blipFill>
                <a:blip r:embed="rId3"/>
                <a:stretch>
                  <a:fillRect l="-119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977813" y="6286500"/>
                <a:ext cx="15430770" cy="2546787"/>
              </a:xfrm>
              <a:prstGeom prst="rect">
                <a:avLst/>
              </a:prstGeom>
            </p:spPr>
            <p:txBody>
              <a:bodyPr wrap="square">
                <a:spAutoFit/>
              </a:bodyPr>
              <a:lstStyle/>
              <a:p>
                <a:pPr lvl="0" algn="just">
                  <a:lnSpc>
                    <a:spcPct val="150000"/>
                  </a:lnSpc>
                  <a:spcBef>
                    <a:spcPts val="600"/>
                  </a:spcBef>
                  <a:spcAft>
                    <a:spcPts val="600"/>
                  </a:spcAft>
                  <a:defRPr/>
                </a:pPr>
                <a:r>
                  <a:rPr lang="vi-VN" sz="3800">
                    <a:solidFill>
                      <a:prstClr val="black"/>
                    </a:solidFill>
                    <a:ea typeface="Calibri" panose="020F0502020204030204" pitchFamily="34" charset="0"/>
                    <a:cs typeface="Times New Roman" panose="02020603050405020304" pitchFamily="18" charset="0"/>
                  </a:rPr>
                  <a:t>c) </a:t>
                </a: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Mốt của mẫu số liệu: </a:t>
                </a:r>
                <a:endParaRPr lang="en-US" sz="38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r">
                  <a:lnSpc>
                    <a:spcPct val="150000"/>
                  </a:lnSpc>
                  <a:spcBef>
                    <a:spcPts val="600"/>
                  </a:spcBef>
                  <a:spcAft>
                    <a:spcPts val="600"/>
                  </a:spcAft>
                  <a:defRPr/>
                </a:pPr>
                <a14:m>
                  <m:oMath xmlns:m="http://schemas.openxmlformats.org/officeDocument/2006/math">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e>
                      <m: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𝑜</m:t>
                        </m:r>
                      </m:sub>
                    </m:s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𝑖</m:t>
                                </m:r>
                              </m:sub>
                            </m:s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𝑖</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𝑖</m:t>
                                </m:r>
                              </m:sub>
                            </m:s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𝑖</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𝑖</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den>
                        </m:f>
                      </m:e>
                    </m:d>
                    <m:r>
                      <a:rPr lang="en-US" sz="3800" i="1">
                        <a:solidFill>
                          <a:prstClr val="black"/>
                        </a:solidFill>
                        <a:latin typeface="Cambria Math" panose="02040503050406030204" pitchFamily="18" charset="0"/>
                        <a:ea typeface="Calibri" panose="020F0502020204030204" pitchFamily="34" charset="0"/>
                        <a:cs typeface="Cambria Math" panose="020405030504060302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𝑔</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=140+</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19−10</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2.19−10−5</m:t>
                            </m:r>
                          </m:den>
                        </m:f>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3229</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23</m:t>
                        </m:r>
                      </m:den>
                    </m:f>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≈140,4</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977813" y="6286500"/>
                <a:ext cx="15430770" cy="2546787"/>
              </a:xfrm>
              <a:prstGeom prst="rect">
                <a:avLst/>
              </a:prstGeom>
              <a:blipFill>
                <a:blip r:embed="rId4"/>
                <a:stretch>
                  <a:fillRect l="-1303"/>
                </a:stretch>
              </a:blipFill>
            </p:spPr>
            <p:txBody>
              <a:bodyPr/>
              <a:lstStyle/>
              <a:p>
                <a:r>
                  <a:rPr lang="en-US">
                    <a:noFill/>
                  </a:rPr>
                  <a:t> </a:t>
                </a:r>
              </a:p>
            </p:txBody>
          </p:sp>
        </mc:Fallback>
      </mc:AlternateContent>
    </p:spTree>
    <p:extLst>
      <p:ext uri="{BB962C8B-B14F-4D97-AF65-F5344CB8AC3E}">
        <p14:creationId xmlns:p14="http://schemas.microsoft.com/office/powerpoint/2010/main" val="375058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pic>
        <p:nvPicPr>
          <p:cNvPr id="16" name="Picture 15"/>
          <p:cNvPicPr>
            <a:picLocks noChangeAspect="1"/>
          </p:cNvPicPr>
          <p:nvPr/>
        </p:nvPicPr>
        <p:blipFill>
          <a:blip r:embed="rId2"/>
          <a:stretch>
            <a:fillRect/>
          </a:stretch>
        </p:blipFill>
        <p:spPr>
          <a:xfrm>
            <a:off x="15258396" y="8859334"/>
            <a:ext cx="1962804" cy="853303"/>
          </a:xfrm>
          <a:prstGeom prst="rect">
            <a:avLst/>
          </a:prstGeom>
        </p:spPr>
      </p:pic>
      <p:sp>
        <p:nvSpPr>
          <p:cNvPr id="11" name="TextBox 10"/>
          <p:cNvSpPr txBox="1"/>
          <p:nvPr/>
        </p:nvSpPr>
        <p:spPr>
          <a:xfrm>
            <a:off x="1066799" y="1104900"/>
            <a:ext cx="16154401" cy="7681077"/>
          </a:xfrm>
          <a:prstGeom prst="rect">
            <a:avLst/>
          </a:prstGeom>
          <a:noFill/>
        </p:spPr>
        <p:txBody>
          <a:bodyPr wrap="square" rtlCol="0">
            <a:spAutoFit/>
          </a:bodyPr>
          <a:lstStyle/>
          <a:p>
            <a:pPr algn="just">
              <a:lnSpc>
                <a:spcPct val="165000"/>
              </a:lnSpc>
            </a:pPr>
            <a:r>
              <a:rPr lang="vi-VN" sz="3800" b="1" smtClean="0">
                <a:solidFill>
                  <a:schemeClr val="accent5">
                    <a:lumMod val="75000"/>
                  </a:schemeClr>
                </a:solidFill>
                <a:cs typeface="Arial" panose="020B0604020202020204" pitchFamily="34" charset="0"/>
              </a:rPr>
              <a:t>Bài </a:t>
            </a:r>
            <a:r>
              <a:rPr lang="en-US" sz="3800" b="1" smtClean="0">
                <a:solidFill>
                  <a:schemeClr val="accent5">
                    <a:lumMod val="75000"/>
                  </a:schemeClr>
                </a:solidFill>
                <a:latin typeface="Arial" panose="020B0604020202020204" pitchFamily="34" charset="0"/>
                <a:cs typeface="Arial" panose="020B0604020202020204" pitchFamily="34" charset="0"/>
              </a:rPr>
              <a:t>4</a:t>
            </a:r>
            <a:r>
              <a:rPr lang="en-US" sz="3800" b="1" smtClean="0">
                <a:solidFill>
                  <a:schemeClr val="accent5">
                    <a:lumMod val="75000"/>
                  </a:schemeClr>
                </a:solidFill>
                <a:cs typeface="Arial" panose="020B0604020202020204" pitchFamily="34" charset="0"/>
              </a:rPr>
              <a:t> </a:t>
            </a:r>
            <a:r>
              <a:rPr lang="vi-VN" sz="3800" b="1" smtClean="0">
                <a:solidFill>
                  <a:schemeClr val="accent5">
                    <a:lumMod val="75000"/>
                  </a:schemeClr>
                </a:solidFill>
                <a:cs typeface="Arial" panose="020B0604020202020204" pitchFamily="34" charset="0"/>
              </a:rPr>
              <a:t>(SGK </a:t>
            </a:r>
            <a:r>
              <a:rPr lang="vi-VN" sz="3800" b="1" dirty="0" smtClean="0">
                <a:solidFill>
                  <a:schemeClr val="accent5">
                    <a:lumMod val="75000"/>
                  </a:schemeClr>
                </a:solidFill>
                <a:cs typeface="Arial" panose="020B0604020202020204" pitchFamily="34" charset="0"/>
              </a:rPr>
              <a:t>- </a:t>
            </a:r>
            <a:r>
              <a:rPr lang="vi-VN" sz="3800" b="1" smtClean="0">
                <a:solidFill>
                  <a:schemeClr val="accent5">
                    <a:lumMod val="75000"/>
                  </a:schemeClr>
                </a:solidFill>
                <a:cs typeface="Arial" panose="020B0604020202020204" pitchFamily="34" charset="0"/>
              </a:rPr>
              <a:t>tr.</a:t>
            </a:r>
            <a:r>
              <a:rPr lang="en-US" sz="3800" b="1" smtClean="0">
                <a:solidFill>
                  <a:schemeClr val="accent5">
                    <a:lumMod val="75000"/>
                  </a:schemeClr>
                </a:solidFill>
                <a:latin typeface="Arial" panose="020B0604020202020204" pitchFamily="34" charset="0"/>
                <a:cs typeface="Arial" panose="020B0604020202020204" pitchFamily="34" charset="0"/>
              </a:rPr>
              <a:t>26</a:t>
            </a:r>
            <a:r>
              <a:rPr lang="vi-VN" sz="3800" b="1" smtClean="0">
                <a:solidFill>
                  <a:schemeClr val="accent5">
                    <a:lumMod val="75000"/>
                  </a:schemeClr>
                </a:solidFill>
                <a:cs typeface="Arial" panose="020B0604020202020204" pitchFamily="34" charset="0"/>
              </a:rPr>
              <a:t>) </a:t>
            </a:r>
            <a:r>
              <a:rPr lang="vi-VN" sz="3800">
                <a:solidFill>
                  <a:srgbClr val="000000"/>
                </a:solidFill>
                <a:cs typeface="Arial" panose="020B0604020202020204" pitchFamily="34" charset="0"/>
              </a:rPr>
              <a:t>Bạn Dũng và bạn Hương tham gia đội văn nghệ của nhà trường. Nhà trường chọn từ đội văn nghệ đó một bạn nam và một bạn nữ để lập tiết mục song ca. Xác suất được nhà trường chọn vào tiết mục song ca của Dũng và Hương lần lượt là 0,7 và </a:t>
            </a:r>
            <a:r>
              <a:rPr lang="vi-VN" sz="3800">
                <a:solidFill>
                  <a:srgbClr val="000000"/>
                </a:solidFill>
                <a:cs typeface="Arial" panose="020B0604020202020204" pitchFamily="34" charset="0"/>
              </a:rPr>
              <a:t>0,9</a:t>
            </a:r>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a:p>
            <a:pPr algn="just">
              <a:lnSpc>
                <a:spcPct val="165000"/>
              </a:lnSpc>
            </a:pPr>
            <a:r>
              <a:rPr lang="vi-VN" sz="3800">
                <a:solidFill>
                  <a:srgbClr val="000000"/>
                </a:solidFill>
                <a:cs typeface="Arial" panose="020B0604020202020204" pitchFamily="34" charset="0"/>
              </a:rPr>
              <a:t>Tính xác suất của các biến cố </a:t>
            </a:r>
            <a:r>
              <a:rPr lang="vi-VN" sz="3800">
                <a:solidFill>
                  <a:srgbClr val="000000"/>
                </a:solidFill>
                <a:cs typeface="Arial" panose="020B0604020202020204" pitchFamily="34" charset="0"/>
              </a:rPr>
              <a:t>sau</a:t>
            </a:r>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a:p>
            <a:pPr algn="just">
              <a:lnSpc>
                <a:spcPct val="165000"/>
              </a:lnSpc>
            </a:pPr>
            <a:r>
              <a:rPr lang="vi-VN" sz="3800">
                <a:solidFill>
                  <a:srgbClr val="000000"/>
                </a:solidFill>
                <a:cs typeface="Arial" panose="020B0604020202020204" pitchFamily="34" charset="0"/>
              </a:rPr>
              <a:t>a) A: “Cả hai bạn được chọn vào tiết mục song </a:t>
            </a:r>
            <a:r>
              <a:rPr lang="vi-VN" sz="3800">
                <a:solidFill>
                  <a:srgbClr val="000000"/>
                </a:solidFill>
                <a:cs typeface="Arial" panose="020B0604020202020204" pitchFamily="34" charset="0"/>
              </a:rPr>
              <a:t>ca</a:t>
            </a:r>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a:p>
            <a:pPr algn="just">
              <a:lnSpc>
                <a:spcPct val="165000"/>
              </a:lnSpc>
            </a:pPr>
            <a:r>
              <a:rPr lang="vi-VN" sz="3800">
                <a:solidFill>
                  <a:srgbClr val="000000"/>
                </a:solidFill>
                <a:cs typeface="Arial" panose="020B0604020202020204" pitchFamily="34" charset="0"/>
              </a:rPr>
              <a:t>b) B: “Có ít nhất một bạn được chọn vào tiết mục song </a:t>
            </a:r>
            <a:r>
              <a:rPr lang="vi-VN" sz="3800">
                <a:solidFill>
                  <a:srgbClr val="000000"/>
                </a:solidFill>
                <a:cs typeface="Arial" panose="020B0604020202020204" pitchFamily="34" charset="0"/>
              </a:rPr>
              <a:t>ca</a:t>
            </a:r>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a:p>
            <a:pPr algn="just">
              <a:lnSpc>
                <a:spcPct val="165000"/>
              </a:lnSpc>
            </a:pPr>
            <a:r>
              <a:rPr lang="vi-VN" sz="3800">
                <a:solidFill>
                  <a:srgbClr val="000000"/>
                </a:solidFill>
                <a:cs typeface="Arial" panose="020B0604020202020204" pitchFamily="34" charset="0"/>
              </a:rPr>
              <a:t>c) C: “Chỉ có bạn Hương được chọn vào tiết mục song ca”.</a:t>
            </a:r>
            <a:endParaRPr lang="vi-VN" sz="3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0"/>
          <p:cNvSpPr txBox="1"/>
          <p:nvPr/>
        </p:nvSpPr>
        <p:spPr>
          <a:xfrm>
            <a:off x="8382000" y="793403"/>
            <a:ext cx="152400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vi-VN" sz="39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3162300" y="1562100"/>
                <a:ext cx="11963400" cy="7957307"/>
              </a:xfrm>
              <a:prstGeom prst="rect">
                <a:avLst/>
              </a:prstGeom>
            </p:spPr>
            <p:txBody>
              <a:bodyPr wrap="square">
                <a:spAutoFit/>
              </a:bodyPr>
              <a:lstStyle/>
              <a:p>
                <a:pPr algn="just">
                  <a:lnSpc>
                    <a:spcPct val="175000"/>
                  </a:lnSpc>
                  <a:spcBef>
                    <a:spcPts val="600"/>
                  </a:spcBef>
                  <a:spcAft>
                    <a:spcPts val="600"/>
                  </a:spcAft>
                </a:pPr>
                <a:r>
                  <a:rPr lang="vi-VN" sz="38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r>
                      <a:rPr lang="vi-VN" sz="3800" i="1">
                        <a:effectLst/>
                        <a:latin typeface="Cambria Math" panose="02040503050406030204" pitchFamily="18" charset="0"/>
                        <a:ea typeface="Calibri" panose="020F0502020204030204" pitchFamily="34" charset="0"/>
                        <a:cs typeface="Times New Roman" panose="02020603050405020304" pitchFamily="18" charset="0"/>
                      </a:rPr>
                      <m:t>(</m:t>
                    </m:r>
                    <m:r>
                      <a:rPr lang="vi-VN" sz="3800" i="1">
                        <a:effectLst/>
                        <a:latin typeface="Cambria Math" panose="02040503050406030204" pitchFamily="18" charset="0"/>
                        <a:ea typeface="Calibri" panose="020F0502020204030204" pitchFamily="34" charset="0"/>
                        <a:cs typeface="Times New Roman" panose="02020603050405020304" pitchFamily="18" charset="0"/>
                      </a:rPr>
                      <m:t>𝐴</m:t>
                    </m:r>
                    <m:r>
                      <a:rPr lang="vi-VN" sz="3800" i="1">
                        <a:effectLst/>
                        <a:latin typeface="Cambria Math" panose="02040503050406030204" pitchFamily="18" charset="0"/>
                        <a:ea typeface="Calibri" panose="020F0502020204030204" pitchFamily="34" charset="0"/>
                        <a:cs typeface="Times New Roman" panose="02020603050405020304" pitchFamily="18" charset="0"/>
                      </a:rPr>
                      <m:t>)=0,7.0,9=0,63</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75000"/>
                  </a:lnSpc>
                  <a:spcBef>
                    <a:spcPts val="600"/>
                  </a:spcBef>
                  <a:spcAft>
                    <a:spcPts val="600"/>
                  </a:spcAft>
                </a:pPr>
                <a:r>
                  <a:rPr lang="vi-VN" sz="3800">
                    <a:effectLst/>
                    <a:latin typeface="Arial" panose="020B0604020202020204" pitchFamily="34" charset="0"/>
                    <a:ea typeface="Calibri" panose="020F0502020204030204" pitchFamily="34" charset="0"/>
                    <a:cs typeface="Arial" panose="020B0604020202020204" pitchFamily="34" charset="0"/>
                  </a:rPr>
                  <a:t>b) Xét biến cố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𝐷</m:t>
                    </m:r>
                  </m:oMath>
                </a14:m>
                <a:r>
                  <a:rPr lang="vi-VN" sz="3800">
                    <a:effectLst/>
                    <a:latin typeface="Arial" panose="020B0604020202020204" pitchFamily="34" charset="0"/>
                    <a:ea typeface="Calibri" panose="020F0502020204030204" pitchFamily="34" charset="0"/>
                    <a:cs typeface="Arial" panose="020B0604020202020204" pitchFamily="34" charset="0"/>
                  </a:rPr>
                  <a:t>: "Dũng không được chọn"</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75000"/>
                  </a:lnSpc>
                  <a:spcBef>
                    <a:spcPts val="600"/>
                  </a:spcBef>
                  <a:spcAft>
                    <a:spcPts val="600"/>
                  </a:spcAft>
                </a:pP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r>
                      <a:rPr lang="vi-VN" sz="3800" i="1">
                        <a:effectLst/>
                        <a:latin typeface="Cambria Math" panose="02040503050406030204" pitchFamily="18" charset="0"/>
                        <a:ea typeface="Calibri" panose="020F0502020204030204" pitchFamily="34" charset="0"/>
                        <a:cs typeface="Times New Roman" panose="02020603050405020304" pitchFamily="18" charset="0"/>
                      </a:rPr>
                      <m:t>(</m:t>
                    </m:r>
                    <m:r>
                      <a:rPr lang="vi-VN" sz="3800" i="1">
                        <a:effectLst/>
                        <a:latin typeface="Cambria Math" panose="02040503050406030204" pitchFamily="18" charset="0"/>
                        <a:ea typeface="Calibri" panose="020F0502020204030204" pitchFamily="34" charset="0"/>
                        <a:cs typeface="Times New Roman" panose="02020603050405020304" pitchFamily="18" charset="0"/>
                      </a:rPr>
                      <m:t>𝐷</m:t>
                    </m:r>
                    <m:r>
                      <a:rPr lang="vi-VN" sz="3800" i="1">
                        <a:effectLst/>
                        <a:latin typeface="Cambria Math" panose="02040503050406030204" pitchFamily="18" charset="0"/>
                        <a:ea typeface="Calibri" panose="020F0502020204030204" pitchFamily="34" charset="0"/>
                        <a:cs typeface="Times New Roman" panose="02020603050405020304" pitchFamily="18" charset="0"/>
                      </a:rPr>
                      <m:t>)=1−0,7=0,3</m:t>
                    </m:r>
                  </m:oMath>
                </a14:m>
                <a:r>
                  <a:rPr lang="vi-VN"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75000"/>
                  </a:lnSpc>
                  <a:spcBef>
                    <a:spcPts val="600"/>
                  </a:spcBef>
                  <a:spcAft>
                    <a:spcPts val="600"/>
                  </a:spcAft>
                </a:pPr>
                <a:r>
                  <a:rPr lang="vi-VN" sz="3800">
                    <a:effectLst/>
                    <a:latin typeface="Arial" panose="020B0604020202020204" pitchFamily="34" charset="0"/>
                    <a:ea typeface="Calibri" panose="020F0502020204030204" pitchFamily="34" charset="0"/>
                    <a:cs typeface="Arial" panose="020B0604020202020204" pitchFamily="34" charset="0"/>
                  </a:rPr>
                  <a:t>Xét biến cố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vi-VN" sz="3800">
                    <a:effectLst/>
                    <a:latin typeface="Arial" panose="020B0604020202020204" pitchFamily="34" charset="0"/>
                    <a:ea typeface="Calibri" panose="020F0502020204030204" pitchFamily="34" charset="0"/>
                    <a:cs typeface="Arial" panose="020B0604020202020204" pitchFamily="34" charset="0"/>
                  </a:rPr>
                  <a:t>: "Hương không được chọn"</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75000"/>
                  </a:lnSpc>
                  <a:spcBef>
                    <a:spcPts val="600"/>
                  </a:spcBef>
                  <a:spcAft>
                    <a:spcPts val="600"/>
                  </a:spcAft>
                </a:pPr>
                <a14:m>
                  <m:oMath xmlns:m="http://schemas.openxmlformats.org/officeDocument/2006/math">
                    <m:r>
                      <a:rPr lang="en-US" sz="38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𝐸</m:t>
                    </m:r>
                    <m:r>
                      <a:rPr lang="en-US" sz="3800" i="1">
                        <a:effectLst/>
                        <a:latin typeface="Cambria Math" panose="02040503050406030204" pitchFamily="18" charset="0"/>
                        <a:ea typeface="Calibri" panose="020F0502020204030204" pitchFamily="34" charset="0"/>
                        <a:cs typeface="Times New Roman" panose="02020603050405020304" pitchFamily="18" charset="0"/>
                      </a:rPr>
                      <m:t>)=1−0,9=0,1</m:t>
                    </m:r>
                  </m:oMath>
                </a14:m>
                <a:r>
                  <a:rPr lang="en-US"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75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𝐵</m:t>
                      </m:r>
                      <m:r>
                        <a:rPr lang="en-US" sz="3800" i="1">
                          <a:effectLst/>
                          <a:latin typeface="Cambria Math" panose="02040503050406030204" pitchFamily="18" charset="0"/>
                          <a:ea typeface="Calibri" panose="020F0502020204030204" pitchFamily="34" charset="0"/>
                          <a:cs typeface="Times New Roman" panose="02020603050405020304" pitchFamily="18" charset="0"/>
                        </a:rPr>
                        <m:t>)=1−(0,3.0,1)=0,97</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75000"/>
                  </a:lnSpc>
                  <a:spcBef>
                    <a:spcPts val="600"/>
                  </a:spcBef>
                  <a:spcAft>
                    <a:spcPts val="600"/>
                  </a:spcAft>
                </a:pPr>
                <a:r>
                  <a:rPr lang="en-US" sz="380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38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𝐶</m:t>
                    </m:r>
                    <m:r>
                      <a:rPr lang="en-US" sz="3800" i="1">
                        <a:effectLst/>
                        <a:latin typeface="Cambria Math" panose="02040503050406030204" pitchFamily="18" charset="0"/>
                        <a:ea typeface="Calibri" panose="020F0502020204030204" pitchFamily="34" charset="0"/>
                        <a:cs typeface="Times New Roman" panose="02020603050405020304" pitchFamily="18" charset="0"/>
                      </a:rPr>
                      <m:t>)=0,9.0,3=0,27</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162300" y="1562100"/>
                <a:ext cx="11963400" cy="7957307"/>
              </a:xfrm>
              <a:prstGeom prst="rect">
                <a:avLst/>
              </a:prstGeom>
              <a:blipFill>
                <a:blip r:embed="rId2"/>
                <a:stretch>
                  <a:fillRect l="-1682" b="-2144"/>
                </a:stretch>
              </a:blipFill>
            </p:spPr>
            <p:txBody>
              <a:bodyPr/>
              <a:lstStyle/>
              <a:p>
                <a:r>
                  <a:rPr lang="en-US">
                    <a:noFill/>
                  </a:rPr>
                  <a:t> </a:t>
                </a:r>
              </a:p>
            </p:txBody>
          </p:sp>
        </mc:Fallback>
      </mc:AlternateContent>
      <p:pic>
        <p:nvPicPr>
          <p:cNvPr id="8" name="Picture 7"/>
          <p:cNvPicPr>
            <a:picLocks noChangeAspect="1"/>
          </p:cNvPicPr>
          <p:nvPr/>
        </p:nvPicPr>
        <p:blipFill>
          <a:blip r:embed="rId3"/>
          <a:stretch>
            <a:fillRect/>
          </a:stretch>
        </p:blipFill>
        <p:spPr>
          <a:xfrm>
            <a:off x="15258396" y="8859334"/>
            <a:ext cx="1962804" cy="853303"/>
          </a:xfrm>
          <a:prstGeom prst="rect">
            <a:avLst/>
          </a:prstGeom>
        </p:spPr>
      </p:pic>
    </p:spTree>
    <p:extLst>
      <p:ext uri="{BB962C8B-B14F-4D97-AF65-F5344CB8AC3E}">
        <p14:creationId xmlns:p14="http://schemas.microsoft.com/office/powerpoint/2010/main" val="229858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pic>
        <p:nvPicPr>
          <p:cNvPr id="10" name="Picture 9"/>
          <p:cNvPicPr>
            <a:picLocks noChangeAspect="1"/>
          </p:cNvPicPr>
          <p:nvPr/>
        </p:nvPicPr>
        <p:blipFill>
          <a:blip r:embed="rId2"/>
          <a:stretch>
            <a:fillRect/>
          </a:stretch>
        </p:blipFill>
        <p:spPr>
          <a:xfrm rot="17618639">
            <a:off x="413611" y="8433630"/>
            <a:ext cx="1714314" cy="1524806"/>
          </a:xfrm>
          <a:prstGeom prst="rect">
            <a:avLst/>
          </a:prstGeom>
        </p:spPr>
      </p:pic>
      <p:sp>
        <p:nvSpPr>
          <p:cNvPr id="13" name="TextBox 12"/>
          <p:cNvSpPr txBox="1"/>
          <p:nvPr/>
        </p:nvSpPr>
        <p:spPr>
          <a:xfrm>
            <a:off x="1181099" y="685223"/>
            <a:ext cx="15925801" cy="3600986"/>
          </a:xfrm>
          <a:prstGeom prst="rect">
            <a:avLst/>
          </a:prstGeom>
          <a:noFill/>
        </p:spPr>
        <p:txBody>
          <a:bodyPr wrap="square" rtlCol="0">
            <a:spAutoFit/>
          </a:bodyPr>
          <a:lstStyle/>
          <a:p>
            <a:pPr algn="just">
              <a:lnSpc>
                <a:spcPct val="150000"/>
              </a:lnSpc>
            </a:pPr>
            <a:r>
              <a:rPr lang="vi-VN" sz="3800" b="1" smtClean="0">
                <a:solidFill>
                  <a:schemeClr val="accent5">
                    <a:lumMod val="75000"/>
                  </a:schemeClr>
                </a:solidFill>
                <a:latin typeface="Arial" panose="020B0604020202020204" pitchFamily="34" charset="0"/>
                <a:cs typeface="Arial" panose="020B0604020202020204" pitchFamily="34" charset="0"/>
              </a:rPr>
              <a:t>Bài </a:t>
            </a:r>
            <a:r>
              <a:rPr lang="en-US" sz="3800" b="1" smtClean="0">
                <a:solidFill>
                  <a:schemeClr val="accent5">
                    <a:lumMod val="75000"/>
                  </a:schemeClr>
                </a:solidFill>
                <a:latin typeface="Arial" panose="020B0604020202020204" pitchFamily="34" charset="0"/>
                <a:cs typeface="Arial" panose="020B0604020202020204" pitchFamily="34" charset="0"/>
              </a:rPr>
              <a:t>5 </a:t>
            </a:r>
            <a:r>
              <a:rPr lang="vi-VN" sz="3800" b="1" smtClean="0">
                <a:solidFill>
                  <a:schemeClr val="accent5">
                    <a:lumMod val="75000"/>
                  </a:schemeClr>
                </a:solidFill>
                <a:latin typeface="Arial" panose="020B0604020202020204" pitchFamily="34" charset="0"/>
                <a:cs typeface="Arial" panose="020B0604020202020204" pitchFamily="34" charset="0"/>
              </a:rPr>
              <a:t>(SGK </a:t>
            </a:r>
            <a:r>
              <a:rPr lang="vi-VN" sz="3800" b="1" dirty="0" smtClean="0">
                <a:solidFill>
                  <a:schemeClr val="accent5">
                    <a:lumMod val="75000"/>
                  </a:schemeClr>
                </a:solidFill>
                <a:latin typeface="Arial" panose="020B0604020202020204" pitchFamily="34" charset="0"/>
                <a:cs typeface="Arial" panose="020B0604020202020204" pitchFamily="34" charset="0"/>
              </a:rPr>
              <a:t>- </a:t>
            </a:r>
            <a:r>
              <a:rPr lang="vi-VN" sz="3800" b="1" smtClean="0">
                <a:solidFill>
                  <a:schemeClr val="accent5">
                    <a:lumMod val="75000"/>
                  </a:schemeClr>
                </a:solidFill>
                <a:latin typeface="Arial" panose="020B0604020202020204" pitchFamily="34" charset="0"/>
                <a:cs typeface="Arial" panose="020B0604020202020204" pitchFamily="34" charset="0"/>
              </a:rPr>
              <a:t>tr.</a:t>
            </a:r>
            <a:r>
              <a:rPr lang="en-US" sz="3800" b="1" smtClean="0">
                <a:solidFill>
                  <a:schemeClr val="accent5">
                    <a:lumMod val="75000"/>
                  </a:schemeClr>
                </a:solidFill>
                <a:latin typeface="Arial" panose="020B0604020202020204" pitchFamily="34" charset="0"/>
                <a:cs typeface="Arial" panose="020B0604020202020204" pitchFamily="34" charset="0"/>
              </a:rPr>
              <a:t>26</a:t>
            </a:r>
            <a:r>
              <a:rPr lang="vi-VN" sz="3800" b="1" smtClean="0">
                <a:solidFill>
                  <a:schemeClr val="accent5">
                    <a:lumMod val="75000"/>
                  </a:schemeClr>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Hai bạn Mai và Thi cùng tham gia một kì kiểm tra ngoại ngữ một cách độc lập nhau. Xác suất để bạn Mai và bạn Thi đạt từ điểm 7 trở lên lần lượt là 0,8 và 0,9. Tính xác suất của biến cố C: “Cả hai bạn đều đạt từ điểm 7 trở </a:t>
            </a:r>
            <a:r>
              <a:rPr lang="vi-VN" sz="3800">
                <a:solidFill>
                  <a:srgbClr val="000000"/>
                </a:solidFill>
                <a:latin typeface="Arial" panose="020B0604020202020204" pitchFamily="34" charset="0"/>
                <a:cs typeface="Arial" panose="020B0604020202020204" pitchFamily="34" charset="0"/>
              </a:rPr>
              <a:t>lên</a:t>
            </a:r>
            <a:r>
              <a:rPr lang="vi-VN" sz="3800" smtClean="0">
                <a:solidFill>
                  <a:srgbClr val="000000"/>
                </a:solidFill>
                <a:latin typeface="Arial" panose="020B0604020202020204" pitchFamily="34" charset="0"/>
                <a:cs typeface="Arial" panose="020B0604020202020204" pitchFamily="34" charset="0"/>
              </a:rPr>
              <a:t>”.</a:t>
            </a:r>
            <a:endParaRPr lang="vi-VN" sz="3800" dirty="0">
              <a:latin typeface="Arial" panose="020B0604020202020204" pitchFamily="34" charset="0"/>
              <a:cs typeface="Arial" panose="020B0604020202020204" pitchFamily="34" charset="0"/>
            </a:endParaRPr>
          </a:p>
        </p:txBody>
      </p:sp>
      <p:sp>
        <p:nvSpPr>
          <p:cNvPr id="14" name="TextBox 13"/>
          <p:cNvSpPr txBox="1"/>
          <p:nvPr/>
        </p:nvSpPr>
        <p:spPr>
          <a:xfrm>
            <a:off x="8381999" y="4392223"/>
            <a:ext cx="1524000" cy="677108"/>
          </a:xfrm>
          <a:prstGeom prst="rect">
            <a:avLst/>
          </a:prstGeom>
          <a:noFill/>
        </p:spPr>
        <p:txBody>
          <a:bodyPr wrap="square" rtlCol="0">
            <a:spAutoFit/>
          </a:bodyPr>
          <a:lstStyle/>
          <a:p>
            <a:pPr algn="ctr"/>
            <a:r>
              <a:rPr lang="vi-VN" sz="3800" b="1" u="sng" dirty="0" smtClean="0">
                <a:solidFill>
                  <a:srgbClr val="C00000"/>
                </a:solidFill>
                <a:latin typeface="Arial" panose="020B0604020202020204" pitchFamily="34" charset="0"/>
                <a:cs typeface="Arial" panose="020B0604020202020204" pitchFamily="34" charset="0"/>
              </a:rPr>
              <a:t>Giải</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3660035" y="5413164"/>
                <a:ext cx="12140433" cy="4062651"/>
              </a:xfrm>
              <a:prstGeom prst="rect">
                <a:avLst/>
              </a:prstGeom>
            </p:spPr>
            <p:txBody>
              <a:bodyPr wrap="square">
                <a:spAutoFit/>
              </a:bodyPr>
              <a:lstStyle/>
              <a:p>
                <a:pPr algn="just">
                  <a:lnSpc>
                    <a:spcPct val="150000"/>
                  </a:lnSpc>
                  <a:spcBef>
                    <a:spcPts val="600"/>
                  </a:spcBef>
                  <a:spcAft>
                    <a:spcPts val="600"/>
                  </a:spcAft>
                </a:pPr>
                <a:r>
                  <a:rPr lang="vi-VN" sz="3800" smtClean="0">
                    <a:ea typeface="Times New Roman" panose="02020603050405020304" pitchFamily="18" charset="0"/>
                    <a:cs typeface="Times New Roman" panose="02020603050405020304" pitchFamily="18" charset="0"/>
                  </a:rPr>
                  <a:t>Xét 2 biến cố:</a:t>
                </a:r>
                <a:endParaRPr lang="en-US" sz="3800">
                  <a:effectLs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vi-VN" sz="3800" i="1">
                        <a:effectLst/>
                        <a:ea typeface="Times New Roman" panose="02020603050405020304" pitchFamily="18" charset="0"/>
                        <a:cs typeface="Times New Roman" panose="02020603050405020304" pitchFamily="18" charset="0"/>
                      </a:rPr>
                      <m:t>𝐴</m:t>
                    </m:r>
                    <m:r>
                      <a:rPr lang="vi-VN" sz="3800" i="1">
                        <a:effectLst/>
                        <a:ea typeface="Times New Roman" panose="02020603050405020304" pitchFamily="18" charset="0"/>
                        <a:cs typeface="Times New Roman" panose="02020603050405020304" pitchFamily="18" charset="0"/>
                      </a:rPr>
                      <m:t>:</m:t>
                    </m:r>
                  </m:oMath>
                </a14:m>
                <a:r>
                  <a:rPr lang="vi-VN" sz="3800">
                    <a:effectLst/>
                    <a:ea typeface="Times New Roman" panose="02020603050405020304" pitchFamily="18" charset="0"/>
                    <a:cs typeface="Times New Roman" panose="02020603050405020304" pitchFamily="18" charset="0"/>
                  </a:rPr>
                  <a:t> “Bạn Mai thi được từ 7 điểm trở lên”</a:t>
                </a:r>
                <a:endParaRPr lang="en-US" sz="3800">
                  <a:effectLs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fr-FR" sz="3800" i="1">
                        <a:effectLst/>
                        <a:ea typeface="Times New Roman" panose="02020603050405020304" pitchFamily="18" charset="0"/>
                        <a:cs typeface="Times New Roman" panose="02020603050405020304" pitchFamily="18" charset="0"/>
                      </a:rPr>
                      <m:t>𝐵</m:t>
                    </m:r>
                  </m:oMath>
                </a14:m>
                <a:r>
                  <a:rPr lang="vi-VN" sz="3800">
                    <a:effectLst/>
                    <a:ea typeface="Times New Roman" panose="02020603050405020304" pitchFamily="18" charset="0"/>
                    <a:cs typeface="Times New Roman" panose="02020603050405020304" pitchFamily="18" charset="0"/>
                  </a:rPr>
                  <a:t>: “Bạn Thi thi được từ 7 điểm trờ lên”</a:t>
                </a:r>
                <a:endParaRPr lang="en-US" sz="3800">
                  <a:effectLs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3800">
                    <a:effectLst/>
                    <a:ea typeface="Times New Roman" panose="02020603050405020304" pitchFamily="18" charset="0"/>
                    <a:cs typeface="Times New Roman" panose="02020603050405020304" pitchFamily="18" charset="0"/>
                  </a:rPr>
                  <a:t>Do </a:t>
                </a:r>
                <a14:m>
                  <m:oMath xmlns:m="http://schemas.openxmlformats.org/officeDocument/2006/math">
                    <m:r>
                      <a:rPr lang="vi-VN" sz="3800" i="1">
                        <a:effectLst/>
                        <a:ea typeface="Times New Roman" panose="02020603050405020304" pitchFamily="18" charset="0"/>
                        <a:cs typeface="Times New Roman" panose="02020603050405020304" pitchFamily="18" charset="0"/>
                      </a:rPr>
                      <m:t>𝐶</m:t>
                    </m:r>
                    <m:r>
                      <a:rPr lang="vi-VN" sz="3800" i="1">
                        <a:effectLst/>
                        <a:ea typeface="Times New Roman" panose="02020603050405020304" pitchFamily="18" charset="0"/>
                        <a:cs typeface="Times New Roman" panose="02020603050405020304" pitchFamily="18" charset="0"/>
                      </a:rPr>
                      <m:t>=</m:t>
                    </m:r>
                    <m:r>
                      <a:rPr lang="vi-VN" sz="3800" i="1">
                        <a:effectLst/>
                        <a:ea typeface="Times New Roman" panose="02020603050405020304" pitchFamily="18" charset="0"/>
                        <a:cs typeface="Times New Roman" panose="02020603050405020304" pitchFamily="18" charset="0"/>
                      </a:rPr>
                      <m:t>𝐴</m:t>
                    </m:r>
                    <m:r>
                      <a:rPr lang="vi-VN" sz="3800" i="1">
                        <a:effectLst/>
                        <a:ea typeface="Times New Roman" panose="02020603050405020304" pitchFamily="18" charset="0"/>
                        <a:cs typeface="Times New Roman" panose="02020603050405020304" pitchFamily="18" charset="0"/>
                      </a:rPr>
                      <m:t>∩</m:t>
                    </m:r>
                    <m:r>
                      <a:rPr lang="vi-VN" sz="3800" i="1">
                        <a:effectLst/>
                        <a:ea typeface="Times New Roman" panose="02020603050405020304" pitchFamily="18" charset="0"/>
                        <a:cs typeface="Times New Roman" panose="02020603050405020304" pitchFamily="18" charset="0"/>
                      </a:rPr>
                      <m:t>𝐵</m:t>
                    </m:r>
                    <m:r>
                      <a:rPr lang="en-US" sz="3800" b="0" i="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vi-VN" sz="3800" i="1">
                        <a:effectLst/>
                        <a:ea typeface="Times New Roman" panose="02020603050405020304" pitchFamily="18" charset="0"/>
                        <a:cs typeface="Times New Roman" panose="02020603050405020304" pitchFamily="18" charset="0"/>
                      </a:rPr>
                      <m:t>𝑃</m:t>
                    </m:r>
                    <m:d>
                      <m:dPr>
                        <m:ctrlPr>
                          <a:rPr lang="en-US" sz="3800" i="1">
                            <a:effectLst/>
                            <a:ea typeface="Times New Roman" panose="02020603050405020304" pitchFamily="18" charset="0"/>
                            <a:cs typeface="Times New Roman" panose="02020603050405020304" pitchFamily="18" charset="0"/>
                          </a:rPr>
                        </m:ctrlPr>
                      </m:dPr>
                      <m:e>
                        <m:r>
                          <a:rPr lang="vi-VN" sz="3800" i="1">
                            <a:effectLst/>
                            <a:ea typeface="Times New Roman" panose="02020603050405020304" pitchFamily="18" charset="0"/>
                            <a:cs typeface="Times New Roman" panose="02020603050405020304" pitchFamily="18" charset="0"/>
                          </a:rPr>
                          <m:t>𝐶</m:t>
                        </m:r>
                      </m:e>
                    </m:d>
                    <m:r>
                      <a:rPr lang="vi-VN" sz="3800" i="1">
                        <a:effectLst/>
                        <a:ea typeface="Times New Roman" panose="02020603050405020304" pitchFamily="18" charset="0"/>
                        <a:cs typeface="Times New Roman" panose="02020603050405020304" pitchFamily="18" charset="0"/>
                      </a:rPr>
                      <m:t>=</m:t>
                    </m:r>
                    <m:r>
                      <a:rPr lang="vi-VN" sz="3800" i="1">
                        <a:effectLst/>
                        <a:ea typeface="Times New Roman" panose="02020603050405020304" pitchFamily="18" charset="0"/>
                        <a:cs typeface="Times New Roman" panose="02020603050405020304" pitchFamily="18" charset="0"/>
                      </a:rPr>
                      <m:t>𝑃</m:t>
                    </m:r>
                    <m:d>
                      <m:dPr>
                        <m:ctrlPr>
                          <a:rPr lang="en-US" sz="3800" i="1">
                            <a:effectLst/>
                            <a:ea typeface="Times New Roman" panose="02020603050405020304" pitchFamily="18" charset="0"/>
                            <a:cs typeface="Times New Roman" panose="02020603050405020304" pitchFamily="18" charset="0"/>
                          </a:rPr>
                        </m:ctrlPr>
                      </m:dPr>
                      <m:e>
                        <m:r>
                          <a:rPr lang="vi-VN" sz="3800" i="1">
                            <a:effectLst/>
                            <a:ea typeface="Times New Roman" panose="02020603050405020304" pitchFamily="18" charset="0"/>
                            <a:cs typeface="Times New Roman" panose="02020603050405020304" pitchFamily="18" charset="0"/>
                          </a:rPr>
                          <m:t>𝐴</m:t>
                        </m:r>
                      </m:e>
                    </m:d>
                    <m:r>
                      <a:rPr lang="vi-VN" sz="3800" i="1">
                        <a:effectLst/>
                        <a:ea typeface="Times New Roman" panose="02020603050405020304" pitchFamily="18" charset="0"/>
                        <a:cs typeface="Times New Roman" panose="02020603050405020304" pitchFamily="18" charset="0"/>
                      </a:rPr>
                      <m:t>.</m:t>
                    </m:r>
                    <m:r>
                      <a:rPr lang="vi-VN" sz="3800" i="1">
                        <a:effectLst/>
                        <a:ea typeface="Times New Roman" panose="02020603050405020304" pitchFamily="18" charset="0"/>
                        <a:cs typeface="Times New Roman" panose="02020603050405020304" pitchFamily="18" charset="0"/>
                      </a:rPr>
                      <m:t>𝑃</m:t>
                    </m:r>
                    <m:d>
                      <m:dPr>
                        <m:ctrlPr>
                          <a:rPr lang="en-US" sz="3800" i="1">
                            <a:effectLst/>
                            <a:ea typeface="Times New Roman" panose="02020603050405020304" pitchFamily="18" charset="0"/>
                            <a:cs typeface="Times New Roman" panose="02020603050405020304" pitchFamily="18" charset="0"/>
                          </a:rPr>
                        </m:ctrlPr>
                      </m:dPr>
                      <m:e>
                        <m:r>
                          <a:rPr lang="vi-VN" sz="3800" i="1">
                            <a:effectLst/>
                            <a:ea typeface="Times New Roman" panose="02020603050405020304" pitchFamily="18" charset="0"/>
                            <a:cs typeface="Times New Roman" panose="02020603050405020304" pitchFamily="18" charset="0"/>
                          </a:rPr>
                          <m:t>𝐵</m:t>
                        </m:r>
                      </m:e>
                    </m:d>
                    <m:r>
                      <a:rPr lang="vi-VN" sz="3800" i="1">
                        <a:effectLst/>
                        <a:ea typeface="Times New Roman" panose="02020603050405020304" pitchFamily="18" charset="0"/>
                        <a:cs typeface="Times New Roman" panose="02020603050405020304" pitchFamily="18" charset="0"/>
                      </a:rPr>
                      <m:t>=0,8 . 0,9=0,72</m:t>
                    </m:r>
                  </m:oMath>
                </a14:m>
                <a:endParaRPr lang="en-US" sz="3800">
                  <a:effectLst/>
                  <a:ea typeface="Arial" panose="020B060402020202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3660035" y="5413164"/>
                <a:ext cx="12140433" cy="4062651"/>
              </a:xfrm>
              <a:prstGeom prst="rect">
                <a:avLst/>
              </a:prstGeom>
              <a:blipFill>
                <a:blip r:embed="rId3"/>
                <a:stretch>
                  <a:fillRect l="-1657" b="-2402"/>
                </a:stretch>
              </a:blipFill>
            </p:spPr>
            <p:txBody>
              <a:bodyPr/>
              <a:lstStyle/>
              <a:p>
                <a:r>
                  <a:rPr lang="en-US">
                    <a:noFill/>
                  </a:rPr>
                  <a:t> </a:t>
                </a:r>
              </a:p>
            </p:txBody>
          </p:sp>
        </mc:Fallback>
      </mc:AlternateContent>
    </p:spTree>
    <p:extLst>
      <p:ext uri="{BB962C8B-B14F-4D97-AF65-F5344CB8AC3E}">
        <p14:creationId xmlns:p14="http://schemas.microsoft.com/office/powerpoint/2010/main" val="2038235170"/>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down)">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barn(inVertical)">
                                      <p:cBhvr>
                                        <p:cTn id="3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5" name="Rectangle 4"/>
          <p:cNvSpPr/>
          <p:nvPr/>
        </p:nvSpPr>
        <p:spPr>
          <a:xfrm>
            <a:off x="800100" y="647700"/>
            <a:ext cx="16687800" cy="2723823"/>
          </a:xfrm>
          <a:prstGeom prst="rect">
            <a:avLst/>
          </a:prstGeom>
        </p:spPr>
        <p:txBody>
          <a:bodyPr wrap="square">
            <a:spAutoFit/>
          </a:bodyPr>
          <a:lstStyle/>
          <a:p>
            <a:pPr algn="just">
              <a:lnSpc>
                <a:spcPct val="150000"/>
              </a:lnSpc>
            </a:pPr>
            <a:r>
              <a:rPr lang="vi-VN" sz="3800" b="1" smtClean="0">
                <a:solidFill>
                  <a:srgbClr val="4BACC6">
                    <a:lumMod val="75000"/>
                  </a:srgbClr>
                </a:solidFill>
                <a:latin typeface="Arial" panose="020B0604020202020204" pitchFamily="34" charset="0"/>
                <a:cs typeface="Arial" panose="020B0604020202020204" pitchFamily="34" charset="0"/>
              </a:rPr>
              <a:t>Bài </a:t>
            </a:r>
            <a:r>
              <a:rPr lang="en-US" sz="3800" b="1" smtClean="0">
                <a:solidFill>
                  <a:srgbClr val="4BACC6">
                    <a:lumMod val="75000"/>
                  </a:srgbClr>
                </a:solidFill>
                <a:latin typeface="Arial" panose="020B0604020202020204" pitchFamily="34" charset="0"/>
                <a:cs typeface="Arial" panose="020B0604020202020204" pitchFamily="34" charset="0"/>
              </a:rPr>
              <a:t>6 </a:t>
            </a:r>
            <a:r>
              <a:rPr lang="vi-VN" sz="3800" b="1" smtClean="0">
                <a:solidFill>
                  <a:srgbClr val="4BACC6">
                    <a:lumMod val="75000"/>
                  </a:srgbClr>
                </a:solidFill>
                <a:latin typeface="Arial" panose="020B0604020202020204" pitchFamily="34" charset="0"/>
                <a:cs typeface="Arial" panose="020B0604020202020204" pitchFamily="34" charset="0"/>
              </a:rPr>
              <a:t>(SGK </a:t>
            </a:r>
            <a:r>
              <a:rPr lang="vi-VN" sz="3800" b="1" dirty="0">
                <a:solidFill>
                  <a:srgbClr val="4BACC6">
                    <a:lumMod val="75000"/>
                  </a:srgbClr>
                </a:solidFill>
                <a:latin typeface="Arial" panose="020B0604020202020204" pitchFamily="34" charset="0"/>
                <a:cs typeface="Arial" panose="020B0604020202020204" pitchFamily="34" charset="0"/>
              </a:rPr>
              <a:t>- tr.</a:t>
            </a:r>
            <a:r>
              <a:rPr lang="en-US" sz="3800" b="1" dirty="0">
                <a:solidFill>
                  <a:srgbClr val="4BACC6">
                    <a:lumMod val="75000"/>
                  </a:srgbClr>
                </a:solidFill>
                <a:latin typeface="Arial" panose="020B0604020202020204" pitchFamily="34" charset="0"/>
                <a:cs typeface="Arial" panose="020B0604020202020204" pitchFamily="34" charset="0"/>
              </a:rPr>
              <a:t>26</a:t>
            </a:r>
            <a:r>
              <a:rPr lang="vi-VN" sz="3800" b="1">
                <a:solidFill>
                  <a:srgbClr val="4BACC6">
                    <a:lumMod val="75000"/>
                  </a:srgbClr>
                </a:solidFill>
                <a:latin typeface="Arial" panose="020B0604020202020204" pitchFamily="34" charset="0"/>
                <a:cs typeface="Arial" panose="020B0604020202020204" pitchFamily="34" charset="0"/>
              </a:rPr>
              <a:t>) </a:t>
            </a:r>
            <a:r>
              <a:rPr lang="vi-VN" sz="3800">
                <a:cs typeface="Arial" panose="020B0604020202020204" pitchFamily="34" charset="0"/>
              </a:rPr>
              <a:t>Một người chọn ngẫu nhiên 3 lá thư vào 3 phong bì đã ghi địa chỉ sao cho mỗi phong bì chỉ chứa một lá thư. Tính xác suất để có ít nhất một lá thư được cho vào đúng phong bì đã ghi địa chỉ theo lá thư </a:t>
            </a:r>
            <a:r>
              <a:rPr lang="vi-VN" sz="3800">
                <a:cs typeface="Arial" panose="020B0604020202020204" pitchFamily="34" charset="0"/>
              </a:rPr>
              <a:t>đó</a:t>
            </a:r>
            <a:r>
              <a:rPr lang="vi-VN" sz="3800" smtClean="0">
                <a:cs typeface="Arial" panose="020B0604020202020204" pitchFamily="34" charset="0"/>
              </a:rPr>
              <a:t>.</a:t>
            </a:r>
            <a:endParaRPr lang="vi-VN" sz="3800">
              <a:cs typeface="Arial" panose="020B0604020202020204" pitchFamily="34" charset="0"/>
            </a:endParaRPr>
          </a:p>
        </p:txBody>
      </p:sp>
      <p:sp>
        <p:nvSpPr>
          <p:cNvPr id="9" name="Freeform 19"/>
          <p:cNvSpPr/>
          <p:nvPr/>
        </p:nvSpPr>
        <p:spPr>
          <a:xfrm rot="19049458">
            <a:off x="16018644" y="8216694"/>
            <a:ext cx="1746662" cy="1748003"/>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Layer>
                  </a14:imgProps>
                </a:ext>
                <a:ext uri="{96DAC541-7B7A-43D3-8B79-37D633B846F1}">
                  <asvg:svgBlip xmlns:asvg="http://schemas.microsoft.com/office/drawing/2016/SVG/main" xmlns="" r:embed="rId5"/>
                </a:ext>
              </a:extLst>
            </a:blip>
            <a:stretch>
              <a:fillRect/>
            </a:stretch>
          </a:blipFill>
        </p:spPr>
      </p:sp>
      <p:sp>
        <p:nvSpPr>
          <p:cNvPr id="7" name="TextBox 6"/>
          <p:cNvSpPr txBox="1"/>
          <p:nvPr/>
        </p:nvSpPr>
        <p:spPr>
          <a:xfrm>
            <a:off x="8382000" y="3551992"/>
            <a:ext cx="1524000" cy="677108"/>
          </a:xfrm>
          <a:prstGeom prst="rect">
            <a:avLst/>
          </a:prstGeom>
          <a:noFill/>
        </p:spPr>
        <p:txBody>
          <a:bodyPr wrap="square" rtlCol="0">
            <a:spAutoFit/>
          </a:bodyPr>
          <a:lstStyle/>
          <a:p>
            <a:pPr algn="ctr"/>
            <a:r>
              <a:rPr lang="vi-VN" sz="3800" b="1" u="sng" dirty="0" smtClean="0">
                <a:solidFill>
                  <a:srgbClr val="C00000"/>
                </a:solidFill>
                <a:latin typeface="Arial" panose="020B0604020202020204" pitchFamily="34" charset="0"/>
                <a:cs typeface="Arial" panose="020B0604020202020204" pitchFamily="34" charset="0"/>
              </a:rPr>
              <a:t>Giải</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800100" y="4381707"/>
                <a:ext cx="16573500" cy="5257593"/>
              </a:xfrm>
              <a:prstGeom prst="rect">
                <a:avLst/>
              </a:prstGeom>
            </p:spPr>
            <p:txBody>
              <a:bodyPr wrap="square">
                <a:spAutoFit/>
              </a:bodyPr>
              <a:lstStyle/>
              <a:p>
                <a:pPr algn="just">
                  <a:lnSpc>
                    <a:spcPct val="150000"/>
                  </a:lnSpc>
                </a:pPr>
                <a:r>
                  <a:rPr lang="vi-VN" sz="3800" smtClean="0">
                    <a:ea typeface="Calibri" panose="020F0502020204030204" pitchFamily="34" charset="0"/>
                    <a:cs typeface="Times New Roman" panose="02020603050405020304" pitchFamily="18" charset="0"/>
                  </a:rPr>
                  <a:t>- Số phần tử của không gian mẫu là: </a:t>
                </a:r>
                <a14:m>
                  <m:oMath xmlns:m="http://schemas.openxmlformats.org/officeDocument/2006/math">
                    <m:r>
                      <a:rPr lang="vi-VN" sz="3800" i="1">
                        <a:effectLst/>
                        <a:ea typeface="Calibri" panose="020F0502020204030204" pitchFamily="34" charset="0"/>
                        <a:cs typeface="Times New Roman" panose="02020603050405020304" pitchFamily="18" charset="0"/>
                      </a:rPr>
                      <m:t>𝑛</m:t>
                    </m:r>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𝛺</m:t>
                    </m:r>
                    <m:r>
                      <a:rPr lang="vi-VN" sz="3800" i="1">
                        <a:effectLst/>
                        <a:ea typeface="Calibri" panose="020F0502020204030204" pitchFamily="34" charset="0"/>
                        <a:cs typeface="Times New Roman" panose="02020603050405020304" pitchFamily="18" charset="0"/>
                      </a:rPr>
                      <m:t>)=3!=6</m:t>
                    </m:r>
                  </m:oMath>
                </a14:m>
                <a:endParaRPr lang="en-US" sz="3800">
                  <a:effectLst/>
                  <a:ea typeface="Arial" panose="020B0604020202020204" pitchFamily="34" charset="0"/>
                  <a:cs typeface="Times New Roman" panose="02020603050405020304" pitchFamily="18" charset="0"/>
                </a:endParaRPr>
              </a:p>
              <a:p>
                <a:pPr algn="just">
                  <a:lnSpc>
                    <a:spcPct val="150000"/>
                  </a:lnSpc>
                </a:pPr>
                <a:r>
                  <a:rPr lang="vi-VN" sz="3800">
                    <a:effectLst/>
                    <a:ea typeface="Calibri" panose="020F0502020204030204" pitchFamily="34" charset="0"/>
                    <a:cs typeface="Times New Roman" panose="02020603050405020304" pitchFamily="18" charset="0"/>
                  </a:rPr>
                  <a:t>- Gọi </a:t>
                </a:r>
                <a14:m>
                  <m:oMath xmlns:m="http://schemas.openxmlformats.org/officeDocument/2006/math">
                    <m:r>
                      <a:rPr lang="vi-VN" sz="3800" i="1">
                        <a:effectLst/>
                        <a:ea typeface="Calibri" panose="020F0502020204030204" pitchFamily="34" charset="0"/>
                        <a:cs typeface="Times New Roman" panose="02020603050405020304" pitchFamily="18" charset="0"/>
                      </a:rPr>
                      <m:t>𝐵</m:t>
                    </m:r>
                  </m:oMath>
                </a14:m>
                <a:r>
                  <a:rPr lang="vi-VN" sz="3800">
                    <a:effectLst/>
                    <a:ea typeface="Calibri" panose="020F0502020204030204" pitchFamily="34" charset="0"/>
                    <a:cs typeface="Times New Roman" panose="02020603050405020304" pitchFamily="18" charset="0"/>
                  </a:rPr>
                  <a:t> là biến cố “Không lá thư nào được bỏ đúng phong bì”</a:t>
                </a:r>
                <a:endParaRPr lang="en-US" sz="3800">
                  <a:effectLst/>
                  <a:ea typeface="Arial" panose="020B0604020202020204" pitchFamily="34" charset="0"/>
                  <a:cs typeface="Times New Roman" panose="02020603050405020304" pitchFamily="18" charset="0"/>
                </a:endParaRPr>
              </a:p>
              <a:p>
                <a:pPr algn="just">
                  <a:lnSpc>
                    <a:spcPct val="150000"/>
                  </a:lnSpc>
                </a:pPr>
                <a:r>
                  <a:rPr lang="en-US" sz="3800" smtClean="0">
                    <a:effectLst/>
                    <a:ea typeface="Calibri" panose="020F0502020204030204" pitchFamily="34" charset="0"/>
                    <a:cs typeface="Times New Roman" panose="02020603050405020304" pitchFamily="18" charset="0"/>
                  </a:rPr>
                  <a:t>          </a:t>
                </a:r>
                <a14:m>
                  <m:oMath xmlns:m="http://schemas.openxmlformats.org/officeDocument/2006/math">
                    <m:r>
                      <a:rPr lang="vi-VN" sz="3800" i="1">
                        <a:effectLst/>
                        <a:ea typeface="Calibri" panose="020F0502020204030204" pitchFamily="34" charset="0"/>
                        <a:cs typeface="Times New Roman" panose="02020603050405020304" pitchFamily="18" charset="0"/>
                      </a:rPr>
                      <m:t>𝐴</m:t>
                    </m:r>
                  </m:oMath>
                </a14:m>
                <a:r>
                  <a:rPr lang="vi-VN" sz="3800">
                    <a:effectLst/>
                    <a:ea typeface="Calibri" panose="020F0502020204030204" pitchFamily="34" charset="0"/>
                    <a:cs typeface="Times New Roman" panose="02020603050405020304" pitchFamily="18" charset="0"/>
                  </a:rPr>
                  <a:t> là biến cố “Có ít nhất một lá thư được bỏ đúng phong bì”</a:t>
                </a:r>
                <a:endParaRPr lang="en-US" sz="3800">
                  <a:effectLs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𝑛</m:t>
                    </m:r>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𝐵</m:t>
                    </m:r>
                    <m:r>
                      <a:rPr lang="vi-VN" sz="3800" i="1">
                        <a:effectLst/>
                        <a:ea typeface="Calibri" panose="020F0502020204030204" pitchFamily="34" charset="0"/>
                        <a:cs typeface="Times New Roman" panose="02020603050405020304" pitchFamily="18" charset="0"/>
                      </a:rPr>
                      <m:t>)=2</m:t>
                    </m:r>
                  </m:oMath>
                </a14:m>
                <a:r>
                  <a:rPr lang="vi-VN" sz="3800">
                    <a:effectLst/>
                    <a:ea typeface="Calibri" panose="020F0502020204030204" pitchFamily="34" charset="0"/>
                    <a:cs typeface="Times New Roman" panose="02020603050405020304" pitchFamily="18" charset="0"/>
                  </a:rPr>
                  <a:t> </a:t>
                </a:r>
                <a14:m>
                  <m:oMath xmlns:m="http://schemas.openxmlformats.org/officeDocument/2006/math">
                    <m:r>
                      <a:rPr lang="en-US" sz="3800" i="1">
                        <a:latin typeface="Cambria Math" panose="02040503050406030204" pitchFamily="18" charset="0"/>
                        <a:ea typeface="Calibri" panose="020F0502020204030204" pitchFamily="34" charset="0"/>
                        <a:cs typeface="Times New Roman" panose="02020603050405020304" pitchFamily="18" charset="0"/>
                      </a:rPr>
                      <m:t>⇒</m:t>
                    </m:r>
                  </m:oMath>
                </a14:m>
                <a:r>
                  <a:rPr lang="vi-VN" sz="3800">
                    <a:effectLst/>
                    <a:ea typeface="Calibri" panose="020F0502020204030204" pitchFamily="34" charset="0"/>
                    <a:cs typeface="Times New Roman" panose="02020603050405020304" pitchFamily="18" charset="0"/>
                  </a:rPr>
                  <a:t> </a:t>
                </a:r>
                <a14:m>
                  <m:oMath xmlns:m="http://schemas.openxmlformats.org/officeDocument/2006/math">
                    <m:r>
                      <a:rPr lang="vi-VN" sz="3800" i="1">
                        <a:effectLst/>
                        <a:ea typeface="Calibri" panose="020F0502020204030204" pitchFamily="34" charset="0"/>
                        <a:cs typeface="Times New Roman" panose="02020603050405020304" pitchFamily="18" charset="0"/>
                      </a:rPr>
                      <m:t>𝑃</m:t>
                    </m:r>
                    <m:d>
                      <m:dPr>
                        <m:ctrlPr>
                          <a:rPr lang="en-US" sz="3800" i="1">
                            <a:effectLst/>
                            <a:ea typeface="Calibri" panose="020F0502020204030204" pitchFamily="34" charset="0"/>
                            <a:cs typeface="Times New Roman" panose="02020603050405020304" pitchFamily="18" charset="0"/>
                          </a:rPr>
                        </m:ctrlPr>
                      </m:dPr>
                      <m:e>
                        <m:r>
                          <a:rPr lang="vi-VN" sz="3800" i="1">
                            <a:effectLst/>
                            <a:ea typeface="Calibri" panose="020F0502020204030204" pitchFamily="34" charset="0"/>
                            <a:cs typeface="Times New Roman" panose="02020603050405020304" pitchFamily="18" charset="0"/>
                          </a:rPr>
                          <m:t>𝐵</m:t>
                        </m:r>
                      </m:e>
                    </m:d>
                    <m:r>
                      <a:rPr lang="vi-VN" sz="3800" i="1">
                        <a:effectLst/>
                        <a:ea typeface="Calibri" panose="020F0502020204030204" pitchFamily="34" charset="0"/>
                        <a:cs typeface="Times New Roman" panose="02020603050405020304" pitchFamily="18" charset="0"/>
                      </a:rPr>
                      <m:t>=</m:t>
                    </m:r>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2</m:t>
                        </m:r>
                      </m:num>
                      <m:den>
                        <m:r>
                          <a:rPr lang="vi-VN" sz="3800" i="1">
                            <a:effectLst/>
                            <a:ea typeface="Calibri" panose="020F0502020204030204" pitchFamily="34" charset="0"/>
                            <a:cs typeface="Times New Roman" panose="02020603050405020304" pitchFamily="18" charset="0"/>
                          </a:rPr>
                          <m:t>6</m:t>
                        </m:r>
                      </m:den>
                    </m:f>
                  </m:oMath>
                </a14:m>
                <a:endParaRPr lang="en-US" sz="3800">
                  <a:effectLs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en-US" sz="3800" i="1">
                        <a:latin typeface="Cambria Math" panose="02040503050406030204" pitchFamily="18" charset="0"/>
                        <a:ea typeface="Calibri" panose="020F0502020204030204" pitchFamily="34" charset="0"/>
                        <a:cs typeface="Times New Roman" panose="02020603050405020304" pitchFamily="18" charset="0"/>
                      </a:rPr>
                      <m:t>⇒</m:t>
                    </m:r>
                  </m:oMath>
                </a14:m>
                <a:r>
                  <a:rPr lang="vi-VN" sz="3800">
                    <a:effectLst/>
                    <a:ea typeface="Calibri" panose="020F0502020204030204" pitchFamily="34" charset="0"/>
                    <a:cs typeface="Times New Roman" panose="02020603050405020304" pitchFamily="18" charset="0"/>
                  </a:rPr>
                  <a:t> </a:t>
                </a:r>
                <a14:m>
                  <m:oMath xmlns:m="http://schemas.openxmlformats.org/officeDocument/2006/math">
                    <m:r>
                      <a:rPr lang="vi-VN" sz="3800" i="1">
                        <a:effectLst/>
                        <a:ea typeface="Calibri" panose="020F0502020204030204" pitchFamily="34" charset="0"/>
                        <a:cs typeface="Times New Roman" panose="02020603050405020304" pitchFamily="18" charset="0"/>
                      </a:rPr>
                      <m:t>𝑃</m:t>
                    </m:r>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𝐴</m:t>
                    </m:r>
                    <m:r>
                      <a:rPr lang="vi-VN" sz="3800" i="1">
                        <a:effectLst/>
                        <a:ea typeface="Calibri" panose="020F0502020204030204" pitchFamily="34" charset="0"/>
                        <a:cs typeface="Times New Roman" panose="02020603050405020304" pitchFamily="18" charset="0"/>
                      </a:rPr>
                      <m:t>)=1−</m:t>
                    </m:r>
                    <m:r>
                      <a:rPr lang="vi-VN" sz="3800" i="1">
                        <a:effectLst/>
                        <a:ea typeface="Calibri" panose="020F0502020204030204" pitchFamily="34" charset="0"/>
                        <a:cs typeface="Times New Roman" panose="02020603050405020304" pitchFamily="18" charset="0"/>
                      </a:rPr>
                      <m:t>𝑃</m:t>
                    </m:r>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𝐵</m:t>
                    </m:r>
                    <m:r>
                      <a:rPr lang="vi-VN" sz="3800" i="1">
                        <a:effectLst/>
                        <a:ea typeface="Calibri" panose="020F0502020204030204" pitchFamily="34" charset="0"/>
                        <a:cs typeface="Times New Roman" panose="02020603050405020304" pitchFamily="18" charset="0"/>
                      </a:rPr>
                      <m:t>)=1−</m:t>
                    </m:r>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2</m:t>
                        </m:r>
                      </m:num>
                      <m:den>
                        <m:r>
                          <a:rPr lang="vi-VN" sz="3800" i="1">
                            <a:effectLst/>
                            <a:ea typeface="Calibri" panose="020F0502020204030204" pitchFamily="34" charset="0"/>
                            <a:cs typeface="Times New Roman" panose="02020603050405020304" pitchFamily="18" charset="0"/>
                          </a:rPr>
                          <m:t>6</m:t>
                        </m:r>
                      </m:den>
                    </m:f>
                    <m:r>
                      <a:rPr lang="vi-VN" sz="3800" i="1">
                        <a:effectLst/>
                        <a:ea typeface="Calibri" panose="020F0502020204030204" pitchFamily="34" charset="0"/>
                        <a:cs typeface="Times New Roman" panose="02020603050405020304" pitchFamily="18" charset="0"/>
                      </a:rPr>
                      <m:t>=</m:t>
                    </m:r>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2</m:t>
                        </m:r>
                      </m:num>
                      <m:den>
                        <m:r>
                          <a:rPr lang="vi-VN" sz="3800" i="1">
                            <a:effectLst/>
                            <a:ea typeface="Calibri" panose="020F0502020204030204" pitchFamily="34" charset="0"/>
                            <a:cs typeface="Times New Roman" panose="02020603050405020304" pitchFamily="18" charset="0"/>
                          </a:rPr>
                          <m:t>3</m:t>
                        </m:r>
                      </m:den>
                    </m:f>
                  </m:oMath>
                </a14:m>
                <a:endParaRPr lang="en-US" sz="3800">
                  <a:effectLst/>
                  <a:ea typeface="Arial" panose="020B060402020202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800100" y="4381707"/>
                <a:ext cx="16573500" cy="5257593"/>
              </a:xfrm>
              <a:prstGeom prst="rect">
                <a:avLst/>
              </a:prstGeom>
              <a:blipFill>
                <a:blip r:embed="rId6"/>
                <a:stretch>
                  <a:fillRect l="-1214"/>
                </a:stretch>
              </a:blipFill>
            </p:spPr>
            <p:txBody>
              <a:bodyPr/>
              <a:lstStyle/>
              <a:p>
                <a:r>
                  <a:rPr lang="en-US">
                    <a:noFill/>
                  </a:rPr>
                  <a:t> </a:t>
                </a:r>
              </a:p>
            </p:txBody>
          </p:sp>
        </mc:Fallback>
      </mc:AlternateContent>
    </p:spTree>
    <p:extLst>
      <p:ext uri="{BB962C8B-B14F-4D97-AF65-F5344CB8AC3E}">
        <p14:creationId xmlns:p14="http://schemas.microsoft.com/office/powerpoint/2010/main" val="1168052177"/>
      </p:ext>
    </p:extLst>
  </p:cSld>
  <p:clrMapOvr>
    <a:masterClrMapping/>
  </p:clrMapOvr>
  <mc:AlternateContent xmlns:mc="http://schemas.openxmlformats.org/markup-compatibility/2006">
    <mc:Choice xmlns:p14="http://schemas.microsoft.com/office/powerpoint/2010/main" Requires="p14">
      <p:transition spd="med" p14:dur="700">
        <p:pull dir="r"/>
      </p:transition>
    </mc:Choice>
    <mc:Fallback>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down)">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wipe(up)">
                                      <p:cBhvr>
                                        <p:cTn id="3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TextBox 25"/>
          <p:cNvSpPr txBox="1"/>
          <p:nvPr/>
        </p:nvSpPr>
        <p:spPr>
          <a:xfrm>
            <a:off x="1091768" y="2484477"/>
            <a:ext cx="15868900" cy="5478423"/>
          </a:xfrm>
          <a:prstGeom prst="rect">
            <a:avLst/>
          </a:prstGeom>
          <a:noFill/>
        </p:spPr>
        <p:txBody>
          <a:bodyPr wrap="square" rtlCol="0">
            <a:spAutoFit/>
          </a:bodyPr>
          <a:lstStyle/>
          <a:p>
            <a:pPr algn="just">
              <a:lnSpc>
                <a:spcPct val="175000"/>
              </a:lnSpc>
            </a:pPr>
            <a:r>
              <a:rPr kumimoji="0" lang="vi-VN" sz="40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Bài </a:t>
            </a:r>
            <a:r>
              <a:rPr kumimoji="0" lang="en-US" sz="40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7 </a:t>
            </a:r>
            <a:r>
              <a:rPr kumimoji="0" lang="vi-VN" sz="40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(SGK </a:t>
            </a:r>
            <a:r>
              <a:rPr kumimoji="0" lang="vi-VN" sz="4000" b="1" i="0" u="none" strike="noStrike" kern="1200" cap="none" spc="0" normalizeH="0" baseline="0" noProof="0" dirty="0" smtClean="0">
                <a:ln>
                  <a:noFill/>
                </a:ln>
                <a:solidFill>
                  <a:srgbClr val="4BACC6">
                    <a:lumMod val="75000"/>
                  </a:srgbClr>
                </a:solidFill>
                <a:effectLst/>
                <a:uLnTx/>
                <a:uFillTx/>
                <a:latin typeface="Arial" panose="020B0604020202020204" pitchFamily="34" charset="0"/>
                <a:cs typeface="Arial" panose="020B0604020202020204" pitchFamily="34" charset="0"/>
              </a:rPr>
              <a:t>- tr.</a:t>
            </a:r>
            <a:r>
              <a:rPr kumimoji="0" lang="en-US" sz="4000" b="1" i="0" u="none" strike="noStrike" kern="1200" cap="none" spc="0" normalizeH="0" baseline="0" noProof="0" dirty="0" smtClean="0">
                <a:ln>
                  <a:noFill/>
                </a:ln>
                <a:solidFill>
                  <a:srgbClr val="4BACC6">
                    <a:lumMod val="75000"/>
                  </a:srgbClr>
                </a:solidFill>
                <a:effectLst/>
                <a:uLnTx/>
                <a:uFillTx/>
                <a:latin typeface="Arial" panose="020B0604020202020204" pitchFamily="34" charset="0"/>
                <a:cs typeface="Arial" panose="020B0604020202020204" pitchFamily="34" charset="0"/>
              </a:rPr>
              <a:t>26</a:t>
            </a:r>
            <a:r>
              <a:rPr kumimoji="0" lang="vi-VN" sz="40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 </a:t>
            </a:r>
            <a:r>
              <a:rPr lang="vi-VN" sz="4000">
                <a:solidFill>
                  <a:srgbClr val="000000"/>
                </a:solidFill>
                <a:latin typeface="Arial" panose="020B0604020202020204" pitchFamily="34" charset="0"/>
                <a:cs typeface="Arial" panose="020B0604020202020204" pitchFamily="34" charset="0"/>
              </a:rPr>
              <a:t>Một hộp chứa 9 quả cầu có cùng kích thước và khối lượng. Trong đó có 4 quả cầu màu xanh đánh số từ 1 đến 4, có 3 quả cầu màu vàng đánh số từ 1 đến 3, có 2 quả cầu màu đỏ đánh số từ 1 đến 2. Lấy ngẫu nhiên 2 quả cầu từ hộp. Tính xác suất để 2 quả cầu được lấy vừa khác màu vừa khác số.</a:t>
            </a:r>
            <a:endParaRPr lang="vi-VN" sz="4000" smtClean="0">
              <a:solidFill>
                <a:srgbClr val="0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5814224" y="7962900"/>
            <a:ext cx="1965916" cy="2060548"/>
          </a:xfrm>
          <a:prstGeom prst="rect">
            <a:avLst/>
          </a:prstGeom>
        </p:spPr>
      </p:pic>
      <p:sp>
        <p:nvSpPr>
          <p:cNvPr id="7" name="TextBox 6"/>
          <p:cNvSpPr txBox="1"/>
          <p:nvPr/>
        </p:nvSpPr>
        <p:spPr>
          <a:xfrm>
            <a:off x="4345912" y="1118460"/>
            <a:ext cx="9596176"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smtClean="0">
                <a:ln>
                  <a:noFill/>
                </a:ln>
                <a:effectLst/>
                <a:uLnTx/>
                <a:uFillTx/>
                <a:latin typeface="Arial" panose="020B0604020202020204" pitchFamily="34" charset="0"/>
                <a:ea typeface="+mn-ea"/>
                <a:cs typeface="Arial" panose="020B0604020202020204" pitchFamily="34" charset="0"/>
              </a:rPr>
              <a:t>VẬN</a:t>
            </a:r>
            <a:r>
              <a:rPr kumimoji="0" lang="en-US" sz="6500" b="1" i="0" u="none" strike="noStrike" kern="1200" cap="none" spc="0" normalizeH="0" noProof="0" smtClean="0">
                <a:ln>
                  <a:noFill/>
                </a:ln>
                <a:effectLst/>
                <a:uLnTx/>
                <a:uFillTx/>
                <a:latin typeface="Arial" panose="020B0604020202020204" pitchFamily="34" charset="0"/>
                <a:ea typeface="+mn-ea"/>
                <a:cs typeface="Arial" panose="020B0604020202020204" pitchFamily="34" charset="0"/>
              </a:rPr>
              <a:t> DỤNG</a:t>
            </a:r>
            <a:endParaRPr kumimoji="0" lang="en-US" sz="65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6120230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5"/>
          <p:cNvPicPr>
            <a:picLocks noChangeAspect="1"/>
          </p:cNvPicPr>
          <p:nvPr/>
        </p:nvPicPr>
        <p:blipFill>
          <a:blip r:embed="rId2"/>
          <a:stretch>
            <a:fillRect/>
          </a:stretch>
        </p:blipFill>
        <p:spPr>
          <a:xfrm>
            <a:off x="15621000" y="917603"/>
            <a:ext cx="1638941" cy="1717834"/>
          </a:xfrm>
          <a:prstGeom prst="rect">
            <a:avLst/>
          </a:prstGeom>
        </p:spPr>
      </p:pic>
      <p:sp>
        <p:nvSpPr>
          <p:cNvPr id="7" name="TextBox 6"/>
          <p:cNvSpPr txBox="1"/>
          <p:nvPr/>
        </p:nvSpPr>
        <p:spPr>
          <a:xfrm>
            <a:off x="8572500" y="1104900"/>
            <a:ext cx="1524000" cy="692497"/>
          </a:xfrm>
          <a:prstGeom prst="rect">
            <a:avLst/>
          </a:prstGeom>
          <a:noFill/>
        </p:spPr>
        <p:txBody>
          <a:bodyPr wrap="square" rtlCol="0">
            <a:spAutoFit/>
          </a:bodyPr>
          <a:lstStyle/>
          <a:p>
            <a:pPr algn="ctr"/>
            <a:r>
              <a:rPr lang="vi-VN" sz="3900" b="1" u="sng" dirty="0" smtClean="0">
                <a:solidFill>
                  <a:srgbClr val="C00000"/>
                </a:solidFill>
                <a:latin typeface="Arial" panose="020B0604020202020204" pitchFamily="34" charset="0"/>
                <a:cs typeface="Arial" panose="020B0604020202020204" pitchFamily="34" charset="0"/>
              </a:rPr>
              <a:t>Giải</a:t>
            </a:r>
            <a:endParaRPr lang="en-US" sz="39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1752600" y="2095500"/>
                <a:ext cx="15163800" cy="7280263"/>
              </a:xfrm>
              <a:prstGeom prst="rect">
                <a:avLst/>
              </a:prstGeom>
            </p:spPr>
            <p:txBody>
              <a:bodyPr wrap="square">
                <a:spAutoFit/>
              </a:bodyPr>
              <a:lstStyle/>
              <a:p>
                <a:pPr algn="just">
                  <a:lnSpc>
                    <a:spcPct val="175000"/>
                  </a:lnSpc>
                  <a:spcBef>
                    <a:spcPts val="600"/>
                  </a:spcBef>
                  <a:spcAft>
                    <a:spcPts val="600"/>
                  </a:spcAft>
                </a:pPr>
                <a:r>
                  <a:rPr lang="vi-VN" sz="3800">
                    <a:ea typeface="Calibri" panose="020F0502020204030204" pitchFamily="34" charset="0"/>
                    <a:cs typeface="Times New Roman" panose="02020603050405020304" pitchFamily="18" charset="0"/>
                  </a:rPr>
                  <a:t>- Số cách lấu ngẫu nhiên hai quả cầu: </a:t>
                </a:r>
                <a14:m>
                  <m:oMath xmlns:m="http://schemas.openxmlformats.org/officeDocument/2006/math">
                    <m:r>
                      <a:rPr lang="vi-VN" sz="3800" i="1">
                        <a:effectLst/>
                        <a:ea typeface="Calibri" panose="020F0502020204030204" pitchFamily="34" charset="0"/>
                        <a:cs typeface="Times New Roman" panose="02020603050405020304" pitchFamily="18" charset="0"/>
                      </a:rPr>
                      <m:t>𝑛</m:t>
                    </m:r>
                    <m:d>
                      <m:dPr>
                        <m:ctrlPr>
                          <a:rPr lang="en-US" sz="3800" i="1">
                            <a:effectLst/>
                            <a:ea typeface="Calibri" panose="020F0502020204030204" pitchFamily="34" charset="0"/>
                            <a:cs typeface="Times New Roman" panose="02020603050405020304" pitchFamily="18" charset="0"/>
                          </a:rPr>
                        </m:ctrlPr>
                      </m:dPr>
                      <m:e>
                        <m:r>
                          <m:rPr>
                            <m:sty m:val="p"/>
                          </m:rPr>
                          <a:rPr lang="vi-VN" sz="3800">
                            <a:effectLst/>
                            <a:ea typeface="Calibri" panose="020F0502020204030204" pitchFamily="34" charset="0"/>
                            <a:cs typeface="Times New Roman" panose="02020603050405020304" pitchFamily="18" charset="0"/>
                          </a:rPr>
                          <m:t>Ω</m:t>
                        </m:r>
                      </m:e>
                    </m:d>
                    <m:r>
                      <a:rPr lang="vi-VN" sz="3800" i="1">
                        <a:effectLst/>
                        <a:ea typeface="Calibri" panose="020F0502020204030204" pitchFamily="34" charset="0"/>
                        <a:cs typeface="Times New Roman" panose="02020603050405020304" pitchFamily="18" charset="0"/>
                      </a:rPr>
                      <m:t>=</m:t>
                    </m:r>
                    <m:sSubSup>
                      <m:sSubSupPr>
                        <m:ctrlPr>
                          <a:rPr lang="en-US" sz="3800" i="1">
                            <a:effectLst/>
                            <a:ea typeface="Calibri" panose="020F0502020204030204" pitchFamily="34" charset="0"/>
                            <a:cs typeface="Times New Roman" panose="02020603050405020304" pitchFamily="18" charset="0"/>
                          </a:rPr>
                        </m:ctrlPr>
                      </m:sSubSupPr>
                      <m:e>
                        <m:r>
                          <a:rPr lang="vi-VN" sz="3800" i="1">
                            <a:effectLst/>
                            <a:ea typeface="Calibri" panose="020F0502020204030204" pitchFamily="34" charset="0"/>
                            <a:cs typeface="Times New Roman" panose="02020603050405020304" pitchFamily="18" charset="0"/>
                          </a:rPr>
                          <m:t>𝐶</m:t>
                        </m:r>
                      </m:e>
                      <m:sub>
                        <m:r>
                          <a:rPr lang="vi-VN" sz="3800" i="1">
                            <a:effectLst/>
                            <a:ea typeface="Calibri" panose="020F0502020204030204" pitchFamily="34" charset="0"/>
                            <a:cs typeface="Times New Roman" panose="02020603050405020304" pitchFamily="18" charset="0"/>
                          </a:rPr>
                          <m:t>9</m:t>
                        </m:r>
                      </m:sub>
                      <m:sup>
                        <m:r>
                          <a:rPr lang="vi-VN" sz="3800" i="1">
                            <a:effectLst/>
                            <a:ea typeface="Calibri" panose="020F0502020204030204" pitchFamily="34" charset="0"/>
                            <a:cs typeface="Times New Roman" panose="02020603050405020304" pitchFamily="18" charset="0"/>
                          </a:rPr>
                          <m:t>2</m:t>
                        </m:r>
                      </m:sup>
                    </m:sSubSup>
                    <m:r>
                      <a:rPr lang="vi-VN" sz="3800" i="1">
                        <a:effectLst/>
                        <a:ea typeface="Calibri" panose="020F0502020204030204" pitchFamily="34" charset="0"/>
                        <a:cs typeface="Times New Roman" panose="02020603050405020304" pitchFamily="18" charset="0"/>
                      </a:rPr>
                      <m:t>=36</m:t>
                    </m:r>
                  </m:oMath>
                </a14:m>
                <a:endParaRPr lang="en-US" sz="3800">
                  <a:effectLst/>
                  <a:ea typeface="Arial" panose="020B0604020202020204" pitchFamily="34" charset="0"/>
                  <a:cs typeface="Times New Roman" panose="02020603050405020304" pitchFamily="18" charset="0"/>
                </a:endParaRPr>
              </a:p>
              <a:p>
                <a:pPr algn="just">
                  <a:lnSpc>
                    <a:spcPct val="175000"/>
                  </a:lnSpc>
                  <a:spcBef>
                    <a:spcPts val="600"/>
                  </a:spcBef>
                  <a:spcAft>
                    <a:spcPts val="600"/>
                  </a:spcAft>
                </a:pPr>
                <a:r>
                  <a:rPr lang="vi-VN" sz="3800">
                    <a:effectLst/>
                    <a:ea typeface="Calibri" panose="020F0502020204030204" pitchFamily="34" charset="0"/>
                    <a:cs typeface="Times New Roman" panose="02020603050405020304" pitchFamily="18" charset="0"/>
                  </a:rPr>
                  <a:t>- Số cách lấy 2 quả khác màu là:</a:t>
                </a:r>
                <a:endParaRPr lang="en-US" sz="3800">
                  <a:effectLst/>
                  <a:ea typeface="Arial" panose="020B0604020202020204" pitchFamily="34" charset="0"/>
                  <a:cs typeface="Times New Roman" panose="02020603050405020304" pitchFamily="18" charset="0"/>
                </a:endParaRPr>
              </a:p>
              <a:p>
                <a:pPr algn="just">
                  <a:lnSpc>
                    <a:spcPct val="175000"/>
                  </a:lnSpc>
                  <a:spcBef>
                    <a:spcPts val="600"/>
                  </a:spcBef>
                  <a:spcAft>
                    <a:spcPts val="600"/>
                  </a:spcAft>
                </a:pPr>
                <a:r>
                  <a:rPr lang="vi-VN" sz="3800">
                    <a:effectLst/>
                    <a:ea typeface="Calibri" panose="020F0502020204030204" pitchFamily="34" charset="0"/>
                    <a:cs typeface="Times New Roman" panose="02020603050405020304" pitchFamily="18" charset="0"/>
                  </a:rPr>
                  <a:t>+ 1 quả màu xanh và 1 quả màu vàng: </a:t>
                </a:r>
                <a14:m>
                  <m:oMath xmlns:m="http://schemas.openxmlformats.org/officeDocument/2006/math">
                    <m:sSubSup>
                      <m:sSubSupPr>
                        <m:ctrlPr>
                          <a:rPr lang="en-US" sz="3800" i="1">
                            <a:effectLst/>
                            <a:ea typeface="Calibri" panose="020F0502020204030204" pitchFamily="34" charset="0"/>
                            <a:cs typeface="Times New Roman" panose="02020603050405020304" pitchFamily="18" charset="0"/>
                          </a:rPr>
                        </m:ctrlPr>
                      </m:sSubSupPr>
                      <m:e>
                        <m:r>
                          <a:rPr lang="vi-VN" sz="3800" i="1">
                            <a:effectLst/>
                            <a:ea typeface="Calibri" panose="020F0502020204030204" pitchFamily="34" charset="0"/>
                            <a:cs typeface="Times New Roman" panose="02020603050405020304" pitchFamily="18" charset="0"/>
                          </a:rPr>
                          <m:t>𝐶</m:t>
                        </m:r>
                      </m:e>
                      <m:sub>
                        <m:r>
                          <a:rPr lang="vi-VN" sz="3800" i="1">
                            <a:effectLst/>
                            <a:ea typeface="Calibri" panose="020F0502020204030204" pitchFamily="34" charset="0"/>
                            <a:cs typeface="Times New Roman" panose="02020603050405020304" pitchFamily="18" charset="0"/>
                          </a:rPr>
                          <m:t>4</m:t>
                        </m:r>
                      </m:sub>
                      <m:sup>
                        <m:r>
                          <a:rPr lang="vi-VN" sz="3800" i="1">
                            <a:effectLst/>
                            <a:ea typeface="Calibri" panose="020F0502020204030204" pitchFamily="34" charset="0"/>
                            <a:cs typeface="Times New Roman" panose="02020603050405020304" pitchFamily="18" charset="0"/>
                          </a:rPr>
                          <m:t>1</m:t>
                        </m:r>
                      </m:sup>
                    </m:sSubSup>
                    <m:r>
                      <a:rPr lang="vi-VN" sz="3800" i="1">
                        <a:effectLst/>
                        <a:ea typeface="Calibri" panose="020F0502020204030204" pitchFamily="34" charset="0"/>
                        <a:cs typeface="Times New Roman" panose="02020603050405020304" pitchFamily="18" charset="0"/>
                      </a:rPr>
                      <m:t> . </m:t>
                    </m:r>
                    <m:sSubSup>
                      <m:sSubSupPr>
                        <m:ctrlPr>
                          <a:rPr lang="en-US" sz="3800" i="1">
                            <a:effectLst/>
                            <a:ea typeface="Calibri" panose="020F0502020204030204" pitchFamily="34" charset="0"/>
                            <a:cs typeface="Times New Roman" panose="02020603050405020304" pitchFamily="18" charset="0"/>
                          </a:rPr>
                        </m:ctrlPr>
                      </m:sSubSupPr>
                      <m:e>
                        <m:r>
                          <a:rPr lang="vi-VN" sz="3800" i="1">
                            <a:effectLst/>
                            <a:ea typeface="Calibri" panose="020F0502020204030204" pitchFamily="34" charset="0"/>
                            <a:cs typeface="Times New Roman" panose="02020603050405020304" pitchFamily="18" charset="0"/>
                          </a:rPr>
                          <m:t>𝐶</m:t>
                        </m:r>
                      </m:e>
                      <m:sub>
                        <m:r>
                          <a:rPr lang="vi-VN" sz="3800" i="1">
                            <a:effectLst/>
                            <a:ea typeface="Calibri" panose="020F0502020204030204" pitchFamily="34" charset="0"/>
                            <a:cs typeface="Times New Roman" panose="02020603050405020304" pitchFamily="18" charset="0"/>
                          </a:rPr>
                          <m:t>3</m:t>
                        </m:r>
                      </m:sub>
                      <m:sup>
                        <m:r>
                          <a:rPr lang="vi-VN" sz="3800" i="1">
                            <a:effectLst/>
                            <a:ea typeface="Calibri" panose="020F0502020204030204" pitchFamily="34" charset="0"/>
                            <a:cs typeface="Times New Roman" panose="02020603050405020304" pitchFamily="18" charset="0"/>
                          </a:rPr>
                          <m:t>1</m:t>
                        </m:r>
                      </m:sup>
                    </m:sSubSup>
                    <m:r>
                      <a:rPr lang="vi-VN" sz="3800" i="1">
                        <a:effectLst/>
                        <a:ea typeface="Calibri" panose="020F0502020204030204" pitchFamily="34" charset="0"/>
                        <a:cs typeface="Times New Roman" panose="02020603050405020304" pitchFamily="18" charset="0"/>
                      </a:rPr>
                      <m:t>=12</m:t>
                    </m:r>
                  </m:oMath>
                </a14:m>
                <a:endParaRPr lang="en-US" sz="3800">
                  <a:effectLst/>
                  <a:ea typeface="Arial" panose="020B0604020202020204" pitchFamily="34" charset="0"/>
                  <a:cs typeface="Times New Roman" panose="02020603050405020304" pitchFamily="18" charset="0"/>
                </a:endParaRPr>
              </a:p>
              <a:p>
                <a:pPr algn="just">
                  <a:lnSpc>
                    <a:spcPct val="175000"/>
                  </a:lnSpc>
                  <a:spcBef>
                    <a:spcPts val="600"/>
                  </a:spcBef>
                  <a:spcAft>
                    <a:spcPts val="600"/>
                  </a:spcAft>
                </a:pPr>
                <a:r>
                  <a:rPr lang="vi-VN" sz="3800">
                    <a:effectLst/>
                    <a:ea typeface="Calibri" panose="020F0502020204030204" pitchFamily="34" charset="0"/>
                    <a:cs typeface="Times New Roman" panose="02020603050405020304" pitchFamily="18" charset="0"/>
                  </a:rPr>
                  <a:t>+ 1 quả màu xanh và 1 quả màu đỏ: </a:t>
                </a:r>
                <a14:m>
                  <m:oMath xmlns:m="http://schemas.openxmlformats.org/officeDocument/2006/math">
                    <m:sSubSup>
                      <m:sSubSupPr>
                        <m:ctrlPr>
                          <a:rPr lang="en-US" sz="3800" i="1">
                            <a:effectLst/>
                            <a:ea typeface="Calibri" panose="020F0502020204030204" pitchFamily="34" charset="0"/>
                            <a:cs typeface="Times New Roman" panose="02020603050405020304" pitchFamily="18" charset="0"/>
                          </a:rPr>
                        </m:ctrlPr>
                      </m:sSubSupPr>
                      <m:e>
                        <m:r>
                          <a:rPr lang="vi-VN" sz="3800" i="1">
                            <a:effectLst/>
                            <a:ea typeface="Calibri" panose="020F0502020204030204" pitchFamily="34" charset="0"/>
                            <a:cs typeface="Times New Roman" panose="02020603050405020304" pitchFamily="18" charset="0"/>
                          </a:rPr>
                          <m:t>𝐶</m:t>
                        </m:r>
                      </m:e>
                      <m:sub>
                        <m:r>
                          <a:rPr lang="vi-VN" sz="3800" i="1">
                            <a:effectLst/>
                            <a:ea typeface="Calibri" panose="020F0502020204030204" pitchFamily="34" charset="0"/>
                            <a:cs typeface="Times New Roman" panose="02020603050405020304" pitchFamily="18" charset="0"/>
                          </a:rPr>
                          <m:t>4</m:t>
                        </m:r>
                      </m:sub>
                      <m:sup>
                        <m:r>
                          <a:rPr lang="vi-VN" sz="3800" i="1">
                            <a:effectLst/>
                            <a:ea typeface="Calibri" panose="020F0502020204030204" pitchFamily="34" charset="0"/>
                            <a:cs typeface="Times New Roman" panose="02020603050405020304" pitchFamily="18" charset="0"/>
                          </a:rPr>
                          <m:t>1</m:t>
                        </m:r>
                      </m:sup>
                    </m:sSubSup>
                    <m:r>
                      <a:rPr lang="vi-VN" sz="3800" i="1">
                        <a:effectLst/>
                        <a:ea typeface="Calibri" panose="020F0502020204030204" pitchFamily="34" charset="0"/>
                        <a:cs typeface="Times New Roman" panose="02020603050405020304" pitchFamily="18" charset="0"/>
                      </a:rPr>
                      <m:t> . </m:t>
                    </m:r>
                    <m:sSubSup>
                      <m:sSubSupPr>
                        <m:ctrlPr>
                          <a:rPr lang="en-US" sz="3800" i="1">
                            <a:effectLst/>
                            <a:ea typeface="Calibri" panose="020F0502020204030204" pitchFamily="34" charset="0"/>
                            <a:cs typeface="Times New Roman" panose="02020603050405020304" pitchFamily="18" charset="0"/>
                          </a:rPr>
                        </m:ctrlPr>
                      </m:sSubSupPr>
                      <m:e>
                        <m:r>
                          <a:rPr lang="vi-VN" sz="3800" i="1">
                            <a:effectLst/>
                            <a:ea typeface="Calibri" panose="020F0502020204030204" pitchFamily="34" charset="0"/>
                            <a:cs typeface="Times New Roman" panose="02020603050405020304" pitchFamily="18" charset="0"/>
                          </a:rPr>
                          <m:t>𝐶</m:t>
                        </m:r>
                      </m:e>
                      <m:sub>
                        <m:r>
                          <a:rPr lang="vi-VN" sz="3800" i="1">
                            <a:effectLst/>
                            <a:ea typeface="Calibri" panose="020F0502020204030204" pitchFamily="34" charset="0"/>
                            <a:cs typeface="Times New Roman" panose="02020603050405020304" pitchFamily="18" charset="0"/>
                          </a:rPr>
                          <m:t>2</m:t>
                        </m:r>
                      </m:sub>
                      <m:sup>
                        <m:r>
                          <a:rPr lang="vi-VN" sz="3800" i="1">
                            <a:effectLst/>
                            <a:ea typeface="Calibri" panose="020F0502020204030204" pitchFamily="34" charset="0"/>
                            <a:cs typeface="Times New Roman" panose="02020603050405020304" pitchFamily="18" charset="0"/>
                          </a:rPr>
                          <m:t>1</m:t>
                        </m:r>
                      </m:sup>
                    </m:sSubSup>
                    <m:r>
                      <a:rPr lang="vi-VN" sz="3800" i="1">
                        <a:effectLst/>
                        <a:ea typeface="Calibri" panose="020F0502020204030204" pitchFamily="34" charset="0"/>
                        <a:cs typeface="Times New Roman" panose="02020603050405020304" pitchFamily="18" charset="0"/>
                      </a:rPr>
                      <m:t>=8</m:t>
                    </m:r>
                  </m:oMath>
                </a14:m>
                <a:endParaRPr lang="en-US" sz="3800">
                  <a:effectLst/>
                  <a:ea typeface="Arial" panose="020B0604020202020204" pitchFamily="34" charset="0"/>
                  <a:cs typeface="Times New Roman" panose="02020603050405020304" pitchFamily="18" charset="0"/>
                </a:endParaRPr>
              </a:p>
              <a:p>
                <a:pPr algn="just">
                  <a:lnSpc>
                    <a:spcPct val="175000"/>
                  </a:lnSpc>
                  <a:spcBef>
                    <a:spcPts val="600"/>
                  </a:spcBef>
                  <a:spcAft>
                    <a:spcPts val="600"/>
                  </a:spcAft>
                </a:pPr>
                <a:r>
                  <a:rPr lang="vi-VN" sz="3800">
                    <a:effectLst/>
                    <a:ea typeface="Calibri" panose="020F0502020204030204" pitchFamily="34" charset="0"/>
                    <a:cs typeface="Times New Roman" panose="02020603050405020304" pitchFamily="18" charset="0"/>
                  </a:rPr>
                  <a:t>+ 1 quả màu đỏ và 1 quả màu vàng: </a:t>
                </a:r>
                <a14:m>
                  <m:oMath xmlns:m="http://schemas.openxmlformats.org/officeDocument/2006/math">
                    <m:sSubSup>
                      <m:sSubSupPr>
                        <m:ctrlPr>
                          <a:rPr lang="en-US" sz="3800" i="1">
                            <a:effectLst/>
                            <a:ea typeface="Calibri" panose="020F0502020204030204" pitchFamily="34" charset="0"/>
                            <a:cs typeface="Times New Roman" panose="02020603050405020304" pitchFamily="18" charset="0"/>
                          </a:rPr>
                        </m:ctrlPr>
                      </m:sSubSupPr>
                      <m:e>
                        <m:r>
                          <a:rPr lang="vi-VN" sz="3800" i="1">
                            <a:effectLst/>
                            <a:ea typeface="Calibri" panose="020F0502020204030204" pitchFamily="34" charset="0"/>
                            <a:cs typeface="Times New Roman" panose="02020603050405020304" pitchFamily="18" charset="0"/>
                          </a:rPr>
                          <m:t>𝐶</m:t>
                        </m:r>
                      </m:e>
                      <m:sub>
                        <m:r>
                          <a:rPr lang="vi-VN" sz="3800" i="1">
                            <a:effectLst/>
                            <a:ea typeface="Calibri" panose="020F0502020204030204" pitchFamily="34" charset="0"/>
                            <a:cs typeface="Times New Roman" panose="02020603050405020304" pitchFamily="18" charset="0"/>
                          </a:rPr>
                          <m:t>2</m:t>
                        </m:r>
                      </m:sub>
                      <m:sup>
                        <m:r>
                          <a:rPr lang="vi-VN" sz="3800" i="1">
                            <a:effectLst/>
                            <a:ea typeface="Calibri" panose="020F0502020204030204" pitchFamily="34" charset="0"/>
                            <a:cs typeface="Times New Roman" panose="02020603050405020304" pitchFamily="18" charset="0"/>
                          </a:rPr>
                          <m:t>1</m:t>
                        </m:r>
                      </m:sup>
                    </m:sSubSup>
                    <m:r>
                      <a:rPr lang="vi-VN" sz="3800" i="1">
                        <a:effectLst/>
                        <a:ea typeface="Calibri" panose="020F0502020204030204" pitchFamily="34" charset="0"/>
                        <a:cs typeface="Times New Roman" panose="02020603050405020304" pitchFamily="18" charset="0"/>
                      </a:rPr>
                      <m:t> . </m:t>
                    </m:r>
                    <m:sSubSup>
                      <m:sSubSupPr>
                        <m:ctrlPr>
                          <a:rPr lang="en-US" sz="3800" i="1">
                            <a:effectLst/>
                            <a:ea typeface="Calibri" panose="020F0502020204030204" pitchFamily="34" charset="0"/>
                            <a:cs typeface="Times New Roman" panose="02020603050405020304" pitchFamily="18" charset="0"/>
                          </a:rPr>
                        </m:ctrlPr>
                      </m:sSubSupPr>
                      <m:e>
                        <m:r>
                          <a:rPr lang="vi-VN" sz="3800" i="1">
                            <a:effectLst/>
                            <a:ea typeface="Calibri" panose="020F0502020204030204" pitchFamily="34" charset="0"/>
                            <a:cs typeface="Times New Roman" panose="02020603050405020304" pitchFamily="18" charset="0"/>
                          </a:rPr>
                          <m:t>𝐶</m:t>
                        </m:r>
                      </m:e>
                      <m:sub>
                        <m:r>
                          <a:rPr lang="vi-VN" sz="3800" i="1">
                            <a:effectLst/>
                            <a:ea typeface="Calibri" panose="020F0502020204030204" pitchFamily="34" charset="0"/>
                            <a:cs typeface="Times New Roman" panose="02020603050405020304" pitchFamily="18" charset="0"/>
                          </a:rPr>
                          <m:t>3</m:t>
                        </m:r>
                      </m:sub>
                      <m:sup>
                        <m:r>
                          <a:rPr lang="vi-VN" sz="3800" i="1">
                            <a:effectLst/>
                            <a:ea typeface="Calibri" panose="020F0502020204030204" pitchFamily="34" charset="0"/>
                            <a:cs typeface="Times New Roman" panose="02020603050405020304" pitchFamily="18" charset="0"/>
                          </a:rPr>
                          <m:t>1</m:t>
                        </m:r>
                      </m:sup>
                    </m:sSubSup>
                    <m:r>
                      <a:rPr lang="vi-VN" sz="3800" i="1">
                        <a:effectLst/>
                        <a:ea typeface="Calibri" panose="020F0502020204030204" pitchFamily="34" charset="0"/>
                        <a:cs typeface="Times New Roman" panose="02020603050405020304" pitchFamily="18" charset="0"/>
                      </a:rPr>
                      <m:t>=6</m:t>
                    </m:r>
                  </m:oMath>
                </a14:m>
                <a:endParaRPr lang="en-US" sz="3800">
                  <a:effectLst/>
                  <a:ea typeface="Arial" panose="020B0604020202020204" pitchFamily="34" charset="0"/>
                  <a:cs typeface="Times New Roman" panose="02020603050405020304" pitchFamily="18" charset="0"/>
                </a:endParaRPr>
              </a:p>
              <a:p>
                <a:pPr algn="just">
                  <a:lnSpc>
                    <a:spcPct val="175000"/>
                  </a:lnSpc>
                  <a:spcBef>
                    <a:spcPts val="600"/>
                  </a:spcBef>
                  <a:spcAft>
                    <a:spcPts val="600"/>
                  </a:spcAft>
                </a:pPr>
                <a14:m>
                  <m:oMath xmlns:m="http://schemas.openxmlformats.org/officeDocument/2006/math">
                    <m:r>
                      <a:rPr lang="en-US" sz="3800" i="1">
                        <a:latin typeface="Cambria Math" panose="02040503050406030204" pitchFamily="18" charset="0"/>
                        <a:ea typeface="Calibri" panose="020F0502020204030204" pitchFamily="34" charset="0"/>
                        <a:cs typeface="Times New Roman" panose="02020603050405020304" pitchFamily="18" charset="0"/>
                      </a:rPr>
                      <m:t>⇒</m:t>
                    </m:r>
                  </m:oMath>
                </a14:m>
                <a:r>
                  <a:rPr lang="vi-VN" sz="3800">
                    <a:effectLst/>
                    <a:ea typeface="Calibri" panose="020F0502020204030204" pitchFamily="34" charset="0"/>
                    <a:cs typeface="Times New Roman" panose="02020603050405020304" pitchFamily="18" charset="0"/>
                  </a:rPr>
                  <a:t> Tổng số cách lấy ra 2 quả khác màu là : </a:t>
                </a:r>
                <a14:m>
                  <m:oMath xmlns:m="http://schemas.openxmlformats.org/officeDocument/2006/math">
                    <m:r>
                      <a:rPr lang="vi-VN" sz="3800" i="1">
                        <a:effectLst/>
                        <a:ea typeface="Calibri" panose="020F0502020204030204" pitchFamily="34" charset="0"/>
                        <a:cs typeface="Times New Roman" panose="02020603050405020304" pitchFamily="18" charset="0"/>
                      </a:rPr>
                      <m:t>12+8+6=26</m:t>
                    </m:r>
                  </m:oMath>
                </a14:m>
                <a:r>
                  <a:rPr lang="vi-VN" sz="3800">
                    <a:effectLst/>
                    <a:ea typeface="Calibri" panose="020F0502020204030204" pitchFamily="34" charset="0"/>
                    <a:cs typeface="Times New Roman" panose="02020603050405020304" pitchFamily="18" charset="0"/>
                  </a:rPr>
                  <a:t> </a:t>
                </a:r>
                <a:r>
                  <a:rPr lang="vi-VN" sz="3800" smtClean="0">
                    <a:effectLst/>
                    <a:ea typeface="Calibri" panose="020F0502020204030204" pitchFamily="34" charset="0"/>
                    <a:cs typeface="Times New Roman" panose="02020603050405020304" pitchFamily="18" charset="0"/>
                  </a:rPr>
                  <a:t>cách</a:t>
                </a:r>
                <a:endParaRPr lang="en-US" sz="3800">
                  <a:effectLst/>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752600" y="2095500"/>
                <a:ext cx="15163800" cy="7280263"/>
              </a:xfrm>
              <a:prstGeom prst="rect">
                <a:avLst/>
              </a:prstGeom>
              <a:blipFill>
                <a:blip r:embed="rId3"/>
                <a:stretch>
                  <a:fillRect l="-1327" b="-419"/>
                </a:stretch>
              </a:blipFill>
            </p:spPr>
            <p:txBody>
              <a:bodyPr/>
              <a:lstStyle/>
              <a:p>
                <a:r>
                  <a:rPr lang="en-US">
                    <a:noFill/>
                  </a:rPr>
                  <a:t> </a:t>
                </a:r>
              </a:p>
            </p:txBody>
          </p:sp>
        </mc:Fallback>
      </mc:AlternateContent>
    </p:spTree>
    <p:extLst>
      <p:ext uri="{BB962C8B-B14F-4D97-AF65-F5344CB8AC3E}">
        <p14:creationId xmlns:p14="http://schemas.microsoft.com/office/powerpoint/2010/main" val="40654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5" name="Plaque 4"/>
          <p:cNvSpPr/>
          <p:nvPr/>
        </p:nvSpPr>
        <p:spPr>
          <a:xfrm>
            <a:off x="457200" y="5753100"/>
            <a:ext cx="17158899" cy="957627"/>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500">
                <a:solidFill>
                  <a:prstClr val="black"/>
                </a:solidFill>
                <a:cs typeface="Arial" panose="020B0604020202020204" pitchFamily="34" charset="0"/>
              </a:rPr>
              <a:t>b) Tứ phân vị của mẫu số liệu ghép nhóm trên (làm tròn kết quả đến hàng đơn vị) là:</a:t>
            </a:r>
            <a:endParaRPr kumimoji="0" lang="vi-VN" sz="3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 name="Plaque 9"/>
          <p:cNvSpPr/>
          <p:nvPr/>
        </p:nvSpPr>
        <p:spPr>
          <a:xfrm>
            <a:off x="2006908" y="7200900"/>
            <a:ext cx="6096000"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3300">
                <a:solidFill>
                  <a:schemeClr val="tx1"/>
                </a:solidFill>
                <a:latin typeface="Arial" panose="020B0604020202020204" pitchFamily="34" charset="0"/>
                <a:cs typeface="Arial" panose="020B0604020202020204" pitchFamily="34" charset="0"/>
              </a:rPr>
              <a:t>A</a:t>
            </a:r>
            <a:r>
              <a:rPr lang="vi-VN" sz="3300">
                <a:solidFill>
                  <a:schemeClr val="tx1"/>
                </a:solidFill>
                <a:latin typeface="Arial" panose="020B0604020202020204" pitchFamily="34" charset="0"/>
                <a:cs typeface="Arial" panose="020B0604020202020204" pitchFamily="34" charset="0"/>
              </a:rPr>
              <a:t>. </a:t>
            </a:r>
            <a:r>
              <a:rPr lang="en-US" sz="3300">
                <a:solidFill>
                  <a:srgbClr val="000000"/>
                </a:solidFill>
                <a:latin typeface="Arial" panose="020B0604020202020204" pitchFamily="34" charset="0"/>
                <a:cs typeface="Arial" panose="020B0604020202020204" pitchFamily="34" charset="0"/>
              </a:rPr>
              <a:t>Q</a:t>
            </a:r>
            <a:r>
              <a:rPr lang="en-US" sz="3300" baseline="-25000">
                <a:solidFill>
                  <a:srgbClr val="000000"/>
                </a:solidFill>
                <a:latin typeface="Arial" panose="020B0604020202020204" pitchFamily="34" charset="0"/>
                <a:cs typeface="Arial" panose="020B0604020202020204" pitchFamily="34" charset="0"/>
              </a:rPr>
              <a:t>1</a:t>
            </a:r>
            <a:r>
              <a:rPr lang="en-US" sz="3300">
                <a:solidFill>
                  <a:srgbClr val="000000"/>
                </a:solidFill>
                <a:latin typeface="Arial" panose="020B0604020202020204" pitchFamily="34" charset="0"/>
                <a:cs typeface="Arial" panose="020B0604020202020204" pitchFamily="34" charset="0"/>
              </a:rPr>
              <a:t> ≈ 71; Q</a:t>
            </a:r>
            <a:r>
              <a:rPr lang="en-US" sz="3300" baseline="-25000">
                <a:solidFill>
                  <a:srgbClr val="000000"/>
                </a:solidFill>
                <a:latin typeface="Arial" panose="020B0604020202020204" pitchFamily="34" charset="0"/>
                <a:cs typeface="Arial" panose="020B0604020202020204" pitchFamily="34" charset="0"/>
              </a:rPr>
              <a:t>2</a:t>
            </a:r>
            <a:r>
              <a:rPr lang="en-US" sz="3300">
                <a:solidFill>
                  <a:srgbClr val="000000"/>
                </a:solidFill>
                <a:latin typeface="Arial" panose="020B0604020202020204" pitchFamily="34" charset="0"/>
                <a:cs typeface="Arial" panose="020B0604020202020204" pitchFamily="34" charset="0"/>
              </a:rPr>
              <a:t> ≈ 76; Q</a:t>
            </a:r>
            <a:r>
              <a:rPr lang="en-US" sz="3300" baseline="-25000">
                <a:solidFill>
                  <a:srgbClr val="000000"/>
                </a:solidFill>
                <a:latin typeface="Arial" panose="020B0604020202020204" pitchFamily="34" charset="0"/>
                <a:cs typeface="Arial" panose="020B0604020202020204" pitchFamily="34" charset="0"/>
              </a:rPr>
              <a:t>3</a:t>
            </a:r>
            <a:r>
              <a:rPr lang="en-US" sz="3300">
                <a:solidFill>
                  <a:srgbClr val="000000"/>
                </a:solidFill>
                <a:latin typeface="Arial" panose="020B0604020202020204" pitchFamily="34" charset="0"/>
                <a:cs typeface="Arial" panose="020B0604020202020204" pitchFamily="34" charset="0"/>
              </a:rPr>
              <a:t> ≈ 78.</a:t>
            </a:r>
            <a:endParaRPr kumimoji="0" lang="en-US" sz="33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1" name="Plaque 10"/>
          <p:cNvSpPr/>
          <p:nvPr/>
        </p:nvSpPr>
        <p:spPr>
          <a:xfrm>
            <a:off x="2006908" y="8752431"/>
            <a:ext cx="6096000"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en-US" sz="3300">
                <a:solidFill>
                  <a:srgbClr val="000000"/>
                </a:solidFill>
                <a:latin typeface="Arial" panose="020B0604020202020204" pitchFamily="34" charset="0"/>
                <a:cs typeface="Arial" panose="020B0604020202020204" pitchFamily="34" charset="0"/>
              </a:rPr>
              <a:t>B. Q</a:t>
            </a:r>
            <a:r>
              <a:rPr lang="en-US" sz="3300" baseline="-25000">
                <a:solidFill>
                  <a:srgbClr val="000000"/>
                </a:solidFill>
                <a:latin typeface="Arial" panose="020B0604020202020204" pitchFamily="34" charset="0"/>
                <a:cs typeface="Arial" panose="020B0604020202020204" pitchFamily="34" charset="0"/>
              </a:rPr>
              <a:t>1</a:t>
            </a:r>
            <a:r>
              <a:rPr lang="en-US" sz="3300">
                <a:solidFill>
                  <a:srgbClr val="000000"/>
                </a:solidFill>
                <a:latin typeface="Arial" panose="020B0604020202020204" pitchFamily="34" charset="0"/>
                <a:cs typeface="Arial" panose="020B0604020202020204" pitchFamily="34" charset="0"/>
              </a:rPr>
              <a:t> ≈ 71; Q</a:t>
            </a:r>
            <a:r>
              <a:rPr lang="en-US" sz="3300" baseline="-25000">
                <a:solidFill>
                  <a:srgbClr val="000000"/>
                </a:solidFill>
                <a:latin typeface="Arial" panose="020B0604020202020204" pitchFamily="34" charset="0"/>
                <a:cs typeface="Arial" panose="020B0604020202020204" pitchFamily="34" charset="0"/>
              </a:rPr>
              <a:t>2</a:t>
            </a:r>
            <a:r>
              <a:rPr lang="en-US" sz="3300">
                <a:solidFill>
                  <a:srgbClr val="000000"/>
                </a:solidFill>
                <a:latin typeface="Arial" panose="020B0604020202020204" pitchFamily="34" charset="0"/>
                <a:cs typeface="Arial" panose="020B0604020202020204" pitchFamily="34" charset="0"/>
              </a:rPr>
              <a:t> ≈ 75; Q</a:t>
            </a:r>
            <a:r>
              <a:rPr lang="en-US" sz="3300" baseline="-25000">
                <a:solidFill>
                  <a:srgbClr val="000000"/>
                </a:solidFill>
                <a:latin typeface="Arial" panose="020B0604020202020204" pitchFamily="34" charset="0"/>
                <a:cs typeface="Arial" panose="020B0604020202020204" pitchFamily="34" charset="0"/>
              </a:rPr>
              <a:t>3</a:t>
            </a:r>
            <a:r>
              <a:rPr lang="en-US" sz="3300">
                <a:solidFill>
                  <a:srgbClr val="000000"/>
                </a:solidFill>
                <a:latin typeface="Arial" panose="020B0604020202020204" pitchFamily="34" charset="0"/>
                <a:cs typeface="Arial" panose="020B0604020202020204" pitchFamily="34" charset="0"/>
              </a:rPr>
              <a:t> ≈ 78.</a:t>
            </a:r>
            <a:endParaRPr kumimoji="0" lang="en-US" sz="33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2" name="Plaque 11"/>
          <p:cNvSpPr/>
          <p:nvPr/>
        </p:nvSpPr>
        <p:spPr>
          <a:xfrm>
            <a:off x="9677400" y="7200900"/>
            <a:ext cx="6096000"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en-US" sz="3300">
                <a:solidFill>
                  <a:srgbClr val="000000"/>
                </a:solidFill>
                <a:latin typeface="Arial" panose="020B0604020202020204" pitchFamily="34" charset="0"/>
                <a:cs typeface="Arial" panose="020B0604020202020204" pitchFamily="34" charset="0"/>
              </a:rPr>
              <a:t>C. Q</a:t>
            </a:r>
            <a:r>
              <a:rPr lang="en-US" sz="3300" baseline="-25000">
                <a:solidFill>
                  <a:srgbClr val="000000"/>
                </a:solidFill>
                <a:latin typeface="Arial" panose="020B0604020202020204" pitchFamily="34" charset="0"/>
                <a:cs typeface="Arial" panose="020B0604020202020204" pitchFamily="34" charset="0"/>
              </a:rPr>
              <a:t>1</a:t>
            </a:r>
            <a:r>
              <a:rPr lang="en-US" sz="3300">
                <a:solidFill>
                  <a:srgbClr val="000000"/>
                </a:solidFill>
                <a:latin typeface="Arial" panose="020B0604020202020204" pitchFamily="34" charset="0"/>
                <a:cs typeface="Arial" panose="020B0604020202020204" pitchFamily="34" charset="0"/>
              </a:rPr>
              <a:t> ≈ 70; Q</a:t>
            </a:r>
            <a:r>
              <a:rPr lang="en-US" sz="3300" baseline="-25000">
                <a:solidFill>
                  <a:srgbClr val="000000"/>
                </a:solidFill>
                <a:latin typeface="Arial" panose="020B0604020202020204" pitchFamily="34" charset="0"/>
                <a:cs typeface="Arial" panose="020B0604020202020204" pitchFamily="34" charset="0"/>
              </a:rPr>
              <a:t>2</a:t>
            </a:r>
            <a:r>
              <a:rPr lang="en-US" sz="3300">
                <a:solidFill>
                  <a:srgbClr val="000000"/>
                </a:solidFill>
                <a:latin typeface="Arial" panose="020B0604020202020204" pitchFamily="34" charset="0"/>
                <a:cs typeface="Arial" panose="020B0604020202020204" pitchFamily="34" charset="0"/>
              </a:rPr>
              <a:t> ≈ 76; Q</a:t>
            </a:r>
            <a:r>
              <a:rPr lang="en-US" sz="3300" baseline="-25000">
                <a:solidFill>
                  <a:srgbClr val="000000"/>
                </a:solidFill>
                <a:latin typeface="Arial" panose="020B0604020202020204" pitchFamily="34" charset="0"/>
                <a:cs typeface="Arial" panose="020B0604020202020204" pitchFamily="34" charset="0"/>
              </a:rPr>
              <a:t>3</a:t>
            </a:r>
            <a:r>
              <a:rPr lang="en-US" sz="3300">
                <a:solidFill>
                  <a:srgbClr val="000000"/>
                </a:solidFill>
                <a:latin typeface="Arial" panose="020B0604020202020204" pitchFamily="34" charset="0"/>
                <a:cs typeface="Arial" panose="020B0604020202020204" pitchFamily="34" charset="0"/>
              </a:rPr>
              <a:t> ≈ 79.</a:t>
            </a:r>
            <a:endParaRPr kumimoji="0" lang="en-US" sz="33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3" name="Plaque 12"/>
          <p:cNvSpPr/>
          <p:nvPr/>
        </p:nvSpPr>
        <p:spPr>
          <a:xfrm>
            <a:off x="9677400" y="8746988"/>
            <a:ext cx="6096000"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en-US" sz="3300">
                <a:solidFill>
                  <a:srgbClr val="000000"/>
                </a:solidFill>
                <a:latin typeface="Arial" panose="020B0604020202020204" pitchFamily="34" charset="0"/>
                <a:cs typeface="Arial" panose="020B0604020202020204" pitchFamily="34" charset="0"/>
              </a:rPr>
              <a:t>D. Q</a:t>
            </a:r>
            <a:r>
              <a:rPr lang="en-US" sz="3300" baseline="-25000">
                <a:solidFill>
                  <a:srgbClr val="000000"/>
                </a:solidFill>
                <a:latin typeface="Arial" panose="020B0604020202020204" pitchFamily="34" charset="0"/>
                <a:cs typeface="Arial" panose="020B0604020202020204" pitchFamily="34" charset="0"/>
              </a:rPr>
              <a:t>1</a:t>
            </a:r>
            <a:r>
              <a:rPr lang="en-US" sz="3300">
                <a:solidFill>
                  <a:srgbClr val="000000"/>
                </a:solidFill>
                <a:latin typeface="Arial" panose="020B0604020202020204" pitchFamily="34" charset="0"/>
                <a:cs typeface="Arial" panose="020B0604020202020204" pitchFamily="34" charset="0"/>
              </a:rPr>
              <a:t> ≈ 70; Q</a:t>
            </a:r>
            <a:r>
              <a:rPr lang="en-US" sz="3300" baseline="-25000">
                <a:solidFill>
                  <a:srgbClr val="000000"/>
                </a:solidFill>
                <a:latin typeface="Arial" panose="020B0604020202020204" pitchFamily="34" charset="0"/>
                <a:cs typeface="Arial" panose="020B0604020202020204" pitchFamily="34" charset="0"/>
              </a:rPr>
              <a:t>2</a:t>
            </a:r>
            <a:r>
              <a:rPr lang="en-US" sz="3300">
                <a:solidFill>
                  <a:srgbClr val="000000"/>
                </a:solidFill>
                <a:latin typeface="Arial" panose="020B0604020202020204" pitchFamily="34" charset="0"/>
                <a:cs typeface="Arial" panose="020B0604020202020204" pitchFamily="34" charset="0"/>
              </a:rPr>
              <a:t> ≈ 75; Q</a:t>
            </a:r>
            <a:r>
              <a:rPr lang="en-US" sz="3300" baseline="-25000">
                <a:solidFill>
                  <a:srgbClr val="000000"/>
                </a:solidFill>
                <a:latin typeface="Arial" panose="020B0604020202020204" pitchFamily="34" charset="0"/>
                <a:cs typeface="Arial" panose="020B0604020202020204" pitchFamily="34" charset="0"/>
              </a:rPr>
              <a:t>3</a:t>
            </a:r>
            <a:r>
              <a:rPr lang="en-US" sz="3300">
                <a:solidFill>
                  <a:srgbClr val="000000"/>
                </a:solidFill>
                <a:latin typeface="Arial" panose="020B0604020202020204" pitchFamily="34" charset="0"/>
                <a:cs typeface="Arial" panose="020B0604020202020204" pitchFamily="34" charset="0"/>
              </a:rPr>
              <a:t> ≈ 79.</a:t>
            </a:r>
            <a:endParaRPr kumimoji="0" lang="en-US" sz="33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4" name="Plaque 13"/>
          <p:cNvSpPr/>
          <p:nvPr/>
        </p:nvSpPr>
        <p:spPr>
          <a:xfrm>
            <a:off x="9677400" y="8746988"/>
            <a:ext cx="6096000" cy="11430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en-US" sz="3300">
                <a:solidFill>
                  <a:srgbClr val="000000"/>
                </a:solidFill>
                <a:latin typeface="Arial" panose="020B0604020202020204" pitchFamily="34" charset="0"/>
                <a:cs typeface="Arial" panose="020B0604020202020204" pitchFamily="34" charset="0"/>
              </a:rPr>
              <a:t>D. Q</a:t>
            </a:r>
            <a:r>
              <a:rPr lang="en-US" sz="3300" baseline="-25000">
                <a:solidFill>
                  <a:srgbClr val="000000"/>
                </a:solidFill>
                <a:latin typeface="Arial" panose="020B0604020202020204" pitchFamily="34" charset="0"/>
                <a:cs typeface="Arial" panose="020B0604020202020204" pitchFamily="34" charset="0"/>
              </a:rPr>
              <a:t>1</a:t>
            </a:r>
            <a:r>
              <a:rPr lang="en-US" sz="3300">
                <a:solidFill>
                  <a:srgbClr val="000000"/>
                </a:solidFill>
                <a:latin typeface="Arial" panose="020B0604020202020204" pitchFamily="34" charset="0"/>
                <a:cs typeface="Arial" panose="020B0604020202020204" pitchFamily="34" charset="0"/>
              </a:rPr>
              <a:t> ≈ 70; Q</a:t>
            </a:r>
            <a:r>
              <a:rPr lang="en-US" sz="3300" baseline="-25000">
                <a:solidFill>
                  <a:srgbClr val="000000"/>
                </a:solidFill>
                <a:latin typeface="Arial" panose="020B0604020202020204" pitchFamily="34" charset="0"/>
                <a:cs typeface="Arial" panose="020B0604020202020204" pitchFamily="34" charset="0"/>
              </a:rPr>
              <a:t>2</a:t>
            </a:r>
            <a:r>
              <a:rPr lang="en-US" sz="3300">
                <a:solidFill>
                  <a:srgbClr val="000000"/>
                </a:solidFill>
                <a:latin typeface="Arial" panose="020B0604020202020204" pitchFamily="34" charset="0"/>
                <a:cs typeface="Arial" panose="020B0604020202020204" pitchFamily="34" charset="0"/>
              </a:rPr>
              <a:t> ≈ 75; Q</a:t>
            </a:r>
            <a:r>
              <a:rPr lang="en-US" sz="3300" baseline="-25000">
                <a:solidFill>
                  <a:srgbClr val="000000"/>
                </a:solidFill>
                <a:latin typeface="Arial" panose="020B0604020202020204" pitchFamily="34" charset="0"/>
                <a:cs typeface="Arial" panose="020B0604020202020204" pitchFamily="34" charset="0"/>
              </a:rPr>
              <a:t>3</a:t>
            </a:r>
            <a:r>
              <a:rPr lang="en-US" sz="3300">
                <a:solidFill>
                  <a:srgbClr val="000000"/>
                </a:solidFill>
                <a:latin typeface="Arial" panose="020B0604020202020204" pitchFamily="34" charset="0"/>
                <a:cs typeface="Arial" panose="020B0604020202020204" pitchFamily="34" charset="0"/>
              </a:rPr>
              <a:t> ≈ 79.</a:t>
            </a:r>
            <a:endParaRPr lang="en-US" sz="33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 name="Rectangle 1"/>
          <p:cNvSpPr/>
          <p:nvPr/>
        </p:nvSpPr>
        <p:spPr>
          <a:xfrm>
            <a:off x="541272" y="553946"/>
            <a:ext cx="9000057" cy="470898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1. </a:t>
            </a:r>
            <a:r>
              <a:rPr kumimoji="0" lang="vi-VN"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t>Người ta tiến hành phỏng vấn </a:t>
            </a:r>
            <a:r>
              <a:rPr kumimoji="0" lang="en-US" sz="4000" b="0" i="0" u="none" strike="noStrike" kern="1200" cap="none" spc="0" normalizeH="0" baseline="0" noProof="0" smtClean="0">
                <a:ln>
                  <a:noFill/>
                </a:ln>
                <a:solidFill>
                  <a:prstClr val="white"/>
                </a:solidFill>
                <a:effectLst/>
                <a:uLnTx/>
                <a:uFillTx/>
                <a:latin typeface="Calibri"/>
                <a:ea typeface="+mn-ea"/>
                <a:cs typeface="+mn-cs"/>
              </a:rPr>
              <a:t>        </a:t>
            </a:r>
            <a:r>
              <a:rPr kumimoji="0" lang="vi-VN"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t>40 người về một mẫu áo sơ mi mới. Người điều tra yêu cầu cho điểm mẫu áo đó theo thang điểm 100. Kết quả được trình bày trong </a:t>
            </a:r>
            <a:r>
              <a:rPr kumimoji="0" lang="vi-VN" sz="4000" b="0" i="1" u="none" strike="noStrike" kern="1200" cap="none" spc="0" normalizeH="0" baseline="0" noProof="0" smtClean="0">
                <a:ln>
                  <a:noFill/>
                </a:ln>
                <a:solidFill>
                  <a:prstClr val="white"/>
                </a:solidFill>
                <a:effectLst/>
                <a:uLnTx/>
                <a:uFillTx/>
                <a:latin typeface="Arial" panose="020B0604020202020204" pitchFamily="34" charset="0"/>
                <a:ea typeface="+mn-ea"/>
                <a:cs typeface="+mn-cs"/>
              </a:rPr>
              <a:t>Bảng 1</a:t>
            </a:r>
            <a:r>
              <a:rPr kumimoji="0" lang="vi-VN"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t>6.</a:t>
            </a:r>
            <a:endParaRPr kumimoji="0" lang="en-US" sz="40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40000"/>
                    </a14:imgEffect>
                  </a14:imgLayer>
                </a14:imgProps>
              </a:ext>
            </a:extLst>
          </a:blip>
          <a:stretch>
            <a:fillRect/>
          </a:stretch>
        </p:blipFill>
        <p:spPr>
          <a:xfrm>
            <a:off x="9969083" y="668474"/>
            <a:ext cx="7687546" cy="4682216"/>
          </a:xfrm>
          <a:prstGeom prst="rect">
            <a:avLst/>
          </a:prstGeom>
        </p:spPr>
      </p:pic>
      <p:sp>
        <p:nvSpPr>
          <p:cNvPr id="15" name="Freeform 19"/>
          <p:cNvSpPr/>
          <p:nvPr/>
        </p:nvSpPr>
        <p:spPr>
          <a:xfrm rot="-2010195">
            <a:off x="-73488" y="7916866"/>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96DAC541-7B7A-43D3-8B79-37D633B846F1}">
                  <asvg:svgBlip xmlns:asvg="http://schemas.microsoft.com/office/drawing/2016/SVG/main" xmlns="" r:embed="rId6"/>
                </a:ext>
              </a:extLst>
            </a:blip>
            <a:stretch>
              <a:fillRect/>
            </a:stretch>
          </a:blipFill>
        </p:spPr>
      </p:sp>
      <p:sp>
        <p:nvSpPr>
          <p:cNvPr id="16" name="Freeform 20"/>
          <p:cNvSpPr/>
          <p:nvPr/>
        </p:nvSpPr>
        <p:spPr>
          <a:xfrm rot="-1085547">
            <a:off x="17286033" y="7203990"/>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7">
              <a:extLst>
                <a:ext uri="{96DAC541-7B7A-43D3-8B79-37D633B846F1}">
                  <asvg:svgBlip xmlns:asvg="http://schemas.microsoft.com/office/drawing/2016/SVG/main" xmlns="" r:embed="rId8"/>
                </a:ext>
              </a:extLst>
            </a:blip>
            <a:stretch>
              <a:fillRect r="-97556" b="-36756"/>
            </a:stretch>
          </a:blipFill>
        </p:spPr>
      </p:sp>
    </p:spTree>
    <p:extLst>
      <p:ext uri="{BB962C8B-B14F-4D97-AF65-F5344CB8AC3E}">
        <p14:creationId xmlns:p14="http://schemas.microsoft.com/office/powerpoint/2010/main" val="1207169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5"/>
          <p:cNvPicPr>
            <a:picLocks noChangeAspect="1"/>
          </p:cNvPicPr>
          <p:nvPr/>
        </p:nvPicPr>
        <p:blipFill>
          <a:blip r:embed="rId2"/>
          <a:stretch>
            <a:fillRect/>
          </a:stretch>
        </p:blipFill>
        <p:spPr>
          <a:xfrm>
            <a:off x="15621000" y="917603"/>
            <a:ext cx="1638941" cy="1717834"/>
          </a:xfrm>
          <a:prstGeom prst="rect">
            <a:avLst/>
          </a:prstGeom>
        </p:spPr>
      </p:pic>
      <p:sp>
        <p:nvSpPr>
          <p:cNvPr id="7" name="TextBox 6"/>
          <p:cNvSpPr txBox="1"/>
          <p:nvPr/>
        </p:nvSpPr>
        <p:spPr>
          <a:xfrm>
            <a:off x="8572500" y="1104900"/>
            <a:ext cx="152400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1752600" y="2162948"/>
                <a:ext cx="15163800" cy="7280263"/>
              </a:xfrm>
              <a:prstGeom prst="rect">
                <a:avLst/>
              </a:prstGeom>
            </p:spPr>
            <p:txBody>
              <a:bodyPr wrap="square">
                <a:spAutoFit/>
              </a:bodyPr>
              <a:lstStyle/>
              <a:p>
                <a:pPr lvl="0" algn="just">
                  <a:lnSpc>
                    <a:spcPct val="150000"/>
                  </a:lnSpc>
                  <a:spcBef>
                    <a:spcPts val="600"/>
                  </a:spcBef>
                  <a:spcAft>
                    <a:spcPts val="600"/>
                  </a:spcAft>
                  <a:defRPr/>
                </a:pPr>
                <a:r>
                  <a:rPr lang="vi-VN" sz="3600">
                    <a:solidFill>
                      <a:prstClr val="black"/>
                    </a:solidFill>
                    <a:ea typeface="Calibri" panose="020F0502020204030204" pitchFamily="34" charset="0"/>
                    <a:cs typeface="Times New Roman" panose="02020603050405020304" pitchFamily="18" charset="0"/>
                  </a:rPr>
                  <a:t>- Số cách lấy 2 quả khác nhau trùng số:</a:t>
                </a:r>
                <a:endParaRPr lang="en-US" sz="3600">
                  <a:solidFill>
                    <a:prstClr val="black"/>
                  </a:solidFill>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r>
                  <a:rPr lang="vi-VN" sz="3600">
                    <a:solidFill>
                      <a:prstClr val="black"/>
                    </a:solidFill>
                    <a:ea typeface="Calibri" panose="020F0502020204030204" pitchFamily="34" charset="0"/>
                    <a:cs typeface="Times New Roman" panose="02020603050405020304" pitchFamily="18" charset="0"/>
                  </a:rPr>
                  <a:t>+ 2 quả cùng là số 1: </a:t>
                </a:r>
                <a14:m>
                  <m:oMath xmlns:m="http://schemas.openxmlformats.org/officeDocument/2006/math">
                    <m:sSubSup>
                      <m:sSub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up>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bSup>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oMath>
                </a14:m>
                <a:endParaRPr lang="en-US" sz="3600">
                  <a:solidFill>
                    <a:prstClr val="black"/>
                  </a:solidFill>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r>
                  <a:rPr lang="vi-VN" sz="3600">
                    <a:solidFill>
                      <a:prstClr val="black"/>
                    </a:solidFill>
                    <a:ea typeface="Calibri" panose="020F0502020204030204" pitchFamily="34" charset="0"/>
                    <a:cs typeface="Times New Roman" panose="02020603050405020304" pitchFamily="18" charset="0"/>
                  </a:rPr>
                  <a:t>+ 2 quả cùng là số 2: </a:t>
                </a:r>
                <a14:m>
                  <m:oMath xmlns:m="http://schemas.openxmlformats.org/officeDocument/2006/math">
                    <m:sSubSup>
                      <m:sSub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up>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bSup>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oMath>
                </a14:m>
                <a:endParaRPr lang="en-US" sz="3600">
                  <a:solidFill>
                    <a:prstClr val="black"/>
                  </a:solidFill>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r>
                  <a:rPr lang="vi-VN" sz="3600">
                    <a:solidFill>
                      <a:prstClr val="black"/>
                    </a:solidFill>
                    <a:ea typeface="Calibri" panose="020F0502020204030204" pitchFamily="34" charset="0"/>
                    <a:cs typeface="Times New Roman" panose="02020603050405020304" pitchFamily="18" charset="0"/>
                  </a:rPr>
                  <a:t>+ 2 quả cùng là số 3: </a:t>
                </a:r>
                <a14:m>
                  <m:oMath xmlns:m="http://schemas.openxmlformats.org/officeDocument/2006/math">
                    <m:sSubSup>
                      <m:sSub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up>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bSup>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3600">
                  <a:solidFill>
                    <a:prstClr val="black"/>
                  </a:solidFill>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14:m>
                  <m:oMath xmlns:m="http://schemas.openxmlformats.org/officeDocument/2006/math">
                    <m:r>
                      <a:rPr lang="en-US" sz="3600" i="1">
                        <a:latin typeface="Cambria Math" panose="02040503050406030204" pitchFamily="18" charset="0"/>
                        <a:ea typeface="Calibri" panose="020F0502020204030204" pitchFamily="34" charset="0"/>
                        <a:cs typeface="Times New Roman" panose="02020603050405020304" pitchFamily="18" charset="0"/>
                      </a:rPr>
                      <m:t>⇒</m:t>
                    </m:r>
                  </m:oMath>
                </a14:m>
                <a:r>
                  <a:rPr lang="vi-VN" sz="3600">
                    <a:solidFill>
                      <a:prstClr val="black"/>
                    </a:solidFill>
                    <a:ea typeface="Calibri" panose="020F0502020204030204" pitchFamily="34" charset="0"/>
                    <a:cs typeface="Times New Roman" panose="02020603050405020304" pitchFamily="18" charset="0"/>
                  </a:rPr>
                  <a:t> Tổng số cách lấy ra 2 quả khác màu trùng số là: 7 cách</a:t>
                </a:r>
                <a:endParaRPr lang="en-US" sz="3600">
                  <a:solidFill>
                    <a:prstClr val="black"/>
                  </a:solidFill>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14:m>
                  <m:oMath xmlns:m="http://schemas.openxmlformats.org/officeDocument/2006/math">
                    <m:r>
                      <a:rPr lang="en-US" sz="3600" i="1">
                        <a:latin typeface="Cambria Math" panose="02040503050406030204" pitchFamily="18" charset="0"/>
                        <a:ea typeface="Calibri" panose="020F0502020204030204" pitchFamily="34" charset="0"/>
                        <a:cs typeface="Times New Roman" panose="02020603050405020304" pitchFamily="18" charset="0"/>
                      </a:rPr>
                      <m:t>⇒</m:t>
                    </m:r>
                  </m:oMath>
                </a14:m>
                <a:r>
                  <a:rPr lang="vi-VN" sz="3600">
                    <a:solidFill>
                      <a:prstClr val="black"/>
                    </a:solidFill>
                    <a:ea typeface="Calibri" panose="020F0502020204030204" pitchFamily="34" charset="0"/>
                    <a:cs typeface="Times New Roman" panose="02020603050405020304" pitchFamily="18" charset="0"/>
                  </a:rPr>
                  <a:t> Số cách lấy ra 2 quả khác màu khác số là: </a:t>
                </a:r>
                <a14:m>
                  <m:oMath xmlns:m="http://schemas.openxmlformats.org/officeDocument/2006/math">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26−7=19</m:t>
                    </m:r>
                  </m:oMath>
                </a14:m>
                <a:r>
                  <a:rPr lang="vi-VN" sz="3600">
                    <a:solidFill>
                      <a:prstClr val="black"/>
                    </a:solidFill>
                    <a:ea typeface="Calibri" panose="020F0502020204030204" pitchFamily="34" charset="0"/>
                    <a:cs typeface="Times New Roman" panose="02020603050405020304" pitchFamily="18" charset="0"/>
                  </a:rPr>
                  <a:t> (cách)</a:t>
                </a:r>
                <a:endParaRPr lang="en-US" sz="3600">
                  <a:solidFill>
                    <a:prstClr val="black"/>
                  </a:solidFill>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14:m>
                  <m:oMath xmlns:m="http://schemas.openxmlformats.org/officeDocument/2006/math">
                    <m:r>
                      <a:rPr lang="en-US" sz="3600" i="1">
                        <a:latin typeface="Cambria Math" panose="02040503050406030204" pitchFamily="18" charset="0"/>
                        <a:ea typeface="Calibri" panose="020F0502020204030204" pitchFamily="34" charset="0"/>
                        <a:cs typeface="Times New Roman" panose="02020603050405020304" pitchFamily="18" charset="0"/>
                      </a:rPr>
                      <m:t>⇒</m:t>
                    </m:r>
                  </m:oMath>
                </a14:m>
                <a:r>
                  <a:rPr lang="vi-VN" sz="3600">
                    <a:solidFill>
                      <a:prstClr val="black"/>
                    </a:solidFill>
                    <a:ea typeface="Calibri" panose="020F0502020204030204" pitchFamily="34" charset="0"/>
                    <a:cs typeface="Times New Roman" panose="02020603050405020304" pitchFamily="18" charset="0"/>
                  </a:rPr>
                  <a:t> Xác suất để lấy ra 2 quả khác màu khác số là: </a:t>
                </a:r>
                <a14:m>
                  <m:oMath xmlns:m="http://schemas.openxmlformats.org/officeDocument/2006/math">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19</m:t>
                        </m:r>
                      </m:num>
                      <m:den>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36</m:t>
                        </m:r>
                      </m:den>
                    </m:f>
                  </m:oMath>
                </a14:m>
                <a:endParaRPr lang="en-US" sz="3600">
                  <a:solidFill>
                    <a:prstClr val="black"/>
                  </a:solidFill>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752600" y="2162948"/>
                <a:ext cx="15163800" cy="7280263"/>
              </a:xfrm>
              <a:prstGeom prst="rect">
                <a:avLst/>
              </a:prstGeom>
              <a:blipFill>
                <a:blip r:embed="rId3"/>
                <a:stretch>
                  <a:fillRect l="-1246"/>
                </a:stretch>
              </a:blipFill>
            </p:spPr>
            <p:txBody>
              <a:bodyPr/>
              <a:lstStyle/>
              <a:p>
                <a:r>
                  <a:rPr lang="en-US">
                    <a:noFill/>
                  </a:rPr>
                  <a:t> </a:t>
                </a:r>
              </a:p>
            </p:txBody>
          </p:sp>
        </mc:Fallback>
      </mc:AlternateContent>
    </p:spTree>
    <p:extLst>
      <p:ext uri="{BB962C8B-B14F-4D97-AF65-F5344CB8AC3E}">
        <p14:creationId xmlns:p14="http://schemas.microsoft.com/office/powerpoint/2010/main" val="419910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p:cNvSpPr txBox="1"/>
          <p:nvPr/>
        </p:nvSpPr>
        <p:spPr>
          <a:xfrm>
            <a:off x="1143000" y="1201261"/>
            <a:ext cx="16002000" cy="6232475"/>
          </a:xfrm>
          <a:prstGeom prst="rect">
            <a:avLst/>
          </a:prstGeom>
          <a:noFill/>
        </p:spPr>
        <p:txBody>
          <a:bodyPr wrap="square" rtlCol="0">
            <a:spAutoFit/>
          </a:bodyPr>
          <a:lstStyle/>
          <a:p>
            <a:pPr lvl="0" algn="just">
              <a:lnSpc>
                <a:spcPct val="175000"/>
              </a:lnSpc>
            </a:pPr>
            <a:r>
              <a:rPr kumimoji="0" lang="vi-VN" sz="38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Bài </a:t>
            </a:r>
            <a:r>
              <a:rPr kumimoji="0" lang="en-US" sz="38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8 </a:t>
            </a:r>
            <a:r>
              <a:rPr kumimoji="0" lang="vi-VN" sz="38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(SGK </a:t>
            </a:r>
            <a:r>
              <a:rPr kumimoji="0" lang="vi-VN" sz="3800" b="1" i="0" u="none" strike="noStrike" kern="1200" cap="none" spc="0" normalizeH="0" baseline="0" noProof="0" dirty="0">
                <a:ln>
                  <a:noFill/>
                </a:ln>
                <a:solidFill>
                  <a:srgbClr val="4BACC6">
                    <a:lumMod val="75000"/>
                  </a:srgbClr>
                </a:solidFill>
                <a:effectLst/>
                <a:uLnTx/>
                <a:uFillTx/>
                <a:latin typeface="Arial" panose="020B0604020202020204" pitchFamily="34" charset="0"/>
                <a:cs typeface="Arial" panose="020B0604020202020204" pitchFamily="34" charset="0"/>
              </a:rPr>
              <a:t>- </a:t>
            </a:r>
            <a:r>
              <a:rPr kumimoji="0" lang="vi-VN" sz="38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tr.</a:t>
            </a:r>
            <a:r>
              <a:rPr kumimoji="0" lang="en-US" sz="38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26)</a:t>
            </a:r>
            <a:r>
              <a:rPr kumimoji="0" lang="vi-VN" sz="38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Để nghiên cứu xác suất của một loại cây trồng mới phát triển bình thường, người ta trồng hạt giống của loại cây đó trên hai lô đất thí nghiệm A, B khác nhau. Xác suất phát triển bình thường của hạt giống đó trên các lô đất A, B lần lượt là 0,7 và 0,6. Lặp lại thí nghiệm trên với đầy đủ các điều kiện tương đồng, tính xác suất hạt giống chỉ phát triển bình thường trên một lô đất.</a:t>
            </a:r>
            <a:endParaRPr lang="vi-VN" sz="3800">
              <a:solidFill>
                <a:srgbClr val="00000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15392400" y="7470415"/>
            <a:ext cx="2039205" cy="2349233"/>
          </a:xfrm>
          <a:prstGeom prst="rect">
            <a:avLst/>
          </a:prstGeom>
        </p:spPr>
      </p:pic>
    </p:spTree>
    <p:extLst>
      <p:ext uri="{BB962C8B-B14F-4D97-AF65-F5344CB8AC3E}">
        <p14:creationId xmlns:p14="http://schemas.microsoft.com/office/powerpoint/2010/main" val="3740999471"/>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p:cNvSpPr txBox="1"/>
          <p:nvPr/>
        </p:nvSpPr>
        <p:spPr>
          <a:xfrm>
            <a:off x="8381997" y="800100"/>
            <a:ext cx="152400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6182393" y="8198526"/>
            <a:ext cx="1505805" cy="1734738"/>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1242951" y="1529276"/>
                <a:ext cx="15802093" cy="7992381"/>
              </a:xfrm>
              <a:prstGeom prst="rect">
                <a:avLst/>
              </a:prstGeom>
            </p:spPr>
            <p:txBody>
              <a:bodyPr wrap="square">
                <a:spAutoFit/>
              </a:bodyPr>
              <a:lstStyle/>
              <a:p>
                <a:pPr algn="just">
                  <a:lnSpc>
                    <a:spcPct val="150000"/>
                  </a:lnSpc>
                </a:pPr>
                <a:r>
                  <a:rPr lang="vi-VN" sz="3800">
                    <a:ea typeface="Calibri" panose="020F0502020204030204" pitchFamily="34" charset="0"/>
                    <a:cs typeface="Times New Roman" panose="02020603050405020304" pitchFamily="18" charset="0"/>
                  </a:rPr>
                  <a:t>Ta có: </a:t>
                </a:r>
                <a:endParaRPr lang="en-US" sz="3800">
                  <a:effectLs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vi-VN" sz="3800" i="1">
                        <a:effectLst/>
                        <a:ea typeface="Calibri" panose="020F0502020204030204" pitchFamily="34" charset="0"/>
                        <a:cs typeface="Times New Roman" panose="02020603050405020304" pitchFamily="18" charset="0"/>
                      </a:rPr>
                      <m:t>𝑃</m:t>
                    </m:r>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𝐴</m:t>
                    </m:r>
                    <m:r>
                      <a:rPr lang="vi-VN" sz="3800" i="1">
                        <a:effectLst/>
                        <a:ea typeface="Calibri" panose="020F0502020204030204" pitchFamily="34" charset="0"/>
                        <a:cs typeface="Times New Roman" panose="02020603050405020304" pitchFamily="18" charset="0"/>
                      </a:rPr>
                      <m:t>) </m:t>
                    </m:r>
                  </m:oMath>
                </a14:m>
                <a:r>
                  <a:rPr lang="vi-VN" sz="3800">
                    <a:effectLst/>
                    <a:ea typeface="Calibri" panose="020F0502020204030204" pitchFamily="34" charset="0"/>
                    <a:cs typeface="Times New Roman" panose="02020603050405020304" pitchFamily="18" charset="0"/>
                  </a:rPr>
                  <a:t>là xác suất hạt giống phát triển bình thường trên lô đất </a:t>
                </a:r>
                <a14:m>
                  <m:oMath xmlns:m="http://schemas.openxmlformats.org/officeDocument/2006/math">
                    <m:r>
                      <a:rPr lang="vi-VN" sz="3800" i="1">
                        <a:effectLst/>
                        <a:ea typeface="Calibri" panose="020F0502020204030204" pitchFamily="34" charset="0"/>
                        <a:cs typeface="Times New Roman" panose="02020603050405020304" pitchFamily="18" charset="0"/>
                      </a:rPr>
                      <m:t>𝐴</m:t>
                    </m:r>
                  </m:oMath>
                </a14:m>
                <a:endParaRPr lang="en-US" sz="3800">
                  <a:effectLs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vi-VN" sz="3800" i="1">
                        <a:effectLst/>
                        <a:ea typeface="Calibri" panose="020F0502020204030204" pitchFamily="34" charset="0"/>
                        <a:cs typeface="Times New Roman" panose="02020603050405020304" pitchFamily="18" charset="0"/>
                      </a:rPr>
                      <m:t>𝑃</m:t>
                    </m:r>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𝐵</m:t>
                    </m:r>
                    <m:r>
                      <a:rPr lang="vi-VN" sz="3800" i="1">
                        <a:effectLst/>
                        <a:ea typeface="Calibri" panose="020F0502020204030204" pitchFamily="34" charset="0"/>
                        <a:cs typeface="Times New Roman" panose="02020603050405020304" pitchFamily="18" charset="0"/>
                      </a:rPr>
                      <m:t>) </m:t>
                    </m:r>
                  </m:oMath>
                </a14:m>
                <a:r>
                  <a:rPr lang="vi-VN" sz="3800">
                    <a:effectLst/>
                    <a:ea typeface="Calibri" panose="020F0502020204030204" pitchFamily="34" charset="0"/>
                    <a:cs typeface="Times New Roman" panose="02020603050405020304" pitchFamily="18" charset="0"/>
                  </a:rPr>
                  <a:t>là xác suất hạt giống phát triển bình thường trên lô đất </a:t>
                </a:r>
                <a14:m>
                  <m:oMath xmlns:m="http://schemas.openxmlformats.org/officeDocument/2006/math">
                    <m:r>
                      <a:rPr lang="vi-VN" sz="3800" i="1">
                        <a:effectLst/>
                        <a:ea typeface="Calibri" panose="020F0502020204030204" pitchFamily="34" charset="0"/>
                        <a:cs typeface="Times New Roman" panose="02020603050405020304" pitchFamily="18" charset="0"/>
                      </a:rPr>
                      <m:t>𝐵</m:t>
                    </m:r>
                  </m:oMath>
                </a14:m>
                <a:endParaRPr lang="en-US" sz="3800">
                  <a:effectLs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vi-VN" sz="3800" i="1">
                        <a:effectLst/>
                        <a:ea typeface="Calibri" panose="020F0502020204030204" pitchFamily="34" charset="0"/>
                        <a:cs typeface="Times New Roman" panose="02020603050405020304" pitchFamily="18" charset="0"/>
                      </a:rPr>
                      <m:t>𝑃</m:t>
                    </m:r>
                    <m:d>
                      <m:dPr>
                        <m:ctrlPr>
                          <a:rPr lang="en-US" sz="3800" i="1">
                            <a:effectLst/>
                            <a:ea typeface="Calibri" panose="020F0502020204030204" pitchFamily="34" charset="0"/>
                            <a:cs typeface="Times New Roman" panose="02020603050405020304" pitchFamily="18" charset="0"/>
                          </a:rPr>
                        </m:ctrlPr>
                      </m:dPr>
                      <m:e>
                        <m:acc>
                          <m:accPr>
                            <m:chr m:val="̅"/>
                            <m:ctrlPr>
                              <a:rPr lang="en-US" sz="3800" i="1">
                                <a:effectLst/>
                                <a:ea typeface="Calibri" panose="020F0502020204030204" pitchFamily="34" charset="0"/>
                                <a:cs typeface="Times New Roman" panose="02020603050405020304" pitchFamily="18" charset="0"/>
                              </a:rPr>
                            </m:ctrlPr>
                          </m:accPr>
                          <m:e>
                            <m:r>
                              <a:rPr lang="vi-VN" sz="3800" i="1">
                                <a:effectLst/>
                                <a:ea typeface="Calibri" panose="020F0502020204030204" pitchFamily="34" charset="0"/>
                                <a:cs typeface="Times New Roman" panose="02020603050405020304" pitchFamily="18" charset="0"/>
                              </a:rPr>
                              <m:t>𝐴</m:t>
                            </m:r>
                          </m:e>
                        </m:acc>
                      </m:e>
                    </m:d>
                    <m:r>
                      <a:rPr lang="vi-VN" sz="3800" i="1">
                        <a:effectLst/>
                        <a:ea typeface="Calibri" panose="020F0502020204030204" pitchFamily="34" charset="0"/>
                        <a:cs typeface="Times New Roman" panose="02020603050405020304" pitchFamily="18" charset="0"/>
                      </a:rPr>
                      <m:t> </m:t>
                    </m:r>
                  </m:oMath>
                </a14:m>
                <a:r>
                  <a:rPr lang="vi-VN" sz="3800">
                    <a:effectLst/>
                    <a:ea typeface="Calibri" panose="020F0502020204030204" pitchFamily="34" charset="0"/>
                    <a:cs typeface="Times New Roman" panose="02020603050405020304" pitchFamily="18" charset="0"/>
                  </a:rPr>
                  <a:t>là xác suất hạt giống không phát triển bình thường trên lô đất </a:t>
                </a:r>
                <a14:m>
                  <m:oMath xmlns:m="http://schemas.openxmlformats.org/officeDocument/2006/math">
                    <m:r>
                      <a:rPr lang="vi-VN" sz="3800" i="1">
                        <a:effectLst/>
                        <a:ea typeface="Calibri" panose="020F0502020204030204" pitchFamily="34" charset="0"/>
                        <a:cs typeface="Times New Roman" panose="02020603050405020304" pitchFamily="18" charset="0"/>
                      </a:rPr>
                      <m:t>𝐴</m:t>
                    </m:r>
                  </m:oMath>
                </a14:m>
                <a:endParaRPr lang="en-US" sz="3800">
                  <a:effectLs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vi-VN" sz="3800" i="1">
                        <a:effectLst/>
                        <a:ea typeface="Calibri" panose="020F0502020204030204" pitchFamily="34" charset="0"/>
                        <a:cs typeface="Times New Roman" panose="02020603050405020304" pitchFamily="18" charset="0"/>
                      </a:rPr>
                      <m:t>𝑃</m:t>
                    </m:r>
                    <m:d>
                      <m:dPr>
                        <m:ctrlPr>
                          <a:rPr lang="en-US" sz="3800" i="1">
                            <a:effectLst/>
                            <a:ea typeface="Calibri" panose="020F0502020204030204" pitchFamily="34" charset="0"/>
                            <a:cs typeface="Times New Roman" panose="02020603050405020304" pitchFamily="18" charset="0"/>
                          </a:rPr>
                        </m:ctrlPr>
                      </m:dPr>
                      <m:e>
                        <m:acc>
                          <m:accPr>
                            <m:chr m:val="̅"/>
                            <m:ctrlPr>
                              <a:rPr lang="en-US" sz="3800" i="1">
                                <a:effectLst/>
                                <a:ea typeface="Calibri" panose="020F0502020204030204" pitchFamily="34" charset="0"/>
                                <a:cs typeface="Times New Roman" panose="02020603050405020304" pitchFamily="18" charset="0"/>
                              </a:rPr>
                            </m:ctrlPr>
                          </m:accPr>
                          <m:e>
                            <m:r>
                              <a:rPr lang="vi-VN" sz="3800" i="1">
                                <a:effectLst/>
                                <a:ea typeface="Calibri" panose="020F0502020204030204" pitchFamily="34" charset="0"/>
                                <a:cs typeface="Times New Roman" panose="02020603050405020304" pitchFamily="18" charset="0"/>
                              </a:rPr>
                              <m:t>𝐵</m:t>
                            </m:r>
                          </m:e>
                        </m:acc>
                      </m:e>
                    </m:d>
                    <m:r>
                      <a:rPr lang="vi-VN" sz="3800" i="1">
                        <a:effectLst/>
                        <a:ea typeface="Calibri" panose="020F0502020204030204" pitchFamily="34" charset="0"/>
                        <a:cs typeface="Times New Roman" panose="02020603050405020304" pitchFamily="18" charset="0"/>
                      </a:rPr>
                      <m:t> </m:t>
                    </m:r>
                  </m:oMath>
                </a14:m>
                <a:r>
                  <a:rPr lang="vi-VN" sz="3800">
                    <a:effectLst/>
                    <a:ea typeface="Calibri" panose="020F0502020204030204" pitchFamily="34" charset="0"/>
                    <a:cs typeface="Times New Roman" panose="02020603050405020304" pitchFamily="18" charset="0"/>
                  </a:rPr>
                  <a:t>là xác suất hạt giống không phát triển bình thường trên lô đất </a:t>
                </a:r>
                <a14:m>
                  <m:oMath xmlns:m="http://schemas.openxmlformats.org/officeDocument/2006/math">
                    <m:r>
                      <a:rPr lang="vi-VN" sz="3800" i="1">
                        <a:effectLst/>
                        <a:ea typeface="Calibri" panose="020F0502020204030204" pitchFamily="34" charset="0"/>
                        <a:cs typeface="Times New Roman" panose="02020603050405020304" pitchFamily="18" charset="0"/>
                      </a:rPr>
                      <m:t>𝐵</m:t>
                    </m:r>
                  </m:oMath>
                </a14:m>
                <a:endParaRPr lang="en-US" sz="3800">
                  <a:effectLs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vi-VN" sz="3800" i="1">
                        <a:effectLst/>
                        <a:ea typeface="Calibri" panose="020F0502020204030204" pitchFamily="34" charset="0"/>
                        <a:cs typeface="Times New Roman" panose="02020603050405020304" pitchFamily="18" charset="0"/>
                      </a:rPr>
                      <m:t>𝑃</m:t>
                    </m:r>
                    <m:d>
                      <m:dPr>
                        <m:ctrlPr>
                          <a:rPr lang="en-US" sz="3800" i="1">
                            <a:effectLst/>
                            <a:ea typeface="Calibri" panose="020F0502020204030204" pitchFamily="34" charset="0"/>
                            <a:cs typeface="Times New Roman" panose="02020603050405020304" pitchFamily="18" charset="0"/>
                          </a:rPr>
                        </m:ctrlPr>
                      </m:dPr>
                      <m:e>
                        <m:r>
                          <a:rPr lang="vi-VN" sz="3800" i="1">
                            <a:effectLst/>
                            <a:ea typeface="Calibri" panose="020F0502020204030204" pitchFamily="34" charset="0"/>
                            <a:cs typeface="Times New Roman" panose="02020603050405020304" pitchFamily="18" charset="0"/>
                          </a:rPr>
                          <m:t>𝐴</m:t>
                        </m:r>
                      </m:e>
                    </m:d>
                    <m:r>
                      <a:rPr lang="vi-VN" sz="3800" i="1">
                        <a:effectLst/>
                        <a:ea typeface="Calibri" panose="020F0502020204030204" pitchFamily="34" charset="0"/>
                        <a:cs typeface="Times New Roman" panose="02020603050405020304" pitchFamily="18" charset="0"/>
                      </a:rPr>
                      <m:t>=0,7</m:t>
                    </m:r>
                  </m:oMath>
                </a14:m>
                <a:r>
                  <a:rPr lang="vi-VN" sz="3800">
                    <a:effectLst/>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m:t>
                    </m:r>
                  </m:oMath>
                </a14:m>
                <a:r>
                  <a:rPr lang="vi-VN" sz="3800">
                    <a:effectLst/>
                    <a:ea typeface="Calibri" panose="020F0502020204030204" pitchFamily="34" charset="0"/>
                    <a:cs typeface="Times New Roman" panose="02020603050405020304" pitchFamily="18" charset="0"/>
                  </a:rPr>
                  <a:t> </a:t>
                </a:r>
                <a14:m>
                  <m:oMath xmlns:m="http://schemas.openxmlformats.org/officeDocument/2006/math">
                    <m:r>
                      <a:rPr lang="vi-VN" sz="3800" i="1">
                        <a:effectLst/>
                        <a:ea typeface="Calibri" panose="020F0502020204030204" pitchFamily="34" charset="0"/>
                        <a:cs typeface="Times New Roman" panose="02020603050405020304" pitchFamily="18" charset="0"/>
                      </a:rPr>
                      <m:t>𝑃</m:t>
                    </m:r>
                    <m:d>
                      <m:dPr>
                        <m:ctrlPr>
                          <a:rPr lang="en-US" sz="3800" i="1">
                            <a:effectLst/>
                            <a:ea typeface="Calibri" panose="020F0502020204030204" pitchFamily="34" charset="0"/>
                            <a:cs typeface="Times New Roman" panose="02020603050405020304" pitchFamily="18" charset="0"/>
                          </a:rPr>
                        </m:ctrlPr>
                      </m:dPr>
                      <m:e>
                        <m:acc>
                          <m:accPr>
                            <m:chr m:val="̅"/>
                            <m:ctrlPr>
                              <a:rPr lang="en-US" sz="3800" i="1">
                                <a:effectLst/>
                                <a:ea typeface="Calibri" panose="020F0502020204030204" pitchFamily="34" charset="0"/>
                                <a:cs typeface="Times New Roman" panose="02020603050405020304" pitchFamily="18" charset="0"/>
                              </a:rPr>
                            </m:ctrlPr>
                          </m:accPr>
                          <m:e>
                            <m:r>
                              <a:rPr lang="vi-VN" sz="3800" i="1">
                                <a:effectLst/>
                                <a:ea typeface="Calibri" panose="020F0502020204030204" pitchFamily="34" charset="0"/>
                                <a:cs typeface="Times New Roman" panose="02020603050405020304" pitchFamily="18" charset="0"/>
                              </a:rPr>
                              <m:t>𝐴</m:t>
                            </m:r>
                          </m:e>
                        </m:acc>
                      </m:e>
                    </m:d>
                    <m:r>
                      <a:rPr lang="vi-VN" sz="3800" i="1">
                        <a:effectLst/>
                        <a:ea typeface="Calibri" panose="020F0502020204030204" pitchFamily="34" charset="0"/>
                        <a:cs typeface="Times New Roman" panose="02020603050405020304" pitchFamily="18" charset="0"/>
                      </a:rPr>
                      <m:t>=0,3</m:t>
                    </m:r>
                  </m:oMath>
                </a14:m>
                <a:endParaRPr lang="en-US" sz="3800">
                  <a:effectLs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vi-VN" sz="3800" i="1">
                        <a:effectLst/>
                        <a:ea typeface="Calibri" panose="020F0502020204030204" pitchFamily="34" charset="0"/>
                        <a:cs typeface="Times New Roman" panose="02020603050405020304" pitchFamily="18" charset="0"/>
                      </a:rPr>
                      <m:t>𝑃</m:t>
                    </m:r>
                    <m:d>
                      <m:dPr>
                        <m:ctrlPr>
                          <a:rPr lang="en-US" sz="3800" i="1">
                            <a:effectLst/>
                            <a:ea typeface="Calibri" panose="020F0502020204030204" pitchFamily="34" charset="0"/>
                            <a:cs typeface="Times New Roman" panose="02020603050405020304" pitchFamily="18" charset="0"/>
                          </a:rPr>
                        </m:ctrlPr>
                      </m:dPr>
                      <m:e>
                        <m:r>
                          <a:rPr lang="vi-VN" sz="3800" i="1">
                            <a:effectLst/>
                            <a:ea typeface="Calibri" panose="020F0502020204030204" pitchFamily="34" charset="0"/>
                            <a:cs typeface="Times New Roman" panose="02020603050405020304" pitchFamily="18" charset="0"/>
                          </a:rPr>
                          <m:t>𝐵</m:t>
                        </m:r>
                      </m:e>
                    </m:d>
                    <m:r>
                      <a:rPr lang="vi-VN" sz="3800" i="1">
                        <a:effectLst/>
                        <a:ea typeface="Calibri" panose="020F0502020204030204" pitchFamily="34" charset="0"/>
                        <a:cs typeface="Times New Roman" panose="02020603050405020304" pitchFamily="18" charset="0"/>
                      </a:rPr>
                      <m:t>=0,6</m:t>
                    </m:r>
                  </m:oMath>
                </a14:m>
                <a:r>
                  <a:rPr lang="vi-VN" sz="3800">
                    <a:effectLst/>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m:t>
                    </m:r>
                  </m:oMath>
                </a14:m>
                <a:r>
                  <a:rPr lang="vi-VN" sz="3800">
                    <a:effectLst/>
                    <a:ea typeface="Calibri" panose="020F0502020204030204" pitchFamily="34" charset="0"/>
                    <a:cs typeface="Times New Roman" panose="02020603050405020304" pitchFamily="18" charset="0"/>
                  </a:rPr>
                  <a:t> </a:t>
                </a:r>
                <a14:m>
                  <m:oMath xmlns:m="http://schemas.openxmlformats.org/officeDocument/2006/math">
                    <m:r>
                      <a:rPr lang="vi-VN" sz="3800" i="1">
                        <a:effectLst/>
                        <a:ea typeface="Calibri" panose="020F0502020204030204" pitchFamily="34" charset="0"/>
                        <a:cs typeface="Times New Roman" panose="02020603050405020304" pitchFamily="18" charset="0"/>
                      </a:rPr>
                      <m:t>𝑃</m:t>
                    </m:r>
                    <m:d>
                      <m:dPr>
                        <m:ctrlPr>
                          <a:rPr lang="en-US" sz="3800" i="1">
                            <a:effectLst/>
                            <a:ea typeface="Calibri" panose="020F0502020204030204" pitchFamily="34" charset="0"/>
                            <a:cs typeface="Times New Roman" panose="02020603050405020304" pitchFamily="18" charset="0"/>
                          </a:rPr>
                        </m:ctrlPr>
                      </m:dPr>
                      <m:e>
                        <m:acc>
                          <m:accPr>
                            <m:chr m:val="̅"/>
                            <m:ctrlPr>
                              <a:rPr lang="en-US" sz="3800" i="1">
                                <a:effectLst/>
                                <a:ea typeface="Calibri" panose="020F0502020204030204" pitchFamily="34" charset="0"/>
                                <a:cs typeface="Times New Roman" panose="02020603050405020304" pitchFamily="18" charset="0"/>
                              </a:rPr>
                            </m:ctrlPr>
                          </m:accPr>
                          <m:e>
                            <m:r>
                              <a:rPr lang="vi-VN" sz="3800" i="1">
                                <a:effectLst/>
                                <a:ea typeface="Calibri" panose="020F0502020204030204" pitchFamily="34" charset="0"/>
                                <a:cs typeface="Times New Roman" panose="02020603050405020304" pitchFamily="18" charset="0"/>
                              </a:rPr>
                              <m:t>𝐵</m:t>
                            </m:r>
                          </m:e>
                        </m:acc>
                      </m:e>
                    </m:d>
                    <m:r>
                      <a:rPr lang="vi-VN" sz="3800" i="1">
                        <a:effectLst/>
                        <a:ea typeface="Calibri" panose="020F0502020204030204" pitchFamily="34" charset="0"/>
                        <a:cs typeface="Times New Roman" panose="02020603050405020304" pitchFamily="18" charset="0"/>
                      </a:rPr>
                      <m:t>=0,4</m:t>
                    </m:r>
                  </m:oMath>
                </a14:m>
                <a:endParaRPr lang="en-US" sz="3800">
                  <a:effectLst/>
                  <a:ea typeface="Arial" panose="020B0604020202020204" pitchFamily="34" charset="0"/>
                  <a:cs typeface="Times New Roman" panose="02020603050405020304" pitchFamily="18" charset="0"/>
                </a:endParaRPr>
              </a:p>
              <a:p>
                <a:pPr algn="just">
                  <a:lnSpc>
                    <a:spcPct val="150000"/>
                  </a:lnSpc>
                </a:pPr>
                <a:r>
                  <a:rPr lang="vi-VN" sz="3800">
                    <a:effectLst/>
                    <a:ea typeface="Calibri" panose="020F0502020204030204" pitchFamily="34" charset="0"/>
                    <a:cs typeface="Times New Roman" panose="02020603050405020304" pitchFamily="18" charset="0"/>
                  </a:rPr>
                  <a:t>Vậy, xác suất hạt giống phát triển bình thường trên một lô đất là:</a:t>
                </a:r>
                <a:endParaRPr lang="en-US" sz="3800">
                  <a:effectLs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vi-VN" sz="3800" i="1">
                        <a:effectLst/>
                        <a:ea typeface="Calibri" panose="020F0502020204030204" pitchFamily="34" charset="0"/>
                        <a:cs typeface="Times New Roman" panose="02020603050405020304" pitchFamily="18" charset="0"/>
                      </a:rPr>
                      <m:t>𝑃</m:t>
                    </m:r>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𝑃</m:t>
                    </m:r>
                    <m:d>
                      <m:dPr>
                        <m:ctrlPr>
                          <a:rPr lang="en-US" sz="3800" i="1">
                            <a:effectLst/>
                            <a:ea typeface="Calibri" panose="020F0502020204030204" pitchFamily="34" charset="0"/>
                            <a:cs typeface="Times New Roman" panose="02020603050405020304" pitchFamily="18" charset="0"/>
                          </a:rPr>
                        </m:ctrlPr>
                      </m:dPr>
                      <m:e>
                        <m:r>
                          <a:rPr lang="vi-VN" sz="3800" i="1">
                            <a:effectLst/>
                            <a:ea typeface="Calibri" panose="020F0502020204030204" pitchFamily="34" charset="0"/>
                            <a:cs typeface="Times New Roman" panose="02020603050405020304" pitchFamily="18" charset="0"/>
                          </a:rPr>
                          <m:t>𝐴</m:t>
                        </m:r>
                      </m:e>
                    </m:d>
                    <m:r>
                      <a:rPr lang="vi-VN" sz="3800" i="1">
                        <a:effectLst/>
                        <a:ea typeface="Calibri" panose="020F0502020204030204" pitchFamily="34" charset="0"/>
                        <a:cs typeface="Times New Roman" panose="02020603050405020304" pitchFamily="18" charset="0"/>
                      </a:rPr>
                      <m:t> . </m:t>
                    </m:r>
                    <m:r>
                      <a:rPr lang="vi-VN" sz="3800" i="1">
                        <a:effectLst/>
                        <a:ea typeface="Calibri" panose="020F0502020204030204" pitchFamily="34" charset="0"/>
                        <a:cs typeface="Times New Roman" panose="02020603050405020304" pitchFamily="18" charset="0"/>
                      </a:rPr>
                      <m:t>𝑃</m:t>
                    </m:r>
                    <m:d>
                      <m:dPr>
                        <m:ctrlPr>
                          <a:rPr lang="en-US" sz="3800" i="1">
                            <a:effectLst/>
                            <a:ea typeface="Calibri" panose="020F0502020204030204" pitchFamily="34" charset="0"/>
                            <a:cs typeface="Times New Roman" panose="02020603050405020304" pitchFamily="18" charset="0"/>
                          </a:rPr>
                        </m:ctrlPr>
                      </m:dPr>
                      <m:e>
                        <m:acc>
                          <m:accPr>
                            <m:chr m:val="̅"/>
                            <m:ctrlPr>
                              <a:rPr lang="en-US" sz="3800" i="1">
                                <a:effectLst/>
                                <a:ea typeface="Calibri" panose="020F0502020204030204" pitchFamily="34" charset="0"/>
                                <a:cs typeface="Times New Roman" panose="02020603050405020304" pitchFamily="18" charset="0"/>
                              </a:rPr>
                            </m:ctrlPr>
                          </m:accPr>
                          <m:e>
                            <m:r>
                              <a:rPr lang="vi-VN" sz="3800" i="1">
                                <a:effectLst/>
                                <a:ea typeface="Calibri" panose="020F0502020204030204" pitchFamily="34" charset="0"/>
                                <a:cs typeface="Times New Roman" panose="02020603050405020304" pitchFamily="18" charset="0"/>
                              </a:rPr>
                              <m:t>𝐵</m:t>
                            </m:r>
                          </m:e>
                        </m:acc>
                      </m:e>
                    </m:d>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𝑃</m:t>
                    </m:r>
                    <m:d>
                      <m:dPr>
                        <m:ctrlPr>
                          <a:rPr lang="en-US" sz="3800" i="1">
                            <a:effectLst/>
                            <a:ea typeface="Calibri" panose="020F0502020204030204" pitchFamily="34" charset="0"/>
                            <a:cs typeface="Times New Roman" panose="02020603050405020304" pitchFamily="18" charset="0"/>
                          </a:rPr>
                        </m:ctrlPr>
                      </m:dPr>
                      <m:e>
                        <m:r>
                          <a:rPr lang="vi-VN" sz="3800" i="1">
                            <a:effectLst/>
                            <a:ea typeface="Calibri" panose="020F0502020204030204" pitchFamily="34" charset="0"/>
                            <a:cs typeface="Times New Roman" panose="02020603050405020304" pitchFamily="18" charset="0"/>
                          </a:rPr>
                          <m:t>𝐵</m:t>
                        </m:r>
                      </m:e>
                    </m:d>
                    <m:r>
                      <a:rPr lang="vi-VN" sz="3800" i="1">
                        <a:effectLst/>
                        <a:ea typeface="Calibri" panose="020F0502020204030204" pitchFamily="34" charset="0"/>
                        <a:cs typeface="Times New Roman" panose="02020603050405020304" pitchFamily="18" charset="0"/>
                      </a:rPr>
                      <m:t> . </m:t>
                    </m:r>
                    <m:r>
                      <a:rPr lang="vi-VN" sz="3800" i="1">
                        <a:effectLst/>
                        <a:ea typeface="Calibri" panose="020F0502020204030204" pitchFamily="34" charset="0"/>
                        <a:cs typeface="Times New Roman" panose="02020603050405020304" pitchFamily="18" charset="0"/>
                      </a:rPr>
                      <m:t>𝑃</m:t>
                    </m:r>
                    <m:d>
                      <m:dPr>
                        <m:ctrlPr>
                          <a:rPr lang="en-US" sz="3800" i="1">
                            <a:effectLst/>
                            <a:ea typeface="Calibri" panose="020F0502020204030204" pitchFamily="34" charset="0"/>
                            <a:cs typeface="Times New Roman" panose="02020603050405020304" pitchFamily="18" charset="0"/>
                          </a:rPr>
                        </m:ctrlPr>
                      </m:dPr>
                      <m:e>
                        <m:acc>
                          <m:accPr>
                            <m:chr m:val="̅"/>
                            <m:ctrlPr>
                              <a:rPr lang="en-US" sz="3800" i="1">
                                <a:effectLst/>
                                <a:ea typeface="Calibri" panose="020F0502020204030204" pitchFamily="34" charset="0"/>
                                <a:cs typeface="Times New Roman" panose="02020603050405020304" pitchFamily="18" charset="0"/>
                              </a:rPr>
                            </m:ctrlPr>
                          </m:accPr>
                          <m:e>
                            <m:r>
                              <a:rPr lang="vi-VN" sz="3800" i="1">
                                <a:effectLst/>
                                <a:ea typeface="Calibri" panose="020F0502020204030204" pitchFamily="34" charset="0"/>
                                <a:cs typeface="Times New Roman" panose="02020603050405020304" pitchFamily="18" charset="0"/>
                              </a:rPr>
                              <m:t>𝐴</m:t>
                            </m:r>
                          </m:e>
                        </m:acc>
                      </m:e>
                    </m:d>
                    <m:r>
                      <a:rPr lang="vi-VN" sz="3800" i="1">
                        <a:effectLst/>
                        <a:ea typeface="Calibri" panose="020F0502020204030204" pitchFamily="34" charset="0"/>
                        <a:cs typeface="Times New Roman" panose="02020603050405020304" pitchFamily="18" charset="0"/>
                      </a:rPr>
                      <m:t>=0,7 . 0,4+0,3 . 0,6=0,46</m:t>
                    </m:r>
                  </m:oMath>
                </a14:m>
                <a:r>
                  <a:rPr lang="vi-VN" sz="3800">
                    <a:effectLst/>
                    <a:ea typeface="Calibri" panose="020F0502020204030204" pitchFamily="34" charset="0"/>
                    <a:cs typeface="Times New Roman" panose="02020603050405020304" pitchFamily="18" charset="0"/>
                  </a:rPr>
                  <a:t> </a:t>
                </a:r>
                <a:endParaRPr lang="en-US" sz="3800">
                  <a:effectLst/>
                  <a:ea typeface="Arial" panose="020B060402020202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1242951" y="1529276"/>
                <a:ext cx="15802093" cy="7992381"/>
              </a:xfrm>
              <a:prstGeom prst="rect">
                <a:avLst/>
              </a:prstGeom>
              <a:blipFill>
                <a:blip r:embed="rId3"/>
                <a:stretch>
                  <a:fillRect l="-1273"/>
                </a:stretch>
              </a:blipFill>
            </p:spPr>
            <p:txBody>
              <a:bodyPr/>
              <a:lstStyle/>
              <a:p>
                <a:r>
                  <a:rPr lang="en-US">
                    <a:noFill/>
                  </a:rPr>
                  <a:t> </a:t>
                </a:r>
              </a:p>
            </p:txBody>
          </p:sp>
        </mc:Fallback>
      </mc:AlternateContent>
    </p:spTree>
    <p:extLst>
      <p:ext uri="{BB962C8B-B14F-4D97-AF65-F5344CB8AC3E}">
        <p14:creationId xmlns:p14="http://schemas.microsoft.com/office/powerpoint/2010/main" val="331860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randombar(horizontal)">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wipe(up)">
                                      <p:cBhvr>
                                        <p:cTn id="47" dur="500"/>
                                        <p:tgtEl>
                                          <p:spTgt spid="6">
                                            <p:txEl>
                                              <p:pRg st="7" end="7"/>
                                            </p:txEl>
                                          </p:spTgt>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wipe(up)">
                                      <p:cBhvr>
                                        <p:cTn id="5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grpSp>
        <p:nvGrpSpPr>
          <p:cNvPr id="25" name="Group 24"/>
          <p:cNvGrpSpPr/>
          <p:nvPr/>
        </p:nvGrpSpPr>
        <p:grpSpPr>
          <a:xfrm>
            <a:off x="1129106" y="3086100"/>
            <a:ext cx="5029200" cy="5257800"/>
            <a:chOff x="10238971" y="925371"/>
            <a:chExt cx="6703869" cy="7662971"/>
          </a:xfrm>
        </p:grpSpPr>
        <p:grpSp>
          <p:nvGrpSpPr>
            <p:cNvPr id="9" name="Group 9"/>
            <p:cNvGrpSpPr/>
            <p:nvPr/>
          </p:nvGrpSpPr>
          <p:grpSpPr>
            <a:xfrm>
              <a:off x="10238971" y="1526882"/>
              <a:ext cx="6703869" cy="7061460"/>
              <a:chOff x="0" y="0"/>
              <a:chExt cx="2008343" cy="2115470"/>
            </a:xfrm>
          </p:grpSpPr>
          <p:sp>
            <p:nvSpPr>
              <p:cNvPr id="10"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11"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12"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24"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xmlns="" r:embed="rId11"/>
                  </a:ext>
                </a:extLst>
              </a:blip>
              <a:stretch>
                <a:fillRect/>
              </a:stretch>
            </a:blipFill>
          </p:spPr>
        </p:sp>
      </p:grpSp>
      <p:sp>
        <p:nvSpPr>
          <p:cNvPr id="26" name="Rectangle 25"/>
          <p:cNvSpPr/>
          <p:nvPr/>
        </p:nvSpPr>
        <p:spPr>
          <a:xfrm>
            <a:off x="824525" y="973019"/>
            <a:ext cx="1676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dirty="0" smtClean="0">
                <a:solidFill>
                  <a:schemeClr val="tx1"/>
                </a:solidFill>
                <a:latin typeface="Arial" panose="020B0604020202020204" pitchFamily="34" charset="0"/>
                <a:cs typeface="Arial" panose="020B0604020202020204" pitchFamily="34" charset="0"/>
              </a:rPr>
              <a:t>HƯỚNG DẪN VỀ NHÀ</a:t>
            </a:r>
            <a:endParaRPr lang="en-US" sz="6600" b="1" dirty="0">
              <a:solidFill>
                <a:schemeClr val="tx1"/>
              </a:solidFill>
              <a:latin typeface="Arial" panose="020B0604020202020204" pitchFamily="34" charset="0"/>
              <a:cs typeface="Arial" panose="020B0604020202020204" pitchFamily="34" charset="0"/>
            </a:endParaRPr>
          </a:p>
        </p:txBody>
      </p:sp>
      <p:grpSp>
        <p:nvGrpSpPr>
          <p:cNvPr id="27" name="Group 26"/>
          <p:cNvGrpSpPr/>
          <p:nvPr/>
        </p:nvGrpSpPr>
        <p:grpSpPr>
          <a:xfrm>
            <a:off x="6672942" y="3073379"/>
            <a:ext cx="5029200" cy="5257800"/>
            <a:chOff x="10238971" y="925371"/>
            <a:chExt cx="6703869" cy="7662971"/>
          </a:xfrm>
        </p:grpSpPr>
        <p:grpSp>
          <p:nvGrpSpPr>
            <p:cNvPr id="28" name="Group 9"/>
            <p:cNvGrpSpPr/>
            <p:nvPr/>
          </p:nvGrpSpPr>
          <p:grpSpPr>
            <a:xfrm>
              <a:off x="10238971" y="1526882"/>
              <a:ext cx="6703869" cy="7061460"/>
              <a:chOff x="0" y="0"/>
              <a:chExt cx="2008343" cy="2115470"/>
            </a:xfrm>
          </p:grpSpPr>
          <p:sp>
            <p:nvSpPr>
              <p:cNvPr id="30"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31"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32"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29"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xmlns="" r:embed="rId11"/>
                  </a:ext>
                </a:extLst>
              </a:blip>
              <a:stretch>
                <a:fillRect/>
              </a:stretch>
            </a:blipFill>
          </p:spPr>
        </p:sp>
      </p:grpSp>
      <p:grpSp>
        <p:nvGrpSpPr>
          <p:cNvPr id="33" name="Group 32"/>
          <p:cNvGrpSpPr/>
          <p:nvPr/>
        </p:nvGrpSpPr>
        <p:grpSpPr>
          <a:xfrm>
            <a:off x="12209159" y="3073379"/>
            <a:ext cx="5029200" cy="5257800"/>
            <a:chOff x="10238971" y="925371"/>
            <a:chExt cx="6703869" cy="7662971"/>
          </a:xfrm>
        </p:grpSpPr>
        <p:grpSp>
          <p:nvGrpSpPr>
            <p:cNvPr id="34" name="Group 9"/>
            <p:cNvGrpSpPr/>
            <p:nvPr/>
          </p:nvGrpSpPr>
          <p:grpSpPr>
            <a:xfrm>
              <a:off x="10238971" y="1526882"/>
              <a:ext cx="6703869" cy="7061460"/>
              <a:chOff x="0" y="0"/>
              <a:chExt cx="2008343" cy="2115470"/>
            </a:xfrm>
          </p:grpSpPr>
          <p:sp>
            <p:nvSpPr>
              <p:cNvPr id="36"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37"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38"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35"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xmlns="" r:embed="rId11"/>
                  </a:ext>
                </a:extLst>
              </a:blip>
              <a:stretch>
                <a:fillRect/>
              </a:stretch>
            </a:blipFill>
          </p:spPr>
        </p:sp>
      </p:grpSp>
      <p:sp>
        <p:nvSpPr>
          <p:cNvPr id="39" name="TextBox 38"/>
          <p:cNvSpPr txBox="1"/>
          <p:nvPr/>
        </p:nvSpPr>
        <p:spPr>
          <a:xfrm>
            <a:off x="1384887" y="4381500"/>
            <a:ext cx="4396787" cy="3139321"/>
          </a:xfrm>
          <a:prstGeom prst="rect">
            <a:avLst/>
          </a:prstGeom>
          <a:noFill/>
        </p:spPr>
        <p:txBody>
          <a:bodyPr wrap="square" rtlCol="0">
            <a:spAutoFit/>
          </a:bodyPr>
          <a:lstStyle/>
          <a:p>
            <a:pPr algn="ctr">
              <a:lnSpc>
                <a:spcPct val="150000"/>
              </a:lnSpc>
            </a:pPr>
            <a:r>
              <a:rPr lang="vi-VN" sz="4400" dirty="0" smtClean="0">
                <a:latin typeface="Arial" panose="020B0604020202020204" pitchFamily="34" charset="0"/>
                <a:cs typeface="Arial" panose="020B0604020202020204" pitchFamily="34" charset="0"/>
              </a:rPr>
              <a:t>Ôn tập kiến thức đã học trong </a:t>
            </a:r>
            <a:r>
              <a:rPr lang="vi-VN" sz="4400" smtClean="0">
                <a:latin typeface="Arial" panose="020B0604020202020204" pitchFamily="34" charset="0"/>
                <a:cs typeface="Arial" panose="020B0604020202020204" pitchFamily="34" charset="0"/>
              </a:rPr>
              <a:t>chương </a:t>
            </a:r>
            <a:r>
              <a:rPr lang="en-US" sz="4400" smtClean="0">
                <a:latin typeface="Arial" panose="020B0604020202020204" pitchFamily="34" charset="0"/>
                <a:cs typeface="Arial" panose="020B0604020202020204" pitchFamily="34" charset="0"/>
              </a:rPr>
              <a:t>V</a:t>
            </a:r>
            <a:endParaRPr lang="en-US" sz="4400" dirty="0">
              <a:latin typeface="Arial" panose="020B0604020202020204" pitchFamily="34" charset="0"/>
              <a:cs typeface="Arial" panose="020B0604020202020204" pitchFamily="34" charset="0"/>
            </a:endParaRPr>
          </a:p>
        </p:txBody>
      </p:sp>
      <p:sp>
        <p:nvSpPr>
          <p:cNvPr id="40" name="TextBox 39"/>
          <p:cNvSpPr txBox="1"/>
          <p:nvPr/>
        </p:nvSpPr>
        <p:spPr>
          <a:xfrm>
            <a:off x="7033672" y="4377108"/>
            <a:ext cx="4396787" cy="2123658"/>
          </a:xfrm>
          <a:prstGeom prst="rect">
            <a:avLst/>
          </a:prstGeom>
          <a:noFill/>
        </p:spPr>
        <p:txBody>
          <a:bodyPr wrap="square" rtlCol="0">
            <a:spAutoFit/>
          </a:bodyPr>
          <a:lstStyle/>
          <a:p>
            <a:pPr algn="ctr">
              <a:lnSpc>
                <a:spcPct val="150000"/>
              </a:lnSpc>
            </a:pPr>
            <a:r>
              <a:rPr lang="vi-VN" sz="4400" smtClean="0">
                <a:latin typeface="Arial" panose="020B0604020202020204" pitchFamily="34" charset="0"/>
                <a:cs typeface="Arial" panose="020B0604020202020204" pitchFamily="34" charset="0"/>
              </a:rPr>
              <a:t>Hoàn thành bài tập trong SBT</a:t>
            </a:r>
            <a:endParaRPr lang="en-US" sz="4400">
              <a:latin typeface="Arial" panose="020B0604020202020204" pitchFamily="34" charset="0"/>
              <a:cs typeface="Arial" panose="020B0604020202020204" pitchFamily="34" charset="0"/>
            </a:endParaRPr>
          </a:p>
        </p:txBody>
      </p:sp>
      <p:sp>
        <p:nvSpPr>
          <p:cNvPr id="41" name="TextBox 40"/>
          <p:cNvSpPr txBox="1"/>
          <p:nvPr/>
        </p:nvSpPr>
        <p:spPr>
          <a:xfrm>
            <a:off x="13058491" y="4439849"/>
            <a:ext cx="3352799" cy="1998176"/>
          </a:xfrm>
          <a:prstGeom prst="rect">
            <a:avLst/>
          </a:prstGeom>
          <a:noFill/>
        </p:spPr>
        <p:txBody>
          <a:bodyPr wrap="square" rtlCol="0">
            <a:spAutoFit/>
          </a:bodyPr>
          <a:lstStyle/>
          <a:p>
            <a:pPr algn="ctr">
              <a:lnSpc>
                <a:spcPct val="150000"/>
              </a:lnSpc>
            </a:pPr>
            <a:r>
              <a:rPr lang="vi-VN" sz="4400" smtClean="0">
                <a:cs typeface="Arial" panose="020B0604020202020204" pitchFamily="34" charset="0"/>
              </a:rPr>
              <a:t>Chuẩn </a:t>
            </a:r>
            <a:r>
              <a:rPr lang="vi-VN" sz="4400">
                <a:cs typeface="Arial" panose="020B0604020202020204" pitchFamily="34" charset="0"/>
              </a:rPr>
              <a:t>bị </a:t>
            </a:r>
            <a:endParaRPr lang="en-US" sz="4400" smtClean="0">
              <a:cs typeface="Arial" panose="020B0604020202020204" pitchFamily="34" charset="0"/>
            </a:endParaRPr>
          </a:p>
          <a:p>
            <a:pPr algn="ctr">
              <a:lnSpc>
                <a:spcPct val="150000"/>
              </a:lnSpc>
            </a:pPr>
            <a:r>
              <a:rPr lang="vi-VN" sz="4400" smtClean="0">
                <a:cs typeface="Arial" panose="020B0604020202020204" pitchFamily="34" charset="0"/>
              </a:rPr>
              <a:t>bài </a:t>
            </a:r>
            <a:r>
              <a:rPr lang="vi-VN" sz="4400">
                <a:cs typeface="Arial" panose="020B0604020202020204" pitchFamily="34" charset="0"/>
              </a:rPr>
              <a:t>mới</a:t>
            </a:r>
            <a:endParaRPr lang="en-US" sz="44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par>
                                <p:cTn id="12" presetID="14" presetClass="entr" presetSubtype="1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par>
                                <p:cTn id="21" presetID="53"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up)">
                                      <p:cBhvr>
                                        <p:cTn id="29" dur="500"/>
                                        <p:tgtEl>
                                          <p:spTgt spid="41"/>
                                        </p:tgtEl>
                                      </p:cBhvr>
                                    </p:animEffect>
                                  </p:childTnLst>
                                </p:cTn>
                              </p:par>
                              <p:par>
                                <p:cTn id="30" presetID="22" presetClass="entr" presetSubtype="1"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9" grpId="0"/>
      <p:bldP spid="40" grpId="0"/>
      <p:bldP spid="4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5F8F8"/>
        </a:solidFill>
        <a:effectLst/>
      </p:bgPr>
    </p:bg>
    <p:spTree>
      <p:nvGrpSpPr>
        <p:cNvPr id="1" name=""/>
        <p:cNvGrpSpPr/>
        <p:nvPr/>
      </p:nvGrpSpPr>
      <p:grpSpPr>
        <a:xfrm>
          <a:off x="0" y="0"/>
          <a:ext cx="0" cy="0"/>
          <a:chOff x="0" y="0"/>
          <a:chExt cx="0" cy="0"/>
        </a:xfrm>
      </p:grpSpPr>
      <p:sp>
        <p:nvSpPr>
          <p:cNvPr id="2" name="Freeform 2"/>
          <p:cNvSpPr/>
          <p:nvPr/>
        </p:nvSpPr>
        <p:spPr>
          <a:xfrm rot="1348375">
            <a:off x="13912460" y="746695"/>
            <a:ext cx="4612311" cy="1232745"/>
          </a:xfrm>
          <a:custGeom>
            <a:avLst/>
            <a:gdLst/>
            <a:ahLst/>
            <a:cxnLst/>
            <a:rect l="l" t="t" r="r" b="b"/>
            <a:pathLst>
              <a:path w="4612311" h="1232745">
                <a:moveTo>
                  <a:pt x="0" y="0"/>
                </a:moveTo>
                <a:lnTo>
                  <a:pt x="4612311" y="0"/>
                </a:lnTo>
                <a:lnTo>
                  <a:pt x="4612311" y="1232745"/>
                </a:lnTo>
                <a:lnTo>
                  <a:pt x="0" y="123274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88786">
            <a:off x="15470324" y="4050942"/>
            <a:ext cx="2765850" cy="774438"/>
          </a:xfrm>
          <a:custGeom>
            <a:avLst/>
            <a:gdLst/>
            <a:ahLst/>
            <a:cxnLst/>
            <a:rect l="l" t="t" r="r" b="b"/>
            <a:pathLst>
              <a:path w="2765850" h="774438">
                <a:moveTo>
                  <a:pt x="0" y="0"/>
                </a:moveTo>
                <a:lnTo>
                  <a:pt x="2765850" y="0"/>
                </a:lnTo>
                <a:lnTo>
                  <a:pt x="2765850" y="774438"/>
                </a:lnTo>
                <a:lnTo>
                  <a:pt x="0" y="7744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479167">
            <a:off x="15398494" y="6337808"/>
            <a:ext cx="2417976" cy="3418732"/>
          </a:xfrm>
          <a:custGeom>
            <a:avLst/>
            <a:gdLst/>
            <a:ahLst/>
            <a:cxnLst/>
            <a:rect l="l" t="t" r="r" b="b"/>
            <a:pathLst>
              <a:path w="2417976" h="3418732">
                <a:moveTo>
                  <a:pt x="0" y="0"/>
                </a:moveTo>
                <a:lnTo>
                  <a:pt x="2417976" y="0"/>
                </a:lnTo>
                <a:lnTo>
                  <a:pt x="2417976" y="3418732"/>
                </a:lnTo>
                <a:lnTo>
                  <a:pt x="0" y="34187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448923">
            <a:off x="9166964" y="9493919"/>
            <a:ext cx="3657600" cy="591866"/>
          </a:xfrm>
          <a:custGeom>
            <a:avLst/>
            <a:gdLst/>
            <a:ahLst/>
            <a:cxnLst/>
            <a:rect l="l" t="t" r="r" b="b"/>
            <a:pathLst>
              <a:path w="3657600" h="591866">
                <a:moveTo>
                  <a:pt x="0" y="0"/>
                </a:moveTo>
                <a:lnTo>
                  <a:pt x="3657600" y="0"/>
                </a:lnTo>
                <a:lnTo>
                  <a:pt x="3657600" y="591866"/>
                </a:lnTo>
                <a:lnTo>
                  <a:pt x="0" y="59186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752242">
            <a:off x="4147272" y="9233188"/>
            <a:ext cx="2202626" cy="1113327"/>
          </a:xfrm>
          <a:custGeom>
            <a:avLst/>
            <a:gdLst/>
            <a:ahLst/>
            <a:cxnLst/>
            <a:rect l="l" t="t" r="r" b="b"/>
            <a:pathLst>
              <a:path w="2202626" h="1113327">
                <a:moveTo>
                  <a:pt x="0" y="0"/>
                </a:moveTo>
                <a:lnTo>
                  <a:pt x="2202627" y="0"/>
                </a:lnTo>
                <a:lnTo>
                  <a:pt x="2202627" y="1113328"/>
                </a:lnTo>
                <a:lnTo>
                  <a:pt x="0" y="111332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25726" y="7850316"/>
            <a:ext cx="2907107" cy="2436684"/>
          </a:xfrm>
          <a:custGeom>
            <a:avLst/>
            <a:gdLst/>
            <a:ahLst/>
            <a:cxnLst/>
            <a:rect l="l" t="t" r="r" b="b"/>
            <a:pathLst>
              <a:path w="2907107" h="2436684">
                <a:moveTo>
                  <a:pt x="0" y="0"/>
                </a:moveTo>
                <a:lnTo>
                  <a:pt x="2907106" y="0"/>
                </a:lnTo>
                <a:lnTo>
                  <a:pt x="2907106" y="2436684"/>
                </a:lnTo>
                <a:lnTo>
                  <a:pt x="0" y="243668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1469522">
            <a:off x="72422" y="483703"/>
            <a:ext cx="3237745" cy="2713819"/>
          </a:xfrm>
          <a:custGeom>
            <a:avLst/>
            <a:gdLst/>
            <a:ahLst/>
            <a:cxnLst/>
            <a:rect l="l" t="t" r="r" b="b"/>
            <a:pathLst>
              <a:path w="3237745" h="2713819">
                <a:moveTo>
                  <a:pt x="0" y="0"/>
                </a:moveTo>
                <a:lnTo>
                  <a:pt x="3237745" y="0"/>
                </a:lnTo>
                <a:lnTo>
                  <a:pt x="3237745" y="2713819"/>
                </a:lnTo>
                <a:lnTo>
                  <a:pt x="0" y="271381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82594">
            <a:off x="105688" y="4837146"/>
            <a:ext cx="2721455" cy="1484430"/>
          </a:xfrm>
          <a:custGeom>
            <a:avLst/>
            <a:gdLst/>
            <a:ahLst/>
            <a:cxnLst/>
            <a:rect l="l" t="t" r="r" b="b"/>
            <a:pathLst>
              <a:path w="2721455" h="1484430">
                <a:moveTo>
                  <a:pt x="0" y="0"/>
                </a:moveTo>
                <a:lnTo>
                  <a:pt x="2721456" y="0"/>
                </a:lnTo>
                <a:lnTo>
                  <a:pt x="2721456" y="1484430"/>
                </a:lnTo>
                <a:lnTo>
                  <a:pt x="0" y="14844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1630262">
            <a:off x="4728194" y="-1028700"/>
            <a:ext cx="2486967" cy="2057400"/>
          </a:xfrm>
          <a:custGeom>
            <a:avLst/>
            <a:gdLst/>
            <a:ahLst/>
            <a:cxnLst/>
            <a:rect l="l" t="t" r="r" b="b"/>
            <a:pathLst>
              <a:path w="2486967" h="2057400">
                <a:moveTo>
                  <a:pt x="0" y="0"/>
                </a:moveTo>
                <a:lnTo>
                  <a:pt x="2486967" y="0"/>
                </a:lnTo>
                <a:lnTo>
                  <a:pt x="2486967" y="2057400"/>
                </a:lnTo>
                <a:lnTo>
                  <a:pt x="0" y="205740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1" name="Freeform 11"/>
          <p:cNvSpPr/>
          <p:nvPr/>
        </p:nvSpPr>
        <p:spPr>
          <a:xfrm rot="-2206619">
            <a:off x="9784552" y="-834551"/>
            <a:ext cx="1628124" cy="2681043"/>
          </a:xfrm>
          <a:custGeom>
            <a:avLst/>
            <a:gdLst/>
            <a:ahLst/>
            <a:cxnLst/>
            <a:rect l="l" t="t" r="r" b="b"/>
            <a:pathLst>
              <a:path w="1628124" h="2681043">
                <a:moveTo>
                  <a:pt x="0" y="0"/>
                </a:moveTo>
                <a:lnTo>
                  <a:pt x="1628124" y="0"/>
                </a:lnTo>
                <a:lnTo>
                  <a:pt x="1628124" y="2681043"/>
                </a:lnTo>
                <a:lnTo>
                  <a:pt x="0" y="2681043"/>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grpSp>
        <p:nvGrpSpPr>
          <p:cNvPr id="12" name="Group 12"/>
          <p:cNvGrpSpPr/>
          <p:nvPr/>
        </p:nvGrpSpPr>
        <p:grpSpPr>
          <a:xfrm>
            <a:off x="1028700" y="1028700"/>
            <a:ext cx="16243860" cy="8039958"/>
            <a:chOff x="0" y="0"/>
            <a:chExt cx="3538556" cy="1751421"/>
          </a:xfrm>
        </p:grpSpPr>
        <p:sp>
          <p:nvSpPr>
            <p:cNvPr id="13" name="Freeform 13"/>
            <p:cNvSpPr/>
            <p:nvPr/>
          </p:nvSpPr>
          <p:spPr>
            <a:xfrm>
              <a:off x="0" y="0"/>
              <a:ext cx="3538556" cy="1751421"/>
            </a:xfrm>
            <a:custGeom>
              <a:avLst/>
              <a:gdLst/>
              <a:ahLst/>
              <a:cxnLst/>
              <a:rect l="l" t="t" r="r" b="b"/>
              <a:pathLst>
                <a:path w="3538556" h="1751421">
                  <a:moveTo>
                    <a:pt x="24307" y="0"/>
                  </a:moveTo>
                  <a:lnTo>
                    <a:pt x="3514249" y="0"/>
                  </a:lnTo>
                  <a:cubicBezTo>
                    <a:pt x="3520696" y="0"/>
                    <a:pt x="3526878" y="2561"/>
                    <a:pt x="3531436" y="7119"/>
                  </a:cubicBezTo>
                  <a:cubicBezTo>
                    <a:pt x="3535995" y="11678"/>
                    <a:pt x="3538556" y="17860"/>
                    <a:pt x="3538556" y="24307"/>
                  </a:cubicBezTo>
                  <a:lnTo>
                    <a:pt x="3538556" y="1727114"/>
                  </a:lnTo>
                  <a:cubicBezTo>
                    <a:pt x="3538556" y="1740539"/>
                    <a:pt x="3527673" y="1751421"/>
                    <a:pt x="3514249" y="1751421"/>
                  </a:cubicBezTo>
                  <a:lnTo>
                    <a:pt x="24307" y="1751421"/>
                  </a:lnTo>
                  <a:cubicBezTo>
                    <a:pt x="10883" y="1751421"/>
                    <a:pt x="0" y="1740539"/>
                    <a:pt x="0" y="1727114"/>
                  </a:cubicBezTo>
                  <a:lnTo>
                    <a:pt x="0" y="24307"/>
                  </a:lnTo>
                  <a:cubicBezTo>
                    <a:pt x="0" y="10883"/>
                    <a:pt x="10883" y="0"/>
                    <a:pt x="24307" y="0"/>
                  </a:cubicBezTo>
                  <a:close/>
                </a:path>
              </a:pathLst>
            </a:custGeom>
            <a:solidFill>
              <a:srgbClr val="FFFFFF"/>
            </a:solidFill>
            <a:ln w="190500">
              <a:solidFill>
                <a:srgbClr val="082A44"/>
              </a:solidFill>
            </a:ln>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4" name="TextBox 23"/>
          <p:cNvSpPr txBox="1"/>
          <p:nvPr/>
        </p:nvSpPr>
        <p:spPr>
          <a:xfrm>
            <a:off x="1484359" y="2717108"/>
            <a:ext cx="15240000" cy="3904017"/>
          </a:xfrm>
          <a:prstGeom prst="rect">
            <a:avLst/>
          </a:prstGeom>
          <a:noFill/>
        </p:spPr>
        <p:txBody>
          <a:bodyPr wrap="square" rtlCol="0">
            <a:spAutoFit/>
          </a:bodyPr>
          <a:lstStyle/>
          <a:p>
            <a:pPr algn="ctr">
              <a:lnSpc>
                <a:spcPct val="150000"/>
              </a:lnSpc>
            </a:pPr>
            <a:r>
              <a:rPr lang="vi-VN" sz="8800" b="1" smtClean="0">
                <a:solidFill>
                  <a:srgbClr val="C0504D">
                    <a:lumMod val="75000"/>
                  </a:srgbClr>
                </a:solidFill>
                <a:cs typeface="Arial" panose="020B0604020202020204" pitchFamily="34" charset="0"/>
              </a:rPr>
              <a:t>HẸN GẶP LẠI CÁC EM </a:t>
            </a:r>
          </a:p>
          <a:p>
            <a:pPr algn="ctr">
              <a:lnSpc>
                <a:spcPct val="150000"/>
              </a:lnSpc>
            </a:pPr>
            <a:r>
              <a:rPr lang="vi-VN" sz="8800" b="1" smtClean="0">
                <a:solidFill>
                  <a:srgbClr val="C0504D">
                    <a:lumMod val="75000"/>
                  </a:srgbClr>
                </a:solidFill>
                <a:cs typeface="Arial" panose="020B0604020202020204" pitchFamily="34" charset="0"/>
              </a:rPr>
              <a:t>TRONG TIẾT HỌC SAU!</a:t>
            </a:r>
            <a:endParaRPr lang="en-US" sz="8800" b="1">
              <a:solidFill>
                <a:srgbClr val="C0504D">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6996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5" name="Plaque 4"/>
          <p:cNvSpPr/>
          <p:nvPr/>
        </p:nvSpPr>
        <p:spPr>
          <a:xfrm>
            <a:off x="702129" y="6210300"/>
            <a:ext cx="16666029" cy="1338627"/>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700">
                <a:solidFill>
                  <a:prstClr val="black"/>
                </a:solidFill>
                <a:cs typeface="Arial" panose="020B0604020202020204" pitchFamily="34" charset="0"/>
              </a:rPr>
              <a:t>c) Mốt của mẫu số liệu ghép nhóm trên (làm tròn kết quả đến hàng đơn vị) là:</a:t>
            </a:r>
            <a:endPar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 name="Plaque 9"/>
          <p:cNvSpPr/>
          <p:nvPr/>
        </p:nvSpPr>
        <p:spPr>
          <a:xfrm>
            <a:off x="1638296" y="8496300"/>
            <a:ext cx="2824482"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7</a:t>
            </a: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3</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1" name="Plaque 10"/>
          <p:cNvSpPr/>
          <p:nvPr/>
        </p:nvSpPr>
        <p:spPr>
          <a:xfrm>
            <a:off x="5587996" y="8469086"/>
            <a:ext cx="2824482"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7</a:t>
            </a: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4</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2" name="Plaque 11"/>
          <p:cNvSpPr/>
          <p:nvPr/>
        </p:nvSpPr>
        <p:spPr>
          <a:xfrm>
            <a:off x="9537700" y="8496300"/>
            <a:ext cx="2824482"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7</a:t>
            </a: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5</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3" name="Plaque 12"/>
          <p:cNvSpPr/>
          <p:nvPr/>
        </p:nvSpPr>
        <p:spPr>
          <a:xfrm>
            <a:off x="13487400" y="8496300"/>
            <a:ext cx="2824482"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7</a:t>
            </a: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6</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4" name="Plaque 13"/>
          <p:cNvSpPr/>
          <p:nvPr/>
        </p:nvSpPr>
        <p:spPr>
          <a:xfrm>
            <a:off x="9532257" y="8485415"/>
            <a:ext cx="2824482" cy="11430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3800">
                <a:solidFill>
                  <a:prstClr val="black"/>
                </a:solidFill>
                <a:cs typeface="Arial" panose="020B0604020202020204" pitchFamily="34" charset="0"/>
              </a:rPr>
              <a:t>C. 75.</a:t>
            </a:r>
            <a:endParaRPr lang="vi-VN" sz="3800">
              <a:solidFill>
                <a:prstClr val="black"/>
              </a:solidFill>
              <a:cs typeface="Arial" panose="020B0604020202020204" pitchFamily="34" charset="0"/>
            </a:endParaRPr>
          </a:p>
        </p:txBody>
      </p:sp>
      <p:sp>
        <p:nvSpPr>
          <p:cNvPr id="2" name="Rectangle 1"/>
          <p:cNvSpPr/>
          <p:nvPr/>
        </p:nvSpPr>
        <p:spPr>
          <a:xfrm>
            <a:off x="541272" y="553946"/>
            <a:ext cx="9000057" cy="470898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1. </a:t>
            </a:r>
            <a:r>
              <a:rPr kumimoji="0" lang="vi-VN"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t>Người ta tiến hành phỏng vấn </a:t>
            </a:r>
            <a:r>
              <a:rPr kumimoji="0" lang="en-US" sz="4000" b="0" i="0" u="none" strike="noStrike" kern="1200" cap="none" spc="0" normalizeH="0" baseline="0" noProof="0" smtClean="0">
                <a:ln>
                  <a:noFill/>
                </a:ln>
                <a:solidFill>
                  <a:prstClr val="white"/>
                </a:solidFill>
                <a:effectLst/>
                <a:uLnTx/>
                <a:uFillTx/>
                <a:latin typeface="Calibri"/>
                <a:ea typeface="+mn-ea"/>
                <a:cs typeface="+mn-cs"/>
              </a:rPr>
              <a:t>        </a:t>
            </a:r>
            <a:r>
              <a:rPr kumimoji="0" lang="vi-VN"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t>40 người về một mẫu áo sơ mi mới. Người điều tra yêu cầu cho điểm mẫu áo đó theo thang điểm 100. Kết quả được trình bày trong </a:t>
            </a:r>
            <a:r>
              <a:rPr kumimoji="0" lang="vi-VN" sz="4000" b="0" i="1" u="none" strike="noStrike" kern="1200" cap="none" spc="0" normalizeH="0" baseline="0" noProof="0" smtClean="0">
                <a:ln>
                  <a:noFill/>
                </a:ln>
                <a:solidFill>
                  <a:prstClr val="white"/>
                </a:solidFill>
                <a:effectLst/>
                <a:uLnTx/>
                <a:uFillTx/>
                <a:latin typeface="Arial" panose="020B0604020202020204" pitchFamily="34" charset="0"/>
                <a:ea typeface="+mn-ea"/>
                <a:cs typeface="+mn-cs"/>
              </a:rPr>
              <a:t>Bảng 1</a:t>
            </a:r>
            <a:r>
              <a:rPr kumimoji="0" lang="vi-VN"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t>6.</a:t>
            </a:r>
            <a:endParaRPr kumimoji="0" lang="en-US" sz="40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40000"/>
                    </a14:imgEffect>
                  </a14:imgLayer>
                </a14:imgProps>
              </a:ext>
            </a:extLst>
          </a:blip>
          <a:stretch>
            <a:fillRect/>
          </a:stretch>
        </p:blipFill>
        <p:spPr>
          <a:xfrm>
            <a:off x="9969083" y="668474"/>
            <a:ext cx="7687546" cy="4682216"/>
          </a:xfrm>
          <a:prstGeom prst="rect">
            <a:avLst/>
          </a:prstGeom>
        </p:spPr>
      </p:pic>
      <p:sp>
        <p:nvSpPr>
          <p:cNvPr id="15" name="Freeform 19"/>
          <p:cNvSpPr/>
          <p:nvPr/>
        </p:nvSpPr>
        <p:spPr>
          <a:xfrm rot="-2010195">
            <a:off x="-73488" y="7916866"/>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96DAC541-7B7A-43D3-8B79-37D633B846F1}">
                  <asvg:svgBlip xmlns:asvg="http://schemas.microsoft.com/office/drawing/2016/SVG/main" xmlns="" r:embed="rId6"/>
                </a:ext>
              </a:extLst>
            </a:blip>
            <a:stretch>
              <a:fillRect/>
            </a:stretch>
          </a:blipFill>
        </p:spPr>
      </p:sp>
      <p:sp>
        <p:nvSpPr>
          <p:cNvPr id="16" name="Freeform 20"/>
          <p:cNvSpPr/>
          <p:nvPr/>
        </p:nvSpPr>
        <p:spPr>
          <a:xfrm rot="-1085547">
            <a:off x="17264261" y="7987400"/>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7">
              <a:extLst>
                <a:ext uri="{96DAC541-7B7A-43D3-8B79-37D633B846F1}">
                  <asvg:svgBlip xmlns:asvg="http://schemas.microsoft.com/office/drawing/2016/SVG/main" xmlns="" r:embed="rId8"/>
                </a:ext>
              </a:extLst>
            </a:blip>
            <a:stretch>
              <a:fillRect r="-97556" b="-36756"/>
            </a:stretch>
          </a:blipFill>
        </p:spPr>
      </p:sp>
    </p:spTree>
    <p:extLst>
      <p:ext uri="{BB962C8B-B14F-4D97-AF65-F5344CB8AC3E}">
        <p14:creationId xmlns:p14="http://schemas.microsoft.com/office/powerpoint/2010/main" val="465642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342053" y="2398831"/>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96DAC541-7B7A-43D3-8B79-37D633B846F1}">
                  <asvg:svgBlip xmlns:asvg="http://schemas.microsoft.com/office/drawing/2016/SVG/main" xmlns="" r:embed="rId5"/>
                </a:ext>
              </a:extLst>
            </a:blip>
            <a:stretch>
              <a:fillRect/>
            </a:stretch>
          </a:blipFill>
        </p:spPr>
      </p:sp>
      <p:sp>
        <p:nvSpPr>
          <p:cNvPr id="20" name="Freeform 20"/>
          <p:cNvSpPr/>
          <p:nvPr/>
        </p:nvSpPr>
        <p:spPr>
          <a:xfrm rot="-1085547">
            <a:off x="16872703" y="4166590"/>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6">
              <a:extLst>
                <a:ext uri="{96DAC541-7B7A-43D3-8B79-37D633B846F1}">
                  <asvg:svgBlip xmlns:asvg="http://schemas.microsoft.com/office/drawing/2016/SVG/main" xmlns="" r:embed="rId7"/>
                </a:ext>
              </a:extLst>
            </a:blip>
            <a:stretch>
              <a:fillRect r="-97556" b="-36756"/>
            </a:stretch>
          </a:blipFill>
        </p:spPr>
      </p:sp>
      <p:sp>
        <p:nvSpPr>
          <p:cNvPr id="5" name="Plaque 4"/>
          <p:cNvSpPr/>
          <p:nvPr/>
        </p:nvSpPr>
        <p:spPr>
          <a:xfrm>
            <a:off x="1671317" y="618520"/>
            <a:ext cx="14689505" cy="3788635"/>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smtClean="0">
                <a:solidFill>
                  <a:srgbClr val="C00000"/>
                </a:solidFill>
                <a:latin typeface="Arial" panose="020B0604020202020204" pitchFamily="34" charset="0"/>
                <a:cs typeface="Arial" panose="020B0604020202020204" pitchFamily="34" charset="0"/>
              </a:rPr>
              <a:t>2. </a:t>
            </a:r>
            <a:r>
              <a:rPr lang="vi-VN" sz="4400" smtClean="0">
                <a:solidFill>
                  <a:schemeClr val="tx1"/>
                </a:solidFill>
                <a:cs typeface="Arial" panose="020B0604020202020204" pitchFamily="34" charset="0"/>
              </a:rPr>
              <a:t>Chọn </a:t>
            </a:r>
            <a:r>
              <a:rPr lang="vi-VN" sz="4400">
                <a:solidFill>
                  <a:schemeClr val="tx1"/>
                </a:solidFill>
                <a:cs typeface="Arial" panose="020B0604020202020204" pitchFamily="34" charset="0"/>
              </a:rPr>
              <a:t>ngẫu nhiên hai số khác nhau từ 21 số nguyên dương đầu tiên. Xác xuất để chọn được hai số có tổng là một số chẵn bằng:</a:t>
            </a:r>
            <a:endParaRPr lang="en-US" sz="44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Plaque 9"/>
              <p:cNvSpPr/>
              <p:nvPr/>
            </p:nvSpPr>
            <p:spPr>
              <a:xfrm>
                <a:off x="1671318" y="5148536"/>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sz="4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𝐴</m:t>
                      </m:r>
                      <m:r>
                        <a:rPr lang="en-US" sz="4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a:rPr lang="en-US" sz="4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r>
                            <a:rPr lang="vi-VN"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4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0" name="Plaque 9"/>
              <p:cNvSpPr>
                <a:spLocks noRot="1" noChangeAspect="1" noMove="1" noResize="1" noEditPoints="1" noAdjustHandles="1" noChangeArrowheads="1" noChangeShapeType="1" noTextEdit="1"/>
              </p:cNvSpPr>
              <p:nvPr/>
            </p:nvSpPr>
            <p:spPr>
              <a:xfrm>
                <a:off x="1671318" y="5148536"/>
                <a:ext cx="6939281" cy="1981200"/>
              </a:xfrm>
              <a:prstGeom prst="plaque">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Plaque 10"/>
              <p:cNvSpPr/>
              <p:nvPr/>
            </p:nvSpPr>
            <p:spPr>
              <a:xfrm>
                <a:off x="9421541" y="5148536"/>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r>
                        <a:rPr lang="en-US"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num>
                        <m:den>
                          <m:r>
                            <a:rPr lang="vi-VN"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Plaque 10"/>
              <p:cNvSpPr>
                <a:spLocks noRot="1" noChangeAspect="1" noMove="1" noResize="1" noEditPoints="1" noAdjustHandles="1" noChangeArrowheads="1" noChangeShapeType="1" noTextEdit="1"/>
              </p:cNvSpPr>
              <p:nvPr/>
            </p:nvSpPr>
            <p:spPr>
              <a:xfrm>
                <a:off x="9421541" y="5148536"/>
                <a:ext cx="6939281" cy="1981200"/>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Plaque 11"/>
              <p:cNvSpPr/>
              <p:nvPr/>
            </p:nvSpPr>
            <p:spPr>
              <a:xfrm>
                <a:off x="1671318" y="7522029"/>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22</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44</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2" name="Plaque 11"/>
              <p:cNvSpPr>
                <a:spLocks noRot="1" noChangeAspect="1" noMove="1" noResize="1" noEditPoints="1" noAdjustHandles="1" noChangeArrowheads="1" noChangeShapeType="1" noTextEdit="1"/>
              </p:cNvSpPr>
              <p:nvPr/>
            </p:nvSpPr>
            <p:spPr>
              <a:xfrm>
                <a:off x="1671318" y="7522029"/>
                <a:ext cx="6939281" cy="1981200"/>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Plaque 12"/>
              <p:cNvSpPr/>
              <p:nvPr/>
            </p:nvSpPr>
            <p:spPr>
              <a:xfrm>
                <a:off x="9421541" y="7522029"/>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sz="4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𝐷</m:t>
                      </m:r>
                      <m:r>
                        <a:rPr lang="en-US" sz="4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r>
                            <a:rPr lang="vi-VN"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4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3" name="Plaque 12"/>
              <p:cNvSpPr>
                <a:spLocks noRot="1" noChangeAspect="1" noMove="1" noResize="1" noEditPoints="1" noAdjustHandles="1" noChangeArrowheads="1" noChangeShapeType="1" noTextEdit="1"/>
              </p:cNvSpPr>
              <p:nvPr/>
            </p:nvSpPr>
            <p:spPr>
              <a:xfrm>
                <a:off x="9421541" y="7522029"/>
                <a:ext cx="6939281" cy="1981200"/>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Plaque 13"/>
              <p:cNvSpPr/>
              <p:nvPr/>
            </p:nvSpPr>
            <p:spPr>
              <a:xfrm>
                <a:off x="9421541" y="5143073"/>
                <a:ext cx="6939281" cy="19812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r>
                        <a:rPr lang="en-US"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num>
                        <m:den>
                          <m:r>
                            <a:rPr lang="vi-VN"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4" name="Plaque 13"/>
              <p:cNvSpPr>
                <a:spLocks noRot="1" noChangeAspect="1" noMove="1" noResize="1" noEditPoints="1" noAdjustHandles="1" noChangeArrowheads="1" noChangeShapeType="1" noTextEdit="1"/>
              </p:cNvSpPr>
              <p:nvPr/>
            </p:nvSpPr>
            <p:spPr>
              <a:xfrm>
                <a:off x="9421541" y="5143073"/>
                <a:ext cx="6939281" cy="1981200"/>
              </a:xfrm>
              <a:prstGeom prst="plaque">
                <a:avLst/>
              </a:prstGeom>
              <a:blipFill>
                <a:blip r:embed="rId12"/>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316639155"/>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5" name="Group 2"/>
          <p:cNvGrpSpPr/>
          <p:nvPr/>
        </p:nvGrpSpPr>
        <p:grpSpPr>
          <a:xfrm>
            <a:off x="1525999" y="693190"/>
            <a:ext cx="15917348" cy="9117517"/>
            <a:chOff x="0" y="0"/>
            <a:chExt cx="3764577" cy="2156364"/>
          </a:xfrm>
        </p:grpSpPr>
        <p:sp>
          <p:nvSpPr>
            <p:cNvPr id="26" name="Freeform 3"/>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27"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5"/>
          <p:cNvGrpSpPr/>
          <p:nvPr/>
        </p:nvGrpSpPr>
        <p:grpSpPr>
          <a:xfrm>
            <a:off x="1525999" y="561269"/>
            <a:ext cx="15917348" cy="9164462"/>
            <a:chOff x="0" y="0"/>
            <a:chExt cx="3764577" cy="2167467"/>
          </a:xfrm>
        </p:grpSpPr>
        <p:sp>
          <p:nvSpPr>
            <p:cNvPr id="29" name="Freeform 6"/>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30"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1" name="Freeform 8"/>
          <p:cNvSpPr/>
          <p:nvPr/>
        </p:nvSpPr>
        <p:spPr>
          <a:xfrm rot="-5400000">
            <a:off x="16362525" y="995060"/>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sp>
        <p:nvSpPr>
          <p:cNvPr id="32" name="Freeform 9"/>
          <p:cNvSpPr/>
          <p:nvPr/>
        </p:nvSpPr>
        <p:spPr>
          <a:xfrm rot="-5400000">
            <a:off x="16362525" y="2238313"/>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sp>
        <p:nvSpPr>
          <p:cNvPr id="33" name="Freeform 10"/>
          <p:cNvSpPr/>
          <p:nvPr/>
        </p:nvSpPr>
        <p:spPr>
          <a:xfrm rot="-5400000">
            <a:off x="16362525" y="348236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sp>
        <p:nvSpPr>
          <p:cNvPr id="34" name="Freeform 11"/>
          <p:cNvSpPr/>
          <p:nvPr/>
        </p:nvSpPr>
        <p:spPr>
          <a:xfrm rot="-5400000">
            <a:off x="16362525" y="472642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sp>
        <p:nvSpPr>
          <p:cNvPr id="35" name="Freeform 12"/>
          <p:cNvSpPr/>
          <p:nvPr/>
        </p:nvSpPr>
        <p:spPr>
          <a:xfrm rot="-5400000">
            <a:off x="16362525" y="7211502"/>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sp>
        <p:nvSpPr>
          <p:cNvPr id="36" name="Freeform 13"/>
          <p:cNvSpPr/>
          <p:nvPr/>
        </p:nvSpPr>
        <p:spPr>
          <a:xfrm rot="-5400000">
            <a:off x="16362525" y="889101"/>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7" name="Freeform 14"/>
          <p:cNvSpPr/>
          <p:nvPr/>
        </p:nvSpPr>
        <p:spPr>
          <a:xfrm rot="-5400000">
            <a:off x="16362525" y="213694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8" name="Freeform 15"/>
          <p:cNvSpPr/>
          <p:nvPr/>
        </p:nvSpPr>
        <p:spPr>
          <a:xfrm rot="-5400000">
            <a:off x="16362525" y="338198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9" name="Freeform 16"/>
          <p:cNvSpPr/>
          <p:nvPr/>
        </p:nvSpPr>
        <p:spPr>
          <a:xfrm rot="-5400000">
            <a:off x="16362525" y="462604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40" name="Freeform 17"/>
          <p:cNvSpPr/>
          <p:nvPr/>
        </p:nvSpPr>
        <p:spPr>
          <a:xfrm rot="-5400000">
            <a:off x="16362525" y="7114157"/>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41" name="Group 18"/>
          <p:cNvGrpSpPr/>
          <p:nvPr/>
        </p:nvGrpSpPr>
        <p:grpSpPr>
          <a:xfrm>
            <a:off x="1185326" y="561269"/>
            <a:ext cx="15917348" cy="9164462"/>
            <a:chOff x="0" y="0"/>
            <a:chExt cx="3764577" cy="2167467"/>
          </a:xfrm>
        </p:grpSpPr>
        <p:sp>
          <p:nvSpPr>
            <p:cNvPr id="42" name="Freeform 19"/>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43" name="TextBox 2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44" name="Freeform 21"/>
          <p:cNvSpPr/>
          <p:nvPr/>
        </p:nvSpPr>
        <p:spPr>
          <a:xfrm>
            <a:off x="922637" y="1050653"/>
            <a:ext cx="736712" cy="8185694"/>
          </a:xfrm>
          <a:custGeom>
            <a:avLst/>
            <a:gdLst/>
            <a:ahLst/>
            <a:cxnLst/>
            <a:rect l="l" t="t" r="r" b="b"/>
            <a:pathLst>
              <a:path w="736712" h="8185694">
                <a:moveTo>
                  <a:pt x="0" y="0"/>
                </a:moveTo>
                <a:lnTo>
                  <a:pt x="736712" y="0"/>
                </a:lnTo>
                <a:lnTo>
                  <a:pt x="736712" y="8185694"/>
                </a:lnTo>
                <a:lnTo>
                  <a:pt x="0" y="8185694"/>
                </a:lnTo>
                <a:lnTo>
                  <a:pt x="0" y="0"/>
                </a:lnTo>
                <a:close/>
              </a:path>
            </a:pathLst>
          </a:custGeom>
          <a:blipFill>
            <a:blip r:embed="rId14"/>
            <a:stretch>
              <a:fillRect/>
            </a:stretch>
          </a:blipFill>
        </p:spPr>
      </p:sp>
      <p:sp>
        <p:nvSpPr>
          <p:cNvPr id="58" name="TextBox 57"/>
          <p:cNvSpPr txBox="1"/>
          <p:nvPr/>
        </p:nvSpPr>
        <p:spPr>
          <a:xfrm>
            <a:off x="1868424" y="1327797"/>
            <a:ext cx="14946556" cy="3924151"/>
          </a:xfrm>
          <a:prstGeom prst="rect">
            <a:avLst/>
          </a:prstGeom>
          <a:noFill/>
        </p:spPr>
        <p:txBody>
          <a:bodyPr wrap="square" rtlCol="0">
            <a:spAutoFit/>
          </a:bodyPr>
          <a:lstStyle/>
          <a:p>
            <a:pPr algn="ctr">
              <a:lnSpc>
                <a:spcPct val="150000"/>
              </a:lnSpc>
            </a:pPr>
            <a:r>
              <a:rPr lang="vi-VN" sz="8300" b="1">
                <a:solidFill>
                  <a:srgbClr val="C00000"/>
                </a:solidFill>
                <a:cs typeface="Arial" panose="020B0604020202020204" pitchFamily="34" charset="0"/>
              </a:rPr>
              <a:t>CHƯƠNG V. MỘT SỐ YẾU TỐ THỐNG KÊ VÀ XÁC SUẤT</a:t>
            </a:r>
            <a:endParaRPr lang="en-US" sz="83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2681368" y="5931205"/>
            <a:ext cx="13606610" cy="1369606"/>
          </a:xfrm>
          <a:prstGeom prst="rect">
            <a:avLst/>
          </a:prstGeom>
        </p:spPr>
        <p:txBody>
          <a:bodyPr wrap="none">
            <a:spAutoFit/>
          </a:bodyPr>
          <a:lstStyle/>
          <a:p>
            <a:r>
              <a:rPr lang="pt-BR" sz="8300" b="1" dirty="0">
                <a:solidFill>
                  <a:srgbClr val="0070C0"/>
                </a:solidFill>
                <a:latin typeface="Arial" panose="020B0604020202020204" pitchFamily="34" charset="0"/>
                <a:ea typeface="Arial" panose="020B0604020202020204" pitchFamily="34" charset="0"/>
                <a:cs typeface="Arial" panose="020B0604020202020204" pitchFamily="34" charset="0"/>
              </a:rPr>
              <a:t>BÀI TẬP CUỐI </a:t>
            </a:r>
            <a:r>
              <a:rPr lang="pt-BR" sz="8300" b="1">
                <a:solidFill>
                  <a:srgbClr val="0070C0"/>
                </a:solidFill>
                <a:latin typeface="Arial" panose="020B0604020202020204" pitchFamily="34" charset="0"/>
                <a:ea typeface="Arial" panose="020B0604020202020204" pitchFamily="34" charset="0"/>
                <a:cs typeface="Arial" panose="020B0604020202020204" pitchFamily="34" charset="0"/>
              </a:rPr>
              <a:t>CHƯƠNG </a:t>
            </a:r>
            <a:r>
              <a:rPr lang="pt-BR" sz="8300" b="1" smtClean="0">
                <a:solidFill>
                  <a:srgbClr val="0070C0"/>
                </a:solidFill>
                <a:latin typeface="Arial" panose="020B0604020202020204" pitchFamily="34" charset="0"/>
                <a:ea typeface="Arial" panose="020B0604020202020204" pitchFamily="34" charset="0"/>
                <a:cs typeface="Arial" panose="020B0604020202020204" pitchFamily="34" charset="0"/>
              </a:rPr>
              <a:t>V</a:t>
            </a:r>
            <a:endParaRPr lang="en-US" sz="8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803308"/>
      </p:ext>
    </p:extLst>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54" name="TextBox 6"/>
          <p:cNvSpPr txBox="1"/>
          <p:nvPr/>
        </p:nvSpPr>
        <p:spPr>
          <a:xfrm>
            <a:off x="1553028" y="1313963"/>
            <a:ext cx="15181943" cy="738664"/>
          </a:xfrm>
          <a:prstGeom prst="rect">
            <a:avLst/>
          </a:prstGeom>
        </p:spPr>
        <p:txBody>
          <a:bodyPr wrap="square" lIns="0" tIns="0" rIns="0" bIns="0" rtlCol="0" anchor="t">
            <a:spAutoFit/>
          </a:bodyPr>
          <a:lstStyle/>
          <a:p>
            <a:pPr algn="ctr"/>
            <a:r>
              <a:rPr lang="vi-VN" sz="4800" b="1">
                <a:solidFill>
                  <a:srgbClr val="000000"/>
                </a:solidFill>
                <a:cs typeface="Arial" panose="020B0604020202020204" pitchFamily="34" charset="0"/>
              </a:rPr>
              <a:t>Ôn tập kiến thức trọng tâm có trong chương V</a:t>
            </a:r>
            <a:endParaRPr lang="en-US" sz="4800" b="1" dirty="0">
              <a:solidFill>
                <a:srgbClr val="000000"/>
              </a:solidFill>
              <a:latin typeface="Arial" panose="020B0604020202020204" pitchFamily="34" charset="0"/>
              <a:cs typeface="Arial" panose="020B0604020202020204" pitchFamily="34" charset="0"/>
            </a:endParaRPr>
          </a:p>
        </p:txBody>
      </p:sp>
      <p:grpSp>
        <p:nvGrpSpPr>
          <p:cNvPr id="6" name="Group 5"/>
          <p:cNvGrpSpPr/>
          <p:nvPr/>
        </p:nvGrpSpPr>
        <p:grpSpPr>
          <a:xfrm>
            <a:off x="1452494" y="2791936"/>
            <a:ext cx="15383009" cy="5399564"/>
            <a:chOff x="1830678" y="4718380"/>
            <a:chExt cx="7383661" cy="3967751"/>
          </a:xfrm>
        </p:grpSpPr>
        <p:grpSp>
          <p:nvGrpSpPr>
            <p:cNvPr id="63" name="Group 62"/>
            <p:cNvGrpSpPr/>
            <p:nvPr/>
          </p:nvGrpSpPr>
          <p:grpSpPr>
            <a:xfrm>
              <a:off x="1830678" y="4718380"/>
              <a:ext cx="7383661" cy="3967751"/>
              <a:chOff x="1856079" y="4337468"/>
              <a:chExt cx="6659819" cy="4130565"/>
            </a:xfrm>
          </p:grpSpPr>
          <p:grpSp>
            <p:nvGrpSpPr>
              <p:cNvPr id="55" name="Group 9"/>
              <p:cNvGrpSpPr/>
              <p:nvPr/>
            </p:nvGrpSpPr>
            <p:grpSpPr>
              <a:xfrm>
                <a:off x="2004450" y="4452349"/>
                <a:ext cx="6511448" cy="4015684"/>
                <a:chOff x="0" y="-19050"/>
                <a:chExt cx="1714949" cy="1057629"/>
              </a:xfrm>
            </p:grpSpPr>
            <p:sp>
              <p:nvSpPr>
                <p:cNvPr id="56" name="Freeform 10"/>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rgbClr val="FCC751"/>
                </a:solidFill>
              </p:spPr>
            </p:sp>
            <p:sp>
              <p:nvSpPr>
                <p:cNvPr id="57" name="TextBox 11"/>
                <p:cNvSpPr txBox="1"/>
                <p:nvPr/>
              </p:nvSpPr>
              <p:spPr>
                <a:xfrm>
                  <a:off x="0" y="-19050"/>
                  <a:ext cx="812800" cy="831850"/>
                </a:xfrm>
                <a:prstGeom prst="rect">
                  <a:avLst/>
                </a:prstGeom>
              </p:spPr>
              <p:txBody>
                <a:bodyPr lIns="50800" tIns="50800" rIns="50800" bIns="50800" rtlCol="0" anchor="ctr"/>
                <a:lstStyle/>
                <a:p>
                  <a:pPr marL="0" lvl="0" indent="0" algn="ctr">
                    <a:lnSpc>
                      <a:spcPts val="4920"/>
                    </a:lnSpc>
                    <a:spcBef>
                      <a:spcPct val="0"/>
                    </a:spcBef>
                  </a:pPr>
                  <a:endParaRPr/>
                </a:p>
              </p:txBody>
            </p:sp>
          </p:grpSp>
          <p:sp>
            <p:nvSpPr>
              <p:cNvPr id="61"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rgbClr val="FDEF94"/>
              </a:solidFill>
            </p:spPr>
          </p:sp>
        </p:grpSp>
        <mc:AlternateContent xmlns:mc="http://schemas.openxmlformats.org/markup-compatibility/2006">
          <mc:Choice xmlns:a14="http://schemas.microsoft.com/office/drawing/2010/main" Requires="a14">
            <p:sp>
              <p:nvSpPr>
                <p:cNvPr id="69" name="Rectangle 68"/>
                <p:cNvSpPr/>
                <p:nvPr/>
              </p:nvSpPr>
              <p:spPr>
                <a:xfrm>
                  <a:off x="1915285" y="4878548"/>
                  <a:ext cx="7049949" cy="3573373"/>
                </a:xfrm>
                <a:prstGeom prst="rect">
                  <a:avLst/>
                </a:prstGeom>
              </p:spPr>
              <p:txBody>
                <a:bodyPr wrap="square">
                  <a:spAutoFit/>
                </a:bodyPr>
                <a:lstStyle/>
                <a:p>
                  <a:pPr marL="571500" indent="-571500" algn="just">
                    <a:lnSpc>
                      <a:spcPct val="150000"/>
                    </a:lnSpc>
                    <a:spcBef>
                      <a:spcPts val="600"/>
                    </a:spcBef>
                    <a:spcAft>
                      <a:spcPts val="600"/>
                    </a:spcAft>
                    <a:buFontTx/>
                    <a:buChar char="-"/>
                  </a:pPr>
                  <a:r>
                    <a:rPr lang="da-DK" sz="4000" b="1" i="1" smtClean="0">
                      <a:effectLst/>
                      <a:latin typeface="Arial" panose="020B0604020202020204" pitchFamily="34" charset="0"/>
                      <a:ea typeface="Dotum" panose="020B0600000101010101" pitchFamily="34" charset="-127"/>
                      <a:cs typeface="Arial" panose="020B0604020202020204" pitchFamily="34" charset="0"/>
                    </a:rPr>
                    <a:t>Mẫu </a:t>
                  </a:r>
                  <a:r>
                    <a:rPr lang="da-DK" sz="4000" b="1" i="1">
                      <a:effectLst/>
                      <a:latin typeface="Arial" panose="020B0604020202020204" pitchFamily="34" charset="0"/>
                      <a:ea typeface="Dotum" panose="020B0600000101010101" pitchFamily="34" charset="-127"/>
                      <a:cs typeface="Arial" panose="020B0604020202020204" pitchFamily="34" charset="0"/>
                    </a:rPr>
                    <a:t>số liệu ghép nhóm</a:t>
                  </a:r>
                  <a:r>
                    <a:rPr lang="da-DK" sz="4000">
                      <a:effectLst/>
                      <a:latin typeface="Arial" panose="020B0604020202020204" pitchFamily="34" charset="0"/>
                      <a:ea typeface="Dotum" panose="020B0600000101010101" pitchFamily="34" charset="-127"/>
                      <a:cs typeface="Arial" panose="020B0604020202020204" pitchFamily="34" charset="0"/>
                    </a:rPr>
                    <a:t> là mẫu số liệu cho dưới dạng bảng tần số </a:t>
                  </a:r>
                  <a:r>
                    <a:rPr lang="da-DK" sz="4000">
                      <a:effectLst/>
                      <a:latin typeface="Arial" panose="020B0604020202020204" pitchFamily="34" charset="0"/>
                      <a:ea typeface="Dotum" panose="020B0600000101010101" pitchFamily="34" charset="-127"/>
                      <a:cs typeface="Arial" panose="020B0604020202020204" pitchFamily="34" charset="0"/>
                    </a:rPr>
                    <a:t>ghép </a:t>
                  </a:r>
                  <a:r>
                    <a:rPr lang="da-DK" sz="4000" smtClean="0">
                      <a:effectLst/>
                      <a:latin typeface="Arial" panose="020B0604020202020204" pitchFamily="34" charset="0"/>
                      <a:ea typeface="Dotum" panose="020B0600000101010101" pitchFamily="34" charset="-127"/>
                      <a:cs typeface="Arial" panose="020B0604020202020204" pitchFamily="34" charset="0"/>
                    </a:rPr>
                    <a:t>nhóm.</a:t>
                  </a:r>
                </a:p>
                <a:p>
                  <a:pPr marL="571500" indent="-571500" algn="just">
                    <a:lnSpc>
                      <a:spcPct val="150000"/>
                    </a:lnSpc>
                    <a:spcBef>
                      <a:spcPts val="600"/>
                    </a:spcBef>
                    <a:spcAft>
                      <a:spcPts val="600"/>
                    </a:spcAft>
                    <a:buFontTx/>
                    <a:buChar char="-"/>
                  </a:pPr>
                  <a:r>
                    <a:rPr lang="da-DK" sz="4000" smtClean="0">
                      <a:effectLst/>
                      <a:latin typeface="Arial" panose="020B0604020202020204" pitchFamily="34" charset="0"/>
                      <a:ea typeface="Dotum" panose="020B0600000101010101" pitchFamily="34" charset="-127"/>
                      <a:cs typeface="Arial" panose="020B0604020202020204" pitchFamily="34" charset="0"/>
                    </a:rPr>
                    <a:t>Mỗi </a:t>
                  </a:r>
                  <a:r>
                    <a:rPr lang="da-DK" sz="4000">
                      <a:effectLst/>
                      <a:latin typeface="Arial" panose="020B0604020202020204" pitchFamily="34" charset="0"/>
                      <a:ea typeface="Dotum" panose="020B0600000101010101" pitchFamily="34" charset="-127"/>
                      <a:cs typeface="Arial" panose="020B0604020202020204" pitchFamily="34" charset="0"/>
                    </a:rPr>
                    <a:t>nhóm số liệu gồm một số giá trị của mẫu số liệu được ghép nhóm theo một tiêu chí xác định có dạng </a:t>
                  </a:r>
                  <a14:m>
                    <m:oMath xmlns:m="http://schemas.openxmlformats.org/officeDocument/2006/math">
                      <m:d>
                        <m:dPr>
                          <m:beg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𝑎</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𝑏</m:t>
                          </m:r>
                        </m:e>
                      </m:d>
                    </m:oMath>
                  </a14:m>
                  <a:r>
                    <a:rPr lang="da-DK" sz="4000">
                      <a:effectLst/>
                      <a:latin typeface="Arial" panose="020B0604020202020204" pitchFamily="34" charset="0"/>
                      <a:ea typeface="Dotum" panose="020B0600000101010101" pitchFamily="34" charset="-127"/>
                      <a:cs typeface="Arial" panose="020B0604020202020204" pitchFamily="34" charset="0"/>
                    </a:rPr>
                    <a:t>, trong đó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𝑎</m:t>
                      </m:r>
                    </m:oMath>
                  </a14:m>
                  <a:r>
                    <a:rPr lang="da-DK" sz="4000">
                      <a:effectLst/>
                      <a:latin typeface="Arial" panose="020B0604020202020204" pitchFamily="34" charset="0"/>
                      <a:ea typeface="Dotum" panose="020B0600000101010101" pitchFamily="34" charset="-127"/>
                      <a:cs typeface="Arial" panose="020B0604020202020204" pitchFamily="34" charset="0"/>
                    </a:rPr>
                    <a:t> là </a:t>
                  </a:r>
                  <a:r>
                    <a:rPr lang="da-DK" sz="4000" i="1">
                      <a:effectLst/>
                      <a:latin typeface="Arial" panose="020B0604020202020204" pitchFamily="34" charset="0"/>
                      <a:ea typeface="Dotum" panose="020B0600000101010101" pitchFamily="34" charset="-127"/>
                      <a:cs typeface="Arial" panose="020B0604020202020204" pitchFamily="34" charset="0"/>
                    </a:rPr>
                    <a:t>đầu mút trái</a:t>
                  </a:r>
                  <a:r>
                    <a:rPr lang="da-DK" sz="40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𝑏</m:t>
                      </m:r>
                    </m:oMath>
                  </a14:m>
                  <a:r>
                    <a:rPr lang="da-DK" sz="4000">
                      <a:effectLst/>
                      <a:latin typeface="Arial" panose="020B0604020202020204" pitchFamily="34" charset="0"/>
                      <a:ea typeface="Dotum" panose="020B0600000101010101" pitchFamily="34" charset="-127"/>
                      <a:cs typeface="Arial" panose="020B0604020202020204" pitchFamily="34" charset="0"/>
                    </a:rPr>
                    <a:t> là </a:t>
                  </a:r>
                  <a:r>
                    <a:rPr lang="da-DK" sz="4000" i="1">
                      <a:effectLst/>
                      <a:latin typeface="Arial" panose="020B0604020202020204" pitchFamily="34" charset="0"/>
                      <a:ea typeface="Dotum" panose="020B0600000101010101" pitchFamily="34" charset="-127"/>
                      <a:cs typeface="Arial" panose="020B0604020202020204" pitchFamily="34" charset="0"/>
                    </a:rPr>
                    <a:t>đầu mút phải</a:t>
                  </a:r>
                  <a:r>
                    <a:rPr lang="da-DK" sz="4000">
                      <a:effectLst/>
                      <a:latin typeface="Arial" panose="020B0604020202020204" pitchFamily="34" charset="0"/>
                      <a:ea typeface="Dotum" panose="020B0600000101010101" pitchFamily="34" charset="-127"/>
                      <a:cs typeface="Arial" panose="020B0604020202020204" pitchFamily="34" charset="0"/>
                    </a:rPr>
                    <a:t>. </a:t>
                  </a:r>
                  <a:r>
                    <a:rPr lang="vi-VN" sz="4000">
                      <a:effectLst/>
                      <a:latin typeface="Arial" panose="020B0604020202020204" pitchFamily="34" charset="0"/>
                      <a:ea typeface="Dotum" panose="020B0600000101010101" pitchFamily="34" charset="-127"/>
                      <a:cs typeface="Arial" panose="020B0604020202020204" pitchFamily="34" charset="0"/>
                    </a:rPr>
                    <a:t>Đ</a:t>
                  </a:r>
                  <a:r>
                    <a:rPr lang="da-DK" sz="4000">
                      <a:effectLst/>
                      <a:latin typeface="Arial" panose="020B0604020202020204" pitchFamily="34" charset="0"/>
                      <a:ea typeface="Dotum" panose="020B0600000101010101" pitchFamily="34" charset="-127"/>
                      <a:cs typeface="Arial" panose="020B0604020202020204" pitchFamily="34" charset="0"/>
                    </a:rPr>
                    <a:t>ộ dài nhóm là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𝑏</m:t>
                      </m:r>
                      <m:r>
                        <a:rPr lang="da-DK"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𝑎</m:t>
                      </m:r>
                    </m:oMath>
                  </a14:m>
                  <a:r>
                    <a:rPr lang="da-DK" sz="4000">
                      <a:effectLst/>
                      <a:latin typeface="Arial" panose="020B0604020202020204" pitchFamily="34" charset="0"/>
                      <a:ea typeface="Dotum" panose="020B0600000101010101" pitchFamily="34" charset="-127"/>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9" name="Rectangle 68"/>
                <p:cNvSpPr>
                  <a:spLocks noRot="1" noChangeAspect="1" noMove="1" noResize="1" noEditPoints="1" noAdjustHandles="1" noChangeArrowheads="1" noChangeShapeType="1" noTextEdit="1"/>
                </p:cNvSpPr>
                <p:nvPr/>
              </p:nvSpPr>
              <p:spPr>
                <a:xfrm>
                  <a:off x="1915285" y="4878548"/>
                  <a:ext cx="7049949" cy="3573373"/>
                </a:xfrm>
                <a:prstGeom prst="rect">
                  <a:avLst/>
                </a:prstGeom>
                <a:blipFill>
                  <a:blip r:embed="rId2"/>
                  <a:stretch>
                    <a:fillRect l="-1328" r="-1452" b="-2258"/>
                  </a:stretch>
                </a:blipFill>
              </p:spPr>
              <p:txBody>
                <a:bodyPr/>
                <a:lstStyle/>
                <a:p>
                  <a:r>
                    <a:rPr lang="en-US">
                      <a:noFill/>
                    </a:rPr>
                    <a:t> </a:t>
                  </a:r>
                </a:p>
              </p:txBody>
            </p:sp>
          </mc:Fallback>
        </mc:AlternateContent>
      </p:grpSp>
      <p:pic>
        <p:nvPicPr>
          <p:cNvPr id="8" name="Picture 7"/>
          <p:cNvPicPr>
            <a:picLocks noChangeAspect="1"/>
          </p:cNvPicPr>
          <p:nvPr/>
        </p:nvPicPr>
        <p:blipFill>
          <a:blip r:embed="rId3"/>
          <a:stretch>
            <a:fillRect/>
          </a:stretch>
        </p:blipFill>
        <p:spPr>
          <a:xfrm flipH="1">
            <a:off x="15542429" y="7429500"/>
            <a:ext cx="1900722" cy="2214563"/>
          </a:xfrm>
          <a:prstGeom prst="rect">
            <a:avLst/>
          </a:prstGeom>
        </p:spPr>
      </p:pic>
    </p:spTree>
    <p:extLst>
      <p:ext uri="{BB962C8B-B14F-4D97-AF65-F5344CB8AC3E}">
        <p14:creationId xmlns:p14="http://schemas.microsoft.com/office/powerpoint/2010/main" val="2518021347"/>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p:cNvGrpSpPr/>
          <p:nvPr/>
        </p:nvGrpSpPr>
        <p:grpSpPr>
          <a:xfrm>
            <a:off x="1143000" y="1333500"/>
            <a:ext cx="6781533" cy="7166987"/>
            <a:chOff x="1830678" y="4718380"/>
            <a:chExt cx="7600672" cy="3967751"/>
          </a:xfrm>
        </p:grpSpPr>
        <p:grpSp>
          <p:nvGrpSpPr>
            <p:cNvPr id="15" name="Group 14"/>
            <p:cNvGrpSpPr/>
            <p:nvPr/>
          </p:nvGrpSpPr>
          <p:grpSpPr>
            <a:xfrm>
              <a:off x="1830678" y="4718380"/>
              <a:ext cx="7600672" cy="3967751"/>
              <a:chOff x="1856079" y="4337468"/>
              <a:chExt cx="6855556" cy="4130565"/>
            </a:xfrm>
          </p:grpSpPr>
          <p:grpSp>
            <p:nvGrpSpPr>
              <p:cNvPr id="17" name="Group 9"/>
              <p:cNvGrpSpPr/>
              <p:nvPr/>
            </p:nvGrpSpPr>
            <p:grpSpPr>
              <a:xfrm>
                <a:off x="2004450" y="4452349"/>
                <a:ext cx="6707185" cy="4015684"/>
                <a:chOff x="0" y="-19050"/>
                <a:chExt cx="1766501" cy="1057629"/>
              </a:xfrm>
            </p:grpSpPr>
            <p:sp>
              <p:nvSpPr>
                <p:cNvPr id="19" name="Freeform 10"/>
                <p:cNvSpPr/>
                <p:nvPr/>
              </p:nvSpPr>
              <p:spPr>
                <a:xfrm>
                  <a:off x="0" y="0"/>
                  <a:ext cx="1766501"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6">
                    <a:lumMod val="75000"/>
                  </a:schemeClr>
                </a:solidFill>
              </p:spPr>
            </p:sp>
            <p:sp>
              <p:nvSpPr>
                <p:cNvPr id="20" name="TextBox 11"/>
                <p:cNvSpPr txBox="1"/>
                <p:nvPr/>
              </p:nvSpPr>
              <p:spPr>
                <a:xfrm>
                  <a:off x="0" y="-19050"/>
                  <a:ext cx="812800" cy="831850"/>
                </a:xfrm>
                <a:prstGeom prst="rect">
                  <a:avLst/>
                </a:prstGeom>
              </p:spPr>
              <p:txBody>
                <a:bodyPr lIns="50800" tIns="50800" rIns="50800" bIns="50800" rtlCol="0" anchor="ctr"/>
                <a:lstStyle/>
                <a:p>
                  <a:pPr marL="0" lvl="0" indent="0" algn="ctr">
                    <a:lnSpc>
                      <a:spcPts val="4920"/>
                    </a:lnSpc>
                    <a:spcBef>
                      <a:spcPct val="0"/>
                    </a:spcBef>
                  </a:pPr>
                  <a:endParaRPr sz="3700"/>
                </a:p>
              </p:txBody>
            </p:sp>
          </p:grpSp>
          <p:sp>
            <p:nvSpPr>
              <p:cNvPr id="18"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6">
                  <a:lumMod val="20000"/>
                  <a:lumOff val="80000"/>
                </a:schemeClr>
              </a:solidFill>
            </p:spPr>
          </p:sp>
        </p:grpSp>
        <mc:AlternateContent xmlns:mc="http://schemas.openxmlformats.org/markup-compatibility/2006">
          <mc:Choice xmlns:a14="http://schemas.microsoft.com/office/drawing/2010/main" Requires="a14">
            <p:sp>
              <p:nvSpPr>
                <p:cNvPr id="16" name="Rectangle 15"/>
                <p:cNvSpPr/>
                <p:nvPr/>
              </p:nvSpPr>
              <p:spPr>
                <a:xfrm>
                  <a:off x="2140219" y="4915977"/>
                  <a:ext cx="6600994" cy="3274168"/>
                </a:xfrm>
                <a:prstGeom prst="rect">
                  <a:avLst/>
                </a:prstGeom>
              </p:spPr>
              <p:txBody>
                <a:bodyPr wrap="square">
                  <a:spAutoFit/>
                </a:bodyPr>
                <a:lstStyle/>
                <a:p>
                  <a:pPr algn="just">
                    <a:lnSpc>
                      <a:spcPct val="150000"/>
                    </a:lnSpc>
                    <a:spcBef>
                      <a:spcPts val="600"/>
                    </a:spcBef>
                    <a:spcAft>
                      <a:spcPts val="600"/>
                    </a:spcAft>
                  </a:pPr>
                  <a:r>
                    <a:rPr lang="da-DK" sz="3800" i="1">
                      <a:latin typeface="Arial" panose="020B0604020202020204" pitchFamily="34" charset="0"/>
                      <a:ea typeface="Dotum" panose="020B0600000101010101" pitchFamily="34" charset="-127"/>
                      <a:cs typeface="Arial" panose="020B0604020202020204" pitchFamily="34" charset="0"/>
                    </a:rPr>
                    <a:t>- </a:t>
                  </a:r>
                  <a:r>
                    <a:rPr lang="da-DK" sz="3800" b="1" i="1">
                      <a:effectLst/>
                      <a:latin typeface="Arial" panose="020B0604020202020204" pitchFamily="34" charset="0"/>
                      <a:ea typeface="Dotum" panose="020B0600000101010101" pitchFamily="34" charset="-127"/>
                      <a:cs typeface="Arial" panose="020B0604020202020204" pitchFamily="34" charset="0"/>
                    </a:rPr>
                    <a:t>Tần số</a:t>
                  </a:r>
                  <a:r>
                    <a:rPr lang="da-DK" sz="3800">
                      <a:effectLst/>
                      <a:latin typeface="Arial" panose="020B0604020202020204" pitchFamily="34" charset="0"/>
                      <a:ea typeface="Dotum" panose="020B0600000101010101" pitchFamily="34" charset="-127"/>
                      <a:cs typeface="Arial" panose="020B0604020202020204" pitchFamily="34" charset="0"/>
                    </a:rPr>
                    <a:t> của một nhóm là số liệu trong mẫu số liệu thuộc vào nhóm đó. Tần số của nhóm </a:t>
                  </a:r>
                  <a14:m>
                    <m:oMath xmlns:m="http://schemas.openxmlformats.org/officeDocument/2006/math">
                      <m:r>
                        <a:rPr lang="da-DK" sz="3800" i="1">
                          <a:effectLst/>
                          <a:latin typeface="Cambria Math" panose="02040503050406030204" pitchFamily="18" charset="0"/>
                          <a:ea typeface="Dotum" panose="020B0600000101010101" pitchFamily="34" charset="-127"/>
                          <a:cs typeface="Times New Roman" panose="02020603050405020304" pitchFamily="18" charset="0"/>
                        </a:rPr>
                        <m:t>1</m:t>
                      </m:r>
                    </m:oMath>
                  </a14:m>
                  <a:r>
                    <a:rPr lang="da-DK" sz="3800">
                      <a:effectLst/>
                      <a:latin typeface="Arial" panose="020B0604020202020204" pitchFamily="34" charset="0"/>
                      <a:ea typeface="Dotum" panose="020B0600000101010101" pitchFamily="34" charset="-127"/>
                      <a:cs typeface="Arial" panose="020B0604020202020204" pitchFamily="34" charset="0"/>
                    </a:rPr>
                    <a:t>, nhóm </a:t>
                  </a:r>
                  <a14:m>
                    <m:oMath xmlns:m="http://schemas.openxmlformats.org/officeDocument/2006/math">
                      <m:r>
                        <a:rPr lang="da-DK" sz="3800" i="1">
                          <a:effectLst/>
                          <a:latin typeface="Cambria Math" panose="02040503050406030204" pitchFamily="18" charset="0"/>
                          <a:ea typeface="Dotum" panose="020B0600000101010101" pitchFamily="34" charset="-127"/>
                          <a:cs typeface="Times New Roman" panose="02020603050405020304" pitchFamily="18" charset="0"/>
                        </a:rPr>
                        <m:t>2</m:t>
                      </m:r>
                    </m:oMath>
                  </a14:m>
                  <a:r>
                    <a:rPr lang="da-DK" sz="3800">
                      <a:effectLst/>
                      <a:latin typeface="Arial" panose="020B0604020202020204" pitchFamily="34" charset="0"/>
                      <a:ea typeface="Dotum" panose="020B0600000101010101" pitchFamily="34" charset="-127"/>
                      <a:cs typeface="Arial" panose="020B0604020202020204" pitchFamily="34" charset="0"/>
                    </a:rPr>
                    <a:t>, …, nhóm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𝑚</m:t>
                      </m:r>
                    </m:oMath>
                  </a14:m>
                  <a:r>
                    <a:rPr lang="da-DK" sz="3800">
                      <a:effectLst/>
                      <a:latin typeface="Arial" panose="020B0604020202020204" pitchFamily="34" charset="0"/>
                      <a:ea typeface="Dotum" panose="020B0600000101010101" pitchFamily="34" charset="-127"/>
                      <a:cs typeface="Arial" panose="020B0604020202020204" pitchFamily="34" charset="0"/>
                    </a:rPr>
                    <a:t> kí hiệu lần lượt là </a:t>
                  </a:r>
                  <a14:m>
                    <m:oMath xmlns:m="http://schemas.openxmlformats.org/officeDocument/2006/math">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da-DK" sz="3800" i="1">
                              <a:effectLst/>
                              <a:latin typeface="Cambria Math" panose="02040503050406030204" pitchFamily="18" charset="0"/>
                              <a:ea typeface="Dotum" panose="020B0600000101010101" pitchFamily="34" charset="-127"/>
                              <a:cs typeface="Times New Roman" panose="02020603050405020304" pitchFamily="18" charset="0"/>
                            </a:rPr>
                            <m:t>1</m:t>
                          </m:r>
                        </m:sub>
                      </m:sSub>
                      <m:r>
                        <a:rPr lang="da-DK"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da-DK" sz="3800" i="1">
                              <a:effectLst/>
                              <a:latin typeface="Cambria Math" panose="02040503050406030204" pitchFamily="18" charset="0"/>
                              <a:ea typeface="Dotum" panose="020B0600000101010101" pitchFamily="34" charset="-127"/>
                              <a:cs typeface="Times New Roman" panose="02020603050405020304" pitchFamily="18" charset="0"/>
                            </a:rPr>
                            <m:t>2</m:t>
                          </m:r>
                        </m:sub>
                      </m:sSub>
                      <m:r>
                        <a:rPr lang="da-DK"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en-US" sz="3800" i="1">
                              <a:effectLst/>
                              <a:latin typeface="Cambria Math" panose="02040503050406030204" pitchFamily="18" charset="0"/>
                              <a:ea typeface="Dotum" panose="020B0600000101010101" pitchFamily="34" charset="-127"/>
                              <a:cs typeface="Times New Roman" panose="02020603050405020304" pitchFamily="18" charset="0"/>
                            </a:rPr>
                            <m:t>𝑚</m:t>
                          </m:r>
                        </m:sub>
                      </m:sSub>
                    </m:oMath>
                  </a14:m>
                  <a:r>
                    <a:rPr lang="da-DK"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2140219" y="4915977"/>
                  <a:ext cx="6600994" cy="3274168"/>
                </a:xfrm>
                <a:prstGeom prst="rect">
                  <a:avLst/>
                </a:prstGeom>
                <a:blipFill>
                  <a:blip r:embed="rId2"/>
                  <a:stretch>
                    <a:fillRect l="-3416" r="-3416"/>
                  </a:stretch>
                </a:blipFill>
              </p:spPr>
              <p:txBody>
                <a:bodyPr/>
                <a:lstStyle/>
                <a:p>
                  <a:r>
                    <a:rPr lang="en-US">
                      <a:noFill/>
                    </a:rPr>
                    <a:t> </a:t>
                  </a:r>
                </a:p>
              </p:txBody>
            </p:sp>
          </mc:Fallback>
        </mc:AlternateContent>
      </p:grpSp>
      <p:grpSp>
        <p:nvGrpSpPr>
          <p:cNvPr id="21" name="Group 20"/>
          <p:cNvGrpSpPr/>
          <p:nvPr/>
        </p:nvGrpSpPr>
        <p:grpSpPr>
          <a:xfrm>
            <a:off x="8105290" y="1351832"/>
            <a:ext cx="9104816" cy="7179009"/>
            <a:chOff x="9758310" y="4718380"/>
            <a:chExt cx="7267700" cy="3984598"/>
          </a:xfrm>
        </p:grpSpPr>
        <p:grpSp>
          <p:nvGrpSpPr>
            <p:cNvPr id="23" name="Group 22"/>
            <p:cNvGrpSpPr/>
            <p:nvPr/>
          </p:nvGrpSpPr>
          <p:grpSpPr>
            <a:xfrm>
              <a:off x="9758310" y="4718380"/>
              <a:ext cx="7267700" cy="3967751"/>
              <a:chOff x="10125994" y="4337468"/>
              <a:chExt cx="6616576" cy="4130565"/>
            </a:xfrm>
          </p:grpSpPr>
          <p:grpSp>
            <p:nvGrpSpPr>
              <p:cNvPr id="26" name="Group 12"/>
              <p:cNvGrpSpPr/>
              <p:nvPr/>
            </p:nvGrpSpPr>
            <p:grpSpPr>
              <a:xfrm>
                <a:off x="10125994" y="4452349"/>
                <a:ext cx="6616576" cy="4015684"/>
                <a:chOff x="0" y="-19050"/>
                <a:chExt cx="1742637" cy="1057629"/>
              </a:xfrm>
            </p:grpSpPr>
            <p:sp>
              <p:nvSpPr>
                <p:cNvPr id="28" name="Freeform 13"/>
                <p:cNvSpPr/>
                <p:nvPr/>
              </p:nvSpPr>
              <p:spPr>
                <a:xfrm>
                  <a:off x="111506" y="0"/>
                  <a:ext cx="1631131"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4">
                    <a:lumMod val="75000"/>
                  </a:schemeClr>
                </a:solidFill>
              </p:spPr>
            </p:sp>
            <p:sp>
              <p:nvSpPr>
                <p:cNvPr id="29" name="TextBox 14"/>
                <p:cNvSpPr txBox="1"/>
                <p:nvPr/>
              </p:nvSpPr>
              <p:spPr>
                <a:xfrm>
                  <a:off x="0" y="-19050"/>
                  <a:ext cx="812800" cy="831850"/>
                </a:xfrm>
                <a:prstGeom prst="rect">
                  <a:avLst/>
                </a:prstGeom>
              </p:spPr>
              <p:txBody>
                <a:bodyPr lIns="50800" tIns="50800" rIns="50800" bIns="50800" rtlCol="0" anchor="ctr"/>
                <a:lstStyle/>
                <a:p>
                  <a:pPr marL="0" lvl="0" indent="0" algn="ctr">
                    <a:lnSpc>
                      <a:spcPts val="4920"/>
                    </a:lnSpc>
                    <a:spcBef>
                      <a:spcPct val="0"/>
                    </a:spcBef>
                  </a:pPr>
                  <a:endParaRPr sz="3700"/>
                </a:p>
              </p:txBody>
            </p:sp>
          </p:grpSp>
          <p:sp>
            <p:nvSpPr>
              <p:cNvPr id="27" name="Freeform 19"/>
              <p:cNvSpPr/>
              <p:nvPr/>
            </p:nvSpPr>
            <p:spPr>
              <a:xfrm>
                <a:off x="10439144" y="4337468"/>
                <a:ext cx="6081923"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4">
                  <a:lumMod val="20000"/>
                  <a:lumOff val="80000"/>
                </a:schemeClr>
              </a:solidFill>
            </p:spPr>
          </p:sp>
        </p:grpSp>
        <mc:AlternateContent xmlns:mc="http://schemas.openxmlformats.org/markup-compatibility/2006">
          <mc:Choice xmlns:a14="http://schemas.microsoft.com/office/drawing/2010/main" Requires="a14">
            <p:sp>
              <p:nvSpPr>
                <p:cNvPr id="25" name="Rectangle 24"/>
                <p:cNvSpPr/>
                <p:nvPr/>
              </p:nvSpPr>
              <p:spPr>
                <a:xfrm>
                  <a:off x="10496246" y="4871649"/>
                  <a:ext cx="6035274" cy="3831329"/>
                </a:xfrm>
                <a:prstGeom prst="rect">
                  <a:avLst/>
                </a:prstGeom>
              </p:spPr>
              <p:txBody>
                <a:bodyPr wrap="square">
                  <a:spAutoFit/>
                </a:bodyPr>
                <a:lstStyle/>
                <a:p>
                  <a:pPr algn="just">
                    <a:lnSpc>
                      <a:spcPct val="150000"/>
                    </a:lnSpc>
                    <a:spcBef>
                      <a:spcPts val="600"/>
                    </a:spcBef>
                    <a:spcAft>
                      <a:spcPts val="600"/>
                    </a:spcAft>
                  </a:pPr>
                  <a:r>
                    <a:rPr lang="da-DK" sz="3800" i="1">
                      <a:latin typeface="Arial" panose="020B0604020202020204" pitchFamily="34" charset="0"/>
                      <a:ea typeface="Dotum" panose="020B0600000101010101" pitchFamily="34" charset="-127"/>
                      <a:cs typeface="Arial" panose="020B0604020202020204" pitchFamily="34" charset="0"/>
                    </a:rPr>
                    <a:t>- </a:t>
                  </a:r>
                  <a:r>
                    <a:rPr lang="da-DK" sz="3800" b="1" i="1">
                      <a:effectLst/>
                      <a:latin typeface="Arial" panose="020B0604020202020204" pitchFamily="34" charset="0"/>
                      <a:ea typeface="Dotum" panose="020B0600000101010101" pitchFamily="34" charset="-127"/>
                      <a:cs typeface="Arial" panose="020B0604020202020204" pitchFamily="34" charset="0"/>
                    </a:rPr>
                    <a:t>Bảng tần số ghép nhóm</a:t>
                  </a:r>
                  <a:r>
                    <a:rPr lang="da-DK" sz="3800" i="1">
                      <a:effectLst/>
                      <a:latin typeface="Arial" panose="020B0604020202020204" pitchFamily="34" charset="0"/>
                      <a:ea typeface="Dotum" panose="020B0600000101010101" pitchFamily="34" charset="-127"/>
                      <a:cs typeface="Arial" panose="020B0604020202020204" pitchFamily="34" charset="0"/>
                    </a:rPr>
                    <a:t> </a:t>
                  </a:r>
                  <a:r>
                    <a:rPr lang="da-DK" sz="3800">
                      <a:effectLst/>
                      <a:latin typeface="Arial" panose="020B0604020202020204" pitchFamily="34" charset="0"/>
                      <a:ea typeface="Dotum" panose="020B0600000101010101" pitchFamily="34" charset="-127"/>
                      <a:cs typeface="Arial" panose="020B0604020202020204" pitchFamily="34" charset="0"/>
                    </a:rPr>
                    <a:t> được lập ở Bảng 2, trong đó mẫu số liệu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𝑛</m:t>
                      </m:r>
                    </m:oMath>
                  </a14:m>
                  <a:r>
                    <a:rPr lang="da-DK" sz="3800">
                      <a:effectLst/>
                      <a:latin typeface="Arial" panose="020B0604020202020204" pitchFamily="34" charset="0"/>
                      <a:ea typeface="Dotum" panose="020B0600000101010101" pitchFamily="34" charset="-127"/>
                      <a:cs typeface="Arial" panose="020B0604020202020204" pitchFamily="34" charset="0"/>
                    </a:rPr>
                    <a:t> số liệu được chia thành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𝑚</m:t>
                      </m:r>
                    </m:oMath>
                  </a14:m>
                  <a:r>
                    <a:rPr lang="da-DK" sz="3800">
                      <a:effectLst/>
                      <a:latin typeface="Arial" panose="020B0604020202020204" pitchFamily="34" charset="0"/>
                      <a:ea typeface="Dotum" panose="020B0600000101010101" pitchFamily="34" charset="-127"/>
                      <a:cs typeface="Arial" panose="020B0604020202020204" pitchFamily="34" charset="0"/>
                    </a:rPr>
                    <a:t> nhóm  ứng với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𝑚</m:t>
                      </m:r>
                    </m:oMath>
                  </a14:m>
                  <a:r>
                    <a:rPr lang="da-DK" sz="3800">
                      <a:effectLst/>
                      <a:latin typeface="Arial" panose="020B0604020202020204" pitchFamily="34" charset="0"/>
                      <a:ea typeface="Dotum" panose="020B0600000101010101" pitchFamily="34" charset="-127"/>
                      <a:cs typeface="Arial" panose="020B0604020202020204" pitchFamily="34" charset="0"/>
                    </a:rPr>
                    <a:t> nữa khoảng </a:t>
                  </a:r>
                  <a14:m>
                    <m:oMath xmlns:m="http://schemas.openxmlformats.org/officeDocument/2006/math">
                      <m:d>
                        <m:dPr>
                          <m:beg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da-DK" sz="3800" i="1">
                                  <a:effectLst/>
                                  <a:latin typeface="Cambria Math" panose="02040503050406030204" pitchFamily="18" charset="0"/>
                                  <a:ea typeface="Dotum" panose="020B0600000101010101" pitchFamily="34" charset="-127"/>
                                  <a:cs typeface="Times New Roman" panose="02020603050405020304" pitchFamily="18" charset="0"/>
                                </a:rPr>
                                <m:t>1</m:t>
                              </m:r>
                            </m:sub>
                          </m:sSub>
                          <m:r>
                            <a:rPr lang="da-DK"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da-DK" sz="3800" i="1">
                                  <a:effectLst/>
                                  <a:latin typeface="Cambria Math" panose="02040503050406030204" pitchFamily="18" charset="0"/>
                                  <a:ea typeface="Dotum" panose="020B0600000101010101" pitchFamily="34" charset="-127"/>
                                  <a:cs typeface="Times New Roman" panose="02020603050405020304" pitchFamily="18" charset="0"/>
                                </a:rPr>
                                <m:t>2</m:t>
                              </m:r>
                            </m:sub>
                          </m:sSub>
                        </m:e>
                      </m:d>
                    </m:oMath>
                  </a14:m>
                  <a:r>
                    <a:rPr lang="da-DK"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d>
                        <m:dPr>
                          <m:beg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da-DK" sz="3800" i="1">
                                  <a:effectLst/>
                                  <a:latin typeface="Cambria Math" panose="02040503050406030204" pitchFamily="18" charset="0"/>
                                  <a:ea typeface="Dotum" panose="020B0600000101010101" pitchFamily="34" charset="-127"/>
                                  <a:cs typeface="Times New Roman" panose="02020603050405020304" pitchFamily="18" charset="0"/>
                                </a:rPr>
                                <m:t>2</m:t>
                              </m:r>
                            </m:sub>
                          </m:sSub>
                          <m:r>
                            <a:rPr lang="da-DK"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da-DK" sz="3800" i="1">
                                  <a:effectLst/>
                                  <a:latin typeface="Cambria Math" panose="02040503050406030204" pitchFamily="18" charset="0"/>
                                  <a:ea typeface="Dotum" panose="020B0600000101010101" pitchFamily="34" charset="-127"/>
                                  <a:cs typeface="Times New Roman" panose="02020603050405020304" pitchFamily="18" charset="0"/>
                                </a:rPr>
                                <m:t>3</m:t>
                              </m:r>
                            </m:sub>
                          </m:sSub>
                        </m:e>
                      </m:d>
                    </m:oMath>
                  </a14:m>
                  <a:r>
                    <a:rPr lang="da-DK"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d>
                        <m:dPr>
                          <m:beg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en-US" sz="3800" i="1">
                                  <a:effectLst/>
                                  <a:latin typeface="Cambria Math" panose="02040503050406030204" pitchFamily="18" charset="0"/>
                                  <a:ea typeface="Dotum" panose="020B0600000101010101" pitchFamily="34" charset="-127"/>
                                  <a:cs typeface="Times New Roman" panose="02020603050405020304" pitchFamily="18" charset="0"/>
                                </a:rPr>
                                <m:t>𝑚</m:t>
                              </m:r>
                            </m:sub>
                          </m:sSub>
                          <m:r>
                            <a:rPr lang="da-DK"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en-US" sz="3800" i="1">
                                  <a:effectLst/>
                                  <a:latin typeface="Cambria Math" panose="02040503050406030204" pitchFamily="18" charset="0"/>
                                  <a:ea typeface="Dotum" panose="020B0600000101010101" pitchFamily="34" charset="-127"/>
                                  <a:cs typeface="Times New Roman" panose="02020603050405020304" pitchFamily="18" charset="0"/>
                                </a:rPr>
                                <m:t>𝑚</m:t>
                              </m:r>
                              <m:r>
                                <a:rPr lang="da-DK" sz="3800" i="1">
                                  <a:effectLst/>
                                  <a:latin typeface="Cambria Math" panose="02040503050406030204" pitchFamily="18" charset="0"/>
                                  <a:ea typeface="Dotum" panose="020B0600000101010101" pitchFamily="34" charset="-127"/>
                                  <a:cs typeface="Times New Roman" panose="02020603050405020304" pitchFamily="18" charset="0"/>
                                </a:rPr>
                                <m:t>+1</m:t>
                              </m:r>
                            </m:sub>
                          </m:sSub>
                        </m:e>
                      </m:d>
                    </m:oMath>
                  </a14:m>
                  <a:r>
                    <a:rPr lang="da-DK" sz="3800">
                      <a:effectLst/>
                      <a:latin typeface="Arial" panose="020B0604020202020204" pitchFamily="34" charset="0"/>
                      <a:ea typeface="Dotum" panose="020B0600000101010101" pitchFamily="34" charset="-127"/>
                      <a:cs typeface="Arial" panose="020B0604020202020204" pitchFamily="34" charset="0"/>
                    </a:rPr>
                    <a:t>, ở </a:t>
                  </a:r>
                  <a:r>
                    <a:rPr lang="da-DK" sz="3800">
                      <a:effectLst/>
                      <a:latin typeface="Arial" panose="020B0604020202020204" pitchFamily="34" charset="0"/>
                      <a:ea typeface="Dotum" panose="020B0600000101010101" pitchFamily="34" charset="-127"/>
                      <a:cs typeface="Arial" panose="020B0604020202020204" pitchFamily="34" charset="0"/>
                    </a:rPr>
                    <a:t>đó </a:t>
                  </a:r>
                  <a14:m>
                    <m:oMath xmlns:m="http://schemas.openxmlformats.org/officeDocument/2006/math">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nl-NL" sz="3800" i="1">
                              <a:effectLst/>
                              <a:latin typeface="Cambria Math" panose="02040503050406030204" pitchFamily="18" charset="0"/>
                              <a:ea typeface="Dotum" panose="020B0600000101010101" pitchFamily="34" charset="-127"/>
                              <a:cs typeface="Times New Roman" panose="02020603050405020304" pitchFamily="18" charset="0"/>
                            </a:rPr>
                            <m:t>1</m:t>
                          </m:r>
                        </m:sub>
                      </m:sSub>
                      <m:r>
                        <a:rPr lang="nl-NL" sz="3800" i="1">
                          <a:effectLst/>
                          <a:latin typeface="Cambria Math" panose="02040503050406030204" pitchFamily="18" charset="0"/>
                          <a:ea typeface="Dotum" panose="020B0600000101010101" pitchFamily="34" charset="-127"/>
                          <a:cs typeface="Times New Roman" panose="02020603050405020304" pitchFamily="18" charset="0"/>
                        </a:rPr>
                        <m:t>&lt;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nl-NL" sz="3800" i="1">
                              <a:effectLst/>
                              <a:latin typeface="Cambria Math" panose="02040503050406030204" pitchFamily="18" charset="0"/>
                              <a:ea typeface="Dotum" panose="020B0600000101010101" pitchFamily="34" charset="-127"/>
                              <a:cs typeface="Times New Roman" panose="02020603050405020304" pitchFamily="18" charset="0"/>
                            </a:rPr>
                            <m:t>2</m:t>
                          </m:r>
                        </m:sub>
                      </m:sSub>
                      <m:r>
                        <a:rPr lang="nl-NL" sz="3800" i="1">
                          <a:effectLst/>
                          <a:latin typeface="Cambria Math" panose="02040503050406030204" pitchFamily="18" charset="0"/>
                          <a:ea typeface="Dotum" panose="020B0600000101010101" pitchFamily="34" charset="-127"/>
                          <a:cs typeface="Times New Roman" panose="02020603050405020304" pitchFamily="18" charset="0"/>
                        </a:rPr>
                        <m:t>&lt;…&lt;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en-US" sz="3800" i="1">
                              <a:effectLst/>
                              <a:latin typeface="Cambria Math" panose="02040503050406030204" pitchFamily="18" charset="0"/>
                              <a:ea typeface="Dotum" panose="020B0600000101010101" pitchFamily="34" charset="-127"/>
                              <a:cs typeface="Times New Roman" panose="02020603050405020304" pitchFamily="18" charset="0"/>
                            </a:rPr>
                            <m:t>𝑚</m:t>
                          </m:r>
                        </m:sub>
                      </m:sSub>
                      <m:r>
                        <a:rPr lang="nl-NL" sz="3800" i="1">
                          <a:effectLst/>
                          <a:latin typeface="Cambria Math" panose="02040503050406030204" pitchFamily="18" charset="0"/>
                          <a:ea typeface="Dotum" panose="020B0600000101010101" pitchFamily="34" charset="-127"/>
                          <a:cs typeface="Times New Roman" panose="02020603050405020304" pitchFamily="18" charset="0"/>
                        </a:rPr>
                        <m:t>&lt;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en-US" sz="3800" i="1">
                              <a:effectLst/>
                              <a:latin typeface="Cambria Math" panose="02040503050406030204" pitchFamily="18" charset="0"/>
                              <a:ea typeface="Dotum" panose="020B0600000101010101" pitchFamily="34" charset="-127"/>
                              <a:cs typeface="Times New Roman" panose="02020603050405020304" pitchFamily="18" charset="0"/>
                            </a:rPr>
                            <m:t>𝑚</m:t>
                          </m:r>
                          <m:r>
                            <a:rPr lang="nl-NL" sz="3800" i="1">
                              <a:effectLst/>
                              <a:latin typeface="Cambria Math" panose="02040503050406030204" pitchFamily="18" charset="0"/>
                              <a:ea typeface="Dotum" panose="020B0600000101010101" pitchFamily="34" charset="-127"/>
                              <a:cs typeface="Times New Roman" panose="02020603050405020304" pitchFamily="18" charset="0"/>
                            </a:rPr>
                            <m:t>+1</m:t>
                          </m:r>
                        </m:sub>
                      </m:sSub>
                    </m:oMath>
                  </a14:m>
                  <a:r>
                    <a:rPr lang="nl-NL"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𝑛</m:t>
                      </m:r>
                      <m:r>
                        <a:rPr lang="nl-NL"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nl-NL" sz="3800" i="1">
                              <a:effectLst/>
                              <a:latin typeface="Cambria Math" panose="02040503050406030204" pitchFamily="18" charset="0"/>
                              <a:ea typeface="Dotum" panose="020B0600000101010101" pitchFamily="34" charset="-127"/>
                              <a:cs typeface="Times New Roman" panose="02020603050405020304" pitchFamily="18" charset="0"/>
                            </a:rPr>
                            <m:t>1</m:t>
                          </m:r>
                        </m:sub>
                      </m:sSub>
                      <m:r>
                        <a:rPr lang="nl-NL"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nl-NL" sz="3800" i="1">
                              <a:effectLst/>
                              <a:latin typeface="Cambria Math" panose="02040503050406030204" pitchFamily="18" charset="0"/>
                              <a:ea typeface="Dotum" panose="020B0600000101010101" pitchFamily="34" charset="-127"/>
                              <a:cs typeface="Times New Roman" panose="02020603050405020304" pitchFamily="18" charset="0"/>
                            </a:rPr>
                            <m:t>2</m:t>
                          </m:r>
                        </m:sub>
                      </m:sSub>
                      <m:r>
                        <a:rPr lang="nl-NL"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en-US" sz="3800" i="1">
                              <a:effectLst/>
                              <a:latin typeface="Cambria Math" panose="02040503050406030204" pitchFamily="18" charset="0"/>
                              <a:ea typeface="Dotum" panose="020B0600000101010101" pitchFamily="34" charset="-127"/>
                              <a:cs typeface="Times New Roman" panose="02020603050405020304" pitchFamily="18" charset="0"/>
                            </a:rPr>
                            <m:t>𝑚</m:t>
                          </m:r>
                        </m:sub>
                      </m:sSub>
                    </m:oMath>
                  </a14:m>
                  <a:r>
                    <a:rPr lang="nl-NL"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0496246" y="4871649"/>
                  <a:ext cx="6035274" cy="3831329"/>
                </a:xfrm>
                <a:prstGeom prst="rect">
                  <a:avLst/>
                </a:prstGeom>
                <a:blipFill>
                  <a:blip r:embed="rId3"/>
                  <a:stretch>
                    <a:fillRect l="-2659" r="-2579"/>
                  </a:stretch>
                </a:blipFill>
              </p:spPr>
              <p:txBody>
                <a:bodyPr/>
                <a:lstStyle/>
                <a:p>
                  <a:r>
                    <a:rPr lang="en-US">
                      <a:noFill/>
                    </a:rPr>
                    <a:t> </a:t>
                  </a:r>
                </a:p>
              </p:txBody>
            </p:sp>
          </mc:Fallback>
        </mc:AlternateContent>
      </p:grpSp>
      <p:pic>
        <p:nvPicPr>
          <p:cNvPr id="30" name="Picture 29"/>
          <p:cNvPicPr>
            <a:picLocks noChangeAspect="1"/>
          </p:cNvPicPr>
          <p:nvPr/>
        </p:nvPicPr>
        <p:blipFill>
          <a:blip r:embed="rId4"/>
          <a:stretch>
            <a:fillRect/>
          </a:stretch>
        </p:blipFill>
        <p:spPr>
          <a:xfrm>
            <a:off x="6451890" y="7018977"/>
            <a:ext cx="2354056" cy="2742750"/>
          </a:xfrm>
          <a:prstGeom prst="rect">
            <a:avLst/>
          </a:prstGeom>
        </p:spPr>
      </p:pic>
    </p:spTree>
    <p:extLst>
      <p:ext uri="{BB962C8B-B14F-4D97-AF65-F5344CB8AC3E}">
        <p14:creationId xmlns:p14="http://schemas.microsoft.com/office/powerpoint/2010/main" val="10857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TextBox 14"/>
          <p:cNvSpPr txBox="1"/>
          <p:nvPr/>
        </p:nvSpPr>
        <p:spPr>
          <a:xfrm>
            <a:off x="1331139" y="2640460"/>
            <a:ext cx="3389798" cy="3033934"/>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9"/>
          <p:cNvGrpSpPr/>
          <p:nvPr/>
        </p:nvGrpSpPr>
        <p:grpSpPr>
          <a:xfrm>
            <a:off x="1503768" y="1003998"/>
            <a:ext cx="15280461" cy="8192657"/>
            <a:chOff x="1331139" y="2095500"/>
            <a:chExt cx="15280461" cy="6781800"/>
          </a:xfrm>
        </p:grpSpPr>
        <p:pic>
          <p:nvPicPr>
            <p:cNvPr id="5" name="Picture 4"/>
            <p:cNvPicPr>
              <a:picLocks noChangeAspect="1"/>
            </p:cNvPicPr>
            <p:nvPr/>
          </p:nvPicPr>
          <p:blipFill>
            <a:blip r:embed="rId2"/>
            <a:stretch>
              <a:fillRect/>
            </a:stretch>
          </p:blipFill>
          <p:spPr>
            <a:xfrm>
              <a:off x="1331139" y="2095500"/>
              <a:ext cx="15280461" cy="6781800"/>
            </a:xfrm>
            <a:prstGeom prst="rect">
              <a:avLst/>
            </a:prstGeom>
          </p:spPr>
        </p:pic>
        <mc:AlternateContent xmlns:mc="http://schemas.openxmlformats.org/markup-compatibility/2006">
          <mc:Choice xmlns:a14="http://schemas.microsoft.com/office/drawing/2010/main" Requires="a14">
            <p:sp>
              <p:nvSpPr>
                <p:cNvPr id="22" name="Rectangle 21"/>
                <p:cNvSpPr/>
                <p:nvPr/>
              </p:nvSpPr>
              <p:spPr>
                <a:xfrm>
                  <a:off x="1656171" y="2431336"/>
                  <a:ext cx="14325599" cy="5885288"/>
                </a:xfrm>
                <a:prstGeom prst="rect">
                  <a:avLst/>
                </a:prstGeom>
              </p:spPr>
              <p:txBody>
                <a:bodyPr wrap="square">
                  <a:spAutoFit/>
                </a:bodyPr>
                <a:lstStyle/>
                <a:p>
                  <a:pPr algn="just">
                    <a:lnSpc>
                      <a:spcPct val="150000"/>
                    </a:lnSpc>
                  </a:pPr>
                  <a:r>
                    <a:rPr lang="nl-NL" sz="3800" b="1" smtClean="0">
                      <a:effectLst/>
                      <a:latin typeface="Arial" panose="020B0604020202020204" pitchFamily="34" charset="0"/>
                      <a:ea typeface="Dotum" panose="020B0600000101010101" pitchFamily="34" charset="-127"/>
                      <a:cs typeface="Arial" panose="020B0604020202020204" pitchFamily="34" charset="0"/>
                    </a:rPr>
                    <a:t>Để </a:t>
                  </a:r>
                  <a:r>
                    <a:rPr lang="nl-NL" sz="3800" b="1">
                      <a:effectLst/>
                      <a:latin typeface="Arial" panose="020B0604020202020204" pitchFamily="34" charset="0"/>
                      <a:ea typeface="Dotum" panose="020B0600000101010101" pitchFamily="34" charset="-127"/>
                      <a:cs typeface="Arial" panose="020B0604020202020204" pitchFamily="34" charset="0"/>
                    </a:rPr>
                    <a:t>chuyển mẫu số liệu không ghép nhóm thành mẫu số liệu ghép nhóm, ta thực hiện như sau</a:t>
                  </a:r>
                  <a:r>
                    <a:rPr lang="nl-NL" sz="3800" b="1">
                      <a:effectLst/>
                      <a:ea typeface="Dotum" panose="020B0600000101010101" pitchFamily="34" charset="-127"/>
                      <a:cs typeface="Times New Roman" panose="02020603050405020304" pitchFamily="18" charset="0"/>
                    </a:rPr>
                    <a:t>:</a:t>
                  </a:r>
                  <a:endParaRPr lang="en-US" sz="3800">
                    <a:effectLst/>
                    <a:ea typeface="Arial" panose="020B0604020202020204" pitchFamily="34" charset="0"/>
                    <a:cs typeface="Times New Roman" panose="02020603050405020304" pitchFamily="18" charset="0"/>
                  </a:endParaRPr>
                </a:p>
                <a:p>
                  <a:pPr marL="571500" indent="-571500" algn="just">
                    <a:lnSpc>
                      <a:spcPct val="150000"/>
                    </a:lnSpc>
                    <a:buFontTx/>
                    <a:buChar char="-"/>
                  </a:pPr>
                  <a:r>
                    <a:rPr lang="nl-NL" sz="3800" smtClean="0">
                      <a:effectLst/>
                      <a:latin typeface="Arial" panose="020B0604020202020204" pitchFamily="34" charset="0"/>
                      <a:ea typeface="Dotum" panose="020B0600000101010101" pitchFamily="34" charset="-127"/>
                      <a:cs typeface="Arial" panose="020B0604020202020204" pitchFamily="34" charset="0"/>
                    </a:rPr>
                    <a:t>Chia </a:t>
                  </a:r>
                  <a:r>
                    <a:rPr lang="nl-NL" sz="3800">
                      <a:effectLst/>
                      <a:latin typeface="Arial" panose="020B0604020202020204" pitchFamily="34" charset="0"/>
                      <a:ea typeface="Dotum" panose="020B0600000101010101" pitchFamily="34" charset="-127"/>
                      <a:cs typeface="Arial" panose="020B0604020202020204" pitchFamily="34" charset="0"/>
                    </a:rPr>
                    <a:t>miền giá trị của mẫu số liệu thành một số nhóm theo tiêu chí </a:t>
                  </a:r>
                  <a:r>
                    <a:rPr lang="nl-NL" sz="3800">
                      <a:effectLst/>
                      <a:latin typeface="Arial" panose="020B0604020202020204" pitchFamily="34" charset="0"/>
                      <a:ea typeface="Dotum" panose="020B0600000101010101" pitchFamily="34" charset="-127"/>
                      <a:cs typeface="Arial" panose="020B0604020202020204" pitchFamily="34" charset="0"/>
                    </a:rPr>
                    <a:t>cho </a:t>
                  </a:r>
                  <a:r>
                    <a:rPr lang="nl-NL" sz="3800" smtClean="0">
                      <a:effectLst/>
                      <a:latin typeface="Arial" panose="020B0604020202020204" pitchFamily="34" charset="0"/>
                      <a:ea typeface="Dotum" panose="020B0600000101010101" pitchFamily="34" charset="-127"/>
                      <a:cs typeface="Arial" panose="020B0604020202020204" pitchFamily="34" charset="0"/>
                    </a:rPr>
                    <a:t>trước</a:t>
                  </a:r>
                  <a:r>
                    <a:rPr lang="nl-NL" sz="3800" smtClean="0">
                      <a:latin typeface="Arial" panose="020B0604020202020204" pitchFamily="34" charset="0"/>
                      <a:ea typeface="Dotum" panose="020B0600000101010101" pitchFamily="34" charset="-127"/>
                      <a:cs typeface="Arial" panose="020B0604020202020204" pitchFamily="34" charset="0"/>
                    </a:rPr>
                    <a:t>.</a:t>
                  </a:r>
                </a:p>
                <a:p>
                  <a:pPr marL="571500" indent="-571500" algn="just">
                    <a:lnSpc>
                      <a:spcPct val="150000"/>
                    </a:lnSpc>
                    <a:buFontTx/>
                    <a:buChar char="-"/>
                  </a:pPr>
                  <a:r>
                    <a:rPr lang="nl-NL" sz="3800" smtClean="0">
                      <a:effectLst/>
                      <a:latin typeface="Arial" panose="020B0604020202020204" pitchFamily="34" charset="0"/>
                      <a:ea typeface="Dotum" panose="020B0600000101010101" pitchFamily="34" charset="-127"/>
                      <a:cs typeface="Arial" panose="020B0604020202020204" pitchFamily="34" charset="0"/>
                    </a:rPr>
                    <a:t>Đếm </a:t>
                  </a:r>
                  <a:r>
                    <a:rPr lang="nl-NL" sz="3800">
                      <a:effectLst/>
                      <a:latin typeface="Arial" panose="020B0604020202020204" pitchFamily="34" charset="0"/>
                      <a:ea typeface="Dotum" panose="020B0600000101010101" pitchFamily="34" charset="-127"/>
                      <a:cs typeface="Arial" panose="020B0604020202020204" pitchFamily="34" charset="0"/>
                    </a:rPr>
                    <a:t>số giá trị của mẫu số liệu thuộc mỗi nhóm (tần số) và lập bảng tần số </a:t>
                  </a:r>
                  <a:r>
                    <a:rPr lang="nl-NL" sz="3800">
                      <a:effectLst/>
                      <a:latin typeface="Arial" panose="020B0604020202020204" pitchFamily="34" charset="0"/>
                      <a:ea typeface="Dotum" panose="020B0600000101010101" pitchFamily="34" charset="-127"/>
                      <a:cs typeface="Arial" panose="020B0604020202020204" pitchFamily="34" charset="0"/>
                    </a:rPr>
                    <a:t>ghép </a:t>
                  </a:r>
                  <a:r>
                    <a:rPr lang="nl-NL" sz="3800" smtClean="0">
                      <a:effectLst/>
                      <a:latin typeface="Arial" panose="020B0604020202020204" pitchFamily="34" charset="0"/>
                      <a:ea typeface="Dotum" panose="020B0600000101010101" pitchFamily="34" charset="-127"/>
                      <a:cs typeface="Arial" panose="020B0604020202020204" pitchFamily="34" charset="0"/>
                    </a:rPr>
                    <a:t>nhóm.</a:t>
                  </a:r>
                  <a:endParaRPr lang="en-US" sz="3800" smtClean="0">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buFontTx/>
                    <a:buChar char="-"/>
                  </a:pPr>
                  <a:r>
                    <a:rPr lang="nl-NL" sz="3800" smtClean="0">
                      <a:effectLst/>
                      <a:latin typeface="Arial" panose="020B0604020202020204" pitchFamily="34" charset="0"/>
                      <a:ea typeface="Dotum" panose="020B0600000101010101" pitchFamily="34" charset="-127"/>
                      <a:cs typeface="Arial" panose="020B0604020202020204" pitchFamily="34" charset="0"/>
                    </a:rPr>
                    <a:t>Trung </a:t>
                  </a:r>
                  <a:r>
                    <a:rPr lang="nl-NL" sz="3800">
                      <a:effectLst/>
                      <a:latin typeface="Arial" panose="020B0604020202020204" pitchFamily="34" charset="0"/>
                      <a:ea typeface="Dotum" panose="020B0600000101010101" pitchFamily="34" charset="-127"/>
                      <a:cs typeface="Arial" panose="020B0604020202020204" pitchFamily="34" charset="0"/>
                    </a:rPr>
                    <a:t>điểm </a:t>
                  </a:r>
                  <a14:m>
                    <m:oMath xmlns:m="http://schemas.openxmlformats.org/officeDocument/2006/math">
                      <m:sSub>
                        <m:sSubPr>
                          <m:ctrlPr>
                            <a:rPr lang="en-US" sz="3800">
                              <a:effectLst/>
                              <a:ea typeface="Dotum" panose="020B0600000101010101" pitchFamily="34" charset="-127"/>
                              <a:cs typeface="Times New Roman" panose="02020603050405020304" pitchFamily="18" charset="0"/>
                            </a:rPr>
                          </m:ctrlPr>
                        </m:sSubPr>
                        <m:e>
                          <m:r>
                            <m:rPr>
                              <m:sty m:val="p"/>
                            </m:rPr>
                            <a:rPr lang="nl-NL" sz="3800" i="0">
                              <a:effectLst/>
                              <a:ea typeface="Dotum" panose="020B0600000101010101" pitchFamily="34" charset="-127"/>
                              <a:cs typeface="Times New Roman" panose="02020603050405020304" pitchFamily="18" charset="0"/>
                            </a:rPr>
                            <m:t>x</m:t>
                          </m:r>
                        </m:e>
                        <m:sub>
                          <m:r>
                            <m:rPr>
                              <m:sty m:val="p"/>
                            </m:rPr>
                            <a:rPr lang="nl-NL" sz="3800" i="0">
                              <a:effectLst/>
                              <a:ea typeface="Dotum" panose="020B0600000101010101" pitchFamily="34" charset="-127"/>
                              <a:cs typeface="Times New Roman" panose="02020603050405020304" pitchFamily="18" charset="0"/>
                            </a:rPr>
                            <m:t>i</m:t>
                          </m:r>
                        </m:sub>
                      </m:sSub>
                    </m:oMath>
                  </a14:m>
                  <a:r>
                    <a:rPr lang="nl-NL" sz="3800">
                      <a:effectLst/>
                      <a:latin typeface="Arial" panose="020B0604020202020204" pitchFamily="34" charset="0"/>
                      <a:ea typeface="Dotum" panose="020B0600000101010101" pitchFamily="34" charset="-127"/>
                      <a:cs typeface="Arial" panose="020B0604020202020204" pitchFamily="34" charset="0"/>
                    </a:rPr>
                    <a:t> của nửa khoảng (tính bằng trung bình cộng của hai đầu mút) ứng với nhóm </a:t>
                  </a:r>
                  <a14:m>
                    <m:oMath xmlns:m="http://schemas.openxmlformats.org/officeDocument/2006/math">
                      <m:r>
                        <m:rPr>
                          <m:sty m:val="p"/>
                        </m:rPr>
                        <a:rPr lang="nl-NL" sz="3800" i="0">
                          <a:effectLst/>
                          <a:ea typeface="Dotum" panose="020B0600000101010101" pitchFamily="34" charset="-127"/>
                          <a:cs typeface="Times New Roman" panose="02020603050405020304" pitchFamily="18" charset="0"/>
                        </a:rPr>
                        <m:t>i</m:t>
                      </m:r>
                    </m:oMath>
                  </a14:m>
                  <a:r>
                    <a:rPr lang="nl-NL" sz="3800">
                      <a:effectLst/>
                      <a:latin typeface="Arial" panose="020B0604020202020204" pitchFamily="34" charset="0"/>
                      <a:ea typeface="Dotum" panose="020B0600000101010101" pitchFamily="34" charset="-127"/>
                      <a:cs typeface="Arial" panose="020B0604020202020204" pitchFamily="34" charset="0"/>
                    </a:rPr>
                    <a:t> là giá trị đại điểm của nhóm đó.</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1656171" y="2431336"/>
                  <a:ext cx="14325599" cy="5885288"/>
                </a:xfrm>
                <a:prstGeom prst="rect">
                  <a:avLst/>
                </a:prstGeom>
                <a:blipFill>
                  <a:blip r:embed="rId3"/>
                  <a:stretch>
                    <a:fillRect l="-1404" r="-1404" b="-943"/>
                  </a:stretch>
                </a:blipFill>
              </p:spPr>
              <p:txBody>
                <a:bodyPr/>
                <a:lstStyle/>
                <a:p>
                  <a:r>
                    <a:rPr lang="en-US">
                      <a:noFill/>
                    </a:rPr>
                    <a:t> </a:t>
                  </a:r>
                </a:p>
              </p:txBody>
            </p:sp>
          </mc:Fallback>
        </mc:AlternateContent>
      </p:grpSp>
      <p:pic>
        <p:nvPicPr>
          <p:cNvPr id="26" name="Picture 25"/>
          <p:cNvPicPr>
            <a:picLocks noChangeAspect="1"/>
          </p:cNvPicPr>
          <p:nvPr/>
        </p:nvPicPr>
        <p:blipFill>
          <a:blip r:embed="rId4"/>
          <a:stretch>
            <a:fillRect/>
          </a:stretch>
        </p:blipFill>
        <p:spPr>
          <a:xfrm flipH="1">
            <a:off x="16065485" y="8047574"/>
            <a:ext cx="1437488" cy="1674841"/>
          </a:xfrm>
          <a:prstGeom prst="rect">
            <a:avLst/>
          </a:prstGeom>
        </p:spPr>
      </p:pic>
    </p:spTree>
    <p:extLst>
      <p:ext uri="{BB962C8B-B14F-4D97-AF65-F5344CB8AC3E}">
        <p14:creationId xmlns:p14="http://schemas.microsoft.com/office/powerpoint/2010/main" val="8010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TotalTime>
  <Words>1883</Words>
  <Application>Microsoft Office PowerPoint</Application>
  <PresentationFormat>Custom</PresentationFormat>
  <Paragraphs>279</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Dotum</vt:lpstr>
      <vt:lpstr>Arial</vt:lpstr>
      <vt:lpstr>Cambria Math</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chương</dc:title>
  <dc:creator>Xinh Đẹp Dịu Hiền Huế Thị</dc:creator>
  <cp:lastModifiedBy>Admin</cp:lastModifiedBy>
  <cp:revision>77</cp:revision>
  <dcterms:created xsi:type="dcterms:W3CDTF">2006-08-16T00:00:00Z</dcterms:created>
  <dcterms:modified xsi:type="dcterms:W3CDTF">2023-11-21T09:55:50Z</dcterms:modified>
  <dc:identifier>DAFn2dd0_sY</dc:identifier>
</cp:coreProperties>
</file>