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Lst>
  <p:notesMasterIdLst>
    <p:notesMasterId r:id="rId73"/>
  </p:notesMasterIdLst>
  <p:sldIdLst>
    <p:sldId id="256" r:id="rId3"/>
    <p:sldId id="311" r:id="rId4"/>
    <p:sldId id="337" r:id="rId5"/>
    <p:sldId id="339" r:id="rId6"/>
    <p:sldId id="260" r:id="rId7"/>
    <p:sldId id="257" r:id="rId8"/>
    <p:sldId id="321" r:id="rId9"/>
    <p:sldId id="391" r:id="rId10"/>
    <p:sldId id="262" r:id="rId11"/>
    <p:sldId id="263" r:id="rId12"/>
    <p:sldId id="314" r:id="rId13"/>
    <p:sldId id="392" r:id="rId14"/>
    <p:sldId id="393" r:id="rId15"/>
    <p:sldId id="349" r:id="rId16"/>
    <p:sldId id="352" r:id="rId17"/>
    <p:sldId id="394" r:id="rId18"/>
    <p:sldId id="379" r:id="rId19"/>
    <p:sldId id="359" r:id="rId20"/>
    <p:sldId id="364" r:id="rId21"/>
    <p:sldId id="395" r:id="rId22"/>
    <p:sldId id="346" r:id="rId23"/>
    <p:sldId id="397" r:id="rId24"/>
    <p:sldId id="398" r:id="rId25"/>
    <p:sldId id="380" r:id="rId26"/>
    <p:sldId id="399" r:id="rId27"/>
    <p:sldId id="383" r:id="rId28"/>
    <p:sldId id="400" r:id="rId29"/>
    <p:sldId id="401" r:id="rId30"/>
    <p:sldId id="375" r:id="rId31"/>
    <p:sldId id="402" r:id="rId32"/>
    <p:sldId id="403" r:id="rId33"/>
    <p:sldId id="396" r:id="rId34"/>
    <p:sldId id="376" r:id="rId35"/>
    <p:sldId id="381" r:id="rId36"/>
    <p:sldId id="404" r:id="rId37"/>
    <p:sldId id="405" r:id="rId38"/>
    <p:sldId id="406" r:id="rId39"/>
    <p:sldId id="407" r:id="rId40"/>
    <p:sldId id="408" r:id="rId41"/>
    <p:sldId id="409" r:id="rId42"/>
    <p:sldId id="410" r:id="rId43"/>
    <p:sldId id="343" r:id="rId44"/>
    <p:sldId id="411" r:id="rId45"/>
    <p:sldId id="412" r:id="rId46"/>
    <p:sldId id="413" r:id="rId47"/>
    <p:sldId id="414" r:id="rId48"/>
    <p:sldId id="418" r:id="rId49"/>
    <p:sldId id="384" r:id="rId50"/>
    <p:sldId id="419" r:id="rId51"/>
    <p:sldId id="420" r:id="rId52"/>
    <p:sldId id="385" r:id="rId53"/>
    <p:sldId id="421" r:id="rId54"/>
    <p:sldId id="327" r:id="rId55"/>
    <p:sldId id="331" r:id="rId56"/>
    <p:sldId id="386" r:id="rId57"/>
    <p:sldId id="422" r:id="rId58"/>
    <p:sldId id="423" r:id="rId59"/>
    <p:sldId id="424" r:id="rId60"/>
    <p:sldId id="425" r:id="rId61"/>
    <p:sldId id="326" r:id="rId62"/>
    <p:sldId id="275" r:id="rId63"/>
    <p:sldId id="390" r:id="rId64"/>
    <p:sldId id="371" r:id="rId65"/>
    <p:sldId id="285" r:id="rId66"/>
    <p:sldId id="427" r:id="rId67"/>
    <p:sldId id="428" r:id="rId68"/>
    <p:sldId id="430" r:id="rId69"/>
    <p:sldId id="258" r:id="rId70"/>
    <p:sldId id="329" r:id="rId71"/>
    <p:sldId id="267" r:id="rId72"/>
  </p:sldIdLst>
  <p:sldSz cx="9144000" cy="5143500" type="screen16x9"/>
  <p:notesSz cx="6858000" cy="9144000"/>
  <p:embeddedFontLst>
    <p:embeddedFont>
      <p:font typeface="Anaheim" panose="020B0604020202020204" charset="0"/>
      <p:regular r:id="rId74"/>
    </p:embeddedFont>
    <p:embeddedFont>
      <p:font typeface="Cambria Math" panose="02040503050406030204" pitchFamily="18" charset="0"/>
      <p:regular r:id="rId75"/>
    </p:embeddedFont>
    <p:embeddedFont>
      <p:font typeface="Lato" panose="020F0502020204030203" pitchFamily="34" charset="0"/>
      <p:regular r:id="rId76"/>
      <p:bold r:id="rId77"/>
      <p:italic r:id="rId78"/>
      <p:boldItalic r:id="rId79"/>
    </p:embeddedFont>
    <p:embeddedFont>
      <p:font typeface="Lilita One" panose="020B0604020202020204" charset="0"/>
      <p:regular r:id="rId80"/>
    </p:embeddedFont>
    <p:embeddedFont>
      <p:font typeface="Maven Pro ExtraBold" panose="020B0604020202020204" charset="0"/>
      <p:bold r:id="rId81"/>
    </p:embeddedFont>
    <p:embeddedFont>
      <p:font typeface="Nunito Light" pitchFamily="2" charset="0"/>
      <p:regular r:id="rId82"/>
      <p:italic r:id="rId83"/>
    </p:embeddedFont>
    <p:embeddedFont>
      <p:font typeface="Quicksand Medium" panose="020B0604020202020204" charset="0"/>
      <p:regular r:id="rId84"/>
      <p:bold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518E"/>
    <a:srgbClr val="004376"/>
    <a:srgbClr val="FFD495"/>
    <a:srgbClr val="B0E2BB"/>
    <a:srgbClr val="EBF9F8"/>
    <a:srgbClr val="DEF6F4"/>
    <a:srgbClr val="FFE8C5"/>
    <a:srgbClr val="002060"/>
    <a:srgbClr val="003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4" autoAdjust="0"/>
    <p:restoredTop sz="93883" autoAdjust="0"/>
  </p:normalViewPr>
  <p:slideViewPr>
    <p:cSldViewPr snapToGrid="0">
      <p:cViewPr varScale="1">
        <p:scale>
          <a:sx n="84" d="100"/>
          <a:sy n="84" d="100"/>
        </p:scale>
        <p:origin x="7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11.fntdata"/><Relationship Id="rId89"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7.fntdata"/><Relationship Id="rId85" Type="http://schemas.openxmlformats.org/officeDocument/2006/relationships/font" Target="fonts/font1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3.fntdata"/><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font" Target="fonts/font9.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4060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2555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0070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2503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791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75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87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0158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172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051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3989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3793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519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16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9562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12908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816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484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6340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904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7827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659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263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3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892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18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72018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587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39217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556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95825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8422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68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426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474550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2430525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205258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653620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2950631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1134665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Chọn</a:t>
            </a:r>
            <a:r>
              <a:rPr lang="en-US" baseline="0"/>
              <a:t> đáp án bằng cách tích vào ô A, B, C, D</a:t>
            </a:r>
            <a:endParaRPr lang="en-US"/>
          </a:p>
        </p:txBody>
      </p:sp>
    </p:spTree>
    <p:extLst>
      <p:ext uri="{BB962C8B-B14F-4D97-AF65-F5344CB8AC3E}">
        <p14:creationId xmlns:p14="http://schemas.microsoft.com/office/powerpoint/2010/main" val="3458145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739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2681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9343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7033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8641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4" r:id="rId9"/>
    <p:sldLayoutId id="2147483667" r:id="rId10"/>
    <p:sldLayoutId id="2147483668" r:id="rId11"/>
    <p:sldLayoutId id="2147483669" r:id="rId12"/>
    <p:sldLayoutId id="2147483671" r:id="rId13"/>
    <p:sldLayoutId id="2147483676" r:id="rId14"/>
    <p:sldLayoutId id="214748367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1/13/2026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9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96.png"/></Relationships>
</file>

<file path=ppt/slides/_rels/slide1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68.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72.png"/><Relationship Id="rId5" Type="http://schemas.openxmlformats.org/officeDocument/2006/relationships/image" Target="../media/image14.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1.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8.png"/><Relationship Id="rId5" Type="http://schemas.microsoft.com/office/2007/relationships/hdphoto" Target="../media/hdphoto2.wdp"/><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slide" Target="slide5.xml"/><Relationship Id="rId3" Type="http://schemas.openxmlformats.org/officeDocument/2006/relationships/slideLayout" Target="../slideLayouts/slideLayout16.xml"/><Relationship Id="rId7" Type="http://schemas.openxmlformats.org/officeDocument/2006/relationships/slide" Target="slide6.xml"/><Relationship Id="rId12" Type="http://schemas.openxmlformats.org/officeDocument/2006/relationships/image" Target="../media/image10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8.png"/><Relationship Id="rId11" Type="http://schemas.openxmlformats.org/officeDocument/2006/relationships/slide" Target="slide17.xml"/><Relationship Id="rId5" Type="http://schemas.openxmlformats.org/officeDocument/2006/relationships/slide" Target="slide68.xml"/><Relationship Id="rId15" Type="http://schemas.openxmlformats.org/officeDocument/2006/relationships/image" Target="../media/image103.png"/><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slide" Target="slide1.xml"/><Relationship Id="rId14" Type="http://schemas.openxmlformats.org/officeDocument/2006/relationships/image" Target="../media/image102.pn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2.png"/><Relationship Id="rId3" Type="http://schemas.openxmlformats.org/officeDocument/2006/relationships/audio" Target="../media/audio1.wav"/><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104.png"/><Relationship Id="rId11" Type="http://schemas.openxmlformats.org/officeDocument/2006/relationships/image" Target="../media/image110.png"/><Relationship Id="rId5" Type="http://schemas.openxmlformats.org/officeDocument/2006/relationships/audio" Target="../media/audio3.wav"/><Relationship Id="rId10" Type="http://schemas.openxmlformats.org/officeDocument/2006/relationships/image" Target="../media/image108.png"/><Relationship Id="rId4" Type="http://schemas.openxmlformats.org/officeDocument/2006/relationships/audio" Target="../media/audio2.wav"/><Relationship Id="rId9" Type="http://schemas.openxmlformats.org/officeDocument/2006/relationships/image" Target="../media/image107.png"/></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6.png"/><Relationship Id="rId3" Type="http://schemas.openxmlformats.org/officeDocument/2006/relationships/audio" Target="../media/audio1.wav"/><Relationship Id="rId7" Type="http://schemas.openxmlformats.org/officeDocument/2006/relationships/image" Target="../media/image113.png"/><Relationship Id="rId12" Type="http://schemas.openxmlformats.org/officeDocument/2006/relationships/image" Target="../media/image115.png"/><Relationship Id="rId2" Type="http://schemas.openxmlformats.org/officeDocument/2006/relationships/notesSlide" Target="../notesSlides/notesSlide55.xml"/><Relationship Id="rId1" Type="http://schemas.openxmlformats.org/officeDocument/2006/relationships/slideLayout" Target="../slideLayouts/slideLayout17.xml"/><Relationship Id="rId6" Type="http://schemas.openxmlformats.org/officeDocument/2006/relationships/image" Target="../media/image104.png"/><Relationship Id="rId11" Type="http://schemas.openxmlformats.org/officeDocument/2006/relationships/image" Target="../media/image114.png"/><Relationship Id="rId5" Type="http://schemas.openxmlformats.org/officeDocument/2006/relationships/audio" Target="../media/audio3.wav"/><Relationship Id="rId10" Type="http://schemas.openxmlformats.org/officeDocument/2006/relationships/image" Target="../media/image108.png"/><Relationship Id="rId4" Type="http://schemas.openxmlformats.org/officeDocument/2006/relationships/audio" Target="../media/audio2.wav"/><Relationship Id="rId9" Type="http://schemas.openxmlformats.org/officeDocument/2006/relationships/image" Target="../media/image107.png"/></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0.png"/><Relationship Id="rId3" Type="http://schemas.openxmlformats.org/officeDocument/2006/relationships/audio" Target="../media/audio1.wav"/><Relationship Id="rId7" Type="http://schemas.openxmlformats.org/officeDocument/2006/relationships/image" Target="../media/image104.png"/><Relationship Id="rId12"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117.png"/><Relationship Id="rId11" Type="http://schemas.openxmlformats.org/officeDocument/2006/relationships/image" Target="../media/image108.png"/><Relationship Id="rId5" Type="http://schemas.openxmlformats.org/officeDocument/2006/relationships/audio" Target="../media/audio2.wav"/><Relationship Id="rId10" Type="http://schemas.openxmlformats.org/officeDocument/2006/relationships/image" Target="../media/image107.png"/><Relationship Id="rId4" Type="http://schemas.openxmlformats.org/officeDocument/2006/relationships/audio" Target="../media/audio3.wav"/><Relationship Id="rId9" Type="http://schemas.openxmlformats.org/officeDocument/2006/relationships/image" Target="../media/image105.png"/><Relationship Id="rId14" Type="http://schemas.openxmlformats.org/officeDocument/2006/relationships/image" Target="../media/image121.png"/></Relationships>
</file>

<file path=ppt/slides/_rels/slide58.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5.png"/><Relationship Id="rId3" Type="http://schemas.openxmlformats.org/officeDocument/2006/relationships/audio" Target="../media/audio1.wav"/><Relationship Id="rId7" Type="http://schemas.openxmlformats.org/officeDocument/2006/relationships/image" Target="../media/image104.png"/><Relationship Id="rId12"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22.png"/><Relationship Id="rId11" Type="http://schemas.openxmlformats.org/officeDocument/2006/relationships/image" Target="../media/image108.png"/><Relationship Id="rId5" Type="http://schemas.openxmlformats.org/officeDocument/2006/relationships/audio" Target="../media/audio3.wav"/><Relationship Id="rId10" Type="http://schemas.openxmlformats.org/officeDocument/2006/relationships/image" Target="../media/image107.png"/><Relationship Id="rId4" Type="http://schemas.openxmlformats.org/officeDocument/2006/relationships/audio" Target="../media/audio2.wav"/><Relationship Id="rId9" Type="http://schemas.openxmlformats.org/officeDocument/2006/relationships/image" Target="../media/image105.png"/><Relationship Id="rId14" Type="http://schemas.openxmlformats.org/officeDocument/2006/relationships/image" Target="../media/image126.png"/></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30.png"/><Relationship Id="rId3" Type="http://schemas.openxmlformats.org/officeDocument/2006/relationships/audio" Target="../media/audio1.wav"/><Relationship Id="rId7" Type="http://schemas.openxmlformats.org/officeDocument/2006/relationships/image" Target="../media/image127.png"/><Relationship Id="rId12"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04.png"/><Relationship Id="rId11" Type="http://schemas.openxmlformats.org/officeDocument/2006/relationships/image" Target="../media/image128.png"/><Relationship Id="rId5" Type="http://schemas.openxmlformats.org/officeDocument/2006/relationships/audio" Target="../media/audio3.wav"/><Relationship Id="rId10" Type="http://schemas.openxmlformats.org/officeDocument/2006/relationships/image" Target="../media/image108.png"/><Relationship Id="rId4" Type="http://schemas.openxmlformats.org/officeDocument/2006/relationships/audio" Target="../media/audio2.wav"/><Relationship Id="rId9" Type="http://schemas.openxmlformats.org/officeDocument/2006/relationships/image" Target="../media/image107.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7"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3.xml"/><Relationship Id="rId10" Type="http://schemas.openxmlformats.org/officeDocument/2006/relationships/image" Target="../media/image86.png"/><Relationship Id="rId9"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135.png"/><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4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259"/>
        <p:cNvGrpSpPr/>
        <p:nvPr/>
      </p:nvGrpSpPr>
      <p:grpSpPr>
        <a:xfrm>
          <a:off x="0" y="0"/>
          <a:ext cx="0" cy="0"/>
          <a:chOff x="0" y="0"/>
          <a:chExt cx="0" cy="0"/>
        </a:xfrm>
      </p:grpSpPr>
      <p:sp>
        <p:nvSpPr>
          <p:cNvPr id="60" name="Rectangle 59"/>
          <p:cNvSpPr/>
          <p:nvPr/>
        </p:nvSpPr>
        <p:spPr>
          <a:xfrm>
            <a:off x="407090" y="374905"/>
            <a:ext cx="8301576" cy="441655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oogle Shape;2263;p35"/>
          <p:cNvGrpSpPr/>
          <p:nvPr/>
        </p:nvGrpSpPr>
        <p:grpSpPr>
          <a:xfrm rot="19614614">
            <a:off x="7634956" y="3728066"/>
            <a:ext cx="1558683" cy="1026838"/>
            <a:chOff x="182653" y="47625"/>
            <a:chExt cx="1847669" cy="1236567"/>
          </a:xfrm>
        </p:grpSpPr>
        <p:grpSp>
          <p:nvGrpSpPr>
            <p:cNvPr id="32" name="Google Shape;2264;p35"/>
            <p:cNvGrpSpPr/>
            <p:nvPr/>
          </p:nvGrpSpPr>
          <p:grpSpPr>
            <a:xfrm>
              <a:off x="182653" y="97826"/>
              <a:ext cx="1270971" cy="1186365"/>
              <a:chOff x="182650" y="97825"/>
              <a:chExt cx="1411249" cy="1317305"/>
            </a:xfrm>
          </p:grpSpPr>
          <p:sp>
            <p:nvSpPr>
              <p:cNvPr id="41"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2266;p35"/>
              <p:cNvGrpSpPr/>
              <p:nvPr/>
            </p:nvGrpSpPr>
            <p:grpSpPr>
              <a:xfrm>
                <a:off x="238818" y="149796"/>
                <a:ext cx="1261444" cy="779205"/>
                <a:chOff x="238818" y="149796"/>
                <a:chExt cx="1261444" cy="779205"/>
              </a:xfrm>
            </p:grpSpPr>
            <p:sp>
              <p:nvSpPr>
                <p:cNvPr id="43"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 name="Google Shape;2282;p35"/>
            <p:cNvGrpSpPr/>
            <p:nvPr/>
          </p:nvGrpSpPr>
          <p:grpSpPr>
            <a:xfrm>
              <a:off x="1179130" y="47625"/>
              <a:ext cx="851192" cy="546052"/>
              <a:chOff x="1161225" y="29450"/>
              <a:chExt cx="963432" cy="618055"/>
            </a:xfrm>
          </p:grpSpPr>
          <p:sp>
            <p:nvSpPr>
              <p:cNvPr id="34"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2419;p38"/>
          <p:cNvSpPr txBox="1">
            <a:spLocks/>
          </p:cNvSpPr>
          <p:nvPr/>
        </p:nvSpPr>
        <p:spPr>
          <a:xfrm>
            <a:off x="259724" y="2696452"/>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MÔN TOÁN!</a:t>
            </a:r>
          </a:p>
        </p:txBody>
      </p:sp>
      <p:pic>
        <p:nvPicPr>
          <p:cNvPr id="4" name="Picture 3"/>
          <p:cNvPicPr>
            <a:picLocks noChangeAspect="1"/>
          </p:cNvPicPr>
          <p:nvPr/>
        </p:nvPicPr>
        <p:blipFill>
          <a:blip r:embed="rId3"/>
          <a:stretch>
            <a:fillRect/>
          </a:stretch>
        </p:blipFill>
        <p:spPr>
          <a:xfrm rot="3002194">
            <a:off x="528425" y="3786299"/>
            <a:ext cx="1182727" cy="1365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501" y="281659"/>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465804" y="892401"/>
                <a:ext cx="8193286" cy="228524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1900">
                    <a:solidFill>
                      <a:srgbClr val="000000"/>
                    </a:solidFill>
                    <a:latin typeface="+mn-lt"/>
                  </a:rPr>
                  <a:t>Một hộp có 12 chiếc thẻ cùng loại, mỗi thẻ được ghi một trong các số 1, 2, 3,…,12; hai thẻ khác nhau thì ghi hai số khác nhau. Rút ngẫu nhiên 1 chiếc thẻ trong hộp. Xét biến cố </a:t>
                </a:r>
                <a14:m>
                  <m:oMath xmlns:m="http://schemas.openxmlformats.org/officeDocument/2006/math">
                    <m:r>
                      <a:rPr lang="vi-VN" sz="1900" i="1" smtClean="0">
                        <a:solidFill>
                          <a:srgbClr val="000000"/>
                        </a:solidFill>
                        <a:latin typeface="Cambria Math" panose="02040503050406030204" pitchFamily="18" charset="0"/>
                      </a:rPr>
                      <m:t>𝐴</m:t>
                    </m:r>
                  </m:oMath>
                </a14:m>
                <a:r>
                  <a:rPr lang="vi-VN" sz="1900">
                    <a:solidFill>
                      <a:srgbClr val="000000"/>
                    </a:solidFill>
                    <a:latin typeface="+mn-lt"/>
                  </a:rPr>
                  <a:t>: “Số xuất hiện trên thẻ được rút ra là số chia hết cho 3” và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en-US" sz="1900">
                    <a:solidFill>
                      <a:srgbClr val="000000"/>
                    </a:solidFill>
                    <a:latin typeface="+mn-lt"/>
                  </a:rPr>
                  <a:t>: </a:t>
                </a:r>
                <a:r>
                  <a:rPr lang="vi-VN" sz="1900">
                    <a:solidFill>
                      <a:srgbClr val="000000"/>
                    </a:solidFill>
                    <a:latin typeface="+mn-lt"/>
                  </a:rPr>
                  <a:t>“Số xuất hiện trên thẻ được rút ra là số chia hết cho 4”. Phát biểu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 </m:t>
                    </m:r>
                  </m:oMath>
                </a14:m>
                <a:r>
                  <a:rPr lang="vi-VN" sz="1900">
                    <a:solidFill>
                      <a:srgbClr val="000000"/>
                    </a:solidFill>
                    <a:latin typeface="+mn-lt"/>
                  </a:rPr>
                  <a:t>dưới dạng mệnh đề nêu sự kiện.</a:t>
                </a:r>
              </a:p>
            </p:txBody>
          </p:sp>
        </mc:Choice>
        <mc:Fallback xmlns="">
          <p:sp>
            <p:nvSpPr>
              <p:cNvPr id="7" name="Rectangle 1"/>
              <p:cNvSpPr>
                <a:spLocks noRot="1" noChangeAspect="1" noMove="1" noResize="1" noEditPoints="1" noAdjustHandles="1" noChangeArrowheads="1" noChangeShapeType="1" noTextEdit="1"/>
              </p:cNvSpPr>
              <p:nvPr/>
            </p:nvSpPr>
            <p:spPr bwMode="auto">
              <a:xfrm>
                <a:off x="465804" y="892401"/>
                <a:ext cx="8193286" cy="2285241"/>
              </a:xfrm>
              <a:prstGeom prst="rect">
                <a:avLst/>
              </a:prstGeom>
              <a:blipFill>
                <a:blip r:embed="rId5"/>
                <a:stretch>
                  <a:fillRect l="-670" r="-744" b="-16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6"/>
          <a:stretch>
            <a:fillRect/>
          </a:stretch>
        </p:blipFill>
        <p:spPr>
          <a:xfrm rot="16440330">
            <a:off x="8578344" y="252382"/>
            <a:ext cx="550663" cy="543511"/>
          </a:xfrm>
          <a:prstGeom prst="rect">
            <a:avLst/>
          </a:prstGeom>
        </p:spPr>
      </p:pic>
      <p:pic>
        <p:nvPicPr>
          <p:cNvPr id="9" name="Picture 8"/>
          <p:cNvPicPr>
            <a:picLocks noChangeAspect="1"/>
          </p:cNvPicPr>
          <p:nvPr/>
        </p:nvPicPr>
        <p:blipFill>
          <a:blip r:embed="rId7"/>
          <a:stretch>
            <a:fillRect/>
          </a:stretch>
        </p:blipFill>
        <p:spPr>
          <a:xfrm>
            <a:off x="7864705" y="4070936"/>
            <a:ext cx="1249781" cy="1256307"/>
          </a:xfrm>
          <a:prstGeom prst="rect">
            <a:avLst/>
          </a:prstGeom>
        </p:spPr>
      </p:pic>
      <p:sp>
        <p:nvSpPr>
          <p:cNvPr id="10" name="Rectangle 9"/>
          <p:cNvSpPr/>
          <p:nvPr/>
        </p:nvSpPr>
        <p:spPr>
          <a:xfrm>
            <a:off x="4199207" y="3086104"/>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465804" y="3578740"/>
                <a:ext cx="8106355" cy="1408078"/>
              </a:xfrm>
              <a:prstGeom prst="rect">
                <a:avLst/>
              </a:prstGeom>
            </p:spPr>
            <p:txBody>
              <a:bodyPr wrap="square">
                <a:spAutoFit/>
              </a:bodyPr>
              <a:lstStyle/>
              <a:p>
                <a:pPr algn="just">
                  <a:lnSpc>
                    <a:spcPct val="150000"/>
                  </a:lnSpc>
                </a:pPr>
                <a:r>
                  <a:rPr lang="vi-VN" sz="1900">
                    <a:latin typeface="+mn-lt"/>
                    <a:ea typeface="Dotum" panose="020B0600000101010101" pitchFamily="34" charset="-127"/>
                    <a:cs typeface="Times New Roman" panose="02020603050405020304" pitchFamily="18" charset="0"/>
                  </a:rPr>
                  <a:t>Ta có: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3</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6</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9</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12</m:t>
                        </m:r>
                      </m:e>
                    </m:d>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4</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8</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12</m:t>
                        </m:r>
                      </m:e>
                    </m:d>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ea typeface="Dotum" panose="020B0600000101010101" pitchFamily="34" charset="-127"/>
                    <a:cs typeface="Times New Roman" panose="02020603050405020304" pitchFamily="18" charset="0"/>
                  </a:rPr>
                  <a:t>Gọi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900">
                    <a:effectLst/>
                    <a:latin typeface="+mn-lt"/>
                    <a:ea typeface="Dotum" panose="020B0600000101010101" pitchFamily="34" charset="-127"/>
                    <a:cs typeface="Times New Roman" panose="02020603050405020304" pitchFamily="18" charset="0"/>
                  </a:rPr>
                  <a:t>. </a:t>
                </a:r>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vi-VN" sz="1900">
                    <a:effectLst/>
                    <a:latin typeface="+mn-lt"/>
                    <a:ea typeface="Dotum" panose="020B0600000101010101" pitchFamily="34" charset="-127"/>
                    <a:cs typeface="Times New Roman" panose="02020603050405020304" pitchFamily="18" charset="0"/>
                  </a:rPr>
                  <a:t>Vậy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900">
                    <a:effectLst/>
                    <a:latin typeface="+mn-lt"/>
                    <a:ea typeface="Dotum" panose="020B0600000101010101" pitchFamily="34" charset="-127"/>
                    <a:cs typeface="Times New Roman" panose="02020603050405020304" pitchFamily="18" charset="0"/>
                  </a:rPr>
                  <a:t> là “Số thẻ rút được là số chia hết cho 3 hoặc 4”.</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65804" y="3578740"/>
                <a:ext cx="8106355" cy="1408078"/>
              </a:xfrm>
              <a:prstGeom prst="rect">
                <a:avLst/>
              </a:prstGeom>
              <a:blipFill>
                <a:blip r:embed="rId8"/>
                <a:stretch>
                  <a:fillRect l="-677" b="-2597"/>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89618" y="4165762"/>
            <a:ext cx="837045" cy="811754"/>
          </a:xfrm>
          <a:prstGeom prst="rect">
            <a:avLst/>
          </a:prstGeom>
        </p:spPr>
      </p:pic>
      <p:grpSp>
        <p:nvGrpSpPr>
          <p:cNvPr id="6" name="Group 5"/>
          <p:cNvGrpSpPr/>
          <p:nvPr/>
        </p:nvGrpSpPr>
        <p:grpSpPr>
          <a:xfrm>
            <a:off x="159029" y="143123"/>
            <a:ext cx="2687888" cy="611474"/>
            <a:chOff x="566552" y="485104"/>
            <a:chExt cx="3881888" cy="611474"/>
          </a:xfrm>
        </p:grpSpPr>
        <p:sp>
          <p:nvSpPr>
            <p:cNvPr id="8" name="Round Single Corner Rectangle 7"/>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ectangle 8"/>
            <p:cNvSpPr/>
            <p:nvPr/>
          </p:nvSpPr>
          <p:spPr>
            <a:xfrm>
              <a:off x="759778" y="567959"/>
              <a:ext cx="368866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2. </a:t>
              </a:r>
              <a:r>
                <a:rPr lang="vi-VN" sz="2400" b="1">
                  <a:solidFill>
                    <a:srgbClr val="FFFF00"/>
                  </a:solidFill>
                  <a:cs typeface="Arial" panose="020B0604020202020204" pitchFamily="34" charset="0"/>
                </a:rPr>
                <a:t>Biến cố </a:t>
              </a:r>
              <a:r>
                <a:rPr lang="en-US" sz="2400" b="1">
                  <a:solidFill>
                    <a:srgbClr val="FFFF00"/>
                  </a:solidFill>
                  <a:cs typeface="Arial" panose="020B0604020202020204" pitchFamily="34" charset="0"/>
                </a:rPr>
                <a:t>giao</a:t>
              </a:r>
              <a:endParaRPr lang="en-US" sz="2400" b="1">
                <a:solidFill>
                  <a:srgbClr val="FFFF00"/>
                </a:solidFill>
                <a:latin typeface="Arial" panose="020B0604020202020204" pitchFamily="34" charset="0"/>
                <a:cs typeface="Arial" panose="020B0604020202020204" pitchFamily="34" charset="0"/>
              </a:endParaRPr>
            </a:p>
          </p:txBody>
        </p:sp>
      </p:grpSp>
      <p:sp>
        <p:nvSpPr>
          <p:cNvPr id="10" name="Title 21"/>
          <p:cNvSpPr txBox="1">
            <a:spLocks/>
          </p:cNvSpPr>
          <p:nvPr/>
        </p:nvSpPr>
        <p:spPr>
          <a:xfrm>
            <a:off x="634631" y="1362405"/>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1" name="Rectangle 10"/>
              <p:cNvSpPr/>
              <p:nvPr/>
            </p:nvSpPr>
            <p:spPr>
              <a:xfrm>
                <a:off x="1704960" y="1149797"/>
                <a:ext cx="6825487" cy="969496"/>
              </a:xfrm>
              <a:prstGeom prst="rect">
                <a:avLst/>
              </a:prstGeom>
            </p:spPr>
            <p:txBody>
              <a:bodyPr wrap="square">
                <a:spAutoFit/>
              </a:bodyPr>
              <a:lstStyle/>
              <a:p>
                <a:pPr algn="just">
                  <a:lnSpc>
                    <a:spcPct val="150000"/>
                  </a:lnSpc>
                </a:pPr>
                <a:r>
                  <a:rPr lang="vi-VN" sz="1900">
                    <a:latin typeface="+mn-lt"/>
                  </a:rPr>
                  <a:t>Đối với các tập hợp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 </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trong Hoạt động 1, ta đặt </a:t>
                </a:r>
                <a14:m>
                  <m:oMath xmlns:m="http://schemas.openxmlformats.org/officeDocument/2006/math">
                    <m:r>
                      <a:rPr lang="vi-VN" sz="1900" i="1" smtClean="0">
                        <a:latin typeface="Cambria Math" panose="02040503050406030204" pitchFamily="18" charset="0"/>
                      </a:rPr>
                      <m:t>𝐷</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𝐵</m:t>
                    </m:r>
                  </m:oMath>
                </a14:m>
                <a:r>
                  <a:rPr lang="vi-VN" sz="1900">
                    <a:latin typeface="+mn-lt"/>
                  </a:rPr>
                  <a:t>. Phát biểu biến cố </a:t>
                </a:r>
                <a14:m>
                  <m:oMath xmlns:m="http://schemas.openxmlformats.org/officeDocument/2006/math">
                    <m:r>
                      <a:rPr lang="vi-VN" sz="1900" i="1" smtClean="0">
                        <a:latin typeface="Cambria Math" panose="02040503050406030204" pitchFamily="18" charset="0"/>
                      </a:rPr>
                      <m:t>𝐷</m:t>
                    </m:r>
                  </m:oMath>
                </a14:m>
                <a:r>
                  <a:rPr lang="vi-VN" sz="1900">
                    <a:latin typeface="+mn-lt"/>
                  </a:rPr>
                  <a:t> dưới dạng mệnh đề nêu sự kiện.</a:t>
                </a:r>
              </a:p>
            </p:txBody>
          </p:sp>
        </mc:Choice>
        <mc:Fallback xmlns="">
          <p:sp>
            <p:nvSpPr>
              <p:cNvPr id="11" name="Rectangle 10"/>
              <p:cNvSpPr>
                <a:spLocks noRot="1" noChangeAspect="1" noMove="1" noResize="1" noEditPoints="1" noAdjustHandles="1" noChangeArrowheads="1" noChangeShapeType="1" noTextEdit="1"/>
              </p:cNvSpPr>
              <p:nvPr/>
            </p:nvSpPr>
            <p:spPr>
              <a:xfrm>
                <a:off x="1704960" y="1149797"/>
                <a:ext cx="6825487" cy="969496"/>
              </a:xfrm>
              <a:prstGeom prst="rect">
                <a:avLst/>
              </a:prstGeom>
              <a:blipFill>
                <a:blip r:embed="rId6"/>
                <a:stretch>
                  <a:fillRect l="-894" r="-894" b="-4403"/>
                </a:stretch>
              </a:blipFill>
            </p:spPr>
            <p:txBody>
              <a:bodyPr/>
              <a:lstStyle/>
              <a:p>
                <a:r>
                  <a:rPr lang="en-US">
                    <a:noFill/>
                  </a:rPr>
                  <a:t> </a:t>
                </a:r>
              </a:p>
            </p:txBody>
          </p:sp>
        </mc:Fallback>
      </mc:AlternateContent>
      <p:sp>
        <p:nvSpPr>
          <p:cNvPr id="12" name="Rectangle 11"/>
          <p:cNvSpPr/>
          <p:nvPr/>
        </p:nvSpPr>
        <p:spPr>
          <a:xfrm>
            <a:off x="4196834" y="2240590"/>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3" name="Rectangle 12"/>
              <p:cNvSpPr/>
              <p:nvPr/>
            </p:nvSpPr>
            <p:spPr>
              <a:xfrm>
                <a:off x="1704960" y="2845096"/>
                <a:ext cx="7168597" cy="1171154"/>
              </a:xfrm>
              <a:prstGeom prst="rect">
                <a:avLst/>
              </a:prstGeom>
            </p:spPr>
            <p:txBody>
              <a:bodyPr wrap="square">
                <a:spAutoFit/>
              </a:bodyPr>
              <a:lstStyle/>
              <a:p>
                <a:pPr algn="just">
                  <a:lnSpc>
                    <a:spcPct val="200000"/>
                  </a:lnSpc>
                </a:pPr>
                <a:r>
                  <a:rPr lang="vi-VN" sz="19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𝐷</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6</m:t>
                        </m:r>
                      </m:e>
                    </m:d>
                  </m:oMath>
                </a14:m>
                <a:endParaRPr lang="en-US" sz="1900">
                  <a:effectLst/>
                  <a:latin typeface="+mn-lt"/>
                  <a:ea typeface="Arial" panose="020B0604020202020204" pitchFamily="34" charset="0"/>
                  <a:cs typeface="Times New Roman" panose="02020603050405020304" pitchFamily="18" charset="0"/>
                </a:endParaRPr>
              </a:p>
              <a:p>
                <a:pPr algn="just">
                  <a:lnSpc>
                    <a:spcPct val="200000"/>
                  </a:lnSpc>
                </a:pPr>
                <a:r>
                  <a:rPr lang="vi-VN" sz="1900">
                    <a:effectLst/>
                    <a:latin typeface="+mn-lt"/>
                    <a:ea typeface="Dotum" panose="020B0600000101010101" pitchFamily="34" charset="-127"/>
                    <a:cs typeface="Times New Roman" panose="02020603050405020304" pitchFamily="18" charset="0"/>
                  </a:rPr>
                  <a:t>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vi-VN" sz="1900">
                    <a:effectLst/>
                    <a:latin typeface="+mn-lt"/>
                    <a:ea typeface="Dotum" panose="020B0600000101010101" pitchFamily="34" charset="-127"/>
                    <a:cs typeface="Times New Roman" panose="02020603050405020304" pitchFamily="18" charset="0"/>
                  </a:rPr>
                  <a:t> “Mặt 6 chấm xuất hiện ở cả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900">
                    <a:effectLst/>
                    <a:latin typeface="+mn-lt"/>
                    <a:ea typeface="Dotum" panose="020B0600000101010101" pitchFamily="34" charset="-127"/>
                    <a:cs typeface="Times New Roman" panose="02020603050405020304" pitchFamily="18" charset="0"/>
                  </a:rPr>
                  <a:t> và 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04960" y="2845096"/>
                <a:ext cx="7168597" cy="1171154"/>
              </a:xfrm>
              <a:prstGeom prst="rect">
                <a:avLst/>
              </a:prstGeom>
              <a:blipFill>
                <a:blip r:embed="rId7"/>
                <a:stretch>
                  <a:fillRect l="-850" b="-7813"/>
                </a:stretch>
              </a:blipFill>
            </p:spPr>
            <p:txBody>
              <a:bodyPr/>
              <a:lstStyle/>
              <a:p>
                <a:r>
                  <a:rPr lang="en-US">
                    <a:noFill/>
                  </a:rPr>
                  <a:t> </a:t>
                </a:r>
              </a:p>
            </p:txBody>
          </p:sp>
        </mc:Fallback>
      </mc:AlternateContent>
    </p:spTree>
    <p:extLst>
      <p:ext uri="{BB962C8B-B14F-4D97-AF65-F5344CB8AC3E}">
        <p14:creationId xmlns:p14="http://schemas.microsoft.com/office/powerpoint/2010/main" val="29094244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wipe(down)">
                                      <p:cBhvr>
                                        <p:cTn id="3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38403" y="2965774"/>
            <a:ext cx="1352685" cy="1871149"/>
          </a:xfrm>
          <a:prstGeom prst="rect">
            <a:avLst/>
          </a:prstGeom>
        </p:spPr>
      </p:pic>
      <p:sp>
        <p:nvSpPr>
          <p:cNvPr id="22" name="TextBox 21"/>
          <p:cNvSpPr txBox="1"/>
          <p:nvPr/>
        </p:nvSpPr>
        <p:spPr>
          <a:xfrm>
            <a:off x="3345381" y="437651"/>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84346" y="1312531"/>
            <a:ext cx="7253885" cy="2583605"/>
            <a:chOff x="1371599" y="993288"/>
            <a:chExt cx="7253885" cy="2583605"/>
          </a:xfrm>
        </p:grpSpPr>
        <p:sp>
          <p:nvSpPr>
            <p:cNvPr id="24" name="Rounded Rectangular Callout 23"/>
            <p:cNvSpPr/>
            <p:nvPr/>
          </p:nvSpPr>
          <p:spPr>
            <a:xfrm>
              <a:off x="1371599" y="993288"/>
              <a:ext cx="7253885" cy="2583605"/>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19271" y="1099124"/>
                  <a:ext cx="6774441" cy="2428357"/>
                </a:xfrm>
                <a:prstGeom prst="rect">
                  <a:avLst/>
                </a:prstGeom>
              </p:spPr>
              <p:txBody>
                <a:bodyPr wrap="square">
                  <a:spAutoFit/>
                </a:bodyPr>
                <a:lstStyle/>
                <a:p>
                  <a:pPr algn="just">
                    <a:lnSpc>
                      <a:spcPct val="165000"/>
                    </a:lnSpc>
                    <a:spcBef>
                      <a:spcPts val="600"/>
                    </a:spcBef>
                    <a:spcAft>
                      <a:spcPts val="600"/>
                    </a:spcAft>
                  </a:pPr>
                  <a:r>
                    <a:rPr lang="vi-VN" sz="2300">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 </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300">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300">
                      <a:effectLst/>
                      <a:latin typeface="+mn-lt"/>
                      <a:ea typeface="Dotum" panose="020B0600000101010101" pitchFamily="34" charset="-127"/>
                      <a:cs typeface="Times New Roman" panose="02020603050405020304" pitchFamily="18" charset="0"/>
                    </a:rPr>
                    <a:t>. Đặt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𝐷</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ta có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vi-VN" sz="2300">
                      <a:effectLst/>
                      <a:latin typeface="+mn-lt"/>
                      <a:ea typeface="Dotum" panose="020B0600000101010101" pitchFamily="34" charset="-127"/>
                      <a:cs typeface="Times New Roman" panose="02020603050405020304" pitchFamily="18" charset="0"/>
                    </a:rPr>
                    <a:t> là một biến cố và được gọi là </a:t>
                  </a:r>
                  <a:r>
                    <a:rPr lang="vi-VN" sz="2300" b="1" i="1">
                      <a:effectLst/>
                      <a:latin typeface="+mn-lt"/>
                      <a:ea typeface="Dotum" panose="020B0600000101010101" pitchFamily="34" charset="-127"/>
                      <a:cs typeface="Times New Roman" panose="02020603050405020304" pitchFamily="18" charset="0"/>
                    </a:rPr>
                    <a:t>biến cố giao</a:t>
                  </a:r>
                  <a:r>
                    <a:rPr lang="vi-VN" sz="2300">
                      <a:effectLst/>
                      <a:latin typeface="+mn-lt"/>
                      <a:ea typeface="Dotum" panose="020B0600000101010101" pitchFamily="34" charset="-127"/>
                      <a:cs typeface="Times New Roman" panose="02020603050405020304" pitchFamily="18" charset="0"/>
                    </a:rPr>
                    <a:t> của hai biến cố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kí hiệu </a:t>
                  </a:r>
                  <a:r>
                    <a:rPr lang="en-US" sz="2300">
                      <a:effectLst/>
                      <a:latin typeface="+mn-lt"/>
                      <a:ea typeface="Dotum" panose="020B0600000101010101" pitchFamily="34" charset="-127"/>
                      <a:cs typeface="Times New Roman" panose="02020603050405020304" pitchFamily="18" charset="0"/>
                    </a:rPr>
                    <a:t>l</a:t>
                  </a:r>
                  <a:r>
                    <a:rPr lang="vi-VN" sz="2300">
                      <a:effectLst/>
                      <a:latin typeface="+mn-lt"/>
                      <a:ea typeface="Dotum" panose="020B0600000101010101" pitchFamily="34" charset="-127"/>
                      <a:cs typeface="Times New Roman" panose="02020603050405020304" pitchFamily="18" charset="0"/>
                    </a:rPr>
                    <a:t>à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300" i="1">
                          <a:effectLst/>
                          <a:latin typeface="Cambria Math" panose="02040503050406030204" pitchFamily="18" charset="0"/>
                          <a:ea typeface="Dotum" panose="020B0600000101010101" pitchFamily="34" charset="-127"/>
                          <a:cs typeface="Times New Roman" panose="02020603050405020304" pitchFamily="18" charset="0"/>
                        </a:rPr>
                        <m:t>∩</m:t>
                      </m:r>
                      <m:r>
                        <a:rPr lang="vi-VN" sz="23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300">
                      <a:effectLst/>
                      <a:latin typeface="+mn-lt"/>
                      <a:ea typeface="Dotum" panose="020B0600000101010101" pitchFamily="34" charset="-127"/>
                      <a:cs typeface="Times New Roman" panose="02020603050405020304" pitchFamily="18" charset="0"/>
                    </a:rPr>
                    <a:t> hay </a:t>
                  </a:r>
                  <a14:m>
                    <m:oMath xmlns:m="http://schemas.openxmlformats.org/officeDocument/2006/math">
                      <m:r>
                        <a:rPr lang="vi-VN" sz="23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vi-VN" sz="2300">
                      <a:effectLst/>
                      <a:latin typeface="+mn-lt"/>
                      <a:ea typeface="Dotum" panose="020B0600000101010101" pitchFamily="34" charset="-127"/>
                      <a:cs typeface="Times New Roman" panose="02020603050405020304" pitchFamily="18" charset="0"/>
                    </a:rPr>
                    <a:t>.</a:t>
                  </a:r>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9271" y="1099124"/>
                  <a:ext cx="6774441" cy="2428357"/>
                </a:xfrm>
                <a:prstGeom prst="rect">
                  <a:avLst/>
                </a:prstGeom>
                <a:blipFill>
                  <a:blip r:embed="rId4"/>
                  <a:stretch>
                    <a:fillRect l="-1350" r="-1260" b="-1508"/>
                  </a:stretch>
                </a:blipFill>
              </p:spPr>
              <p:txBody>
                <a:bodyPr/>
                <a:lstStyle/>
                <a:p>
                  <a:r>
                    <a:rPr lang="en-US">
                      <a:noFill/>
                    </a:rPr>
                    <a:t> </a:t>
                  </a:r>
                </a:p>
              </p:txBody>
            </p:sp>
          </mc:Fallback>
        </mc:AlternateContent>
      </p:grpSp>
    </p:spTree>
    <p:extLst>
      <p:ext uri="{BB962C8B-B14F-4D97-AF65-F5344CB8AC3E}">
        <p14:creationId xmlns:p14="http://schemas.microsoft.com/office/powerpoint/2010/main" val="263028531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9" name="Rectangle 8"/>
          <p:cNvSpPr/>
          <p:nvPr/>
        </p:nvSpPr>
        <p:spPr>
          <a:xfrm>
            <a:off x="429371" y="346681"/>
            <a:ext cx="8325016" cy="44450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30241" y="963150"/>
                <a:ext cx="7953255" cy="3287054"/>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nl-NL" sz="2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Chú ý:</a:t>
                </a:r>
                <a:endParaRPr kumimoji="0" lang="en-US" sz="2400" b="1" i="1" u="sng" strike="noStrike" kern="10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endParaRPr>
              </a:p>
              <a:p>
                <a:pPr algn="just">
                  <a:lnSpc>
                    <a:spcPct val="160000"/>
                  </a:lnSpc>
                </a:pPr>
                <a:r>
                  <a:rPr lang="fr-FR" sz="2100">
                    <a:latin typeface="+mn-lt"/>
                    <a:ea typeface="Dotum" panose="020B0600000101010101" pitchFamily="34" charset="-127"/>
                    <a:cs typeface="Times New Roman" panose="02020603050405020304" pitchFamily="18" charset="0"/>
                  </a:rPr>
                  <a:t>Xét một kết quả thuận lợi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fr-FR" sz="2100">
                    <a:effectLst/>
                    <a:latin typeface="+mn-lt"/>
                    <a:ea typeface="Dotum" panose="020B0600000101010101" pitchFamily="34" charset="-127"/>
                    <a:cs typeface="Times New Roman" panose="02020603050405020304" pitchFamily="18" charset="0"/>
                  </a:rPr>
                  <a:t> cho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a:t>
                </a:r>
                <a:endParaRPr lang="en-US" sz="2100">
                  <a:effectLst/>
                  <a:latin typeface="+mn-lt"/>
                  <a:ea typeface="Arial" panose="020B0604020202020204" pitchFamily="34" charset="0"/>
                  <a:cs typeface="Times New Roman" panose="02020603050405020304" pitchFamily="18" charset="0"/>
                </a:endParaRPr>
              </a:p>
              <a:p>
                <a:pPr algn="just">
                  <a:lnSpc>
                    <a:spcPct val="160000"/>
                  </a:lnSpc>
                </a:pPr>
                <a:r>
                  <a:rPr lang="fr-FR" sz="2100">
                    <a:effectLst/>
                    <a:latin typeface="+mn-lt"/>
                    <a:ea typeface="Dotum" panose="020B0600000101010101" pitchFamily="34" charset="-127"/>
                    <a:cs typeface="Times New Roman" panose="02020603050405020304" pitchFamily="18" charset="0"/>
                  </a:rPr>
                  <a:t>Vì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𝛽</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Nói cách khác,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𝛽</m:t>
                    </m:r>
                  </m:oMath>
                </a14:m>
                <a:r>
                  <a:rPr lang="fr-FR" sz="2100">
                    <a:effectLst/>
                    <a:latin typeface="+mn-lt"/>
                    <a:ea typeface="Dotum" panose="020B0600000101010101" pitchFamily="34" charset="-127"/>
                    <a:cs typeface="Times New Roman" panose="02020603050405020304" pitchFamily="18" charset="0"/>
                  </a:rPr>
                  <a:t> là một kết quả thuận lợi cho cả hai biến cố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a typeface="Dotum" panose="020B0600000101010101" pitchFamily="34" charset="-127"/>
                    <a:cs typeface="Times New Roman" panose="02020603050405020304" pitchFamily="18" charset="0"/>
                  </a:rPr>
                  <a:t> và </a:t>
                </a:r>
                <a14:m>
                  <m:oMath xmlns:m="http://schemas.openxmlformats.org/officeDocument/2006/math">
                    <m:r>
                      <a:rPr lang="en-US" sz="2100" i="1">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Điều đó có nghĩa là cả hai biến cố </a:t>
                </a:r>
                <a14:m>
                  <m:oMath xmlns:m="http://schemas.openxmlformats.org/officeDocument/2006/math">
                    <m:r>
                      <a:rPr lang="en-US"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cùng xảy ra. Vì vậy, biến cố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𝐷</m:t>
                    </m:r>
                  </m:oMath>
                </a14:m>
                <a:r>
                  <a:rPr lang="fr-FR" sz="2100">
                    <a:effectLst/>
                    <a:latin typeface="+mn-lt"/>
                    <a:ea typeface="Dotum" panose="020B0600000101010101" pitchFamily="34" charset="-127"/>
                    <a:cs typeface="Times New Roman" panose="02020603050405020304" pitchFamily="18" charset="0"/>
                  </a:rPr>
                  <a:t> có thể phát biểu </a:t>
                </a:r>
                <a:r>
                  <a:rPr lang="fr-FR" sz="2100">
                    <a:latin typeface="+mn-lt"/>
                    <a:ea typeface="Dotum" panose="020B0600000101010101" pitchFamily="34" charset="-127"/>
                    <a:cs typeface="Times New Roman" panose="02020603050405020304" pitchFamily="18" charset="0"/>
                  </a:rPr>
                  <a:t>dưới dạng mệnh đề nêu sự kiện là</a:t>
                </a:r>
                <a:r>
                  <a:rPr lang="fr-FR" sz="2100">
                    <a:effectLst/>
                    <a:latin typeface="+mn-lt"/>
                    <a:ea typeface="Dotum" panose="020B0600000101010101" pitchFamily="34" charset="-127"/>
                    <a:cs typeface="Times New Roman" panose="02020603050405020304" pitchFamily="18" charset="0"/>
                  </a:rPr>
                  <a:t> “Cả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a:effectLst/>
                    <a:latin typeface="+mn-lt"/>
                    <a:ea typeface="Dotum" panose="020B0600000101010101" pitchFamily="34" charset="-127"/>
                    <a:cs typeface="Times New Roman" panose="02020603050405020304" pitchFamily="18" charset="0"/>
                  </a:rPr>
                  <a:t> cùng xảy ra”. </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30241" y="963150"/>
                <a:ext cx="7953255" cy="3287054"/>
              </a:xfrm>
              <a:prstGeom prst="rect">
                <a:avLst/>
              </a:prstGeom>
              <a:blipFill>
                <a:blip r:embed="rId3"/>
                <a:stretch>
                  <a:fillRect l="-1149" r="-843" b="-557"/>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831144" y="764408"/>
            <a:ext cx="752352" cy="655139"/>
          </a:xfrm>
          <a:prstGeom prst="rect">
            <a:avLst/>
          </a:prstGeom>
        </p:spPr>
      </p:pic>
    </p:spTree>
    <p:extLst>
      <p:ext uri="{BB962C8B-B14F-4D97-AF65-F5344CB8AC3E}">
        <p14:creationId xmlns:p14="http://schemas.microsoft.com/office/powerpoint/2010/main" val="1353467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6" name="Google Shape;2365;p37"/>
          <p:cNvGrpSpPr/>
          <p:nvPr/>
        </p:nvGrpSpPr>
        <p:grpSpPr>
          <a:xfrm>
            <a:off x="172388" y="4155619"/>
            <a:ext cx="1229193" cy="1193592"/>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45" name="TextBox 44"/>
              <p:cNvSpPr txBox="1"/>
              <p:nvPr/>
            </p:nvSpPr>
            <p:spPr>
              <a:xfrm>
                <a:off x="405633" y="238451"/>
                <a:ext cx="8293832" cy="2192908"/>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2:</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Một hộp có 52 chiếc thẻ cùng loại, mỗi thẻ được ghi một trong các số</a:t>
                </a:r>
                <a:r>
                  <a:rPr lang="en-US" sz="18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1, 2, 3, ..., 52; hai thẻ khác nhau thì ghi hai số khác nhau. Rút ngẫu nhiên 1 chiếc thẻ trong hộp. Xét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“Số xuất hiện trên thẻ được rút ra là số chia hết cho 3” và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“Số xuất hiện trên thẻ được rút ra là số chia hết cho 4”. Viết các tập con của không gian mẫu tương ứng với các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mn-ea"/>
                        <a:cs typeface="Arial" panose="020B0604020202020204" pitchFamily="34" charset="0"/>
                      </a:rPr>
                      <m:t>, </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 </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a:t>
                </a:r>
              </a:p>
            </p:txBody>
          </p:sp>
        </mc:Choice>
        <mc:Fallback xmlns="">
          <p:sp>
            <p:nvSpPr>
              <p:cNvPr id="45" name="TextBox 44"/>
              <p:cNvSpPr txBox="1">
                <a:spLocks noRot="1" noChangeAspect="1" noMove="1" noResize="1" noEditPoints="1" noAdjustHandles="1" noChangeArrowheads="1" noChangeShapeType="1" noTextEdit="1"/>
              </p:cNvSpPr>
              <p:nvPr/>
            </p:nvSpPr>
            <p:spPr>
              <a:xfrm>
                <a:off x="405633" y="238451"/>
                <a:ext cx="8293832" cy="2192908"/>
              </a:xfrm>
              <a:prstGeom prst="rect">
                <a:avLst/>
              </a:prstGeom>
              <a:blipFill>
                <a:blip r:embed="rId3"/>
                <a:stretch>
                  <a:fillRect l="-735" r="-588" b="-1111"/>
                </a:stretch>
              </a:blipFill>
            </p:spPr>
            <p:txBody>
              <a:bodyPr/>
              <a:lstStyle/>
              <a:p>
                <a:r>
                  <a:rPr lang="en-US">
                    <a:noFill/>
                  </a:rPr>
                  <a:t> </a:t>
                </a:r>
              </a:p>
            </p:txBody>
          </p:sp>
        </mc:Fallback>
      </mc:AlternateContent>
      <p:pic>
        <p:nvPicPr>
          <p:cNvPr id="9" name="Picture 8"/>
          <p:cNvPicPr>
            <a:picLocks noChangeAspect="1"/>
          </p:cNvPicPr>
          <p:nvPr/>
        </p:nvPicPr>
        <p:blipFill>
          <a:blip r:embed="rId4"/>
          <a:stretch>
            <a:fillRect/>
          </a:stretch>
        </p:blipFill>
        <p:spPr>
          <a:xfrm>
            <a:off x="8038319" y="4759910"/>
            <a:ext cx="789166" cy="20134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2370367" y="3154770"/>
                <a:ext cx="4364361" cy="1467068"/>
              </a:xfrm>
              <a:prstGeom prst="rect">
                <a:avLst/>
              </a:prstGeom>
            </p:spPr>
            <p:txBody>
              <a:bodyPr wrap="square">
                <a:spAutoFit/>
              </a:bodyPr>
              <a:lstStyle/>
              <a:p>
                <a:pPr lvl="1">
                  <a:lnSpc>
                    <a:spcPct val="150000"/>
                  </a:lnSpc>
                  <a:spcAft>
                    <a:spcPts val="500"/>
                  </a:spcAft>
                </a:pPr>
                <a:r>
                  <a:rPr lang="en-US" sz="1800">
                    <a:latin typeface="+mn-lt"/>
                  </a:rPr>
                  <a:t>Ta có  </a:t>
                </a:r>
                <a14:m>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rPr>
                      <m:t>=</m:t>
                    </m:r>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rPr>
                          <m:t>3</m:t>
                        </m:r>
                        <m:r>
                          <a:rPr lang="en-US" sz="1800" i="1" smtClean="0">
                            <a:latin typeface="Cambria Math" panose="02040503050406030204" pitchFamily="18" charset="0"/>
                          </a:rPr>
                          <m:t>; </m:t>
                        </m:r>
                        <m:r>
                          <a:rPr lang="en-US" sz="1800" i="1" smtClean="0">
                            <a:latin typeface="Cambria Math" panose="02040503050406030204" pitchFamily="18" charset="0"/>
                          </a:rPr>
                          <m:t>6</m:t>
                        </m:r>
                        <m:r>
                          <a:rPr lang="en-US" sz="1800" i="1" smtClean="0">
                            <a:latin typeface="Cambria Math" panose="02040503050406030204" pitchFamily="18" charset="0"/>
                          </a:rPr>
                          <m:t>; </m:t>
                        </m:r>
                        <m:r>
                          <a:rPr lang="en-US" sz="1800" i="1" smtClean="0">
                            <a:latin typeface="Cambria Math" panose="02040503050406030204" pitchFamily="18" charset="0"/>
                          </a:rPr>
                          <m:t>9</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15</m:t>
                        </m:r>
                        <m:r>
                          <a:rPr lang="en-US" sz="1800" i="1" smtClean="0">
                            <a:latin typeface="Cambria Math" panose="02040503050406030204" pitchFamily="18" charset="0"/>
                          </a:rPr>
                          <m:t>; …; </m:t>
                        </m:r>
                        <m:r>
                          <a:rPr lang="en-US" sz="1800" i="1" smtClean="0">
                            <a:latin typeface="Cambria Math" panose="02040503050406030204" pitchFamily="18" charset="0"/>
                          </a:rPr>
                          <m:t>48</m:t>
                        </m:r>
                        <m:r>
                          <a:rPr lang="en-US" sz="1800" i="1" smtClean="0">
                            <a:latin typeface="Cambria Math" panose="02040503050406030204" pitchFamily="18" charset="0"/>
                          </a:rPr>
                          <m:t>; </m:t>
                        </m:r>
                        <m:r>
                          <a:rPr lang="en-US" sz="1800" i="1" smtClean="0">
                            <a:latin typeface="Cambria Math" panose="02040503050406030204" pitchFamily="18" charset="0"/>
                          </a:rPr>
                          <m:t>51</m:t>
                        </m:r>
                      </m:e>
                    </m:d>
                    <m:r>
                      <a:rPr lang="en-US" sz="1800" i="1" smtClean="0">
                        <a:latin typeface="Cambria Math" panose="02040503050406030204" pitchFamily="18" charset="0"/>
                      </a:rPr>
                      <m:t>; </m:t>
                    </m:r>
                  </m:oMath>
                </a14:m>
                <a:endParaRPr lang="en-US" sz="1800" i="1">
                  <a:latin typeface="Cambria Math" panose="02040503050406030204" pitchFamily="18" charset="0"/>
                </a:endParaRPr>
              </a:p>
              <a:p>
                <a:pPr lvl="1">
                  <a:lnSpc>
                    <a:spcPct val="150000"/>
                  </a:lnSpc>
                  <a:spcAft>
                    <a:spcPts val="500"/>
                  </a:spcAft>
                </a:pPr>
                <a:r>
                  <a:rPr lang="en-US" sz="1800"/>
                  <a:t>          </a:t>
                </a:r>
                <a14:m>
                  <m:oMath xmlns:m="http://schemas.openxmlformats.org/officeDocument/2006/math">
                    <m:r>
                      <a:rPr lang="en-US" sz="1800" i="1" smtClean="0">
                        <a:latin typeface="Cambria Math" panose="02040503050406030204" pitchFamily="18" charset="0"/>
                      </a:rPr>
                      <m:t>𝐵</m:t>
                    </m:r>
                    <m:r>
                      <a:rPr lang="en-US" sz="1800" i="1" smtClean="0">
                        <a:latin typeface="Cambria Math" panose="02040503050406030204" pitchFamily="18" charset="0"/>
                      </a:rPr>
                      <m:t>={</m:t>
                    </m:r>
                    <m:r>
                      <a:rPr lang="en-US" sz="1800" i="1" smtClean="0">
                        <a:latin typeface="Cambria Math" panose="02040503050406030204" pitchFamily="18" charset="0"/>
                      </a:rPr>
                      <m:t>4</m:t>
                    </m:r>
                    <m:r>
                      <a:rPr lang="en-US" sz="1800" i="1" smtClean="0">
                        <a:latin typeface="Cambria Math" panose="02040503050406030204" pitchFamily="18" charset="0"/>
                      </a:rPr>
                      <m:t>; </m:t>
                    </m:r>
                    <m:r>
                      <a:rPr lang="en-US" sz="1800" i="1" smtClean="0">
                        <a:latin typeface="Cambria Math" panose="02040503050406030204" pitchFamily="18" charset="0"/>
                      </a:rPr>
                      <m:t>8</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16</m:t>
                    </m:r>
                    <m:r>
                      <a:rPr lang="en-US" sz="1800" i="1" smtClean="0">
                        <a:latin typeface="Cambria Math" panose="02040503050406030204" pitchFamily="18" charset="0"/>
                      </a:rPr>
                      <m:t>; </m:t>
                    </m:r>
                    <m:r>
                      <a:rPr lang="en-US" sz="1800" i="1" smtClean="0">
                        <a:latin typeface="Cambria Math" panose="02040503050406030204" pitchFamily="18" charset="0"/>
                      </a:rPr>
                      <m:t>20</m:t>
                    </m:r>
                    <m:r>
                      <a:rPr lang="en-US" sz="1800" i="1" smtClean="0">
                        <a:latin typeface="Cambria Math" panose="02040503050406030204" pitchFamily="18" charset="0"/>
                      </a:rPr>
                      <m:t>; …; </m:t>
                    </m:r>
                    <m:r>
                      <a:rPr lang="en-US" sz="1800" i="1" smtClean="0">
                        <a:latin typeface="Cambria Math" panose="02040503050406030204" pitchFamily="18" charset="0"/>
                      </a:rPr>
                      <m:t>48</m:t>
                    </m:r>
                    <m:r>
                      <a:rPr lang="en-US" sz="1800" i="1" smtClean="0">
                        <a:latin typeface="Cambria Math" panose="02040503050406030204" pitchFamily="18" charset="0"/>
                      </a:rPr>
                      <m:t>; </m:t>
                    </m:r>
                    <m:r>
                      <a:rPr lang="en-US" sz="1800" i="1" smtClean="0">
                        <a:latin typeface="Cambria Math" panose="02040503050406030204" pitchFamily="18" charset="0"/>
                      </a:rPr>
                      <m:t>52</m:t>
                    </m:r>
                    <m:r>
                      <a:rPr lang="en-US" sz="1800" i="1" smtClean="0">
                        <a:latin typeface="Cambria Math" panose="02040503050406030204" pitchFamily="18" charset="0"/>
                      </a:rPr>
                      <m:t>};</m:t>
                    </m:r>
                  </m:oMath>
                </a14:m>
                <a:endParaRPr lang="en-US" sz="1800">
                  <a:latin typeface="+mn-lt"/>
                </a:endParaRPr>
              </a:p>
              <a:p>
                <a:pPr lvl="1">
                  <a:lnSpc>
                    <a:spcPct val="150000"/>
                  </a:lnSpc>
                  <a:spcAft>
                    <a:spcPts val="500"/>
                  </a:spcAft>
                </a:pPr>
                <a:r>
                  <a:rPr lang="en-US" sz="1800" kern="1200">
                    <a:cs typeface="Arial" panose="020B0604020202020204" pitchFamily="34" charset="0"/>
                  </a:rPr>
                  <a:t>          </a:t>
                </a:r>
                <a14:m>
                  <m:oMath xmlns:m="http://schemas.openxmlformats.org/officeDocument/2006/math">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r>
                      <a:rPr lang="en-US" sz="1800" b="0" i="1" kern="1200" smtClean="0">
                        <a:latin typeface="Cambria Math" panose="02040503050406030204" pitchFamily="18" charset="0"/>
                        <a:cs typeface="Arial" panose="020B0604020202020204" pitchFamily="34" charset="0"/>
                      </a:rPr>
                      <m:t>=</m:t>
                    </m:r>
                    <m:r>
                      <a:rPr lang="en-US" sz="1800" i="1" smtClean="0">
                        <a:latin typeface="Cambria Math" panose="02040503050406030204" pitchFamily="18" charset="0"/>
                      </a:rPr>
                      <m:t> {</m:t>
                    </m:r>
                    <m:r>
                      <a:rPr lang="en-US" sz="1800" i="1" smtClean="0">
                        <a:latin typeface="Cambria Math" panose="02040503050406030204" pitchFamily="18" charset="0"/>
                      </a:rPr>
                      <m:t>12</m:t>
                    </m:r>
                    <m:r>
                      <a:rPr lang="en-US" sz="1800" i="1" smtClean="0">
                        <a:latin typeface="Cambria Math" panose="02040503050406030204" pitchFamily="18" charset="0"/>
                      </a:rPr>
                      <m:t>; </m:t>
                    </m:r>
                    <m:r>
                      <a:rPr lang="en-US" sz="1800" i="1" smtClean="0">
                        <a:latin typeface="Cambria Math" panose="02040503050406030204" pitchFamily="18" charset="0"/>
                      </a:rPr>
                      <m:t>24</m:t>
                    </m:r>
                    <m:r>
                      <a:rPr lang="en-US" sz="1800" i="1" smtClean="0">
                        <a:latin typeface="Cambria Math" panose="02040503050406030204" pitchFamily="18" charset="0"/>
                      </a:rPr>
                      <m:t>; </m:t>
                    </m:r>
                    <m:r>
                      <a:rPr lang="en-US" sz="1800" i="1" smtClean="0">
                        <a:latin typeface="Cambria Math" panose="02040503050406030204" pitchFamily="18" charset="0"/>
                      </a:rPr>
                      <m:t>36</m:t>
                    </m:r>
                    <m:r>
                      <a:rPr lang="en-US" sz="1800" i="1" smtClean="0">
                        <a:latin typeface="Cambria Math" panose="02040503050406030204" pitchFamily="18" charset="0"/>
                      </a:rPr>
                      <m:t>; </m:t>
                    </m:r>
                    <m:r>
                      <a:rPr lang="en-US" sz="1800" i="1" smtClean="0">
                        <a:latin typeface="Cambria Math" panose="02040503050406030204" pitchFamily="18" charset="0"/>
                      </a:rPr>
                      <m:t>48</m:t>
                    </m:r>
                    <m:r>
                      <a:rPr lang="en-US" sz="1800" i="1" smtClean="0">
                        <a:latin typeface="Cambria Math" panose="02040503050406030204" pitchFamily="18" charset="0"/>
                      </a:rPr>
                      <m:t>}.</m:t>
                    </m:r>
                  </m:oMath>
                </a14:m>
                <a:endParaRPr lang="en-US" sz="18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370367" y="3154770"/>
                <a:ext cx="4364361" cy="1467068"/>
              </a:xfrm>
              <a:prstGeom prst="rect">
                <a:avLst/>
              </a:prstGeom>
              <a:blipFill>
                <a:blip r:embed="rId5"/>
                <a:stretch>
                  <a:fillRect l="-1257" b="-417"/>
                </a:stretch>
              </a:blipFill>
            </p:spPr>
            <p:txBody>
              <a:bodyPr/>
              <a:lstStyle/>
              <a:p>
                <a:r>
                  <a:rPr lang="en-US">
                    <a:noFill/>
                  </a:rPr>
                  <a:t> </a:t>
                </a:r>
              </a:p>
            </p:txBody>
          </p:sp>
        </mc:Fallback>
      </mc:AlternateContent>
      <p:sp>
        <p:nvSpPr>
          <p:cNvPr id="28" name="Rectangle 27"/>
          <p:cNvSpPr/>
          <p:nvPr/>
        </p:nvSpPr>
        <p:spPr>
          <a:xfrm>
            <a:off x="4189308" y="2482469"/>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strips(down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465613" y="411481"/>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774288" y="1102782"/>
                <a:ext cx="7581902"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Gieo ngẫu nhiên một xúc xắc cân đối và đồng chất hai lần liên tiếp. Xét các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 </m:t>
                    </m:r>
                  </m:oMath>
                </a14:m>
                <a:r>
                  <a:rPr lang="vi-VN" sz="1900">
                    <a:solidFill>
                      <a:srgbClr val="000000"/>
                    </a:solidFill>
                    <a:latin typeface="+mn-lt"/>
                  </a:rPr>
                  <a:t>: “Số chấm xuất hiện ở lần thứ nhất là số lẻ” và</a:t>
                </a:r>
                <a:r>
                  <a:rPr lang="en-US" sz="1900">
                    <a:solidFill>
                      <a:srgbClr val="000000"/>
                    </a:solidFill>
                    <a:latin typeface="+mn-lt"/>
                  </a:rPr>
                  <a:t>       </a:t>
                </a:r>
                <a:r>
                  <a:rPr lang="vi-VN" sz="1900">
                    <a:solidFill>
                      <a:srgbClr val="000000"/>
                    </a:solidFill>
                    <a:latin typeface="+mn-lt"/>
                  </a:rPr>
                  <a:t>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solidFill>
                      <a:srgbClr val="000000"/>
                    </a:solidFill>
                    <a:latin typeface="+mn-lt"/>
                  </a:rPr>
                  <a:t>: “Số chấm xuất hiện ở lần thứ hai là số lẻ”. Phát biểu biến cố </a:t>
                </a:r>
                <a14:m>
                  <m:oMath xmlns:m="http://schemas.openxmlformats.org/officeDocument/2006/math">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vi-VN"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solidFill>
                      <a:srgbClr val="000000"/>
                    </a:solidFill>
                    <a:latin typeface="+mn-lt"/>
                    <a:ea typeface="Dotum" panose="020B0600000101010101" pitchFamily="34" charset="-127"/>
                    <a:cs typeface="Times New Roman" panose="02020603050405020304" pitchFamily="18" charset="0"/>
                  </a:rPr>
                  <a:t> </a:t>
                </a:r>
                <a:r>
                  <a:rPr lang="vi-VN" sz="1900">
                    <a:solidFill>
                      <a:srgbClr val="000000"/>
                    </a:solidFill>
                    <a:latin typeface="+mn-lt"/>
                  </a:rPr>
                  <a:t>dưới dạng mệnh đề nêu sự kiện.</a:t>
                </a:r>
              </a:p>
            </p:txBody>
          </p:sp>
        </mc:Choice>
        <mc:Fallback xmlns="">
          <p:sp>
            <p:nvSpPr>
              <p:cNvPr id="7" name="Rectangle 1"/>
              <p:cNvSpPr>
                <a:spLocks noRot="1" noChangeAspect="1" noMove="1" noResize="1" noEditPoints="1" noAdjustHandles="1" noChangeArrowheads="1" noChangeShapeType="1" noTextEdit="1"/>
              </p:cNvSpPr>
              <p:nvPr/>
            </p:nvSpPr>
            <p:spPr bwMode="auto">
              <a:xfrm>
                <a:off x="774288" y="1102782"/>
                <a:ext cx="7581902" cy="1846659"/>
              </a:xfrm>
              <a:prstGeom prst="rect">
                <a:avLst/>
              </a:prstGeom>
              <a:blipFill>
                <a:blip r:embed="rId3"/>
                <a:stretch>
                  <a:fillRect l="-723" r="-804" b="-19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201998" y="2926956"/>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2" name="Rectangle 1"/>
              <p:cNvSpPr/>
              <p:nvPr/>
            </p:nvSpPr>
            <p:spPr>
              <a:xfrm>
                <a:off x="774288" y="3393686"/>
                <a:ext cx="7485292" cy="1171154"/>
              </a:xfrm>
              <a:prstGeom prst="rect">
                <a:avLst/>
              </a:prstGeom>
            </p:spPr>
            <p:txBody>
              <a:bodyPr wrap="square">
                <a:spAutoFit/>
              </a:bodyPr>
              <a:lstStyle/>
              <a:p>
                <a:pPr algn="just">
                  <a:lnSpc>
                    <a:spcPct val="200000"/>
                  </a:lnSpc>
                </a:pPr>
                <a:r>
                  <a:rPr lang="vi-VN" sz="19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1</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3</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5</m:t>
                        </m:r>
                      </m:e>
                    </m:d>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900" i="1">
                            <a:effectLst/>
                            <a:latin typeface="Cambria Math" panose="02040503050406030204" pitchFamily="18" charset="0"/>
                            <a:ea typeface="Dotum" panose="020B0600000101010101" pitchFamily="34" charset="-127"/>
                            <a:cs typeface="Times New Roman" panose="02020603050405020304" pitchFamily="18" charset="0"/>
                          </a:rPr>
                          <m:t>1</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3</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5</m:t>
                        </m:r>
                      </m:e>
                    </m:d>
                  </m:oMath>
                </a14:m>
                <a:endParaRPr lang="en-US" sz="1900">
                  <a:effectLst/>
                  <a:latin typeface="+mn-lt"/>
                  <a:ea typeface="Arial" panose="020B0604020202020204" pitchFamily="34" charset="0"/>
                  <a:cs typeface="Times New Roman" panose="02020603050405020304" pitchFamily="18" charset="0"/>
                </a:endParaRPr>
              </a:p>
              <a:p>
                <a:pPr algn="just">
                  <a:lnSpc>
                    <a:spcPct val="200000"/>
                  </a:lnSpc>
                </a:pPr>
                <a:r>
                  <a:rPr lang="vi-VN" sz="1900">
                    <a:effectLst/>
                    <a:latin typeface="+mn-lt"/>
                    <a:ea typeface="Dotum" panose="020B0600000101010101" pitchFamily="34" charset="-127"/>
                    <a:cs typeface="Times New Roman" panose="02020603050405020304" pitchFamily="18" charset="0"/>
                  </a:rPr>
                  <a:t>Biến cố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“Số chấm xuất hiện ở cả hai lần gieo là số lẻ”.</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74288" y="3393686"/>
                <a:ext cx="7485292" cy="1171154"/>
              </a:xfrm>
              <a:prstGeom prst="rect">
                <a:avLst/>
              </a:prstGeom>
              <a:blipFill>
                <a:blip r:embed="rId4"/>
                <a:stretch>
                  <a:fillRect l="-733" b="-7813"/>
                </a:stretch>
              </a:blipFill>
            </p:spPr>
            <p:txBody>
              <a:bodyPr/>
              <a:lstStyle/>
              <a:p>
                <a:r>
                  <a:rPr lang="en-US">
                    <a:noFill/>
                  </a:rPr>
                  <a:t> </a:t>
                </a:r>
              </a:p>
            </p:txBody>
          </p:sp>
        </mc:Fallback>
      </mc:AlternateContent>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grpSp>
        <p:nvGrpSpPr>
          <p:cNvPr id="24" name="Google Shape;2349;p37"/>
          <p:cNvGrpSpPr/>
          <p:nvPr/>
        </p:nvGrpSpPr>
        <p:grpSpPr>
          <a:xfrm rot="15052668" flipV="1">
            <a:off x="8242891" y="141744"/>
            <a:ext cx="683280" cy="600885"/>
            <a:chOff x="6745875" y="1386325"/>
            <a:chExt cx="1050850" cy="888425"/>
          </a:xfrm>
        </p:grpSpPr>
        <p:sp>
          <p:nvSpPr>
            <p:cNvPr id="25"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Title 21"/>
          <p:cNvSpPr txBox="1">
            <a:spLocks/>
          </p:cNvSpPr>
          <p:nvPr/>
        </p:nvSpPr>
        <p:spPr>
          <a:xfrm>
            <a:off x="310616" y="1085182"/>
            <a:ext cx="802906" cy="43559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1" name="Rectangle 60"/>
              <p:cNvSpPr/>
              <p:nvPr/>
            </p:nvSpPr>
            <p:spPr>
              <a:xfrm>
                <a:off x="1231282" y="933807"/>
                <a:ext cx="7418043" cy="1269578"/>
              </a:xfrm>
              <a:prstGeom prst="rect">
                <a:avLst/>
              </a:prstGeom>
            </p:spPr>
            <p:txBody>
              <a:bodyPr wrap="square">
                <a:spAutoFit/>
              </a:bodyPr>
              <a:lstStyle/>
              <a:p>
                <a:pPr algn="just">
                  <a:lnSpc>
                    <a:spcPct val="150000"/>
                  </a:lnSpc>
                </a:pPr>
                <a:r>
                  <a:rPr lang="en-US" sz="1700" dirty="0">
                    <a:latin typeface="+mn-lt"/>
                  </a:rPr>
                  <a:t>X</a:t>
                </a:r>
                <a:r>
                  <a:rPr lang="vi-VN" sz="1700" dirty="0">
                    <a:latin typeface="+mn-lt"/>
                  </a:rPr>
                  <a:t>ét phép thử “Gieo ngẫu nhiên một xúc xắc cân đối và đồng chất hai lần liên tiếp”.</a:t>
                </a:r>
              </a:p>
              <a:p>
                <a:pPr algn="just">
                  <a:lnSpc>
                    <a:spcPct val="150000"/>
                  </a:lnSpc>
                </a:pPr>
                <a:r>
                  <a:rPr lang="vi-VN" sz="1700" dirty="0">
                    <a:latin typeface="+mn-lt"/>
                  </a:rPr>
                  <a:t>Gọi </a:t>
                </a:r>
                <a14:m>
                  <m:oMath xmlns:m="http://schemas.openxmlformats.org/officeDocument/2006/math">
                    <m:r>
                      <m:rPr>
                        <m:sty m:val="p"/>
                      </m:rPr>
                      <a:rPr lang="el-GR" sz="1700" i="0" smtClean="0">
                        <a:latin typeface="Cambria Math" panose="02040503050406030204" pitchFamily="18" charset="0"/>
                      </a:rPr>
                      <m:t>Ω</m:t>
                    </m:r>
                  </m:oMath>
                </a14:m>
                <a:r>
                  <a:rPr lang="el-GR" sz="1700" dirty="0">
                    <a:latin typeface="+mn-lt"/>
                  </a:rPr>
                  <a:t> </a:t>
                </a:r>
                <a:r>
                  <a:rPr lang="vi-VN" sz="1700" dirty="0">
                    <a:latin typeface="+mn-lt"/>
                  </a:rPr>
                  <a:t>là không gian mẫu của phép thử đó. Xét các biến cố:</a:t>
                </a:r>
                <a:endParaRPr lang="en-US" sz="1700" dirty="0">
                  <a:latin typeface="+mn-lt"/>
                </a:endParaRPr>
              </a:p>
            </p:txBody>
          </p:sp>
        </mc:Choice>
        <mc:Fallback xmlns="">
          <p:sp>
            <p:nvSpPr>
              <p:cNvPr id="61" name="Rectangle 60"/>
              <p:cNvSpPr>
                <a:spLocks noRot="1" noChangeAspect="1" noMove="1" noResize="1" noEditPoints="1" noAdjustHandles="1" noChangeArrowheads="1" noChangeShapeType="1" noTextEdit="1"/>
              </p:cNvSpPr>
              <p:nvPr/>
            </p:nvSpPr>
            <p:spPr>
              <a:xfrm>
                <a:off x="1231282" y="933807"/>
                <a:ext cx="7418043" cy="1269578"/>
              </a:xfrm>
              <a:prstGeom prst="rect">
                <a:avLst/>
              </a:prstGeom>
              <a:blipFill>
                <a:blip r:embed="rId3"/>
                <a:stretch>
                  <a:fillRect l="-575" r="-493" b="-1923"/>
                </a:stretch>
              </a:blipFill>
            </p:spPr>
            <p:txBody>
              <a:bodyPr/>
              <a:lstStyle/>
              <a:p>
                <a:r>
                  <a:rPr lang="en-US">
                    <a:noFill/>
                  </a:rPr>
                  <a:t> </a:t>
                </a:r>
              </a:p>
            </p:txBody>
          </p:sp>
        </mc:Fallback>
      </mc:AlternateContent>
      <p:sp>
        <p:nvSpPr>
          <p:cNvPr id="62" name="Rectangle 61"/>
          <p:cNvSpPr/>
          <p:nvPr/>
        </p:nvSpPr>
        <p:spPr>
          <a:xfrm>
            <a:off x="363255" y="3663966"/>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63" name="Picture 62"/>
          <p:cNvPicPr>
            <a:picLocks noChangeAspect="1"/>
          </p:cNvPicPr>
          <p:nvPr/>
        </p:nvPicPr>
        <p:blipFill>
          <a:blip r:embed="rId4"/>
          <a:stretch>
            <a:fillRect/>
          </a:stretch>
        </p:blipFill>
        <p:spPr>
          <a:xfrm>
            <a:off x="7911711" y="4120501"/>
            <a:ext cx="881006" cy="1022999"/>
          </a:xfrm>
          <a:prstGeom prst="rect">
            <a:avLst/>
          </a:prstGeom>
        </p:spPr>
      </p:pic>
      <p:grpSp>
        <p:nvGrpSpPr>
          <p:cNvPr id="64" name="Group 63"/>
          <p:cNvGrpSpPr/>
          <p:nvPr/>
        </p:nvGrpSpPr>
        <p:grpSpPr>
          <a:xfrm>
            <a:off x="176823" y="181512"/>
            <a:ext cx="5103837" cy="611474"/>
            <a:chOff x="566552" y="485104"/>
            <a:chExt cx="5489197" cy="611474"/>
          </a:xfrm>
        </p:grpSpPr>
        <p:sp>
          <p:nvSpPr>
            <p:cNvPr id="65" name="Round Single Corner Rectangle 64"/>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6" name="Rectangle 65"/>
            <p:cNvSpPr/>
            <p:nvPr/>
          </p:nvSpPr>
          <p:spPr>
            <a:xfrm>
              <a:off x="759778" y="567959"/>
              <a:ext cx="5295971"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dirty="0">
                  <a:solidFill>
                    <a:srgbClr val="FFFF00"/>
                  </a:solidFill>
                  <a:cs typeface="Arial" panose="020B0604020202020204" pitchFamily="34" charset="0"/>
                </a:rPr>
                <a:t>3. </a:t>
              </a:r>
              <a:r>
                <a:rPr lang="vi-VN" sz="2400" b="1" dirty="0">
                  <a:solidFill>
                    <a:srgbClr val="FFFF00"/>
                  </a:solidFill>
                  <a:cs typeface="Arial" panose="020B0604020202020204" pitchFamily="34" charset="0"/>
                </a:rPr>
                <a:t>Biến cố </a:t>
              </a:r>
              <a:r>
                <a:rPr lang="en-US" sz="2400" b="1" dirty="0" err="1">
                  <a:solidFill>
                    <a:srgbClr val="FFFF00"/>
                  </a:solidFill>
                  <a:cs typeface="Arial" panose="020B0604020202020204" pitchFamily="34" charset="0"/>
                </a:rPr>
                <a:t>xung</a:t>
              </a:r>
              <a:r>
                <a:rPr lang="en-US" sz="2400" b="1" dirty="0">
                  <a:solidFill>
                    <a:srgbClr val="FFFF00"/>
                  </a:solidFill>
                  <a:cs typeface="Arial" panose="020B0604020202020204" pitchFamily="34" charset="0"/>
                </a:rPr>
                <a:t> </a:t>
              </a:r>
              <a:r>
                <a:rPr lang="en-US" sz="2400" b="1" dirty="0" err="1">
                  <a:solidFill>
                    <a:srgbClr val="FFFF00"/>
                  </a:solidFill>
                  <a:cs typeface="Arial" panose="020B0604020202020204" pitchFamily="34" charset="0"/>
                </a:rPr>
                <a:t>khắc</a:t>
              </a:r>
              <a:endParaRPr lang="en-US" sz="2400" b="1"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231282" y="2103244"/>
                <a:ext cx="8423817" cy="1661993"/>
              </a:xfrm>
              <a:prstGeom prst="rect">
                <a:avLst/>
              </a:prstGeom>
            </p:spPr>
            <p:txBody>
              <a:bodyPr wrap="square">
                <a:spAutoFit/>
              </a:bodyPr>
              <a:lstStyle/>
              <a:p>
                <a:pPr lvl="0" algn="just">
                  <a:lnSpc>
                    <a:spcPct val="150000"/>
                  </a:lnSpc>
                </a:pPr>
                <a:r>
                  <a:rPr lang="en-US" sz="1700" dirty="0">
                    <a:ea typeface="Dotum" panose="020B0600000101010101" pitchFamily="34" charset="-127"/>
                    <a:cs typeface="Times New Roman" panose="02020603050405020304" pitchFamily="18" charset="0"/>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dirty="0">
                    <a:latin typeface="+mn-lt"/>
                  </a:rPr>
                  <a:t>: “Số chấm xuất hiện ở lần gieo thứ nhất là số lẻ”;</a:t>
                </a:r>
              </a:p>
              <a:p>
                <a:pPr lvl="0" algn="just">
                  <a:lnSpc>
                    <a:spcPct val="150000"/>
                  </a:lnSpc>
                </a:pPr>
                <a:r>
                  <a:rPr lang="en-US" sz="1700" dirty="0">
                    <a:ea typeface="Dotum" panose="020B0600000101010101" pitchFamily="34" charset="-127"/>
                    <a:cs typeface="Times New Roman" panose="02020603050405020304" pitchFamily="18" charset="0"/>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dirty="0">
                    <a:latin typeface="+mn-lt"/>
                  </a:rPr>
                  <a:t>: “Số chấm xuất hiện ở lần gieo thứ nhất là số chẵn”.</a:t>
                </a:r>
              </a:p>
              <a:p>
                <a:pPr lvl="0" algn="just">
                  <a:lnSpc>
                    <a:spcPct val="150000"/>
                  </a:lnSpc>
                </a:pPr>
                <a:r>
                  <a:rPr lang="vi-VN" sz="1700" dirty="0">
                    <a:latin typeface="+mn-lt"/>
                  </a:rPr>
                  <a:t>a) Viết các tập con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dirty="0">
                    <a:latin typeface="+mn-lt"/>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dirty="0">
                    <a:latin typeface="+mn-lt"/>
                  </a:rPr>
                  <a:t> của không gian mẫu </a:t>
                </a:r>
                <a14:m>
                  <m:oMath xmlns:m="http://schemas.openxmlformats.org/officeDocument/2006/math">
                    <m:r>
                      <m:rPr>
                        <m:sty m:val="p"/>
                      </m:rPr>
                      <a:rPr lang="el-GR" sz="1700">
                        <a:latin typeface="Cambria Math" panose="02040503050406030204" pitchFamily="18" charset="0"/>
                      </a:rPr>
                      <m:t>Ω</m:t>
                    </m:r>
                  </m:oMath>
                </a14:m>
                <a:r>
                  <a:rPr lang="el-GR" sz="1700" dirty="0">
                    <a:latin typeface="+mn-lt"/>
                  </a:rPr>
                  <a:t> </a:t>
                </a:r>
                <a:r>
                  <a:rPr lang="vi-VN" sz="1700" dirty="0">
                    <a:latin typeface="+mn-lt"/>
                  </a:rPr>
                  <a:t>tương ứng với các biến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dirty="0">
                    <a:latin typeface="+mn-lt"/>
                  </a:rPr>
                  <a:t>,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dirty="0">
                    <a:latin typeface="+mn-lt"/>
                  </a:rPr>
                  <a:t>.</a:t>
                </a:r>
              </a:p>
              <a:p>
                <a:pPr lvl="0" algn="just">
                  <a:lnSpc>
                    <a:spcPct val="150000"/>
                  </a:lnSpc>
                </a:pPr>
                <a:r>
                  <a:rPr lang="vi-VN" sz="1700" dirty="0">
                    <a:latin typeface="+mn-lt"/>
                  </a:rPr>
                  <a:t>b) Tìm tập hợp </a:t>
                </a:r>
                <a14:m>
                  <m:oMath xmlns:m="http://schemas.openxmlformats.org/officeDocument/2006/math">
                    <m:r>
                      <a:rPr lang="en-US" sz="1700" i="1">
                        <a:latin typeface="Cambria Math" panose="02040503050406030204" pitchFamily="18" charset="0"/>
                        <a:ea typeface="Dotum" panose="020B0600000101010101" pitchFamily="34" charset="-127"/>
                        <a:cs typeface="Times New Roman" panose="02020603050405020304" pitchFamily="18" charset="0"/>
                      </a:rPr>
                      <m:t>𝐴</m:t>
                    </m:r>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dirty="0">
                    <a:latin typeface="+mn-lt"/>
                  </a:rPr>
                  <a:t>.</a:t>
                </a:r>
              </a:p>
            </p:txBody>
          </p:sp>
        </mc:Choice>
        <mc:Fallback xmlns="">
          <p:sp>
            <p:nvSpPr>
              <p:cNvPr id="2" name="Rectangle 1"/>
              <p:cNvSpPr>
                <a:spLocks noRot="1" noChangeAspect="1" noMove="1" noResize="1" noEditPoints="1" noAdjustHandles="1" noChangeArrowheads="1" noChangeShapeType="1" noTextEdit="1"/>
              </p:cNvSpPr>
              <p:nvPr/>
            </p:nvSpPr>
            <p:spPr>
              <a:xfrm>
                <a:off x="1231282" y="2103244"/>
                <a:ext cx="8423817" cy="1661993"/>
              </a:xfrm>
              <a:prstGeom prst="rect">
                <a:avLst/>
              </a:prstGeom>
              <a:blipFill>
                <a:blip r:embed="rId5"/>
                <a:stretch>
                  <a:fillRect l="-507" b="-10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31282" y="3765237"/>
                <a:ext cx="6957467" cy="1336520"/>
              </a:xfrm>
              <a:prstGeom prst="rect">
                <a:avLst/>
              </a:prstGeom>
            </p:spPr>
            <p:txBody>
              <a:bodyPr wrap="square">
                <a:spAutoFit/>
              </a:bodyPr>
              <a:lstStyle/>
              <a:p>
                <a:pPr algn="just">
                  <a:lnSpc>
                    <a:spcPct val="150000"/>
                  </a:lnSpc>
                  <a:spcBef>
                    <a:spcPts val="300"/>
                  </a:spcBef>
                  <a:spcAft>
                    <a:spcPts val="300"/>
                  </a:spcAft>
                </a:pPr>
                <a:r>
                  <a:rPr lang="en-US" sz="1700" dirty="0">
                    <a:latin typeface="+mn-lt"/>
                    <a:ea typeface="Dotum" panose="020B0600000101010101" pitchFamily="34" charset="-127"/>
                    <a:cs typeface="Times New Roman" panose="02020603050405020304" pitchFamily="18" charset="0"/>
                  </a:rPr>
                  <a:t>a) </a:t>
                </a:r>
                <a:r>
                  <a:rPr lang="vi-VN" sz="1700" dirty="0">
                    <a:latin typeface="+mn-lt"/>
                    <a:ea typeface="Dotum" panose="020B0600000101010101" pitchFamily="34" charset="-127"/>
                    <a:cs typeface="Times New Roman" panose="02020603050405020304" pitchFamily="18" charset="0"/>
                  </a:rPr>
                  <a:t>Ta có:</a:t>
                </a:r>
                <a:r>
                  <a:rPr lang="en-US" sz="1700" dirty="0">
                    <a:latin typeface="+mn-lt"/>
                    <a:ea typeface="Dotum" panose="020B0600000101010101" pitchFamily="34" charset="-127"/>
                    <a:cs typeface="Times New Roman" panose="02020603050405020304" pitchFamily="18" charset="0"/>
                  </a:rPr>
                  <a:t> </a:t>
                </a: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17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1700" i="1">
                            <a:effectLst/>
                            <a:latin typeface="Cambria Math" panose="02040503050406030204" pitchFamily="18" charset="0"/>
                            <a:ea typeface="Dotum" panose="020B0600000101010101" pitchFamily="34" charset="-127"/>
                            <a:cs typeface="Times New Roman" panose="02020603050405020304" pitchFamily="18" charset="0"/>
                          </a:rPr>
                          <m:t>1</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j</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 ;(3;</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j</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);(5; </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j</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v</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ớ</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i</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j</m:t>
                        </m:r>
                        <m:r>
                          <a:rPr lang="en-US" sz="1700" b="0" i="1" smtClean="0">
                            <a:effectLst/>
                            <a:latin typeface="Cambria Math" panose="02040503050406030204" pitchFamily="18" charset="0"/>
                            <a:ea typeface="Dotum" panose="020B0600000101010101" pitchFamily="34" charset="-127"/>
                            <a:cs typeface="Times New Roman" panose="02020603050405020304" pitchFamily="18" charset="0"/>
                          </a:rPr>
                          <m:t> = 1;2;3;4;5;6</m:t>
                        </m:r>
                      </m:e>
                    </m:d>
                    <m:r>
                      <a:rPr lang="vi-VN" sz="17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700" i="1" dirty="0">
                  <a:effectLst/>
                  <a:latin typeface="Cambria Math" panose="02040503050406030204" pitchFamily="18" charset="0"/>
                  <a:ea typeface="Dotum" panose="020B0600000101010101" pitchFamily="34" charset="-127"/>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latin typeface="Cambria Math" panose="02040503050406030204" pitchFamily="18" charset="0"/>
                              <a:ea typeface="Dotum" panose="020B0600000101010101" pitchFamily="34" charset="-127"/>
                              <a:cs typeface="Times New Roman" panose="02020603050405020304" pitchFamily="18" charset="0"/>
                            </a:rPr>
                          </m:ctrlPr>
                        </m:dPr>
                        <m:e>
                          <m:r>
                            <a:rPr lang="en-US" sz="1700" i="1">
                              <a:latin typeface="Cambria Math" panose="02040503050406030204" pitchFamily="18" charset="0"/>
                              <a:ea typeface="Dotum" panose="020B0600000101010101" pitchFamily="34" charset="-127"/>
                              <a:cs typeface="Times New Roman" panose="02020603050405020304" pitchFamily="18" charset="0"/>
                            </a:rPr>
                            <m:t>(</m:t>
                          </m:r>
                          <m:r>
                            <a:rPr lang="en-US" sz="1700" b="0" i="1" smtClean="0">
                              <a:latin typeface="Cambria Math" panose="02040503050406030204" pitchFamily="18" charset="0"/>
                              <a:ea typeface="Dotum" panose="020B0600000101010101" pitchFamily="34" charset="-127"/>
                              <a:cs typeface="Times New Roman" panose="02020603050405020304" pitchFamily="18" charset="0"/>
                            </a:rPr>
                            <m:t>2</m:t>
                          </m:r>
                          <m:r>
                            <a:rPr lang="en-US" sz="1700" i="1">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j</m:t>
                          </m:r>
                          <m:r>
                            <a:rPr lang="en-US" sz="1700" i="1">
                              <a:latin typeface="Cambria Math" panose="02040503050406030204" pitchFamily="18" charset="0"/>
                              <a:ea typeface="Dotum" panose="020B0600000101010101" pitchFamily="34" charset="-127"/>
                              <a:cs typeface="Times New Roman" panose="02020603050405020304" pitchFamily="18" charset="0"/>
                            </a:rPr>
                            <m:t>) ;(4; </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j</m:t>
                          </m:r>
                          <m:r>
                            <a:rPr lang="en-US" sz="1700" i="1">
                              <a:latin typeface="Cambria Math" panose="02040503050406030204" pitchFamily="18" charset="0"/>
                              <a:ea typeface="Dotum" panose="020B0600000101010101" pitchFamily="34" charset="-127"/>
                              <a:cs typeface="Times New Roman" panose="02020603050405020304" pitchFamily="18" charset="0"/>
                            </a:rPr>
                            <m:t>);(6; </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j</m:t>
                          </m:r>
                          <m:r>
                            <a:rPr lang="en-US" sz="1700" i="1">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v</m:t>
                          </m:r>
                          <m:r>
                            <a:rPr lang="en-US" sz="1700" i="1">
                              <a:latin typeface="Cambria Math" panose="02040503050406030204" pitchFamily="18" charset="0"/>
                              <a:ea typeface="Dotum" panose="020B0600000101010101" pitchFamily="34" charset="-127"/>
                              <a:cs typeface="Times New Roman" panose="02020603050405020304" pitchFamily="18" charset="0"/>
                            </a:rPr>
                            <m:t>ớ</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i</m:t>
                          </m:r>
                          <m:r>
                            <a:rPr lang="en-US" sz="1700" i="1">
                              <a:latin typeface="Cambria Math" panose="02040503050406030204" pitchFamily="18" charset="0"/>
                              <a:ea typeface="Dotum" panose="020B0600000101010101" pitchFamily="34" charset="-127"/>
                              <a:cs typeface="Times New Roman" panose="02020603050405020304" pitchFamily="18" charset="0"/>
                            </a:rPr>
                            <m:t> </m:t>
                          </m:r>
                          <m:r>
                            <m:rPr>
                              <m:sty m:val="p"/>
                            </m:rPr>
                            <a:rPr lang="en-US" sz="1700" i="1">
                              <a:latin typeface="Cambria Math" panose="02040503050406030204" pitchFamily="18" charset="0"/>
                              <a:ea typeface="Dotum" panose="020B0600000101010101" pitchFamily="34" charset="-127"/>
                              <a:cs typeface="Times New Roman" panose="02020603050405020304" pitchFamily="18" charset="0"/>
                            </a:rPr>
                            <m:t>j</m:t>
                          </m:r>
                          <m:r>
                            <a:rPr lang="en-US" sz="1700" i="1">
                              <a:latin typeface="Cambria Math" panose="02040503050406030204" pitchFamily="18" charset="0"/>
                              <a:ea typeface="Dotum" panose="020B0600000101010101" pitchFamily="34" charset="-127"/>
                              <a:cs typeface="Times New Roman" panose="02020603050405020304" pitchFamily="18" charset="0"/>
                            </a:rPr>
                            <m:t> = 1;2;3;4;5;6</m:t>
                          </m:r>
                        </m:e>
                      </m:d>
                    </m:oMath>
                  </m:oMathPara>
                </a14:m>
                <a:endParaRPr lang="en-US" sz="1700" dirty="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en-US" sz="1700" dirty="0">
                    <a:effectLst/>
                    <a:ea typeface="Dotum" panose="020B0600000101010101" pitchFamily="34" charset="-127"/>
                    <a:cs typeface="Times New Roman" panose="02020603050405020304" pitchFamily="18" charset="0"/>
                  </a:rPr>
                  <a:t>b)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1700" dirty="0">
                    <a:effectLst/>
                    <a:latin typeface="+mn-lt"/>
                    <a:ea typeface="Dotum" panose="020B0600000101010101" pitchFamily="34" charset="-127"/>
                    <a:cs typeface="Times New Roman" panose="02020603050405020304" pitchFamily="18" charset="0"/>
                  </a:rPr>
                  <a:t> </a:t>
                </a:r>
                <a:endParaRPr lang="en-US" sz="1700" dirty="0">
                  <a:effectLst/>
                  <a:latin typeface="+mn-l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31282" y="3765237"/>
                <a:ext cx="6957467" cy="1336520"/>
              </a:xfrm>
              <a:prstGeom prst="rect">
                <a:avLst/>
              </a:prstGeom>
              <a:blipFill>
                <a:blip r:embed="rId6"/>
                <a:stretch>
                  <a:fillRect l="-613" b="-5479"/>
                </a:stretch>
              </a:blipFill>
            </p:spPr>
            <p:txBody>
              <a:bodyPr/>
              <a:lstStyle/>
              <a:p>
                <a:r>
                  <a:rPr lang="en-US">
                    <a:noFill/>
                  </a:rPr>
                  <a:t> </a:t>
                </a:r>
              </a:p>
            </p:txBody>
          </p:sp>
        </mc:Fallback>
      </mc:AlternateContent>
    </p:spTree>
    <p:extLst>
      <p:ext uri="{BB962C8B-B14F-4D97-AF65-F5344CB8AC3E}">
        <p14:creationId xmlns:p14="http://schemas.microsoft.com/office/powerpoint/2010/main" val="291611359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barn(inVertical)">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anim calcmode="lin" valueType="num">
                                      <p:cBhvr>
                                        <p:cTn id="18" dur="500" fill="hold"/>
                                        <p:tgtEl>
                                          <p:spTgt spid="61"/>
                                        </p:tgtEl>
                                        <p:attrNameLst>
                                          <p:attrName>ppt_x</p:attrName>
                                        </p:attrNameLst>
                                      </p:cBhvr>
                                      <p:tavLst>
                                        <p:tav tm="0">
                                          <p:val>
                                            <p:strVal val="#ppt_x"/>
                                          </p:val>
                                        </p:tav>
                                        <p:tav tm="100000">
                                          <p:val>
                                            <p:strVal val="#ppt_x"/>
                                          </p:val>
                                        </p:tav>
                                      </p:tavLst>
                                    </p:anim>
                                    <p:anim calcmode="lin" valueType="num">
                                      <p:cBhvr>
                                        <p:cTn id="19" dur="500" fill="hold"/>
                                        <p:tgtEl>
                                          <p:spTgt spid="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barn(inVertical)">
                                      <p:cBhvr>
                                        <p:cTn id="29" dur="500"/>
                                        <p:tgtEl>
                                          <p:spTgt spid="6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wipe(down)">
                                      <p:cBhvr>
                                        <p:cTn id="34" dur="500"/>
                                        <p:tgtEl>
                                          <p:spTgt spid="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animEffect transition="in" filter="wipe(down)">
                                      <p:cBhvr>
                                        <p:cTn id="39" dur="500"/>
                                        <p:tgtEl>
                                          <p:spTgt spid="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2758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714873" y="1309140"/>
            <a:ext cx="7879521" cy="1144803"/>
            <a:chOff x="1430064" y="1067451"/>
            <a:chExt cx="7048219" cy="1098145"/>
          </a:xfrm>
        </p:grpSpPr>
        <p:sp>
          <p:nvSpPr>
            <p:cNvPr id="24" name="Rounded Rectangular Callout 23"/>
            <p:cNvSpPr/>
            <p:nvPr/>
          </p:nvSpPr>
          <p:spPr>
            <a:xfrm>
              <a:off x="1430064" y="1067451"/>
              <a:ext cx="7048219" cy="1098145"/>
            </a:xfrm>
            <a:prstGeom prst="wedgeRoundRectCallout">
              <a:avLst>
                <a:gd name="adj1" fmla="val 207"/>
                <a:gd name="adj2" fmla="val -6509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511381" y="1115515"/>
                  <a:ext cx="6885586" cy="97426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000">
                      <a:solidFill>
                        <a:schemeClr val="bg2"/>
                      </a:solidFill>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 </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000">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000">
                      <a:solidFill>
                        <a:schemeClr val="bg2"/>
                      </a:solidFill>
                      <a:effectLst/>
                      <a:latin typeface="+mn-lt"/>
                      <a:ea typeface="Dotum" panose="020B0600000101010101" pitchFamily="34" charset="-127"/>
                      <a:cs typeface="Times New Roman" panose="02020603050405020304" pitchFamily="18" charset="0"/>
                    </a:rPr>
                    <a:t>. Nếu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m:t>
                      </m:r>
                    </m:oMath>
                  </a14:m>
                  <a:r>
                    <a:rPr lang="vi-VN" sz="2000">
                      <a:solidFill>
                        <a:schemeClr val="bg2"/>
                      </a:solidFill>
                      <a:effectLst/>
                      <a:latin typeface="+mn-lt"/>
                      <a:ea typeface="Dotum" panose="020B0600000101010101" pitchFamily="34" charset="-127"/>
                      <a:cs typeface="Times New Roman" panose="02020603050405020304" pitchFamily="18" charset="0"/>
                    </a:rPr>
                    <a:t> thì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latin typeface="+mn-lt"/>
                      <a:ea typeface="Dotum" panose="020B0600000101010101" pitchFamily="34" charset="-127"/>
                      <a:cs typeface="Times New Roman" panose="02020603050405020304" pitchFamily="18" charset="0"/>
                    </a:rPr>
                    <a:t> gọi là </a:t>
                  </a:r>
                  <a:r>
                    <a:rPr lang="vi-VN" sz="2000" b="1" i="1">
                      <a:solidFill>
                        <a:schemeClr val="bg2"/>
                      </a:solidFill>
                      <a:effectLst/>
                      <a:latin typeface="+mn-lt"/>
                      <a:ea typeface="Dotum" panose="020B0600000101010101" pitchFamily="34" charset="-127"/>
                      <a:cs typeface="Times New Roman" panose="02020603050405020304" pitchFamily="18" charset="0"/>
                    </a:rPr>
                    <a:t>biến cố xung khắc</a:t>
                  </a:r>
                  <a:r>
                    <a:rPr lang="vi-VN" sz="2000">
                      <a:solidFill>
                        <a:schemeClr val="bg2"/>
                      </a:solidFill>
                      <a:effectLst/>
                      <a:latin typeface="+mn-lt"/>
                      <a:ea typeface="Dotum" panose="020B0600000101010101" pitchFamily="34" charset="-127"/>
                      <a:cs typeface="Times New Roman" panose="02020603050405020304" pitchFamily="18" charset="0"/>
                    </a:rPr>
                    <a:t>.</a:t>
                  </a:r>
                  <a:endParaRPr lang="en-US" sz="2000">
                    <a:solidFill>
                      <a:schemeClr val="bg2"/>
                    </a:solidFill>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511381" y="1115515"/>
                  <a:ext cx="6885586" cy="974269"/>
                </a:xfrm>
                <a:prstGeom prst="rect">
                  <a:avLst/>
                </a:prstGeom>
                <a:blipFill>
                  <a:blip r:embed="rId3"/>
                  <a:stretch>
                    <a:fillRect l="-792" r="-871" b="-419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564550" y="2590803"/>
                <a:ext cx="7897398" cy="2308324"/>
              </a:xfrm>
              <a:prstGeom prst="rect">
                <a:avLst/>
              </a:prstGeom>
            </p:spPr>
            <p:txBody>
              <a:bodyPr wrap="square">
                <a:spAutoFit/>
              </a:bodyPr>
              <a:lstStyle/>
              <a:p>
                <a:pPr algn="just">
                  <a:lnSpc>
                    <a:spcPct val="150000"/>
                  </a:lnSpc>
                </a:pPr>
                <a:r>
                  <a:rPr lang="pt-BR" sz="2000" b="1" i="1">
                    <a:solidFill>
                      <a:srgbClr val="C00000"/>
                    </a:solidFill>
                    <a:latin typeface="+mn-lt"/>
                    <a:ea typeface="Dotum" panose="020B0600000101010101" pitchFamily="34" charset="-127"/>
                    <a:cs typeface="Times New Roman" panose="02020603050405020304" pitchFamily="18" charset="0"/>
                  </a:rPr>
                  <a:t>Chú ý</a:t>
                </a:r>
                <a:r>
                  <a:rPr lang="pt-BR" sz="2000" b="1">
                    <a:solidFill>
                      <a:srgbClr val="C00000"/>
                    </a:solidFill>
                    <a:effectLst/>
                    <a:latin typeface="+mn-lt"/>
                    <a:ea typeface="Dotum" panose="020B0600000101010101" pitchFamily="34" charset="-127"/>
                    <a:cs typeface="Times New Roman" panose="02020603050405020304" pitchFamily="18" charset="0"/>
                  </a:rPr>
                  <a:t>: </a:t>
                </a:r>
              </a:p>
              <a:p>
                <a:pPr algn="just">
                  <a:lnSpc>
                    <a:spcPct val="150000"/>
                  </a:lnSpc>
                </a:pPr>
                <a:r>
                  <a:rPr lang="pt-BR" sz="1900">
                    <a:effectLst/>
                    <a:latin typeface="+mn-lt"/>
                    <a:ea typeface="Dotum" panose="020B0600000101010101" pitchFamily="34" charset="-127"/>
                    <a:cs typeface="Times New Roman" panose="02020603050405020304" pitchFamily="18" charset="0"/>
                  </a:rPr>
                  <a:t>Xét một kết quả thuận lợi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𝛾</m:t>
                    </m:r>
                  </m:oMath>
                </a14:m>
                <a:r>
                  <a:rPr lang="pt-BR" sz="1900">
                    <a:effectLst/>
                    <a:latin typeface="+mn-lt"/>
                    <a:ea typeface="Dotum" panose="020B0600000101010101" pitchFamily="34" charset="-127"/>
                    <a:cs typeface="Times New Roman" panose="02020603050405020304" pitchFamily="18" charset="0"/>
                  </a:rPr>
                  <a:t> cho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𝛾</m:t>
                    </m:r>
                    <m:r>
                      <a:rPr lang="vi-VN" sz="1900" i="1">
                        <a:effectLst/>
                        <a:latin typeface="Cambria Math" panose="02040503050406030204" pitchFamily="18" charset="0"/>
                        <a:ea typeface="Dotum" panose="020B0600000101010101" pitchFamily="34" charset="-127"/>
                        <a:cs typeface="Cambria Math" panose="020405030504060302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Vì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Cambria Math" panose="02040503050406030204" pitchFamily="18" charset="0"/>
                      </a:rPr>
                      <m:t>∅</m:t>
                    </m:r>
                  </m:oMath>
                </a14:m>
                <a:r>
                  <a:rPr lang="pt-BR" sz="1900">
                    <a:effectLst/>
                    <a:latin typeface="+mn-lt"/>
                    <a:ea typeface="Dotum" panose="020B0600000101010101" pitchFamily="34" charset="-127"/>
                    <a:cs typeface="Times New Roman" panose="02020603050405020304" pitchFamily="18" charset="0"/>
                  </a:rPr>
                  <a:t> nên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𝛾</m:t>
                    </m:r>
                    <m:r>
                      <a:rPr lang="pt-BR" sz="1900" i="1">
                        <a:effectLst/>
                        <a:latin typeface="Cambria Math" panose="02040503050406030204" pitchFamily="18" charset="0"/>
                        <a:ea typeface="Dotum" panose="020B0600000101010101" pitchFamily="34" charset="-127"/>
                        <a:cs typeface="Cambria Math" panose="020405030504060302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a:effectLst/>
                    <a:latin typeface="+mn-lt"/>
                    <a:ea typeface="Dotum" panose="020B0600000101010101" pitchFamily="34" charset="-127"/>
                    <a:cs typeface="Times New Roman" panose="02020603050405020304" pitchFamily="18" charset="0"/>
                  </a:rPr>
                  <a:t>, tức là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𝛾</m:t>
                    </m:r>
                  </m:oMath>
                </a14:m>
                <a:r>
                  <a:rPr lang="pt-BR" sz="1900">
                    <a:effectLst/>
                    <a:latin typeface="+mn-lt"/>
                    <a:ea typeface="Dotum" panose="020B0600000101010101" pitchFamily="34" charset="-127"/>
                    <a:cs typeface="Times New Roman" panose="02020603050405020304" pitchFamily="18" charset="0"/>
                  </a:rPr>
                  <a:t> không là một kết quả thuận lợi cho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a:effectLst/>
                    <a:latin typeface="+mn-lt"/>
                    <a:ea typeface="Dotum" panose="020B0600000101010101" pitchFamily="34" charset="-127"/>
                    <a:cs typeface="Times New Roman" panose="02020603050405020304" pitchFamily="18" charset="0"/>
                  </a:rPr>
                  <a:t>. Do đó, hai biến cố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1900" i="1">
                    <a:effectLst/>
                    <a:latin typeface="+mn-lt"/>
                    <a:ea typeface="Dotum" panose="020B0600000101010101" pitchFamily="34" charset="-127"/>
                    <a:cs typeface="Times New Roman" panose="02020603050405020304" pitchFamily="18" charset="0"/>
                  </a:rPr>
                  <a:t> </a:t>
                </a:r>
                <a:r>
                  <a:rPr lang="pt-BR" sz="1900">
                    <a:effectLst/>
                    <a:latin typeface="+mn-lt"/>
                    <a:ea typeface="Dotum" panose="020B0600000101010101" pitchFamily="34" charset="-127"/>
                    <a:cs typeface="Times New Roman" panose="02020603050405020304" pitchFamily="18" charset="0"/>
                  </a:rPr>
                  <a:t>xung khắc khi và chỉ khi nếu biến cố này xảy ra thì biến cố kia không xảy ra.</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64550" y="2590803"/>
                <a:ext cx="7897398" cy="2308324"/>
              </a:xfrm>
              <a:prstGeom prst="rect">
                <a:avLst/>
              </a:prstGeom>
              <a:blipFill>
                <a:blip r:embed="rId4"/>
                <a:stretch>
                  <a:fillRect l="-849" r="-695" b="-1055"/>
                </a:stretch>
              </a:blipFill>
            </p:spPr>
            <p:txBody>
              <a:bodyPr/>
              <a:lstStyle/>
              <a:p>
                <a:r>
                  <a:rPr lang="en-US">
                    <a:noFill/>
                  </a:rPr>
                  <a:t> </a:t>
                </a:r>
              </a:p>
            </p:txBody>
          </p:sp>
        </mc:Fallback>
      </mc:AlternateContent>
      <p:sp>
        <p:nvSpPr>
          <p:cNvPr id="5" name="Rectangle 4"/>
          <p:cNvSpPr/>
          <p:nvPr/>
        </p:nvSpPr>
        <p:spPr>
          <a:xfrm>
            <a:off x="8798818"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8418834" y="3725056"/>
            <a:ext cx="819361" cy="631482"/>
          </a:xfrm>
          <a:prstGeom prst="rect">
            <a:avLst/>
          </a:prstGeom>
        </p:spPr>
      </p:pic>
      <p:pic>
        <p:nvPicPr>
          <p:cNvPr id="6" name="Picture 5"/>
          <p:cNvPicPr>
            <a:picLocks noChangeAspect="1"/>
          </p:cNvPicPr>
          <p:nvPr/>
        </p:nvPicPr>
        <p:blipFill>
          <a:blip r:embed="rId6"/>
          <a:stretch>
            <a:fillRect/>
          </a:stretch>
        </p:blipFill>
        <p:spPr>
          <a:xfrm flipH="1">
            <a:off x="8726841" y="3481708"/>
            <a:ext cx="53081" cy="207032"/>
          </a:xfrm>
          <a:prstGeom prst="rect">
            <a:avLst/>
          </a:prstGeom>
        </p:spPr>
      </p:pic>
    </p:spTree>
    <p:extLst>
      <p:ext uri="{BB962C8B-B14F-4D97-AF65-F5344CB8AC3E}">
        <p14:creationId xmlns:p14="http://schemas.microsoft.com/office/powerpoint/2010/main" val="86778407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par>
                                <p:cTn id="20" presetID="9"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1051597" y="246799"/>
                <a:ext cx="7067044" cy="2192908"/>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3:</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Tung một đồng xu cân đối và đồng chất hai lần liên tiếp. Xét các biến cố:</a:t>
                </a:r>
              </a:p>
              <a:p>
                <a:pPr lvl="0" algn="just">
                  <a:lnSpc>
                    <a:spcPct val="150000"/>
                  </a:lnSpc>
                  <a:buClr>
                    <a:srgbClr val="2D1549"/>
                  </a:buClr>
                  <a:buSzPts val="1100"/>
                  <a:defRPr/>
                </a:pPr>
                <a:r>
                  <a:rPr lang="en-US" sz="1800" kern="1200">
                    <a:ea typeface="+mn-ea"/>
                    <a:cs typeface="Arial" panose="020B0604020202020204" pitchFamily="34" charset="0"/>
                  </a:rPr>
                  <a: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“Đồng xu xuất hiện mặt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𝑆</m:t>
                    </m:r>
                  </m:oMath>
                </a14:m>
                <a:r>
                  <a:rPr lang="vi-VN" sz="1800" kern="1200">
                    <a:latin typeface="Arial" panose="020B0604020202020204" pitchFamily="34" charset="0"/>
                    <a:ea typeface="+mn-ea"/>
                    <a:cs typeface="Arial" panose="020B0604020202020204" pitchFamily="34" charset="0"/>
                  </a:rPr>
                  <a:t> ở lần tung thứ nhất”;</a:t>
                </a:r>
              </a:p>
              <a:p>
                <a:pPr lvl="0" algn="just">
                  <a:lnSpc>
                    <a:spcPct val="150000"/>
                  </a:lnSpc>
                  <a:buClr>
                    <a:srgbClr val="2D1549"/>
                  </a:buClr>
                  <a:buSzPts val="1100"/>
                  <a:defRPr/>
                </a:pPr>
                <a:r>
                  <a:rPr lang="en-US" sz="1800" kern="1200">
                    <a:ea typeface="+mn-ea"/>
                    <a:cs typeface="Arial" panose="020B0604020202020204" pitchFamily="34" charset="0"/>
                  </a:rPr>
                  <a: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“Đồng xu xuất hiện mặt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𝑁</m:t>
                    </m:r>
                  </m:oMath>
                </a14:m>
                <a:r>
                  <a:rPr lang="vi-VN" sz="1800" kern="1200">
                    <a:latin typeface="Arial" panose="020B0604020202020204" pitchFamily="34" charset="0"/>
                    <a:ea typeface="+mn-ea"/>
                    <a:cs typeface="Arial" panose="020B0604020202020204" pitchFamily="34" charset="0"/>
                  </a:rPr>
                  <a:t> ở lần tung thứ nhất”.</a:t>
                </a:r>
              </a:p>
              <a:p>
                <a:pPr lvl="0" algn="just">
                  <a:lnSpc>
                    <a:spcPct val="150000"/>
                  </a:lnSpc>
                  <a:buClr>
                    <a:srgbClr val="2D1549"/>
                  </a:buClr>
                  <a:buSzPts val="1100"/>
                  <a:defRPr/>
                </a:pPr>
                <a:r>
                  <a:rPr lang="vi-VN" sz="1800" kern="1200">
                    <a:latin typeface="Arial" panose="020B0604020202020204" pitchFamily="34" charset="0"/>
                    <a:ea typeface="+mn-ea"/>
                    <a:cs typeface="Arial" panose="020B0604020202020204" pitchFamily="34" charset="0"/>
                  </a:rPr>
                  <a:t>Hai biến cố trên có xung khắc hay không?</a:t>
                </a:r>
              </a:p>
            </p:txBody>
          </p:sp>
        </mc:Choice>
        <mc:Fallback xmlns="">
          <p:sp>
            <p:nvSpPr>
              <p:cNvPr id="10" name="TextBox 9"/>
              <p:cNvSpPr txBox="1">
                <a:spLocks noRot="1" noChangeAspect="1" noMove="1" noResize="1" noEditPoints="1" noAdjustHandles="1" noChangeArrowheads="1" noChangeShapeType="1" noTextEdit="1"/>
              </p:cNvSpPr>
              <p:nvPr/>
            </p:nvSpPr>
            <p:spPr>
              <a:xfrm>
                <a:off x="1051597" y="246799"/>
                <a:ext cx="7067044" cy="2192908"/>
              </a:xfrm>
              <a:prstGeom prst="rect">
                <a:avLst/>
              </a:prstGeom>
              <a:blipFill>
                <a:blip r:embed="rId3"/>
                <a:stretch>
                  <a:fillRect l="-863" r="-690" b="-111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001838" y="4221565"/>
            <a:ext cx="935428" cy="735913"/>
          </a:xfrm>
          <a:prstGeom prst="rect">
            <a:avLst/>
          </a:prstGeom>
        </p:spPr>
      </p:pic>
      <p:sp>
        <p:nvSpPr>
          <p:cNvPr id="6" name="Rectangle 5"/>
          <p:cNvSpPr/>
          <p:nvPr/>
        </p:nvSpPr>
        <p:spPr>
          <a:xfrm>
            <a:off x="1596478" y="2368329"/>
            <a:ext cx="726481" cy="530915"/>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1051597" y="2959986"/>
                <a:ext cx="5562672" cy="1946687"/>
              </a:xfrm>
              <a:prstGeom prst="rect">
                <a:avLst/>
              </a:prstGeom>
            </p:spPr>
            <p:txBody>
              <a:bodyPr wrap="square">
                <a:spAutoFit/>
              </a:bodyPr>
              <a:lstStyle/>
              <a:p>
                <a:pPr>
                  <a:lnSpc>
                    <a:spcPct val="150000"/>
                  </a:lnSpc>
                  <a:spcBef>
                    <a:spcPts val="300"/>
                  </a:spcBef>
                  <a:spcAft>
                    <a:spcPts val="300"/>
                  </a:spcAft>
                </a:pPr>
                <a:r>
                  <a:rPr lang="en-US" sz="1800">
                    <a:solidFill>
                      <a:srgbClr val="020200"/>
                    </a:solidFill>
                    <a:latin typeface="+mn-lt"/>
                  </a:rPr>
                  <a:t>Ta thấy:</a:t>
                </a:r>
                <a:endParaRPr lang="en-US" sz="1800">
                  <a:latin typeface="+mn-lt"/>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rPr>
                        <m:t> = </m:t>
                      </m:r>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rPr>
                            <m:t>𝑆𝑆</m:t>
                          </m:r>
                          <m:r>
                            <a:rPr lang="en-US" sz="1800" i="1" smtClean="0">
                              <a:latin typeface="Cambria Math" panose="02040503050406030204" pitchFamily="18" charset="0"/>
                            </a:rPr>
                            <m:t>; </m:t>
                          </m:r>
                          <m:r>
                            <a:rPr lang="en-US" sz="1800" i="1" smtClean="0">
                              <a:latin typeface="Cambria Math" panose="02040503050406030204" pitchFamily="18" charset="0"/>
                            </a:rPr>
                            <m:t>𝑆𝑁</m:t>
                          </m:r>
                        </m:e>
                      </m:d>
                      <m:r>
                        <a:rPr lang="en-US" sz="1800" i="1" smtClean="0">
                          <a:latin typeface="Cambria Math" panose="02040503050406030204" pitchFamily="18" charset="0"/>
                        </a:rPr>
                        <m:t>; </m:t>
                      </m:r>
                      <m:r>
                        <a:rPr lang="en-US" sz="1800" i="1" smtClean="0">
                          <a:latin typeface="Cambria Math" panose="02040503050406030204" pitchFamily="18" charset="0"/>
                        </a:rPr>
                        <m:t>𝐵</m:t>
                      </m:r>
                      <m:r>
                        <a:rPr lang="en-US" sz="1800" i="1" smtClean="0">
                          <a:latin typeface="Cambria Math" panose="02040503050406030204" pitchFamily="18" charset="0"/>
                        </a:rPr>
                        <m:t> = {</m:t>
                      </m:r>
                      <m:r>
                        <a:rPr lang="en-US" sz="1800" i="1" smtClean="0">
                          <a:latin typeface="Cambria Math" panose="02040503050406030204" pitchFamily="18" charset="0"/>
                        </a:rPr>
                        <m:t>𝑁𝑆</m:t>
                      </m:r>
                      <m:r>
                        <a:rPr lang="en-US" sz="1800" i="1" smtClean="0">
                          <a:latin typeface="Cambria Math" panose="02040503050406030204" pitchFamily="18" charset="0"/>
                        </a:rPr>
                        <m:t>; </m:t>
                      </m:r>
                      <m:r>
                        <a:rPr lang="en-US" sz="1800" i="1" smtClean="0">
                          <a:latin typeface="Cambria Math" panose="02040503050406030204" pitchFamily="18" charset="0"/>
                        </a:rPr>
                        <m:t>𝑁𝑁</m:t>
                      </m:r>
                      <m:r>
                        <a:rPr lang="en-US" sz="1800" i="1" smtClean="0">
                          <a:latin typeface="Cambria Math" panose="02040503050406030204" pitchFamily="18" charset="0"/>
                        </a:rPr>
                        <m:t>}.</m:t>
                      </m:r>
                    </m:oMath>
                  </m:oMathPara>
                </a14:m>
                <a:endParaRPr lang="en-US" sz="1800">
                  <a:latin typeface="+mn-lt"/>
                </a:endParaRPr>
              </a:p>
              <a:p>
                <a:pPr>
                  <a:lnSpc>
                    <a:spcPct val="150000"/>
                  </a:lnSpc>
                  <a:spcBef>
                    <a:spcPts val="300"/>
                  </a:spcBef>
                  <a:spcAft>
                    <a:spcPts val="300"/>
                  </a:spcAft>
                </a:pPr>
                <a:r>
                  <a:rPr lang="en-US" sz="1800">
                    <a:latin typeface="+mn-lt"/>
                  </a:rPr>
                  <a:t>Suy ra </a:t>
                </a:r>
                <a14:m>
                  <m:oMath xmlns:m="http://schemas.openxmlformats.org/officeDocument/2006/math">
                    <m:r>
                      <a:rPr lang="en-US" sz="1800" i="1" smtClean="0">
                        <a:latin typeface="Cambria Math" panose="02040503050406030204" pitchFamily="18" charset="0"/>
                      </a:rPr>
                      <m:t>𝐴</m:t>
                    </m:r>
                    <m:r>
                      <a:rPr lang="en-US" sz="1800" i="1" smtClean="0">
                        <a:latin typeface="Cambria Math" panose="02040503050406030204" pitchFamily="18" charset="0"/>
                        <a:ea typeface="Cambria Math" panose="02040503050406030204" pitchFamily="18" charset="0"/>
                      </a:rPr>
                      <m:t>∩</m:t>
                    </m:r>
                    <m:r>
                      <a:rPr lang="en-US" sz="1800" i="1" smtClean="0">
                        <a:latin typeface="Cambria Math" panose="02040503050406030204" pitchFamily="18" charset="0"/>
                      </a:rPr>
                      <m:t>𝐵</m:t>
                    </m:r>
                    <m:r>
                      <a:rPr lang="en-US" sz="1800" b="0" i="1" smtClean="0">
                        <a:latin typeface="Cambria Math" panose="02040503050406030204" pitchFamily="18" charset="0"/>
                      </a:rPr>
                      <m:t>=</m:t>
                    </m:r>
                    <m:r>
                      <a:rPr lang="en-US" sz="1800" i="1" smtClean="0">
                        <a:latin typeface="Cambria Math" panose="02040503050406030204" pitchFamily="18" charset="0"/>
                      </a:rPr>
                      <m:t>Ø</m:t>
                    </m:r>
                  </m:oMath>
                </a14:m>
                <a:r>
                  <a:rPr lang="en-US" sz="1800">
                    <a:latin typeface="+mn-lt"/>
                  </a:rPr>
                  <a:t>. </a:t>
                </a:r>
              </a:p>
              <a:p>
                <a:pPr>
                  <a:lnSpc>
                    <a:spcPct val="150000"/>
                  </a:lnSpc>
                  <a:spcBef>
                    <a:spcPts val="300"/>
                  </a:spcBef>
                  <a:spcAft>
                    <a:spcPts val="300"/>
                  </a:spcAft>
                </a:pPr>
                <a:r>
                  <a:rPr lang="en-US" sz="1800">
                    <a:latin typeface="+mn-lt"/>
                  </a:rPr>
                  <a:t>Do đó, </a:t>
                </a:r>
                <a14:m>
                  <m:oMath xmlns:m="http://schemas.openxmlformats.org/officeDocument/2006/math">
                    <m:r>
                      <a:rPr lang="en-US" sz="1800" i="1" smtClean="0">
                        <a:latin typeface="Cambria Math" panose="02040503050406030204" pitchFamily="18" charset="0"/>
                      </a:rPr>
                      <m:t>𝐴</m:t>
                    </m:r>
                  </m:oMath>
                </a14:m>
                <a:r>
                  <a:rPr lang="en-US" sz="1800">
                    <a:latin typeface="+mn-lt"/>
                  </a:rPr>
                  <a:t> và </a:t>
                </a:r>
                <a14:m>
                  <m:oMath xmlns:m="http://schemas.openxmlformats.org/officeDocument/2006/math">
                    <m:r>
                      <a:rPr lang="en-US" sz="1800" i="1" smtClean="0">
                        <a:latin typeface="Cambria Math" panose="02040503050406030204" pitchFamily="18" charset="0"/>
                      </a:rPr>
                      <m:t>𝐵</m:t>
                    </m:r>
                  </m:oMath>
                </a14:m>
                <a:r>
                  <a:rPr lang="en-US" sz="1800">
                    <a:latin typeface="+mn-lt"/>
                  </a:rPr>
                  <a:t> là hai biến cố xung khắc.</a:t>
                </a:r>
              </a:p>
            </p:txBody>
          </p:sp>
        </mc:Choice>
        <mc:Fallback xmlns="">
          <p:sp>
            <p:nvSpPr>
              <p:cNvPr id="3" name="Rectangle 2"/>
              <p:cNvSpPr>
                <a:spLocks noRot="1" noChangeAspect="1" noMove="1" noResize="1" noEditPoints="1" noAdjustHandles="1" noChangeArrowheads="1" noChangeShapeType="1" noTextEdit="1"/>
              </p:cNvSpPr>
              <p:nvPr/>
            </p:nvSpPr>
            <p:spPr>
              <a:xfrm>
                <a:off x="1051597" y="2959986"/>
                <a:ext cx="5562672" cy="1946687"/>
              </a:xfrm>
              <a:prstGeom prst="rect">
                <a:avLst/>
              </a:prstGeom>
              <a:blipFill>
                <a:blip r:embed="rId5"/>
                <a:stretch>
                  <a:fillRect l="-987" b="-1567"/>
                </a:stretch>
              </a:blipFill>
            </p:spPr>
            <p:txBody>
              <a:bodyPr/>
              <a:lstStyle/>
              <a:p>
                <a:r>
                  <a:rPr lang="en-US">
                    <a:noFill/>
                  </a:rPr>
                  <a:t> </a:t>
                </a:r>
              </a:p>
            </p:txBody>
          </p:sp>
        </mc:Fallback>
      </mc:AlternateContent>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up)">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136669" y="3670324"/>
            <a:ext cx="1203819" cy="722292"/>
          </a:xfrm>
          <a:prstGeom prst="rect">
            <a:avLst/>
          </a:prstGeom>
        </p:spPr>
      </p:pic>
      <p:sp>
        <p:nvSpPr>
          <p:cNvPr id="5" name="TextBox 4"/>
          <p:cNvSpPr txBox="1"/>
          <p:nvPr/>
        </p:nvSpPr>
        <p:spPr>
          <a:xfrm>
            <a:off x="3465611" y="561340"/>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2" name="Rectangle 1"/>
              <p:cNvSpPr/>
              <p:nvPr/>
            </p:nvSpPr>
            <p:spPr>
              <a:xfrm>
                <a:off x="621689" y="1333369"/>
                <a:ext cx="7887099" cy="2123658"/>
              </a:xfrm>
              <a:prstGeom prst="rect">
                <a:avLst/>
              </a:prstGeom>
            </p:spPr>
            <p:txBody>
              <a:bodyPr wrap="square">
                <a:spAutoFit/>
              </a:bodyPr>
              <a:lstStyle/>
              <a:p>
                <a:pPr algn="just">
                  <a:lnSpc>
                    <a:spcPct val="165000"/>
                  </a:lnSpc>
                </a:pPr>
                <a:r>
                  <a:rPr lang="vi-VN" sz="2000">
                    <a:latin typeface="+mn-lt"/>
                  </a:rPr>
                  <a:t>Gieo ngẫu nhiên một xúc xắc cân đối và đồng chất hai lần liên tiếp. Hai biến cố sau có xung khắc không?</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𝐴</m:t>
                    </m:r>
                  </m:oMath>
                </a14:m>
                <a:r>
                  <a:rPr lang="vi-VN" sz="2000">
                    <a:latin typeface="+mn-lt"/>
                  </a:rPr>
                  <a:t>: “Tổng số chấm trong hai lần gieo nhỏ hơn 5”;</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“Tổng số chấm trong hai lần gieo lớn hơn 6”.</a:t>
                </a:r>
              </a:p>
            </p:txBody>
          </p:sp>
        </mc:Choice>
        <mc:Fallback xmlns="">
          <p:sp>
            <p:nvSpPr>
              <p:cNvPr id="2" name="Rectangle 1"/>
              <p:cNvSpPr>
                <a:spLocks noRot="1" noChangeAspect="1" noMove="1" noResize="1" noEditPoints="1" noAdjustHandles="1" noChangeArrowheads="1" noChangeShapeType="1" noTextEdit="1"/>
              </p:cNvSpPr>
              <p:nvPr/>
            </p:nvSpPr>
            <p:spPr>
              <a:xfrm>
                <a:off x="621689" y="1333369"/>
                <a:ext cx="7887099" cy="2123658"/>
              </a:xfrm>
              <a:prstGeom prst="rect">
                <a:avLst/>
              </a:prstGeom>
              <a:blipFill>
                <a:blip r:embed="rId4"/>
                <a:stretch>
                  <a:fillRect l="-850" r="-773" b="-1149"/>
                </a:stretch>
              </a:blipFill>
            </p:spPr>
            <p:txBody>
              <a:bodyPr/>
              <a:lstStyle/>
              <a:p>
                <a:r>
                  <a:rPr lang="en-US">
                    <a:noFill/>
                  </a:rPr>
                  <a:t> </a:t>
                </a:r>
              </a:p>
            </p:txBody>
          </p:sp>
        </mc:Fallback>
      </mc:AlternateContent>
      <p:sp>
        <p:nvSpPr>
          <p:cNvPr id="7" name="Rectangle 6"/>
          <p:cNvSpPr/>
          <p:nvPr/>
        </p:nvSpPr>
        <p:spPr>
          <a:xfrm>
            <a:off x="1559943" y="3457027"/>
            <a:ext cx="1056036" cy="553998"/>
          </a:xfrm>
          <a:prstGeom prst="rect">
            <a:avLst/>
          </a:prstGeom>
        </p:spPr>
        <p:txBody>
          <a:bodyPr wrap="squar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3" name="Rectangle 2"/>
              <p:cNvSpPr/>
              <p:nvPr/>
            </p:nvSpPr>
            <p:spPr>
              <a:xfrm>
                <a:off x="2724767" y="3965852"/>
                <a:ext cx="3728649" cy="496996"/>
              </a:xfrm>
              <a:prstGeom prst="rect">
                <a:avLst/>
              </a:prstGeom>
            </p:spPr>
            <p:txBody>
              <a:bodyPr wrap="none">
                <a:spAutoFit/>
              </a:bodyPr>
              <a:lstStyle/>
              <a:p>
                <a:pPr algn="just">
                  <a:lnSpc>
                    <a:spcPct val="150000"/>
                  </a:lnSpc>
                  <a:spcBef>
                    <a:spcPts val="600"/>
                  </a:spcBef>
                  <a:spcAft>
                    <a:spcPts val="600"/>
                  </a:spcAft>
                </a:pPr>
                <a:r>
                  <a:rPr lang="pt-BR" sz="2000">
                    <a:latin typeface="+mn-lt"/>
                    <a:ea typeface="Dotum" panose="020B0600000101010101" pitchFamily="34" charset="-127"/>
                    <a:cs typeface="Times New Roman" panose="02020603050405020304" pitchFamily="18" charset="0"/>
                  </a:rPr>
                  <a:t>Biến cố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pt-BR" sz="2000">
                    <a:effectLst/>
                    <a:latin typeface="+mn-lt"/>
                    <a:ea typeface="Dotum" panose="020B0600000101010101" pitchFamily="34" charset="-127"/>
                    <a:cs typeface="Times New Roman" panose="02020603050405020304" pitchFamily="18" charset="0"/>
                  </a:rPr>
                  <a:t> xung khắc biến cố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pt-BR" sz="2000">
                    <a:effectLst/>
                    <a:latin typeface="+mn-lt"/>
                    <a:ea typeface="Dotum" panose="020B0600000101010101" pitchFamily="34" charset="-127"/>
                    <a:cs typeface="Times New Roman" panose="02020603050405020304" pitchFamily="18" charset="0"/>
                  </a:rPr>
                  <a:t>.</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724767" y="3965852"/>
                <a:ext cx="3728649" cy="496996"/>
              </a:xfrm>
              <a:prstGeom prst="rect">
                <a:avLst/>
              </a:prstGeom>
              <a:blipFill>
                <a:blip r:embed="rId5"/>
                <a:stretch>
                  <a:fillRect l="-1797" r="-654" b="-22222"/>
                </a:stretch>
              </a:blipFill>
            </p:spPr>
            <p:txBody>
              <a:bodyPr/>
              <a:lstStyle/>
              <a:p>
                <a:r>
                  <a:rPr lang="en-US">
                    <a:noFill/>
                  </a:rPr>
                  <a:t> </a:t>
                </a:r>
              </a:p>
            </p:txBody>
          </p:sp>
        </mc:Fallback>
      </mc:AlternateContent>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338"/>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361243" y="376997"/>
            <a:ext cx="2775163" cy="584775"/>
          </a:xfrm>
          <a:prstGeom prst="rect">
            <a:avLst/>
          </a:prstGeom>
          <a:noFill/>
        </p:spPr>
        <p:txBody>
          <a:bodyPr wrap="square" rtlCol="0">
            <a:spAutoFit/>
          </a:bodyPr>
          <a:lstStyle/>
          <a:p>
            <a:pPr algn="ctr">
              <a:buClr>
                <a:srgbClr val="000000"/>
              </a:buClr>
              <a:buFont typeface="Arial"/>
              <a:buNone/>
            </a:pPr>
            <a:r>
              <a:rPr lang="en-US" sz="3200" b="1" kern="0" dirty="0">
                <a:solidFill>
                  <a:srgbClr val="C00000"/>
                </a:solidFill>
                <a:latin typeface="Arial" panose="020B0604020202020204" pitchFamily="34" charset="0"/>
                <a:cs typeface="Arial" panose="020B0604020202020204" pitchFamily="34" charset="0"/>
                <a:sym typeface="Arial"/>
              </a:rPr>
              <a:t>KHỞI ĐỘNG</a:t>
            </a:r>
          </a:p>
        </p:txBody>
      </p:sp>
      <p:sp>
        <p:nvSpPr>
          <p:cNvPr id="2" name="Rectangle 1"/>
          <p:cNvSpPr/>
          <p:nvPr/>
        </p:nvSpPr>
        <p:spPr>
          <a:xfrm>
            <a:off x="357837" y="998838"/>
            <a:ext cx="5677205" cy="3000821"/>
          </a:xfrm>
          <a:prstGeom prst="rect">
            <a:avLst/>
          </a:prstGeom>
        </p:spPr>
        <p:txBody>
          <a:bodyPr wrap="square">
            <a:spAutoFit/>
          </a:bodyPr>
          <a:lstStyle/>
          <a:p>
            <a:pPr algn="just">
              <a:lnSpc>
                <a:spcPct val="150000"/>
              </a:lnSpc>
            </a:pPr>
            <a:r>
              <a:rPr lang="vi-VN" sz="1800">
                <a:latin typeface="+mn-lt"/>
                <a:ea typeface="Calibri" panose="020F0502020204030204" pitchFamily="34" charset="0"/>
                <a:cs typeface="Times New Roman" panose="02020603050405020304" pitchFamily="18" charset="0"/>
              </a:rPr>
              <a:t>Gieo ngẫu nhiên một xúc xắc cân đối và đồng chất một lần (Hình 1). Xét các biến cố ngẫu nhiên:</a:t>
            </a:r>
          </a:p>
          <a:p>
            <a:pPr algn="just">
              <a:lnSpc>
                <a:spcPct val="150000"/>
              </a:lnSpc>
            </a:pPr>
            <a:r>
              <a:rPr lang="vi-VN" sz="1800">
                <a:latin typeface="+mn-lt"/>
                <a:ea typeface="Calibri" panose="020F0502020204030204" pitchFamily="34" charset="0"/>
                <a:cs typeface="Times New Roman" panose="02020603050405020304" pitchFamily="18" charset="0"/>
              </a:rPr>
              <a:t>A: “Mặt xuất hiện của xúc xắc có số chấm là số chẵn”.</a:t>
            </a:r>
          </a:p>
          <a:p>
            <a:pPr algn="just">
              <a:lnSpc>
                <a:spcPct val="150000"/>
              </a:lnSpc>
            </a:pPr>
            <a:r>
              <a:rPr lang="vi-VN" sz="1800">
                <a:latin typeface="+mn-lt"/>
                <a:ea typeface="Calibri" panose="020F0502020204030204" pitchFamily="34" charset="0"/>
                <a:cs typeface="Times New Roman" panose="02020603050405020304" pitchFamily="18" charset="0"/>
              </a:rPr>
              <a:t>B: “Mặt xuất hiện của xúc xắc có số chấm là số chia hết cho 3”.</a:t>
            </a:r>
          </a:p>
          <a:p>
            <a:pPr algn="just">
              <a:lnSpc>
                <a:spcPct val="150000"/>
              </a:lnSpc>
            </a:pPr>
            <a:r>
              <a:rPr lang="vi-VN" sz="1800">
                <a:latin typeface="+mn-lt"/>
                <a:ea typeface="Calibri" panose="020F0502020204030204" pitchFamily="34" charset="0"/>
                <a:cs typeface="Times New Roman" panose="02020603050405020304" pitchFamily="18" charset="0"/>
              </a:rPr>
              <a:t>C: “Mặt xuất hiện của xúc xắc có số chấm là số chẵn hoặc chia hết cho 3”.</a:t>
            </a:r>
          </a:p>
        </p:txBody>
      </p:sp>
      <p:pic>
        <p:nvPicPr>
          <p:cNvPr id="5" name="Picture 4"/>
          <p:cNvPicPr>
            <a:picLocks noChangeAspect="1"/>
          </p:cNvPicPr>
          <p:nvPr/>
        </p:nvPicPr>
        <p:blipFill>
          <a:blip r:embed="rId3"/>
          <a:stretch>
            <a:fillRect/>
          </a:stretch>
        </p:blipFill>
        <p:spPr>
          <a:xfrm rot="944728">
            <a:off x="255988" y="96402"/>
            <a:ext cx="557267" cy="867986"/>
          </a:xfrm>
          <a:prstGeom prst="rect">
            <a:avLst/>
          </a:prstGeom>
        </p:spPr>
      </p:pic>
      <p:pic>
        <p:nvPicPr>
          <p:cNvPr id="6" name="Picture 5"/>
          <p:cNvPicPr>
            <a:picLocks noChangeAspect="1"/>
          </p:cNvPicPr>
          <p:nvPr/>
        </p:nvPicPr>
        <p:blipFill>
          <a:blip r:embed="rId4"/>
          <a:stretch>
            <a:fillRect/>
          </a:stretch>
        </p:blipFill>
        <p:spPr>
          <a:xfrm>
            <a:off x="786509" y="299995"/>
            <a:ext cx="426344" cy="36433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027091" y="1173327"/>
            <a:ext cx="2800232" cy="2588227"/>
          </a:xfrm>
          <a:prstGeom prst="rect">
            <a:avLst/>
          </a:prstGeom>
        </p:spPr>
      </p:pic>
      <p:grpSp>
        <p:nvGrpSpPr>
          <p:cNvPr id="14" name="Group 13"/>
          <p:cNvGrpSpPr/>
          <p:nvPr/>
        </p:nvGrpSpPr>
        <p:grpSpPr>
          <a:xfrm>
            <a:off x="1039835" y="4015561"/>
            <a:ext cx="7029522" cy="836590"/>
            <a:chOff x="1077283" y="3926483"/>
            <a:chExt cx="7029522" cy="836590"/>
          </a:xfrm>
        </p:grpSpPr>
        <p:sp>
          <p:nvSpPr>
            <p:cNvPr id="12" name="Rounded Rectangular Callout 11"/>
            <p:cNvSpPr/>
            <p:nvPr/>
          </p:nvSpPr>
          <p:spPr>
            <a:xfrm>
              <a:off x="1804311" y="4080520"/>
              <a:ext cx="6302494" cy="602217"/>
            </a:xfrm>
            <a:prstGeom prst="wedgeRoundRectCallout">
              <a:avLst>
                <a:gd name="adj1" fmla="val -53889"/>
                <a:gd name="adj2" fmla="val -39451"/>
                <a:gd name="adj3" fmla="val 16667"/>
              </a:avLst>
            </a:prstGeom>
            <a:ln w="38100"/>
            <a:effectLst>
              <a:outerShdw blurRad="50800" dist="38100" dir="18900000" algn="b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1800">
                  <a:solidFill>
                    <a:srgbClr val="000000"/>
                  </a:solidFill>
                  <a:ea typeface="Calibri" panose="020F0502020204030204" pitchFamily="34" charset="0"/>
                  <a:cs typeface="Times New Roman" panose="02020603050405020304" pitchFamily="18" charset="0"/>
                </a:rPr>
                <a:t>Biến cố C có liên hệ như thế </a:t>
              </a:r>
              <a:r>
                <a:rPr lang="en-US" sz="1800">
                  <a:solidFill>
                    <a:srgbClr val="000000"/>
                  </a:solidFill>
                  <a:latin typeface="Arial" panose="020B0604020202020204" pitchFamily="34" charset="0"/>
                  <a:ea typeface="Calibri" panose="020F0502020204030204" pitchFamily="34" charset="0"/>
                  <a:cs typeface="Times New Roman" panose="02020603050405020304" pitchFamily="18" charset="0"/>
                </a:rPr>
                <a:t>n</a:t>
              </a:r>
              <a:r>
                <a:rPr lang="vi-VN" sz="1800">
                  <a:solidFill>
                    <a:srgbClr val="000000"/>
                  </a:solidFill>
                  <a:ea typeface="Calibri" panose="020F0502020204030204" pitchFamily="34" charset="0"/>
                  <a:cs typeface="Times New Roman" panose="02020603050405020304" pitchFamily="18" charset="0"/>
                </a:rPr>
                <a:t>ào với hai biến cố A và B?</a:t>
              </a:r>
            </a:p>
          </p:txBody>
        </p:sp>
        <p:pic>
          <p:nvPicPr>
            <p:cNvPr id="13" name="Picture 12"/>
            <p:cNvPicPr>
              <a:picLocks noChangeAspect="1"/>
            </p:cNvPicPr>
            <p:nvPr/>
          </p:nvPicPr>
          <p:blipFill>
            <a:blip r:embed="rId7"/>
            <a:stretch>
              <a:fillRect/>
            </a:stretch>
          </p:blipFill>
          <p:spPr>
            <a:xfrm>
              <a:off x="1077283" y="3926483"/>
              <a:ext cx="597896" cy="836590"/>
            </a:xfrm>
            <a:prstGeom prst="rect">
              <a:avLst/>
            </a:prstGeom>
          </p:spPr>
        </p:pic>
      </p:gr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94677" y="1363857"/>
            <a:ext cx="6349894" cy="2087009"/>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II. BIẾN CỐ ĐỘC LẬP</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2091650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4106527" y="427638"/>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28043" y="1048849"/>
                <a:ext cx="8077577" cy="3542060"/>
              </a:xfrm>
              <a:prstGeom prst="rect">
                <a:avLst/>
              </a:prstGeom>
            </p:spPr>
            <p:txBody>
              <a:bodyPr wrap="square">
                <a:spAutoFit/>
              </a:bodyPr>
              <a:lstStyle/>
              <a:p>
                <a:pPr lvl="0" algn="just">
                  <a:lnSpc>
                    <a:spcPct val="150000"/>
                  </a:lnSpc>
                </a:pPr>
                <a:r>
                  <a:rPr lang="vi-VN" sz="2100">
                    <a:latin typeface="Arial" panose="020B0604020202020204" pitchFamily="34" charset="0"/>
                  </a:rPr>
                  <a:t>Tung một đồng xu cân đối và đồng chất hai lần liên tiếp. Xét các biến cố:</a:t>
                </a:r>
                <a:endParaRPr lang="en-US" sz="2100">
                  <a:latin typeface="Arial" panose="020B0604020202020204" pitchFamily="34" charset="0"/>
                </a:endParaRPr>
              </a:p>
              <a:p>
                <a:pPr lvl="0" algn="just">
                  <a:lnSpc>
                    <a:spcPct val="150000"/>
                  </a:lnSpc>
                </a:pPr>
                <a:r>
                  <a:rPr lang="en-US" sz="2100">
                    <a:latin typeface="Arial" panose="020B0604020202020204" pitchFamily="34" charset="0"/>
                  </a:rPr>
                  <a:t>	</a:t>
                </a:r>
                <a14:m>
                  <m:oMath xmlns:m="http://schemas.openxmlformats.org/officeDocument/2006/math">
                    <m:r>
                      <a:rPr lang="vi-VN" sz="2100" i="1" smtClean="0">
                        <a:latin typeface="Cambria Math" panose="02040503050406030204" pitchFamily="18" charset="0"/>
                      </a:rPr>
                      <m:t>𝐴</m:t>
                    </m:r>
                  </m:oMath>
                </a14:m>
                <a:r>
                  <a:rPr lang="vi-VN" sz="2100">
                    <a:latin typeface="Arial" panose="020B0604020202020204" pitchFamily="34" charset="0"/>
                  </a:rPr>
                  <a:t>: “Đồng xu xuất hiện mặt </a:t>
                </a:r>
                <a14:m>
                  <m:oMath xmlns:m="http://schemas.openxmlformats.org/officeDocument/2006/math">
                    <m:r>
                      <a:rPr lang="vi-VN" sz="2400" i="1">
                        <a:latin typeface="Cambria Math" panose="02040503050406030204" pitchFamily="18" charset="0"/>
                        <a:ea typeface="Arial" panose="020B0604020202020204" pitchFamily="34" charset="0"/>
                        <a:cs typeface="Times New Roman" panose="02020603050405020304" pitchFamily="18" charset="0"/>
                      </a:rPr>
                      <m:t>𝑆</m:t>
                    </m:r>
                  </m:oMath>
                </a14:m>
                <a:r>
                  <a:rPr lang="vi-VN" sz="2100" i="1">
                    <a:latin typeface="Arial" panose="020B0604020202020204" pitchFamily="34" charset="0"/>
                  </a:rPr>
                  <a:t> </a:t>
                </a:r>
                <a:r>
                  <a:rPr lang="vi-VN" sz="2100">
                    <a:latin typeface="Arial" panose="020B0604020202020204" pitchFamily="34" charset="0"/>
                  </a:rPr>
                  <a:t>ở lần gieo thứ nhất”;</a:t>
                </a:r>
              </a:p>
              <a:p>
                <a:pPr lvl="0" algn="just">
                  <a:lnSpc>
                    <a:spcPct val="150000"/>
                  </a:lnSpc>
                </a:pPr>
                <a:r>
                  <a:rPr lang="en-US" sz="2100">
                    <a:latin typeface="Arial" panose="020B0604020202020204" pitchFamily="34" charset="0"/>
                  </a:rPr>
                  <a:t>	</a:t>
                </a:r>
                <a14:m>
                  <m:oMath xmlns:m="http://schemas.openxmlformats.org/officeDocument/2006/math">
                    <m:r>
                      <a:rPr lang="vi-VN" sz="2100" i="1" smtClean="0">
                        <a:latin typeface="Cambria Math" panose="02040503050406030204" pitchFamily="18" charset="0"/>
                      </a:rPr>
                      <m:t>𝐵</m:t>
                    </m:r>
                  </m:oMath>
                </a14:m>
                <a:r>
                  <a:rPr lang="vi-VN" sz="2100">
                    <a:latin typeface="Arial" panose="020B0604020202020204" pitchFamily="34" charset="0"/>
                  </a:rPr>
                  <a:t>: “Đồng xu xuất hiện mặt </a:t>
                </a:r>
                <a14:m>
                  <m:oMath xmlns:m="http://schemas.openxmlformats.org/officeDocument/2006/math">
                    <m:r>
                      <a:rPr lang="vi-VN" sz="2100" i="1" smtClean="0">
                        <a:latin typeface="Cambria Math" panose="02040503050406030204" pitchFamily="18" charset="0"/>
                      </a:rPr>
                      <m:t>𝑁</m:t>
                    </m:r>
                  </m:oMath>
                </a14:m>
                <a:r>
                  <a:rPr lang="vi-VN" sz="2100">
                    <a:latin typeface="Arial" panose="020B0604020202020204" pitchFamily="34" charset="0"/>
                  </a:rPr>
                  <a:t> ở lần gieo thứ hai”.</a:t>
                </a:r>
              </a:p>
              <a:p>
                <a:pPr lvl="0" algn="just">
                  <a:lnSpc>
                    <a:spcPct val="150000"/>
                  </a:lnSpc>
                </a:pPr>
                <a:r>
                  <a:rPr lang="vi-VN" sz="2100">
                    <a:latin typeface="Arial" panose="020B0604020202020204" pitchFamily="34" charset="0"/>
                  </a:rPr>
                  <a:t>Đối với hai biến cố </a:t>
                </a:r>
                <a14:m>
                  <m:oMath xmlns:m="http://schemas.openxmlformats.org/officeDocument/2006/math">
                    <m:r>
                      <a:rPr lang="vi-VN" sz="2100" i="1" smtClean="0">
                        <a:latin typeface="Cambria Math" panose="02040503050406030204" pitchFamily="18" charset="0"/>
                      </a:rPr>
                      <m:t>𝐴</m:t>
                    </m:r>
                  </m:oMath>
                </a14:m>
                <a:r>
                  <a:rPr lang="vi-VN" sz="2100">
                    <a:latin typeface="Arial" panose="020B0604020202020204" pitchFamily="34" charset="0"/>
                  </a:rPr>
                  <a:t> và </a:t>
                </a:r>
                <a14:m>
                  <m:oMath xmlns:m="http://schemas.openxmlformats.org/officeDocument/2006/math">
                    <m:r>
                      <a:rPr lang="vi-VN" sz="2100" i="1" smtClean="0">
                        <a:latin typeface="Cambria Math" panose="02040503050406030204" pitchFamily="18" charset="0"/>
                      </a:rPr>
                      <m:t>𝐵</m:t>
                    </m:r>
                  </m:oMath>
                </a14:m>
                <a:r>
                  <a:rPr lang="vi-VN" sz="2100">
                    <a:latin typeface="Arial" panose="020B0604020202020204" pitchFamily="34" charset="0"/>
                  </a:rPr>
                  <a:t>, hãy cho biết một kết quả thuận lợi cho biến cố này có ảnh hưởng gì đến xác xuất xảy ra của biến cố kia hay không.</a:t>
                </a:r>
                <a:endParaRPr lang="en-US" sz="2100"/>
              </a:p>
            </p:txBody>
          </p:sp>
        </mc:Choice>
        <mc:Fallback xmlns="">
          <p:sp>
            <p:nvSpPr>
              <p:cNvPr id="9" name="Rectangle 8"/>
              <p:cNvSpPr>
                <a:spLocks noRot="1" noChangeAspect="1" noMove="1" noResize="1" noEditPoints="1" noAdjustHandles="1" noChangeArrowheads="1" noChangeShapeType="1" noTextEdit="1"/>
              </p:cNvSpPr>
              <p:nvPr/>
            </p:nvSpPr>
            <p:spPr>
              <a:xfrm>
                <a:off x="528043" y="1048849"/>
                <a:ext cx="8077577" cy="3542060"/>
              </a:xfrm>
              <a:prstGeom prst="rect">
                <a:avLst/>
              </a:prstGeom>
              <a:blipFill>
                <a:blip r:embed="rId3"/>
                <a:stretch>
                  <a:fillRect l="-906" r="-906" b="-861"/>
                </a:stretch>
              </a:blipFill>
            </p:spPr>
            <p:txBody>
              <a:bodyPr/>
              <a:lstStyle/>
              <a:p>
                <a:r>
                  <a:rPr lang="en-US">
                    <a:noFill/>
                  </a:rPr>
                  <a:t> </a:t>
                </a:r>
              </a:p>
            </p:txBody>
          </p:sp>
        </mc:Fallback>
      </mc:AlternateContent>
      <p:pic>
        <p:nvPicPr>
          <p:cNvPr id="12" name="Picture 11"/>
          <p:cNvPicPr>
            <a:picLocks noChangeAspect="1"/>
          </p:cNvPicPr>
          <p:nvPr/>
        </p:nvPicPr>
        <p:blipFill>
          <a:blip r:embed="rId4"/>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5"/>
          <a:stretch>
            <a:fillRect/>
          </a:stretch>
        </p:blipFill>
        <p:spPr>
          <a:xfrm flipH="1">
            <a:off x="-53459" y="182880"/>
            <a:ext cx="512496" cy="971728"/>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1" y="182880"/>
            <a:ext cx="8754386" cy="47628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3"/>
          <a:stretch>
            <a:fillRect/>
          </a:stretch>
        </p:blipFill>
        <p:spPr>
          <a:xfrm rot="573690">
            <a:off x="8280785" y="4204025"/>
            <a:ext cx="649670" cy="803904"/>
          </a:xfrm>
          <a:prstGeom prst="rect">
            <a:avLst/>
          </a:prstGeom>
        </p:spPr>
      </p:pic>
      <p:pic>
        <p:nvPicPr>
          <p:cNvPr id="3" name="Picture 2"/>
          <p:cNvPicPr>
            <a:picLocks noChangeAspect="1"/>
          </p:cNvPicPr>
          <p:nvPr/>
        </p:nvPicPr>
        <p:blipFill>
          <a:blip r:embed="rId4"/>
          <a:stretch>
            <a:fillRect/>
          </a:stretch>
        </p:blipFill>
        <p:spPr>
          <a:xfrm flipH="1">
            <a:off x="-53459" y="182880"/>
            <a:ext cx="512496" cy="971728"/>
          </a:xfrm>
          <a:prstGeom prst="rect">
            <a:avLst/>
          </a:prstGeom>
        </p:spPr>
      </p:pic>
      <p:sp>
        <p:nvSpPr>
          <p:cNvPr id="7" name="Rectangle 6"/>
          <p:cNvSpPr/>
          <p:nvPr/>
        </p:nvSpPr>
        <p:spPr>
          <a:xfrm>
            <a:off x="4170115" y="393050"/>
            <a:ext cx="784189" cy="51719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1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8" name="Rectangle 7"/>
              <p:cNvSpPr/>
              <p:nvPr/>
            </p:nvSpPr>
            <p:spPr>
              <a:xfrm>
                <a:off x="377986" y="1012884"/>
                <a:ext cx="8368448" cy="1057212"/>
              </a:xfrm>
              <a:prstGeom prst="rect">
                <a:avLst/>
              </a:prstGeom>
            </p:spPr>
            <p:txBody>
              <a:bodyPr wrap="square">
                <a:spAutoFit/>
              </a:bodyPr>
              <a:lstStyle/>
              <a:p>
                <a:pPr marL="285750" marR="0" lvl="0" indent="-285750" algn="just" defTabSz="914400" rtl="0" eaLnBrk="1" fontAlgn="auto" latinLnBrk="0" hangingPunct="1">
                  <a:lnSpc>
                    <a:spcPct val="165000"/>
                  </a:lnSpc>
                  <a:spcBef>
                    <a:spcPts val="0"/>
                  </a:spcBef>
                  <a:spcAft>
                    <a:spcPts val="0"/>
                  </a:spcAft>
                  <a:buClr>
                    <a:srgbClr val="000000"/>
                  </a:buClr>
                  <a:buSzTx/>
                  <a:buFont typeface="Arial" panose="020B0604020202020204" pitchFamily="34" charset="0"/>
                  <a:buChar char="•"/>
                  <a:tabLst/>
                  <a:defRPr/>
                </a:pPr>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Một kết quả thuận lợi cho biến cố </a:t>
                </a:r>
                <a14:m>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a14:m>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là xuất hiện mặt </a:t>
                </a:r>
                <a14:m>
                  <m:oMath xmlns:m="http://schemas.openxmlformats.org/officeDocument/2006/math">
                    <m:r>
                      <m:rPr>
                        <m:sty m:val="p"/>
                      </m:rPr>
                      <a:rPr kumimoji="0" lang="vi-VN"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S</m:t>
                    </m:r>
                  </m:oMath>
                </a14:m>
                <a:r>
                  <a:rPr kumimoji="0" lang="vi-VN"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ở lần tung thứ nhất (xác suất là</a:t>
                </a:r>
                <a:r>
                  <a:rPr kumimoji="0" lang="en-US"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rPr>
                  <a:t>     </a:t>
                </a:r>
                <a:r>
                  <a:rPr kumimoji="0" lang="vi-VN" sz="1900" b="0" i="0" u="none" strike="noStrike" kern="0" cap="none" spc="0" normalizeH="0" baseline="0" noProof="0">
                    <a:ln>
                      <a:noFill/>
                    </a:ln>
                    <a:solidFill>
                      <a:srgbClr val="000000"/>
                    </a:solidFill>
                    <a:effectLst/>
                    <a:uLnTx/>
                    <a:uFillTx/>
                    <a:latin typeface="+mn-lt"/>
                    <a:ea typeface="Dotum" panose="020B0600000101010101" pitchFamily="34" charset="-127"/>
                    <a:cs typeface="Times New Roman" panose="02020603050405020304" pitchFamily="18" charset="0"/>
                    <a:sym typeface="Arial"/>
                  </a:rPr>
                  <a:t>).</a:t>
                </a:r>
                <a:endParaRPr kumimoji="0" lang="en-US" sz="1900" b="0" i="0" u="none" strike="noStrike" kern="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sym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377986" y="1012884"/>
                <a:ext cx="8368448" cy="1057212"/>
              </a:xfrm>
              <a:prstGeom prst="rect">
                <a:avLst/>
              </a:prstGeom>
              <a:blipFill>
                <a:blip r:embed="rId5"/>
                <a:stretch>
                  <a:fillRect l="-510" r="-728" b="-2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982194" y="1485665"/>
                <a:ext cx="386644"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vi-VN" sz="1900" i="1">
                              <a:latin typeface="Cambria Math" panose="02040503050406030204" pitchFamily="18" charset="0"/>
                              <a:ea typeface="Arial" panose="020B0604020202020204" pitchFamily="34" charset="0"/>
                              <a:cs typeface="Times New Roman" panose="02020603050405020304" pitchFamily="18" charset="0"/>
                            </a:rPr>
                            <m:t>1</m:t>
                          </m:r>
                        </m:num>
                        <m:den>
                          <m:r>
                            <a:rPr lang="vi-VN" sz="1900" i="1">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p>
            </p:txBody>
          </p:sp>
        </mc:Choice>
        <mc:Fallback xmlns="">
          <p:sp>
            <p:nvSpPr>
              <p:cNvPr id="2" name="Rectangle 1"/>
              <p:cNvSpPr>
                <a:spLocks noRot="1" noChangeAspect="1" noMove="1" noResize="1" noEditPoints="1" noAdjustHandles="1" noChangeArrowheads="1" noChangeShapeType="1" noTextEdit="1"/>
              </p:cNvSpPr>
              <p:nvPr/>
            </p:nvSpPr>
            <p:spPr>
              <a:xfrm>
                <a:off x="1982194" y="1485665"/>
                <a:ext cx="386644" cy="639727"/>
              </a:xfrm>
              <a:prstGeom prst="rect">
                <a:avLst/>
              </a:prstGeom>
              <a:blipFill>
                <a:blip r:embed="rId6"/>
                <a:stretch>
                  <a:fillRect/>
                </a:stretch>
              </a:blipFill>
            </p:spPr>
            <p:txBody>
              <a:bodyPr/>
              <a:lstStyle/>
              <a:p>
                <a:r>
                  <a:rPr lang="en-US">
                    <a:noFill/>
                  </a:rPr>
                  <a:t> </a:t>
                </a:r>
              </a:p>
            </p:txBody>
          </p:sp>
        </mc:Fallback>
      </mc:AlternateContent>
      <p:grpSp>
        <p:nvGrpSpPr>
          <p:cNvPr id="10" name="Group 9"/>
          <p:cNvGrpSpPr/>
          <p:nvPr/>
        </p:nvGrpSpPr>
        <p:grpSpPr>
          <a:xfrm>
            <a:off x="377986" y="2237650"/>
            <a:ext cx="8368448" cy="1010744"/>
            <a:chOff x="377986" y="2237650"/>
            <a:chExt cx="8368448" cy="1010744"/>
          </a:xfrm>
        </p:grpSpPr>
        <mc:AlternateContent xmlns:mc="http://schemas.openxmlformats.org/markup-compatibility/2006" xmlns:a14="http://schemas.microsoft.com/office/drawing/2010/main">
          <mc:Choice Requires="a14">
            <p:sp>
              <p:nvSpPr>
                <p:cNvPr id="5" name="Rectangle 4"/>
                <p:cNvSpPr/>
                <p:nvPr/>
              </p:nvSpPr>
              <p:spPr>
                <a:xfrm>
                  <a:off x="377986" y="2237650"/>
                  <a:ext cx="8368448" cy="969496"/>
                </a:xfrm>
                <a:prstGeom prst="rect">
                  <a:avLst/>
                </a:prstGeom>
              </p:spPr>
              <p:txBody>
                <a:bodyPr wrap="square">
                  <a:spAutoFit/>
                </a:bodyPr>
                <a:lstStyle/>
                <a:p>
                  <a:pPr marL="285750" lvl="0" indent="-285750" algn="just">
                    <a:lnSpc>
                      <a:spcPct val="150000"/>
                    </a:lnSpc>
                    <a:buFont typeface="Arial" panose="020B0604020202020204" pitchFamily="34" charset="0"/>
                    <a:buChar char="•"/>
                    <a:defRPr/>
                  </a:pPr>
                  <a:r>
                    <a:rPr lang="vi-VN" sz="1900">
                      <a:latin typeface="Arial" panose="020B0604020202020204" pitchFamily="34" charset="0"/>
                      <a:ea typeface="Arial" panose="020B0604020202020204" pitchFamily="34" charset="0"/>
                      <a:cs typeface="Times New Roman" panose="02020603050405020304" pitchFamily="18" charset="0"/>
                    </a:rPr>
                    <a:t>Một kết quả thuận lợi cho biến cố </a:t>
                  </a:r>
                  <a14:m>
                    <m:oMath xmlns:m="http://schemas.openxmlformats.org/officeDocument/2006/math">
                      <m:r>
                        <a:rPr lang="vi-VN" sz="1900" i="1">
                          <a:latin typeface="Cambria Math" panose="02040503050406030204" pitchFamily="18" charset="0"/>
                          <a:ea typeface="Arial" panose="020B0604020202020204" pitchFamily="34" charset="0"/>
                          <a:cs typeface="Times New Roman" panose="02020603050405020304" pitchFamily="18" charset="0"/>
                        </a:rPr>
                        <m:t>𝐵</m:t>
                      </m:r>
                    </m:oMath>
                  </a14:m>
                  <a:r>
                    <a:rPr lang="vi-VN" sz="1900">
                      <a:latin typeface="Arial" panose="020B0604020202020204" pitchFamily="34" charset="0"/>
                      <a:ea typeface="Arial" panose="020B0604020202020204" pitchFamily="34" charset="0"/>
                      <a:cs typeface="Times New Roman" panose="02020603050405020304" pitchFamily="18" charset="0"/>
                    </a:rPr>
                    <a:t> là xuất hiện mặt </a:t>
                  </a:r>
                  <a14:m>
                    <m:oMath xmlns:m="http://schemas.openxmlformats.org/officeDocument/2006/math">
                      <m:r>
                        <m:rPr>
                          <m:sty m:val="p"/>
                        </m:rPr>
                        <a:rPr lang="vi-VN" sz="1900">
                          <a:latin typeface="Cambria Math" panose="02040503050406030204" pitchFamily="18" charset="0"/>
                          <a:ea typeface="Arial" panose="020B0604020202020204" pitchFamily="34" charset="0"/>
                          <a:cs typeface="Times New Roman" panose="02020603050405020304" pitchFamily="18" charset="0"/>
                        </a:rPr>
                        <m:t>N</m:t>
                      </m:r>
                    </m:oMath>
                  </a14:m>
                  <a:r>
                    <a:rPr lang="vi-VN" sz="1900">
                      <a:latin typeface="Arial" panose="020B0604020202020204" pitchFamily="34" charset="0"/>
                      <a:ea typeface="Arial" panose="020B0604020202020204" pitchFamily="34" charset="0"/>
                      <a:cs typeface="Times New Roman" panose="02020603050405020304" pitchFamily="18" charset="0"/>
                    </a:rPr>
                    <a:t> ở lần tung thứ hai (xác suất là</a:t>
                  </a:r>
                  <a:r>
                    <a:rPr lang="en-US" sz="1900">
                      <a:latin typeface="Arial" panose="020B0604020202020204" pitchFamily="34" charset="0"/>
                      <a:ea typeface="Arial" panose="020B0604020202020204" pitchFamily="34" charset="0"/>
                      <a:cs typeface="Times New Roman" panose="02020603050405020304" pitchFamily="18" charset="0"/>
                    </a:rPr>
                    <a:t>     </a:t>
                  </a:r>
                  <a:r>
                    <a:rPr lang="vi-VN" sz="1900">
                      <a:latin typeface="Arial" panose="020B0604020202020204" pitchFamily="34" charset="0"/>
                      <a:ea typeface="Dotum" panose="020B0600000101010101" pitchFamily="34" charset="-127"/>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77986" y="2237650"/>
                  <a:ext cx="8368448" cy="969496"/>
                </a:xfrm>
                <a:prstGeom prst="rect">
                  <a:avLst/>
                </a:prstGeom>
                <a:blipFill>
                  <a:blip r:embed="rId7"/>
                  <a:stretch>
                    <a:fillRect l="-510" r="-728" b="-4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982194" y="2608667"/>
                  <a:ext cx="386644" cy="6397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900" i="1">
                                <a:latin typeface="Cambria Math" panose="02040503050406030204" pitchFamily="18" charset="0"/>
                                <a:ea typeface="Arial" panose="020B0604020202020204" pitchFamily="34" charset="0"/>
                                <a:cs typeface="Times New Roman" panose="02020603050405020304" pitchFamily="18" charset="0"/>
                              </a:rPr>
                            </m:ctrlPr>
                          </m:fPr>
                          <m:num>
                            <m:r>
                              <a:rPr lang="vi-VN" sz="1900" i="1">
                                <a:latin typeface="Cambria Math" panose="02040503050406030204" pitchFamily="18" charset="0"/>
                                <a:ea typeface="Arial" panose="020B0604020202020204" pitchFamily="34" charset="0"/>
                                <a:cs typeface="Times New Roman" panose="02020603050405020304" pitchFamily="18" charset="0"/>
                              </a:rPr>
                              <m:t>1</m:t>
                            </m:r>
                          </m:num>
                          <m:den>
                            <m:r>
                              <a:rPr lang="vi-VN" sz="1900" i="1">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p>
              </p:txBody>
            </p:sp>
          </mc:Choice>
          <mc:Fallback xmlns="">
            <p:sp>
              <p:nvSpPr>
                <p:cNvPr id="13" name="Rectangle 12"/>
                <p:cNvSpPr>
                  <a:spLocks noRot="1" noChangeAspect="1" noMove="1" noResize="1" noEditPoints="1" noAdjustHandles="1" noChangeArrowheads="1" noChangeShapeType="1" noTextEdit="1"/>
                </p:cNvSpPr>
                <p:nvPr/>
              </p:nvSpPr>
              <p:spPr>
                <a:xfrm>
                  <a:off x="1982194" y="2608667"/>
                  <a:ext cx="386644" cy="63972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 name="Rectangle 5"/>
              <p:cNvSpPr/>
              <p:nvPr/>
            </p:nvSpPr>
            <p:spPr>
              <a:xfrm>
                <a:off x="711642" y="3362145"/>
                <a:ext cx="7947328" cy="969496"/>
              </a:xfrm>
              <a:prstGeom prst="rect">
                <a:avLst/>
              </a:prstGeom>
            </p:spPr>
            <p:txBody>
              <a:bodyPr wrap="square">
                <a:spAutoFit/>
              </a:bodyPr>
              <a:lstStyle/>
              <a:p>
                <a:pPr lvl="0" algn="just">
                  <a:lnSpc>
                    <a:spcPct val="150000"/>
                  </a:lnSpc>
                  <a:defRPr/>
                </a:pP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pt-BR" sz="1900">
                    <a:ea typeface="Arial" panose="020B0604020202020204" pitchFamily="34" charset="0"/>
                    <a:cs typeface="Times New Roman" panose="02020603050405020304" pitchFamily="18" charset="0"/>
                  </a:rPr>
                  <a:t>Kết quả thuận lợi cho biến cố </a:t>
                </a:r>
                <a14:m>
                  <m:oMath xmlns:m="http://schemas.openxmlformats.org/officeDocument/2006/math">
                    <m:r>
                      <a:rPr lang="pt-BR" sz="1900" i="1">
                        <a:latin typeface="Cambria Math" panose="02040503050406030204" pitchFamily="18" charset="0"/>
                        <a:ea typeface="Arial" panose="020B0604020202020204" pitchFamily="34" charset="0"/>
                        <a:cs typeface="Times New Roman" panose="02020603050405020304" pitchFamily="18" charset="0"/>
                      </a:rPr>
                      <m:t>𝐴</m:t>
                    </m:r>
                  </m:oMath>
                </a14:m>
                <a:r>
                  <a:rPr lang="pt-BR" sz="1900">
                    <a:ea typeface="Arial" panose="020B0604020202020204" pitchFamily="34" charset="0"/>
                    <a:cs typeface="Times New Roman" panose="02020603050405020304" pitchFamily="18" charset="0"/>
                  </a:rPr>
                  <a:t> không ảnh hưởng gì đến xác xuất xảy ra của biến cố </a:t>
                </a:r>
                <a14:m>
                  <m:oMath xmlns:m="http://schemas.openxmlformats.org/officeDocument/2006/math">
                    <m:r>
                      <a:rPr lang="pt-BR" sz="1900" i="1">
                        <a:latin typeface="Cambria Math" panose="02040503050406030204" pitchFamily="18" charset="0"/>
                        <a:ea typeface="Arial" panose="020B0604020202020204" pitchFamily="34" charset="0"/>
                        <a:cs typeface="Times New Roman" panose="02020603050405020304" pitchFamily="18" charset="0"/>
                      </a:rPr>
                      <m:t>𝐵</m:t>
                    </m:r>
                  </m:oMath>
                </a14:m>
                <a:r>
                  <a:rPr lang="pt-BR" sz="1900">
                    <a:ea typeface="Arial" panose="020B0604020202020204" pitchFamily="34" charset="0"/>
                    <a:cs typeface="Times New Roman" panose="02020603050405020304" pitchFamily="18" charset="0"/>
                  </a:rPr>
                  <a:t>.</a:t>
                </a:r>
                <a:endParaRPr lang="en-US" sz="1900">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11642" y="3362145"/>
                <a:ext cx="7947328" cy="969496"/>
              </a:xfrm>
              <a:prstGeom prst="rect">
                <a:avLst/>
              </a:prstGeom>
              <a:blipFill>
                <a:blip r:embed="rId9"/>
                <a:stretch>
                  <a:fillRect l="-767" r="-691" b="-4403"/>
                </a:stretch>
              </a:blipFill>
            </p:spPr>
            <p:txBody>
              <a:bodyPr/>
              <a:lstStyle/>
              <a:p>
                <a:r>
                  <a:rPr lang="en-US">
                    <a:noFill/>
                  </a:rPr>
                  <a:t> </a:t>
                </a:r>
              </a:p>
            </p:txBody>
          </p:sp>
        </mc:Fallback>
      </mc:AlternateContent>
    </p:spTree>
    <p:extLst>
      <p:ext uri="{BB962C8B-B14F-4D97-AF65-F5344CB8AC3E}">
        <p14:creationId xmlns:p14="http://schemas.microsoft.com/office/powerpoint/2010/main" val="9907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27582"/>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647678" y="1388651"/>
            <a:ext cx="7879521" cy="1569232"/>
            <a:chOff x="1430064" y="1067451"/>
            <a:chExt cx="7048219" cy="1505276"/>
          </a:xfrm>
        </p:grpSpPr>
        <p:sp>
          <p:nvSpPr>
            <p:cNvPr id="24" name="Rounded Rectangular Callout 23"/>
            <p:cNvSpPr/>
            <p:nvPr/>
          </p:nvSpPr>
          <p:spPr>
            <a:xfrm>
              <a:off x="1430064" y="1067451"/>
              <a:ext cx="7048219" cy="1505276"/>
            </a:xfrm>
            <a:prstGeom prst="wedgeRoundRectCallout">
              <a:avLst>
                <a:gd name="adj1" fmla="val 207"/>
                <a:gd name="adj2" fmla="val -65090"/>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511381" y="1115515"/>
                  <a:ext cx="6885586" cy="1417118"/>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000">
                      <a:solidFill>
                        <a:schemeClr val="bg2"/>
                      </a:solidFill>
                      <a:ea typeface="Arial" panose="020B0604020202020204" pitchFamily="34" charset="0"/>
                      <a:cs typeface="Times New Roman" panose="02020603050405020304" pitchFamily="18" charset="0"/>
                    </a:rPr>
                    <a:t>Cho hai biến cố </a:t>
                  </a:r>
                  <a14:m>
                    <m:oMath xmlns:m="http://schemas.openxmlformats.org/officeDocument/2006/math">
                      <m:r>
                        <a:rPr lang="vi-VN" sz="2000" i="1">
                          <a:solidFill>
                            <a:schemeClr val="bg2"/>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000">
                      <a:solidFill>
                        <a:schemeClr val="bg2"/>
                      </a:solidFill>
                      <a:effectLs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ea typeface="Dotum" panose="020B0600000101010101" pitchFamily="34" charset="-127"/>
                      <a:cs typeface="Times New Roman" panose="02020603050405020304" pitchFamily="18" charset="0"/>
                    </a:rPr>
                    <a:t>. Hai biến cố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solidFill>
                        <a:schemeClr val="bg2"/>
                      </a:solidFill>
                      <a:effectLst/>
                      <a:ea typeface="Dotum" panose="020B0600000101010101" pitchFamily="34" charset="-127"/>
                      <a:cs typeface="Times New Roman" panose="02020603050405020304" pitchFamily="18" charset="0"/>
                    </a:rPr>
                    <a:t> và </a:t>
                  </a:r>
                  <a14:m>
                    <m:oMath xmlns:m="http://schemas.openxmlformats.org/officeDocument/2006/math">
                      <m:r>
                        <a:rPr lang="vi-VN" sz="2000" i="1">
                          <a:solidFill>
                            <a:schemeClr val="bg2"/>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solidFill>
                        <a:schemeClr val="bg2"/>
                      </a:solidFill>
                      <a:effectLst/>
                      <a:ea typeface="Dotum" panose="020B0600000101010101" pitchFamily="34" charset="-127"/>
                      <a:cs typeface="Times New Roman" panose="02020603050405020304" pitchFamily="18" charset="0"/>
                    </a:rPr>
                    <a:t> được gọi là </a:t>
                  </a:r>
                  <a:r>
                    <a:rPr lang="vi-VN" sz="2000" b="1" i="1">
                      <a:solidFill>
                        <a:schemeClr val="bg2"/>
                      </a:solidFill>
                      <a:effectLst/>
                      <a:ea typeface="Dotum" panose="020B0600000101010101" pitchFamily="34" charset="-127"/>
                      <a:cs typeface="Times New Roman" panose="02020603050405020304" pitchFamily="18" charset="0"/>
                    </a:rPr>
                    <a:t>độc lập </a:t>
                  </a:r>
                  <a:r>
                    <a:rPr lang="vi-VN" sz="2000">
                      <a:solidFill>
                        <a:schemeClr val="bg2"/>
                      </a:solidFill>
                      <a:effectLst/>
                      <a:ea typeface="Dotum" panose="020B0600000101010101" pitchFamily="34" charset="-127"/>
                      <a:cs typeface="Times New Roman" panose="02020603050405020304" pitchFamily="18" charset="0"/>
                    </a:rPr>
                    <a:t>nếu việc xảy ra hay không xảy ra của biến cố này không làm ảnh hưởng đến xác suất xảy ra của biến cố kia.</a:t>
                  </a:r>
                  <a:endParaRPr lang="en-US" sz="2000">
                    <a:solidFill>
                      <a:schemeClr val="bg2"/>
                    </a:solidFill>
                    <a:effectLs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511381" y="1115515"/>
                  <a:ext cx="6885586" cy="1417118"/>
                </a:xfrm>
                <a:prstGeom prst="rect">
                  <a:avLst/>
                </a:prstGeom>
                <a:blipFill>
                  <a:blip r:embed="rId3"/>
                  <a:stretch>
                    <a:fillRect l="-792" r="-871" b="-2893"/>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Rectangle 2"/>
              <p:cNvSpPr/>
              <p:nvPr/>
            </p:nvSpPr>
            <p:spPr>
              <a:xfrm>
                <a:off x="679482" y="3107638"/>
                <a:ext cx="7720456" cy="14544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000" b="1" i="1"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Chú ý</a:t>
                </a:r>
                <a:r>
                  <a:rPr kumimoji="0" lang="pt-BR" sz="2000" b="1" i="0"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 </a:t>
                </a:r>
              </a:p>
              <a:p>
                <a:pPr algn="just">
                  <a:lnSpc>
                    <a:spcPct val="150000"/>
                  </a:lnSpc>
                  <a:spcBef>
                    <a:spcPts val="600"/>
                  </a:spcBef>
                  <a:spcAft>
                    <a:spcPts val="600"/>
                  </a:spcAft>
                </a:pPr>
                <a:r>
                  <a:rPr lang="vi-VN" sz="1900">
                    <a:latin typeface="+mn-lt"/>
                    <a:ea typeface="Arial" panose="020B0604020202020204" pitchFamily="34" charset="0"/>
                    <a:cs typeface="Times New Roman" panose="02020603050405020304" pitchFamily="18" charset="0"/>
                  </a:rPr>
                  <a:t>Nếu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𝐴</m:t>
                    </m:r>
                    <m:r>
                      <a:rPr lang="vi-VN" sz="1900" i="1">
                        <a:effectLst/>
                        <a:latin typeface="Cambria Math" panose="02040503050406030204" pitchFamily="18" charset="0"/>
                        <a:ea typeface="Arial" panose="020B0604020202020204" pitchFamily="34" charset="0"/>
                        <a:cs typeface="Times New Roman" panose="02020603050405020304" pitchFamily="18" charset="0"/>
                      </a:rPr>
                      <m:t>, </m:t>
                    </m:r>
                    <m:r>
                      <a:rPr lang="vi-VN" sz="19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là hai biến cố độc lập thì mỗi cặp biến cố sau cũng độc lập: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e>
                    </m:acc>
                  </m:oMath>
                </a14:m>
                <a:r>
                  <a:rPr lang="vi-VN" sz="19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e>
                    </m:acc>
                  </m:oMath>
                </a14:m>
                <a:r>
                  <a:rPr lang="vi-VN"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9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vi-VN" sz="1900" i="1">
                        <a:effectLst/>
                        <a:latin typeface="Cambria Math" panose="02040503050406030204" pitchFamily="18" charset="0"/>
                        <a:ea typeface="Dotum" panose="020B0600000101010101" pitchFamily="34" charset="-127"/>
                        <a:cs typeface="Times New Roman" panose="02020603050405020304" pitchFamily="18" charset="0"/>
                      </a:rPr>
                      <m:t> </m:t>
                    </m:r>
                  </m:oMath>
                </a14:m>
                <a:r>
                  <a:rPr lang="vi-VN" sz="1900">
                    <a:effectLst/>
                    <a:latin typeface="+mn-lt"/>
                    <a:ea typeface="Dotum" panose="020B0600000101010101" pitchFamily="34" charset="-127"/>
                    <a:cs typeface="Times New Roman" panose="02020603050405020304" pitchFamily="18" charset="0"/>
                  </a:rPr>
                  <a:t>và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vi-VN" sz="1900" i="1">
                            <a:effectLst/>
                            <a:latin typeface="Cambria Math" panose="02040503050406030204" pitchFamily="18" charset="0"/>
                            <a:ea typeface="Dotum" panose="020B0600000101010101" pitchFamily="34" charset="-127"/>
                            <a:cs typeface="Times New Roman" panose="02020603050405020304" pitchFamily="18" charset="0"/>
                          </a:rPr>
                          <m:t>𝐵</m:t>
                        </m:r>
                      </m:e>
                    </m:acc>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79482" y="3107638"/>
                <a:ext cx="7720456" cy="1454437"/>
              </a:xfrm>
              <a:prstGeom prst="rect">
                <a:avLst/>
              </a:prstGeom>
              <a:blipFill>
                <a:blip r:embed="rId4"/>
                <a:stretch>
                  <a:fillRect l="-789" r="-710" b="-6303"/>
                </a:stretch>
              </a:blipFill>
            </p:spPr>
            <p:txBody>
              <a:bodyPr/>
              <a:lstStyle/>
              <a:p>
                <a:r>
                  <a:rPr lang="en-US">
                    <a:noFill/>
                  </a:rPr>
                  <a:t> </a:t>
                </a:r>
              </a:p>
            </p:txBody>
          </p:sp>
        </mc:Fallback>
      </mc:AlternateContent>
      <p:sp>
        <p:nvSpPr>
          <p:cNvPr id="5" name="Rectangle 4"/>
          <p:cNvSpPr/>
          <p:nvPr/>
        </p:nvSpPr>
        <p:spPr>
          <a:xfrm>
            <a:off x="8782916"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2" name="Picture 11"/>
          <p:cNvPicPr>
            <a:picLocks noChangeAspect="1"/>
          </p:cNvPicPr>
          <p:nvPr/>
        </p:nvPicPr>
        <p:blipFill>
          <a:blip r:embed="rId5"/>
          <a:stretch>
            <a:fillRect/>
          </a:stretch>
        </p:blipFill>
        <p:spPr>
          <a:xfrm>
            <a:off x="8418834" y="3740958"/>
            <a:ext cx="819361" cy="631482"/>
          </a:xfrm>
          <a:prstGeom prst="rect">
            <a:avLst/>
          </a:prstGeom>
        </p:spPr>
      </p:pic>
      <p:pic>
        <p:nvPicPr>
          <p:cNvPr id="6" name="Picture 5"/>
          <p:cNvPicPr>
            <a:picLocks noChangeAspect="1"/>
          </p:cNvPicPr>
          <p:nvPr/>
        </p:nvPicPr>
        <p:blipFill>
          <a:blip r:embed="rId6"/>
          <a:stretch>
            <a:fillRect/>
          </a:stretch>
        </p:blipFill>
        <p:spPr>
          <a:xfrm flipH="1">
            <a:off x="8726841" y="3481708"/>
            <a:ext cx="53081" cy="207032"/>
          </a:xfrm>
          <a:prstGeom prst="rect">
            <a:avLst/>
          </a:prstGeom>
        </p:spPr>
      </p:pic>
    </p:spTree>
    <p:extLst>
      <p:ext uri="{BB962C8B-B14F-4D97-AF65-F5344CB8AC3E}">
        <p14:creationId xmlns:p14="http://schemas.microsoft.com/office/powerpoint/2010/main" val="38386235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146808" y="507339"/>
            <a:ext cx="789166" cy="201343"/>
          </a:xfrm>
          <a:prstGeom prst="rect">
            <a:avLst/>
          </a:prstGeom>
        </p:spPr>
      </p:pic>
      <p:pic>
        <p:nvPicPr>
          <p:cNvPr id="3" name="Picture 2"/>
          <p:cNvPicPr>
            <a:picLocks noChangeAspect="1"/>
          </p:cNvPicPr>
          <p:nvPr/>
        </p:nvPicPr>
        <p:blipFill>
          <a:blip r:embed="rId4"/>
          <a:stretch>
            <a:fillRect/>
          </a:stretch>
        </p:blipFill>
        <p:spPr>
          <a:xfrm>
            <a:off x="8218423" y="3914279"/>
            <a:ext cx="1024217" cy="1115665"/>
          </a:xfrm>
          <a:prstGeom prst="rect">
            <a:avLst/>
          </a:prstGeom>
        </p:spPr>
      </p:pic>
      <p:sp>
        <p:nvSpPr>
          <p:cNvPr id="25" name="TextBox 24"/>
          <p:cNvSpPr txBox="1"/>
          <p:nvPr/>
        </p:nvSpPr>
        <p:spPr>
          <a:xfrm>
            <a:off x="391638" y="324463"/>
            <a:ext cx="8354795" cy="4478149"/>
          </a:xfrm>
          <a:prstGeom prst="rect">
            <a:avLst/>
          </a:prstGeom>
          <a:noFill/>
        </p:spPr>
        <p:txBody>
          <a:bodyPr wrap="square" rtlCol="0">
            <a:spAutoFit/>
          </a:bodyPr>
          <a:lstStyle/>
          <a:p>
            <a:pPr lvl="0" algn="just">
              <a:lnSpc>
                <a:spcPct val="150000"/>
              </a:lnSpc>
              <a:buClr>
                <a:srgbClr val="2D1549"/>
              </a:buClr>
              <a:buSzPts val="1100"/>
              <a:defRPr/>
            </a:pPr>
            <a:r>
              <a:rPr lang="en-US" sz="2000" b="1">
                <a:solidFill>
                  <a:srgbClr val="FFFFFF"/>
                </a:solidFill>
                <a:highlight>
                  <a:srgbClr val="CE4D8E"/>
                </a:highlight>
              </a:rPr>
              <a:t>Ví dụ 4:</a:t>
            </a:r>
            <a:r>
              <a:rPr lang="en-US" sz="2000" kern="1200">
                <a:latin typeface="Arial" panose="020B0604020202020204" pitchFamily="34" charset="0"/>
                <a:ea typeface="+mn-ea"/>
                <a:cs typeface="Arial" panose="020B0604020202020204" pitchFamily="34" charset="0"/>
              </a:rPr>
              <a:t> </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Một hộp có 3 quả bóng màu xanh, 4 quả bóng màu đỏ; các quả bóng có kích thước và khối lượng như nhau. Lấy bóng ngẫu nhiên hai lần liên tiếp, trong đó mỗi lần lấy ngẫu nhiên một quả bóng trong hộp, ghi lại màu của quả bóng lấy ra và bỏ lại quả bóng đó vào hộp.</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Xét các biến cố</a:t>
            </a:r>
          </a:p>
          <a:p>
            <a:pPr lvl="0" algn="just">
              <a:lnSpc>
                <a:spcPct val="150000"/>
              </a:lnSpc>
              <a:buClr>
                <a:srgbClr val="2D1549"/>
              </a:buClr>
              <a:buSzPts val="1100"/>
              <a:defRPr/>
            </a:pP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A: “Quả bóng màu xanh được lấy ra ở lần thứ nhất”;</a:t>
            </a:r>
          </a:p>
          <a:p>
            <a:pPr lvl="0" algn="just">
              <a:lnSpc>
                <a:spcPct val="150000"/>
              </a:lnSpc>
              <a:buClr>
                <a:srgbClr val="2D1549"/>
              </a:buClr>
              <a:buSzPts val="1100"/>
              <a:defRPr/>
            </a:pP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B: “Quả bóng màu đỏ được lấy ra ở lần thứ hai”.</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a) Hai biến cố A và B có độc lập không? Vì sao?</a:t>
            </a:r>
          </a:p>
          <a:p>
            <a:pPr lvl="0" algn="just">
              <a:lnSpc>
                <a:spcPct val="150000"/>
              </a:lnSpc>
              <a:buClr>
                <a:srgbClr val="2D1549"/>
              </a:buClr>
              <a:buSzPts val="1100"/>
              <a:defRPr/>
            </a:pPr>
            <a:r>
              <a:rPr lang="vi-VN" sz="1900" kern="1200">
                <a:latin typeface="Arial" panose="020B0604020202020204" pitchFamily="34" charset="0"/>
                <a:ea typeface="+mn-ea"/>
                <a:cs typeface="Arial" panose="020B0604020202020204" pitchFamily="34" charset="0"/>
              </a:rPr>
              <a:t>b) Hai biến cố A và B có xung khắc không? Vì sao?</a:t>
            </a:r>
          </a:p>
        </p:txBody>
      </p:sp>
    </p:spTree>
    <p:extLst>
      <p:ext uri="{BB962C8B-B14F-4D97-AF65-F5344CB8AC3E}">
        <p14:creationId xmlns:p14="http://schemas.microsoft.com/office/powerpoint/2010/main" val="4156834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924172" y="292654"/>
            <a:ext cx="789166" cy="201343"/>
          </a:xfrm>
          <a:prstGeom prst="rect">
            <a:avLst/>
          </a:prstGeom>
        </p:spPr>
      </p:pic>
      <p:pic>
        <p:nvPicPr>
          <p:cNvPr id="3" name="Picture 2"/>
          <p:cNvPicPr>
            <a:picLocks noChangeAspect="1"/>
          </p:cNvPicPr>
          <p:nvPr/>
        </p:nvPicPr>
        <p:blipFill>
          <a:blip r:embed="rId4"/>
          <a:stretch>
            <a:fillRect/>
          </a:stretch>
        </p:blipFill>
        <p:spPr>
          <a:xfrm>
            <a:off x="8218423" y="3914279"/>
            <a:ext cx="1024217" cy="1115665"/>
          </a:xfrm>
          <a:prstGeom prst="rect">
            <a:avLst/>
          </a:prstGeom>
        </p:spPr>
      </p:pic>
      <p:sp>
        <p:nvSpPr>
          <p:cNvPr id="5" name="Rectangle 4"/>
          <p:cNvSpPr/>
          <p:nvPr/>
        </p:nvSpPr>
        <p:spPr>
          <a:xfrm>
            <a:off x="274104" y="144827"/>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74104" y="665678"/>
                <a:ext cx="8599552" cy="4295278"/>
              </a:xfrm>
              <a:prstGeom prst="rect">
                <a:avLst/>
              </a:prstGeom>
            </p:spPr>
            <p:txBody>
              <a:bodyPr wrap="square">
                <a:spAutoFit/>
              </a:bodyPr>
              <a:lstStyle/>
              <a:p>
                <a:pPr algn="just">
                  <a:lnSpc>
                    <a:spcPct val="150000"/>
                  </a:lnSpc>
                </a:pPr>
                <a:r>
                  <a:rPr lang="vi-VN" sz="1800">
                    <a:latin typeface="Arial" panose="020B0604020202020204" pitchFamily="34" charset="0"/>
                    <a:cs typeface="Arial" panose="020B0604020202020204" pitchFamily="34" charset="0"/>
                  </a:rPr>
                  <a:t>a) Trước hết, xác suất của biến cố B khi biến cố A xảy ra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7</m:t>
                        </m:r>
                      </m:den>
                    </m:f>
                    <m:r>
                      <a:rPr lang="en-US" sz="1800" b="0" i="0" smtClean="0">
                        <a:latin typeface="Cambria Math" panose="02040503050406030204" pitchFamily="18" charset="0"/>
                      </a:rPr>
                      <m:t>;</m:t>
                    </m:r>
                  </m:oMath>
                </a14:m>
                <a:r>
                  <a:rPr lang="vi-VN" sz="1800">
                    <a:latin typeface="Arial" panose="020B0604020202020204" pitchFamily="34" charset="0"/>
                    <a:cs typeface="Arial" panose="020B0604020202020204" pitchFamily="34" charset="0"/>
                  </a:rPr>
                  <a:t> xác suất của biến cố B</a:t>
                </a:r>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khi biến cố A không xảy ra cũng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4</m:t>
                        </m:r>
                      </m:num>
                      <m:den>
                        <m:r>
                          <a:rPr lang="en-US" sz="1800" i="1">
                            <a:latin typeface="Cambria Math" panose="02040503050406030204" pitchFamily="18" charset="0"/>
                          </a:rPr>
                          <m:t>7</m:t>
                        </m:r>
                      </m:den>
                    </m:f>
                    <m:r>
                      <a:rPr lang="en-US" sz="1800" b="0" i="1" smtClean="0">
                        <a:latin typeface="Cambria Math" panose="02040503050406030204" pitchFamily="18" charset="0"/>
                      </a:rPr>
                      <m:t>.</m:t>
                    </m:r>
                  </m:oMath>
                </a14:m>
                <a:r>
                  <a:rPr lang="vi-VN" sz="1800">
                    <a:latin typeface="Arial" panose="020B060402020202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Do đó việc xảy ra hay không xảy ra của biến cố A không làm ảnh hưởng đến xác suất xảy ra của biến cố B.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Mặt khác, xác suất của</a:t>
                </a:r>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biến cố A bằng</a:t>
                </a:r>
                <a:r>
                  <a:rPr lang="en-US" sz="1800">
                    <a:latin typeface="Arial" panose="020B0604020202020204" pitchFamily="34" charset="0"/>
                    <a:cs typeface="Arial" panose="020B0604020202020204" pitchFamily="34" charset="0"/>
                  </a:rPr>
                  <a:t> </a:t>
                </a:r>
                <a14:m>
                  <m:oMath xmlns:m="http://schemas.openxmlformats.org/officeDocument/2006/math">
                    <m:f>
                      <m:fPr>
                        <m:ctrlPr>
                          <a:rPr lang="en-US" sz="1800" i="1">
                            <a:latin typeface="Cambria Math" panose="02040503050406030204" pitchFamily="18" charset="0"/>
                          </a:rPr>
                        </m:ctrlPr>
                      </m:fPr>
                      <m:num>
                        <m:r>
                          <a:rPr lang="en-US" sz="1800" b="0" i="1" smtClean="0">
                            <a:latin typeface="Cambria Math" panose="02040503050406030204" pitchFamily="18" charset="0"/>
                          </a:rPr>
                          <m:t>3</m:t>
                        </m:r>
                      </m:num>
                      <m:den>
                        <m:r>
                          <a:rPr lang="en-US" sz="1800" i="1">
                            <a:latin typeface="Cambria Math" panose="02040503050406030204" pitchFamily="18" charset="0"/>
                          </a:rPr>
                          <m:t>7</m:t>
                        </m:r>
                      </m:den>
                    </m:f>
                  </m:oMath>
                </a14:m>
                <a:r>
                  <a:rPr lang="vi-VN" sz="1800">
                    <a:latin typeface="Arial" panose="020B0604020202020204" pitchFamily="34" charset="0"/>
                    <a:cs typeface="Arial" panose="020B0604020202020204" pitchFamily="34" charset="0"/>
                  </a:rPr>
                  <a:t>, không phụ thuộc vào việc xảy ra hay không xảy ra của biến cố B.</a:t>
                </a:r>
              </a:p>
              <a:p>
                <a:pPr algn="just">
                  <a:lnSpc>
                    <a:spcPct val="150000"/>
                  </a:lnSpc>
                </a:pPr>
                <a:r>
                  <a:rPr lang="vi-VN" sz="1800">
                    <a:latin typeface="Arial" panose="020B0604020202020204" pitchFamily="34" charset="0"/>
                    <a:cs typeface="Arial" panose="020B0604020202020204" pitchFamily="34" charset="0"/>
                  </a:rPr>
                  <a:t>Vậy hai biến cố A và B là độc lập.</a:t>
                </a:r>
              </a:p>
              <a:p>
                <a:pPr algn="just">
                  <a:lnSpc>
                    <a:spcPct val="150000"/>
                  </a:lnSpc>
                </a:pPr>
                <a:r>
                  <a:rPr lang="vi-VN" sz="1800">
                    <a:latin typeface="Arial" panose="020B0604020202020204" pitchFamily="34" charset="0"/>
                    <a:cs typeface="Arial" panose="020B0604020202020204" pitchFamily="34" charset="0"/>
                  </a:rPr>
                  <a:t>b) Ta thấy kết quả (xanh ; đỏ) là kết quả thuận lợi cho cả hai biến cố A và B. </a:t>
                </a:r>
                <a:endParaRPr lang="en-US" sz="1800">
                  <a:latin typeface="Arial" panose="020B0604020202020204" pitchFamily="34" charset="0"/>
                  <a:cs typeface="Arial" panose="020B0604020202020204" pitchFamily="34" charset="0"/>
                </a:endParaRPr>
              </a:p>
              <a:p>
                <a:pPr algn="just">
                  <a:lnSpc>
                    <a:spcPct val="150000"/>
                  </a:lnSpc>
                </a:pPr>
                <a:r>
                  <a:rPr lang="vi-VN" sz="1800">
                    <a:latin typeface="Arial" panose="020B0604020202020204" pitchFamily="34" charset="0"/>
                    <a:cs typeface="Arial" panose="020B0604020202020204" pitchFamily="34" charset="0"/>
                  </a:rPr>
                  <a:t>Do đó A</a:t>
                </a:r>
                <a:r>
                  <a:rPr lang="en-US" sz="1800">
                    <a:latin typeface="Arial" panose="020B0604020202020204" pitchFamily="34" charset="0"/>
                    <a:cs typeface="Arial" panose="020B0604020202020204" pitchFamily="34" charset="0"/>
                  </a:rPr>
                  <a:t>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vi-VN" sz="1800">
                    <a:latin typeface="Arial" panose="020B0604020202020204" pitchFamily="34" charset="0"/>
                    <a:cs typeface="Arial" panose="020B0604020202020204" pitchFamily="34" charset="0"/>
                  </a:rPr>
                  <a:t> B </a:t>
                </a:r>
                <a14:m>
                  <m:oMath xmlns:m="http://schemas.openxmlformats.org/officeDocument/2006/math">
                    <m:r>
                      <a:rPr lang="vi-VN" sz="1800" i="1" smtClean="0">
                        <a:latin typeface="Cambria Math" panose="02040503050406030204" pitchFamily="18" charset="0"/>
                        <a:ea typeface="Cambria Math" panose="02040503050406030204" pitchFamily="18"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Ø. Vì thế A và B không là hai biến cố xung khắc</a:t>
                </a:r>
                <a:r>
                  <a:rPr lang="en-US" sz="1800">
                    <a:latin typeface="Arial" panose="020B0604020202020204" pitchFamily="34" charset="0"/>
                    <a:cs typeface="Arial" panose="020B0604020202020204" pitchFamily="34" charset="0"/>
                  </a:rPr>
                  <a:t>.</a:t>
                </a:r>
                <a:endParaRPr lang="vi-VN" sz="1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74104" y="665678"/>
                <a:ext cx="8599552" cy="4295278"/>
              </a:xfrm>
              <a:prstGeom prst="rect">
                <a:avLst/>
              </a:prstGeom>
              <a:blipFill>
                <a:blip r:embed="rId5"/>
                <a:stretch>
                  <a:fillRect l="-638" r="-496" b="-1277"/>
                </a:stretch>
              </a:blipFill>
            </p:spPr>
            <p:txBody>
              <a:bodyPr/>
              <a:lstStyle/>
              <a:p>
                <a:r>
                  <a:rPr lang="en-US">
                    <a:noFill/>
                  </a:rPr>
                  <a:t> </a:t>
                </a:r>
              </a:p>
            </p:txBody>
          </p:sp>
        </mc:Fallback>
      </mc:AlternateContent>
    </p:spTree>
    <p:extLst>
      <p:ext uri="{BB962C8B-B14F-4D97-AF65-F5344CB8AC3E}">
        <p14:creationId xmlns:p14="http://schemas.microsoft.com/office/powerpoint/2010/main" val="21940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489980"/>
            <a:ext cx="2199253" cy="646331"/>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4</a:t>
            </a:r>
          </a:p>
        </p:txBody>
      </p:sp>
      <mc:AlternateContent xmlns:mc="http://schemas.openxmlformats.org/markup-compatibility/2006" xmlns:a14="http://schemas.microsoft.com/office/drawing/2010/main">
        <mc:Choice Requires="a14">
          <p:sp>
            <p:nvSpPr>
              <p:cNvPr id="9" name="Rectangle 8"/>
              <p:cNvSpPr/>
              <p:nvPr/>
            </p:nvSpPr>
            <p:spPr>
              <a:xfrm>
                <a:off x="616522" y="1248552"/>
                <a:ext cx="7887099" cy="2631490"/>
              </a:xfrm>
              <a:prstGeom prst="rect">
                <a:avLst/>
              </a:prstGeom>
            </p:spPr>
            <p:txBody>
              <a:bodyPr wrap="square">
                <a:spAutoFit/>
              </a:bodyPr>
              <a:lstStyle/>
              <a:p>
                <a:pPr algn="just">
                  <a:lnSpc>
                    <a:spcPct val="165000"/>
                  </a:lnSpc>
                </a:pPr>
                <a:r>
                  <a:rPr lang="vi-VN" sz="2000">
                    <a:latin typeface="+mn-lt"/>
                  </a:rPr>
                  <a:t>Gieo ngẫu nhiên một xúc xắc cân đối và đồng chất hai lần liên tiếp. Xét các biến cố sau:</a:t>
                </a:r>
              </a:p>
              <a:p>
                <a:pPr algn="ctr">
                  <a:lnSpc>
                    <a:spcPct val="165000"/>
                  </a:lnSpc>
                </a:pPr>
                <a14:m>
                  <m:oMath xmlns:m="http://schemas.openxmlformats.org/officeDocument/2006/math">
                    <m:r>
                      <a:rPr lang="vi-VN" sz="2000" i="1" smtClean="0">
                        <a:latin typeface="Cambria Math" panose="02040503050406030204" pitchFamily="18" charset="0"/>
                      </a:rPr>
                      <m:t>𝐴</m:t>
                    </m:r>
                  </m:oMath>
                </a14:m>
                <a:r>
                  <a:rPr lang="vi-VN" sz="2000">
                    <a:latin typeface="+mn-lt"/>
                  </a:rPr>
                  <a:t>: “Số chấm xuất hiện ở lần gieo thứ nhất là số nguyên tố”;</a:t>
                </a:r>
              </a:p>
              <a:p>
                <a:pPr algn="just">
                  <a:lnSpc>
                    <a:spcPct val="165000"/>
                  </a:lnSpc>
                </a:pP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“Số chấm xuất hiện ở lần gieo thứ hai là hợp số”.</a:t>
                </a:r>
                <a:endParaRPr lang="en-US" sz="2000">
                  <a:latin typeface="+mn-lt"/>
                </a:endParaRPr>
              </a:p>
              <a:p>
                <a:pPr algn="just">
                  <a:lnSpc>
                    <a:spcPct val="165000"/>
                  </a:lnSpc>
                </a:pPr>
                <a:r>
                  <a:rPr lang="vi-VN" sz="2000">
                    <a:latin typeface="+mn-lt"/>
                  </a:rPr>
                  <a:t>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Dotum" panose="020B0600000101010101" pitchFamily="34" charset="-127"/>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a typeface="Dotum" panose="020B0600000101010101" pitchFamily="34" charset="-127"/>
                  </a:rPr>
                  <a:t> </a:t>
                </a:r>
                <a:r>
                  <a:rPr lang="vi-VN" sz="2000">
                    <a:latin typeface="+mn-lt"/>
                  </a:rPr>
                  <a:t>có độc lập không? Có xung khắc 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616522" y="1248552"/>
                <a:ext cx="7887099" cy="2631490"/>
              </a:xfrm>
              <a:prstGeom prst="rect">
                <a:avLst/>
              </a:prstGeom>
              <a:blipFill>
                <a:blip r:embed="rId3"/>
                <a:stretch>
                  <a:fillRect l="-773" r="-850" b="-9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278351" y="4276561"/>
            <a:ext cx="676341" cy="689942"/>
          </a:xfrm>
          <a:prstGeom prst="rect">
            <a:avLst/>
          </a:prstGeom>
        </p:spPr>
      </p:pic>
      <p:pic>
        <p:nvPicPr>
          <p:cNvPr id="5" name="Picture 4"/>
          <p:cNvPicPr>
            <a:picLocks noChangeAspect="1"/>
          </p:cNvPicPr>
          <p:nvPr/>
        </p:nvPicPr>
        <p:blipFill>
          <a:blip r:embed="rId5"/>
          <a:stretch>
            <a:fillRect/>
          </a:stretch>
        </p:blipFill>
        <p:spPr>
          <a:xfrm rot="2919610">
            <a:off x="8067190" y="4276683"/>
            <a:ext cx="723888" cy="716721"/>
          </a:xfrm>
          <a:prstGeom prst="rect">
            <a:avLst/>
          </a:prstGeom>
        </p:spPr>
      </p:pic>
    </p:spTree>
    <p:extLst>
      <p:ext uri="{BB962C8B-B14F-4D97-AF65-F5344CB8AC3E}">
        <p14:creationId xmlns:p14="http://schemas.microsoft.com/office/powerpoint/2010/main" val="12073463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rot="2919610">
            <a:off x="8067190" y="4276683"/>
            <a:ext cx="723888" cy="716721"/>
          </a:xfrm>
          <a:prstGeom prst="rect">
            <a:avLst/>
          </a:prstGeom>
        </p:spPr>
      </p:pic>
      <p:sp>
        <p:nvSpPr>
          <p:cNvPr id="7" name="Rectangle 6"/>
          <p:cNvSpPr/>
          <p:nvPr/>
        </p:nvSpPr>
        <p:spPr>
          <a:xfrm>
            <a:off x="4184008" y="241593"/>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52912" y="770393"/>
                <a:ext cx="8034793" cy="4093428"/>
              </a:xfrm>
              <a:prstGeom prst="rect">
                <a:avLst/>
              </a:prstGeom>
            </p:spPr>
            <p:txBody>
              <a:bodyPr wrap="square">
                <a:spAutoFit/>
              </a:bodyPr>
              <a:lstStyle/>
              <a:p>
                <a:pPr marL="285750" indent="-285750" algn="just">
                  <a:lnSpc>
                    <a:spcPct val="150000"/>
                  </a:lnSpc>
                  <a:spcBef>
                    <a:spcPts val="200"/>
                  </a:spcBef>
                  <a:spcAft>
                    <a:spcPts val="200"/>
                  </a:spcAft>
                  <a:buFont typeface="Wingdings" panose="05000000000000000000" pitchFamily="2" charset="2"/>
                  <a:buChar char="q"/>
                </a:pPr>
                <a:r>
                  <a:rPr lang="vi-VN" sz="1800">
                    <a:latin typeface="+mn-lt"/>
                    <a:ea typeface="Arial" panose="020B0604020202020204" pitchFamily="34" charset="0"/>
                    <a:cs typeface="Times New Roman" panose="02020603050405020304" pitchFamily="18" charset="0"/>
                  </a:rPr>
                  <a:t>Ta có: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2;3;5</m:t>
                        </m:r>
                      </m:e>
                    </m:d>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800" i="1">
                            <a:effectLst/>
                            <a:latin typeface="Cambria Math" panose="02040503050406030204" pitchFamily="18" charset="0"/>
                            <a:ea typeface="Dotum" panose="020B0600000101010101" pitchFamily="34" charset="-127"/>
                            <a:cs typeface="Times New Roman" panose="02020603050405020304" pitchFamily="18" charset="0"/>
                          </a:rPr>
                          <m:t>4;6</m:t>
                        </m:r>
                      </m:e>
                    </m:d>
                    <m:r>
                      <a:rPr lang="vi-VN" sz="1800" i="1">
                        <a:effectLst/>
                        <a:latin typeface="Cambria Math" panose="02040503050406030204" pitchFamily="18" charset="0"/>
                        <a:ea typeface="Dotum" panose="020B0600000101010101" pitchFamily="34" charset="-127"/>
                        <a:cs typeface="Times New Roman" panose="02020603050405020304" pitchFamily="18" charset="0"/>
                      </a:rPr>
                      <m:t> </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Dotum" panose="020B0600000101010101" pitchFamily="34" charset="-127"/>
                    <a:cs typeface="Times New Roman" panose="02020603050405020304" pitchFamily="18" charset="0"/>
                  </a:rPr>
                  <a:t>Khi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xảy ra hay không xảy ra thì xác suất của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đều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6</m:t>
                        </m:r>
                      </m:den>
                    </m:f>
                    <m:r>
                      <a:rPr lang="vi-VN"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3</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Dotum" panose="020B0600000101010101" pitchFamily="34" charset="-127"/>
                    <a:cs typeface="Times New Roman" panose="02020603050405020304" pitchFamily="18" charset="0"/>
                  </a:rPr>
                  <a:t>Khi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xảy ra hay không xảy ra thì xác suất của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đều là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3</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6</m:t>
                        </m:r>
                      </m:den>
                    </m:f>
                    <m:r>
                      <a:rPr lang="vi-VN" sz="1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den>
                    </m:f>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effectLst/>
                    <a:latin typeface="+mn-lt"/>
                    <a:ea typeface="Arial" panose="020B0604020202020204" pitchFamily="34" charset="0"/>
                    <a:cs typeface="Times New Roman" panose="02020603050405020304" pitchFamily="18" charset="0"/>
                  </a:rPr>
                  <a:t> 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độc lập với nhau.</a:t>
                </a:r>
                <a:endParaRPr lang="en-US" sz="1800">
                  <a:effectLst/>
                  <a:latin typeface="+mn-lt"/>
                  <a:ea typeface="Arial" panose="020B0604020202020204" pitchFamily="34" charset="0"/>
                  <a:cs typeface="Times New Roman" panose="02020603050405020304" pitchFamily="18" charset="0"/>
                </a:endParaRPr>
              </a:p>
              <a:p>
                <a:pPr marL="285750" indent="-285750" algn="just">
                  <a:lnSpc>
                    <a:spcPct val="150000"/>
                  </a:lnSpc>
                  <a:spcBef>
                    <a:spcPts val="200"/>
                  </a:spcBef>
                  <a:spcAft>
                    <a:spcPts val="200"/>
                  </a:spcAft>
                  <a:buFont typeface="Wingdings" panose="05000000000000000000" pitchFamily="2" charset="2"/>
                  <a:buChar char="q"/>
                </a:pPr>
                <a:r>
                  <a:rPr lang="vi-VN" sz="1800">
                    <a:effectLst/>
                    <a:latin typeface="+mn-lt"/>
                    <a:ea typeface="Arial" panose="020B0604020202020204" pitchFamily="34" charset="0"/>
                    <a:cs typeface="Times New Roman" panose="02020603050405020304" pitchFamily="18" charset="0"/>
                  </a:rPr>
                  <a:t>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 không xung khắc, vì có kết quả thỏa mãn của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Arial" panose="020B0604020202020204" pitchFamily="34" charset="0"/>
                    <a:cs typeface="Times New Roman" panose="02020603050405020304" pitchFamily="18" charset="0"/>
                  </a:rPr>
                  <a:t>Kết quả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(3; 6)</m:t>
                    </m:r>
                  </m:oMath>
                </a14:m>
                <a:r>
                  <a:rPr lang="vi-VN" sz="1800">
                    <a:effectLst/>
                    <a:latin typeface="+mn-lt"/>
                    <a:ea typeface="Arial" panose="020B0604020202020204" pitchFamily="34" charset="0"/>
                    <a:cs typeface="Times New Roman" panose="02020603050405020304" pitchFamily="18" charset="0"/>
                  </a:rPr>
                  <a:t> là kết quả thuận lợi cho cả hai biến cố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800">
                    <a:effectLst/>
                    <a:latin typeface="+mn-lt"/>
                    <a:ea typeface="Arial" panose="020B060402020202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800">
                    <a:effectLst/>
                    <a:latin typeface="+mn-lt"/>
                    <a:ea typeface="Arial" panose="020B0604020202020204" pitchFamily="34" charset="0"/>
                    <a:cs typeface="Times New Roman" panose="02020603050405020304" pitchFamily="18" charset="0"/>
                  </a:rPr>
                  <a:t>Do đó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nSpc>
                    <a:spcPct val="150000"/>
                  </a:lnSpc>
                  <a:spcBef>
                    <a:spcPts val="200"/>
                  </a:spcBef>
                  <a:spcAft>
                    <a:spcPts val="200"/>
                  </a:spcAft>
                </a:pPr>
                <a:r>
                  <a:rPr lang="vi-VN" sz="1800">
                    <a:effectLst/>
                    <a:latin typeface="+mn-lt"/>
                    <a:ea typeface="Dotum" panose="020B0600000101010101" pitchFamily="34" charset="-127"/>
                  </a:rPr>
                  <a:t>Vậy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Dotum" panose="020B0600000101010101" pitchFamily="34" charset="-127"/>
                  </a:rPr>
                  <a:t> và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800">
                    <a:effectLst/>
                    <a:latin typeface="+mn-lt"/>
                    <a:ea typeface="Dotum" panose="020B0600000101010101" pitchFamily="34" charset="-127"/>
                  </a:rPr>
                  <a:t> không xung khắc</a:t>
                </a:r>
                <a:r>
                  <a:rPr lang="en-US" sz="1800">
                    <a:effectLst/>
                    <a:latin typeface="+mn-lt"/>
                    <a:ea typeface="Dotum" panose="020B0600000101010101" pitchFamily="34" charset="-127"/>
                  </a:rPr>
                  <a:t>.</a:t>
                </a:r>
                <a:endParaRPr lang="en-US"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552912" y="770393"/>
                <a:ext cx="8034793" cy="4093428"/>
              </a:xfrm>
              <a:prstGeom prst="rect">
                <a:avLst/>
              </a:prstGeom>
              <a:blipFill>
                <a:blip r:embed="rId4"/>
                <a:stretch>
                  <a:fillRect l="-683" b="-1339"/>
                </a:stretch>
              </a:blipFill>
            </p:spPr>
            <p:txBody>
              <a:bodyPr/>
              <a:lstStyle/>
              <a:p>
                <a:r>
                  <a:rPr lang="en-US">
                    <a:noFill/>
                  </a:rPr>
                  <a:t> </a:t>
                </a:r>
              </a:p>
            </p:txBody>
          </p:sp>
        </mc:Fallback>
      </mc:AlternateContent>
    </p:spTree>
    <p:extLst>
      <p:ext uri="{BB962C8B-B14F-4D97-AF65-F5344CB8AC3E}">
        <p14:creationId xmlns:p14="http://schemas.microsoft.com/office/powerpoint/2010/main" val="266946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down)">
                                      <p:cBhvr>
                                        <p:cTn id="42" dur="500"/>
                                        <p:tgtEl>
                                          <p:spTgt spid="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895610" y="1292295"/>
            <a:ext cx="5337692" cy="2007496"/>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III. CÁC QUY TẮC TÍNH XÁC SUẤT</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311929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332967" y="4274826"/>
            <a:ext cx="638181" cy="739977"/>
          </a:xfrm>
          <a:prstGeom prst="rect">
            <a:avLst/>
          </a:prstGeom>
        </p:spPr>
      </p:pic>
      <p:pic>
        <p:nvPicPr>
          <p:cNvPr id="8" name="Picture 7"/>
          <p:cNvPicPr>
            <a:picLocks noChangeAspect="1"/>
          </p:cNvPicPr>
          <p:nvPr/>
        </p:nvPicPr>
        <p:blipFill>
          <a:blip r:embed="rId4"/>
          <a:stretch>
            <a:fillRect/>
          </a:stretch>
        </p:blipFill>
        <p:spPr>
          <a:xfrm rot="6381128">
            <a:off x="8393864" y="399749"/>
            <a:ext cx="372074" cy="405518"/>
          </a:xfrm>
          <a:prstGeom prst="rect">
            <a:avLst/>
          </a:prstGeom>
        </p:spPr>
      </p:pic>
      <p:grpSp>
        <p:nvGrpSpPr>
          <p:cNvPr id="11" name="Group 10"/>
          <p:cNvGrpSpPr/>
          <p:nvPr/>
        </p:nvGrpSpPr>
        <p:grpSpPr>
          <a:xfrm>
            <a:off x="234495" y="226631"/>
            <a:ext cx="4735070" cy="611474"/>
            <a:chOff x="566551" y="485104"/>
            <a:chExt cx="6838459" cy="611474"/>
          </a:xfrm>
        </p:grpSpPr>
        <p:sp>
          <p:nvSpPr>
            <p:cNvPr id="12" name="Round Single Corner Rectangle 11"/>
            <p:cNvSpPr/>
            <p:nvPr/>
          </p:nvSpPr>
          <p:spPr>
            <a:xfrm flipV="1">
              <a:off x="566551" y="485104"/>
              <a:ext cx="6505439"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759778" y="567959"/>
              <a:ext cx="664523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1. Công thức cộng xác suất</a:t>
              </a:r>
              <a:endParaRPr lang="en-US" sz="2400" b="1">
                <a:solidFill>
                  <a:srgbClr val="FFFF00"/>
                </a:solidFill>
                <a:latin typeface="Arial" panose="020B0604020202020204" pitchFamily="34" charset="0"/>
                <a:cs typeface="Arial" panose="020B0604020202020204" pitchFamily="34" charset="0"/>
              </a:endParaRPr>
            </a:p>
          </p:txBody>
        </p:sp>
      </p:grpSp>
      <p:sp>
        <p:nvSpPr>
          <p:cNvPr id="14" name="Title 21"/>
          <p:cNvSpPr txBox="1">
            <a:spLocks/>
          </p:cNvSpPr>
          <p:nvPr/>
        </p:nvSpPr>
        <p:spPr>
          <a:xfrm>
            <a:off x="4078312" y="1207836"/>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5</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15" name="Group 14"/>
          <p:cNvGrpSpPr/>
          <p:nvPr/>
        </p:nvGrpSpPr>
        <p:grpSpPr>
          <a:xfrm>
            <a:off x="832231" y="1802162"/>
            <a:ext cx="7412770" cy="2615445"/>
            <a:chOff x="1557481" y="971340"/>
            <a:chExt cx="7054311" cy="2615445"/>
          </a:xfrm>
        </p:grpSpPr>
        <mc:AlternateContent xmlns:mc="http://schemas.openxmlformats.org/markup-compatibility/2006" xmlns:a14="http://schemas.microsoft.com/office/drawing/2010/main">
          <mc:Choice Requires="a14">
            <p:sp>
              <p:nvSpPr>
                <p:cNvPr id="5" name="Rectangle 4"/>
                <p:cNvSpPr/>
                <p:nvPr/>
              </p:nvSpPr>
              <p:spPr>
                <a:xfrm>
                  <a:off x="1557481" y="971340"/>
                  <a:ext cx="7054311" cy="1547283"/>
                </a:xfrm>
                <a:prstGeom prst="rect">
                  <a:avLst/>
                </a:prstGeom>
              </p:spPr>
              <p:txBody>
                <a:bodyPr wrap="square">
                  <a:spAutoFit/>
                </a:bodyPr>
                <a:lstStyle/>
                <a:p>
                  <a:pPr algn="just">
                    <a:lnSpc>
                      <a:spcPct val="165000"/>
                    </a:lnSpc>
                  </a:pPr>
                  <a:r>
                    <a:rPr lang="vi-VN" sz="2000">
                      <a:latin typeface="+mn-lt"/>
                    </a:rPr>
                    <a:t>Chọn ngẫu nhiên một số nguyên dương không vượt quá 20. Xét biến cố </a:t>
                  </a:r>
                  <a14:m>
                    <m:oMath xmlns:m="http://schemas.openxmlformats.org/officeDocument/2006/math">
                      <m:r>
                        <a:rPr lang="vi-VN" sz="2000" i="1" smtClean="0">
                          <a:latin typeface="Cambria Math" panose="02040503050406030204" pitchFamily="18" charset="0"/>
                        </a:rPr>
                        <m:t>𝐴</m:t>
                      </m:r>
                    </m:oMath>
                  </a14:m>
                  <a:r>
                    <a:rPr lang="vi-VN" sz="2000">
                      <a:latin typeface="+mn-lt"/>
                    </a:rPr>
                    <a:t>: “Số được </a:t>
                  </a:r>
                  <a:r>
                    <a:rPr lang="en-US" sz="2000">
                      <a:latin typeface="+mn-lt"/>
                    </a:rPr>
                    <a:t>chọn </a:t>
                  </a:r>
                  <a:r>
                    <a:rPr lang="vi-VN" sz="2000">
                      <a:latin typeface="+mn-lt"/>
                    </a:rPr>
                    <a:t>là số chia hết cho 2” và biến cố </a:t>
                  </a:r>
                  <a:r>
                    <a:rPr lang="en-US" sz="2000">
                      <a:latin typeface="+mn-lt"/>
                    </a:rPr>
                    <a:t>  </a:t>
                  </a:r>
                  <a14:m>
                    <m:oMath xmlns:m="http://schemas.openxmlformats.org/officeDocument/2006/math">
                      <m:r>
                        <a:rPr lang="vi-VN" sz="2000" i="1" smtClean="0">
                          <a:latin typeface="Cambria Math" panose="02040503050406030204" pitchFamily="18" charset="0"/>
                        </a:rPr>
                        <m:t>𝐵</m:t>
                      </m:r>
                    </m:oMath>
                  </a14:m>
                  <a:r>
                    <a:rPr lang="vi-VN" sz="2000">
                      <a:latin typeface="+mn-lt"/>
                    </a:rPr>
                    <a:t>: “Số được </a:t>
                  </a:r>
                  <a:r>
                    <a:rPr lang="en-US" sz="2000">
                      <a:latin typeface="+mn-lt"/>
                    </a:rPr>
                    <a:t>chọn</a:t>
                  </a:r>
                  <a:r>
                    <a:rPr lang="vi-VN" sz="2000">
                      <a:latin typeface="+mn-lt"/>
                    </a:rPr>
                    <a:t> là số chia hết cho 7”.</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557481" y="971340"/>
                  <a:ext cx="7054311" cy="1547283"/>
                </a:xfrm>
                <a:prstGeom prst="rect">
                  <a:avLst/>
                </a:prstGeom>
                <a:blipFill>
                  <a:blip r:embed="rId5"/>
                  <a:stretch>
                    <a:fillRect l="-905" r="-822" b="-6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57481" y="2547333"/>
                  <a:ext cx="5522181" cy="1039452"/>
                </a:xfrm>
                <a:prstGeom prst="rect">
                  <a:avLst/>
                </a:prstGeom>
              </p:spPr>
              <p:txBody>
                <a:bodyPr wrap="square">
                  <a:spAutoFit/>
                </a:bodyPr>
                <a:lstStyle/>
                <a:p>
                  <a:pPr algn="just">
                    <a:lnSpc>
                      <a:spcPct val="165000"/>
                    </a:lnSpc>
                  </a:pPr>
                  <a:r>
                    <a:rPr lang="en-US" sz="2000">
                      <a:latin typeface="+mj-lt"/>
                    </a:rPr>
                    <a:t>a) Tính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 </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 </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r>
                    <a:rPr lang="en-US" sz="2000">
                      <a:latin typeface="+mj-lt"/>
                    </a:rPr>
                    <a:t> và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endParaRPr lang="en-US" sz="2000">
                    <a:latin typeface="+mj-lt"/>
                  </a:endParaRPr>
                </a:p>
                <a:p>
                  <a:pPr algn="just">
                    <a:lnSpc>
                      <a:spcPct val="165000"/>
                    </a:lnSpc>
                  </a:pPr>
                  <a:r>
                    <a:rPr lang="en-US" sz="2000">
                      <a:latin typeface="+mj-lt"/>
                    </a:rPr>
                    <a:t>b) So sánh </a:t>
                  </a:r>
                  <a14:m>
                    <m:oMath xmlns:m="http://schemas.openxmlformats.org/officeDocument/2006/math">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 </m:t>
                      </m:r>
                    </m:oMath>
                  </a14:m>
                  <a:r>
                    <a:rPr lang="en-US" sz="2000">
                      <a:latin typeface="+mj-lt"/>
                    </a:rPr>
                    <a:t>và </a:t>
                  </a:r>
                  <a14:m>
                    <m:oMath xmlns:m="http://schemas.openxmlformats.org/officeDocument/2006/math">
                      <m:r>
                        <a:rPr lang="en-US" sz="2000" i="1" smtClean="0">
                          <a:latin typeface="Cambria Math" panose="02040503050406030204" pitchFamily="18" charset="0"/>
                        </a:rPr>
                        <m:t>𝑃</m:t>
                      </m:r>
                      <m:d>
                        <m:dPr>
                          <m:ctrlPr>
                            <a:rPr lang="en-US" sz="2000" i="1" smtClean="0">
                              <a:latin typeface="Cambria Math" panose="02040503050406030204" pitchFamily="18" charset="0"/>
                            </a:rPr>
                          </m:ctrlPr>
                        </m:dPr>
                        <m:e>
                          <m:r>
                            <a:rPr lang="en-US" sz="2000" i="1" smtClean="0">
                              <a:latin typeface="Cambria Math" panose="02040503050406030204" pitchFamily="18" charset="0"/>
                            </a:rPr>
                            <m:t>𝐴</m:t>
                          </m:r>
                        </m:e>
                      </m:d>
                      <m:r>
                        <a:rPr lang="en-US" sz="2000" i="1" smtClean="0">
                          <a:latin typeface="Cambria Math" panose="02040503050406030204" pitchFamily="18" charset="0"/>
                        </a:rPr>
                        <m:t>+</m:t>
                      </m:r>
                      <m:r>
                        <a:rPr lang="en-US" sz="2000" i="1" smtClean="0">
                          <a:latin typeface="Cambria Math" panose="02040503050406030204" pitchFamily="18" charset="0"/>
                        </a:rPr>
                        <m:t>𝑃</m:t>
                      </m:r>
                      <m:d>
                        <m:dPr>
                          <m:ctrlPr>
                            <a:rPr lang="en-US" sz="2000" i="1" smtClean="0">
                              <a:latin typeface="Cambria Math" panose="02040503050406030204" pitchFamily="18" charset="0"/>
                            </a:rPr>
                          </m:ctrlPr>
                        </m:dPr>
                        <m:e>
                          <m:r>
                            <a:rPr lang="en-US" sz="2000" i="1" smtClean="0">
                              <a:latin typeface="Cambria Math" panose="02040503050406030204" pitchFamily="18" charset="0"/>
                            </a:rPr>
                            <m:t>𝐵</m:t>
                          </m:r>
                        </m:e>
                      </m:d>
                      <m:r>
                        <a:rPr lang="en-US" sz="2000" b="0" i="1" smtClean="0">
                          <a:latin typeface="Cambria Math" panose="02040503050406030204" pitchFamily="18" charset="0"/>
                        </a:rPr>
                        <m:t>−</m:t>
                      </m:r>
                      <m:r>
                        <a:rPr lang="en-US" sz="2000" i="1" smtClean="0">
                          <a:latin typeface="Cambria Math" panose="02040503050406030204" pitchFamily="18" charset="0"/>
                        </a:rPr>
                        <m:t>𝑃</m:t>
                      </m:r>
                      <m:r>
                        <a:rPr lang="en-US" sz="2000" i="1" smtClean="0">
                          <a:latin typeface="Cambria Math" panose="02040503050406030204" pitchFamily="18" charset="0"/>
                        </a:rPr>
                        <m:t>(</m:t>
                      </m:r>
                      <m:r>
                        <a:rPr lang="en-US" sz="2000" i="1" smtClean="0">
                          <a:latin typeface="Cambria Math" panose="02040503050406030204" pitchFamily="18" charset="0"/>
                        </a:rPr>
                        <m:t>𝐴</m:t>
                      </m:r>
                      <m:r>
                        <a:rPr lang="en-US" sz="2000" i="1" smtClean="0">
                          <a:latin typeface="Cambria Math" panose="02040503050406030204" pitchFamily="18" charset="0"/>
                        </a:rPr>
                        <m:t>∩</m:t>
                      </m:r>
                      <m:r>
                        <a:rPr lang="en-US" sz="2000" i="1" smtClean="0">
                          <a:latin typeface="Cambria Math" panose="02040503050406030204" pitchFamily="18" charset="0"/>
                        </a:rPr>
                        <m:t>𝐵</m:t>
                      </m:r>
                      <m:r>
                        <a:rPr lang="en-US" sz="2000" i="1" smtClean="0">
                          <a:latin typeface="Cambria Math" panose="02040503050406030204" pitchFamily="18" charset="0"/>
                        </a:rPr>
                        <m:t>).</m:t>
                      </m:r>
                    </m:oMath>
                  </a14:m>
                  <a:endParaRPr lang="en-US" sz="200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1557481" y="2547333"/>
                  <a:ext cx="5522181" cy="1039452"/>
                </a:xfrm>
                <a:prstGeom prst="rect">
                  <a:avLst/>
                </a:prstGeom>
                <a:blipFill>
                  <a:blip r:embed="rId6"/>
                  <a:stretch>
                    <a:fillRect l="-1157" b="-9357"/>
                  </a:stretch>
                </a:blipFill>
              </p:spPr>
              <p:txBody>
                <a:bodyPr/>
                <a:lstStyle/>
                <a:p>
                  <a:r>
                    <a:rPr lang="en-US">
                      <a:noFill/>
                    </a:rPr>
                    <a:t> </a:t>
                  </a:r>
                </a:p>
              </p:txBody>
            </p:sp>
          </mc:Fallback>
        </mc:AlternateContent>
      </p:grpSp>
    </p:spTree>
    <p:extLst>
      <p:ext uri="{BB962C8B-B14F-4D97-AF65-F5344CB8AC3E}">
        <p14:creationId xmlns:p14="http://schemas.microsoft.com/office/powerpoint/2010/main" val="3549587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2418"/>
        <p:cNvGrpSpPr/>
        <p:nvPr/>
      </p:nvGrpSpPr>
      <p:grpSpPr>
        <a:xfrm>
          <a:off x="0" y="0"/>
          <a:ext cx="0" cy="0"/>
          <a:chOff x="0" y="0"/>
          <a:chExt cx="0" cy="0"/>
        </a:xfrm>
      </p:grpSpPr>
      <p:sp>
        <p:nvSpPr>
          <p:cNvPr id="12" name="Rectangle 11"/>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2260;p35"/>
          <p:cNvSpPr txBox="1">
            <a:spLocks/>
          </p:cNvSpPr>
          <p:nvPr/>
        </p:nvSpPr>
        <p:spPr>
          <a:xfrm>
            <a:off x="725363" y="-149306"/>
            <a:ext cx="7674170" cy="2304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a:lnSpc>
                <a:spcPct val="150000"/>
              </a:lnSpc>
            </a:pPr>
            <a:r>
              <a:rPr lang="vi-VN" sz="3800" b="1">
                <a:latin typeface="+mn-lt"/>
              </a:rPr>
              <a:t>CHƯƠNG V. MỘT SỐ YẾU TỐ THỐNG KÊ VÀ XÁC SUẤT</a:t>
            </a:r>
            <a:endParaRPr lang="vi-VN" sz="3800">
              <a:solidFill>
                <a:schemeClr val="lt2"/>
              </a:solidFill>
            </a:endParaRPr>
          </a:p>
        </p:txBody>
      </p:sp>
      <p:sp>
        <p:nvSpPr>
          <p:cNvPr id="3" name="Rectangle 2"/>
          <p:cNvSpPr/>
          <p:nvPr/>
        </p:nvSpPr>
        <p:spPr>
          <a:xfrm>
            <a:off x="453717" y="3593592"/>
            <a:ext cx="148338" cy="18288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42125" y="2128778"/>
            <a:ext cx="8240646" cy="2654573"/>
          </a:xfrm>
          <a:prstGeom prst="rect">
            <a:avLst/>
          </a:prstGeom>
        </p:spPr>
        <p:txBody>
          <a:bodyPr wrap="square">
            <a:spAutoFit/>
          </a:bodyPr>
          <a:lstStyle/>
          <a:p>
            <a:pPr algn="ctr">
              <a:lnSpc>
                <a:spcPct val="150000"/>
              </a:lnSpc>
            </a:pPr>
            <a:r>
              <a:rPr lang="vi-VN" sz="3700" b="1">
                <a:solidFill>
                  <a:srgbClr val="D51460"/>
                </a:solidFill>
                <a:sym typeface="Lilita One"/>
              </a:rPr>
              <a:t>BÀI 2. BIẾN CỐ HỢP VÀ </a:t>
            </a:r>
            <a:endParaRPr lang="en-US" sz="3700" b="1">
              <a:solidFill>
                <a:srgbClr val="D51460"/>
              </a:solidFill>
              <a:sym typeface="Lilita One"/>
            </a:endParaRPr>
          </a:p>
          <a:p>
            <a:pPr algn="ctr">
              <a:lnSpc>
                <a:spcPct val="150000"/>
              </a:lnSpc>
            </a:pPr>
            <a:r>
              <a:rPr lang="vi-VN" sz="3700" b="1">
                <a:solidFill>
                  <a:srgbClr val="D51460"/>
                </a:solidFill>
                <a:sym typeface="Lilita One"/>
              </a:rPr>
              <a:t>BIẾN CỐ GIAO. BIẾN CỐ ĐỘC LẬP. CÁC QUY TẮC TÍNH XÁC SUẤT </a:t>
            </a:r>
            <a:endParaRPr lang="en-US" sz="3700" b="1"/>
          </a:p>
        </p:txBody>
      </p:sp>
      <p:pic>
        <p:nvPicPr>
          <p:cNvPr id="4" name="Picture 3"/>
          <p:cNvPicPr>
            <a:picLocks noChangeAspect="1"/>
          </p:cNvPicPr>
          <p:nvPr/>
        </p:nvPicPr>
        <p:blipFill>
          <a:blip r:embed="rId3"/>
          <a:stretch>
            <a:fillRect/>
          </a:stretch>
        </p:blipFill>
        <p:spPr>
          <a:xfrm>
            <a:off x="8214859" y="1777997"/>
            <a:ext cx="789424" cy="905929"/>
          </a:xfrm>
          <a:prstGeom prst="rect">
            <a:avLst/>
          </a:prstGeom>
        </p:spPr>
      </p:pic>
      <p:pic>
        <p:nvPicPr>
          <p:cNvPr id="9" name="Picture 8"/>
          <p:cNvPicPr>
            <a:picLocks noChangeAspect="1"/>
          </p:cNvPicPr>
          <p:nvPr/>
        </p:nvPicPr>
        <p:blipFill>
          <a:blip r:embed="rId4"/>
          <a:stretch>
            <a:fillRect/>
          </a:stretch>
        </p:blipFill>
        <p:spPr>
          <a:xfrm rot="20985991">
            <a:off x="-391114" y="2576657"/>
            <a:ext cx="1436233" cy="2200847"/>
          </a:xfrm>
          <a:prstGeom prst="rect">
            <a:avLst/>
          </a:prstGeom>
        </p:spPr>
      </p:pic>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8332967" y="4274826"/>
            <a:ext cx="638181" cy="739977"/>
          </a:xfrm>
          <a:prstGeom prst="rect">
            <a:avLst/>
          </a:prstGeom>
        </p:spPr>
      </p:pic>
      <p:pic>
        <p:nvPicPr>
          <p:cNvPr id="8" name="Picture 7"/>
          <p:cNvPicPr>
            <a:picLocks noChangeAspect="1"/>
          </p:cNvPicPr>
          <p:nvPr/>
        </p:nvPicPr>
        <p:blipFill>
          <a:blip r:embed="rId4"/>
          <a:stretch>
            <a:fillRect/>
          </a:stretch>
        </p:blipFill>
        <p:spPr>
          <a:xfrm rot="6381128">
            <a:off x="8393864" y="399749"/>
            <a:ext cx="372074" cy="405518"/>
          </a:xfrm>
          <a:prstGeom prst="rect">
            <a:avLst/>
          </a:prstGeom>
        </p:spPr>
      </p:pic>
      <p:sp>
        <p:nvSpPr>
          <p:cNvPr id="16" name="Rectangle 15"/>
          <p:cNvSpPr/>
          <p:nvPr/>
        </p:nvSpPr>
        <p:spPr>
          <a:xfrm>
            <a:off x="493024" y="36137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358653" y="686330"/>
                <a:ext cx="6696018" cy="3169329"/>
              </a:xfrm>
              <a:prstGeom prst="rect">
                <a:avLst/>
              </a:prstGeom>
            </p:spPr>
            <p:txBody>
              <a:bodyPr wrap="square">
                <a:spAutoFit/>
              </a:bodyPr>
              <a:lstStyle/>
              <a:p>
                <a:pPr algn="just">
                  <a:lnSpc>
                    <a:spcPct val="150000"/>
                  </a:lnSpc>
                  <a:spcBef>
                    <a:spcPts val="300"/>
                  </a:spcBef>
                  <a:spcAft>
                    <a:spcPts val="300"/>
                  </a:spcAft>
                </a:pPr>
                <a:r>
                  <a:rPr lang="vi-VN" sz="1800">
                    <a:latin typeface="+mn-lt"/>
                    <a:ea typeface="Arial" panose="020B0604020202020204" pitchFamily="34" charset="0"/>
                    <a:cs typeface="Times New Roman" panose="02020603050405020304" pitchFamily="18" charset="0"/>
                  </a:rPr>
                  <a:t>a) </a:t>
                </a:r>
                <a:r>
                  <a:rPr lang="en-US" sz="1800">
                    <a:effectLst/>
                    <a:latin typeface="+mn-lt"/>
                    <a:ea typeface="Arial" panose="020B0604020202020204" pitchFamily="34" charset="0"/>
                    <a:cs typeface="Times New Roman" panose="02020603050405020304" pitchFamily="18" charset="0"/>
                  </a:rPr>
                  <a:t>Ta có</a:t>
                </a:r>
                <a:r>
                  <a:rPr lang="vi-VN" sz="1800">
                    <a:effectLst/>
                    <a:latin typeface="+mn-lt"/>
                    <a:ea typeface="Arial" panose="020B060402020202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800" i="1">
                            <a:effectLst/>
                            <a:latin typeface="Cambria Math" panose="02040503050406030204" pitchFamily="18" charset="0"/>
                            <a:ea typeface="Arial" panose="020B0604020202020204" pitchFamily="34" charset="0"/>
                            <a:cs typeface="Times New Roman" panose="02020603050405020304" pitchFamily="18" charset="0"/>
                          </a:rPr>
                          <m:t>2</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4</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6</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8</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10</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12</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14</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16</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18</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20</m:t>
                        </m:r>
                      </m:e>
                    </m:d>
                  </m:oMath>
                </a14:m>
                <a:r>
                  <a:rPr lang="en-US" sz="1800">
                    <a:effectLst/>
                    <a:latin typeface="+mn-lt"/>
                    <a:ea typeface="Dotum" panose="020B0600000101010101" pitchFamily="34" charset="-127"/>
                    <a:cs typeface="Times New Roman" panose="02020603050405020304" pitchFamily="18" charset="0"/>
                  </a:rPr>
                  <a:t>  </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7</m:t>
                    </m:r>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14</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d>
                      <m:dPr>
                        <m:begChr m:val="{"/>
                        <m:endChr m:val="}"/>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14</m:t>
                        </m:r>
                      </m:e>
                    </m:d>
                  </m:oMath>
                </a14:m>
                <a:r>
                  <a:rPr lang="vi-VN" sz="1800">
                    <a:effectLst/>
                    <a:latin typeface="+mn-lt"/>
                    <a:ea typeface="Dotum" panose="020B0600000101010101" pitchFamily="34" charset="-127"/>
                    <a:cs typeface="Times New Roman" panose="02020603050405020304" pitchFamily="18" charset="0"/>
                  </a:rPr>
                  <a:t>  </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𝐵</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2</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4</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6</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8</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10</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12</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14</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16</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18</m:t>
                    </m:r>
                    <m:r>
                      <a:rPr lang="vi-VN"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18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20</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7</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10</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10</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left"/>
                    </m:oMathParaPr>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 </m:t>
                      </m:r>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58653" y="686330"/>
                <a:ext cx="6696018" cy="3169329"/>
              </a:xfrm>
              <a:prstGeom prst="rect">
                <a:avLst/>
              </a:prstGeom>
              <a:blipFill>
                <a:blip r:embed="rId5"/>
                <a:stretch>
                  <a:fillRect l="-8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358652" y="3831083"/>
                <a:ext cx="6107621" cy="872931"/>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m:rPr>
                          <m:sty m:val="p"/>
                        </m:rP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 </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10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8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800" i="1">
                              <a:effectLst/>
                              <a:latin typeface="Cambria Math" panose="02040503050406030204" pitchFamily="18" charset="0"/>
                              <a:ea typeface="Arial" panose="020B0604020202020204" pitchFamily="34" charset="0"/>
                              <a:cs typeface="Times New Roman" panose="02020603050405020304" pitchFamily="18" charset="0"/>
                            </a:rPr>
                            <m:t>20</m:t>
                          </m:r>
                        </m:den>
                      </m:f>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58652" y="3831083"/>
                <a:ext cx="6107621" cy="87293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8085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885826" y="2933740"/>
            <a:ext cx="1352685" cy="1871149"/>
          </a:xfrm>
          <a:prstGeom prst="rect">
            <a:avLst/>
          </a:prstGeom>
        </p:spPr>
      </p:pic>
      <p:sp>
        <p:nvSpPr>
          <p:cNvPr id="22" name="TextBox 21"/>
          <p:cNvSpPr txBox="1"/>
          <p:nvPr/>
        </p:nvSpPr>
        <p:spPr>
          <a:xfrm>
            <a:off x="3276247" y="353775"/>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004376"/>
                </a:solidFill>
                <a:latin typeface="Arial" panose="020B0604020202020204" pitchFamily="34" charset="0"/>
                <a:cs typeface="Arial" panose="020B0604020202020204" pitchFamily="34" charset="0"/>
              </a:rPr>
              <a:t>ĐỊNH LÍ</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717869" y="1214770"/>
            <a:ext cx="5891917" cy="1215984"/>
            <a:chOff x="1538975" y="1025093"/>
            <a:chExt cx="5891917" cy="1215984"/>
          </a:xfrm>
        </p:grpSpPr>
        <p:sp>
          <p:nvSpPr>
            <p:cNvPr id="24" name="Rounded Rectangular Callout 23"/>
            <p:cNvSpPr/>
            <p:nvPr/>
          </p:nvSpPr>
          <p:spPr>
            <a:xfrm>
              <a:off x="1538975" y="1025093"/>
              <a:ext cx="5891917" cy="1215984"/>
            </a:xfrm>
            <a:prstGeom prst="wedgeRoundRectCallout">
              <a:avLst>
                <a:gd name="adj1" fmla="val -7524"/>
                <a:gd name="adj2" fmla="val -64812"/>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19271" y="1107075"/>
                  <a:ext cx="5811621" cy="1061829"/>
                </a:xfrm>
                <a:prstGeom prst="rect">
                  <a:avLst/>
                </a:prstGeom>
              </p:spPr>
              <p:txBody>
                <a:bodyPr wrap="square">
                  <a:spAutoFit/>
                </a:bodyPr>
                <a:lstStyle/>
                <a:p>
                  <a:pPr algn="just">
                    <a:lnSpc>
                      <a:spcPct val="150000"/>
                    </a:lnSpc>
                  </a:pPr>
                  <a:r>
                    <a:rPr lang="vi-VN" sz="2100">
                      <a:latin typeface="+mn-lt"/>
                      <a:ea typeface="Arial" panose="020B0604020202020204" pitchFamily="34" charset="0"/>
                      <a:cs typeface="Times New Roman" panose="02020603050405020304" pitchFamily="18" charset="0"/>
                    </a:rPr>
                    <a:t>Cho hai biến cố </a:t>
                  </a:r>
                  <a14:m>
                    <m:oMath xmlns:m="http://schemas.openxmlformats.org/officeDocument/2006/math">
                      <m:r>
                        <a:rPr lang="vi-VN" sz="21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100">
                      <a:effectLst/>
                      <a:latin typeface="+mn-lt"/>
                      <a:ea typeface="Dotum" panose="020B0600000101010101" pitchFamily="34" charset="-127"/>
                      <a:cs typeface="Times New Roman" panose="02020603050405020304" pitchFamily="18" charset="0"/>
                    </a:rPr>
                    <a:t>. Khi đó</a:t>
                  </a:r>
                  <a:endParaRPr lang="en-US" sz="2100">
                    <a:effectLst/>
                    <a:latin typeface="+mn-lt"/>
                    <a:ea typeface="Dotum" panose="020B0600000101010101" pitchFamily="34" charset="-127"/>
                    <a:cs typeface="Times New Roman" panose="02020603050405020304" pitchFamily="18" charset="0"/>
                  </a:endParaRPr>
                </a:p>
                <a:p>
                  <a:pPr algn="ctr">
                    <a:lnSpc>
                      <a:spcPct val="150000"/>
                    </a:lnSpc>
                  </a:pPr>
                  <a:r>
                    <a:rPr lang="vi-VN" sz="21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effectLst/>
                              <a:latin typeface="Cambria Math" panose="02040503050406030204" pitchFamily="18" charset="0"/>
                              <a:ea typeface="Dotum" panose="020B0600000101010101" pitchFamily="34" charset="-127"/>
                              <a:cs typeface="Times New Roman" panose="02020603050405020304" pitchFamily="18" charset="0"/>
                            </a:rPr>
                            <m:t>∩</m:t>
                          </m:r>
                          <m:r>
                            <a:rPr lang="vi-VN" sz="2100" i="1">
                              <a:effectLst/>
                              <a:latin typeface="Cambria Math" panose="02040503050406030204" pitchFamily="18" charset="0"/>
                              <a:ea typeface="Dotum" panose="020B0600000101010101" pitchFamily="34" charset="-127"/>
                              <a:cs typeface="Times New Roman" panose="02020603050405020304" pitchFamily="18" charset="0"/>
                            </a:rPr>
                            <m:t>𝐵</m:t>
                          </m:r>
                        </m:e>
                      </m:d>
                    </m:oMath>
                  </a14:m>
                  <a:r>
                    <a:rPr lang="vi-VN" sz="2100">
                      <a:effectLst/>
                      <a:latin typeface="+mn-lt"/>
                      <a:ea typeface="Dotum" panose="020B0600000101010101" pitchFamily="34" charset="-127"/>
                      <a:cs typeface="Times New Roman" panose="02020603050405020304" pitchFamily="18" charset="0"/>
                    </a:rPr>
                    <a:t>.</a:t>
                  </a:r>
                  <a:endParaRPr lang="en-US" sz="21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9271" y="1107075"/>
                  <a:ext cx="5811621" cy="1061829"/>
                </a:xfrm>
                <a:prstGeom prst="rect">
                  <a:avLst/>
                </a:prstGeom>
                <a:blipFill>
                  <a:blip r:embed="rId4"/>
                  <a:stretch>
                    <a:fillRect l="-1259" b="-459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2456950" y="2710020"/>
                <a:ext cx="5954746" cy="2055114"/>
              </a:xfrm>
              <a:prstGeom prst="rect">
                <a:avLst/>
              </a:prstGeom>
            </p:spPr>
            <p:txBody>
              <a:bodyPr wrap="square">
                <a:spAutoFit/>
              </a:bodyPr>
              <a:lstStyle/>
              <a:p>
                <a:pPr lvl="0" algn="just">
                  <a:lnSpc>
                    <a:spcPct val="165000"/>
                  </a:lnSpc>
                </a:pPr>
                <a:r>
                  <a:rPr lang="vi-VN" sz="2000">
                    <a:latin typeface="+mn-lt"/>
                    <a:ea typeface="Arial" panose="020B0604020202020204" pitchFamily="34" charset="0"/>
                    <a:cs typeface="Times New Roman" panose="02020603050405020304" pitchFamily="18" charset="0"/>
                  </a:rPr>
                  <a:t>Nếu 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latin typeface="+mn-lt"/>
                    <a:ea typeface="Dotum" panose="020B0600000101010101" pitchFamily="34" charset="-127"/>
                    <a:cs typeface="Times New Roman" panose="02020603050405020304" pitchFamily="18" charset="0"/>
                  </a:rPr>
                  <a:t> là xung khắc thì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r>
                      <a:rPr lang="vi-VN" sz="2000" i="1">
                        <a:latin typeface="Cambria Math" panose="02040503050406030204" pitchFamily="18" charset="0"/>
                        <a:ea typeface="Dotum" panose="020B0600000101010101" pitchFamily="34" charset="-127"/>
                        <a:cs typeface="Times New Roman" panose="02020603050405020304" pitchFamily="18" charset="0"/>
                      </a:rPr>
                      <m:t>=∅</m:t>
                    </m:r>
                  </m:oMath>
                </a14:m>
                <a:r>
                  <a:rPr lang="vi-VN" sz="2000">
                    <a:latin typeface="+mn-lt"/>
                    <a:ea typeface="Dotum" panose="020B0600000101010101" pitchFamily="34" charset="-127"/>
                    <a:cs typeface="Times New Roman" panose="02020603050405020304" pitchFamily="18" charset="0"/>
                  </a:rPr>
                  <a:t>, suy ra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e>
                    </m:d>
                    <m:r>
                      <a:rPr lang="vi-VN" sz="2000" i="1">
                        <a:latin typeface="Cambria Math" panose="02040503050406030204" pitchFamily="18" charset="0"/>
                        <a:ea typeface="Dotum" panose="020B0600000101010101" pitchFamily="34" charset="-127"/>
                        <a:cs typeface="Times New Roman" panose="02020603050405020304" pitchFamily="18" charset="0"/>
                      </a:rPr>
                      <m:t>=0</m:t>
                    </m:r>
                  </m:oMath>
                </a14:m>
                <a:r>
                  <a:rPr lang="vi-VN" sz="2000">
                    <a:latin typeface="+mn-lt"/>
                    <a:ea typeface="Dotum" panose="020B0600000101010101" pitchFamily="34" charset="-127"/>
                    <a:cs typeface="Times New Roman" panose="02020603050405020304" pitchFamily="18" charset="0"/>
                  </a:rPr>
                  <a:t>. Vì thế, ta có </a:t>
                </a:r>
                <a:r>
                  <a:rPr lang="vi-VN" sz="2000" b="1">
                    <a:latin typeface="+mn-lt"/>
                    <a:ea typeface="Dotum" panose="020B0600000101010101" pitchFamily="34" charset="-127"/>
                    <a:cs typeface="Times New Roman" panose="02020603050405020304" pitchFamily="18" charset="0"/>
                  </a:rPr>
                  <a:t>hệ quả</a:t>
                </a:r>
                <a:r>
                  <a:rPr lang="vi-VN" sz="2000">
                    <a:latin typeface="+mn-lt"/>
                    <a:ea typeface="Dotum" panose="020B0600000101010101" pitchFamily="34" charset="-127"/>
                    <a:cs typeface="Times New Roman" panose="02020603050405020304" pitchFamily="18" charset="0"/>
                  </a:rPr>
                  <a:t> như sau:</a:t>
                </a:r>
                <a:endParaRPr lang="en-US" sz="2000">
                  <a:latin typeface="+mn-lt"/>
                  <a:ea typeface="Arial" panose="020B0604020202020204" pitchFamily="34" charset="0"/>
                  <a:cs typeface="Times New Roman" panose="02020603050405020304" pitchFamily="18" charset="0"/>
                </a:endParaRPr>
              </a:p>
              <a:p>
                <a:pPr lvl="0" algn="just">
                  <a:lnSpc>
                    <a:spcPct val="165000"/>
                  </a:lnSpc>
                </a:pPr>
                <a:r>
                  <a:rPr lang="vi-VN" sz="2000" b="1" i="1">
                    <a:solidFill>
                      <a:schemeClr val="accent2">
                        <a:lumMod val="50000"/>
                      </a:schemeClr>
                    </a:solidFill>
                    <a:latin typeface="+mn-lt"/>
                    <a:ea typeface="Arial" panose="020B0604020202020204" pitchFamily="34" charset="0"/>
                    <a:cs typeface="Times New Roman" panose="02020603050405020304" pitchFamily="18" charset="0"/>
                  </a:rPr>
                  <a:t>Hệ quả:</a:t>
                </a:r>
                <a:r>
                  <a:rPr lang="vi-VN" sz="2000" i="1">
                    <a:solidFill>
                      <a:schemeClr val="accent2">
                        <a:lumMod val="50000"/>
                      </a:schemeClr>
                    </a:solidFill>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Nếu hai biến cố </a:t>
                </a:r>
                <a14:m>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𝐴</m:t>
                    </m:r>
                  </m:oMath>
                </a14:m>
                <a:r>
                  <a:rPr lang="vi-VN" sz="2000">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latin typeface="+mn-lt"/>
                    <a:ea typeface="Dotum" panose="020B0600000101010101" pitchFamily="34" charset="-127"/>
                    <a:cs typeface="Times New Roman" panose="02020603050405020304" pitchFamily="18" charset="0"/>
                  </a:rPr>
                  <a:t> xung khắc thì </a:t>
                </a:r>
                <a:endParaRPr lang="en-US" sz="2000">
                  <a:latin typeface="+mn-lt"/>
                  <a:ea typeface="Dotum" panose="020B0600000101010101" pitchFamily="34" charset="-127"/>
                  <a:cs typeface="Times New Roman" panose="02020603050405020304" pitchFamily="18" charset="0"/>
                </a:endParaRPr>
              </a:p>
              <a:p>
                <a:pPr lvl="0" algn="ctr">
                  <a:lnSpc>
                    <a:spcPct val="165000"/>
                  </a:lnSpc>
                </a:pPr>
                <a14:m>
                  <m:oMath xmlns:m="http://schemas.openxmlformats.org/officeDocument/2006/math">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𝐵</m:t>
                        </m:r>
                      </m:e>
                    </m:d>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𝐴</m:t>
                        </m:r>
                      </m:e>
                    </m:d>
                    <m:r>
                      <a:rPr lang="vi-VN" sz="2000" i="1">
                        <a:latin typeface="Cambria Math" panose="02040503050406030204" pitchFamily="18" charset="0"/>
                        <a:ea typeface="Dotum" panose="020B0600000101010101" pitchFamily="34" charset="-127"/>
                        <a:cs typeface="Times New Roman" panose="020206030504050203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latin typeface="Cambria Math" panose="02040503050406030204" pitchFamily="18" charset="0"/>
                            <a:ea typeface="Dotum" panose="020B0600000101010101" pitchFamily="34" charset="-127"/>
                            <a:cs typeface="Times New Roman" panose="02020603050405020304" pitchFamily="18" charset="0"/>
                          </a:rPr>
                        </m:ctrlPr>
                      </m:dPr>
                      <m:e>
                        <m:r>
                          <a:rPr lang="vi-VN" sz="2000" i="1">
                            <a:latin typeface="Cambria Math" panose="02040503050406030204" pitchFamily="18" charset="0"/>
                            <a:ea typeface="Dotum" panose="020B0600000101010101" pitchFamily="34" charset="-127"/>
                            <a:cs typeface="Times New Roman" panose="02020603050405020304" pitchFamily="18" charset="0"/>
                          </a:rPr>
                          <m:t>𝐵</m:t>
                        </m:r>
                      </m:e>
                    </m:d>
                  </m:oMath>
                </a14:m>
                <a:r>
                  <a:rPr lang="vi-VN" sz="2000">
                    <a:latin typeface="+mn-lt"/>
                    <a:ea typeface="Dotum" panose="020B0600000101010101" pitchFamily="34" charset="-127"/>
                    <a:cs typeface="Times New Roman" panose="02020603050405020304" pitchFamily="18" charset="0"/>
                  </a:rPr>
                  <a:t>.</a:t>
                </a:r>
                <a:endParaRPr lang="en-US" sz="20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456950" y="2710020"/>
                <a:ext cx="5954746" cy="2055114"/>
              </a:xfrm>
              <a:prstGeom prst="rect">
                <a:avLst/>
              </a:prstGeom>
              <a:blipFill>
                <a:blip r:embed="rId5"/>
                <a:stretch>
                  <a:fillRect l="-1024" r="-1126" b="-4451"/>
                </a:stretch>
              </a:blipFill>
            </p:spPr>
            <p:txBody>
              <a:bodyPr/>
              <a:lstStyle/>
              <a:p>
                <a:r>
                  <a:rPr lang="en-US">
                    <a:noFill/>
                  </a:rPr>
                  <a:t> </a:t>
                </a:r>
              </a:p>
            </p:txBody>
          </p:sp>
        </mc:Fallback>
      </mc:AlternateContent>
    </p:spTree>
    <p:extLst>
      <p:ext uri="{BB962C8B-B14F-4D97-AF65-F5344CB8AC3E}">
        <p14:creationId xmlns:p14="http://schemas.microsoft.com/office/powerpoint/2010/main" val="200397720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dissolve">
                                      <p:cBhvr>
                                        <p:cTn id="19" dur="500"/>
                                        <p:tgtEl>
                                          <p:spTgt spid="9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521248" y="3411271"/>
            <a:ext cx="521129" cy="644847"/>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232613" y="212700"/>
                <a:ext cx="8711413" cy="1361911"/>
              </a:xfrm>
              <a:prstGeom prst="rect">
                <a:avLst/>
              </a:prstGeom>
              <a:noFill/>
            </p:spPr>
            <p:txBody>
              <a:bodyPr wrap="square" rtlCol="0">
                <a:spAutoFit/>
              </a:bodyPr>
              <a:lstStyle/>
              <a:p>
                <a:pPr lvl="0" algn="just">
                  <a:lnSpc>
                    <a:spcPct val="150000"/>
                  </a:lnSpc>
                  <a:buClr>
                    <a:srgbClr val="2D1549"/>
                  </a:buClr>
                  <a:buSzPts val="1100"/>
                  <a:defRPr/>
                </a:pPr>
                <a:r>
                  <a:rPr lang="en-US" sz="1900" b="1">
                    <a:solidFill>
                      <a:srgbClr val="FFFFFF"/>
                    </a:solidFill>
                    <a:highlight>
                      <a:srgbClr val="CE4D8E"/>
                    </a:highlight>
                  </a:rPr>
                  <a:t>Ví dụ 5:</a:t>
                </a:r>
                <a:r>
                  <a:rPr lang="en-US" sz="1900" kern="1200">
                    <a:latin typeface="Arial" panose="020B0604020202020204" pitchFamily="34" charset="0"/>
                    <a:ea typeface="+mn-ea"/>
                    <a:cs typeface="Arial" panose="020B0604020202020204" pitchFamily="34" charset="0"/>
                  </a:rPr>
                  <a:t> </a:t>
                </a:r>
                <a:r>
                  <a:rPr lang="vi-VN" sz="1800" kern="1200">
                    <a:latin typeface="Arial" panose="020B0604020202020204" pitchFamily="34" charset="0"/>
                    <a:ea typeface="+mn-ea"/>
                    <a:cs typeface="Arial" panose="020B0604020202020204" pitchFamily="34" charset="0"/>
                  </a:rPr>
                  <a:t>Chọn ngẫu nhiên một số nguyên dương có hai chữ số. Xét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𝐴</m:t>
                    </m:r>
                  </m:oMath>
                </a14:m>
                <a:r>
                  <a:rPr lang="vi-VN" sz="1800" kern="1200">
                    <a:latin typeface="Arial" panose="020B0604020202020204" pitchFamily="34" charset="0"/>
                    <a:ea typeface="+mn-ea"/>
                    <a:cs typeface="Arial" panose="020B0604020202020204" pitchFamily="34" charset="0"/>
                  </a:rPr>
                  <a:t>: “Số được chọn là số chia hết cho 8” và biến cố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𝐵</m:t>
                    </m:r>
                  </m:oMath>
                </a14:m>
                <a:r>
                  <a:rPr lang="vi-VN" sz="1800" kern="1200">
                    <a:latin typeface="Arial" panose="020B0604020202020204" pitchFamily="34" charset="0"/>
                    <a:ea typeface="+mn-ea"/>
                    <a:cs typeface="Arial" panose="020B0604020202020204" pitchFamily="34" charset="0"/>
                  </a:rPr>
                  <a:t>: “Số được chọn là số chia hết cho 9”. Tính </a:t>
                </a:r>
                <a14:m>
                  <m:oMath xmlns:m="http://schemas.openxmlformats.org/officeDocument/2006/math">
                    <m:r>
                      <a:rPr lang="vi-VN" sz="1800" i="1" kern="1200" smtClean="0">
                        <a:latin typeface="Cambria Math" panose="02040503050406030204" pitchFamily="18" charset="0"/>
                        <a:ea typeface="+mn-ea"/>
                        <a:cs typeface="Arial" panose="020B0604020202020204" pitchFamily="34" charset="0"/>
                      </a:rPr>
                      <m:t>𝑃</m:t>
                    </m:r>
                    <m:r>
                      <a:rPr lang="vi-VN" sz="1800" i="1" kern="1200" smtClean="0">
                        <a:latin typeface="Cambria Math" panose="02040503050406030204" pitchFamily="18" charset="0"/>
                        <a:ea typeface="+mn-ea"/>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𝐴</m:t>
                    </m:r>
                    <m:r>
                      <a:rPr lang="vi-VN" sz="1800" i="1" kern="1200" smtClean="0">
                        <a:latin typeface="Cambria Math" panose="02040503050406030204" pitchFamily="18" charset="0"/>
                        <a:ea typeface="Cambria Math" panose="02040503050406030204" pitchFamily="18" charset="0"/>
                        <a:cs typeface="Arial" panose="020B0604020202020204" pitchFamily="34" charset="0"/>
                      </a:rPr>
                      <m:t>∪</m:t>
                    </m:r>
                    <m:r>
                      <a:rPr lang="vi-VN" sz="1800" i="1" kern="1200" smtClean="0">
                        <a:latin typeface="Cambria Math" panose="02040503050406030204" pitchFamily="18" charset="0"/>
                        <a:ea typeface="+mn-ea"/>
                        <a:cs typeface="Arial" panose="020B0604020202020204" pitchFamily="34" charset="0"/>
                      </a:rPr>
                      <m:t>𝐵</m:t>
                    </m:r>
                    <m:r>
                      <a:rPr lang="vi-VN" sz="1800" i="1" kern="1200" smtClean="0">
                        <a:latin typeface="Cambria Math" panose="02040503050406030204" pitchFamily="18" charset="0"/>
                        <a:ea typeface="+mn-ea"/>
                        <a:cs typeface="Arial" panose="020B0604020202020204" pitchFamily="34" charset="0"/>
                      </a:rPr>
                      <m:t>)</m:t>
                    </m:r>
                  </m:oMath>
                </a14:m>
                <a:r>
                  <a:rPr lang="vi-VN" sz="1800" kern="1200">
                    <a:latin typeface="Arial" panose="020B0604020202020204" pitchFamily="34" charset="0"/>
                    <a:ea typeface="+mn-ea"/>
                    <a:cs typeface="Arial" panose="020B0604020202020204" pitchFamily="34" charset="0"/>
                  </a:rPr>
                  <a:t>.</a:t>
                </a:r>
              </a:p>
            </p:txBody>
          </p:sp>
        </mc:Choice>
        <mc:Fallback xmlns="">
          <p:sp>
            <p:nvSpPr>
              <p:cNvPr id="12" name="TextBox 11"/>
              <p:cNvSpPr txBox="1">
                <a:spLocks noRot="1" noChangeAspect="1" noMove="1" noResize="1" noEditPoints="1" noAdjustHandles="1" noChangeArrowheads="1" noChangeShapeType="1" noTextEdit="1"/>
              </p:cNvSpPr>
              <p:nvPr/>
            </p:nvSpPr>
            <p:spPr>
              <a:xfrm>
                <a:off x="232613" y="212700"/>
                <a:ext cx="8711413" cy="1361911"/>
              </a:xfrm>
              <a:prstGeom prst="rect">
                <a:avLst/>
              </a:prstGeom>
              <a:blipFill>
                <a:blip r:embed="rId4"/>
                <a:stretch>
                  <a:fillRect l="-630" r="-630" b="-2691"/>
                </a:stretch>
              </a:blipFill>
            </p:spPr>
            <p:txBody>
              <a:bodyPr/>
              <a:lstStyle/>
              <a:p>
                <a:r>
                  <a:rPr lang="en-US">
                    <a:noFill/>
                  </a:rPr>
                  <a:t> </a:t>
                </a:r>
              </a:p>
            </p:txBody>
          </p:sp>
        </mc:Fallback>
      </mc:AlternateContent>
      <p:sp>
        <p:nvSpPr>
          <p:cNvPr id="13" name="Rectangle 12"/>
          <p:cNvSpPr/>
          <p:nvPr/>
        </p:nvSpPr>
        <p:spPr>
          <a:xfrm>
            <a:off x="4294254" y="143618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256466" y="2001812"/>
                <a:ext cx="8561531" cy="2950423"/>
              </a:xfrm>
              <a:prstGeom prst="rect">
                <a:avLst/>
              </a:prstGeom>
            </p:spPr>
            <p:txBody>
              <a:bodyPr wrap="square">
                <a:spAutoFit/>
              </a:bodyPr>
              <a:lstStyle/>
              <a:p>
                <a:pPr algn="just">
                  <a:lnSpc>
                    <a:spcPct val="150000"/>
                  </a:lnSpc>
                </a:pPr>
                <a:r>
                  <a:rPr lang="en-US" sz="1800">
                    <a:latin typeface="+mn-lt"/>
                  </a:rPr>
                  <a:t>Trong 90 số có hai chữ số, có 11 số chia hết cho 8, có 10 số chia hết cho 9 và có   1 số chia hết cho cả 8 và 9. </a:t>
                </a:r>
              </a:p>
              <a:p>
                <a:pPr>
                  <a:lnSpc>
                    <a:spcPct val="150000"/>
                  </a:lnSpc>
                </a:pPr>
                <a:r>
                  <a:rPr lang="en-US" sz="1800">
                    <a:latin typeface="+mn-lt"/>
                  </a:rPr>
                  <a:t>Vì thế, ta có:</a:t>
                </a:r>
              </a:p>
              <a:p>
                <a:pPr>
                  <a:lnSpc>
                    <a:spcPct val="150000"/>
                  </a:lnSpc>
                </a:pPr>
                <a:endParaRPr lang="en-US" sz="1800">
                  <a:latin typeface="+mn-lt"/>
                </a:endParaRPr>
              </a:p>
              <a:p>
                <a:pPr>
                  <a:lnSpc>
                    <a:spcPct val="150000"/>
                  </a:lnSpc>
                </a:pPr>
                <a:r>
                  <a:rPr lang="en-US" sz="1800">
                    <a:latin typeface="+mn-lt"/>
                  </a:rPr>
                  <a:t>Vậy </a:t>
                </a:r>
              </a:p>
              <a:p>
                <a:pPr>
                  <a:lnSpc>
                    <a:spcPct val="150000"/>
                  </a:lnSpc>
                </a:pPr>
                <a14:m>
                  <m:oMathPara xmlns:m="http://schemas.openxmlformats.org/officeDocument/2006/math">
                    <m:oMathParaPr>
                      <m:jc m:val="centerGroup"/>
                    </m:oMathParaPr>
                    <m:oMath xmlns:m="http://schemas.openxmlformats.org/officeDocument/2006/math">
                      <m:r>
                        <a:rPr lang="vi-VN" sz="1800" i="1" kern="1200">
                          <a:latin typeface="Cambria Math" panose="02040503050406030204" pitchFamily="18" charset="0"/>
                          <a:cs typeface="Arial" panose="020B0604020202020204" pitchFamily="34" charset="0"/>
                        </a:rPr>
                        <m:t>𝑃</m:t>
                      </m:r>
                      <m:d>
                        <m:dPr>
                          <m:ctrlPr>
                            <a:rPr lang="vi-VN" sz="1800" i="1" kern="1200">
                              <a:latin typeface="Cambria Math" panose="02040503050406030204" pitchFamily="18" charset="0"/>
                              <a:cs typeface="Arial" panose="020B0604020202020204" pitchFamily="34" charset="0"/>
                            </a:rPr>
                          </m:ctrlPr>
                        </m:dPr>
                        <m:e>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e>
                      </m:d>
                      <m:r>
                        <a:rPr lang="en-US" sz="1800" i="1" smtClean="0">
                          <a:latin typeface="Cambria Math" panose="02040503050406030204" pitchFamily="18" charset="0"/>
                        </a:rPr>
                        <m:t>=</m:t>
                      </m:r>
                      <m:r>
                        <a:rPr lang="en-US" sz="1800" i="1" smtClean="0">
                          <a:latin typeface="Cambria Math" panose="02040503050406030204" pitchFamily="18" charset="0"/>
                        </a:rPr>
                        <m:t>𝑃</m:t>
                      </m:r>
                      <m:d>
                        <m:dPr>
                          <m:ctrlPr>
                            <a:rPr lang="en-US" sz="1800" i="1" smtClean="0">
                              <a:latin typeface="Cambria Math" panose="02040503050406030204" pitchFamily="18" charset="0"/>
                            </a:rPr>
                          </m:ctrlPr>
                        </m:dPr>
                        <m:e>
                          <m:r>
                            <a:rPr lang="en-US" sz="1800" i="1" smtClean="0">
                              <a:latin typeface="Cambria Math" panose="02040503050406030204" pitchFamily="18" charset="0"/>
                            </a:rPr>
                            <m:t>𝐴</m:t>
                          </m:r>
                        </m:e>
                      </m:d>
                      <m:r>
                        <a:rPr lang="en-US" sz="1800" i="1" smtClean="0">
                          <a:latin typeface="Cambria Math" panose="02040503050406030204" pitchFamily="18" charset="0"/>
                        </a:rPr>
                        <m:t>+</m:t>
                      </m:r>
                      <m:r>
                        <a:rPr lang="en-US" sz="1800" i="1" smtClean="0">
                          <a:latin typeface="Cambria Math" panose="02040503050406030204" pitchFamily="18" charset="0"/>
                        </a:rPr>
                        <m:t>𝑃</m:t>
                      </m:r>
                      <m:d>
                        <m:dPr>
                          <m:ctrlPr>
                            <a:rPr lang="en-US" sz="1800" i="1" smtClean="0">
                              <a:latin typeface="Cambria Math" panose="02040503050406030204" pitchFamily="18" charset="0"/>
                            </a:rPr>
                          </m:ctrlPr>
                        </m:dPr>
                        <m:e>
                          <m:r>
                            <a:rPr lang="en-US" sz="1800" i="1" smtClean="0">
                              <a:latin typeface="Cambria Math" panose="02040503050406030204" pitchFamily="18" charset="0"/>
                            </a:rPr>
                            <m:t>𝐵</m:t>
                          </m:r>
                        </m:e>
                      </m:d>
                      <m:r>
                        <a:rPr lang="en-US" sz="1800" b="0" i="1" smtClean="0">
                          <a:latin typeface="Cambria Math" panose="02040503050406030204" pitchFamily="18" charset="0"/>
                        </a:rPr>
                        <m:t>−</m:t>
                      </m:r>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en-US" sz="1800" i="1">
                              <a:latin typeface="Cambria Math" panose="02040503050406030204" pitchFamily="18" charset="0"/>
                            </a:rPr>
                            <m:t>𝐵</m:t>
                          </m:r>
                        </m:e>
                      </m:d>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11</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10</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20</m:t>
                          </m:r>
                        </m:num>
                        <m:den>
                          <m:r>
                            <a:rPr lang="en-US" sz="1800" i="1">
                              <a:latin typeface="Cambria Math" panose="02040503050406030204" pitchFamily="18" charset="0"/>
                            </a:rPr>
                            <m:t>90</m:t>
                          </m:r>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2</m:t>
                          </m:r>
                        </m:num>
                        <m:den>
                          <m:r>
                            <a:rPr lang="en-US" sz="1800" i="1">
                              <a:latin typeface="Cambria Math" panose="02040503050406030204" pitchFamily="18" charset="0"/>
                            </a:rPr>
                            <m:t>9</m:t>
                          </m:r>
                        </m:den>
                      </m:f>
                    </m:oMath>
                  </m:oMathPara>
                </a14:m>
                <a:endParaRPr lang="en-US" sz="1800">
                  <a:latin typeface="+mn-lt"/>
                </a:endParaRPr>
              </a:p>
            </p:txBody>
          </p:sp>
        </mc:Choice>
        <mc:Fallback xmlns="">
          <p:sp>
            <p:nvSpPr>
              <p:cNvPr id="3" name="Rectangle 2"/>
              <p:cNvSpPr>
                <a:spLocks noRot="1" noChangeAspect="1" noMove="1" noResize="1" noEditPoints="1" noAdjustHandles="1" noChangeArrowheads="1" noChangeShapeType="1" noTextEdit="1"/>
              </p:cNvSpPr>
              <p:nvPr/>
            </p:nvSpPr>
            <p:spPr>
              <a:xfrm>
                <a:off x="256466" y="2001812"/>
                <a:ext cx="8561531" cy="2950423"/>
              </a:xfrm>
              <a:prstGeom prst="rect">
                <a:avLst/>
              </a:prstGeom>
              <a:blipFill>
                <a:blip r:embed="rId5"/>
                <a:stretch>
                  <a:fillRect l="-569" r="-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574658" y="3248545"/>
                <a:ext cx="4165675" cy="6127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𝐴</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11</m:t>
                          </m:r>
                        </m:num>
                        <m:den>
                          <m:r>
                            <a:rPr lang="en-US" sz="1800" i="1">
                              <a:latin typeface="Cambria Math" panose="02040503050406030204" pitchFamily="18" charset="0"/>
                            </a:rPr>
                            <m:t>90</m:t>
                          </m:r>
                        </m:den>
                      </m:f>
                      <m:r>
                        <a:rPr lang="en-US" sz="1800" i="1">
                          <a:latin typeface="Cambria Math" panose="02040503050406030204" pitchFamily="18" charset="0"/>
                        </a:rPr>
                        <m:t>,</m:t>
                      </m:r>
                      <m:r>
                        <a:rPr lang="en-US" sz="1800" i="1">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𝐵</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10</m:t>
                          </m:r>
                        </m:num>
                        <m:den>
                          <m:r>
                            <a:rPr lang="en-US" sz="1800" i="1">
                              <a:latin typeface="Cambria Math" panose="02040503050406030204" pitchFamily="18" charset="0"/>
                            </a:rPr>
                            <m:t>90</m:t>
                          </m:r>
                        </m:den>
                      </m:f>
                      <m:r>
                        <a:rPr lang="en-US" sz="1800" i="1">
                          <a:latin typeface="Cambria Math" panose="02040503050406030204" pitchFamily="18" charset="0"/>
                        </a:rPr>
                        <m:t>,</m:t>
                      </m:r>
                      <m:r>
                        <a:rPr lang="vi-VN" sz="1800" i="1" kern="1200">
                          <a:latin typeface="Cambria Math" panose="02040503050406030204" pitchFamily="18" charset="0"/>
                          <a:cs typeface="Arial" panose="020B0604020202020204" pitchFamily="34" charset="0"/>
                        </a:rPr>
                        <m:t>𝑃</m:t>
                      </m:r>
                      <m:r>
                        <a:rPr lang="vi-VN" sz="1800" i="1" kern="1200">
                          <a:latin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𝐴</m:t>
                      </m:r>
                      <m:r>
                        <a:rPr lang="vi-VN" sz="1800" i="1" kern="1200">
                          <a:latin typeface="Cambria Math" panose="02040503050406030204" pitchFamily="18" charset="0"/>
                          <a:ea typeface="Cambria Math" panose="02040503050406030204" pitchFamily="18" charset="0"/>
                          <a:cs typeface="Arial" panose="020B0604020202020204" pitchFamily="34" charset="0"/>
                        </a:rPr>
                        <m:t>∩</m:t>
                      </m:r>
                      <m:r>
                        <a:rPr lang="vi-VN" sz="1800" i="1" kern="1200">
                          <a:latin typeface="Cambria Math" panose="02040503050406030204" pitchFamily="18" charset="0"/>
                          <a:cs typeface="Arial" panose="020B0604020202020204" pitchFamily="34" charset="0"/>
                        </a:rPr>
                        <m:t>𝐵</m:t>
                      </m:r>
                      <m:r>
                        <a:rPr lang="vi-VN" sz="1800" i="1" kern="1200">
                          <a:latin typeface="Cambria Math" panose="02040503050406030204" pitchFamily="18" charset="0"/>
                          <a:cs typeface="Arial" panose="020B0604020202020204" pitchFamily="34" charset="0"/>
                        </a:rPr>
                        <m:t>)</m:t>
                      </m:r>
                      <m:r>
                        <m:rPr>
                          <m:nor/>
                        </m:rPr>
                        <a:rPr lang="en-US" sz="1800" kern="1200">
                          <a:latin typeface="Cambria Math" panose="02040503050406030204" pitchFamily="18" charset="0"/>
                          <a:cs typeface="Arial" panose="020B0604020202020204" pitchFamily="34" charset="0"/>
                        </a:rPr>
                        <m:t> =</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90</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2574658" y="3248545"/>
                <a:ext cx="4165675" cy="6127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076741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up)">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4" name="Picture 3"/>
          <p:cNvPicPr>
            <a:picLocks noChangeAspect="1"/>
          </p:cNvPicPr>
          <p:nvPr/>
        </p:nvPicPr>
        <p:blipFill>
          <a:blip r:embed="rId3"/>
          <a:stretch>
            <a:fillRect/>
          </a:stretch>
        </p:blipFill>
        <p:spPr>
          <a:xfrm rot="311699">
            <a:off x="-8694" y="1871529"/>
            <a:ext cx="378018" cy="373108"/>
          </a:xfrm>
          <a:prstGeom prst="rect">
            <a:avLst/>
          </a:prstGeom>
        </p:spPr>
      </p:pic>
      <p:pic>
        <p:nvPicPr>
          <p:cNvPr id="9" name="Picture 8"/>
          <p:cNvPicPr>
            <a:picLocks noChangeAspect="1"/>
          </p:cNvPicPr>
          <p:nvPr/>
        </p:nvPicPr>
        <p:blipFill>
          <a:blip r:embed="rId4"/>
          <a:stretch>
            <a:fillRect/>
          </a:stretch>
        </p:blipFill>
        <p:spPr>
          <a:xfrm>
            <a:off x="7864705" y="4070936"/>
            <a:ext cx="1249781" cy="125630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232614" y="125239"/>
                <a:ext cx="8664896" cy="1685077"/>
              </a:xfrm>
              <a:prstGeom prst="rect">
                <a:avLst/>
              </a:prstGeom>
              <a:noFill/>
            </p:spPr>
            <p:txBody>
              <a:bodyPr wrap="square" rtlCol="0">
                <a:spAutoFit/>
              </a:bodyPr>
              <a:lstStyle/>
              <a:p>
                <a:pPr lvl="0" algn="just">
                  <a:lnSpc>
                    <a:spcPct val="150000"/>
                  </a:lnSpc>
                  <a:buClr>
                    <a:srgbClr val="2D1549"/>
                  </a:buClr>
                  <a:buSzPts val="1100"/>
                  <a:defRPr/>
                </a:pPr>
                <a:r>
                  <a:rPr lang="en-US" sz="1800" b="1">
                    <a:solidFill>
                      <a:srgbClr val="FFFFFF"/>
                    </a:solidFill>
                    <a:highlight>
                      <a:srgbClr val="CE4D8E"/>
                    </a:highlight>
                  </a:rPr>
                  <a:t>Ví dụ 6:</a:t>
                </a:r>
                <a:r>
                  <a:rPr lang="en-US" sz="1800" kern="1200">
                    <a:latin typeface="Arial" panose="020B0604020202020204" pitchFamily="34" charset="0"/>
                    <a:ea typeface="+mn-ea"/>
                    <a:cs typeface="Arial" panose="020B0604020202020204" pitchFamily="34" charset="0"/>
                  </a:rPr>
                  <a:t> </a:t>
                </a:r>
                <a:r>
                  <a:rPr lang="vi-VN" sz="1700" kern="1200">
                    <a:latin typeface="+mn-lt"/>
                    <a:ea typeface="+mn-ea"/>
                    <a:cs typeface="Arial" panose="020B0604020202020204" pitchFamily="34" charset="0"/>
                  </a:rPr>
                  <a:t>Một hộp có 12 chiếc thẻ cùng loại, mỗi thẻ được ghi một trong các số 1, 2, 3, ..., 12; hai thẻ khác nhau thì ghi hai số khác nhau. Rút ngẫu nhiên 1 chiếc thẻ trong hộp. Xét biến cố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𝐴</m:t>
                    </m:r>
                  </m:oMath>
                </a14:m>
                <a:r>
                  <a:rPr lang="vi-VN" sz="1700" kern="1200">
                    <a:latin typeface="+mn-lt"/>
                    <a:ea typeface="+mn-ea"/>
                    <a:cs typeface="Arial" panose="020B0604020202020204" pitchFamily="34" charset="0"/>
                  </a:rPr>
                  <a:t>: “Số xuất hiện trên thẻ được rút ra là số chia hết cho 3” và biến cố </a:t>
                </a:r>
                <a14:m>
                  <m:oMath xmlns:m="http://schemas.openxmlformats.org/officeDocument/2006/math">
                    <m:r>
                      <a:rPr lang="vi-VN" sz="1700" i="1" kern="1200" smtClean="0">
                        <a:latin typeface="Cambria Math" panose="02040503050406030204" pitchFamily="18" charset="0"/>
                        <a:ea typeface="+mn-ea"/>
                        <a:cs typeface="Arial" panose="020B0604020202020204" pitchFamily="34" charset="0"/>
                      </a:rPr>
                      <m:t>𝐵</m:t>
                    </m:r>
                  </m:oMath>
                </a14:m>
                <a:r>
                  <a:rPr lang="vi-VN" sz="1700" kern="1200">
                    <a:latin typeface="+mn-lt"/>
                    <a:ea typeface="+mn-ea"/>
                    <a:cs typeface="Arial" panose="020B0604020202020204" pitchFamily="34" charset="0"/>
                  </a:rPr>
                  <a:t>: “Số xuất hiện trên thẻ được rút ra là số chia hết cho 5”. Tính </a:t>
                </a:r>
                <a14:m>
                  <m:oMath xmlns:m="http://schemas.openxmlformats.org/officeDocument/2006/math">
                    <m:r>
                      <a:rPr lang="vi-VN" sz="1700" i="1" kern="1200">
                        <a:latin typeface="Cambria Math" panose="02040503050406030204" pitchFamily="18" charset="0"/>
                        <a:cs typeface="Arial" panose="020B0604020202020204" pitchFamily="34" charset="0"/>
                      </a:rPr>
                      <m:t>𝑃</m:t>
                    </m:r>
                    <m:d>
                      <m:dPr>
                        <m:ctrlPr>
                          <a:rPr lang="vi-VN" sz="1700" i="1" kern="1200">
                            <a:latin typeface="Cambria Math" panose="02040503050406030204" pitchFamily="18" charset="0"/>
                            <a:cs typeface="Arial" panose="020B0604020202020204" pitchFamily="34" charset="0"/>
                          </a:rPr>
                        </m:ctrlPr>
                      </m:dPr>
                      <m:e>
                        <m:r>
                          <a:rPr lang="vi-VN" sz="1700" i="1" kern="1200">
                            <a:latin typeface="Cambria Math" panose="02040503050406030204" pitchFamily="18" charset="0"/>
                            <a:cs typeface="Arial" panose="020B0604020202020204" pitchFamily="34" charset="0"/>
                          </a:rPr>
                          <m:t>𝐴</m:t>
                        </m:r>
                        <m:r>
                          <a:rPr lang="vi-VN" sz="1700" i="1" kern="1200">
                            <a:latin typeface="Cambria Math" panose="02040503050406030204" pitchFamily="18" charset="0"/>
                            <a:ea typeface="Cambria Math" panose="02040503050406030204" pitchFamily="18" charset="0"/>
                            <a:cs typeface="Arial" panose="020B0604020202020204" pitchFamily="34" charset="0"/>
                          </a:rPr>
                          <m:t>∪</m:t>
                        </m:r>
                        <m:r>
                          <a:rPr lang="vi-VN" sz="1700" i="1" kern="1200">
                            <a:latin typeface="Cambria Math" panose="02040503050406030204" pitchFamily="18" charset="0"/>
                            <a:cs typeface="Arial" panose="020B0604020202020204" pitchFamily="34" charset="0"/>
                          </a:rPr>
                          <m:t>𝐵</m:t>
                        </m:r>
                      </m:e>
                    </m:d>
                    <m:r>
                      <a:rPr lang="en-US" sz="1700" b="0" i="1" kern="1200" smtClean="0">
                        <a:latin typeface="Cambria Math" panose="02040503050406030204" pitchFamily="18" charset="0"/>
                        <a:cs typeface="Arial" panose="020B0604020202020204" pitchFamily="34" charset="0"/>
                      </a:rPr>
                      <m:t>.</m:t>
                    </m:r>
                  </m:oMath>
                </a14:m>
                <a:endParaRPr lang="vi-VN" sz="1700" kern="1200">
                  <a:latin typeface="+mn-lt"/>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32614" y="125239"/>
                <a:ext cx="8664896" cy="1685077"/>
              </a:xfrm>
              <a:prstGeom prst="rect">
                <a:avLst/>
              </a:prstGeom>
              <a:blipFill>
                <a:blip r:embed="rId5"/>
                <a:stretch>
                  <a:fillRect l="-563" r="-422" b="-1449"/>
                </a:stretch>
              </a:blipFill>
            </p:spPr>
            <p:txBody>
              <a:bodyPr/>
              <a:lstStyle/>
              <a:p>
                <a:r>
                  <a:rPr lang="en-US">
                    <a:noFill/>
                  </a:rPr>
                  <a:t> </a:t>
                </a:r>
              </a:p>
            </p:txBody>
          </p:sp>
        </mc:Fallback>
      </mc:AlternateContent>
      <p:sp>
        <p:nvSpPr>
          <p:cNvPr id="11" name="Rectangle 10"/>
          <p:cNvSpPr/>
          <p:nvPr/>
        </p:nvSpPr>
        <p:spPr>
          <a:xfrm>
            <a:off x="4214042" y="170337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5" name="Rectangle 4"/>
              <p:cNvSpPr/>
              <p:nvPr/>
            </p:nvSpPr>
            <p:spPr>
              <a:xfrm>
                <a:off x="232614" y="2180220"/>
                <a:ext cx="8664896" cy="2843727"/>
              </a:xfrm>
              <a:prstGeom prst="rect">
                <a:avLst/>
              </a:prstGeom>
            </p:spPr>
            <p:txBody>
              <a:bodyPr wrap="square">
                <a:spAutoFit/>
              </a:bodyPr>
              <a:lstStyle/>
              <a:p>
                <a:pPr algn="just">
                  <a:lnSpc>
                    <a:spcPct val="150000"/>
                  </a:lnSpc>
                </a:pPr>
                <a:r>
                  <a:rPr lang="vi-VN" sz="1700">
                    <a:solidFill>
                      <a:srgbClr val="000000"/>
                    </a:solidFill>
                    <a:latin typeface="+mn-lt"/>
                  </a:rPr>
                  <a:t>Không gian mẫu của phép thử trên có 12 phần tử, tức là </a:t>
                </a:r>
                <a14:m>
                  <m:oMath xmlns:m="http://schemas.openxmlformats.org/officeDocument/2006/math">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12</m:t>
                    </m:r>
                  </m:oMath>
                </a14:m>
                <a:r>
                  <a:rPr lang="vi-VN" sz="1700">
                    <a:solidFill>
                      <a:srgbClr val="000000"/>
                    </a:solidFill>
                    <a:latin typeface="+mn-lt"/>
                  </a:rPr>
                  <a:t>.</a:t>
                </a:r>
              </a:p>
              <a:p>
                <a:pPr algn="just">
                  <a:lnSpc>
                    <a:spcPct val="150000"/>
                  </a:lnSpc>
                </a:pPr>
                <a:r>
                  <a:rPr lang="vi-VN" sz="1700">
                    <a:solidFill>
                      <a:srgbClr val="000000"/>
                    </a:solidFill>
                    <a:latin typeface="+mn-lt"/>
                  </a:rPr>
                  <a:t>Số các kết quả thuận lợi cho các biến cố </a:t>
                </a:r>
                <a14:m>
                  <m:oMath xmlns:m="http://schemas.openxmlformats.org/officeDocument/2006/math">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rPr>
                      <m:t>, </m:t>
                    </m:r>
                    <m:r>
                      <a:rPr lang="vi-VN" sz="1700" i="1" smtClean="0">
                        <a:solidFill>
                          <a:srgbClr val="000000"/>
                        </a:solidFill>
                        <a:latin typeface="Cambria Math" panose="02040503050406030204" pitchFamily="18" charset="0"/>
                      </a:rPr>
                      <m:t>𝐵</m:t>
                    </m:r>
                    <m:r>
                      <a:rPr lang="vi-VN" sz="1700" i="1" smtClean="0">
                        <a:solidFill>
                          <a:srgbClr val="000000"/>
                        </a:solidFill>
                        <a:latin typeface="Cambria Math" panose="02040503050406030204" pitchFamily="18" charset="0"/>
                      </a:rPr>
                      <m:t> </m:t>
                    </m:r>
                  </m:oMath>
                </a14:m>
                <a:r>
                  <a:rPr lang="vi-VN" sz="1700">
                    <a:solidFill>
                      <a:srgbClr val="000000"/>
                    </a:solidFill>
                    <a:latin typeface="+mn-lt"/>
                  </a:rPr>
                  <a:t>lần lượt là </a:t>
                </a:r>
                <a14:m>
                  <m:oMath xmlns:m="http://schemas.openxmlformats.org/officeDocument/2006/math">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4</m:t>
                    </m:r>
                    <m:r>
                      <a:rPr lang="vi-VN" sz="1700" i="1" smtClean="0">
                        <a:solidFill>
                          <a:srgbClr val="000000"/>
                        </a:solidFill>
                        <a:latin typeface="Cambria Math" panose="02040503050406030204" pitchFamily="18" charset="0"/>
                      </a:rPr>
                      <m:t>,  </m:t>
                    </m:r>
                    <m:r>
                      <a:rPr lang="vi-VN" sz="1700" i="1" smtClean="0">
                        <a:solidFill>
                          <a:srgbClr val="000000"/>
                        </a:solidFill>
                        <a:latin typeface="Cambria Math" panose="02040503050406030204" pitchFamily="18" charset="0"/>
                      </a:rPr>
                      <m:t>𝑛</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𝐵</m:t>
                    </m:r>
                    <m:r>
                      <a:rPr lang="vi-VN" sz="1700" i="1" smtClean="0">
                        <a:solidFill>
                          <a:srgbClr val="000000"/>
                        </a:solidFill>
                        <a:latin typeface="Cambria Math" panose="02040503050406030204" pitchFamily="18" charset="0"/>
                      </a:rPr>
                      <m:t>)=</m:t>
                    </m:r>
                    <m:r>
                      <a:rPr lang="vi-VN" sz="1700" i="1" smtClean="0">
                        <a:solidFill>
                          <a:srgbClr val="000000"/>
                        </a:solidFill>
                        <a:latin typeface="Cambria Math" panose="02040503050406030204" pitchFamily="18" charset="0"/>
                      </a:rPr>
                      <m:t>2</m:t>
                    </m:r>
                  </m:oMath>
                </a14:m>
                <a:r>
                  <a:rPr lang="vi-VN" sz="1700">
                    <a:solidFill>
                      <a:srgbClr val="000000"/>
                    </a:solidFill>
                    <a:latin typeface="+mn-lt"/>
                  </a:rPr>
                  <a:t>. Suy ra</a:t>
                </a:r>
              </a:p>
              <a:p>
                <a:pPr algn="ctr">
                  <a:lnSpc>
                    <a:spcPct val="150000"/>
                  </a:lnSpc>
                </a:pPr>
                <a14:m>
                  <m:oMath xmlns:m="http://schemas.openxmlformats.org/officeDocument/2006/math">
                    <m:r>
                      <a:rPr lang="vi-VN" sz="1700" i="1" smtClean="0">
                        <a:solidFill>
                          <a:srgbClr val="000000"/>
                        </a:solidFill>
                        <a:latin typeface="Cambria Math" panose="02040503050406030204" pitchFamily="18" charset="0"/>
                      </a:rPr>
                      <m:t>𝑃</m:t>
                    </m:r>
                    <m:d>
                      <m:dPr>
                        <m:ctrlPr>
                          <a:rPr lang="vi-VN" sz="1700" i="1" smtClean="0">
                            <a:solidFill>
                              <a:srgbClr val="000000"/>
                            </a:solidFill>
                            <a:latin typeface="Cambria Math" panose="02040503050406030204" pitchFamily="18" charset="0"/>
                          </a:rPr>
                        </m:ctrlPr>
                      </m:dPr>
                      <m:e>
                        <m:r>
                          <a:rPr lang="vi-VN" sz="1700" i="1" smtClean="0">
                            <a:solidFill>
                              <a:srgbClr val="000000"/>
                            </a:solidFill>
                            <a:latin typeface="Cambria Math" panose="02040503050406030204" pitchFamily="18" charset="0"/>
                          </a:rPr>
                          <m:t>𝐴</m:t>
                        </m:r>
                      </m:e>
                    </m:d>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a:rPr lang="vi-VN" sz="1700" i="1">
                            <a:solidFill>
                              <a:srgbClr val="000000"/>
                            </a:solidFill>
                            <a:latin typeface="Cambria Math" panose="02040503050406030204" pitchFamily="18" charset="0"/>
                          </a:rPr>
                          <m:t>𝐴</m:t>
                        </m:r>
                        <m:r>
                          <a:rPr lang="vi-VN" sz="1700" i="1">
                            <a:solidFill>
                              <a:srgbClr val="000000"/>
                            </a:solidFill>
                            <a:latin typeface="Cambria Math" panose="02040503050406030204" pitchFamily="18" charset="0"/>
                          </a:rPr>
                          <m:t>)</m:t>
                        </m:r>
                      </m:num>
                      <m:den>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a:solidFill>
                              <a:srgbClr val="000000"/>
                            </a:solidFill>
                            <a:latin typeface="Cambria Math" panose="02040503050406030204" pitchFamily="18" charset="0"/>
                          </a:rPr>
                          <m:t>)</m:t>
                        </m:r>
                      </m:den>
                    </m:f>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4</m:t>
                        </m:r>
                      </m:num>
                      <m:den>
                        <m:r>
                          <a:rPr lang="en-US" sz="1700" b="0" i="1" smtClean="0">
                            <a:solidFill>
                              <a:srgbClr val="000000"/>
                            </a:solidFill>
                            <a:latin typeface="Cambria Math" panose="02040503050406030204" pitchFamily="18" charset="0"/>
                          </a:rPr>
                          <m:t>12</m:t>
                        </m:r>
                      </m:den>
                    </m:f>
                    <m:r>
                      <a:rPr lang="en-US" sz="1700" b="0" i="1" smtClean="0">
                        <a:solidFill>
                          <a:srgbClr val="000000"/>
                        </a:solidFill>
                        <a:latin typeface="Cambria Math" panose="02040503050406030204" pitchFamily="18" charset="0"/>
                      </a:rPr>
                      <m:t>=</m:t>
                    </m:r>
                    <m:f>
                      <m:fPr>
                        <m:ctrlPr>
                          <a:rPr lang="en-US" sz="1700" b="0" i="1" smtClean="0">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1</m:t>
                        </m:r>
                      </m:num>
                      <m:den>
                        <m:r>
                          <a:rPr lang="en-US" sz="1700" b="0" i="1" smtClean="0">
                            <a:solidFill>
                              <a:srgbClr val="000000"/>
                            </a:solidFill>
                            <a:latin typeface="Cambria Math" panose="02040503050406030204" pitchFamily="18" charset="0"/>
                          </a:rPr>
                          <m:t>3</m:t>
                        </m:r>
                      </m:den>
                    </m:f>
                    <m:r>
                      <a:rPr lang="en-US" sz="1700" b="0" i="1" smtClean="0">
                        <a:solidFill>
                          <a:srgbClr val="000000"/>
                        </a:solidFill>
                        <a:latin typeface="Cambria Math" panose="02040503050406030204" pitchFamily="18" charset="0"/>
                      </a:rPr>
                      <m:t>,  </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en-US" sz="1700" b="0" i="1" smtClean="0">
                            <a:solidFill>
                              <a:srgbClr val="000000"/>
                            </a:solidFill>
                            <a:latin typeface="Cambria Math" panose="02040503050406030204" pitchFamily="18" charset="0"/>
                          </a:rPr>
                          <m:t>𝐵</m:t>
                        </m:r>
                      </m:e>
                    </m:d>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a:rPr lang="en-US" sz="1700" b="0" i="1" smtClean="0">
                            <a:solidFill>
                              <a:srgbClr val="000000"/>
                            </a:solidFill>
                            <a:latin typeface="Cambria Math" panose="02040503050406030204" pitchFamily="18" charset="0"/>
                          </a:rPr>
                          <m:t>𝐵</m:t>
                        </m:r>
                        <m:r>
                          <a:rPr lang="vi-VN" sz="1700" i="1">
                            <a:solidFill>
                              <a:srgbClr val="000000"/>
                            </a:solidFill>
                            <a:latin typeface="Cambria Math" panose="02040503050406030204" pitchFamily="18" charset="0"/>
                          </a:rPr>
                          <m:t>)</m:t>
                        </m:r>
                      </m:num>
                      <m:den>
                        <m:r>
                          <a:rPr lang="vi-VN" sz="1700" i="1">
                            <a:solidFill>
                              <a:srgbClr val="000000"/>
                            </a:solidFill>
                            <a:latin typeface="Cambria Math" panose="02040503050406030204" pitchFamily="18" charset="0"/>
                          </a:rPr>
                          <m:t>𝑛</m:t>
                        </m:r>
                        <m:r>
                          <a:rPr lang="vi-VN" sz="1700" i="1">
                            <a:solidFill>
                              <a:srgbClr val="000000"/>
                            </a:solidFill>
                            <a:latin typeface="Cambria Math" panose="02040503050406030204" pitchFamily="18" charset="0"/>
                          </a:rPr>
                          <m:t>(</m:t>
                        </m:r>
                        <m:r>
                          <m:rPr>
                            <m:sty m:val="p"/>
                          </m:rPr>
                          <a:rPr lang="el-GR" sz="1700">
                            <a:solidFill>
                              <a:srgbClr val="000000"/>
                            </a:solidFill>
                            <a:latin typeface="Cambria Math" panose="02040503050406030204" pitchFamily="18" charset="0"/>
                          </a:rPr>
                          <m:t>Ω</m:t>
                        </m:r>
                        <m:r>
                          <a:rPr lang="vi-VN" sz="1700" i="1">
                            <a:solidFill>
                              <a:srgbClr val="000000"/>
                            </a:solidFill>
                            <a:latin typeface="Cambria Math" panose="02040503050406030204" pitchFamily="18" charset="0"/>
                          </a:rPr>
                          <m:t>)</m:t>
                        </m:r>
                      </m:den>
                    </m:f>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en-US" sz="1700" b="0" i="1" smtClean="0">
                            <a:solidFill>
                              <a:srgbClr val="000000"/>
                            </a:solidFill>
                            <a:latin typeface="Cambria Math" panose="02040503050406030204" pitchFamily="18" charset="0"/>
                          </a:rPr>
                          <m:t>2</m:t>
                        </m:r>
                      </m:num>
                      <m:den>
                        <m:r>
                          <a:rPr lang="en-US" sz="1700" i="1">
                            <a:solidFill>
                              <a:srgbClr val="000000"/>
                            </a:solidFill>
                            <a:latin typeface="Cambria Math" panose="02040503050406030204" pitchFamily="18" charset="0"/>
                          </a:rPr>
                          <m:t>12</m:t>
                        </m:r>
                      </m:den>
                    </m:f>
                    <m:r>
                      <a:rPr lang="en-US" sz="1700" i="1">
                        <a:solidFill>
                          <a:srgbClr val="000000"/>
                        </a:solidFill>
                        <a:latin typeface="Cambria Math" panose="02040503050406030204" pitchFamily="18" charset="0"/>
                      </a:rPr>
                      <m:t>=</m:t>
                    </m:r>
                    <m:f>
                      <m:fPr>
                        <m:ctrlPr>
                          <a:rPr lang="en-US" sz="1700" i="1">
                            <a:solidFill>
                              <a:srgbClr val="000000"/>
                            </a:solidFill>
                            <a:latin typeface="Cambria Math" panose="02040503050406030204" pitchFamily="18" charset="0"/>
                          </a:rPr>
                        </m:ctrlPr>
                      </m:fPr>
                      <m:num>
                        <m:r>
                          <a:rPr lang="en-US" sz="1700" i="1">
                            <a:solidFill>
                              <a:srgbClr val="000000"/>
                            </a:solidFill>
                            <a:latin typeface="Cambria Math" panose="02040503050406030204" pitchFamily="18" charset="0"/>
                          </a:rPr>
                          <m:t>1</m:t>
                        </m:r>
                      </m:num>
                      <m:den>
                        <m:r>
                          <a:rPr lang="en-US" sz="1700" b="0" i="1" smtClean="0">
                            <a:solidFill>
                              <a:srgbClr val="000000"/>
                            </a:solidFill>
                            <a:latin typeface="Cambria Math" panose="02040503050406030204" pitchFamily="18" charset="0"/>
                          </a:rPr>
                          <m:t>6</m:t>
                        </m:r>
                      </m:den>
                    </m:f>
                  </m:oMath>
                </a14:m>
                <a:r>
                  <a:rPr lang="en-US" sz="1700">
                    <a:solidFill>
                      <a:srgbClr val="000000"/>
                    </a:solidFill>
                    <a:latin typeface="+mn-lt"/>
                  </a:rPr>
                  <a:t> </a:t>
                </a:r>
                <a:endParaRPr lang="vi-VN" sz="1700">
                  <a:solidFill>
                    <a:srgbClr val="000000"/>
                  </a:solidFill>
                  <a:latin typeface="+mn-lt"/>
                </a:endParaRPr>
              </a:p>
              <a:p>
                <a:pPr algn="just">
                  <a:lnSpc>
                    <a:spcPct val="150000"/>
                  </a:lnSpc>
                </a:pPr>
                <a:r>
                  <a:rPr lang="vi-VN" sz="1700">
                    <a:solidFill>
                      <a:srgbClr val="000000"/>
                    </a:solidFill>
                    <a:latin typeface="+mn-lt"/>
                  </a:rPr>
                  <a:t>Trong các số </a:t>
                </a:r>
                <a:r>
                  <a:rPr lang="en-US" sz="1700">
                    <a:solidFill>
                      <a:srgbClr val="000000"/>
                    </a:solidFill>
                    <a:latin typeface="+mn-lt"/>
                  </a:rPr>
                  <a:t>1</a:t>
                </a:r>
                <a:r>
                  <a:rPr lang="vi-VN" sz="1700" kern="1200">
                    <a:cs typeface="Arial" panose="020B0604020202020204" pitchFamily="34" charset="0"/>
                  </a:rPr>
                  <a:t>, 2, 3, ..., 12 </a:t>
                </a:r>
                <a:r>
                  <a:rPr lang="vi-VN" sz="1700">
                    <a:solidFill>
                      <a:srgbClr val="2B2B00"/>
                    </a:solidFill>
                  </a:rPr>
                  <a:t>không có số nào chia hết cho cả 3 và 5. </a:t>
                </a:r>
                <a:endParaRPr lang="en-US" sz="1700">
                  <a:solidFill>
                    <a:srgbClr val="2B2B00"/>
                  </a:solidFill>
                </a:endParaRPr>
              </a:p>
              <a:p>
                <a:pPr algn="just">
                  <a:lnSpc>
                    <a:spcPct val="150000"/>
                  </a:lnSpc>
                </a:pPr>
                <a:r>
                  <a:rPr lang="vi-VN" sz="1700">
                    <a:solidFill>
                      <a:srgbClr val="2B2B00"/>
                    </a:solidFill>
                  </a:rPr>
                  <a:t>Vì thế A, B là hai</a:t>
                </a:r>
                <a:r>
                  <a:rPr lang="en-US" sz="1700"/>
                  <a:t> </a:t>
                </a:r>
                <a:r>
                  <a:rPr lang="vi-VN" sz="1700">
                    <a:solidFill>
                      <a:srgbClr val="000000"/>
                    </a:solidFill>
                    <a:latin typeface="+mn-lt"/>
                  </a:rPr>
                  <a:t>biến cố xung khắc. Suy ra:</a:t>
                </a:r>
                <a:r>
                  <a:rPr lang="en-US" sz="1700">
                    <a:solidFill>
                      <a:srgbClr val="000000"/>
                    </a:solidFill>
                    <a:latin typeface="+mn-lt"/>
                  </a:rPr>
                  <a:t> </a:t>
                </a:r>
              </a:p>
              <a:p>
                <a:pPr algn="ctr">
                  <a:lnSpc>
                    <a:spcPct val="150000"/>
                  </a:lnSpc>
                </a:pPr>
                <a14:m>
                  <m:oMath xmlns:m="http://schemas.openxmlformats.org/officeDocument/2006/math">
                    <m:r>
                      <a:rPr lang="vi-VN" sz="1700" i="1" smtClean="0">
                        <a:solidFill>
                          <a:srgbClr val="000000"/>
                        </a:solidFill>
                        <a:latin typeface="Cambria Math" panose="02040503050406030204" pitchFamily="18" charset="0"/>
                      </a:rPr>
                      <m:t>𝑃</m:t>
                    </m:r>
                    <m:d>
                      <m:dPr>
                        <m:ctrlPr>
                          <a:rPr lang="vi-VN" sz="1700" i="1" smtClean="0">
                            <a:solidFill>
                              <a:srgbClr val="000000"/>
                            </a:solidFill>
                            <a:latin typeface="Cambria Math" panose="02040503050406030204" pitchFamily="18" charset="0"/>
                          </a:rPr>
                        </m:ctrlPr>
                      </m:dPr>
                      <m:e>
                        <m:r>
                          <a:rPr lang="vi-VN" sz="1700" i="1" smtClean="0">
                            <a:solidFill>
                              <a:srgbClr val="000000"/>
                            </a:solidFill>
                            <a:latin typeface="Cambria Math" panose="02040503050406030204" pitchFamily="18" charset="0"/>
                          </a:rPr>
                          <m:t>𝐴</m:t>
                        </m:r>
                        <m:r>
                          <a:rPr lang="vi-VN" sz="1700" i="1" smtClean="0">
                            <a:solidFill>
                              <a:srgbClr val="000000"/>
                            </a:solidFill>
                            <a:latin typeface="Cambria Math" panose="02040503050406030204" pitchFamily="18" charset="0"/>
                            <a:ea typeface="Cambria Math" panose="02040503050406030204" pitchFamily="18" charset="0"/>
                          </a:rPr>
                          <m:t>∪</m:t>
                        </m:r>
                        <m:r>
                          <a:rPr lang="vi-VN" sz="1700" i="1" smtClean="0">
                            <a:solidFill>
                              <a:srgbClr val="000000"/>
                            </a:solidFill>
                            <a:latin typeface="Cambria Math" panose="02040503050406030204" pitchFamily="18" charset="0"/>
                          </a:rPr>
                          <m:t>𝐵</m:t>
                        </m:r>
                      </m:e>
                    </m:d>
                    <m:r>
                      <a:rPr lang="vi-VN" sz="1700" i="1">
                        <a:solidFill>
                          <a:srgbClr val="000000"/>
                        </a:solidFill>
                        <a:latin typeface="Cambria Math" panose="02040503050406030204" pitchFamily="18" charset="0"/>
                      </a:rPr>
                      <m:t>= </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vi-VN" sz="1700" i="1">
                            <a:solidFill>
                              <a:srgbClr val="000000"/>
                            </a:solidFill>
                            <a:latin typeface="Cambria Math" panose="02040503050406030204" pitchFamily="18" charset="0"/>
                          </a:rPr>
                          <m:t>𝐴</m:t>
                        </m:r>
                      </m:e>
                    </m:d>
                    <m:r>
                      <a:rPr lang="vi-VN" sz="1700" i="1">
                        <a:solidFill>
                          <a:srgbClr val="000000"/>
                        </a:solidFill>
                        <a:latin typeface="Cambria Math" panose="02040503050406030204" pitchFamily="18" charset="0"/>
                      </a:rPr>
                      <m:t>+</m:t>
                    </m:r>
                    <m:r>
                      <a:rPr lang="vi-VN" sz="1700" i="1">
                        <a:solidFill>
                          <a:srgbClr val="000000"/>
                        </a:solidFill>
                        <a:latin typeface="Cambria Math" panose="02040503050406030204" pitchFamily="18" charset="0"/>
                      </a:rPr>
                      <m:t>𝑃</m:t>
                    </m:r>
                    <m:d>
                      <m:dPr>
                        <m:ctrlPr>
                          <a:rPr lang="vi-VN" sz="1700" i="1">
                            <a:solidFill>
                              <a:srgbClr val="000000"/>
                            </a:solidFill>
                            <a:latin typeface="Cambria Math" panose="02040503050406030204" pitchFamily="18" charset="0"/>
                          </a:rPr>
                        </m:ctrlPr>
                      </m:dPr>
                      <m:e>
                        <m:r>
                          <a:rPr lang="vi-VN" sz="1700" i="1">
                            <a:solidFill>
                              <a:srgbClr val="000000"/>
                            </a:solidFill>
                            <a:latin typeface="Cambria Math" panose="02040503050406030204" pitchFamily="18" charset="0"/>
                          </a:rPr>
                          <m:t>𝐵</m:t>
                        </m:r>
                      </m:e>
                    </m:d>
                    <m:r>
                      <a:rPr lang="en-US" sz="1700" b="0" i="0" smtClean="0">
                        <a:solidFill>
                          <a:srgbClr val="000000"/>
                        </a:solidFill>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i="1">
                            <a:latin typeface="Cambria Math" panose="02040503050406030204" pitchFamily="18" charset="0"/>
                          </a:rPr>
                          <m:t>3</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b="0" i="1" smtClean="0">
                            <a:latin typeface="Cambria Math" panose="02040503050406030204" pitchFamily="18" charset="0"/>
                          </a:rPr>
                          <m:t>6</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1</m:t>
                        </m:r>
                      </m:num>
                      <m:den>
                        <m:r>
                          <a:rPr lang="en-US" sz="1700" b="0" i="1" smtClean="0">
                            <a:latin typeface="Cambria Math" panose="02040503050406030204" pitchFamily="18" charset="0"/>
                          </a:rPr>
                          <m:t>2</m:t>
                        </m:r>
                      </m:den>
                    </m:f>
                  </m:oMath>
                </a14:m>
                <a:r>
                  <a:rPr lang="en-US" sz="1700">
                    <a:solidFill>
                      <a:srgbClr val="000000"/>
                    </a:solidFill>
                    <a:latin typeface="+mn-lt"/>
                  </a:rPr>
                  <a:t> </a:t>
                </a:r>
              </a:p>
            </p:txBody>
          </p:sp>
        </mc:Choice>
        <mc:Fallback xmlns="">
          <p:sp>
            <p:nvSpPr>
              <p:cNvPr id="5" name="Rectangle 4"/>
              <p:cNvSpPr>
                <a:spLocks noRot="1" noChangeAspect="1" noMove="1" noResize="1" noEditPoints="1" noAdjustHandles="1" noChangeArrowheads="1" noChangeShapeType="1" noTextEdit="1"/>
              </p:cNvSpPr>
              <p:nvPr/>
            </p:nvSpPr>
            <p:spPr>
              <a:xfrm>
                <a:off x="232614" y="2180220"/>
                <a:ext cx="8664896" cy="2843727"/>
              </a:xfrm>
              <a:prstGeom prst="rect">
                <a:avLst/>
              </a:prstGeom>
              <a:blipFill>
                <a:blip r:embed="rId6"/>
                <a:stretch>
                  <a:fillRect l="-422"/>
                </a:stretch>
              </a:blipFill>
            </p:spPr>
            <p:txBody>
              <a:bodyPr/>
              <a:lstStyle/>
              <a:p>
                <a:r>
                  <a:rPr lang="en-US">
                    <a:noFill/>
                  </a:rPr>
                  <a:t> </a:t>
                </a:r>
              </a:p>
            </p:txBody>
          </p:sp>
        </mc:Fallback>
      </mc:AlternateContent>
    </p:spTree>
    <p:extLst>
      <p:ext uri="{BB962C8B-B14F-4D97-AF65-F5344CB8AC3E}">
        <p14:creationId xmlns:p14="http://schemas.microsoft.com/office/powerpoint/2010/main" val="34435045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up)">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5" dur="500"/>
                                        <p:tgtEl>
                                          <p:spTgt spid="5">
                                            <p:txEl>
                                              <p:pRg st="4" end="4"/>
                                            </p:txEl>
                                          </p:spTgt>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randombar(horizontal)">
                                      <p:cBhvr>
                                        <p:cTn id="3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3" name="Oval 2"/>
          <p:cNvSpPr/>
          <p:nvPr/>
        </p:nvSpPr>
        <p:spPr>
          <a:xfrm>
            <a:off x="82296" y="411481"/>
            <a:ext cx="347472" cy="399872"/>
          </a:xfrm>
          <a:prstGeom prst="ellipse">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7" name="TextBox 6"/>
          <p:cNvSpPr txBox="1"/>
          <p:nvPr/>
        </p:nvSpPr>
        <p:spPr>
          <a:xfrm>
            <a:off x="3539141" y="188343"/>
            <a:ext cx="2041859" cy="446276"/>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5</a:t>
            </a:r>
          </a:p>
        </p:txBody>
      </p:sp>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655981" y="635270"/>
                <a:ext cx="7808181" cy="20544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700" b="0" i="0" u="none" strike="noStrike" cap="none" normalizeH="0" baseline="0">
                    <a:ln>
                      <a:noFill/>
                    </a:ln>
                    <a:solidFill>
                      <a:srgbClr val="000000"/>
                    </a:solidFill>
                    <a:effectLst/>
                    <a:latin typeface="Arial" panose="020B0604020202020204" pitchFamily="34" charset="0"/>
                    <a:ea typeface="Open Sans"/>
                  </a:rPr>
                  <a:t>Một hộp có 52 chiếc thẻ cùng loại, mỗi thẻ được ghi một trong các số 1, 2, 3, …, 52; hai thẻ khác nhau thì ghi hai số khác nhau. Rút ngẫu nhiên 1 chiếc thẻ trong hộp. Xét biến cố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𝐴</m:t>
                    </m:r>
                  </m:oMath>
                </a14:m>
                <a:r>
                  <a:rPr kumimoji="0" lang="en-US" altLang="en-US" sz="1700" b="0" i="0" u="none" strike="noStrike" cap="none" normalizeH="0" baseline="0">
                    <a:ln>
                      <a:noFill/>
                    </a:ln>
                    <a:solidFill>
                      <a:srgbClr val="000000"/>
                    </a:solidFill>
                    <a:effectLst/>
                    <a:latin typeface="Arial" panose="020B0604020202020204" pitchFamily="34" charset="0"/>
                    <a:ea typeface="Open Sans"/>
                  </a:rPr>
                  <a:t>: “Số xuất hiện trên thẻ được rút ra là số chia hết cho 7” và biến cố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𝐵</m:t>
                    </m:r>
                  </m:oMath>
                </a14:m>
                <a:r>
                  <a:rPr kumimoji="0" lang="en-US" altLang="en-US" sz="1700" b="0" i="0" u="none" strike="noStrike" cap="none" normalizeH="0" baseline="0">
                    <a:ln>
                      <a:noFill/>
                    </a:ln>
                    <a:solidFill>
                      <a:srgbClr val="000000"/>
                    </a:solidFill>
                    <a:effectLst/>
                    <a:latin typeface="Arial" panose="020B0604020202020204" pitchFamily="34" charset="0"/>
                    <a:ea typeface="Open Sans"/>
                  </a:rPr>
                  <a:t>: “Số xuất hiện trên thẻ được rút ra là số chia hết cho 11”. Tính </a:t>
                </a:r>
                <a14:m>
                  <m:oMath xmlns:m="http://schemas.openxmlformats.org/officeDocument/2006/math">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𝑃</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𝐴</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𝐵</m:t>
                    </m:r>
                    <m:r>
                      <a:rPr kumimoji="0" lang="en-US" altLang="en-US" sz="17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1700" b="0" i="0" u="none" strike="noStrike" cap="none" normalizeH="0" baseline="0">
                  <a:ln>
                    <a:noFill/>
                  </a:ln>
                  <a:solidFill>
                    <a:schemeClr val="tx1"/>
                  </a:solidFill>
                  <a:effectLst/>
                  <a:latin typeface="Arial" panose="020B0604020202020204" pitchFamily="34" charset="0"/>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655981" y="635270"/>
                <a:ext cx="7808181" cy="2054409"/>
              </a:xfrm>
              <a:prstGeom prst="rect">
                <a:avLst/>
              </a:prstGeom>
              <a:blipFill>
                <a:blip r:embed="rId3"/>
                <a:stretch>
                  <a:fillRect l="-547" r="-5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7"/>
          <p:cNvSpPr/>
          <p:nvPr/>
        </p:nvSpPr>
        <p:spPr>
          <a:xfrm>
            <a:off x="4211250" y="2449122"/>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192563" y="2905657"/>
                <a:ext cx="4735003" cy="2006703"/>
              </a:xfrm>
              <a:prstGeom prst="rect">
                <a:avLst/>
              </a:prstGeom>
            </p:spPr>
            <p:txBody>
              <a:bodyPr wrap="square">
                <a:spAutoFit/>
              </a:bodyPr>
              <a:lstStyle/>
              <a:p>
                <a:pPr algn="just">
                  <a:lnSpc>
                    <a:spcPct val="150000"/>
                  </a:lnSpc>
                </a:pP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𝑛</m:t>
                    </m:r>
                    <m:d>
                      <m:d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700">
                            <a:effectLst/>
                            <a:latin typeface="Cambria Math" panose="02040503050406030204" pitchFamily="18" charset="0"/>
                            <a:ea typeface="Arial" panose="020B0604020202020204" pitchFamily="34" charset="0"/>
                            <a:cs typeface="Times New Roman" panose="02020603050405020304" pitchFamily="18" charset="0"/>
                          </a:rPr>
                          <m:t>Ω</m:t>
                        </m:r>
                      </m:e>
                    </m:d>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52</m:t>
                    </m:r>
                  </m:oMath>
                </a14:m>
                <a:r>
                  <a:rPr lang="vi-VN"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7</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14</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21</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28</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35</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42</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49</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11</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22</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33</m:t>
                    </m:r>
                    <m:r>
                      <a:rPr lang="en-US" sz="1700" i="1">
                        <a:effectLst/>
                        <a:latin typeface="Cambria Math" panose="02040503050406030204" pitchFamily="18" charset="0"/>
                        <a:ea typeface="Arial" panose="020B0604020202020204" pitchFamily="34" charset="0"/>
                        <a:cs typeface="Times New Roman" panose="02020603050405020304" pitchFamily="18" charset="0"/>
                      </a:rPr>
                      <m:t>, </m:t>
                    </m:r>
                    <m:r>
                      <a:rPr lang="en-US" sz="1700" i="1">
                        <a:effectLst/>
                        <a:latin typeface="Cambria Math" panose="02040503050406030204" pitchFamily="18" charset="0"/>
                        <a:ea typeface="Arial" panose="020B0604020202020204" pitchFamily="34" charset="0"/>
                        <a:cs typeface="Times New Roman" panose="02020603050405020304" pitchFamily="18" charset="0"/>
                      </a:rPr>
                      <m:t>44</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Arial" panose="020B0604020202020204" pitchFamily="34" charset="0"/>
                    <a:cs typeface="Times New Roman" panose="02020603050405020304" pitchFamily="18" charset="0"/>
                  </a:rPr>
                  <a:t> </a:t>
                </a:r>
              </a:p>
              <a:p>
                <a:pPr algn="just">
                  <a:lnSpc>
                    <a:spcPct val="150000"/>
                  </a:lnSpc>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vi-VN" sz="1700">
                    <a:effectLst/>
                    <a:latin typeface="+mn-lt"/>
                    <a:ea typeface="Dotum" panose="020B0600000101010101" pitchFamily="34" charset="-127"/>
                    <a:cs typeface="Times New Roman" panose="02020603050405020304" pitchFamily="18" charset="0"/>
                  </a:rPr>
                  <a:t>. Vậy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1700">
                    <a:effectLst/>
                    <a:latin typeface="+mn-lt"/>
                    <a:ea typeface="Dotum" panose="020B0600000101010101" pitchFamily="34" charset="-127"/>
                    <a:cs typeface="Times New Roman" panose="02020603050405020304" pitchFamily="18" charset="0"/>
                  </a:rPr>
                  <a:t> xung khắc với nhau.</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𝑃</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r>
                        <a:rPr lang="vi-VN" sz="17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11</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52</m:t>
                          </m:r>
                        </m:den>
                      </m:f>
                    </m:oMath>
                  </m:oMathPara>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92563" y="2905657"/>
                <a:ext cx="4735003" cy="200670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080815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wipe(down)">
                                      <p:cBhvr>
                                        <p:cTn id="24" dur="500"/>
                                        <p:tgtEl>
                                          <p:spTgt spid="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animEffect transition="in" filter="fade">
                                      <p:cBhvr>
                                        <p:cTn id="29" dur="500"/>
                                        <p:tgtEl>
                                          <p:spTgt spid="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Effect transition="in" filter="wipe(left)">
                                      <p:cBhvr>
                                        <p:cTn id="34" dur="500"/>
                                        <p:tgtEl>
                                          <p:spTgt spid="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xEl>
                                              <p:pRg st="3" end="3"/>
                                            </p:txEl>
                                          </p:spTgt>
                                        </p:tgtEl>
                                        <p:attrNameLst>
                                          <p:attrName>style.visibility</p:attrName>
                                        </p:attrNameLst>
                                      </p:cBhvr>
                                      <p:to>
                                        <p:strVal val="visible"/>
                                      </p:to>
                                    </p:set>
                                    <p:animEffect transition="in" filter="wipe(up)">
                                      <p:cBhvr>
                                        <p:cTn id="3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227784" y="219456"/>
            <a:ext cx="8669328" cy="469632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11" name="Group 10"/>
          <p:cNvGrpSpPr/>
          <p:nvPr/>
        </p:nvGrpSpPr>
        <p:grpSpPr>
          <a:xfrm>
            <a:off x="234495" y="226631"/>
            <a:ext cx="4735070" cy="611474"/>
            <a:chOff x="566551" y="485104"/>
            <a:chExt cx="6838459" cy="611474"/>
          </a:xfrm>
        </p:grpSpPr>
        <p:sp>
          <p:nvSpPr>
            <p:cNvPr id="12" name="Round Single Corner Rectangle 11"/>
            <p:cNvSpPr/>
            <p:nvPr/>
          </p:nvSpPr>
          <p:spPr>
            <a:xfrm flipV="1">
              <a:off x="566551" y="485104"/>
              <a:ext cx="6505439"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3" name="Rectangle 12"/>
            <p:cNvSpPr/>
            <p:nvPr/>
          </p:nvSpPr>
          <p:spPr>
            <a:xfrm>
              <a:off x="759778" y="567959"/>
              <a:ext cx="664523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en-US" sz="2400" b="1">
                  <a:solidFill>
                    <a:srgbClr val="FFFF00"/>
                  </a:solidFill>
                  <a:cs typeface="Arial" panose="020B0604020202020204" pitchFamily="34" charset="0"/>
                </a:rPr>
                <a:t>2. Công thức nhân xác suất</a:t>
              </a:r>
              <a:endParaRPr kumimoji="0" lang="en-US" sz="2400" b="1" i="0" u="none" strike="noStrike" kern="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sym typeface="Arial"/>
              </a:endParaRPr>
            </a:p>
          </p:txBody>
        </p:sp>
      </p:grpSp>
      <p:sp>
        <p:nvSpPr>
          <p:cNvPr id="14" name="Title 21"/>
          <p:cNvSpPr txBox="1">
            <a:spLocks/>
          </p:cNvSpPr>
          <p:nvPr/>
        </p:nvSpPr>
        <p:spPr>
          <a:xfrm>
            <a:off x="889838" y="1250841"/>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6</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5" name="Rectangle 4"/>
              <p:cNvSpPr/>
              <p:nvPr/>
            </p:nvSpPr>
            <p:spPr>
              <a:xfrm>
                <a:off x="1985168" y="1068320"/>
                <a:ext cx="6057690" cy="1456489"/>
              </a:xfrm>
              <a:prstGeom prst="rect">
                <a:avLst/>
              </a:prstGeom>
            </p:spPr>
            <p:txBody>
              <a:bodyPr wrap="square">
                <a:spAutoFit/>
              </a:bodyPr>
              <a:lstStyle/>
              <a:p>
                <a:pPr lvl="0" algn="just">
                  <a:lnSpc>
                    <a:spcPct val="150000"/>
                  </a:lnSpc>
                  <a:spcBef>
                    <a:spcPts val="200"/>
                  </a:spcBef>
                  <a:spcAft>
                    <a:spcPts val="200"/>
                  </a:spcAft>
                </a:pPr>
                <a:r>
                  <a:rPr lang="vi-VN" sz="1900">
                    <a:latin typeface="+mn-lt"/>
                  </a:rPr>
                  <a:t>Xét các biến cố độc lập </a:t>
                </a:r>
                <a14:m>
                  <m:oMath xmlns:m="http://schemas.openxmlformats.org/officeDocument/2006/math">
                    <m:r>
                      <a:rPr lang="vi-VN" sz="1900" i="1" smtClean="0">
                        <a:latin typeface="Cambria Math" panose="02040503050406030204" pitchFamily="18" charset="0"/>
                      </a:rPr>
                      <m:t>𝐴</m:t>
                    </m:r>
                  </m:oMath>
                </a14:m>
                <a:r>
                  <a:rPr lang="vi-VN" sz="1900">
                    <a:latin typeface="+mn-lt"/>
                  </a:rPr>
                  <a:t> và </a:t>
                </a:r>
                <a14:m>
                  <m:oMath xmlns:m="http://schemas.openxmlformats.org/officeDocument/2006/math">
                    <m:r>
                      <a:rPr lang="vi-VN" sz="1900" i="1" smtClean="0">
                        <a:latin typeface="Cambria Math" panose="02040503050406030204" pitchFamily="18" charset="0"/>
                      </a:rPr>
                      <m:t>𝐵</m:t>
                    </m:r>
                  </m:oMath>
                </a14:m>
                <a:r>
                  <a:rPr lang="vi-VN" sz="1900">
                    <a:latin typeface="+mn-lt"/>
                  </a:rPr>
                  <a:t> trong Ví dụ 4.</a:t>
                </a:r>
              </a:p>
              <a:p>
                <a:pPr lvl="0" algn="just">
                  <a:lnSpc>
                    <a:spcPct val="150000"/>
                  </a:lnSpc>
                  <a:spcBef>
                    <a:spcPts val="200"/>
                  </a:spcBef>
                  <a:spcAft>
                    <a:spcPts val="200"/>
                  </a:spcAft>
                </a:pPr>
                <a:r>
                  <a:rPr lang="vi-VN" sz="1900">
                    <a:latin typeface="+mn-lt"/>
                  </a:rPr>
                  <a:t>a) Tính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 </m:t>
                    </m:r>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và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a:latin typeface="Cambria Math" panose="02040503050406030204" pitchFamily="18" charset="0"/>
                      </a:rPr>
                      <m:t>𝐵</m:t>
                    </m:r>
                    <m:r>
                      <a:rPr lang="vi-VN" sz="1900" i="1" smtClean="0">
                        <a:latin typeface="Cambria Math" panose="02040503050406030204" pitchFamily="18" charset="0"/>
                      </a:rPr>
                      <m:t>).</m:t>
                    </m:r>
                  </m:oMath>
                </a14:m>
                <a:endParaRPr lang="vi-VN" sz="1900">
                  <a:latin typeface="+mn-lt"/>
                </a:endParaRPr>
              </a:p>
              <a:p>
                <a:pPr lvl="0" algn="just">
                  <a:lnSpc>
                    <a:spcPct val="150000"/>
                  </a:lnSpc>
                  <a:spcBef>
                    <a:spcPts val="200"/>
                  </a:spcBef>
                  <a:spcAft>
                    <a:spcPts val="200"/>
                  </a:spcAft>
                </a:pPr>
                <a:r>
                  <a:rPr lang="vi-VN" sz="1900">
                    <a:latin typeface="+mn-lt"/>
                  </a:rPr>
                  <a:t>b) So sánh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 </m:t>
                    </m:r>
                  </m:oMath>
                </a14:m>
                <a:r>
                  <a:rPr lang="vi-VN" sz="1900">
                    <a:latin typeface="+mn-lt"/>
                  </a:rPr>
                  <a:t>và </a:t>
                </a:r>
                <a14:m>
                  <m:oMath xmlns:m="http://schemas.openxmlformats.org/officeDocument/2006/math">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𝑃</m:t>
                    </m:r>
                    <m:r>
                      <a:rPr lang="vi-VN" sz="1900" i="1" smtClean="0">
                        <a:latin typeface="Cambria Math" panose="02040503050406030204" pitchFamily="18" charset="0"/>
                      </a:rPr>
                      <m:t>(</m:t>
                    </m:r>
                    <m:r>
                      <a:rPr lang="vi-VN" sz="1900" i="1" smtClean="0">
                        <a:latin typeface="Cambria Math" panose="02040503050406030204" pitchFamily="18" charset="0"/>
                      </a:rPr>
                      <m:t>𝐵</m:t>
                    </m:r>
                    <m:r>
                      <a:rPr lang="vi-VN" sz="1900" i="1" smtClean="0">
                        <a:latin typeface="Cambria Math" panose="02040503050406030204" pitchFamily="18" charset="0"/>
                      </a:rPr>
                      <m:t>).</m:t>
                    </m:r>
                  </m:oMath>
                </a14:m>
                <a:endParaRPr lang="vi-VN" sz="19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985168" y="1068320"/>
                <a:ext cx="6057690" cy="1456489"/>
              </a:xfrm>
              <a:prstGeom prst="rect">
                <a:avLst/>
              </a:prstGeom>
              <a:blipFill>
                <a:blip r:embed="rId3"/>
                <a:stretch>
                  <a:fillRect l="-1007" b="-6276"/>
                </a:stretch>
              </a:blipFill>
            </p:spPr>
            <p:txBody>
              <a:bodyPr/>
              <a:lstStyle/>
              <a:p>
                <a:r>
                  <a:rPr lang="en-US">
                    <a:noFill/>
                  </a:rPr>
                  <a:t> </a:t>
                </a:r>
              </a:p>
            </p:txBody>
          </p:sp>
        </mc:Fallback>
      </mc:AlternateContent>
      <p:grpSp>
        <p:nvGrpSpPr>
          <p:cNvPr id="16" name="Google Shape;2349;p37"/>
          <p:cNvGrpSpPr/>
          <p:nvPr/>
        </p:nvGrpSpPr>
        <p:grpSpPr>
          <a:xfrm flipV="1">
            <a:off x="8368252" y="446346"/>
            <a:ext cx="683280" cy="600885"/>
            <a:chOff x="6745875" y="1386325"/>
            <a:chExt cx="1050850" cy="888425"/>
          </a:xfrm>
        </p:grpSpPr>
        <p:sp>
          <p:nvSpPr>
            <p:cNvPr id="17"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 name="Google Shape;4008;p63"/>
          <p:cNvGrpSpPr/>
          <p:nvPr/>
        </p:nvGrpSpPr>
        <p:grpSpPr>
          <a:xfrm rot="253853">
            <a:off x="8074160" y="4300836"/>
            <a:ext cx="1042064" cy="887057"/>
            <a:chOff x="7800600" y="4010855"/>
            <a:chExt cx="1158061" cy="1062778"/>
          </a:xfrm>
        </p:grpSpPr>
        <p:sp>
          <p:nvSpPr>
            <p:cNvPr id="33"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4010;p63"/>
            <p:cNvGrpSpPr/>
            <p:nvPr/>
          </p:nvGrpSpPr>
          <p:grpSpPr>
            <a:xfrm>
              <a:off x="7987395" y="4351324"/>
              <a:ext cx="913843" cy="674798"/>
              <a:chOff x="7987395" y="4351324"/>
              <a:chExt cx="913843" cy="674798"/>
            </a:xfrm>
          </p:grpSpPr>
          <p:sp>
            <p:nvSpPr>
              <p:cNvPr id="35"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 name="Rectangle 47"/>
          <p:cNvSpPr/>
          <p:nvPr/>
        </p:nvSpPr>
        <p:spPr>
          <a:xfrm>
            <a:off x="986901" y="2508202"/>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985168" y="2893665"/>
                <a:ext cx="5833673" cy="1847878"/>
              </a:xfrm>
              <a:prstGeom prst="rect">
                <a:avLst/>
              </a:prstGeom>
            </p:spPr>
            <p:txBody>
              <a:bodyPr wrap="square">
                <a:spAutoFit/>
              </a:bodyPr>
              <a:lstStyle/>
              <a:p>
                <a:pPr algn="just">
                  <a:lnSpc>
                    <a:spcPct val="150000"/>
                  </a:lnSpc>
                  <a:spcBef>
                    <a:spcPts val="200"/>
                  </a:spcBef>
                  <a:spcAft>
                    <a:spcPts val="200"/>
                  </a:spcAft>
                </a:pPr>
                <a:r>
                  <a:rPr lang="vi-VN" sz="1900">
                    <a:latin typeface="+mn-lt"/>
                    <a:ea typeface="Arial" panose="020B0604020202020204" pitchFamily="34" charset="0"/>
                    <a:cs typeface="Times New Roman" panose="02020603050405020304" pitchFamily="18" charset="0"/>
                  </a:rPr>
                  <a:t>a) </a:t>
                </a:r>
                <a:r>
                  <a:rPr lang="en-US" sz="1900">
                    <a:effectLst/>
                    <a:latin typeface="+mn-lt"/>
                    <a:ea typeface="Arial" panose="020B0604020202020204" pitchFamily="34" charset="0"/>
                    <a:cs typeface="Times New Roman" panose="02020603050405020304" pitchFamily="18" charset="0"/>
                  </a:rPr>
                  <a:t>Ta có</a:t>
                </a:r>
                <a:r>
                  <a:rPr lang="vi-VN" sz="1900">
                    <a:effectLst/>
                    <a:latin typeface="+mn-lt"/>
                    <a:ea typeface="Arial" panose="020B0604020202020204" pitchFamily="34" charset="0"/>
                    <a:cs typeface="Times New Roman" panose="02020603050405020304" pitchFamily="18" charset="0"/>
                  </a:rPr>
                  <a:t>:</a:t>
                </a:r>
                <a:r>
                  <a:rPr lang="en-US"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12</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49</m:t>
                        </m:r>
                      </m:den>
                    </m:f>
                  </m:oMath>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vi-VN" sz="1900">
                    <a:effectLst/>
                    <a:latin typeface="+mn-lt"/>
                    <a:ea typeface="Arial" panose="020B0604020202020204" pitchFamily="34" charset="0"/>
                    <a:cs typeface="Times New Roman" panose="02020603050405020304" pitchFamily="18" charset="0"/>
                  </a:rPr>
                  <a:t>b) </a:t>
                </a:r>
                <a:r>
                  <a:rPr lang="en-US" sz="1900">
                    <a:effectLst/>
                    <a:latin typeface="+mn-lt"/>
                    <a:ea typeface="Arial" panose="020B0604020202020204" pitchFamily="34" charset="0"/>
                    <a:cs typeface="Times New Roman" panose="02020603050405020304" pitchFamily="18" charset="0"/>
                  </a:rPr>
                  <a:t>Ta thấy</a:t>
                </a:r>
                <a:r>
                  <a:rPr lang="vi-VN" sz="1900">
                    <a:effectLst/>
                    <a:latin typeface="+mn-lt"/>
                    <a:ea typeface="Arial" panose="020B0604020202020204" pitchFamily="34" charset="0"/>
                    <a:cs typeface="Times New Roman" panose="02020603050405020304" pitchFamily="18" charset="0"/>
                  </a:rPr>
                  <a:t>:</a:t>
                </a:r>
                <a:r>
                  <a:rPr lang="en-US" sz="1900">
                    <a:effectLst/>
                    <a:latin typeface="+mn-lt"/>
                    <a:ea typeface="Arial" panose="020B0604020202020204" pitchFamily="34" charset="0"/>
                    <a:cs typeface="Times New Roman" panose="02020603050405020304" pitchFamily="18" charset="0"/>
                  </a:rPr>
                  <a:t> </a:t>
                </a:r>
              </a:p>
              <a:p>
                <a:pPr algn="ctr">
                  <a:lnSpc>
                    <a:spcPct val="150000"/>
                  </a:lnSpc>
                  <a:spcBef>
                    <a:spcPts val="200"/>
                  </a:spcBef>
                  <a:spcAft>
                    <a:spcPts val="200"/>
                  </a:spcAft>
                </a:pP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4</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7</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12</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49</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d>
                  </m:oMath>
                </a14:m>
                <a:r>
                  <a:rPr lang="en-US" sz="1900">
                    <a:effectLst/>
                    <a:latin typeface="+mn-lt"/>
                    <a:ea typeface="Arial" panose="020B0604020202020204" pitchFamily="34" charset="0"/>
                    <a:cs typeface="Times New Roman" panose="02020603050405020304" pitchFamily="18"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1985168" y="2893665"/>
                <a:ext cx="5833673" cy="1847878"/>
              </a:xfrm>
              <a:prstGeom prst="rect">
                <a:avLst/>
              </a:prstGeom>
              <a:blipFill>
                <a:blip r:embed="rId4"/>
                <a:stretch>
                  <a:fillRect l="-1045"/>
                </a:stretch>
              </a:blipFill>
            </p:spPr>
            <p:txBody>
              <a:bodyPr/>
              <a:lstStyle/>
              <a:p>
                <a:r>
                  <a:rPr lang="en-US">
                    <a:noFill/>
                  </a:rPr>
                  <a:t> </a:t>
                </a:r>
              </a:p>
            </p:txBody>
          </p:sp>
        </mc:Fallback>
      </mc:AlternateContent>
    </p:spTree>
    <p:extLst>
      <p:ext uri="{BB962C8B-B14F-4D97-AF65-F5344CB8AC3E}">
        <p14:creationId xmlns:p14="http://schemas.microsoft.com/office/powerpoint/2010/main" val="328708514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left)">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2" dur="500"/>
                                        <p:tgtEl>
                                          <p:spTgt spid="3">
                                            <p:txEl>
                                              <p:pRg st="1" end="1"/>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2" name="TextBox 21"/>
          <p:cNvSpPr txBox="1"/>
          <p:nvPr/>
        </p:nvSpPr>
        <p:spPr>
          <a:xfrm>
            <a:off x="3338292" y="443484"/>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841189" y="1457852"/>
            <a:ext cx="7450117" cy="1528574"/>
            <a:chOff x="1583298" y="1075076"/>
            <a:chExt cx="6664120" cy="1290805"/>
          </a:xfrm>
        </p:grpSpPr>
        <p:sp>
          <p:nvSpPr>
            <p:cNvPr id="24" name="Rounded Rectangular Callout 23"/>
            <p:cNvSpPr/>
            <p:nvPr/>
          </p:nvSpPr>
          <p:spPr>
            <a:xfrm>
              <a:off x="1583298" y="1075076"/>
              <a:ext cx="6664120" cy="1284091"/>
            </a:xfrm>
            <a:prstGeom prst="wedgeRoundRectCallout">
              <a:avLst>
                <a:gd name="adj1" fmla="val -2461"/>
                <a:gd name="adj2" fmla="val -66659"/>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1686495" y="1199712"/>
                  <a:ext cx="6560922" cy="116616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spcBef>
                      <a:spcPts val="600"/>
                    </a:spcBef>
                    <a:spcAft>
                      <a:spcPts val="600"/>
                    </a:spcAft>
                  </a:pPr>
                  <a:r>
                    <a:rPr lang="vi-VN" sz="2100">
                      <a:solidFill>
                        <a:schemeClr val="accent6"/>
                      </a:solidFill>
                      <a:ea typeface="Arial" panose="020B0604020202020204" pitchFamily="34" charset="0"/>
                      <a:cs typeface="Times New Roman" panose="02020603050405020304" pitchFamily="18" charset="0"/>
                    </a:rPr>
                    <a:t>Cho hai biến cố </a:t>
                  </a:r>
                  <a14:m>
                    <m:oMath xmlns:m="http://schemas.openxmlformats.org/officeDocument/2006/math">
                      <m:r>
                        <a:rPr lang="vi-VN" sz="2100" i="1">
                          <a:solidFill>
                            <a:schemeClr val="accent6"/>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solidFill>
                        <a:schemeClr val="accent6"/>
                      </a:solidFill>
                      <a:effectLst/>
                      <a:ea typeface="Dotum" panose="020B0600000101010101" pitchFamily="34" charset="-127"/>
                      <a:cs typeface="Times New Roman" panose="02020603050405020304" pitchFamily="18" charset="0"/>
                    </a:rPr>
                    <a:t> và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oMath>
                  </a14:m>
                  <a:endParaRPr lang="en-US" sz="2100">
                    <a:solidFill>
                      <a:schemeClr val="accent6"/>
                    </a:solidFill>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2100">
                      <a:solidFill>
                        <a:schemeClr val="accent6"/>
                      </a:solidFill>
                      <a:effectLst/>
                      <a:ea typeface="Arial" panose="020B0604020202020204" pitchFamily="34" charset="0"/>
                      <a:cs typeface="Times New Roman" panose="02020603050405020304" pitchFamily="18" charset="0"/>
                    </a:rPr>
                    <a:t>Nếu hai biến cố </a:t>
                  </a:r>
                  <a14:m>
                    <m:oMath xmlns:m="http://schemas.openxmlformats.org/officeDocument/2006/math">
                      <m:r>
                        <a:rPr lang="vi-VN" sz="2100" i="1">
                          <a:solidFill>
                            <a:schemeClr val="accent6"/>
                          </a:solidFill>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100">
                      <a:solidFill>
                        <a:schemeClr val="accent6"/>
                      </a:solidFill>
                      <a:effectLst/>
                      <a:ea typeface="Dotum" panose="020B0600000101010101" pitchFamily="34" charset="-127"/>
                      <a:cs typeface="Times New Roman" panose="02020603050405020304" pitchFamily="18" charset="0"/>
                    </a:rPr>
                    <a:t> và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100">
                      <a:solidFill>
                        <a:schemeClr val="accent6"/>
                      </a:solidFill>
                      <a:effectLst/>
                      <a:ea typeface="Dotum" panose="020B0600000101010101" pitchFamily="34" charset="-127"/>
                      <a:cs typeface="Times New Roman" panose="02020603050405020304" pitchFamily="18" charset="0"/>
                    </a:rPr>
                    <a:t> là độc lập thì </a:t>
                  </a:r>
                  <a14:m>
                    <m:oMath xmlns:m="http://schemas.openxmlformats.org/officeDocument/2006/math">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𝐴</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ctrlPr>
                        </m:dPr>
                        <m:e>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 . </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𝑃</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𝐵</m:t>
                      </m:r>
                      <m:r>
                        <a:rPr lang="vi-VN" sz="2100" i="1">
                          <a:solidFill>
                            <a:schemeClr val="accent6"/>
                          </a:solidFill>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2100">
                    <a:solidFill>
                      <a:schemeClr val="accent6"/>
                    </a:solidFill>
                    <a:effectLs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86495" y="1199712"/>
                  <a:ext cx="6560922" cy="1166169"/>
                </a:xfrm>
                <a:prstGeom prst="rect">
                  <a:avLst/>
                </a:prstGeom>
                <a:blipFill>
                  <a:blip r:embed="rId3"/>
                  <a:stretch>
                    <a:fillRect l="-998"/>
                  </a:stretch>
                </a:blipFill>
                <a:ln>
                  <a:noFill/>
                </a:ln>
              </p:spPr>
              <p:txBody>
                <a:bodyPr/>
                <a:lstStyle/>
                <a:p>
                  <a:r>
                    <a:rPr lang="en-US">
                      <a:noFill/>
                    </a:rPr>
                    <a:t> </a:t>
                  </a:r>
                </a:p>
              </p:txBody>
            </p:sp>
          </mc:Fallback>
        </mc:AlternateContent>
      </p:grpSp>
      <p:sp>
        <p:nvSpPr>
          <p:cNvPr id="5" name="Rectangle 4"/>
          <p:cNvSpPr/>
          <p:nvPr/>
        </p:nvSpPr>
        <p:spPr>
          <a:xfrm>
            <a:off x="8782916" y="3290341"/>
            <a:ext cx="305549" cy="434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6" name="Picture 5"/>
          <p:cNvPicPr>
            <a:picLocks noChangeAspect="1"/>
          </p:cNvPicPr>
          <p:nvPr/>
        </p:nvPicPr>
        <p:blipFill>
          <a:blip r:embed="rId4"/>
          <a:stretch>
            <a:fillRect/>
          </a:stretch>
        </p:blipFill>
        <p:spPr>
          <a:xfrm flipH="1">
            <a:off x="8726841" y="3481708"/>
            <a:ext cx="53081" cy="207032"/>
          </a:xfrm>
          <a:prstGeom prst="rect">
            <a:avLst/>
          </a:prstGeom>
        </p:spPr>
      </p:pic>
      <p:grpSp>
        <p:nvGrpSpPr>
          <p:cNvPr id="8" name="Group 7"/>
          <p:cNvGrpSpPr/>
          <p:nvPr/>
        </p:nvGrpSpPr>
        <p:grpSpPr>
          <a:xfrm>
            <a:off x="841189" y="3532114"/>
            <a:ext cx="7343151" cy="1038746"/>
            <a:chOff x="403562" y="3329069"/>
            <a:chExt cx="7343151" cy="1038746"/>
          </a:xfrm>
        </p:grpSpPr>
        <mc:AlternateContent xmlns:mc="http://schemas.openxmlformats.org/markup-compatibility/2006" xmlns:a14="http://schemas.microsoft.com/office/drawing/2010/main">
          <mc:Choice Requires="a14">
            <p:sp>
              <p:nvSpPr>
                <p:cNvPr id="3" name="Rectangle 2"/>
                <p:cNvSpPr/>
                <p:nvPr/>
              </p:nvSpPr>
              <p:spPr>
                <a:xfrm>
                  <a:off x="941195" y="3329069"/>
                  <a:ext cx="6805518" cy="103874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2100" b="1" i="1"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Chú ý</a:t>
                  </a:r>
                  <a:r>
                    <a:rPr kumimoji="0" lang="pt-BR" sz="2100" b="1" i="0" u="none" strike="noStrike" kern="0" cap="none" spc="0" normalizeH="0" baseline="0" noProof="0">
                      <a:ln>
                        <a:noFill/>
                      </a:ln>
                      <a:solidFill>
                        <a:srgbClr val="C00000"/>
                      </a:solidFill>
                      <a:effectLst/>
                      <a:uLnTx/>
                      <a:uFillTx/>
                      <a:latin typeface="+mn-lt"/>
                      <a:ea typeface="Dotum" panose="020B0600000101010101" pitchFamily="34" charset="-127"/>
                      <a:cs typeface="Times New Roman" panose="02020603050405020304" pitchFamily="18" charset="0"/>
                      <a:sym typeface="Arial"/>
                    </a:rPr>
                    <a:t>: </a:t>
                  </a:r>
                  <a:r>
                    <a:rPr lang="vi-VN" sz="2000">
                      <a:latin typeface="+mn-lt"/>
                      <a:ea typeface="Arial" panose="020B0604020202020204" pitchFamily="34" charset="0"/>
                      <a:cs typeface="Times New Roman" panose="02020603050405020304" pitchFamily="18" charset="0"/>
                    </a:rPr>
                    <a:t>Nếu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 </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oMath>
                  </a14:m>
                  <a:r>
                    <a:rPr lang="vi-VN" sz="2000">
                      <a:effectLst/>
                      <a:latin typeface="+mn-lt"/>
                      <a:ea typeface="Dotum" panose="020B0600000101010101" pitchFamily="34" charset="-127"/>
                      <a:cs typeface="Times New Roman" panose="02020603050405020304" pitchFamily="18" charset="0"/>
                    </a:rPr>
                    <a:t> thì hai biến cố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ffectLst/>
                      <a:latin typeface="+mn-lt"/>
                      <a:ea typeface="Dotum" panose="020B0600000101010101" pitchFamily="34" charset="-127"/>
                      <a:cs typeface="Times New Roman" panose="02020603050405020304" pitchFamily="18" charset="0"/>
                    </a:rPr>
                    <a:t> không độc lập.</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41195" y="3329069"/>
                  <a:ext cx="6805518" cy="1038746"/>
                </a:xfrm>
                <a:prstGeom prst="rect">
                  <a:avLst/>
                </a:prstGeom>
                <a:blipFill>
                  <a:blip r:embed="rId5"/>
                  <a:stretch>
                    <a:fillRect l="-1074" b="-4094"/>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403562" y="3436406"/>
              <a:ext cx="518737" cy="451709"/>
            </a:xfrm>
            <a:prstGeom prst="rect">
              <a:avLst/>
            </a:prstGeom>
          </p:spPr>
        </p:pic>
      </p:grpSp>
    </p:spTree>
    <p:extLst>
      <p:ext uri="{BB962C8B-B14F-4D97-AF65-F5344CB8AC3E}">
        <p14:creationId xmlns:p14="http://schemas.microsoft.com/office/powerpoint/2010/main" val="373242851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mc:AlternateContent xmlns:mc="http://schemas.openxmlformats.org/markup-compatibility/2006" xmlns:a14="http://schemas.microsoft.com/office/drawing/2010/main">
        <mc:Choice Requires="a14">
          <p:sp>
            <p:nvSpPr>
              <p:cNvPr id="25" name="TextBox 24"/>
              <p:cNvSpPr txBox="1"/>
              <p:nvPr/>
            </p:nvSpPr>
            <p:spPr>
              <a:xfrm>
                <a:off x="224660" y="192381"/>
                <a:ext cx="8680800" cy="186974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Arial"/>
                    <a:sym typeface="Arial"/>
                  </a:rPr>
                  <a:t>Ví dụ 7:</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900" kern="1200">
                    <a:latin typeface="Arial" panose="020B0604020202020204" pitchFamily="34" charset="0"/>
                    <a:ea typeface="+mn-ea"/>
                    <a:cs typeface="Arial" panose="020B0604020202020204" pitchFamily="34" charset="0"/>
                  </a:rPr>
                  <a:t>Hai bạn Hạnh và Hà cùng chơi trò chơi bắn cung một cách độc lập. Mỗi bạn chỉ bắn một lần. Xác suất để bạn Hạnh và bạn Hà bắn trúng bia </a:t>
                </a: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lần lượt là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0</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6</m:t>
                    </m:r>
                  </m:oMath>
                </a14:m>
                <a:r>
                  <a:rPr lang="vi-VN" sz="1900" kern="1200">
                    <a:latin typeface="Arial" panose="020B0604020202020204" pitchFamily="34" charset="0"/>
                    <a:ea typeface="+mn-ea"/>
                    <a:cs typeface="Arial" panose="020B0604020202020204" pitchFamily="34" charset="0"/>
                  </a:rPr>
                  <a:t> và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0</m:t>
                    </m:r>
                    <m:r>
                      <a:rPr lang="vi-VN" sz="1900" i="1" kern="1200" smtClean="0">
                        <a:latin typeface="Cambria Math" panose="02040503050406030204" pitchFamily="18" charset="0"/>
                        <a:ea typeface="+mn-ea"/>
                        <a:cs typeface="Arial" panose="020B0604020202020204" pitchFamily="34" charset="0"/>
                      </a:rPr>
                      <m:t>,</m:t>
                    </m:r>
                    <m:r>
                      <a:rPr lang="vi-VN" sz="1900" i="1" kern="1200" smtClean="0">
                        <a:latin typeface="Cambria Math" panose="02040503050406030204" pitchFamily="18" charset="0"/>
                        <a:ea typeface="+mn-ea"/>
                        <a:cs typeface="Arial" panose="020B0604020202020204" pitchFamily="34" charset="0"/>
                      </a:rPr>
                      <m:t>7</m:t>
                    </m:r>
                  </m:oMath>
                </a14:m>
                <a:r>
                  <a:rPr lang="vi-VN" sz="1900" kern="1200">
                    <a:latin typeface="Arial" panose="020B0604020202020204" pitchFamily="34" charset="0"/>
                    <a:ea typeface="+mn-ea"/>
                    <a:cs typeface="Arial" panose="020B0604020202020204" pitchFamily="34" charset="0"/>
                  </a:rPr>
                  <a:t> trong lần bắn của mình. Tính xác suất của biến cố </a:t>
                </a:r>
                <a14:m>
                  <m:oMath xmlns:m="http://schemas.openxmlformats.org/officeDocument/2006/math">
                    <m:r>
                      <a:rPr lang="vi-VN" sz="1900" i="1" kern="1200" smtClean="0">
                        <a:latin typeface="Cambria Math" panose="02040503050406030204" pitchFamily="18" charset="0"/>
                        <a:ea typeface="+mn-ea"/>
                        <a:cs typeface="Arial" panose="020B0604020202020204" pitchFamily="34" charset="0"/>
                      </a:rPr>
                      <m:t>𝐶</m:t>
                    </m:r>
                  </m:oMath>
                </a14:m>
                <a:r>
                  <a:rPr lang="vi-VN" sz="1900" kern="1200">
                    <a:latin typeface="Arial" panose="020B0604020202020204" pitchFamily="34" charset="0"/>
                    <a:ea typeface="+mn-ea"/>
                    <a:cs typeface="Arial" panose="020B0604020202020204" pitchFamily="34" charset="0"/>
                  </a:rPr>
                  <a:t>: </a:t>
                </a: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“Bạn Hạnh và bạn Hà đều bắn trúng bia”.</a:t>
                </a:r>
              </a:p>
            </p:txBody>
          </p:sp>
        </mc:Choice>
        <mc:Fallback xmlns="">
          <p:sp>
            <p:nvSpPr>
              <p:cNvPr id="25" name="TextBox 24"/>
              <p:cNvSpPr txBox="1">
                <a:spLocks noRot="1" noChangeAspect="1" noMove="1" noResize="1" noEditPoints="1" noAdjustHandles="1" noChangeArrowheads="1" noChangeShapeType="1" noTextEdit="1"/>
              </p:cNvSpPr>
              <p:nvPr/>
            </p:nvSpPr>
            <p:spPr>
              <a:xfrm>
                <a:off x="224660" y="192381"/>
                <a:ext cx="8680800" cy="1869743"/>
              </a:xfrm>
              <a:prstGeom prst="rect">
                <a:avLst/>
              </a:prstGeom>
              <a:blipFill>
                <a:blip r:embed="rId4"/>
                <a:stretch>
                  <a:fillRect l="-772" r="-632"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24660" y="2724007"/>
                <a:ext cx="8695692" cy="2103140"/>
              </a:xfrm>
              <a:prstGeom prst="rect">
                <a:avLst/>
              </a:prstGeom>
            </p:spPr>
            <p:txBody>
              <a:bodyPr wrap="square">
                <a:spAutoFit/>
              </a:bodyPr>
              <a:lstStyle/>
              <a:p>
                <a:pPr algn="just">
                  <a:lnSpc>
                    <a:spcPct val="150000"/>
                  </a:lnSpc>
                  <a:spcAft>
                    <a:spcPts val="500"/>
                  </a:spcAft>
                </a:pPr>
                <a:r>
                  <a:rPr lang="en-US" sz="1900">
                    <a:latin typeface="+mn-lt"/>
                  </a:rPr>
                  <a:t>Xét biến cố </a:t>
                </a:r>
                <a14:m>
                  <m:oMath xmlns:m="http://schemas.openxmlformats.org/officeDocument/2006/math">
                    <m:r>
                      <a:rPr lang="en-US" sz="1900" i="1" smtClean="0">
                        <a:latin typeface="Cambria Math" panose="02040503050406030204" pitchFamily="18" charset="0"/>
                      </a:rPr>
                      <m:t>𝐴</m:t>
                    </m:r>
                  </m:oMath>
                </a14:m>
                <a:r>
                  <a:rPr lang="en-US" sz="1900">
                    <a:latin typeface="+mn-lt"/>
                  </a:rPr>
                  <a:t>: “Bạn Hạnh bắn trúng bia”, ta có: </a:t>
                </a:r>
                <a14:m>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0</m:t>
                    </m:r>
                    <m:r>
                      <a:rPr lang="en-US" sz="1900" i="1" smtClean="0">
                        <a:latin typeface="Cambria Math" panose="02040503050406030204" pitchFamily="18" charset="0"/>
                      </a:rPr>
                      <m:t>,</m:t>
                    </m:r>
                    <m:r>
                      <a:rPr lang="en-US" sz="1900" i="1" smtClean="0">
                        <a:latin typeface="Cambria Math" panose="02040503050406030204" pitchFamily="18" charset="0"/>
                      </a:rPr>
                      <m:t>6</m:t>
                    </m:r>
                  </m:oMath>
                </a14:m>
                <a:r>
                  <a:rPr lang="en-US" sz="1900">
                    <a:latin typeface="+mn-lt"/>
                  </a:rPr>
                  <a:t>. </a:t>
                </a:r>
              </a:p>
              <a:p>
                <a:pPr algn="just">
                  <a:lnSpc>
                    <a:spcPct val="150000"/>
                  </a:lnSpc>
                  <a:spcAft>
                    <a:spcPts val="500"/>
                  </a:spcAft>
                </a:pPr>
                <a:r>
                  <a:rPr lang="en-US" sz="1900">
                    <a:latin typeface="+mn-lt"/>
                  </a:rPr>
                  <a:t>Xét biến cố </a:t>
                </a:r>
                <a14:m>
                  <m:oMath xmlns:m="http://schemas.openxmlformats.org/officeDocument/2006/math">
                    <m:r>
                      <a:rPr lang="en-US" sz="1900" i="1" smtClean="0">
                        <a:latin typeface="Cambria Math" panose="02040503050406030204" pitchFamily="18" charset="0"/>
                      </a:rPr>
                      <m:t>𝐵</m:t>
                    </m:r>
                  </m:oMath>
                </a14:m>
                <a:r>
                  <a:rPr lang="en-US" sz="1900">
                    <a:latin typeface="+mn-lt"/>
                  </a:rPr>
                  <a:t>: “Bạn Hà bắn trúng bia”, ta có: </a:t>
                </a:r>
                <a14:m>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0</m:t>
                    </m:r>
                    <m:r>
                      <a:rPr lang="en-US" sz="1900" i="1" smtClean="0">
                        <a:latin typeface="Cambria Math" panose="02040503050406030204" pitchFamily="18" charset="0"/>
                      </a:rPr>
                      <m:t>,</m:t>
                    </m:r>
                    <m:r>
                      <a:rPr lang="en-US" sz="1900" i="1" smtClean="0">
                        <a:latin typeface="Cambria Math" panose="02040503050406030204" pitchFamily="18" charset="0"/>
                      </a:rPr>
                      <m:t>7</m:t>
                    </m:r>
                  </m:oMath>
                </a14:m>
                <a:r>
                  <a:rPr lang="en-US" sz="1900">
                    <a:latin typeface="+mn-lt"/>
                  </a:rPr>
                  <a:t>. </a:t>
                </a:r>
              </a:p>
              <a:p>
                <a:pPr algn="just">
                  <a:lnSpc>
                    <a:spcPct val="150000"/>
                  </a:lnSpc>
                  <a:spcAft>
                    <a:spcPts val="500"/>
                  </a:spcAft>
                </a:pPr>
                <a:r>
                  <a:rPr lang="en-US" sz="1900">
                    <a:latin typeface="+mn-lt"/>
                  </a:rPr>
                  <a:t>Ta thấy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 </m:t>
                    </m:r>
                    <m:r>
                      <a:rPr lang="en-US" sz="1900" i="1" smtClean="0">
                        <a:latin typeface="Cambria Math" panose="02040503050406030204" pitchFamily="18" charset="0"/>
                      </a:rPr>
                      <m:t>𝐵</m:t>
                    </m:r>
                    <m:r>
                      <a:rPr lang="en-US" sz="1900" i="1" smtClean="0">
                        <a:latin typeface="Cambria Math" panose="02040503050406030204" pitchFamily="18" charset="0"/>
                      </a:rPr>
                      <m:t> </m:t>
                    </m:r>
                  </m:oMath>
                </a14:m>
                <a:r>
                  <a:rPr lang="en-US" sz="1900">
                    <a:latin typeface="+mn-lt"/>
                  </a:rPr>
                  <a:t>là hai biến cố độc lập và </a:t>
                </a:r>
                <a14:m>
                  <m:oMath xmlns:m="http://schemas.openxmlformats.org/officeDocument/2006/math">
                    <m:r>
                      <a:rPr lang="en-US" sz="1900" i="1" smtClean="0">
                        <a:latin typeface="Cambria Math" panose="02040503050406030204" pitchFamily="18" charset="0"/>
                      </a:rPr>
                      <m:t>𝐶</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a:latin typeface="Cambria Math" panose="02040503050406030204" pitchFamily="18" charset="0"/>
                        <a:ea typeface="Cambria Math" panose="02040503050406030204" pitchFamily="18" charset="0"/>
                      </a:rPr>
                      <m:t>∩</m:t>
                    </m:r>
                    <m:r>
                      <a:rPr lang="en-US" sz="1900" i="1" smtClean="0">
                        <a:latin typeface="Cambria Math" panose="02040503050406030204" pitchFamily="18" charset="0"/>
                      </a:rPr>
                      <m:t>𝐵</m:t>
                    </m:r>
                  </m:oMath>
                </a14:m>
                <a:r>
                  <a:rPr lang="en-US" sz="1900">
                    <a:latin typeface="+mn-lt"/>
                  </a:rPr>
                  <a:t>. suy ra:</a:t>
                </a:r>
              </a:p>
              <a:p>
                <a:pPr algn="just">
                  <a:lnSpc>
                    <a:spcPct val="150000"/>
                  </a:lnSpc>
                  <a:spcAft>
                    <a:spcPts val="500"/>
                  </a:spcAft>
                </a:pPr>
                <a14:m>
                  <m:oMathPara xmlns:m="http://schemas.openxmlformats.org/officeDocument/2006/math">
                    <m:oMathParaPr>
                      <m:jc m:val="center"/>
                    </m:oMathParaPr>
                    <m:oMath xmlns:m="http://schemas.openxmlformats.org/officeDocument/2006/math">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 </m:t>
                      </m:r>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𝐴</m:t>
                      </m:r>
                      <m:r>
                        <a:rPr lang="en-US" sz="1900" i="1" smtClean="0">
                          <a:latin typeface="Cambria Math" panose="02040503050406030204" pitchFamily="18" charset="0"/>
                        </a:rPr>
                        <m:t>). </m:t>
                      </m:r>
                      <m:r>
                        <a:rPr lang="en-US" sz="1900" i="1" smtClean="0">
                          <a:latin typeface="Cambria Math" panose="02040503050406030204" pitchFamily="18" charset="0"/>
                        </a:rPr>
                        <m:t>𝑃</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0</m:t>
                      </m:r>
                      <m:r>
                        <a:rPr lang="en-US" sz="1900" i="1" smtClean="0">
                          <a:latin typeface="Cambria Math" panose="02040503050406030204" pitchFamily="18" charset="0"/>
                        </a:rPr>
                        <m:t>,</m:t>
                      </m:r>
                      <m:r>
                        <a:rPr lang="en-US" sz="1900" i="1" smtClean="0">
                          <a:latin typeface="Cambria Math" panose="02040503050406030204" pitchFamily="18" charset="0"/>
                        </a:rPr>
                        <m:t>6</m:t>
                      </m:r>
                      <m:r>
                        <a:rPr lang="en-US" sz="1900" i="1" smtClean="0">
                          <a:latin typeface="Cambria Math" panose="02040503050406030204" pitchFamily="18" charset="0"/>
                        </a:rPr>
                        <m:t>. </m:t>
                      </m:r>
                      <m:r>
                        <a:rPr lang="en-US" sz="1900" i="1" smtClean="0">
                          <a:latin typeface="Cambria Math" panose="02040503050406030204" pitchFamily="18" charset="0"/>
                        </a:rPr>
                        <m:t>0</m:t>
                      </m:r>
                      <m:r>
                        <a:rPr lang="en-US" sz="1900" i="1" smtClean="0">
                          <a:latin typeface="Cambria Math" panose="02040503050406030204" pitchFamily="18" charset="0"/>
                        </a:rPr>
                        <m:t>,</m:t>
                      </m:r>
                      <m:r>
                        <a:rPr lang="en-US" sz="1900" i="1" smtClean="0">
                          <a:latin typeface="Cambria Math" panose="02040503050406030204" pitchFamily="18" charset="0"/>
                        </a:rPr>
                        <m:t>7</m:t>
                      </m:r>
                      <m:r>
                        <a:rPr lang="en-US" sz="1900" i="1" smtClean="0">
                          <a:latin typeface="Cambria Math" panose="02040503050406030204" pitchFamily="18" charset="0"/>
                        </a:rPr>
                        <m:t>=</m:t>
                      </m:r>
                      <m:r>
                        <a:rPr lang="en-US" sz="1900" i="1" smtClean="0">
                          <a:latin typeface="Cambria Math" panose="02040503050406030204" pitchFamily="18" charset="0"/>
                        </a:rPr>
                        <m:t>0</m:t>
                      </m:r>
                      <m:r>
                        <a:rPr lang="en-US" sz="1900" i="1" smtClean="0">
                          <a:latin typeface="Cambria Math" panose="02040503050406030204" pitchFamily="18" charset="0"/>
                        </a:rPr>
                        <m:t>,</m:t>
                      </m:r>
                      <m:r>
                        <a:rPr lang="en-US" sz="1900" i="1" smtClean="0">
                          <a:latin typeface="Cambria Math" panose="02040503050406030204" pitchFamily="18" charset="0"/>
                        </a:rPr>
                        <m:t>42</m:t>
                      </m:r>
                    </m:oMath>
                  </m:oMathPara>
                </a14:m>
                <a:endParaRPr lang="en-US" sz="19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24660" y="2724007"/>
                <a:ext cx="8695692" cy="2103140"/>
              </a:xfrm>
              <a:prstGeom prst="rect">
                <a:avLst/>
              </a:prstGeom>
              <a:blipFill>
                <a:blip r:embed="rId5"/>
                <a:stretch>
                  <a:fillRect l="-701"/>
                </a:stretch>
              </a:blipFill>
            </p:spPr>
            <p:txBody>
              <a:bodyPr/>
              <a:lstStyle/>
              <a:p>
                <a:r>
                  <a:rPr lang="en-US">
                    <a:noFill/>
                  </a:rPr>
                  <a:t> </a:t>
                </a:r>
              </a:p>
            </p:txBody>
          </p:sp>
        </mc:Fallback>
      </mc:AlternateContent>
      <p:sp>
        <p:nvSpPr>
          <p:cNvPr id="7" name="Rectangle 6"/>
          <p:cNvSpPr/>
          <p:nvPr/>
        </p:nvSpPr>
        <p:spPr>
          <a:xfrm>
            <a:off x="4179505" y="2082763"/>
            <a:ext cx="739305" cy="486800"/>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248931644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up)">
                                      <p:cBhvr>
                                        <p:cTn id="29" dur="500"/>
                                        <p:tgtEl>
                                          <p:spTgt spid="2">
                                            <p:txEl>
                                              <p:pRg st="2" end="2"/>
                                            </p:txEl>
                                          </p:spTgt>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wipe(up)">
                                      <p:cBhvr>
                                        <p:cTn id="3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8" name="Rectangle 7"/>
          <p:cNvSpPr/>
          <p:nvPr/>
        </p:nvSpPr>
        <p:spPr>
          <a:xfrm>
            <a:off x="128016" y="109728"/>
            <a:ext cx="8869680" cy="491947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6" name="TextBox 5"/>
          <p:cNvSpPr txBox="1"/>
          <p:nvPr/>
        </p:nvSpPr>
        <p:spPr>
          <a:xfrm>
            <a:off x="3599907" y="365232"/>
            <a:ext cx="1925894"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6</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437667" y="1024494"/>
                <a:ext cx="8250376" cy="147732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sz="2000">
                    <a:solidFill>
                      <a:srgbClr val="000000"/>
                    </a:solidFill>
                  </a:rPr>
                  <a:t>Một xưởng sản xuất có hai máy chạy độc lập với nhau. Xác suất để máy </a:t>
                </a:r>
                <a14:m>
                  <m:oMath xmlns:m="http://schemas.openxmlformats.org/officeDocument/2006/math">
                    <m:r>
                      <a:rPr lang="vi-VN" sz="2000" i="1" smtClean="0">
                        <a:solidFill>
                          <a:srgbClr val="000000"/>
                        </a:solidFill>
                        <a:latin typeface="Cambria Math" panose="02040503050406030204" pitchFamily="18" charset="0"/>
                      </a:rPr>
                      <m:t>𝐼</m:t>
                    </m:r>
                  </m:oMath>
                </a14:m>
                <a:r>
                  <a:rPr lang="vi-VN" sz="2000">
                    <a:solidFill>
                      <a:srgbClr val="000000"/>
                    </a:solidFill>
                  </a:rPr>
                  <a:t> và máy </a:t>
                </a:r>
                <a14:m>
                  <m:oMath xmlns:m="http://schemas.openxmlformats.org/officeDocument/2006/math">
                    <m:r>
                      <a:rPr lang="vi-VN" sz="2000" i="1" smtClean="0">
                        <a:solidFill>
                          <a:srgbClr val="000000"/>
                        </a:solidFill>
                        <a:latin typeface="Cambria Math" panose="02040503050406030204" pitchFamily="18" charset="0"/>
                      </a:rPr>
                      <m:t>𝐼𝐼</m:t>
                    </m:r>
                  </m:oMath>
                </a14:m>
                <a:r>
                  <a:rPr lang="vi-VN" sz="2000">
                    <a:solidFill>
                      <a:srgbClr val="000000"/>
                    </a:solidFill>
                  </a:rPr>
                  <a:t> chạy tốt lần lượt là </a:t>
                </a:r>
                <a14:m>
                  <m:oMath xmlns:m="http://schemas.openxmlformats.org/officeDocument/2006/math">
                    <m:r>
                      <a:rPr lang="vi-VN" sz="2000" i="1" smtClean="0">
                        <a:solidFill>
                          <a:srgbClr val="000000"/>
                        </a:solidFill>
                        <a:latin typeface="Cambria Math" panose="02040503050406030204" pitchFamily="18" charset="0"/>
                      </a:rPr>
                      <m:t>0</m:t>
                    </m:r>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8</m:t>
                    </m:r>
                  </m:oMath>
                </a14:m>
                <a:r>
                  <a:rPr lang="vi-VN" sz="2000">
                    <a:solidFill>
                      <a:srgbClr val="000000"/>
                    </a:solidFill>
                  </a:rPr>
                  <a:t> và </a:t>
                </a:r>
                <a14:m>
                  <m:oMath xmlns:m="http://schemas.openxmlformats.org/officeDocument/2006/math">
                    <m:r>
                      <a:rPr lang="vi-VN" sz="2000" i="1" smtClean="0">
                        <a:solidFill>
                          <a:srgbClr val="000000"/>
                        </a:solidFill>
                        <a:latin typeface="Cambria Math" panose="02040503050406030204" pitchFamily="18" charset="0"/>
                      </a:rPr>
                      <m:t>0</m:t>
                    </m:r>
                    <m:r>
                      <a:rPr lang="vi-VN" sz="2000" i="1" smtClean="0">
                        <a:solidFill>
                          <a:srgbClr val="000000"/>
                        </a:solidFill>
                        <a:latin typeface="Cambria Math" panose="02040503050406030204" pitchFamily="18" charset="0"/>
                      </a:rPr>
                      <m:t>,</m:t>
                    </m:r>
                    <m:r>
                      <a:rPr lang="vi-VN" sz="2000" i="1" smtClean="0">
                        <a:solidFill>
                          <a:srgbClr val="000000"/>
                        </a:solidFill>
                        <a:latin typeface="Cambria Math" panose="02040503050406030204" pitchFamily="18" charset="0"/>
                      </a:rPr>
                      <m:t>9</m:t>
                    </m:r>
                  </m:oMath>
                </a14:m>
                <a:r>
                  <a:rPr lang="vi-VN" sz="2000">
                    <a:solidFill>
                      <a:srgbClr val="000000"/>
                    </a:solidFill>
                  </a:rPr>
                  <a:t>. Tính xác suất của biến cố</a:t>
                </a:r>
                <a:r>
                  <a:rPr lang="en-US" sz="2000">
                    <a:solidFill>
                      <a:srgbClr val="000000"/>
                    </a:solidFill>
                  </a:rPr>
                  <a:t> </a:t>
                </a:r>
                <a14:m>
                  <m:oMath xmlns:m="http://schemas.openxmlformats.org/officeDocument/2006/math">
                    <m:r>
                      <a:rPr lang="vi-VN" sz="2000" i="1" smtClean="0">
                        <a:solidFill>
                          <a:srgbClr val="000000"/>
                        </a:solidFill>
                        <a:latin typeface="Cambria Math" panose="02040503050406030204" pitchFamily="18" charset="0"/>
                      </a:rPr>
                      <m:t>𝐶</m:t>
                    </m:r>
                  </m:oMath>
                </a14:m>
                <a:r>
                  <a:rPr lang="vi-VN" sz="2000">
                    <a:solidFill>
                      <a:srgbClr val="000000"/>
                    </a:solidFill>
                  </a:rPr>
                  <a:t>: “Cả hai máy của xưởng sản xuất đều chạy tốt”.</a:t>
                </a:r>
                <a:endParaRPr kumimoji="0" lang="vi-VN" sz="2000" b="0" i="0" u="none" strike="noStrike" kern="0" cap="none" spc="0" normalizeH="0" baseline="0" noProof="0">
                  <a:ln>
                    <a:noFill/>
                  </a:ln>
                  <a:solidFill>
                    <a:srgbClr val="000000"/>
                  </a:solidFill>
                  <a:effectLst/>
                  <a:uLnTx/>
                  <a:uFillTx/>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437667" y="1024494"/>
                <a:ext cx="8250376" cy="1477328"/>
              </a:xfrm>
              <a:prstGeom prst="rect">
                <a:avLst/>
              </a:prstGeom>
              <a:blipFill>
                <a:blip r:embed="rId3"/>
                <a:stretch>
                  <a:fillRect l="-813" r="-739" b="-33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rot="20650240">
            <a:off x="-36001" y="295356"/>
            <a:ext cx="550663" cy="543511"/>
          </a:xfrm>
          <a:prstGeom prst="rect">
            <a:avLst/>
          </a:prstGeom>
        </p:spPr>
      </p:pic>
      <p:pic>
        <p:nvPicPr>
          <p:cNvPr id="9" name="Picture 8"/>
          <p:cNvPicPr>
            <a:picLocks noChangeAspect="1"/>
          </p:cNvPicPr>
          <p:nvPr/>
        </p:nvPicPr>
        <p:blipFill>
          <a:blip r:embed="rId5"/>
          <a:stretch>
            <a:fillRect/>
          </a:stretch>
        </p:blipFill>
        <p:spPr>
          <a:xfrm>
            <a:off x="7864705" y="4070936"/>
            <a:ext cx="1249781" cy="1256307"/>
          </a:xfrm>
          <a:prstGeom prst="rect">
            <a:avLst/>
          </a:prstGeom>
        </p:spPr>
      </p:pic>
      <p:sp>
        <p:nvSpPr>
          <p:cNvPr id="10" name="Rectangle 9"/>
          <p:cNvSpPr/>
          <p:nvPr/>
        </p:nvSpPr>
        <p:spPr>
          <a:xfrm>
            <a:off x="4186790" y="2529616"/>
            <a:ext cx="752129" cy="496996"/>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437667" y="3161084"/>
                <a:ext cx="8250376" cy="1615827"/>
              </a:xfrm>
              <a:prstGeom prst="rect">
                <a:avLst/>
              </a:prstGeom>
            </p:spPr>
            <p:txBody>
              <a:bodyPr wrap="square">
                <a:spAutoFit/>
              </a:bodyPr>
              <a:lstStyle/>
              <a:p>
                <a:pPr algn="just">
                  <a:lnSpc>
                    <a:spcPct val="165000"/>
                  </a:lnSpc>
                </a:pPr>
                <a:r>
                  <a:rPr lang="vi-VN" sz="2000">
                    <a:latin typeface="+mn-lt"/>
                    <a:ea typeface="Arial" panose="020B0604020202020204" pitchFamily="34" charset="0"/>
                    <a:cs typeface="Times New Roman" panose="02020603050405020304" pitchFamily="18" charset="0"/>
                  </a:rPr>
                  <a:t>Ta có: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0</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8</m:t>
                    </m:r>
                  </m:oMath>
                </a14:m>
                <a:r>
                  <a:rPr lang="vi-VN"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𝑃</m:t>
                    </m:r>
                    <m:d>
                      <m:d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e>
                    </m:d>
                    <m:r>
                      <a:rPr lang="vi-VN" sz="2000" i="1">
                        <a:effectLst/>
                        <a:latin typeface="Cambria Math" panose="02040503050406030204" pitchFamily="18" charset="0"/>
                        <a:ea typeface="Dotum" panose="020B0600000101010101" pitchFamily="34" charset="-127"/>
                        <a:cs typeface="Times New Roman" panose="02020603050405020304" pitchFamily="18" charset="0"/>
                      </a:rPr>
                      <m:t>=</m:t>
                    </m:r>
                    <m:r>
                      <a:rPr lang="vi-VN" sz="2000" i="1">
                        <a:effectLst/>
                        <a:latin typeface="Cambria Math" panose="02040503050406030204" pitchFamily="18" charset="0"/>
                        <a:ea typeface="Dotum" panose="020B0600000101010101" pitchFamily="34" charset="-127"/>
                        <a:cs typeface="Times New Roman" panose="02020603050405020304" pitchFamily="18" charset="0"/>
                      </a:rPr>
                      <m:t>0</m:t>
                    </m:r>
                    <m:r>
                      <a:rPr lang="vi-VN" sz="2000" i="1">
                        <a:effectLst/>
                        <a:latin typeface="Cambria Math" panose="02040503050406030204" pitchFamily="18" charset="0"/>
                        <a:ea typeface="Dotum" panose="020B0600000101010101" pitchFamily="34" charset="-127"/>
                        <a:cs typeface="Times New Roman" panose="02020603050405020304" pitchFamily="18" charset="0"/>
                      </a:rPr>
                      <m:t>,</m:t>
                    </m:r>
                    <m:r>
                      <a:rPr lang="vi-VN" sz="2000" i="1">
                        <a:effectLst/>
                        <a:latin typeface="Cambria Math" panose="02040503050406030204" pitchFamily="18" charset="0"/>
                        <a:ea typeface="Dotum" panose="020B0600000101010101" pitchFamily="34" charset="-127"/>
                        <a:cs typeface="Times New Roman" panose="02020603050405020304" pitchFamily="18" charset="0"/>
                      </a:rPr>
                      <m:t>9</m:t>
                    </m:r>
                  </m:oMath>
                </a14:m>
                <a:endParaRPr lang="en-US" sz="2000">
                  <a:effectLst/>
                  <a:latin typeface="+mn-lt"/>
                  <a:ea typeface="Arial" panose="020B0604020202020204" pitchFamily="34" charset="0"/>
                  <a:cs typeface="Times New Roman" panose="02020603050405020304" pitchFamily="18" charset="0"/>
                </a:endParaRPr>
              </a:p>
              <a:p>
                <a:pPr algn="just">
                  <a:lnSpc>
                    <a:spcPct val="165000"/>
                  </a:lnSpc>
                </a:pPr>
                <a:r>
                  <a:rPr lang="vi-VN" sz="2000">
                    <a:effectLst/>
                    <a:latin typeface="+mn-lt"/>
                    <a:ea typeface="Arial" panose="020B0604020202020204" pitchFamily="34" charset="0"/>
                    <a:cs typeface="Times New Roman" panose="02020603050405020304" pitchFamily="18" charset="0"/>
                  </a:rPr>
                  <a:t>Nhận thấy biến cố </a:t>
                </a: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0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000">
                    <a:effectLst/>
                    <a:latin typeface="+mn-lt"/>
                    <a:ea typeface="Dotum" panose="020B0600000101010101" pitchFamily="34" charset="-127"/>
                    <a:cs typeface="Times New Roman" panose="02020603050405020304" pitchFamily="18" charset="0"/>
                  </a:rPr>
                  <a:t> độc lập với nhau.</a:t>
                </a:r>
                <a:endParaRPr lang="en-US" sz="2000">
                  <a:effectLst/>
                  <a:latin typeface="+mn-lt"/>
                  <a:ea typeface="Arial" panose="020B0604020202020204" pitchFamily="34" charset="0"/>
                  <a:cs typeface="Times New Roman" panose="02020603050405020304" pitchFamily="18" charset="0"/>
                </a:endParaRPr>
              </a:p>
              <a:p>
                <a:pPr algn="ctr">
                  <a:lnSpc>
                    <a:spcPct val="165000"/>
                  </a:lnSpc>
                </a:pPr>
                <a14:m>
                  <m:oMath xmlns:m="http://schemas.openxmlformats.org/officeDocument/2006/math">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𝐶</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𝐴</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𝑃</m:t>
                    </m:r>
                    <m:d>
                      <m:d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20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0</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8</m:t>
                    </m:r>
                    <m:r>
                      <a:rPr lang="vi-VN" sz="2000" i="1">
                        <a:effectLst/>
                        <a:latin typeface="Cambria Math" panose="02040503050406030204" pitchFamily="18" charset="0"/>
                        <a:ea typeface="Arial" panose="020B0604020202020204" pitchFamily="34" charset="0"/>
                        <a:cs typeface="Times New Roman" panose="02020603050405020304" pitchFamily="18" charset="0"/>
                      </a:rPr>
                      <m:t> . </m:t>
                    </m:r>
                    <m:r>
                      <a:rPr lang="vi-VN" sz="2000" i="1">
                        <a:effectLst/>
                        <a:latin typeface="Cambria Math" panose="02040503050406030204" pitchFamily="18" charset="0"/>
                        <a:ea typeface="Arial" panose="020B0604020202020204" pitchFamily="34" charset="0"/>
                        <a:cs typeface="Times New Roman" panose="02020603050405020304" pitchFamily="18" charset="0"/>
                      </a:rPr>
                      <m:t>0</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9</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0</m:t>
                    </m:r>
                    <m:r>
                      <a:rPr lang="vi-VN" sz="2000" i="1">
                        <a:effectLst/>
                        <a:latin typeface="Cambria Math" panose="02040503050406030204" pitchFamily="18" charset="0"/>
                        <a:ea typeface="Arial" panose="020B0604020202020204" pitchFamily="34" charset="0"/>
                        <a:cs typeface="Times New Roman" panose="02020603050405020304" pitchFamily="18" charset="0"/>
                      </a:rPr>
                      <m:t>,</m:t>
                    </m:r>
                    <m:r>
                      <a:rPr lang="vi-VN" sz="2000" i="1">
                        <a:effectLst/>
                        <a:latin typeface="Cambria Math" panose="02040503050406030204" pitchFamily="18" charset="0"/>
                        <a:ea typeface="Arial" panose="020B0604020202020204" pitchFamily="34" charset="0"/>
                        <a:cs typeface="Times New Roman" panose="02020603050405020304" pitchFamily="18" charset="0"/>
                      </a:rPr>
                      <m:t>72</m:t>
                    </m:r>
                  </m:oMath>
                </a14:m>
                <a:r>
                  <a:rPr lang="vi-VN"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37667" y="3161084"/>
                <a:ext cx="8250376" cy="1615827"/>
              </a:xfrm>
              <a:prstGeom prst="rect">
                <a:avLst/>
              </a:prstGeom>
              <a:blipFill>
                <a:blip r:embed="rId6"/>
                <a:stretch>
                  <a:fillRect l="-813"/>
                </a:stretch>
              </a:blipFill>
            </p:spPr>
            <p:txBody>
              <a:bodyPr/>
              <a:lstStyle/>
              <a:p>
                <a:r>
                  <a:rPr lang="en-US">
                    <a:noFill/>
                  </a:rPr>
                  <a:t> </a:t>
                </a:r>
              </a:p>
            </p:txBody>
          </p:sp>
        </mc:Fallback>
      </mc:AlternateContent>
    </p:spTree>
    <p:extLst>
      <p:ext uri="{BB962C8B-B14F-4D97-AF65-F5344CB8AC3E}">
        <p14:creationId xmlns:p14="http://schemas.microsoft.com/office/powerpoint/2010/main" val="1025638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10" name="TextBox 9"/>
              <p:cNvSpPr txBox="1"/>
              <p:nvPr/>
            </p:nvSpPr>
            <p:spPr>
              <a:xfrm>
                <a:off x="394602" y="444121"/>
                <a:ext cx="8338893" cy="3793346"/>
              </a:xfrm>
              <a:prstGeom prst="rect">
                <a:avLst/>
              </a:prstGeom>
              <a:noFill/>
            </p:spPr>
            <p:txBody>
              <a:bodyPr wrap="square" rtlCol="0">
                <a:spAutoFit/>
              </a:bodyPr>
              <a:lstStyle/>
              <a:p>
                <a:pPr algn="just">
                  <a:lnSpc>
                    <a:spcPct val="150000"/>
                  </a:lnSpc>
                  <a:spcAft>
                    <a:spcPts val="500"/>
                  </a:spcAft>
                </a:pPr>
                <a:r>
                  <a:rPr kumimoji="0" lang="en-US" sz="1900" b="1" i="0" u="none" strike="noStrike" kern="0" cap="none" spc="0" normalizeH="0" baseline="0" noProof="0">
                    <a:ln>
                      <a:noFill/>
                    </a:ln>
                    <a:solidFill>
                      <a:srgbClr val="FFFFFF"/>
                    </a:solidFill>
                    <a:effectLst/>
                    <a:highlight>
                      <a:srgbClr val="CE4D8E"/>
                    </a:highlight>
                    <a:uLnTx/>
                    <a:uFillTx/>
                    <a:latin typeface="Arial"/>
                    <a:cs typeface="Arial"/>
                    <a:sym typeface="Arial"/>
                  </a:rPr>
                  <a:t>Ví dụ 8:</a:t>
                </a: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900">
                    <a:latin typeface="+mn-lt"/>
                  </a:rPr>
                  <a:t>Hai bạn Trung và Dũng của lớp 11A tham gia giải bóng bàn đơn nam do nhà trường tổ chức. Hai bạn đó không cùng thuộc một bảng đấu loại và mỗi bảng đấu loại chỉ chọn một người vào vòng chung kết. Xác suất lọt qua vòng loại để vào vòng chung kết của Trung và Dũng lần lượt là 0,8 và 0,6. Tính xác suất của các biến cố sau:</a:t>
                </a:r>
              </a:p>
              <a:p>
                <a:pPr algn="just">
                  <a:lnSpc>
                    <a:spcPct val="150000"/>
                  </a:lnSpc>
                  <a:spcAft>
                    <a:spcPts val="500"/>
                  </a:spcAft>
                </a:pPr>
                <a:r>
                  <a:rPr lang="vi-VN" sz="1900">
                    <a:latin typeface="+mn-lt"/>
                  </a:rPr>
                  <a:t>a) </a:t>
                </a:r>
                <a14:m>
                  <m:oMath xmlns:m="http://schemas.openxmlformats.org/officeDocument/2006/math">
                    <m:r>
                      <a:rPr lang="vi-VN" sz="1900" i="1" smtClean="0">
                        <a:latin typeface="Cambria Math" panose="02040503050406030204" pitchFamily="18" charset="0"/>
                      </a:rPr>
                      <m:t>𝐴</m:t>
                    </m:r>
                  </m:oMath>
                </a14:m>
                <a:r>
                  <a:rPr lang="vi-VN" sz="1900">
                    <a:latin typeface="+mn-lt"/>
                  </a:rPr>
                  <a:t>: “Cả hai bạn lọt vào vòng chung kết”;</a:t>
                </a:r>
              </a:p>
              <a:p>
                <a:pPr algn="just">
                  <a:lnSpc>
                    <a:spcPct val="150000"/>
                  </a:lnSpc>
                  <a:spcAft>
                    <a:spcPts val="500"/>
                  </a:spcAft>
                </a:pPr>
                <a:r>
                  <a:rPr lang="vi-VN" sz="1900">
                    <a:latin typeface="+mn-lt"/>
                  </a:rPr>
                  <a:t>b) </a:t>
                </a:r>
                <a14:m>
                  <m:oMath xmlns:m="http://schemas.openxmlformats.org/officeDocument/2006/math">
                    <m:r>
                      <a:rPr lang="vi-VN" sz="1900" i="1" smtClean="0">
                        <a:latin typeface="Cambria Math" panose="02040503050406030204" pitchFamily="18" charset="0"/>
                      </a:rPr>
                      <m:t>𝐵</m:t>
                    </m:r>
                  </m:oMath>
                </a14:m>
                <a:r>
                  <a:rPr lang="vi-VN" sz="1900">
                    <a:latin typeface="+mn-lt"/>
                  </a:rPr>
                  <a:t>: “Có ít nhất một bạn lọt vào vòng chung kết”;</a:t>
                </a:r>
              </a:p>
              <a:p>
                <a:pPr algn="just">
                  <a:lnSpc>
                    <a:spcPct val="150000"/>
                  </a:lnSpc>
                  <a:spcAft>
                    <a:spcPts val="500"/>
                  </a:spcAft>
                </a:pPr>
                <a:r>
                  <a:rPr lang="vi-VN" sz="1900">
                    <a:latin typeface="+mn-lt"/>
                  </a:rPr>
                  <a:t>c) </a:t>
                </a:r>
                <a14:m>
                  <m:oMath xmlns:m="http://schemas.openxmlformats.org/officeDocument/2006/math">
                    <m:r>
                      <a:rPr lang="vi-VN" sz="1900" i="1" smtClean="0">
                        <a:latin typeface="Cambria Math" panose="02040503050406030204" pitchFamily="18" charset="0"/>
                      </a:rPr>
                      <m:t>𝐶</m:t>
                    </m:r>
                  </m:oMath>
                </a14:m>
                <a:r>
                  <a:rPr lang="vi-VN" sz="1900">
                    <a:latin typeface="+mn-lt"/>
                  </a:rPr>
                  <a:t>: “Chỉ có bạn Trung lọt vào vòng chung kết”.</a:t>
                </a:r>
              </a:p>
            </p:txBody>
          </p:sp>
        </mc:Choice>
        <mc:Fallback xmlns="">
          <p:sp>
            <p:nvSpPr>
              <p:cNvPr id="10" name="TextBox 9"/>
              <p:cNvSpPr txBox="1">
                <a:spLocks noRot="1" noChangeAspect="1" noMove="1" noResize="1" noEditPoints="1" noAdjustHandles="1" noChangeArrowheads="1" noChangeShapeType="1" noTextEdit="1"/>
              </p:cNvSpPr>
              <p:nvPr/>
            </p:nvSpPr>
            <p:spPr>
              <a:xfrm>
                <a:off x="394602" y="444121"/>
                <a:ext cx="8338893" cy="3793346"/>
              </a:xfrm>
              <a:prstGeom prst="rect">
                <a:avLst/>
              </a:prstGeom>
              <a:blipFill>
                <a:blip r:embed="rId3"/>
                <a:stretch>
                  <a:fillRect l="-731" r="-658" b="-322"/>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8001838" y="4221565"/>
            <a:ext cx="935428" cy="7359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36912" y="4447211"/>
            <a:ext cx="562034" cy="846654"/>
          </a:xfrm>
          <a:prstGeom prst="rect">
            <a:avLst/>
          </a:prstGeom>
        </p:spPr>
      </p:pic>
    </p:spTree>
    <p:extLst>
      <p:ext uri="{BB962C8B-B14F-4D97-AF65-F5344CB8AC3E}">
        <p14:creationId xmlns:p14="http://schemas.microsoft.com/office/powerpoint/2010/main" val="241465203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78390" y="375753"/>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1596200" y="1230865"/>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a:t>
            </a:r>
          </a:p>
        </p:txBody>
      </p:sp>
      <p:sp>
        <p:nvSpPr>
          <p:cNvPr id="102" name="Google Shape;2007;p39"/>
          <p:cNvSpPr txBox="1">
            <a:spLocks/>
          </p:cNvSpPr>
          <p:nvPr/>
        </p:nvSpPr>
        <p:spPr>
          <a:xfrm>
            <a:off x="2477153" y="1310727"/>
            <a:ext cx="420989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Phép toán trên các biến cố</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1596200" y="2173780"/>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II</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2477153" y="2253237"/>
            <a:ext cx="2730952"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Biến cố độc lập</a:t>
            </a:r>
          </a:p>
        </p:txBody>
      </p:sp>
      <p:sp>
        <p:nvSpPr>
          <p:cNvPr id="105" name="Google Shape;2004;p39"/>
          <p:cNvSpPr txBox="1">
            <a:spLocks/>
          </p:cNvSpPr>
          <p:nvPr/>
        </p:nvSpPr>
        <p:spPr>
          <a:xfrm>
            <a:off x="1596200" y="307216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III</a:t>
            </a:r>
          </a:p>
        </p:txBody>
      </p:sp>
      <p:sp>
        <p:nvSpPr>
          <p:cNvPr id="106" name="Google Shape;2007;p39"/>
          <p:cNvSpPr txBox="1">
            <a:spLocks/>
          </p:cNvSpPr>
          <p:nvPr/>
        </p:nvSpPr>
        <p:spPr>
          <a:xfrm>
            <a:off x="2477153" y="3112448"/>
            <a:ext cx="3669206"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buClr>
                <a:srgbClr val="070185"/>
              </a:buClr>
            </a:pPr>
            <a:r>
              <a:rPr lang="vi-VN" sz="2100" b="1">
                <a:solidFill>
                  <a:srgbClr val="070185"/>
                </a:solidFill>
                <a:latin typeface="Arial" panose="020B0604020202020204" pitchFamily="34" charset="0"/>
              </a:rPr>
              <a:t>Các quy tắc tính xác suất</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9" name="Google Shape;2004;p39"/>
          <p:cNvSpPr txBox="1">
            <a:spLocks/>
          </p:cNvSpPr>
          <p:nvPr/>
        </p:nvSpPr>
        <p:spPr>
          <a:xfrm>
            <a:off x="1596200" y="3974922"/>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IV</a:t>
            </a:r>
          </a:p>
        </p:txBody>
      </p:sp>
      <p:sp>
        <p:nvSpPr>
          <p:cNvPr id="10" name="Google Shape;2007;p39"/>
          <p:cNvSpPr txBox="1">
            <a:spLocks/>
          </p:cNvSpPr>
          <p:nvPr/>
        </p:nvSpPr>
        <p:spPr>
          <a:xfrm>
            <a:off x="2477153" y="4349181"/>
            <a:ext cx="5505957"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lgn="l">
              <a:lnSpc>
                <a:spcPct val="150000"/>
              </a:lnSpc>
              <a:buClr>
                <a:srgbClr val="070185"/>
              </a:buClr>
            </a:pPr>
            <a:r>
              <a:rPr lang="vi-VN" sz="2100" b="1">
                <a:solidFill>
                  <a:srgbClr val="070185"/>
                </a:solidFill>
                <a:latin typeface="Arial" panose="020B0604020202020204" pitchFamily="34" charset="0"/>
              </a:rPr>
              <a:t>Tính xác suất của biến cố trong một số bài toán đơn giản</a:t>
            </a:r>
            <a:endParaRPr kumimoji="0" lang="vi-VN" sz="21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randombar(horizontal)">
                                      <p:cBhvr>
                                        <p:cTn id="11" dur="500"/>
                                        <p:tgtEl>
                                          <p:spTgt spid="101"/>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4" dur="500"/>
                                        <p:tgtEl>
                                          <p:spTgt spid="102">
                                            <p:txEl>
                                              <p:pRg st="0" end="0"/>
                                            </p:txEl>
                                          </p:spTgt>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3"/>
                                        </p:tgtEl>
                                        <p:attrNameLst>
                                          <p:attrName>style.visibility</p:attrName>
                                        </p:attrNameLst>
                                      </p:cBhvr>
                                      <p:to>
                                        <p:strVal val="visible"/>
                                      </p:to>
                                    </p:set>
                                    <p:animEffect transition="in" filter="randombar(horizontal)">
                                      <p:cBhvr>
                                        <p:cTn id="18" dur="500"/>
                                        <p:tgtEl>
                                          <p:spTgt spid="10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1" dur="500"/>
                                        <p:tgtEl>
                                          <p:spTgt spid="104">
                                            <p:txEl>
                                              <p:pRg st="0" end="0"/>
                                            </p:txEl>
                                          </p:spTgt>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randombar(horizontal)">
                                      <p:cBhvr>
                                        <p:cTn id="25" dur="500"/>
                                        <p:tgtEl>
                                          <p:spTgt spid="10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28" dur="500"/>
                                        <p:tgtEl>
                                          <p:spTgt spid="106">
                                            <p:txEl>
                                              <p:pRg st="0" end="0"/>
                                            </p:txEl>
                                          </p:spTgt>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P spid="9" grpId="0" animBg="1"/>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90832" y="182880"/>
            <a:ext cx="8746434" cy="47745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001838" y="4221565"/>
            <a:ext cx="935428" cy="73591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36912" y="4447211"/>
            <a:ext cx="562034" cy="846654"/>
          </a:xfrm>
          <a:prstGeom prst="rect">
            <a:avLst/>
          </a:prstGeom>
        </p:spPr>
      </p:pic>
      <p:sp>
        <p:nvSpPr>
          <p:cNvPr id="9" name="Rectangle 8"/>
          <p:cNvSpPr/>
          <p:nvPr/>
        </p:nvSpPr>
        <p:spPr>
          <a:xfrm>
            <a:off x="4200807" y="23344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746923" y="774314"/>
                <a:ext cx="7634248" cy="3897542"/>
              </a:xfrm>
              <a:prstGeom prst="rect">
                <a:avLst/>
              </a:prstGeom>
            </p:spPr>
            <p:txBody>
              <a:bodyPr wrap="square">
                <a:spAutoFit/>
              </a:bodyPr>
              <a:lstStyle/>
              <a:p>
                <a:pPr algn="just">
                  <a:lnSpc>
                    <a:spcPct val="150000"/>
                  </a:lnSpc>
                  <a:spcBef>
                    <a:spcPts val="100"/>
                  </a:spcBef>
                  <a:spcAft>
                    <a:spcPts val="100"/>
                  </a:spcAft>
                </a:pPr>
                <a:r>
                  <a:rPr lang="en-US" sz="1750">
                    <a:latin typeface="+mn-lt"/>
                  </a:rPr>
                  <a:t>Xét các biến cố </a:t>
                </a:r>
                <a14:m>
                  <m:oMath xmlns:m="http://schemas.openxmlformats.org/officeDocument/2006/math">
                    <m:r>
                      <a:rPr lang="en-US" sz="1750" i="1" smtClean="0">
                        <a:latin typeface="Cambria Math" panose="02040503050406030204" pitchFamily="18" charset="0"/>
                      </a:rPr>
                      <m:t>𝐸</m:t>
                    </m:r>
                  </m:oMath>
                </a14:m>
                <a:r>
                  <a:rPr lang="en-US" sz="1750">
                    <a:latin typeface="+mn-lt"/>
                  </a:rPr>
                  <a:t>: “Bạn Trung lọt vào vòng chung kết” và </a:t>
                </a:r>
                <a14:m>
                  <m:oMath xmlns:m="http://schemas.openxmlformats.org/officeDocument/2006/math">
                    <m:r>
                      <a:rPr lang="en-US" sz="1750" i="1" smtClean="0">
                        <a:latin typeface="Cambria Math" panose="02040503050406030204" pitchFamily="18" charset="0"/>
                      </a:rPr>
                      <m:t>𝐺</m:t>
                    </m:r>
                  </m:oMath>
                </a14:m>
                <a:r>
                  <a:rPr lang="en-US" sz="1750">
                    <a:latin typeface="+mn-lt"/>
                  </a:rPr>
                  <a:t>: “Bạn Dũng     lọt vào vòng chung kết”.</a:t>
                </a:r>
              </a:p>
              <a:p>
                <a:pPr algn="just">
                  <a:lnSpc>
                    <a:spcPct val="150000"/>
                  </a:lnSpc>
                  <a:spcBef>
                    <a:spcPts val="100"/>
                  </a:spcBef>
                  <a:spcAft>
                    <a:spcPts val="100"/>
                  </a:spcAft>
                </a:pPr>
                <a:r>
                  <a:rPr lang="en-US" sz="1750">
                    <a:latin typeface="+mn-lt"/>
                  </a:rPr>
                  <a:t>Từ giả thiết, ta suy ra </a:t>
                </a:r>
                <a14:m>
                  <m:oMath xmlns:m="http://schemas.openxmlformats.org/officeDocument/2006/math">
                    <m:r>
                      <a:rPr lang="en-US" sz="1750" i="1" smtClean="0">
                        <a:latin typeface="Cambria Math" panose="02040503050406030204" pitchFamily="18" charset="0"/>
                      </a:rPr>
                      <m:t>𝐸</m:t>
                    </m:r>
                    <m:r>
                      <a:rPr lang="en-US" sz="1750" i="1" smtClean="0">
                        <a:latin typeface="Cambria Math" panose="02040503050406030204" pitchFamily="18" charset="0"/>
                      </a:rPr>
                      <m:t>, </m:t>
                    </m:r>
                    <m:r>
                      <a:rPr lang="en-US" sz="1750" i="1" smtClean="0">
                        <a:latin typeface="Cambria Math" panose="02040503050406030204" pitchFamily="18" charset="0"/>
                      </a:rPr>
                      <m:t>𝐺</m:t>
                    </m:r>
                  </m:oMath>
                </a14:m>
                <a:r>
                  <a:rPr lang="en-US" sz="1750">
                    <a:latin typeface="+mn-lt"/>
                  </a:rPr>
                  <a:t> là hai biến cố độc lập và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)=0,8; </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)=0,6</m:t>
                    </m:r>
                  </m:oMath>
                </a14:m>
                <a:r>
                  <a:rPr lang="en-US" sz="1750">
                    <a:latin typeface="+mn-lt"/>
                  </a:rPr>
                  <a:t>.</a:t>
                </a:r>
              </a:p>
              <a:p>
                <a:pPr algn="just">
                  <a:lnSpc>
                    <a:spcPct val="150000"/>
                  </a:lnSpc>
                  <a:spcBef>
                    <a:spcPts val="100"/>
                  </a:spcBef>
                  <a:spcAft>
                    <a:spcPts val="100"/>
                  </a:spcAft>
                </a:pPr>
                <a:r>
                  <a:rPr lang="en-US" sz="1750">
                    <a:latin typeface="+mn-lt"/>
                  </a:rPr>
                  <a:t>a) Do </a:t>
                </a:r>
                <a14:m>
                  <m:oMath xmlns:m="http://schemas.openxmlformats.org/officeDocument/2006/math">
                    <m:r>
                      <a:rPr lang="en-US" sz="1750" i="1" smtClean="0">
                        <a:latin typeface="Cambria Math" panose="02040503050406030204" pitchFamily="18" charset="0"/>
                      </a:rPr>
                      <m:t>𝐴</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oMath>
                </a14:m>
                <a:r>
                  <a:rPr lang="en-US" sz="1750">
                    <a:latin typeface="+mn-lt"/>
                  </a:rPr>
                  <a:t> nên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𝐴</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)=0,8 . 0,6=0,48.</m:t>
                    </m:r>
                  </m:oMath>
                </a14:m>
                <a:endParaRPr lang="en-US" sz="1750">
                  <a:latin typeface="+mn-lt"/>
                </a:endParaRPr>
              </a:p>
              <a:p>
                <a:pPr algn="just">
                  <a:lnSpc>
                    <a:spcPct val="150000"/>
                  </a:lnSpc>
                  <a:spcBef>
                    <a:spcPts val="100"/>
                  </a:spcBef>
                  <a:spcAft>
                    <a:spcPts val="100"/>
                  </a:spcAft>
                </a:pPr>
                <a:r>
                  <a:rPr lang="en-US" sz="1750">
                    <a:latin typeface="+mn-lt"/>
                  </a:rPr>
                  <a:t>b) Ta thấy </a:t>
                </a:r>
                <a14:m>
                  <m:oMath xmlns:m="http://schemas.openxmlformats.org/officeDocument/2006/math">
                    <m:r>
                      <a:rPr lang="en-US" sz="1750" i="1" smtClean="0">
                        <a:latin typeface="Cambria Math" panose="02040503050406030204" pitchFamily="18" charset="0"/>
                      </a:rPr>
                      <m:t>𝐵</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oMath>
                </a14:m>
                <a:r>
                  <a:rPr lang="en-US" sz="1750">
                    <a:latin typeface="+mn-lt"/>
                  </a:rPr>
                  <a:t>, suy ra</a:t>
                </a: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𝐵</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r>
                            <a:rPr lang="en-US" sz="1750" i="1">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𝐺</m:t>
                          </m:r>
                        </m:e>
                      </m:d>
                      <m:r>
                        <a:rPr lang="en-US" sz="1750" i="1" smtClean="0">
                          <a:latin typeface="Cambria Math" panose="02040503050406030204" pitchFamily="18" charset="0"/>
                        </a:rPr>
                        <m:t>−</m:t>
                      </m:r>
                      <m:r>
                        <a:rPr lang="en-US" sz="1750" i="1" smtClean="0">
                          <a:latin typeface="Cambria Math" panose="02040503050406030204" pitchFamily="18" charset="0"/>
                        </a:rPr>
                        <m:t>𝑃</m:t>
                      </m:r>
                      <m:d>
                        <m:dPr>
                          <m:ctrlPr>
                            <a:rPr lang="en-US" sz="1750" i="1" smtClean="0">
                              <a:latin typeface="Cambria Math" panose="02040503050406030204" pitchFamily="18" charset="0"/>
                            </a:rPr>
                          </m:ctrlPr>
                        </m:dPr>
                        <m:e>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r>
                            <a:rPr lang="en-US" sz="1750" i="1" smtClean="0">
                              <a:latin typeface="Cambria Math" panose="02040503050406030204" pitchFamily="18" charset="0"/>
                            </a:rPr>
                            <m:t>𝐺</m:t>
                          </m:r>
                        </m:e>
                      </m:d>
                      <m:r>
                        <a:rPr lang="en-US" sz="1750" i="1" smtClean="0">
                          <a:latin typeface="Cambria Math" panose="02040503050406030204" pitchFamily="18" charset="0"/>
                        </a:rPr>
                        <m:t>=0,8 +0,6−0,48</m:t>
                      </m:r>
                      <m:r>
                        <a:rPr lang="en-US" sz="1750" b="0" i="1" smtClean="0">
                          <a:latin typeface="Cambria Math" panose="02040503050406030204" pitchFamily="18" charset="0"/>
                        </a:rPr>
                        <m:t>=</m:t>
                      </m:r>
                      <m:r>
                        <a:rPr lang="en-US" sz="1750" i="1" smtClean="0">
                          <a:latin typeface="Cambria Math" panose="02040503050406030204" pitchFamily="18" charset="0"/>
                        </a:rPr>
                        <m:t>0,92</m:t>
                      </m:r>
                    </m:oMath>
                  </m:oMathPara>
                </a14:m>
                <a:endParaRPr lang="en-US" sz="1750">
                  <a:latin typeface="+mn-lt"/>
                </a:endParaRPr>
              </a:p>
              <a:p>
                <a:pPr algn="just">
                  <a:lnSpc>
                    <a:spcPct val="150000"/>
                  </a:lnSpc>
                  <a:spcBef>
                    <a:spcPts val="100"/>
                  </a:spcBef>
                  <a:spcAft>
                    <a:spcPts val="100"/>
                  </a:spcAft>
                </a:pPr>
                <a:r>
                  <a:rPr lang="en-US" sz="1750">
                    <a:latin typeface="+mn-lt"/>
                  </a:rPr>
                  <a:t>c) Xét biến cố đối </a:t>
                </a:r>
                <a14:m>
                  <m:oMath xmlns:m="http://schemas.openxmlformats.org/officeDocument/2006/math">
                    <m:acc>
                      <m:accPr>
                        <m:chr m:val="̅"/>
                        <m:ctrlPr>
                          <a:rPr lang="en-US" sz="1750" i="1" smtClean="0">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của biến cố </a:t>
                </a:r>
                <a14:m>
                  <m:oMath xmlns:m="http://schemas.openxmlformats.org/officeDocument/2006/math">
                    <m:r>
                      <a:rPr lang="en-US" sz="1750" i="1" smtClean="0">
                        <a:latin typeface="Cambria Math" panose="02040503050406030204" pitchFamily="18" charset="0"/>
                      </a:rPr>
                      <m:t>𝐺</m:t>
                    </m:r>
                  </m:oMath>
                </a14:m>
                <a:r>
                  <a:rPr lang="en-US" sz="1750">
                    <a:latin typeface="+mn-lt"/>
                  </a:rPr>
                  <a:t>. </a:t>
                </a:r>
              </a:p>
              <a:p>
                <a:pPr algn="just">
                  <a:lnSpc>
                    <a:spcPct val="150000"/>
                  </a:lnSpc>
                  <a:spcBef>
                    <a:spcPts val="100"/>
                  </a:spcBef>
                  <a:spcAft>
                    <a:spcPts val="100"/>
                  </a:spcAft>
                </a:pPr>
                <a:r>
                  <a:rPr lang="en-US" sz="1750">
                    <a:latin typeface="+mn-lt"/>
                  </a:rPr>
                  <a:t>Ta thấy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r>
                      <a:rPr lang="en-US" sz="1750" i="1" smtClean="0">
                        <a:latin typeface="Cambria Math" panose="02040503050406030204" pitchFamily="18" charset="0"/>
                      </a:rPr>
                      <m:t>)=1−</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𝐺</m:t>
                    </m:r>
                    <m:r>
                      <a:rPr lang="en-US" sz="1750" i="1" smtClean="0">
                        <a:latin typeface="Cambria Math" panose="02040503050406030204" pitchFamily="18" charset="0"/>
                      </a:rPr>
                      <m:t>)=1–0,6=0,4 </m:t>
                    </m:r>
                  </m:oMath>
                </a14:m>
                <a:r>
                  <a:rPr lang="en-US" sz="1750">
                    <a:latin typeface="+mn-lt"/>
                  </a:rPr>
                  <a:t>và </a:t>
                </a:r>
                <a14:m>
                  <m:oMath xmlns:m="http://schemas.openxmlformats.org/officeDocument/2006/math">
                    <m:r>
                      <a:rPr lang="en-US" sz="1750" i="1" smtClean="0">
                        <a:latin typeface="Cambria Math" panose="02040503050406030204" pitchFamily="18" charset="0"/>
                      </a:rPr>
                      <m:t>𝐸</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là hai biến cố độc lập. </a:t>
                </a:r>
              </a:p>
              <a:p>
                <a:pPr algn="just">
                  <a:lnSpc>
                    <a:spcPct val="150000"/>
                  </a:lnSpc>
                  <a:spcBef>
                    <a:spcPts val="100"/>
                  </a:spcBef>
                  <a:spcAft>
                    <a:spcPts val="100"/>
                  </a:spcAft>
                </a:pPr>
                <a:r>
                  <a:rPr lang="en-US" sz="1750">
                    <a:latin typeface="+mn-lt"/>
                  </a:rPr>
                  <a:t>Vì </a:t>
                </a:r>
                <a14:m>
                  <m:oMath xmlns:m="http://schemas.openxmlformats.org/officeDocument/2006/math">
                    <m:r>
                      <a:rPr lang="en-US" sz="1750" i="1" smtClean="0">
                        <a:latin typeface="Cambria Math" panose="02040503050406030204" pitchFamily="18" charset="0"/>
                      </a:rPr>
                      <m:t>𝐶</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ea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oMath>
                </a14:m>
                <a:r>
                  <a:rPr lang="en-US" sz="1750">
                    <a:latin typeface="+mn-lt"/>
                  </a:rPr>
                  <a:t> nên </a:t>
                </a:r>
                <a14:m>
                  <m:oMath xmlns:m="http://schemas.openxmlformats.org/officeDocument/2006/math">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𝐶</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r>
                      <a:rPr lang="en-US" sz="1750" i="1" smtClean="0">
                        <a:latin typeface="Cambria Math" panose="02040503050406030204" pitchFamily="18" charset="0"/>
                      </a:rPr>
                      <m:t>𝐸</m:t>
                    </m:r>
                    <m:r>
                      <a:rPr lang="en-US" sz="1750" i="1" smtClean="0">
                        <a:latin typeface="Cambria Math" panose="02040503050406030204" pitchFamily="18" charset="0"/>
                      </a:rPr>
                      <m:t>).</m:t>
                    </m:r>
                    <m:r>
                      <a:rPr lang="en-US" sz="1750" i="1" smtClean="0">
                        <a:latin typeface="Cambria Math" panose="02040503050406030204" pitchFamily="18" charset="0"/>
                      </a:rPr>
                      <m:t>𝑃</m:t>
                    </m:r>
                    <m:r>
                      <a:rPr lang="en-US" sz="1750" i="1" smtClean="0">
                        <a:latin typeface="Cambria Math" panose="02040503050406030204" pitchFamily="18" charset="0"/>
                      </a:rPr>
                      <m:t>(</m:t>
                    </m:r>
                    <m:acc>
                      <m:accPr>
                        <m:chr m:val="̅"/>
                        <m:ctrlPr>
                          <a:rPr lang="en-US" sz="1750" i="1">
                            <a:latin typeface="Cambria Math" panose="02040503050406030204" pitchFamily="18" charset="0"/>
                          </a:rPr>
                        </m:ctrlPr>
                      </m:accPr>
                      <m:e>
                        <m:r>
                          <a:rPr lang="en-US" sz="1750" i="1">
                            <a:latin typeface="Cambria Math" panose="02040503050406030204" pitchFamily="18" charset="0"/>
                          </a:rPr>
                          <m:t>𝐺</m:t>
                        </m:r>
                      </m:e>
                    </m:acc>
                    <m:r>
                      <a:rPr lang="en-US" sz="1750" i="1" smtClean="0">
                        <a:latin typeface="Cambria Math" panose="02040503050406030204" pitchFamily="18" charset="0"/>
                      </a:rPr>
                      <m:t>)=0,8 . </m:t>
                    </m:r>
                    <m:r>
                      <a:rPr lang="en-US" sz="1750" i="1">
                        <a:latin typeface="Cambria Math" panose="02040503050406030204" pitchFamily="18" charset="0"/>
                      </a:rPr>
                      <m:t>0,4=0,32</m:t>
                    </m:r>
                    <m:r>
                      <a:rPr lang="en-US" sz="1750" i="1" smtClean="0">
                        <a:latin typeface="Cambria Math" panose="02040503050406030204" pitchFamily="18" charset="0"/>
                      </a:rPr>
                      <m:t>.</m:t>
                    </m:r>
                  </m:oMath>
                </a14:m>
                <a:endParaRPr lang="en-US" sz="175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746923" y="774314"/>
                <a:ext cx="7634248" cy="3897542"/>
              </a:xfrm>
              <a:prstGeom prst="rect">
                <a:avLst/>
              </a:prstGeom>
              <a:blipFill>
                <a:blip r:embed="rId5"/>
                <a:stretch>
                  <a:fillRect l="-559" r="-559" b="-156"/>
                </a:stretch>
              </a:blipFill>
            </p:spPr>
            <p:txBody>
              <a:bodyPr/>
              <a:lstStyle/>
              <a:p>
                <a:r>
                  <a:rPr lang="en-US">
                    <a:noFill/>
                  </a:rPr>
                  <a:t> </a:t>
                </a:r>
              </a:p>
            </p:txBody>
          </p:sp>
        </mc:Fallback>
      </mc:AlternateContent>
    </p:spTree>
    <p:extLst>
      <p:ext uri="{BB962C8B-B14F-4D97-AF65-F5344CB8AC3E}">
        <p14:creationId xmlns:p14="http://schemas.microsoft.com/office/powerpoint/2010/main" val="8442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wipe(down)">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235652" y="1121981"/>
            <a:ext cx="6652042" cy="2813914"/>
          </a:xfrm>
          <a:prstGeom prst="rect">
            <a:avLst/>
          </a:prstGeom>
        </p:spPr>
        <p:txBody>
          <a:bodyPr spcFirstLastPara="1" wrap="square" lIns="91425" tIns="91425" rIns="91425" bIns="91425" anchor="ctr" anchorCtr="0">
            <a:noAutofit/>
          </a:bodyPr>
          <a:lstStyle/>
          <a:p>
            <a:pPr>
              <a:lnSpc>
                <a:spcPct val="150000"/>
              </a:lnSpc>
              <a:spcBef>
                <a:spcPts val="600"/>
              </a:spcBef>
              <a:spcAft>
                <a:spcPts val="600"/>
              </a:spcAft>
            </a:pPr>
            <a:r>
              <a:rPr lang="en-US" sz="3800" b="1">
                <a:latin typeface="+mn-lt"/>
              </a:rPr>
              <a:t>IV. TÍNH XÁC SUẤT CỦA BIẾN CỐ TRONG MỘT SỐ BÀI TOÁN ĐƠN GIẢN</a:t>
            </a:r>
            <a:endParaRPr lang="vi-VN" sz="38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a:ea typeface="+mn-ea"/>
              <a:cs typeface="+mn-cs"/>
              <a:sym typeface="Arial"/>
            </a:endParaRPr>
          </a:p>
        </p:txBody>
      </p:sp>
    </p:spTree>
    <p:extLst>
      <p:ext uri="{BB962C8B-B14F-4D97-AF65-F5344CB8AC3E}">
        <p14:creationId xmlns:p14="http://schemas.microsoft.com/office/powerpoint/2010/main" val="2326503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446455" y="449870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roup 45"/>
          <p:cNvGrpSpPr/>
          <p:nvPr/>
        </p:nvGrpSpPr>
        <p:grpSpPr>
          <a:xfrm>
            <a:off x="151075" y="135968"/>
            <a:ext cx="7768424" cy="611474"/>
            <a:chOff x="566551" y="485104"/>
            <a:chExt cx="11219274" cy="611474"/>
          </a:xfrm>
        </p:grpSpPr>
        <p:sp>
          <p:nvSpPr>
            <p:cNvPr id="47" name="Round Single Corner Rectangle 46"/>
            <p:cNvSpPr/>
            <p:nvPr/>
          </p:nvSpPr>
          <p:spPr>
            <a:xfrm flipV="1">
              <a:off x="566551" y="485104"/>
              <a:ext cx="11219274"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8" name="Rectangle 47"/>
            <p:cNvSpPr/>
            <p:nvPr/>
          </p:nvSpPr>
          <p:spPr>
            <a:xfrm>
              <a:off x="725329" y="567959"/>
              <a:ext cx="10899730" cy="43088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vi-VN" sz="2200" b="1">
                  <a:solidFill>
                    <a:srgbClr val="FFFF00"/>
                  </a:solidFill>
                  <a:cs typeface="Arial" panose="020B0604020202020204" pitchFamily="34" charset="0"/>
                </a:rPr>
                <a:t>1. Tính xác suất của biến cố bằng phương pháp tổ hợp</a:t>
              </a:r>
              <a:endParaRPr kumimoji="0" lang="en-US" sz="2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sp>
        <p:nvSpPr>
          <p:cNvPr id="49" name="TextBox 48"/>
          <p:cNvSpPr txBox="1"/>
          <p:nvPr/>
        </p:nvSpPr>
        <p:spPr>
          <a:xfrm>
            <a:off x="600941" y="880136"/>
            <a:ext cx="7936550" cy="4031873"/>
          </a:xfrm>
          <a:prstGeom prst="rect">
            <a:avLst/>
          </a:prstGeom>
          <a:noFill/>
        </p:spPr>
        <p:txBody>
          <a:bodyPr wrap="square" rtlCol="0">
            <a:spAutoFit/>
          </a:bodyPr>
          <a:lstStyle/>
          <a:p>
            <a:pPr algn="just">
              <a:lnSpc>
                <a:spcPct val="160000"/>
              </a:lnSpc>
            </a:pPr>
            <a:r>
              <a:rPr kumimoji="0" lang="en-US" sz="2000" b="1" i="0" u="none" strike="noStrike" kern="0" cap="none" spc="0" normalizeH="0" baseline="0" noProof="0">
                <a:ln>
                  <a:noFill/>
                </a:ln>
                <a:solidFill>
                  <a:srgbClr val="FFFFFF"/>
                </a:solidFill>
                <a:effectLst/>
                <a:highlight>
                  <a:srgbClr val="CE4D8E"/>
                </a:highlight>
                <a:uLnTx/>
                <a:uFillTx/>
                <a:latin typeface="+mn-lt"/>
                <a:sym typeface="Arial"/>
              </a:rPr>
              <a:t>Ví dụ 9:</a:t>
            </a:r>
            <a:r>
              <a:rPr kumimoji="0" lang="en-US" sz="2000" b="0" i="0" u="none" strike="noStrike" kern="1200" cap="none" spc="0" normalizeH="0" baseline="0" noProof="0">
                <a:ln>
                  <a:noFill/>
                </a:ln>
                <a:solidFill>
                  <a:srgbClr val="000000"/>
                </a:solidFill>
                <a:effectLst/>
                <a:uLnTx/>
                <a:uFillTx/>
                <a:latin typeface="+mn-lt"/>
                <a:ea typeface="+mn-ea"/>
                <a:cs typeface="Arial" panose="020B0604020202020204" pitchFamily="34" charset="0"/>
                <a:sym typeface="Arial"/>
              </a:rPr>
              <a:t> </a:t>
            </a:r>
          </a:p>
          <a:p>
            <a:pPr algn="just">
              <a:lnSpc>
                <a:spcPct val="160000"/>
              </a:lnSpc>
            </a:pPr>
            <a:r>
              <a:rPr lang="vi-VN" sz="2000">
                <a:latin typeface="+mn-lt"/>
              </a:rPr>
              <a:t>Một đội văn nghệ có 4 học sinh nam và 5 học sinh nữ. Giáo viên phụ trách đội muốn chọn ra một đội tốp ca gồm 3 học sinh sao cho có cả nam và nữ cùng tham gia.</a:t>
            </a:r>
          </a:p>
          <a:p>
            <a:pPr algn="just">
              <a:lnSpc>
                <a:spcPct val="160000"/>
              </a:lnSpc>
            </a:pPr>
            <a:r>
              <a:rPr lang="vi-VN" sz="2000">
                <a:latin typeface="+mn-lt"/>
              </a:rPr>
              <a:t>a) Giáo viên phụ trách đội có bao nhiêu cách chọn một đội tốp ca như vậy? </a:t>
            </a:r>
            <a:endParaRPr lang="en-US" sz="2000">
              <a:latin typeface="+mn-lt"/>
            </a:endParaRPr>
          </a:p>
          <a:p>
            <a:pPr algn="just">
              <a:lnSpc>
                <a:spcPct val="160000"/>
              </a:lnSpc>
            </a:pPr>
            <a:r>
              <a:rPr lang="vi-VN" sz="2000">
                <a:latin typeface="+mn-lt"/>
              </a:rPr>
              <a:t>b) Tính xác suất của biến cố H: “Trong 3 học sinh chọn ra có cả nam </a:t>
            </a:r>
            <a:r>
              <a:rPr lang="en-US" sz="2000">
                <a:latin typeface="+mn-lt"/>
              </a:rPr>
              <a:t>         </a:t>
            </a:r>
            <a:r>
              <a:rPr lang="vi-VN" sz="2000">
                <a:latin typeface="+mn-lt"/>
              </a:rPr>
              <a:t>và nữ.”</a:t>
            </a:r>
          </a:p>
        </p:txBody>
      </p:sp>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anim calcmode="lin" valueType="num">
                                      <p:cBhvr>
                                        <p:cTn id="13" dur="500" fill="hold"/>
                                        <p:tgtEl>
                                          <p:spTgt spid="49"/>
                                        </p:tgtEl>
                                        <p:attrNameLst>
                                          <p:attrName>ppt_x</p:attrName>
                                        </p:attrNameLst>
                                      </p:cBhvr>
                                      <p:tavLst>
                                        <p:tav tm="0">
                                          <p:val>
                                            <p:strVal val="#ppt_x"/>
                                          </p:val>
                                        </p:tav>
                                        <p:tav tm="100000">
                                          <p:val>
                                            <p:strVal val="#ppt_x"/>
                                          </p:val>
                                        </p:tav>
                                      </p:tavLst>
                                    </p:anim>
                                    <p:anim calcmode="lin" valueType="num">
                                      <p:cBhvr>
                                        <p:cTn id="14"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811171" y="807314"/>
                <a:ext cx="7590907" cy="4094839"/>
              </a:xfrm>
              <a:prstGeom prst="rect">
                <a:avLst/>
              </a:prstGeom>
            </p:spPr>
            <p:txBody>
              <a:bodyPr wrap="square">
                <a:spAutoFit/>
              </a:bodyPr>
              <a:lstStyle/>
              <a:p>
                <a:pPr>
                  <a:lnSpc>
                    <a:spcPct val="150000"/>
                  </a:lnSpc>
                  <a:spcAft>
                    <a:spcPts val="500"/>
                  </a:spcAft>
                </a:pPr>
                <a:r>
                  <a:rPr lang="en-US" sz="1700">
                    <a:latin typeface="+mn-lt"/>
                  </a:rPr>
                  <a:t>Xét các biến cố:</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𝐻</m:t>
                    </m:r>
                  </m:oMath>
                </a14:m>
                <a:r>
                  <a:rPr lang="en-US" sz="1700">
                    <a:latin typeface="+mn-lt"/>
                  </a:rPr>
                  <a:t>: “Trong 3 học sinh chọn ra có cả nam và nữ”;</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𝐴</m:t>
                    </m:r>
                  </m:oMath>
                </a14:m>
                <a:r>
                  <a:rPr lang="en-US" sz="1700">
                    <a:latin typeface="+mn-lt"/>
                  </a:rPr>
                  <a:t>: “Trong 3 học sinh chọn ra có 2 học sinh nam và 1 học sinh nữ”;</a:t>
                </a:r>
              </a:p>
              <a:p>
                <a:pPr>
                  <a:lnSpc>
                    <a:spcPct val="150000"/>
                  </a:lnSpc>
                  <a:spcAft>
                    <a:spcPts val="500"/>
                  </a:spcAft>
                </a:pPr>
                <a:r>
                  <a:rPr lang="en-US" sz="1700"/>
                  <a:t>	</a:t>
                </a:r>
                <a14:m>
                  <m:oMath xmlns:m="http://schemas.openxmlformats.org/officeDocument/2006/math">
                    <m:r>
                      <a:rPr lang="en-US" sz="1700" i="1" smtClean="0">
                        <a:latin typeface="Cambria Math" panose="02040503050406030204" pitchFamily="18" charset="0"/>
                      </a:rPr>
                      <m:t>𝐵</m:t>
                    </m:r>
                  </m:oMath>
                </a14:m>
                <a:r>
                  <a:rPr lang="en-US" sz="1700">
                    <a:latin typeface="+mn-lt"/>
                  </a:rPr>
                  <a:t>: “Trong 3 học sinh chọn ra có 1 học sinh nam và 2 học sinh nữ”. </a:t>
                </a:r>
              </a:p>
              <a:p>
                <a:pPr>
                  <a:lnSpc>
                    <a:spcPct val="150000"/>
                  </a:lnSpc>
                  <a:spcAft>
                    <a:spcPts val="500"/>
                  </a:spcAft>
                </a:pPr>
                <a:r>
                  <a:rPr lang="en-US" sz="1700">
                    <a:latin typeface="+mn-lt"/>
                  </a:rPr>
                  <a:t>Khi đó </a:t>
                </a:r>
                <a14:m>
                  <m:oMath xmlns:m="http://schemas.openxmlformats.org/officeDocument/2006/math">
                    <m:r>
                      <a:rPr lang="en-US" sz="1700" i="1" smtClean="0">
                        <a:latin typeface="Cambria Math" panose="02040503050406030204" pitchFamily="18" charset="0"/>
                      </a:rPr>
                      <m:t>𝐻</m:t>
                    </m:r>
                    <m:r>
                      <a:rPr lang="en-US" sz="1700" i="1" smtClean="0">
                        <a:latin typeface="Cambria Math" panose="02040503050406030204" pitchFamily="18" charset="0"/>
                      </a:rPr>
                      <m:t>=</m:t>
                    </m:r>
                    <m:r>
                      <a:rPr lang="en-US" sz="1700" i="1" smtClean="0">
                        <a:latin typeface="Cambria Math" panose="02040503050406030204" pitchFamily="18" charset="0"/>
                      </a:rPr>
                      <m:t>𝐴</m:t>
                    </m:r>
                    <m:r>
                      <a:rPr lang="en-US" sz="1700" i="1" smtClean="0">
                        <a:latin typeface="Cambria Math" panose="02040503050406030204" pitchFamily="18" charset="0"/>
                        <a:ea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 </m:t>
                    </m:r>
                  </m:oMath>
                </a14:m>
                <a:r>
                  <a:rPr lang="en-US" sz="1700">
                    <a:latin typeface="+mn-lt"/>
                  </a:rPr>
                  <a:t>và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ea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=Ø</m:t>
                    </m:r>
                  </m:oMath>
                </a14:m>
                <a:r>
                  <a:rPr lang="en-US" sz="1700">
                    <a:latin typeface="+mn-lt"/>
                  </a:rPr>
                  <a:t>.</a:t>
                </a:r>
              </a:p>
              <a:p>
                <a:pPr>
                  <a:lnSpc>
                    <a:spcPct val="150000"/>
                  </a:lnSpc>
                  <a:spcAft>
                    <a:spcPts val="500"/>
                  </a:spcAft>
                </a:pPr>
                <a:r>
                  <a:rPr lang="en-US" sz="1700">
                    <a:latin typeface="+mn-lt"/>
                  </a:rPr>
                  <a:t>Do hai biến cố </a:t>
                </a:r>
                <a14:m>
                  <m:oMath xmlns:m="http://schemas.openxmlformats.org/officeDocument/2006/math">
                    <m:r>
                      <a:rPr lang="en-US" sz="1700" i="1" smtClean="0">
                        <a:latin typeface="Cambria Math" panose="02040503050406030204" pitchFamily="18" charset="0"/>
                      </a:rPr>
                      <m:t>𝐴</m:t>
                    </m:r>
                  </m:oMath>
                </a14:m>
                <a:r>
                  <a:rPr lang="en-US" sz="1700">
                    <a:latin typeface="+mn-lt"/>
                  </a:rPr>
                  <a:t> và </a:t>
                </a:r>
                <a14:m>
                  <m:oMath xmlns:m="http://schemas.openxmlformats.org/officeDocument/2006/math">
                    <m:r>
                      <a:rPr lang="en-US" sz="1700" i="1" smtClean="0">
                        <a:latin typeface="Cambria Math" panose="02040503050406030204" pitchFamily="18" charset="0"/>
                      </a:rPr>
                      <m:t>𝐵</m:t>
                    </m:r>
                  </m:oMath>
                </a14:m>
                <a:r>
                  <a:rPr lang="en-US" sz="1700">
                    <a:latin typeface="+mn-lt"/>
                  </a:rPr>
                  <a:t> là xung khắc nên </a:t>
                </a:r>
                <a14:m>
                  <m:oMath xmlns:m="http://schemas.openxmlformats.org/officeDocument/2006/math">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𝐻</m:t>
                    </m:r>
                    <m:r>
                      <a:rPr lang="en-US" sz="1700" i="1" smtClean="0">
                        <a:latin typeface="Cambria Math" panose="02040503050406030204" pitchFamily="18" charset="0"/>
                      </a:rPr>
                      <m:t>)=</m:t>
                    </m:r>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𝑛</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oMath>
                </a14:m>
                <a:endParaRPr lang="en-US" sz="1700">
                  <a:latin typeface="+mn-lt"/>
                </a:endParaRPr>
              </a:p>
              <a:p>
                <a:pPr>
                  <a:lnSpc>
                    <a:spcPct val="150000"/>
                  </a:lnSpc>
                  <a:spcAft>
                    <a:spcPts val="500"/>
                  </a:spcAft>
                </a:pPr>
                <a:r>
                  <a:rPr lang="en-US" sz="1700">
                    <a:latin typeface="+mn-lt"/>
                  </a:rPr>
                  <a:t>a) Số các kết quả thuận lợi cho biến cố </a:t>
                </a:r>
                <a14:m>
                  <m:oMath xmlns:m="http://schemas.openxmlformats.org/officeDocument/2006/math">
                    <m:r>
                      <a:rPr lang="en-US" sz="1700" i="1" smtClean="0">
                        <a:latin typeface="Cambria Math" panose="02040503050406030204" pitchFamily="18" charset="0"/>
                      </a:rPr>
                      <m:t>𝐴</m:t>
                    </m:r>
                  </m:oMath>
                </a14:m>
                <a:r>
                  <a:rPr lang="en-US" sz="1700">
                    <a:latin typeface="+mn-lt"/>
                  </a:rPr>
                  <a:t> là:</a:t>
                </a:r>
              </a:p>
              <a:p>
                <a:pPr>
                  <a:lnSpc>
                    <a:spcPct val="150000"/>
                  </a:lnSpc>
                  <a:spcAft>
                    <a:spcPts val="500"/>
                  </a:spcAft>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𝑛</m:t>
                      </m:r>
                      <m:d>
                        <m:dPr>
                          <m:ctrlPr>
                            <a:rPr lang="en-US" sz="1700" i="1">
                              <a:latin typeface="Cambria Math" panose="02040503050406030204" pitchFamily="18" charset="0"/>
                            </a:rPr>
                          </m:ctrlPr>
                        </m:dPr>
                        <m:e>
                          <m:r>
                            <a:rPr lang="en-US" sz="1700" i="1">
                              <a:latin typeface="Cambria Math" panose="02040503050406030204" pitchFamily="18" charset="0"/>
                            </a:rPr>
                            <m:t>𝐴</m:t>
                          </m:r>
                        </m:e>
                      </m:d>
                      <m:r>
                        <a:rPr lang="en-US" sz="1700" b="0" i="1" smtClean="0">
                          <a:latin typeface="Cambria Math" panose="02040503050406030204" pitchFamily="18" charset="0"/>
                        </a:rPr>
                        <m:t>=</m:t>
                      </m:r>
                      <m:sSubSup>
                        <m:sSubSupPr>
                          <m:ctrlPr>
                            <a:rPr lang="en-US" sz="1700" b="0" i="1" smtClean="0">
                              <a:latin typeface="Cambria Math" panose="02040503050406030204" pitchFamily="18" charset="0"/>
                            </a:rPr>
                          </m:ctrlPr>
                        </m:sSubSupPr>
                        <m:e>
                          <m:r>
                            <a:rPr lang="en-US" sz="1700" b="0" i="1" smtClean="0">
                              <a:latin typeface="Cambria Math" panose="02040503050406030204" pitchFamily="18" charset="0"/>
                            </a:rPr>
                            <m:t>𝐶</m:t>
                          </m:r>
                        </m:e>
                        <m:sub>
                          <m:r>
                            <a:rPr lang="en-US" sz="1700" b="0" i="1" smtClean="0">
                              <a:latin typeface="Cambria Math" panose="02040503050406030204" pitchFamily="18" charset="0"/>
                            </a:rPr>
                            <m:t>4</m:t>
                          </m:r>
                        </m:sub>
                        <m:sup>
                          <m:r>
                            <a:rPr lang="en-US" sz="1700" b="0" i="1" smtClean="0">
                              <a:latin typeface="Cambria Math" panose="02040503050406030204" pitchFamily="18" charset="0"/>
                            </a:rPr>
                            <m:t>2</m:t>
                          </m:r>
                        </m:sup>
                      </m:sSubSup>
                      <m:r>
                        <a:rPr lang="en-US" sz="1700" b="0" i="1" smtClean="0">
                          <a:latin typeface="Cambria Math" panose="02040503050406030204" pitchFamily="18" charset="0"/>
                        </a:rPr>
                        <m:t>.</m:t>
                      </m:r>
                      <m:sSubSup>
                        <m:sSubSupPr>
                          <m:ctrlPr>
                            <a:rPr lang="en-US" sz="1700" i="1">
                              <a:latin typeface="Cambria Math" panose="02040503050406030204" pitchFamily="18" charset="0"/>
                            </a:rPr>
                          </m:ctrlPr>
                        </m:sSubSupPr>
                        <m:e>
                          <m:r>
                            <a:rPr lang="en-US" sz="1700" i="1">
                              <a:latin typeface="Cambria Math" panose="02040503050406030204" pitchFamily="18" charset="0"/>
                            </a:rPr>
                            <m:t>𝐶</m:t>
                          </m:r>
                        </m:e>
                        <m:sub>
                          <m:r>
                            <a:rPr lang="en-US" sz="1700" b="0" i="1" smtClean="0">
                              <a:latin typeface="Cambria Math" panose="02040503050406030204" pitchFamily="18" charset="0"/>
                            </a:rPr>
                            <m:t>5</m:t>
                          </m:r>
                        </m:sub>
                        <m:sup>
                          <m:r>
                            <a:rPr lang="en-US" sz="1700" b="0" i="1" smtClean="0">
                              <a:latin typeface="Cambria Math" panose="02040503050406030204" pitchFamily="18" charset="0"/>
                            </a:rPr>
                            <m:t>1</m:t>
                          </m:r>
                        </m:sup>
                      </m:sSubSup>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r>
                            <a:rPr lang="en-US" sz="1700" b="0" i="1" smtClean="0">
                              <a:latin typeface="Cambria Math" panose="02040503050406030204" pitchFamily="18" charset="0"/>
                            </a:rPr>
                            <m:t>4!</m:t>
                          </m:r>
                        </m:num>
                        <m:den>
                          <m:r>
                            <a:rPr lang="en-US" sz="1700" b="0" i="1" smtClean="0">
                              <a:latin typeface="Cambria Math" panose="02040503050406030204" pitchFamily="18" charset="0"/>
                            </a:rPr>
                            <m:t>2!.2!</m:t>
                          </m:r>
                        </m:den>
                      </m:f>
                      <m:r>
                        <a:rPr lang="en-US" sz="1700" b="0" i="1" smtClean="0">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5</m:t>
                          </m:r>
                          <m:r>
                            <a:rPr lang="en-US" sz="1700" i="1">
                              <a:latin typeface="Cambria Math" panose="02040503050406030204" pitchFamily="18" charset="0"/>
                            </a:rPr>
                            <m:t>!</m:t>
                          </m:r>
                        </m:num>
                        <m:den>
                          <m:r>
                            <a:rPr lang="en-US" sz="1700" b="0" i="1" smtClean="0">
                              <a:latin typeface="Cambria Math" panose="02040503050406030204" pitchFamily="18" charset="0"/>
                            </a:rPr>
                            <m:t>1</m:t>
                          </m:r>
                          <m:r>
                            <a:rPr lang="en-US" sz="1700" i="1">
                              <a:latin typeface="Cambria Math" panose="02040503050406030204" pitchFamily="18" charset="0"/>
                            </a:rPr>
                            <m:t>!.</m:t>
                          </m:r>
                          <m:r>
                            <a:rPr lang="en-US" sz="1700" b="0" i="1" smtClean="0">
                              <a:latin typeface="Cambria Math" panose="02040503050406030204" pitchFamily="18" charset="0"/>
                            </a:rPr>
                            <m:t>4</m:t>
                          </m:r>
                          <m:r>
                            <a:rPr lang="en-US" sz="1700" i="1">
                              <a:latin typeface="Cambria Math" panose="02040503050406030204" pitchFamily="18" charset="0"/>
                            </a:rPr>
                            <m:t>!</m:t>
                          </m:r>
                        </m:den>
                      </m:f>
                      <m:r>
                        <a:rPr lang="en-US" sz="1700" b="0" i="1" smtClean="0">
                          <a:latin typeface="Cambria Math" panose="02040503050406030204" pitchFamily="18" charset="0"/>
                        </a:rPr>
                        <m:t>=6.5=30</m:t>
                      </m:r>
                    </m:oMath>
                  </m:oMathPara>
                </a14:m>
                <a:endParaRPr lang="en-US" sz="17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811171" y="807314"/>
                <a:ext cx="7590907" cy="4094839"/>
              </a:xfrm>
              <a:prstGeom prst="rect">
                <a:avLst/>
              </a:prstGeom>
              <a:blipFill>
                <a:blip r:embed="rId3"/>
                <a:stretch>
                  <a:fillRect l="-482"/>
                </a:stretch>
              </a:blipFill>
            </p:spPr>
            <p:txBody>
              <a:bodyPr/>
              <a:lstStyle/>
              <a:p>
                <a:r>
                  <a:rPr lang="en-US">
                    <a:noFill/>
                  </a:rPr>
                  <a:t> </a:t>
                </a:r>
              </a:p>
            </p:txBody>
          </p:sp>
        </mc:Fallback>
      </mc:AlternateContent>
      <p:grpSp>
        <p:nvGrpSpPr>
          <p:cNvPr id="30" name="Google Shape;2482;p39"/>
          <p:cNvGrpSpPr/>
          <p:nvPr/>
        </p:nvGrpSpPr>
        <p:grpSpPr>
          <a:xfrm>
            <a:off x="8446455" y="4498703"/>
            <a:ext cx="546000" cy="546000"/>
            <a:chOff x="7807225" y="3947400"/>
            <a:chExt cx="546000" cy="546000"/>
          </a:xfrm>
        </p:grpSpPr>
        <p:sp>
          <p:nvSpPr>
            <p:cNvPr id="31"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495;p39"/>
            <p:cNvGrpSpPr/>
            <p:nvPr/>
          </p:nvGrpSpPr>
          <p:grpSpPr>
            <a:xfrm>
              <a:off x="7846500" y="3983675"/>
              <a:ext cx="490400" cy="480150"/>
              <a:chOff x="7846500" y="3983675"/>
              <a:chExt cx="490400" cy="480150"/>
            </a:xfrm>
          </p:grpSpPr>
          <p:sp>
            <p:nvSpPr>
              <p:cNvPr id="44"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2601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up)">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up)">
                                      <p:cBhvr>
                                        <p:cTn id="42" dur="500"/>
                                        <p:tgtEl>
                                          <p:spTgt spid="2">
                                            <p:txEl>
                                              <p:pRg st="6" end="6"/>
                                            </p:txEl>
                                          </p:spTgt>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wipe(up)">
                                      <p:cBhvr>
                                        <p:cTn id="4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842135" y="994615"/>
                <a:ext cx="7528976" cy="2953694"/>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sym typeface="Arial"/>
                  </a:rPr>
                  <a:t>Số các kết quả thuận lợi cho biến cố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oMath>
                </a14:m>
                <a:r>
                  <a:rPr kumimoji="0" lang="en-US" sz="1800" b="0" i="0" u="none" strike="noStrike" kern="0" cap="none" spc="0" normalizeH="0" baseline="0" noProof="0">
                    <a:ln>
                      <a:noFill/>
                    </a:ln>
                    <a:solidFill>
                      <a:srgbClr val="000000"/>
                    </a:solidFill>
                    <a:effectLst/>
                    <a:uLnTx/>
                    <a:uFillTx/>
                    <a:sym typeface="Arial"/>
                  </a:rPr>
                  <a:t> là:</a:t>
                </a:r>
              </a:p>
              <a:p>
                <a:pPr marL="0" marR="0" lvl="0" indent="0" algn="l"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𝑛</m:t>
                      </m:r>
                      <m:d>
                        <m:d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d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e>
                      </m:d>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Sup>
                        <m:sSub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sub>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p>
                      </m:sSub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Sup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𝐶</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sub>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p>
                      </m:sSub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1!.3!</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5</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3</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=4.10=40</m:t>
                      </m:r>
                    </m:oMath>
                  </m:oMathPara>
                </a14:m>
                <a:endParaRPr kumimoji="0" lang="en-US" sz="1800" b="0" i="0" u="none" strike="noStrike" kern="0" cap="none" spc="0" normalizeH="0" baseline="0" noProof="0">
                  <a:ln>
                    <a:noFill/>
                  </a:ln>
                  <a:solidFill>
                    <a:srgbClr val="000000"/>
                  </a:solidFill>
                  <a:effectLst/>
                  <a:uLnTx/>
                  <a:uFillTx/>
                  <a:sym typeface="Arial"/>
                </a:endParaRPr>
              </a:p>
              <a:p>
                <a:pPr lvl="0">
                  <a:lnSpc>
                    <a:spcPct val="150000"/>
                  </a:lnSpc>
                  <a:spcBef>
                    <a:spcPts val="600"/>
                  </a:spcBef>
                  <a:spcAft>
                    <a:spcPts val="600"/>
                  </a:spcAft>
                  <a:defRPr/>
                </a:pPr>
                <a:r>
                  <a:rPr lang="en-US" sz="1800"/>
                  <a:t>Số các kết quả thuận lợi cho biến cố </a:t>
                </a:r>
                <a14:m>
                  <m:oMath xmlns:m="http://schemas.openxmlformats.org/officeDocument/2006/math">
                    <m:r>
                      <a:rPr lang="en-US" sz="1800" b="0" i="1" smtClean="0">
                        <a:latin typeface="Cambria Math" panose="02040503050406030204" pitchFamily="18" charset="0"/>
                      </a:rPr>
                      <m:t>𝐻</m:t>
                    </m:r>
                  </m:oMath>
                </a14:m>
                <a:r>
                  <a:rPr lang="en-US" sz="1800"/>
                  <a:t> là:</a:t>
                </a:r>
              </a:p>
              <a:p>
                <a:pPr>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𝐻</m:t>
                          </m:r>
                        </m:e>
                      </m:d>
                      <m:r>
                        <a:rPr lang="en-US" sz="1800" i="1">
                          <a:latin typeface="Cambria Math" panose="02040503050406030204" pitchFamily="18" charset="0"/>
                        </a:rPr>
                        <m:t>=</m:t>
                      </m:r>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𝐴</m:t>
                          </m:r>
                        </m:e>
                      </m:d>
                      <m:r>
                        <a:rPr lang="en-US" sz="1800" i="1">
                          <a:latin typeface="Cambria Math" panose="02040503050406030204" pitchFamily="18" charset="0"/>
                        </a:rPr>
                        <m:t>+</m:t>
                      </m:r>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𝐵</m:t>
                          </m:r>
                        </m:e>
                      </m:d>
                      <m:r>
                        <a:rPr lang="en-US" sz="1800" b="0" i="1" smtClean="0">
                          <a:latin typeface="Cambria Math" panose="02040503050406030204" pitchFamily="18" charset="0"/>
                        </a:rPr>
                        <m:t>=30+40=70</m:t>
                      </m:r>
                    </m:oMath>
                  </m:oMathPara>
                </a14:m>
                <a:endParaRPr lang="en-US" sz="1800"/>
              </a:p>
              <a:p>
                <a:pPr>
                  <a:lnSpc>
                    <a:spcPct val="150000"/>
                  </a:lnSpc>
                  <a:spcBef>
                    <a:spcPts val="600"/>
                  </a:spcBef>
                  <a:spcAft>
                    <a:spcPts val="600"/>
                  </a:spcAft>
                  <a:defRPr/>
                </a:pPr>
                <a:r>
                  <a:rPr lang="vi-VN" sz="1800"/>
                  <a:t>Vậy giáo viên phụ trách có 70 cách chọn một đội tốp ca như dự định.</a:t>
                </a:r>
              </a:p>
            </p:txBody>
          </p:sp>
        </mc:Choice>
        <mc:Fallback xmlns="">
          <p:sp>
            <p:nvSpPr>
              <p:cNvPr id="2" name="Rectangle 1"/>
              <p:cNvSpPr>
                <a:spLocks noRot="1" noChangeAspect="1" noMove="1" noResize="1" noEditPoints="1" noAdjustHandles="1" noChangeArrowheads="1" noChangeShapeType="1" noTextEdit="1"/>
              </p:cNvSpPr>
              <p:nvPr/>
            </p:nvSpPr>
            <p:spPr>
              <a:xfrm>
                <a:off x="842135" y="994615"/>
                <a:ext cx="7528976" cy="2953694"/>
              </a:xfrm>
              <a:prstGeom prst="rect">
                <a:avLst/>
              </a:prstGeom>
              <a:blipFill>
                <a:blip r:embed="rId3"/>
                <a:stretch>
                  <a:fillRect l="-648" b="-2268"/>
                </a:stretch>
              </a:blipFill>
            </p:spPr>
            <p:txBody>
              <a:bodyPr/>
              <a:lstStyle/>
              <a:p>
                <a:r>
                  <a:rPr lang="en-US">
                    <a:noFill/>
                  </a:rPr>
                  <a:t> </a:t>
                </a:r>
              </a:p>
            </p:txBody>
          </p:sp>
        </mc:Fallback>
      </mc:AlternateContent>
      <p:grpSp>
        <p:nvGrpSpPr>
          <p:cNvPr id="29" name="Google Shape;2482;p39"/>
          <p:cNvGrpSpPr/>
          <p:nvPr/>
        </p:nvGrpSpPr>
        <p:grpSpPr>
          <a:xfrm>
            <a:off x="8446455" y="4498703"/>
            <a:ext cx="546000" cy="546000"/>
            <a:chOff x="7807225" y="3947400"/>
            <a:chExt cx="546000" cy="546000"/>
          </a:xfrm>
        </p:grpSpPr>
        <p:sp>
          <p:nvSpPr>
            <p:cNvPr id="30"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1"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2495;p39"/>
            <p:cNvGrpSpPr/>
            <p:nvPr/>
          </p:nvGrpSpPr>
          <p:grpSpPr>
            <a:xfrm>
              <a:off x="7846500" y="3983675"/>
              <a:ext cx="490400" cy="480150"/>
              <a:chOff x="7846500" y="3983675"/>
              <a:chExt cx="490400" cy="480150"/>
            </a:xfrm>
          </p:grpSpPr>
          <p:sp>
            <p:nvSpPr>
              <p:cNvPr id="43"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Rectangle 48"/>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185634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wipe(down)">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2630"/>
        <p:cNvGrpSpPr/>
        <p:nvPr/>
      </p:nvGrpSpPr>
      <p:grpSpPr>
        <a:xfrm>
          <a:off x="0" y="0"/>
          <a:ext cx="0" cy="0"/>
          <a:chOff x="0" y="0"/>
          <a:chExt cx="0" cy="0"/>
        </a:xfrm>
      </p:grpSpPr>
      <p:sp>
        <p:nvSpPr>
          <p:cNvPr id="7" name="Rectangle 6"/>
          <p:cNvSpPr/>
          <p:nvPr/>
        </p:nvSpPr>
        <p:spPr>
          <a:xfrm>
            <a:off x="151075" y="135968"/>
            <a:ext cx="8825948"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 name="Rectangle 1"/>
              <p:cNvSpPr/>
              <p:nvPr/>
            </p:nvSpPr>
            <p:spPr>
              <a:xfrm>
                <a:off x="434938" y="883020"/>
                <a:ext cx="8242616" cy="3730830"/>
              </a:xfrm>
              <a:prstGeom prst="rect">
                <a:avLst/>
              </a:prstGeom>
            </p:spPr>
            <p:txBody>
              <a:bodyPr wrap="square">
                <a:spAutoFit/>
              </a:bodyPr>
              <a:lstStyle/>
              <a:p>
                <a:pPr lvl="0" algn="just">
                  <a:lnSpc>
                    <a:spcPct val="165000"/>
                  </a:lnSpc>
                </a:pPr>
                <a:r>
                  <a:rPr kumimoji="0" lang="en-US" sz="1800" b="0" i="0" u="none" strike="noStrike" kern="0" cap="none" spc="0" normalizeH="0" baseline="0" noProof="0">
                    <a:ln>
                      <a:noFill/>
                    </a:ln>
                    <a:solidFill>
                      <a:srgbClr val="000000"/>
                    </a:solidFill>
                    <a:effectLst/>
                    <a:uLnTx/>
                    <a:uFillTx/>
                    <a:latin typeface="+mn-lt"/>
                    <a:sym typeface="Arial"/>
                  </a:rPr>
                  <a:t>b) Đội văn nghệ có 9 học sinh. Mỗi cách chọn 3 học sinh trong 9 học sinh đó là một tổ hợp chập 3 của 9 phần tử. </a:t>
                </a:r>
              </a:p>
              <a:p>
                <a:pPr lvl="0" algn="just">
                  <a:lnSpc>
                    <a:spcPct val="165000"/>
                  </a:lnSpc>
                </a:pPr>
                <a:r>
                  <a:rPr kumimoji="0" lang="en-US" sz="1800" b="0" i="0" u="none" strike="noStrike" kern="0" cap="none" spc="0" normalizeH="0" baseline="0" noProof="0">
                    <a:ln>
                      <a:noFill/>
                    </a:ln>
                    <a:solidFill>
                      <a:srgbClr val="000000"/>
                    </a:solidFill>
                    <a:effectLst/>
                    <a:uLnTx/>
                    <a:uFillTx/>
                    <a:latin typeface="+mn-lt"/>
                    <a:sym typeface="Arial"/>
                  </a:rPr>
                  <a:t>Do đó, không gian mẫu </a:t>
                </a:r>
                <a14:m>
                  <m:oMath xmlns:m="http://schemas.openxmlformats.org/officeDocument/2006/math">
                    <m:r>
                      <m:rPr>
                        <m:sty m:val="p"/>
                      </m:rPr>
                      <a:rPr lang="el-GR" sz="1800">
                        <a:latin typeface="Cambria Math" panose="02040503050406030204" pitchFamily="18" charset="0"/>
                      </a:rPr>
                      <m:t>Ω</m:t>
                    </m:r>
                  </m:oMath>
                </a14:m>
                <a:r>
                  <a:rPr kumimoji="0" lang="en-US" sz="1800" b="0" i="0" u="none" strike="noStrike" kern="0" cap="none" spc="0" normalizeH="0" baseline="0" noProof="0">
                    <a:ln>
                      <a:noFill/>
                    </a:ln>
                    <a:solidFill>
                      <a:srgbClr val="000000"/>
                    </a:solidFill>
                    <a:effectLst/>
                    <a:uLnTx/>
                    <a:uFillTx/>
                    <a:latin typeface="+mn-lt"/>
                    <a:sym typeface="Arial"/>
                  </a:rPr>
                  <a:t> gồm các tổ hợp chập 3 của 9 phần tử và</a:t>
                </a:r>
              </a:p>
              <a:p>
                <a:pPr algn="just">
                  <a:lnSpc>
                    <a:spcPct val="165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el-GR" sz="1800">
                              <a:latin typeface="Cambria Math" panose="02040503050406030204" pitchFamily="18" charset="0"/>
                            </a:rPr>
                            <m:t>Ω</m:t>
                          </m:r>
                        </m:e>
                      </m:d>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rPr>
                            <m:t>𝐶</m:t>
                          </m:r>
                        </m:e>
                        <m:sub>
                          <m:r>
                            <a:rPr lang="en-US" sz="1800" b="0" i="1" smtClean="0">
                              <a:latin typeface="Cambria Math" panose="02040503050406030204" pitchFamily="18" charset="0"/>
                            </a:rPr>
                            <m:t>9</m:t>
                          </m:r>
                        </m:sub>
                        <m:sup>
                          <m:r>
                            <a:rPr lang="en-US" sz="1800" b="0" i="1" smtClean="0">
                              <a:latin typeface="Cambria Math" panose="02040503050406030204" pitchFamily="18" charset="0"/>
                            </a:rPr>
                            <m:t>3</m:t>
                          </m:r>
                        </m:sup>
                      </m:sSubSup>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9</m:t>
                          </m:r>
                          <m:r>
                            <a:rPr lang="en-US" sz="1800" i="1">
                              <a:latin typeface="Cambria Math" panose="02040503050406030204" pitchFamily="18" charset="0"/>
                            </a:rPr>
                            <m:t>!</m:t>
                          </m:r>
                        </m:num>
                        <m:den>
                          <m:r>
                            <a:rPr lang="en-US" sz="1800" b="0" i="1" smtClean="0">
                              <a:latin typeface="Cambria Math" panose="02040503050406030204" pitchFamily="18" charset="0"/>
                            </a:rPr>
                            <m:t>3</m:t>
                          </m:r>
                          <m:r>
                            <a:rPr lang="en-US" sz="1800" i="1">
                              <a:latin typeface="Cambria Math" panose="02040503050406030204" pitchFamily="18" charset="0"/>
                            </a:rPr>
                            <m:t>!.</m:t>
                          </m:r>
                          <m:r>
                            <a:rPr lang="en-US" sz="1800" b="0" i="1" smtClean="0">
                              <a:latin typeface="Cambria Math" panose="02040503050406030204" pitchFamily="18" charset="0"/>
                            </a:rPr>
                            <m:t>6</m:t>
                          </m:r>
                          <m:r>
                            <a:rPr lang="en-US" sz="1800" i="1">
                              <a:latin typeface="Cambria Math" panose="02040503050406030204" pitchFamily="18" charset="0"/>
                            </a:rPr>
                            <m:t>!</m:t>
                          </m:r>
                        </m:den>
                      </m:f>
                      <m:r>
                        <a:rPr lang="en-US" sz="1800" i="1">
                          <a:latin typeface="Cambria Math" panose="02040503050406030204" pitchFamily="18" charset="0"/>
                        </a:rPr>
                        <m:t>=</m:t>
                      </m:r>
                      <m:r>
                        <a:rPr lang="en-US" sz="1800" b="0" i="1" smtClean="0">
                          <a:latin typeface="Cambria Math" panose="02040503050406030204" pitchFamily="18" charset="0"/>
                        </a:rPr>
                        <m:t>8</m:t>
                      </m:r>
                      <m:r>
                        <a:rPr lang="en-US" sz="1800" i="1">
                          <a:latin typeface="Cambria Math" panose="02040503050406030204" pitchFamily="18" charset="0"/>
                        </a:rPr>
                        <m:t>4</m:t>
                      </m:r>
                    </m:oMath>
                  </m:oMathPara>
                </a14:m>
                <a:endParaRPr lang="en-US" sz="1800">
                  <a:latin typeface="+mn-lt"/>
                </a:endParaRPr>
              </a:p>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mn-lt"/>
                    <a:sym typeface="Arial"/>
                  </a:rPr>
                  <a:t>Vậy xác suất của biến cố </a:t>
                </a:r>
                <a14:m>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𝐻</m:t>
                    </m:r>
                  </m:oMath>
                </a14:m>
                <a:r>
                  <a:rPr kumimoji="0" lang="en-US" sz="1800" b="0" i="0" u="none" strike="noStrike" kern="0" cap="none" spc="0" normalizeH="0" baseline="0" noProof="0">
                    <a:ln>
                      <a:noFill/>
                    </a:ln>
                    <a:solidFill>
                      <a:srgbClr val="000000"/>
                    </a:solidFill>
                    <a:effectLst/>
                    <a:uLnTx/>
                    <a:uFillTx/>
                    <a:latin typeface="+mn-lt"/>
                    <a:sym typeface="Arial"/>
                  </a:rPr>
                  <a:t> là:</a:t>
                </a:r>
              </a:p>
              <a:p>
                <a:pPr algn="just">
                  <a:lnSpc>
                    <a:spcPct val="165000"/>
                  </a:lnSpc>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𝑃</m:t>
                      </m:r>
                      <m:d>
                        <m:dPr>
                          <m:ctrlPr>
                            <a:rPr lang="en-US" sz="1800" i="1">
                              <a:latin typeface="Cambria Math" panose="02040503050406030204" pitchFamily="18" charset="0"/>
                            </a:rPr>
                          </m:ctrlPr>
                        </m:dPr>
                        <m:e>
                          <m:r>
                            <a:rPr lang="en-US" sz="1800" i="1">
                              <a:latin typeface="Cambria Math" panose="02040503050406030204" pitchFamily="18" charset="0"/>
                            </a:rPr>
                            <m:t>𝐻</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𝑛</m:t>
                          </m:r>
                          <m:d>
                            <m:dPr>
                              <m:ctrlPr>
                                <a:rPr lang="en-US" sz="1800" i="1">
                                  <a:latin typeface="Cambria Math" panose="02040503050406030204" pitchFamily="18" charset="0"/>
                                </a:rPr>
                              </m:ctrlPr>
                            </m:dPr>
                            <m:e>
                              <m:r>
                                <a:rPr lang="en-US" sz="1800" i="1">
                                  <a:latin typeface="Cambria Math" panose="02040503050406030204" pitchFamily="18" charset="0"/>
                                </a:rPr>
                                <m:t>𝐻</m:t>
                              </m:r>
                            </m:e>
                          </m:d>
                        </m:num>
                        <m:den>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el-GR" sz="1800">
                                  <a:latin typeface="Cambria Math" panose="02040503050406030204" pitchFamily="18" charset="0"/>
                                </a:rPr>
                                <m:t>Ω</m:t>
                              </m:r>
                            </m:e>
                          </m:d>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70</m:t>
                          </m:r>
                        </m:num>
                        <m:den>
                          <m:r>
                            <a:rPr lang="en-US" sz="1800" b="0" i="1" smtClean="0">
                              <a:latin typeface="Cambria Math" panose="02040503050406030204" pitchFamily="18" charset="0"/>
                            </a:rPr>
                            <m:t>84</m:t>
                          </m:r>
                        </m:den>
                      </m:f>
                      <m:r>
                        <a:rPr lang="en-US" sz="1800" i="1">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5</m:t>
                          </m:r>
                        </m:num>
                        <m:den>
                          <m:r>
                            <a:rPr lang="en-US" sz="1800" b="0" i="1" smtClean="0">
                              <a:latin typeface="Cambria Math" panose="02040503050406030204" pitchFamily="18" charset="0"/>
                            </a:rPr>
                            <m:t>6</m:t>
                          </m:r>
                        </m:den>
                      </m:f>
                    </m:oMath>
                  </m:oMathPara>
                </a14:m>
                <a:endParaRPr lang="en-US" sz="180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434938" y="883020"/>
                <a:ext cx="8242616" cy="3730830"/>
              </a:xfrm>
              <a:prstGeom prst="rect">
                <a:avLst/>
              </a:prstGeom>
              <a:blipFill>
                <a:blip r:embed="rId3"/>
                <a:stretch>
                  <a:fillRect l="-592" r="-666"/>
                </a:stretch>
              </a:blipFill>
            </p:spPr>
            <p:txBody>
              <a:bodyPr/>
              <a:lstStyle/>
              <a:p>
                <a:r>
                  <a:rPr lang="en-US">
                    <a:noFill/>
                  </a:rPr>
                  <a:t> </a:t>
                </a:r>
              </a:p>
            </p:txBody>
          </p:sp>
        </mc:Fallback>
      </mc:AlternateContent>
      <p:grpSp>
        <p:nvGrpSpPr>
          <p:cNvPr id="29" name="Google Shape;2482;p39"/>
          <p:cNvGrpSpPr/>
          <p:nvPr/>
        </p:nvGrpSpPr>
        <p:grpSpPr>
          <a:xfrm>
            <a:off x="8446455" y="4498703"/>
            <a:ext cx="546000" cy="546000"/>
            <a:chOff x="7807225" y="3947400"/>
            <a:chExt cx="546000" cy="546000"/>
          </a:xfrm>
        </p:grpSpPr>
        <p:sp>
          <p:nvSpPr>
            <p:cNvPr id="30"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1"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2495;p39"/>
            <p:cNvGrpSpPr/>
            <p:nvPr/>
          </p:nvGrpSpPr>
          <p:grpSpPr>
            <a:xfrm>
              <a:off x="7846500" y="3983675"/>
              <a:ext cx="490400" cy="480150"/>
              <a:chOff x="7846500" y="3983675"/>
              <a:chExt cx="490400" cy="480150"/>
            </a:xfrm>
          </p:grpSpPr>
          <p:sp>
            <p:nvSpPr>
              <p:cNvPr id="43"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49" name="Rectangle 48"/>
          <p:cNvSpPr/>
          <p:nvPr/>
        </p:nvSpPr>
        <p:spPr>
          <a:xfrm>
            <a:off x="4243383" y="275490"/>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5516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270343"/>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7</a:t>
            </a:r>
          </a:p>
        </p:txBody>
      </p:sp>
      <mc:AlternateContent xmlns:mc="http://schemas.openxmlformats.org/markup-compatibility/2006" xmlns:a14="http://schemas.microsoft.com/office/drawing/2010/main">
        <mc:Choice Requires="a14">
          <p:sp>
            <p:nvSpPr>
              <p:cNvPr id="9" name="Rectangle 8"/>
              <p:cNvSpPr/>
              <p:nvPr/>
            </p:nvSpPr>
            <p:spPr>
              <a:xfrm>
                <a:off x="399700" y="747910"/>
                <a:ext cx="8320744" cy="1401794"/>
              </a:xfrm>
              <a:prstGeom prst="rect">
                <a:avLst/>
              </a:prstGeom>
            </p:spPr>
            <p:txBody>
              <a:bodyPr wrap="square">
                <a:spAutoFit/>
              </a:bodyPr>
              <a:lstStyle/>
              <a:p>
                <a:pPr lvl="0" algn="just">
                  <a:lnSpc>
                    <a:spcPct val="165000"/>
                  </a:lnSpc>
                </a:pPr>
                <a:r>
                  <a:rPr lang="vi-VN" sz="1800">
                    <a:latin typeface="Arial" panose="020B0604020202020204" pitchFamily="34" charset="0"/>
                  </a:rPr>
                  <a:t>Cho hai đường thẳng song song </a:t>
                </a:r>
                <a14:m>
                  <m:oMath xmlns:m="http://schemas.openxmlformats.org/officeDocument/2006/math">
                    <m:sSub>
                      <m:sSubPr>
                        <m:ctrlPr>
                          <a:rPr lang="vi-VN" sz="1800" i="1" smtClean="0">
                            <a:latin typeface="Cambria Math" panose="02040503050406030204" pitchFamily="18" charset="0"/>
                          </a:rPr>
                        </m:ctrlPr>
                      </m:sSubPr>
                      <m:e>
                        <m:r>
                          <a:rPr lang="en-US" sz="1800" b="0" i="1" smtClean="0">
                            <a:latin typeface="Cambria Math" panose="02040503050406030204" pitchFamily="18" charset="0"/>
                          </a:rPr>
                          <m:t>𝑑</m:t>
                        </m:r>
                      </m:e>
                      <m:sub>
                        <m:r>
                          <a:rPr lang="en-US" sz="1800" b="0" i="1" smtClean="0">
                            <a:latin typeface="Cambria Math" panose="02040503050406030204" pitchFamily="18" charset="0"/>
                          </a:rPr>
                          <m:t>1</m:t>
                        </m:r>
                      </m:sub>
                    </m:sSub>
                  </m:oMath>
                </a14:m>
                <a:r>
                  <a:rPr lang="vi-VN" sz="1800">
                    <a:latin typeface="Arial" panose="020B0604020202020204" pitchFamily="34" charset="0"/>
                  </a:rPr>
                  <a:t> và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b="0" i="1" smtClean="0">
                            <a:latin typeface="Cambria Math" panose="02040503050406030204" pitchFamily="18" charset="0"/>
                          </a:rPr>
                          <m:t>2</m:t>
                        </m:r>
                      </m:sub>
                    </m:sSub>
                  </m:oMath>
                </a14:m>
                <a:r>
                  <a:rPr lang="vi-VN" sz="1800">
                    <a:latin typeface="Arial" panose="020B0604020202020204" pitchFamily="34" charset="0"/>
                  </a:rPr>
                  <a:t>. Trên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i="1">
                            <a:latin typeface="Cambria Math" panose="02040503050406030204" pitchFamily="18" charset="0"/>
                          </a:rPr>
                          <m:t>1</m:t>
                        </m:r>
                      </m:sub>
                    </m:sSub>
                  </m:oMath>
                </a14:m>
                <a:r>
                  <a:rPr lang="en-US" sz="1800">
                    <a:latin typeface="Arial" panose="020B0604020202020204" pitchFamily="34" charset="0"/>
                  </a:rPr>
                  <a:t> </a:t>
                </a:r>
                <a:r>
                  <a:rPr lang="vi-VN" sz="1800">
                    <a:latin typeface="Arial" panose="020B0604020202020204" pitchFamily="34" charset="0"/>
                  </a:rPr>
                  <a:t>lấy 17 điểm phân biệt, trên </a:t>
                </a:r>
                <a14:m>
                  <m:oMath xmlns:m="http://schemas.openxmlformats.org/officeDocument/2006/math">
                    <m:sSub>
                      <m:sSubPr>
                        <m:ctrlPr>
                          <a:rPr lang="vi-VN" sz="1800" i="1">
                            <a:latin typeface="Cambria Math" panose="02040503050406030204" pitchFamily="18" charset="0"/>
                          </a:rPr>
                        </m:ctrlPr>
                      </m:sSubPr>
                      <m:e>
                        <m:r>
                          <a:rPr lang="en-US" sz="1800" i="1">
                            <a:latin typeface="Cambria Math" panose="02040503050406030204" pitchFamily="18" charset="0"/>
                          </a:rPr>
                          <m:t>𝑑</m:t>
                        </m:r>
                      </m:e>
                      <m:sub>
                        <m:r>
                          <a:rPr lang="en-US" sz="1800" i="1">
                            <a:latin typeface="Cambria Math" panose="02040503050406030204" pitchFamily="18" charset="0"/>
                          </a:rPr>
                          <m:t>2</m:t>
                        </m:r>
                      </m:sub>
                    </m:sSub>
                  </m:oMath>
                </a14:m>
                <a:r>
                  <a:rPr lang="vi-VN" sz="1800">
                    <a:latin typeface="Arial" panose="020B0604020202020204" pitchFamily="34" charset="0"/>
                  </a:rPr>
                  <a:t> lấy 20 điểm phân biệt. Chọn ngẫu nhiên 3 điểm, tính xác suất để các điểm này tạo thành 3 đỉnh của một tam giác.</a:t>
                </a:r>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399700" y="747910"/>
                <a:ext cx="8320744" cy="1401794"/>
              </a:xfrm>
              <a:prstGeom prst="rect">
                <a:avLst/>
              </a:prstGeom>
              <a:blipFill>
                <a:blip r:embed="rId3"/>
                <a:stretch>
                  <a:fillRect l="-659" r="-586" b="-608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814799" y="4344986"/>
            <a:ext cx="1203819" cy="722292"/>
          </a:xfrm>
          <a:prstGeom prst="rect">
            <a:avLst/>
          </a:prstGeom>
        </p:spPr>
      </p:pic>
      <p:sp>
        <p:nvSpPr>
          <p:cNvPr id="10" name="Rectangle 9"/>
          <p:cNvSpPr/>
          <p:nvPr/>
        </p:nvSpPr>
        <p:spPr>
          <a:xfrm>
            <a:off x="4212733" y="2143533"/>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518E"/>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481054" y="2643173"/>
                <a:ext cx="8239390" cy="2258182"/>
              </a:xfrm>
              <a:prstGeom prst="rect">
                <a:avLst/>
              </a:prstGeom>
            </p:spPr>
            <p:txBody>
              <a:bodyPr wrap="square">
                <a:spAutoFit/>
              </a:bodyPr>
              <a:lstStyle/>
              <a:p>
                <a:pPr algn="just">
                  <a:lnSpc>
                    <a:spcPct val="150000"/>
                  </a:lnSpc>
                </a:pPr>
                <a:r>
                  <a:rPr lang="vi-VN" sz="1800">
                    <a:latin typeface="+mn-lt"/>
                    <a:ea typeface="Arial" panose="020B0604020202020204" pitchFamily="34" charset="0"/>
                    <a:cs typeface="Times New Roman" panose="02020603050405020304" pitchFamily="18" charset="0"/>
                  </a:rPr>
                  <a:t>- Không gian mẫu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800">
                            <a:effectLst/>
                            <a:latin typeface="Cambria Math" panose="02040503050406030204" pitchFamily="18" charset="0"/>
                            <a:ea typeface="Arial" panose="020B0604020202020204" pitchFamily="34" charset="0"/>
                            <a:cs typeface="Times New Roman" panose="02020603050405020304" pitchFamily="18" charset="0"/>
                          </a:rPr>
                          <m:t>Ω</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37</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3</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7770</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Arial" panose="020B0604020202020204" pitchFamily="34" charset="0"/>
                    <a:cs typeface="Times New Roman" panose="02020603050405020304" pitchFamily="18" charset="0"/>
                  </a:rPr>
                  <a:t>- Xét các biến cố:</a:t>
                </a:r>
                <a:r>
                  <a:rPr lang="en-US" sz="1800">
                    <a:latin typeface="+mn-lt"/>
                    <a:ea typeface="Arial" panose="020B0604020202020204" pitchFamily="34" charset="0"/>
                    <a:cs typeface="Times New Roman" panose="02020603050405020304" pitchFamily="18" charset="0"/>
                  </a:rPr>
                  <a:t>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800">
                    <a:effectLst/>
                    <a:latin typeface="+mn-lt"/>
                    <a:ea typeface="Arial" panose="020B0604020202020204" pitchFamily="34" charset="0"/>
                    <a:cs typeface="Times New Roman" panose="02020603050405020304" pitchFamily="18" charset="0"/>
                  </a:rPr>
                  <a:t>: "Trong 3 điểm có 1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effectLst/>
                    <a:latin typeface="+mn-lt"/>
                    <a:ea typeface="Arial" panose="020B0604020202020204" pitchFamily="34" charset="0"/>
                    <a:cs typeface="Times New Roman" panose="02020603050405020304" pitchFamily="18" charset="0"/>
                  </a:rPr>
                  <a:t> và 2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b>
                    </m:sSub>
                    <m:r>
                      <a:rPr lang="vi-VN" sz="1800" i="1">
                        <a:effectLst/>
                        <a:latin typeface="Cambria Math" panose="02040503050406030204" pitchFamily="18" charset="0"/>
                        <a:ea typeface="Arial" panose="020B0604020202020204" pitchFamily="34" charset="0"/>
                        <a:cs typeface="Times New Roman" panose="02020603050405020304" pitchFamily="18" charset="0"/>
                      </a:rPr>
                      <m:t>" </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Dotum" panose="020B0600000101010101" pitchFamily="34" charset="-127"/>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𝑛</m:t>
                      </m:r>
                      <m:d>
                        <m:d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e>
                      </m:d>
                      <m:r>
                        <a:rPr lang="vi-VN" sz="1800" i="1">
                          <a:effectLst/>
                          <a:latin typeface="Cambria Math" panose="02040503050406030204" pitchFamily="18" charset="0"/>
                          <a:ea typeface="Dotum" panose="020B0600000101010101" pitchFamily="34" charset="-127"/>
                          <a:cs typeface="Times New Roman" panose="02020603050405020304" pitchFamily="18" charset="0"/>
                        </a:rPr>
                        <m:t>=</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vi-VN" sz="1800" i="1">
                              <a:effectLst/>
                              <a:latin typeface="Cambria Math" panose="02040503050406030204" pitchFamily="18" charset="0"/>
                              <a:ea typeface="Dotum" panose="020B0600000101010101" pitchFamily="34" charset="-127"/>
                              <a:cs typeface="Times New Roman" panose="02020603050405020304" pitchFamily="18" charset="0"/>
                            </a:rPr>
                            <m:t>17</m:t>
                          </m:r>
                        </m:sub>
                        <m:sup>
                          <m:r>
                            <a:rPr lang="vi-VN" sz="1800" i="1">
                              <a:effectLst/>
                              <a:latin typeface="Cambria Math" panose="02040503050406030204" pitchFamily="18" charset="0"/>
                              <a:ea typeface="Dotum" panose="020B0600000101010101" pitchFamily="34" charset="-127"/>
                              <a:cs typeface="Times New Roman" panose="02020603050405020304" pitchFamily="18" charset="0"/>
                            </a:rPr>
                            <m:t>1</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vi-VN"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vi-VN" sz="1800" i="1">
                              <a:effectLst/>
                              <a:latin typeface="Cambria Math" panose="02040503050406030204" pitchFamily="18" charset="0"/>
                              <a:ea typeface="Dotum" panose="020B0600000101010101" pitchFamily="34" charset="-127"/>
                              <a:cs typeface="Times New Roman" panose="02020603050405020304" pitchFamily="18" charset="0"/>
                            </a:rPr>
                            <m:t>20</m:t>
                          </m:r>
                        </m:sub>
                        <m:sup>
                          <m:r>
                            <a:rPr lang="vi-VN"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3230</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800">
                    <a:effectLst/>
                    <a:latin typeface="+mn-lt"/>
                    <a:ea typeface="Arial" panose="020B0604020202020204" pitchFamily="34" charset="0"/>
                    <a:cs typeface="Times New Roman" panose="02020603050405020304" pitchFamily="18" charset="0"/>
                  </a:rPr>
                  <a:t>: "Trong 3 có 2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effectLst/>
                    <a:latin typeface="+mn-lt"/>
                    <a:ea typeface="Arial" panose="020B0604020202020204" pitchFamily="34" charset="0"/>
                    <a:cs typeface="Times New Roman" panose="02020603050405020304" pitchFamily="18" charset="0"/>
                  </a:rPr>
                  <a:t> và 1 điểm thuộc </a:t>
                </a:r>
                <a14:m>
                  <m:oMath xmlns:m="http://schemas.openxmlformats.org/officeDocument/2006/math">
                    <m:sSub>
                      <m:sSub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1800" i="1">
                            <a:effectLst/>
                            <a:latin typeface="Cambria Math" panose="02040503050406030204" pitchFamily="18" charset="0"/>
                            <a:ea typeface="Arial" panose="020B0604020202020204" pitchFamily="34" charset="0"/>
                            <a:cs typeface="Times New Roman" panose="02020603050405020304" pitchFamily="18" charset="0"/>
                          </a:rPr>
                          <m:t>𝑑</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b>
                    </m:sSub>
                  </m:oMath>
                </a14:m>
                <a:r>
                  <a:rPr lang="vi-VN" sz="1800">
                    <a:effectLst/>
                    <a:latin typeface="+mn-lt"/>
                    <a:ea typeface="Arial" panose="020B060402020202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1800" i="1">
                              <a:effectLst/>
                              <a:latin typeface="Cambria Math" panose="02040503050406030204" pitchFamily="18" charset="0"/>
                              <a:ea typeface="Arial" panose="020B0604020202020204" pitchFamily="34" charset="0"/>
                              <a:cs typeface="Times New Roman" panose="02020603050405020304" pitchFamily="18" charset="0"/>
                            </a:rPr>
                            <m:t>𝐵</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17</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2</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20</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1</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m:t>
                      </m:r>
                      <m:r>
                        <a:rPr lang="vi-VN" sz="1800" i="1">
                          <a:effectLst/>
                          <a:latin typeface="Cambria Math" panose="02040503050406030204" pitchFamily="18" charset="0"/>
                          <a:ea typeface="Arial" panose="020B0604020202020204" pitchFamily="34" charset="0"/>
                          <a:cs typeface="Times New Roman" panose="02020603050405020304" pitchFamily="18" charset="0"/>
                        </a:rPr>
                        <m:t>2720</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81054" y="2643173"/>
                <a:ext cx="8239390" cy="2258182"/>
              </a:xfrm>
              <a:prstGeom prst="rect">
                <a:avLst/>
              </a:prstGeom>
              <a:blipFill>
                <a:blip r:embed="rId5"/>
                <a:stretch>
                  <a:fillRect l="-666"/>
                </a:stretch>
              </a:blipFill>
            </p:spPr>
            <p:txBody>
              <a:bodyPr/>
              <a:lstStyle/>
              <a:p>
                <a:r>
                  <a:rPr lang="en-US">
                    <a:noFill/>
                  </a:rPr>
                  <a:t> </a:t>
                </a:r>
              </a:p>
            </p:txBody>
          </p:sp>
        </mc:Fallback>
      </mc:AlternateContent>
    </p:spTree>
    <p:extLst>
      <p:ext uri="{BB962C8B-B14F-4D97-AF65-F5344CB8AC3E}">
        <p14:creationId xmlns:p14="http://schemas.microsoft.com/office/powerpoint/2010/main" val="274547993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left)">
                                      <p:cBhvr>
                                        <p:cTn id="39" dur="500"/>
                                        <p:tgtEl>
                                          <p:spTgt spid="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xEl>
                                              <p:pRg st="4" end="4"/>
                                            </p:txEl>
                                          </p:spTgt>
                                        </p:tgtEl>
                                        <p:attrNameLst>
                                          <p:attrName>style.visibility</p:attrName>
                                        </p:attrNameLst>
                                      </p:cBhvr>
                                      <p:to>
                                        <p:strVal val="visible"/>
                                      </p:to>
                                    </p:set>
                                    <p:animEffect transition="in" filter="barn(inVertical)">
                                      <p:cBhvr>
                                        <p:cTn id="4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82880" y="190833"/>
            <a:ext cx="8754386" cy="474692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8" name="TextBox 7"/>
          <p:cNvSpPr txBox="1"/>
          <p:nvPr/>
        </p:nvSpPr>
        <p:spPr>
          <a:xfrm>
            <a:off x="3460446" y="270343"/>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7</a:t>
            </a:r>
          </a:p>
        </p:txBody>
      </p:sp>
      <mc:AlternateContent xmlns:mc="http://schemas.openxmlformats.org/markup-compatibility/2006" xmlns:a14="http://schemas.microsoft.com/office/drawing/2010/main">
        <mc:Choice Requires="a14">
          <p:sp>
            <p:nvSpPr>
              <p:cNvPr id="9" name="Rectangle 8"/>
              <p:cNvSpPr/>
              <p:nvPr/>
            </p:nvSpPr>
            <p:spPr>
              <a:xfrm>
                <a:off x="399700" y="747910"/>
                <a:ext cx="8320744" cy="1401794"/>
              </a:xfrm>
              <a:prstGeom prst="rect">
                <a:avLst/>
              </a:prstGeom>
            </p:spPr>
            <p:txBody>
              <a:bodyPr wrap="square">
                <a:spAutoFit/>
              </a:bodyPr>
              <a:lstStyle/>
              <a:p>
                <a:pPr marL="0" marR="0" lvl="0" indent="0" algn="just" defTabSz="914400" rtl="0" eaLnBrk="1" fontAlgn="auto" latinLnBrk="0" hangingPunct="1">
                  <a:lnSpc>
                    <a:spcPct val="165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Cho hai đường thẳng song song </a:t>
                </a:r>
                <a14:m>
                  <m:oMath xmlns:m="http://schemas.openxmlformats.org/officeDocument/2006/math">
                    <m:sSub>
                      <m:sSubPr>
                        <m:ctrlP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1</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và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2</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Trên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1</m:t>
                        </m:r>
                      </m:sub>
                    </m:sSub>
                  </m:oMath>
                </a14:m>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lấy 17 điểm phân biệt, trên </a:t>
                </a:r>
                <a14:m>
                  <m:oMath xmlns:m="http://schemas.openxmlformats.org/officeDocument/2006/math">
                    <m:sSub>
                      <m:sSubPr>
                        <m:ctrlP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ctrlPr>
                      </m:sSubPr>
                      <m:e>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𝑑</m:t>
                        </m:r>
                      </m:e>
                      <m:sub>
                        <m:r>
                          <a:rPr kumimoji="0" lang="en-US" sz="1800" b="0" i="1" u="none" strike="noStrike" kern="0" cap="none" spc="0" normalizeH="0" baseline="0" noProof="0">
                            <a:ln>
                              <a:noFill/>
                            </a:ln>
                            <a:solidFill>
                              <a:srgbClr val="000000"/>
                            </a:solidFill>
                            <a:effectLst/>
                            <a:uLnTx/>
                            <a:uFillTx/>
                            <a:latin typeface="Cambria Math" panose="02040503050406030204" pitchFamily="18" charset="0"/>
                            <a:sym typeface="Arial"/>
                          </a:rPr>
                          <m:t>2</m:t>
                        </m:r>
                      </m:sub>
                    </m:sSub>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lấy 20 điểm phân biệt. Chọn ngẫu nhiên 3 điểm, tính xác suất để các điểm này tạo thành 3 đỉnh của một tam giác.</a:t>
                </a:r>
              </a:p>
            </p:txBody>
          </p:sp>
        </mc:Choice>
        <mc:Fallback xmlns="">
          <p:sp>
            <p:nvSpPr>
              <p:cNvPr id="9" name="Rectangle 8"/>
              <p:cNvSpPr>
                <a:spLocks noRot="1" noChangeAspect="1" noMove="1" noResize="1" noEditPoints="1" noAdjustHandles="1" noChangeArrowheads="1" noChangeShapeType="1" noTextEdit="1"/>
              </p:cNvSpPr>
              <p:nvPr/>
            </p:nvSpPr>
            <p:spPr>
              <a:xfrm>
                <a:off x="399700" y="747910"/>
                <a:ext cx="8320744" cy="1401794"/>
              </a:xfrm>
              <a:prstGeom prst="rect">
                <a:avLst/>
              </a:prstGeom>
              <a:blipFill>
                <a:blip r:embed="rId3"/>
                <a:stretch>
                  <a:fillRect l="-659" r="-586" b="-6087"/>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7814799" y="4344986"/>
            <a:ext cx="1203819" cy="722292"/>
          </a:xfrm>
          <a:prstGeom prst="rect">
            <a:avLst/>
          </a:prstGeom>
        </p:spPr>
      </p:pic>
      <p:sp>
        <p:nvSpPr>
          <p:cNvPr id="10" name="Rectangle 9"/>
          <p:cNvSpPr/>
          <p:nvPr/>
        </p:nvSpPr>
        <p:spPr>
          <a:xfrm>
            <a:off x="4212733" y="2143533"/>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518E"/>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11" name="Rectangle 10"/>
              <p:cNvSpPr/>
              <p:nvPr/>
            </p:nvSpPr>
            <p:spPr>
              <a:xfrm>
                <a:off x="481054" y="2643173"/>
                <a:ext cx="8239390" cy="1817164"/>
              </a:xfrm>
              <a:prstGeom prst="rect">
                <a:avLst/>
              </a:prstGeom>
            </p:spPr>
            <p:txBody>
              <a:bodyPr wrap="square">
                <a:spAutoFit/>
              </a:bodyPr>
              <a:lstStyle/>
              <a:p>
                <a:pPr lvl="0" algn="just">
                  <a:lnSpc>
                    <a:spcPct val="150000"/>
                  </a:lnSpc>
                  <a:defRPr/>
                </a:pPr>
                <a14:m>
                  <m:oMath xmlns:m="http://schemas.openxmlformats.org/officeDocument/2006/math">
                    <m:r>
                      <a:rPr lang="vi-VN" sz="1800" i="1" smtClean="0">
                        <a:latin typeface="Cambria Math" panose="02040503050406030204" pitchFamily="18" charset="0"/>
                        <a:ea typeface="Arial" panose="020B0604020202020204" pitchFamily="34" charset="0"/>
                        <a:cs typeface="Times New Roman" panose="02020603050405020304" pitchFamily="18" charset="0"/>
                      </a:rPr>
                      <m:t>𝐻</m:t>
                    </m:r>
                  </m:oMath>
                </a14:m>
                <a:r>
                  <a:rPr lang="vi-VN" sz="1800">
                    <a:latin typeface="Arial" panose="020B0604020202020204" pitchFamily="34" charset="0"/>
                    <a:ea typeface="Arial" panose="020B0604020202020204" pitchFamily="34" charset="0"/>
                    <a:cs typeface="Times New Roman" panose="02020603050405020304" pitchFamily="18" charset="0"/>
                  </a:rPr>
                  <a:t>: "Ba điểm được chọn thuộc vào đường thẳng </a:t>
                </a:r>
                <a14:m>
                  <m:oMath xmlns:m="http://schemas.openxmlformats.org/officeDocument/2006/math">
                    <m:sSub>
                      <m:sSubPr>
                        <m:ctrlPr>
                          <a:rPr lang="en-US" sz="1800" i="1">
                            <a:latin typeface="Cambria Math" panose="02040503050406030204" pitchFamily="18" charset="0"/>
                            <a:ea typeface="Arial" panose="020B0604020202020204" pitchFamily="34" charset="0"/>
                            <a:cs typeface="Times New Roman" panose="02020603050405020304" pitchFamily="18" charset="0"/>
                          </a:rPr>
                        </m:ctrlPr>
                      </m:sSubPr>
                      <m:e>
                        <m:r>
                          <a:rPr lang="vi-VN" sz="1800" i="1">
                            <a:latin typeface="Cambria Math" panose="02040503050406030204" pitchFamily="18" charset="0"/>
                            <a:ea typeface="Arial" panose="020B0604020202020204" pitchFamily="34" charset="0"/>
                            <a:cs typeface="Times New Roman" panose="02020603050405020304" pitchFamily="18" charset="0"/>
                          </a:rPr>
                          <m:t>𝑑</m:t>
                        </m:r>
                      </m:e>
                      <m:sub>
                        <m:r>
                          <a:rPr lang="vi-VN" sz="1800" i="1">
                            <a:latin typeface="Cambria Math" panose="02040503050406030204" pitchFamily="18" charset="0"/>
                            <a:ea typeface="Arial" panose="020B0604020202020204" pitchFamily="34" charset="0"/>
                            <a:cs typeface="Times New Roman" panose="02020603050405020304" pitchFamily="18" charset="0"/>
                          </a:rPr>
                          <m:t>1</m:t>
                        </m:r>
                      </m:sub>
                    </m:sSub>
                  </m:oMath>
                </a14:m>
                <a:r>
                  <a:rPr lang="vi-VN" sz="1800">
                    <a:latin typeface="Arial" panose="020B0604020202020204" pitchFamily="34" charset="0"/>
                    <a:ea typeface="Arial" panose="020B0604020202020204" pitchFamily="34" charset="0"/>
                    <a:cs typeface="Times New Roman" panose="02020603050405020304" pitchFamily="18" charset="0"/>
                  </a:rPr>
                  <a:t> hoặc </a:t>
                </a:r>
                <a14:m>
                  <m:oMath xmlns:m="http://schemas.openxmlformats.org/officeDocument/2006/math">
                    <m:r>
                      <a:rPr lang="vi-VN" sz="1800" i="1">
                        <a:latin typeface="Cambria Math" panose="02040503050406030204" pitchFamily="18" charset="0"/>
                        <a:ea typeface="Arial" panose="020B0604020202020204" pitchFamily="34" charset="0"/>
                        <a:cs typeface="Times New Roman" panose="02020603050405020304" pitchFamily="18" charset="0"/>
                      </a:rPr>
                      <m:t>𝑑</m:t>
                    </m:r>
                    <m:sSub>
                      <m:sSubPr>
                        <m:ctrlPr>
                          <a:rPr lang="en-US" sz="1800" i="1">
                            <a:latin typeface="Cambria Math" panose="02040503050406030204" pitchFamily="18" charset="0"/>
                            <a:ea typeface="Arial" panose="020B0604020202020204" pitchFamily="34" charset="0"/>
                            <a:cs typeface="Times New Roman" panose="02020603050405020304" pitchFamily="18" charset="0"/>
                          </a:rPr>
                        </m:ctrlPr>
                      </m:sSubPr>
                      <m:e>
                        <m:r>
                          <a:rPr lang="vi-VN" sz="1800">
                            <a:latin typeface="Cambria Math" panose="02040503050406030204" pitchFamily="18" charset="0"/>
                            <a:ea typeface="Arial" panose="020B0604020202020204" pitchFamily="34" charset="0"/>
                            <a:cs typeface="Times New Roman" panose="02020603050405020304" pitchFamily="18" charset="0"/>
                          </a:rPr>
                          <m:t>­</m:t>
                        </m:r>
                      </m:e>
                      <m:sub>
                        <m:r>
                          <a:rPr lang="vi-VN" sz="1800" i="1">
                            <a:latin typeface="Cambria Math" panose="02040503050406030204" pitchFamily="18" charset="0"/>
                            <a:ea typeface="Arial" panose="020B0604020202020204" pitchFamily="34" charset="0"/>
                            <a:cs typeface="Times New Roman" panose="02020603050405020304" pitchFamily="18" charset="0"/>
                          </a:rPr>
                          <m:t>2</m:t>
                        </m:r>
                      </m:sub>
                    </m:sSub>
                  </m:oMath>
                </a14:m>
                <a:r>
                  <a:rPr lang="vi-VN" sz="1800">
                    <a:latin typeface="Arial" panose="020B0604020202020204" pitchFamily="34" charset="0"/>
                    <a:ea typeface="Arial" panose="020B0604020202020204" pitchFamily="34" charset="0"/>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defRPr/>
                </a:pPr>
                <a:r>
                  <a:rPr lang="vi-VN" sz="1800">
                    <a:latin typeface="Arial" panose="020B0604020202020204" pitchFamily="34" charset="0"/>
                    <a:ea typeface="Arial" panose="020B0604020202020204" pitchFamily="34" charset="0"/>
                    <a:cs typeface="Times New Roman" panose="02020603050405020304" pitchFamily="18" charset="0"/>
                  </a:rPr>
                  <a:t>Khi đó: </a:t>
                </a:r>
                <a14:m>
                  <m:oMath xmlns:m="http://schemas.openxmlformats.org/officeDocument/2006/math">
                    <m:r>
                      <a:rPr lang="vi-VN" sz="1800" i="1">
                        <a:latin typeface="Cambria Math" panose="02040503050406030204" pitchFamily="18" charset="0"/>
                        <a:ea typeface="Arial" panose="020B0604020202020204" pitchFamily="34" charset="0"/>
                        <a:cs typeface="Times New Roman" panose="02020603050405020304" pitchFamily="18" charset="0"/>
                      </a:rPr>
                      <m:t>𝐻</m:t>
                    </m:r>
                    <m:r>
                      <a:rPr lang="vi-VN" sz="1800" i="1">
                        <a:latin typeface="Cambria Math" panose="02040503050406030204" pitchFamily="18" charset="0"/>
                        <a:ea typeface="Arial" panose="020B0604020202020204" pitchFamily="34" charset="0"/>
                        <a:cs typeface="Times New Roman" panose="02020603050405020304" pitchFamily="18" charset="0"/>
                      </a:rPr>
                      <m:t>=</m:t>
                    </m:r>
                    <m:r>
                      <a:rPr lang="vi-VN" sz="1800" i="1">
                        <a:latin typeface="Cambria Math" panose="02040503050406030204" pitchFamily="18" charset="0"/>
                        <a:ea typeface="Arial" panose="020B0604020202020204" pitchFamily="34" charset="0"/>
                        <a:cs typeface="Times New Roman" panose="02020603050405020304" pitchFamily="18" charset="0"/>
                      </a:rPr>
                      <m:t>𝐴</m:t>
                    </m:r>
                    <m:r>
                      <a:rPr lang="vi-VN" sz="1800" i="1">
                        <a:latin typeface="Cambria Math" panose="02040503050406030204" pitchFamily="18" charset="0"/>
                        <a:ea typeface="Arial" panose="020B0604020202020204" pitchFamily="34" charset="0"/>
                        <a:cs typeface="Times New Roman" panose="02020603050405020304" pitchFamily="18" charset="0"/>
                      </a:rPr>
                      <m:t>∪</m:t>
                    </m:r>
                    <m:r>
                      <a:rPr lang="vi-VN" sz="1800" i="1">
                        <a:latin typeface="Cambria Math" panose="02040503050406030204" pitchFamily="18" charset="0"/>
                        <a:ea typeface="Arial" panose="020B0604020202020204" pitchFamily="34" charset="0"/>
                        <a:cs typeface="Times New Roman" panose="02020603050405020304" pitchFamily="18" charset="0"/>
                      </a:rPr>
                      <m:t>𝐵</m:t>
                    </m:r>
                  </m:oMath>
                </a14:m>
                <a:r>
                  <a:rPr lang="vi-VN" sz="1800">
                    <a:latin typeface="Arial" panose="020B0604020202020204" pitchFamily="34" charset="0"/>
                    <a:ea typeface="Dotum" panose="020B0600000101010101" pitchFamily="34" charset="-127"/>
                    <a:cs typeface="Times New Roman" panose="02020603050405020304" pitchFamily="18" charset="0"/>
                  </a:rPr>
                  <a:t> và </a:t>
                </a:r>
                <a14:m>
                  <m:oMath xmlns:m="http://schemas.openxmlformats.org/officeDocument/2006/math">
                    <m:r>
                      <a:rPr lang="vi-VN" sz="1800" i="1">
                        <a:latin typeface="Cambria Math" panose="02040503050406030204" pitchFamily="18" charset="0"/>
                        <a:ea typeface="Dotum" panose="020B0600000101010101" pitchFamily="34" charset="-127"/>
                        <a:cs typeface="Times New Roman" panose="02020603050405020304" pitchFamily="18" charset="0"/>
                      </a:rPr>
                      <m:t>𝐴</m:t>
                    </m:r>
                    <m:r>
                      <a:rPr lang="vi-VN" sz="1800" i="1">
                        <a:latin typeface="Cambria Math" panose="02040503050406030204" pitchFamily="18" charset="0"/>
                        <a:ea typeface="Dotum" panose="020B0600000101010101" pitchFamily="34" charset="-127"/>
                        <a:cs typeface="Times New Roman" panose="02020603050405020304" pitchFamily="18" charset="0"/>
                      </a:rPr>
                      <m:t>∩</m:t>
                    </m:r>
                    <m:r>
                      <a:rPr lang="vi-VN" sz="1800" i="1">
                        <a:latin typeface="Cambria Math" panose="02040503050406030204" pitchFamily="18" charset="0"/>
                        <a:ea typeface="Dotum" panose="020B0600000101010101" pitchFamily="34" charset="-127"/>
                        <a:cs typeface="Times New Roman" panose="02020603050405020304" pitchFamily="18" charset="0"/>
                      </a:rPr>
                      <m:t>𝐵</m:t>
                    </m:r>
                    <m:r>
                      <a:rPr lang="vi-VN" sz="1800" i="1">
                        <a:latin typeface="Cambria Math" panose="02040503050406030204" pitchFamily="18" charset="0"/>
                        <a:ea typeface="Dotum" panose="020B0600000101010101" pitchFamily="34" charset="-127"/>
                        <a:cs typeface="Times New Roman" panose="02020603050405020304" pitchFamily="18" charset="0"/>
                      </a:rPr>
                      <m:t>=∅</m:t>
                    </m:r>
                  </m:oMath>
                </a14:m>
                <a:r>
                  <a:rPr lang="vi-VN" sz="1800">
                    <a:latin typeface="Arial" panose="020B0604020202020204" pitchFamily="34" charset="0"/>
                    <a:ea typeface="Dotum" panose="020B0600000101010101" pitchFamily="34" charset="-127"/>
                    <a:cs typeface="Times New Roman" panose="02020603050405020304" pitchFamily="18" charset="0"/>
                  </a:rPr>
                  <a:t>.</a:t>
                </a:r>
                <a:endParaRPr lang="en-US" sz="1800">
                  <a:ea typeface="Arial" panose="020B0604020202020204" pitchFamily="34" charset="0"/>
                  <a:cs typeface="Times New Roman" panose="02020603050405020304" pitchFamily="18" charset="0"/>
                </a:endParaRPr>
              </a:p>
              <a:p>
                <a:pPr lvl="0" algn="just">
                  <a:lnSpc>
                    <a:spcPct val="150000"/>
                  </a:lnSpc>
                  <a:defRPr/>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Dotum" panose="020B0600000101010101" pitchFamily="34" charset="-127"/>
                          <a:cs typeface="Times New Roman" panose="02020603050405020304" pitchFamily="18" charset="0"/>
                        </a:rPr>
                        <m:t>⇒ </m:t>
                      </m:r>
                      <m:r>
                        <a:rPr lang="vi-VN" sz="1800" i="1">
                          <a:latin typeface="Cambria Math" panose="02040503050406030204" pitchFamily="18" charset="0"/>
                          <a:ea typeface="Dotum" panose="020B0600000101010101" pitchFamily="34" charset="-127"/>
                          <a:cs typeface="Times New Roman" panose="02020603050405020304" pitchFamily="18" charset="0"/>
                        </a:rPr>
                        <m:t>𝑃</m:t>
                      </m:r>
                      <m:d>
                        <m:dPr>
                          <m:ctrlPr>
                            <a:rPr lang="en-US" sz="1800" i="1">
                              <a:latin typeface="Cambria Math" panose="02040503050406030204" pitchFamily="18" charset="0"/>
                              <a:ea typeface="Dotum" panose="020B0600000101010101" pitchFamily="34" charset="-127"/>
                              <a:cs typeface="Times New Roman" panose="02020603050405020304" pitchFamily="18" charset="0"/>
                            </a:rPr>
                          </m:ctrlPr>
                        </m:dPr>
                        <m:e>
                          <m:r>
                            <a:rPr lang="vi-VN" sz="1800" i="1">
                              <a:latin typeface="Cambria Math" panose="02040503050406030204" pitchFamily="18" charset="0"/>
                              <a:ea typeface="Dotum" panose="020B0600000101010101" pitchFamily="34" charset="-127"/>
                              <a:cs typeface="Times New Roman" panose="02020603050405020304" pitchFamily="18" charset="0"/>
                            </a:rPr>
                            <m:t>𝐻</m:t>
                          </m:r>
                        </m:e>
                      </m:d>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vi-VN" sz="1800" i="1">
                              <a:latin typeface="Cambria Math" panose="02040503050406030204" pitchFamily="18" charset="0"/>
                              <a:ea typeface="Dotum" panose="020B0600000101010101" pitchFamily="34" charset="-127"/>
                              <a:cs typeface="Times New Roman" panose="02020603050405020304" pitchFamily="18" charset="0"/>
                            </a:rPr>
                            <m:t>3230+2720</m:t>
                          </m:r>
                        </m:num>
                        <m:den>
                          <m:r>
                            <a:rPr lang="vi-VN" sz="1800" i="1">
                              <a:latin typeface="Cambria Math" panose="02040503050406030204" pitchFamily="18" charset="0"/>
                              <a:ea typeface="Dotum" panose="020B0600000101010101" pitchFamily="34" charset="-127"/>
                              <a:cs typeface="Times New Roman" panose="02020603050405020304" pitchFamily="18" charset="0"/>
                            </a:rPr>
                            <m:t>7770</m:t>
                          </m:r>
                        </m:den>
                      </m:f>
                      <m:r>
                        <a:rPr lang="vi-VN"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r>
                            <a:rPr lang="vi-VN" sz="1800" i="1">
                              <a:latin typeface="Cambria Math" panose="02040503050406030204" pitchFamily="18" charset="0"/>
                              <a:ea typeface="Dotum" panose="020B0600000101010101" pitchFamily="34" charset="-127"/>
                              <a:cs typeface="Times New Roman" panose="02020603050405020304" pitchFamily="18" charset="0"/>
                            </a:rPr>
                            <m:t>85</m:t>
                          </m:r>
                        </m:num>
                        <m:den>
                          <m:r>
                            <a:rPr lang="vi-VN" sz="1800" i="1">
                              <a:latin typeface="Cambria Math" panose="02040503050406030204" pitchFamily="18" charset="0"/>
                              <a:ea typeface="Dotum" panose="020B0600000101010101" pitchFamily="34" charset="-127"/>
                              <a:cs typeface="Times New Roman" panose="02020603050405020304" pitchFamily="18" charset="0"/>
                            </a:rPr>
                            <m:t>111</m:t>
                          </m:r>
                        </m:den>
                      </m:f>
                    </m:oMath>
                  </m:oMathPara>
                </a14:m>
                <a:endParaRPr lang="en-US" sz="1800">
                  <a:ea typeface="Arial" panose="020B060402020202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81054" y="2643173"/>
                <a:ext cx="8239390" cy="1817164"/>
              </a:xfrm>
              <a:prstGeom prst="rect">
                <a:avLst/>
              </a:prstGeom>
              <a:blipFill>
                <a:blip r:embed="rId5"/>
                <a:stretch>
                  <a:fillRect l="-666"/>
                </a:stretch>
              </a:blipFill>
            </p:spPr>
            <p:txBody>
              <a:bodyPr/>
              <a:lstStyle/>
              <a:p>
                <a:r>
                  <a:rPr lang="en-US">
                    <a:noFill/>
                  </a:rPr>
                  <a:t> </a:t>
                </a:r>
              </a:p>
            </p:txBody>
          </p:sp>
        </mc:Fallback>
      </mc:AlternateContent>
    </p:spTree>
    <p:extLst>
      <p:ext uri="{BB962C8B-B14F-4D97-AF65-F5344CB8AC3E}">
        <p14:creationId xmlns:p14="http://schemas.microsoft.com/office/powerpoint/2010/main" val="75635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down)">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left)">
                                      <p:cBhvr>
                                        <p:cTn id="3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5" name="Picture 4"/>
          <p:cNvPicPr>
            <a:picLocks noChangeAspect="1"/>
          </p:cNvPicPr>
          <p:nvPr/>
        </p:nvPicPr>
        <p:blipFill>
          <a:blip r:embed="rId3"/>
          <a:stretch>
            <a:fillRect/>
          </a:stretch>
        </p:blipFill>
        <p:spPr>
          <a:xfrm>
            <a:off x="8403509" y="4573002"/>
            <a:ext cx="549617" cy="432391"/>
          </a:xfrm>
          <a:prstGeom prst="rect">
            <a:avLst/>
          </a:prstGeom>
        </p:spPr>
      </p:pic>
      <p:grpSp>
        <p:nvGrpSpPr>
          <p:cNvPr id="7" name="Group 6"/>
          <p:cNvGrpSpPr/>
          <p:nvPr/>
        </p:nvGrpSpPr>
        <p:grpSpPr>
          <a:xfrm>
            <a:off x="87469" y="103367"/>
            <a:ext cx="8810001" cy="611474"/>
            <a:chOff x="566551" y="485104"/>
            <a:chExt cx="12723534" cy="611474"/>
          </a:xfrm>
        </p:grpSpPr>
        <p:sp>
          <p:nvSpPr>
            <p:cNvPr id="8" name="Round Single Corner Rectangle 7"/>
            <p:cNvSpPr/>
            <p:nvPr/>
          </p:nvSpPr>
          <p:spPr>
            <a:xfrm flipV="1">
              <a:off x="566551" y="485104"/>
              <a:ext cx="12620241"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 name="Rectangle 8"/>
            <p:cNvSpPr/>
            <p:nvPr/>
          </p:nvSpPr>
          <p:spPr>
            <a:xfrm>
              <a:off x="644949" y="583861"/>
              <a:ext cx="12645136" cy="43088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lvl="0"/>
              <a:r>
                <a:rPr lang="vi-VN" sz="2200" b="1">
                  <a:solidFill>
                    <a:srgbClr val="FFFF00"/>
                  </a:solidFill>
                  <a:cs typeface="Arial" panose="020B0604020202020204" pitchFamily="34" charset="0"/>
                </a:rPr>
                <a:t>2. Tính xác suất của biến cố bằng cách sử dụng sơ đồ hình cây</a:t>
              </a:r>
              <a:endParaRPr kumimoji="0" lang="en-US" sz="2200" b="1" i="0" u="none" strike="noStrike" kern="0" cap="none" spc="0" normalizeH="0" baseline="0" noProof="0">
                <a:ln>
                  <a:noFill/>
                </a:ln>
                <a:solidFill>
                  <a:srgbClr val="FFFF00"/>
                </a:solidFill>
                <a:effectLst/>
                <a:uLnTx/>
                <a:uFillTx/>
                <a:latin typeface="Arial" panose="020B0604020202020204" pitchFamily="34" charset="0"/>
                <a:cs typeface="Arial" panose="020B0604020202020204" pitchFamily="34" charset="0"/>
                <a:sym typeface="Arial"/>
              </a:endParaRPr>
            </a:p>
          </p:txBody>
        </p:sp>
      </p:grpSp>
      <p:sp>
        <p:nvSpPr>
          <p:cNvPr id="3" name="Rectangle 1"/>
          <p:cNvSpPr>
            <a:spLocks noChangeArrowheads="1"/>
          </p:cNvSpPr>
          <p:nvPr/>
        </p:nvSpPr>
        <p:spPr bwMode="auto">
          <a:xfrm>
            <a:off x="1327907" y="781007"/>
            <a:ext cx="752189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ea typeface="Open Sans"/>
              </a:rPr>
              <a:t>Để trang trí một tờ giấy có dạng hình chữ nhật, bạn Thuỳ chia tờ giấy đó thành bốn hình chữ nhật nhỏ bằng nhau. Mỗi hình chữ nhật nhỏ được tô bằng một trong hai màu xanh hoặc vàng. Vẽ sơ đồ hình cây biểu thị các khả năng mà bạn Thuỳ có thể tô màu trang trí cho tờ giấy đó.</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itle 21"/>
          <p:cNvSpPr txBox="1">
            <a:spLocks/>
          </p:cNvSpPr>
          <p:nvPr/>
        </p:nvSpPr>
        <p:spPr>
          <a:xfrm>
            <a:off x="327789" y="980498"/>
            <a:ext cx="92060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7</a:t>
            </a:r>
            <a:endParaRPr kumimoji="0" lang="en-US" sz="2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Rectangle 11"/>
          <p:cNvSpPr/>
          <p:nvPr/>
        </p:nvSpPr>
        <p:spPr>
          <a:xfrm>
            <a:off x="439279" y="253533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054" y="2865455"/>
            <a:ext cx="5405356" cy="2134972"/>
          </a:xfrm>
          <a:prstGeom prst="rect">
            <a:avLst/>
          </a:prstGeom>
        </p:spPr>
      </p:pic>
    </p:spTree>
    <p:extLst>
      <p:ext uri="{BB962C8B-B14F-4D97-AF65-F5344CB8AC3E}">
        <p14:creationId xmlns:p14="http://schemas.microsoft.com/office/powerpoint/2010/main" val="74793229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409990" y="4250545"/>
            <a:ext cx="660631" cy="817467"/>
          </a:xfrm>
          <a:prstGeom prst="rect">
            <a:avLst/>
          </a:prstGeom>
        </p:spPr>
      </p:pic>
      <p:sp>
        <p:nvSpPr>
          <p:cNvPr id="12" name="TextBox 11"/>
          <p:cNvSpPr txBox="1"/>
          <p:nvPr/>
        </p:nvSpPr>
        <p:spPr>
          <a:xfrm>
            <a:off x="208760" y="196798"/>
            <a:ext cx="8711413" cy="1361911"/>
          </a:xfrm>
          <a:prstGeom prst="rect">
            <a:avLst/>
          </a:prstGeom>
          <a:noFill/>
        </p:spPr>
        <p:txBody>
          <a:bodyPr wrap="square" rtlCol="0">
            <a:spAutoFit/>
          </a:bodyPr>
          <a:lstStyle/>
          <a:p>
            <a:pPr lvl="0" algn="just">
              <a:lnSpc>
                <a:spcPct val="15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latin typeface="Arial"/>
                <a:cs typeface="Arial"/>
                <a:sym typeface="Arial"/>
              </a:rPr>
              <a:t>Ví dụ 10:</a:t>
            </a: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vi-VN" sz="1800" kern="1200">
                <a:latin typeface="Arial" panose="020B0604020202020204" pitchFamily="34" charset="0"/>
                <a:ea typeface="+mn-ea"/>
                <a:cs typeface="Arial" panose="020B0604020202020204" pitchFamily="34" charset="0"/>
              </a:rPr>
              <a:t>Câu lạc bộ nghệ thuật của một trường trung học phổ thông gồm học sinh của cả ba khối 10, 11, 12, mỗi khối có 5 học sinh. Chọn ngẫu nhiên 3 học sinh để tham gia biểu diễn. Tính xác suất để 3 học sinh được chọn chỉ thuộc hai khối.</a:t>
            </a:r>
          </a:p>
        </p:txBody>
      </p:sp>
      <p:sp>
        <p:nvSpPr>
          <p:cNvPr id="13" name="Rectangle 12"/>
          <p:cNvSpPr/>
          <p:nvPr/>
        </p:nvSpPr>
        <p:spPr>
          <a:xfrm>
            <a:off x="4196831" y="1464062"/>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 name="Rectangle 5"/>
              <p:cNvSpPr/>
              <p:nvPr/>
            </p:nvSpPr>
            <p:spPr>
              <a:xfrm>
                <a:off x="208759" y="1940796"/>
                <a:ext cx="8711413" cy="3087064"/>
              </a:xfrm>
              <a:prstGeom prst="rect">
                <a:avLst/>
              </a:prstGeom>
            </p:spPr>
            <p:txBody>
              <a:bodyPr wrap="square">
                <a:spAutoFit/>
              </a:bodyPr>
              <a:lstStyle/>
              <a:p>
                <a:pPr algn="just">
                  <a:lnSpc>
                    <a:spcPct val="150000"/>
                  </a:lnSpc>
                  <a:spcAft>
                    <a:spcPts val="500"/>
                  </a:spcAft>
                </a:pPr>
                <a:r>
                  <a:rPr lang="vi-VN" sz="1800"/>
                  <a:t>• </a:t>
                </a:r>
                <a:r>
                  <a:rPr lang="en-US" sz="1800">
                    <a:latin typeface="+mn-lt"/>
                  </a:rPr>
                  <a:t>Mỗi cách chọn ra đồng thời 3 học sinh trong câu lạc bộ cho ta một tổ hợp chập 3 của 15 phần tử. </a:t>
                </a:r>
              </a:p>
              <a:p>
                <a:pPr algn="just">
                  <a:lnSpc>
                    <a:spcPct val="150000"/>
                  </a:lnSpc>
                  <a:spcAft>
                    <a:spcPts val="500"/>
                  </a:spcAft>
                </a:pPr>
                <a:r>
                  <a:rPr lang="en-US" sz="1800">
                    <a:latin typeface="+mn-lt"/>
                  </a:rPr>
                  <a:t>Do đó, không gian mẫu </a:t>
                </a:r>
                <a14:m>
                  <m:oMath xmlns:m="http://schemas.openxmlformats.org/officeDocument/2006/math">
                    <m:r>
                      <m:rPr>
                        <m:sty m:val="p"/>
                      </m:rPr>
                      <a:rPr lang="vi-VN" sz="1800">
                        <a:latin typeface="Cambria Math" panose="02040503050406030204" pitchFamily="18" charset="0"/>
                        <a:ea typeface="Arial" panose="020B0604020202020204" pitchFamily="34" charset="0"/>
                        <a:cs typeface="Times New Roman" panose="02020603050405020304" pitchFamily="18" charset="0"/>
                      </a:rPr>
                      <m:t>Ω</m:t>
                    </m:r>
                  </m:oMath>
                </a14:m>
                <a:r>
                  <a:rPr lang="en-US" sz="1800">
                    <a:latin typeface="+mn-lt"/>
                  </a:rPr>
                  <a:t> gồm các tổ hợp chập 3 của 15 phần tử và</a:t>
                </a:r>
              </a:p>
              <a:p>
                <a:pPr lvl="0" algn="just">
                  <a:lnSpc>
                    <a:spcPct val="150000"/>
                  </a:lnSpc>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𝑛</m:t>
                      </m:r>
                      <m:d>
                        <m:dPr>
                          <m:ctrlPr>
                            <a:rPr lang="en-US" sz="1800" i="1">
                              <a:latin typeface="Cambria Math" panose="02040503050406030204" pitchFamily="18" charset="0"/>
                            </a:rPr>
                          </m:ctrlPr>
                        </m:dPr>
                        <m:e>
                          <m:r>
                            <m:rPr>
                              <m:sty m:val="p"/>
                            </m:rPr>
                            <a:rPr lang="vi-VN" sz="1800">
                              <a:latin typeface="Cambria Math" panose="02040503050406030204" pitchFamily="18" charset="0"/>
                              <a:ea typeface="Arial" panose="020B0604020202020204" pitchFamily="34" charset="0"/>
                              <a:cs typeface="Times New Roman" panose="02020603050405020304" pitchFamily="18" charset="0"/>
                            </a:rPr>
                            <m:t>Ω</m:t>
                          </m:r>
                        </m:e>
                      </m:d>
                      <m:r>
                        <a:rPr lang="en-US" sz="1800" i="1">
                          <a:latin typeface="Cambria Math" panose="02040503050406030204" pitchFamily="18" charset="0"/>
                        </a:rPr>
                        <m:t>=</m:t>
                      </m:r>
                      <m:sSubSup>
                        <m:sSubSupPr>
                          <m:ctrlPr>
                            <a:rPr lang="en-US" sz="1800" i="1">
                              <a:latin typeface="Cambria Math" panose="02040503050406030204" pitchFamily="18" charset="0"/>
                            </a:rPr>
                          </m:ctrlPr>
                        </m:sSubSupPr>
                        <m:e>
                          <m:r>
                            <a:rPr lang="en-US" sz="1800" i="1">
                              <a:latin typeface="Cambria Math" panose="02040503050406030204" pitchFamily="18" charset="0"/>
                            </a:rPr>
                            <m:t>𝐶</m:t>
                          </m:r>
                        </m:e>
                        <m:sub>
                          <m:r>
                            <a:rPr lang="en-US" sz="1800" b="0" i="1" smtClean="0">
                              <a:latin typeface="Cambria Math" panose="02040503050406030204" pitchFamily="18" charset="0"/>
                            </a:rPr>
                            <m:t>15</m:t>
                          </m:r>
                        </m:sub>
                        <m:sup>
                          <m:r>
                            <a:rPr lang="en-US" sz="1800" b="0" i="1" smtClean="0">
                              <a:latin typeface="Cambria Math" panose="02040503050406030204" pitchFamily="18" charset="0"/>
                            </a:rPr>
                            <m:t>3</m:t>
                          </m:r>
                        </m:sup>
                      </m:sSub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15</m:t>
                          </m:r>
                          <m:r>
                            <a:rPr lang="en-US" sz="1800" i="1">
                              <a:latin typeface="Cambria Math" panose="02040503050406030204" pitchFamily="18" charset="0"/>
                            </a:rPr>
                            <m:t>!</m:t>
                          </m:r>
                        </m:num>
                        <m:den>
                          <m:r>
                            <a:rPr lang="en-US" sz="1800" b="0" i="1" smtClean="0">
                              <a:latin typeface="Cambria Math" panose="02040503050406030204" pitchFamily="18" charset="0"/>
                            </a:rPr>
                            <m:t>3</m:t>
                          </m:r>
                          <m:r>
                            <a:rPr lang="en-US" sz="1800" i="1">
                              <a:latin typeface="Cambria Math" panose="02040503050406030204" pitchFamily="18" charset="0"/>
                            </a:rPr>
                            <m:t>!.</m:t>
                          </m:r>
                          <m:r>
                            <a:rPr lang="en-US" sz="1800" b="0" i="1" smtClean="0">
                              <a:latin typeface="Cambria Math" panose="02040503050406030204" pitchFamily="18" charset="0"/>
                            </a:rPr>
                            <m:t>12</m:t>
                          </m:r>
                          <m:r>
                            <a:rPr lang="en-US" sz="1800" i="1">
                              <a:latin typeface="Cambria Math" panose="02040503050406030204" pitchFamily="18" charset="0"/>
                            </a:rPr>
                            <m:t>!</m:t>
                          </m:r>
                        </m:den>
                      </m:f>
                      <m:r>
                        <a:rPr lang="en-US" sz="1800" i="1">
                          <a:latin typeface="Cambria Math" panose="02040503050406030204" pitchFamily="18" charset="0"/>
                        </a:rPr>
                        <m:t>=4</m:t>
                      </m:r>
                      <m:r>
                        <a:rPr lang="en-US" sz="1800" b="0" i="1" smtClean="0">
                          <a:latin typeface="Cambria Math" panose="02040503050406030204" pitchFamily="18" charset="0"/>
                        </a:rPr>
                        <m:t>55</m:t>
                      </m:r>
                    </m:oMath>
                  </m:oMathPara>
                </a14:m>
                <a:endParaRPr lang="en-US" sz="1800"/>
              </a:p>
              <a:p>
                <a:pPr lvl="0" algn="just">
                  <a:lnSpc>
                    <a:spcPct val="150000"/>
                  </a:lnSpc>
                </a:pPr>
                <a:r>
                  <a:rPr lang="vi-VN" sz="1800"/>
                  <a:t>• Xét biến cố </a:t>
                </a:r>
                <a14:m>
                  <m:oMath xmlns:m="http://schemas.openxmlformats.org/officeDocument/2006/math">
                    <m:r>
                      <a:rPr lang="vi-VN" sz="1800" i="1" smtClean="0">
                        <a:latin typeface="Cambria Math" panose="02040503050406030204" pitchFamily="18" charset="0"/>
                      </a:rPr>
                      <m:t>𝐴</m:t>
                    </m:r>
                  </m:oMath>
                </a14:m>
                <a:r>
                  <a:rPr lang="vi-VN" sz="1800"/>
                  <a:t>: “Chọn được 3 học sinh chỉ thuộc hai khối”.</a:t>
                </a:r>
              </a:p>
              <a:p>
                <a:pPr lvl="0" algn="just">
                  <a:lnSpc>
                    <a:spcPct val="150000"/>
                  </a:lnSpc>
                </a:pPr>
                <a:r>
                  <a:rPr lang="vi-VN" sz="1800"/>
                  <a:t>Sơ đồ hình cây biểu thị các khả năng thuận lợi cho biến cố </a:t>
                </a:r>
                <a14:m>
                  <m:oMath xmlns:m="http://schemas.openxmlformats.org/officeDocument/2006/math">
                    <m:r>
                      <a:rPr lang="vi-VN" sz="1800" i="1" smtClean="0">
                        <a:latin typeface="Cambria Math" panose="02040503050406030204" pitchFamily="18" charset="0"/>
                      </a:rPr>
                      <m:t>𝐴</m:t>
                    </m:r>
                  </m:oMath>
                </a14:m>
                <a:r>
                  <a:rPr lang="en-US" sz="1800"/>
                  <a:t>.</a:t>
                </a:r>
                <a:endParaRPr lang="vi-VN" sz="1800"/>
              </a:p>
            </p:txBody>
          </p:sp>
        </mc:Choice>
        <mc:Fallback xmlns="">
          <p:sp>
            <p:nvSpPr>
              <p:cNvPr id="6" name="Rectangle 5"/>
              <p:cNvSpPr>
                <a:spLocks noRot="1" noChangeAspect="1" noMove="1" noResize="1" noEditPoints="1" noAdjustHandles="1" noChangeArrowheads="1" noChangeShapeType="1" noTextEdit="1"/>
              </p:cNvSpPr>
              <p:nvPr/>
            </p:nvSpPr>
            <p:spPr>
              <a:xfrm>
                <a:off x="208759" y="1940796"/>
                <a:ext cx="8711413" cy="3087064"/>
              </a:xfrm>
              <a:prstGeom prst="rect">
                <a:avLst/>
              </a:prstGeom>
              <a:blipFill>
                <a:blip r:embed="rId4"/>
                <a:stretch>
                  <a:fillRect l="-560" r="-630" b="-592"/>
                </a:stretch>
              </a:blipFill>
            </p:spPr>
            <p:txBody>
              <a:bodyPr/>
              <a:lstStyle/>
              <a:p>
                <a:r>
                  <a:rPr lang="en-US">
                    <a:noFill/>
                  </a:rPr>
                  <a:t> </a:t>
                </a:r>
              </a:p>
            </p:txBody>
          </p:sp>
        </mc:Fallback>
      </mc:AlternateContent>
    </p:spTree>
    <p:extLst>
      <p:ext uri="{BB962C8B-B14F-4D97-AF65-F5344CB8AC3E}">
        <p14:creationId xmlns:p14="http://schemas.microsoft.com/office/powerpoint/2010/main" val="19784846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down)">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3" end="3"/>
                                            </p:txEl>
                                          </p:spTgt>
                                        </p:tgtEl>
                                        <p:attrNameLst>
                                          <p:attrName>style.visibility</p:attrName>
                                        </p:attrNameLst>
                                      </p:cBhvr>
                                      <p:to>
                                        <p:strVal val="visible"/>
                                      </p:to>
                                    </p:set>
                                    <p:animEffect transition="in" filter="fade">
                                      <p:cBhvr>
                                        <p:cTn id="34" dur="500"/>
                                        <p:tgtEl>
                                          <p:spTgt spid="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394677" y="1363857"/>
            <a:ext cx="6349894" cy="2087009"/>
          </a:xfrm>
          <a:prstGeom prst="rect">
            <a:avLst/>
          </a:prstGeom>
        </p:spPr>
        <p:txBody>
          <a:bodyPr spcFirstLastPara="1" wrap="square" lIns="91425" tIns="91425" rIns="91425" bIns="91425" anchor="ctr" anchorCtr="0">
            <a:noAutofit/>
          </a:bodyPr>
          <a:lstStyle/>
          <a:p>
            <a:pPr lvl="0">
              <a:lnSpc>
                <a:spcPct val="150000"/>
              </a:lnSpc>
            </a:pPr>
            <a:r>
              <a:rPr lang="en-US" sz="4500" b="1">
                <a:latin typeface="+mn-lt"/>
              </a:rPr>
              <a:t>I. PHÉP TOÁN TRÊN CÁC BIẾN CỐ</a:t>
            </a:r>
            <a:endParaRPr lang="vi-VN" sz="4500" b="1">
              <a:latin typeface="+mn-lt"/>
            </a:endParaRPr>
          </a:p>
        </p:txBody>
      </p:sp>
      <p:sp>
        <p:nvSpPr>
          <p:cNvPr id="41" name="Rectangle 40"/>
          <p:cNvSpPr/>
          <p:nvPr/>
        </p:nvSpPr>
        <p:spPr>
          <a:xfrm>
            <a:off x="81662" y="1371808"/>
            <a:ext cx="336295" cy="327282"/>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19269" y="103367"/>
            <a:ext cx="888160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4" name="Picture 13"/>
          <p:cNvPicPr>
            <a:picLocks noChangeAspect="1"/>
          </p:cNvPicPr>
          <p:nvPr/>
        </p:nvPicPr>
        <p:blipFill>
          <a:blip r:embed="rId3"/>
          <a:stretch>
            <a:fillRect/>
          </a:stretch>
        </p:blipFill>
        <p:spPr>
          <a:xfrm rot="21430490">
            <a:off x="8409990" y="4250545"/>
            <a:ext cx="660631" cy="817467"/>
          </a:xfrm>
          <a:prstGeom prst="rect">
            <a:avLst/>
          </a:prstGeom>
        </p:spPr>
      </p:pic>
      <p:sp>
        <p:nvSpPr>
          <p:cNvPr id="13" name="Rectangle 12"/>
          <p:cNvSpPr/>
          <p:nvPr/>
        </p:nvSpPr>
        <p:spPr>
          <a:xfrm>
            <a:off x="356349" y="13670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47695" y="685001"/>
            <a:ext cx="5943905" cy="427377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043894" y="821905"/>
                <a:ext cx="2782732" cy="2871363"/>
              </a:xfrm>
              <a:prstGeom prst="rect">
                <a:avLst/>
              </a:prstGeom>
            </p:spPr>
            <p:txBody>
              <a:bodyPr wrap="square">
                <a:spAutoFit/>
              </a:bodyPr>
              <a:lstStyle/>
              <a:p>
                <a:pPr lvl="0" algn="just">
                  <a:lnSpc>
                    <a:spcPct val="150000"/>
                  </a:lnSpc>
                </a:pPr>
                <a:r>
                  <a:rPr lang="en-US" sz="1700"/>
                  <a:t>Như vậy, số kết quả thuận lợi cho biến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t> là: </a:t>
                </a:r>
              </a:p>
              <a:p>
                <a:pPr lvl="0" algn="just">
                  <a:lnSpc>
                    <a:spcPct val="150000"/>
                  </a:lnSpc>
                </a:pPr>
                <a14:m>
                  <m:oMathPara xmlns:m="http://schemas.openxmlformats.org/officeDocument/2006/math">
                    <m:oMathParaPr>
                      <m:jc m:val="centerGroup"/>
                    </m:oMathParaPr>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𝑛</m:t>
                      </m:r>
                      <m:d>
                        <m:dPr>
                          <m:ctrlPr>
                            <a:rPr lang="en-US" sz="1700" i="1">
                              <a:latin typeface="Cambria Math" panose="02040503050406030204" pitchFamily="18" charset="0"/>
                              <a:ea typeface="Dotum" panose="020B0600000101010101" pitchFamily="34" charset="-127"/>
                              <a:cs typeface="Times New Roman" panose="02020603050405020304" pitchFamily="18" charset="0"/>
                            </a:rPr>
                          </m:ctrlPr>
                        </m:dPr>
                        <m:e>
                          <m:r>
                            <a:rPr lang="vi-VN" sz="1700" i="1">
                              <a:latin typeface="Cambria Math" panose="02040503050406030204" pitchFamily="18" charset="0"/>
                              <a:ea typeface="Dotum" panose="020B0600000101010101" pitchFamily="34" charset="-127"/>
                              <a:cs typeface="Times New Roman" panose="02020603050405020304" pitchFamily="18" charset="0"/>
                            </a:rPr>
                            <m:t>𝐴</m:t>
                          </m:r>
                        </m:e>
                      </m:d>
                      <m:r>
                        <a:rPr lang="vi-VN" sz="1700" i="1">
                          <a:latin typeface="Cambria Math" panose="02040503050406030204" pitchFamily="18" charset="0"/>
                          <a:ea typeface="Dotum" panose="020B0600000101010101" pitchFamily="34" charset="-127"/>
                          <a:cs typeface="Times New Roman" panose="02020603050405020304" pitchFamily="18" charset="0"/>
                        </a:rPr>
                        <m:t>=</m:t>
                      </m:r>
                      <m:r>
                        <a:rPr lang="en-US" sz="1700" b="0" i="1" smtClean="0">
                          <a:latin typeface="Cambria Math" panose="02040503050406030204" pitchFamily="18" charset="0"/>
                          <a:ea typeface="Dotum" panose="020B0600000101010101" pitchFamily="34" charset="-127"/>
                          <a:cs typeface="Times New Roman" panose="02020603050405020304" pitchFamily="18" charset="0"/>
                        </a:rPr>
                        <m:t>50.6=300</m:t>
                      </m:r>
                    </m:oMath>
                  </m:oMathPara>
                </a14:m>
                <a:endParaRPr lang="en-US" sz="1700"/>
              </a:p>
              <a:p>
                <a:pPr algn="just">
                  <a:lnSpc>
                    <a:spcPct val="150000"/>
                  </a:lnSpc>
                </a:pPr>
                <a:r>
                  <a:rPr lang="en-US" sz="1700"/>
                  <a:t>Vậy xác suất của biên cố </a:t>
                </a:r>
                <a14:m>
                  <m:oMath xmlns:m="http://schemas.openxmlformats.org/officeDocument/2006/math">
                    <m:r>
                      <a:rPr lang="vi-VN" sz="1700" i="1">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t> là: </a:t>
                </a: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rPr>
                        <m:t>𝑃</m:t>
                      </m:r>
                      <m:d>
                        <m:dPr>
                          <m:ctrlPr>
                            <a:rPr lang="en-US" sz="1700" i="1">
                              <a:latin typeface="Cambria Math" panose="02040503050406030204" pitchFamily="18" charset="0"/>
                            </a:rPr>
                          </m:ctrlPr>
                        </m:dPr>
                        <m:e>
                          <m:r>
                            <a:rPr lang="en-US" sz="1700" b="0" i="1" smtClean="0">
                              <a:latin typeface="Cambria Math" panose="02040503050406030204" pitchFamily="18" charset="0"/>
                            </a:rPr>
                            <m:t>𝐴</m:t>
                          </m:r>
                        </m:e>
                      </m:d>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i="1">
                              <a:latin typeface="Cambria Math" panose="02040503050406030204" pitchFamily="18" charset="0"/>
                            </a:rPr>
                            <m:t>𝑛</m:t>
                          </m:r>
                          <m:d>
                            <m:dPr>
                              <m:ctrlPr>
                                <a:rPr lang="en-US" sz="1700" i="1">
                                  <a:latin typeface="Cambria Math" panose="02040503050406030204" pitchFamily="18" charset="0"/>
                                </a:rPr>
                              </m:ctrlPr>
                            </m:dPr>
                            <m:e>
                              <m:r>
                                <a:rPr lang="en-US" sz="1700" b="0" i="1" smtClean="0">
                                  <a:latin typeface="Cambria Math" panose="02040503050406030204" pitchFamily="18" charset="0"/>
                                </a:rPr>
                                <m:t>𝐴</m:t>
                              </m:r>
                            </m:e>
                          </m:d>
                        </m:num>
                        <m:den>
                          <m:r>
                            <a:rPr lang="en-US" sz="1700" i="1">
                              <a:latin typeface="Cambria Math" panose="02040503050406030204" pitchFamily="18" charset="0"/>
                            </a:rPr>
                            <m:t>𝑛</m:t>
                          </m:r>
                          <m:d>
                            <m:dPr>
                              <m:ctrlPr>
                                <a:rPr lang="en-US" sz="1700" i="1">
                                  <a:latin typeface="Cambria Math" panose="02040503050406030204" pitchFamily="18" charset="0"/>
                                </a:rPr>
                              </m:ctrlPr>
                            </m:dPr>
                            <m:e>
                              <m:r>
                                <m:rPr>
                                  <m:sty m:val="p"/>
                                </m:rPr>
                                <a:rPr lang="el-GR" sz="1700">
                                  <a:latin typeface="Cambria Math" panose="02040503050406030204" pitchFamily="18" charset="0"/>
                                </a:rPr>
                                <m:t>Ω</m:t>
                              </m:r>
                            </m:e>
                          </m:d>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30</m:t>
                          </m:r>
                          <m:r>
                            <a:rPr lang="en-US" sz="1700" i="1">
                              <a:latin typeface="Cambria Math" panose="02040503050406030204" pitchFamily="18" charset="0"/>
                            </a:rPr>
                            <m:t>0</m:t>
                          </m:r>
                        </m:num>
                        <m:den>
                          <m:r>
                            <a:rPr lang="en-US" sz="1700" b="0" i="1" smtClean="0">
                              <a:latin typeface="Cambria Math" panose="02040503050406030204" pitchFamily="18" charset="0"/>
                            </a:rPr>
                            <m:t>455</m:t>
                          </m:r>
                        </m:den>
                      </m:f>
                      <m:r>
                        <a:rPr lang="en-US" sz="1700" i="1">
                          <a:latin typeface="Cambria Math" panose="02040503050406030204" pitchFamily="18" charset="0"/>
                        </a:rPr>
                        <m:t>=</m:t>
                      </m:r>
                      <m:f>
                        <m:fPr>
                          <m:ctrlPr>
                            <a:rPr lang="en-US" sz="1700" i="1">
                              <a:latin typeface="Cambria Math" panose="02040503050406030204" pitchFamily="18" charset="0"/>
                            </a:rPr>
                          </m:ctrlPr>
                        </m:fPr>
                        <m:num>
                          <m:r>
                            <a:rPr lang="en-US" sz="1700" b="0" i="1" smtClean="0">
                              <a:latin typeface="Cambria Math" panose="02040503050406030204" pitchFamily="18" charset="0"/>
                            </a:rPr>
                            <m:t>60</m:t>
                          </m:r>
                        </m:num>
                        <m:den>
                          <m:r>
                            <a:rPr lang="en-US" sz="1700" b="0" i="1" smtClean="0">
                              <a:latin typeface="Cambria Math" panose="02040503050406030204" pitchFamily="18" charset="0"/>
                            </a:rPr>
                            <m:t>91</m:t>
                          </m:r>
                        </m:den>
                      </m:f>
                    </m:oMath>
                  </m:oMathPara>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6043894" y="821905"/>
                <a:ext cx="2782732" cy="2871363"/>
              </a:xfrm>
              <a:prstGeom prst="rect">
                <a:avLst/>
              </a:prstGeom>
              <a:blipFill>
                <a:blip r:embed="rId6"/>
                <a:stretch>
                  <a:fillRect l="-1313" r="-1313"/>
                </a:stretch>
              </a:blipFill>
            </p:spPr>
            <p:txBody>
              <a:bodyPr/>
              <a:lstStyle/>
              <a:p>
                <a:r>
                  <a:rPr lang="en-US">
                    <a:noFill/>
                  </a:rPr>
                  <a:t> </a:t>
                </a:r>
              </a:p>
            </p:txBody>
          </p:sp>
        </mc:Fallback>
      </mc:AlternateContent>
    </p:spTree>
    <p:extLst>
      <p:ext uri="{BB962C8B-B14F-4D97-AF65-F5344CB8AC3E}">
        <p14:creationId xmlns:p14="http://schemas.microsoft.com/office/powerpoint/2010/main" val="390464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circle(in)">
                                      <p:cBhvr>
                                        <p:cTn id="20" dur="500"/>
                                        <p:tgtEl>
                                          <p:spTgt spid="5">
                                            <p:txEl>
                                              <p:pRg st="2" end="2"/>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circle(in)">
                                      <p:cBhvr>
                                        <p:cTn id="23"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5" name="TextBox 4"/>
          <p:cNvSpPr txBox="1"/>
          <p:nvPr/>
        </p:nvSpPr>
        <p:spPr>
          <a:xfrm>
            <a:off x="3460444" y="365758"/>
            <a:ext cx="2199253" cy="461665"/>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8</a:t>
            </a:r>
          </a:p>
        </p:txBody>
      </p:sp>
      <p:sp>
        <p:nvSpPr>
          <p:cNvPr id="8" name="Rectangle 7"/>
          <p:cNvSpPr/>
          <p:nvPr/>
        </p:nvSpPr>
        <p:spPr>
          <a:xfrm>
            <a:off x="585488" y="819472"/>
            <a:ext cx="7949167" cy="1463478"/>
          </a:xfrm>
          <a:prstGeom prst="rect">
            <a:avLst/>
          </a:prstGeom>
        </p:spPr>
        <p:txBody>
          <a:bodyPr wrap="square">
            <a:spAutoFit/>
          </a:bodyPr>
          <a:lstStyle/>
          <a:p>
            <a:pPr lvl="0" algn="just">
              <a:lnSpc>
                <a:spcPct val="165000"/>
              </a:lnSpc>
            </a:pPr>
            <a:r>
              <a:rPr lang="vi-VN" sz="1800">
                <a:latin typeface="Arial" panose="020B0604020202020204" pitchFamily="34" charset="0"/>
              </a:rPr>
              <a:t>Một hộp có 5 viên bi màu xanh, 6 viên bi màu đỏ và 7 viên bi màu vàng. Chọn ngẫu nhiên 5 viên bi trong hộp. Tính xác suất để 5 viên bi được chọn có đủ ba màu và số bi màu đỏ bằng số bi màu vàng.</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p:sp>
        <p:nvSpPr>
          <p:cNvPr id="9" name="Rectangle 8"/>
          <p:cNvSpPr/>
          <p:nvPr/>
        </p:nvSpPr>
        <p:spPr>
          <a:xfrm>
            <a:off x="4211256" y="2277921"/>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588416" y="2736664"/>
                <a:ext cx="7949167" cy="1826206"/>
              </a:xfrm>
              <a:prstGeom prst="rect">
                <a:avLst/>
              </a:prstGeom>
            </p:spPr>
            <p:txBody>
              <a:bodyPr wrap="square">
                <a:spAutoFit/>
              </a:bodyPr>
              <a:lstStyle/>
              <a:p>
                <a:pPr algn="just">
                  <a:lnSpc>
                    <a:spcPct val="150000"/>
                  </a:lnSpc>
                </a:pPr>
                <a:r>
                  <a:rPr lang="vi-VN" sz="1800">
                    <a:latin typeface="+mn-lt"/>
                    <a:ea typeface="Dotum" panose="020B0600000101010101" pitchFamily="34" charset="-127"/>
                    <a:cs typeface="Times New Roman" panose="02020603050405020304" pitchFamily="18" charset="0"/>
                  </a:rPr>
                  <a:t>Ta có: </a:t>
                </a:r>
                <a14:m>
                  <m:oMath xmlns:m="http://schemas.openxmlformats.org/officeDocument/2006/math">
                    <m:r>
                      <a:rPr lang="vi-VN" sz="1800" i="1">
                        <a:effectLst/>
                        <a:latin typeface="Cambria Math" panose="02040503050406030204" pitchFamily="18" charset="0"/>
                        <a:ea typeface="Arial" panose="020B0604020202020204" pitchFamily="34" charset="0"/>
                        <a:cs typeface="Times New Roman" panose="02020603050405020304" pitchFamily="18" charset="0"/>
                      </a:rPr>
                      <m:t>𝑛</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m:rPr>
                            <m:sty m:val="p"/>
                          </m:rPr>
                          <a:rPr lang="vi-VN" sz="1800">
                            <a:effectLst/>
                            <a:latin typeface="Cambria Math" panose="02040503050406030204" pitchFamily="18" charset="0"/>
                            <a:ea typeface="Arial" panose="020B0604020202020204" pitchFamily="34" charset="0"/>
                            <a:cs typeface="Times New Roman" panose="02020603050405020304" pitchFamily="18" charset="0"/>
                          </a:rPr>
                          <m:t>Ω</m:t>
                        </m:r>
                      </m:e>
                    </m:d>
                    <m:r>
                      <a:rPr lang="vi-VN" sz="1800" i="1">
                        <a:effectLst/>
                        <a:latin typeface="Cambria Math" panose="02040503050406030204" pitchFamily="18" charset="0"/>
                        <a:ea typeface="Arial" panose="020B0604020202020204" pitchFamily="34" charset="0"/>
                        <a:cs typeface="Times New Roman" panose="02020603050405020304" pitchFamily="18" charset="0"/>
                      </a:rPr>
                      <m:t>=</m:t>
                    </m:r>
                    <m:sSubSup>
                      <m:sSub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bSupPr>
                      <m:e>
                        <m:r>
                          <a:rPr lang="vi-VN" sz="1800" i="1">
                            <a:effectLst/>
                            <a:latin typeface="Cambria Math" panose="02040503050406030204" pitchFamily="18" charset="0"/>
                            <a:ea typeface="Arial" panose="020B0604020202020204" pitchFamily="34" charset="0"/>
                            <a:cs typeface="Times New Roman" panose="02020603050405020304" pitchFamily="18" charset="0"/>
                          </a:rPr>
                          <m:t>𝐶</m:t>
                        </m:r>
                      </m:e>
                      <m:sub>
                        <m:r>
                          <a:rPr lang="vi-VN" sz="1800" i="1">
                            <a:effectLst/>
                            <a:latin typeface="Cambria Math" panose="02040503050406030204" pitchFamily="18" charset="0"/>
                            <a:ea typeface="Arial" panose="020B0604020202020204" pitchFamily="34" charset="0"/>
                            <a:cs typeface="Times New Roman" panose="02020603050405020304" pitchFamily="18" charset="0"/>
                          </a:rPr>
                          <m:t>8</m:t>
                        </m:r>
                      </m:sub>
                      <m:sup>
                        <m:r>
                          <a:rPr lang="vi-VN" sz="1800" i="1">
                            <a:effectLst/>
                            <a:latin typeface="Cambria Math" panose="02040503050406030204" pitchFamily="18" charset="0"/>
                            <a:ea typeface="Arial" panose="020B0604020202020204" pitchFamily="34" charset="0"/>
                            <a:cs typeface="Times New Roman" panose="02020603050405020304" pitchFamily="18" charset="0"/>
                          </a:rPr>
                          <m:t>5</m:t>
                        </m:r>
                      </m:sup>
                    </m:sSubSup>
                    <m:r>
                      <a:rPr lang="vi-VN" sz="1800" i="1">
                        <a:effectLst/>
                        <a:latin typeface="Cambria Math" panose="02040503050406030204" pitchFamily="18" charset="0"/>
                        <a:ea typeface="Arial" panose="020B0604020202020204" pitchFamily="34" charset="0"/>
                        <a:cs typeface="Times New Roman" panose="02020603050405020304" pitchFamily="18" charset="0"/>
                      </a:rPr>
                      <m:t>=8 568</m:t>
                    </m:r>
                  </m:oMath>
                </a14:m>
                <a:r>
                  <a:rPr lang="vi-VN"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vi-VN" sz="1800">
                    <a:effectLst/>
                    <a:latin typeface="+mn-lt"/>
                    <a:ea typeface="Dotum" panose="020B0600000101010101" pitchFamily="34" charset="-127"/>
                    <a:cs typeface="Times New Roman" panose="02020603050405020304" pitchFamily="18" charset="0"/>
                  </a:rPr>
                  <a:t>Xét biến cố </a:t>
                </a:r>
                <a14:m>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1800">
                    <a:effectLst/>
                    <a:latin typeface="+mn-lt"/>
                    <a:ea typeface="Dotum" panose="020B0600000101010101" pitchFamily="34" charset="-127"/>
                    <a:cs typeface="Times New Roman" panose="02020603050405020304" pitchFamily="18" charset="0"/>
                  </a:rPr>
                  <a:t>: "Trong 5 viên bi có 1 viên bi màu xanh, 2 viên bi màu vàng, </a:t>
                </a:r>
                <a:r>
                  <a:rPr lang="en-US" sz="1800">
                    <a:effectLst/>
                    <a:latin typeface="+mn-lt"/>
                    <a:ea typeface="Dotum" panose="020B0600000101010101" pitchFamily="34" charset="-127"/>
                    <a:cs typeface="Times New Roman" panose="02020603050405020304" pitchFamily="18" charset="0"/>
                  </a:rPr>
                  <a:t>     </a:t>
                </a:r>
                <a:r>
                  <a:rPr lang="vi-VN" sz="1800">
                    <a:effectLst/>
                    <a:latin typeface="+mn-lt"/>
                    <a:ea typeface="Dotum" panose="020B0600000101010101" pitchFamily="34" charset="-127"/>
                    <a:cs typeface="Times New Roman" panose="02020603050405020304" pitchFamily="18" charset="0"/>
                  </a:rPr>
                  <a:t>2 viên bi màu đỏ"</a:t>
                </a:r>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Dotum" panose="020B0600000101010101" pitchFamily="34" charset="-127"/>
                          <a:cs typeface="Times New Roman" panose="02020603050405020304" pitchFamily="18" charset="0"/>
                        </a:rPr>
                        <m:t>𝑛</m:t>
                      </m:r>
                      <m:r>
                        <a:rPr lang="vi-VN" sz="1800" i="1">
                          <a:effectLst/>
                          <a:latin typeface="Cambria Math" panose="02040503050406030204" pitchFamily="18" charset="0"/>
                          <a:ea typeface="Dotum" panose="020B0600000101010101" pitchFamily="34" charset="-127"/>
                          <a:cs typeface="Times New Roman" panose="02020603050405020304" pitchFamily="18" charset="0"/>
                        </a:rPr>
                        <m:t>(</m:t>
                      </m:r>
                      <m:r>
                        <a:rPr lang="vi-VN" sz="1800" i="1">
                          <a:effectLst/>
                          <a:latin typeface="Cambria Math" panose="02040503050406030204" pitchFamily="18" charset="0"/>
                          <a:ea typeface="Dotum" panose="020B0600000101010101" pitchFamily="34" charset="-127"/>
                          <a:cs typeface="Times New Roman" panose="02020603050405020304" pitchFamily="18" charset="0"/>
                        </a:rPr>
                        <m:t>𝐴</m:t>
                      </m:r>
                      <m:r>
                        <a:rPr lang="vi-VN" sz="1800" i="1">
                          <a:effectLst/>
                          <a:latin typeface="Cambria Math" panose="02040503050406030204" pitchFamily="18" charset="0"/>
                          <a:ea typeface="Dotum" panose="020B0600000101010101" pitchFamily="34" charset="-127"/>
                          <a:cs typeface="Times New Roman" panose="02020603050405020304" pitchFamily="18" charset="0"/>
                        </a:rPr>
                        <m:t>) =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5</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1</m:t>
                          </m:r>
                        </m:sup>
                      </m:sSubSup>
                      <m:r>
                        <a:rPr lang="pt-BR" sz="1800" i="1">
                          <a:effectLst/>
                          <a:latin typeface="Cambria Math" panose="02040503050406030204" pitchFamily="18" charset="0"/>
                          <a:ea typeface="Dotum" panose="020B0600000101010101" pitchFamily="34" charset="-127"/>
                          <a:cs typeface="Times New Roman" panose="02020603050405020304" pitchFamily="18" charset="0"/>
                        </a:rPr>
                        <m:t>.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6</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 </m:t>
                      </m:r>
                      <m:sSubSup>
                        <m:sSub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pt-BR" sz="18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pt-BR" sz="1800" i="1">
                              <a:effectLst/>
                              <a:latin typeface="Cambria Math" panose="02040503050406030204" pitchFamily="18" charset="0"/>
                              <a:ea typeface="Dotum" panose="020B0600000101010101" pitchFamily="34" charset="-127"/>
                              <a:cs typeface="Times New Roman" panose="02020603050405020304" pitchFamily="18" charset="0"/>
                            </a:rPr>
                            <m:t>7</m:t>
                          </m:r>
                        </m:sub>
                        <m:sup>
                          <m:r>
                            <a:rPr lang="pt-BR" sz="1800" i="1">
                              <a:effectLst/>
                              <a:latin typeface="Cambria Math" panose="02040503050406030204" pitchFamily="18" charset="0"/>
                              <a:ea typeface="Dotum" panose="020B0600000101010101" pitchFamily="34" charset="-127"/>
                              <a:cs typeface="Times New Roman" panose="02020603050405020304" pitchFamily="18" charset="0"/>
                            </a:rPr>
                            <m:t>2</m:t>
                          </m:r>
                        </m:sup>
                      </m:sSubSup>
                      <m:r>
                        <a:rPr lang="vi-VN" sz="1800" i="1">
                          <a:effectLst/>
                          <a:latin typeface="Cambria Math" panose="02040503050406030204" pitchFamily="18" charset="0"/>
                          <a:ea typeface="Dotum" panose="020B0600000101010101" pitchFamily="34" charset="-127"/>
                          <a:cs typeface="Times New Roman" panose="02020603050405020304" pitchFamily="18" charset="0"/>
                        </a:rPr>
                        <m:t> =1575</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88416" y="2736664"/>
                <a:ext cx="7949167" cy="1826206"/>
              </a:xfrm>
              <a:prstGeom prst="rect">
                <a:avLst/>
              </a:prstGeom>
              <a:blipFill>
                <a:blip r:embed="rId3"/>
                <a:stretch>
                  <a:fillRect l="-690" r="-613"/>
                </a:stretch>
              </a:blipFill>
            </p:spPr>
            <p:txBody>
              <a:bodyPr/>
              <a:lstStyle/>
              <a:p>
                <a:r>
                  <a:rPr lang="en-US">
                    <a:noFill/>
                  </a:rPr>
                  <a:t> </a:t>
                </a:r>
              </a:p>
            </p:txBody>
          </p:sp>
        </mc:Fallback>
      </mc:AlternateContent>
    </p:spTree>
    <p:extLst>
      <p:ext uri="{BB962C8B-B14F-4D97-AF65-F5344CB8AC3E}">
        <p14:creationId xmlns:p14="http://schemas.microsoft.com/office/powerpoint/2010/main" val="80423269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fade">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wipe(left)">
                                      <p:cBhvr>
                                        <p:cTn id="3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 name="Rectangle 8"/>
          <p:cNvSpPr/>
          <p:nvPr/>
        </p:nvSpPr>
        <p:spPr>
          <a:xfrm>
            <a:off x="4163038" y="45424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004376"/>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648030" y="1075767"/>
                <a:ext cx="7756498" cy="299582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Xét biến cố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 "Trong 5 viên bi có 3 viên bi màu xanh, 1 viên bi màu vàng, 1 viên bi màu đỏ"</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𝑛</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5</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3</m:t>
                          </m:r>
                        </m:sup>
                      </m:sSub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6</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bSupPr>
                        <m:e>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b>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7</m:t>
                          </m:r>
                        </m:sub>
                        <m:sup>
                          <m:r>
                            <a:rPr kumimoji="0" lang="pt-BR"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 </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420</m:t>
                      </m:r>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Times New Roman" panose="02020603050405020304" pitchFamily="18" charset="0"/>
                    <a:sym typeface="Arial"/>
                  </a:rPr>
                  <a:t>Vậy xác suất để 5 viên bi được chọn có đủ 3 màu và số bi màu đỏ bằng số bi màu vàng là: </a:t>
                </a:r>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1575</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420</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 </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8568</m:t>
                          </m:r>
                        </m:den>
                      </m:f>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95</m:t>
                          </m:r>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408</m:t>
                          </m:r>
                        </m:den>
                      </m:f>
                    </m:oMath>
                  </m:oMathPara>
                </a14:m>
                <a:endParaRPr kumimoji="0" lang="en-US" sz="18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 name="Rectangle 1"/>
              <p:cNvSpPr>
                <a:spLocks noRot="1" noChangeAspect="1" noMove="1" noResize="1" noEditPoints="1" noAdjustHandles="1" noChangeArrowheads="1" noChangeShapeType="1" noTextEdit="1"/>
              </p:cNvSpPr>
              <p:nvPr/>
            </p:nvSpPr>
            <p:spPr>
              <a:xfrm>
                <a:off x="648030" y="1075767"/>
                <a:ext cx="7756498" cy="2995820"/>
              </a:xfrm>
              <a:prstGeom prst="rect">
                <a:avLst/>
              </a:prstGeom>
              <a:blipFill>
                <a:blip r:embed="rId3"/>
                <a:stretch>
                  <a:fillRect l="-628" r="-628"/>
                </a:stretch>
              </a:blipFill>
            </p:spPr>
            <p:txBody>
              <a:bodyPr/>
              <a:lstStyle/>
              <a:p>
                <a:r>
                  <a:rPr lang="en-US">
                    <a:noFill/>
                  </a:rPr>
                  <a:t> </a:t>
                </a:r>
              </a:p>
            </p:txBody>
          </p:sp>
        </mc:Fallback>
      </mc:AlternateContent>
    </p:spTree>
    <p:extLst>
      <p:ext uri="{BB962C8B-B14F-4D97-AF65-F5344CB8AC3E}">
        <p14:creationId xmlns:p14="http://schemas.microsoft.com/office/powerpoint/2010/main" val="23033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1620398" y="1634264"/>
            <a:ext cx="5890491" cy="1849600"/>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823334" y="256926"/>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06451" y="384984"/>
            <a:ext cx="8537441" cy="1001941"/>
          </a:xfrm>
          <a:prstGeom prst="rect">
            <a:avLst/>
          </a:prstGeom>
          <a:noFill/>
        </p:spPr>
        <p:txBody>
          <a:bodyPr wrap="square" rtlCol="0">
            <a:spAutoFit/>
          </a:bodyPr>
          <a:lstStyle/>
          <a:p>
            <a:pPr algn="just">
              <a:lnSpc>
                <a:spcPct val="150000"/>
              </a:lnSpc>
            </a:pPr>
            <a:r>
              <a:rPr lang="nl-NL" sz="2100" b="1" kern="100">
                <a:latin typeface="Arial" panose="020B0604020202020204" pitchFamily="34" charset="0"/>
                <a:ea typeface="Calibri" panose="020F0502020204030204" pitchFamily="34" charset="0"/>
                <a:cs typeface="Arial" panose="020B0604020202020204" pitchFamily="34" charset="0"/>
              </a:rPr>
              <a:t>Câu 1. </a:t>
            </a:r>
            <a:r>
              <a:rPr lang="nl-NL" sz="2100" kern="100">
                <a:latin typeface="Arial" panose="020B0604020202020204" pitchFamily="34" charset="0"/>
                <a:ea typeface="Calibri" panose="020F0502020204030204" pitchFamily="34" charset="0"/>
                <a:cs typeface="Arial" panose="020B0604020202020204" pitchFamily="34" charset="0"/>
              </a:rPr>
              <a:t>Gieo đồng tiền hai lần. Xác suất để sau hai lần gieo thì mặt sấp xuất hiện ít nhất một lần.</a:t>
            </a:r>
            <a:endParaRPr lang="en-US" sz="2100" kern="100">
              <a:latin typeface="Arial" panose="020B0604020202020204" pitchFamily="34" charset="0"/>
              <a:ea typeface="Calibri" panose="020F0502020204030204" pitchFamily="34" charset="0"/>
              <a:cs typeface="Arial" panose="020B0604020202020204" pitchFamily="34" charset="0"/>
            </a:endParaRPr>
          </a:p>
        </p:txBody>
      </p:sp>
      <p:sp>
        <p:nvSpPr>
          <p:cNvPr id="7" name="Oval 6"/>
          <p:cNvSpPr/>
          <p:nvPr/>
        </p:nvSpPr>
        <p:spPr>
          <a:xfrm>
            <a:off x="857822" y="29346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5052994" y="191673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297095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40018" y="299177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5126046" y="196593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5132366" y="302810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19"/>
            <a:ext cx="2380249" cy="1517196"/>
            <a:chOff x="1148116" y="2322255"/>
            <a:chExt cx="6349936" cy="956609"/>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95660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956609"/>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5"/>
            <a:ext cx="2380250" cy="956610"/>
            <a:chOff x="1222590" y="2311922"/>
            <a:chExt cx="6442649" cy="603153"/>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0315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cs typeface="Times New Roman" panose="02020603050405020304" pitchFamily="18" charset="0"/>
                              </a:rPr>
                            </m:ctrlPr>
                          </m:fPr>
                          <m:num>
                            <m:r>
                              <a:rPr lang="vi-VN" sz="2000" i="1">
                                <a:latin typeface="Cambria Math" panose="02040503050406030204" pitchFamily="18" charset="0"/>
                                <a:ea typeface="Arial" panose="020B0604020202020204" pitchFamily="34" charset="0"/>
                                <a:cs typeface="Times New Roman" panose="02020603050405020304" pitchFamily="18" charset="0"/>
                              </a:rPr>
                              <m:t>1</m:t>
                            </m:r>
                          </m:num>
                          <m:den>
                            <m:r>
                              <a:rPr lang="en-US" sz="2000" b="0" i="1" smtClean="0">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kern="1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03153"/>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39"/>
            <a:ext cx="2351743" cy="956610"/>
            <a:chOff x="1222590" y="2318119"/>
            <a:chExt cx="5840031" cy="603153"/>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315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4</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3153"/>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39"/>
            <a:ext cx="2380250" cy="959685"/>
            <a:chOff x="1222591" y="2316287"/>
            <a:chExt cx="5310397" cy="605092"/>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3</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5092"/>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82354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14052" y="323545"/>
            <a:ext cx="8537441" cy="1001941"/>
          </a:xfrm>
          <a:prstGeom prst="rect">
            <a:avLst/>
          </a:prstGeom>
          <a:noFill/>
        </p:spPr>
        <p:txBody>
          <a:bodyPr wrap="square" rtlCol="0">
            <a:spAutoFit/>
          </a:bodyPr>
          <a:lstStyle/>
          <a:p>
            <a:pPr marR="30480" algn="just">
              <a:lnSpc>
                <a:spcPct val="150000"/>
              </a:lnSpc>
              <a:spcBef>
                <a:spcPts val="600"/>
              </a:spcBef>
              <a:spcAft>
                <a:spcPts val="600"/>
              </a:spcAft>
            </a:pPr>
            <a:r>
              <a:rPr lang="fr-FR" sz="2100" b="1">
                <a:latin typeface="Arial" panose="020B0604020202020204" pitchFamily="34" charset="0"/>
                <a:ea typeface="Times New Roman" panose="02020603050405020304" pitchFamily="18" charset="0"/>
                <a:cs typeface="Arial" panose="020B0604020202020204" pitchFamily="34" charset="0"/>
              </a:rPr>
              <a:t>Câu 2</a:t>
            </a:r>
            <a:r>
              <a:rPr lang="fr-FR" sz="2100">
                <a:latin typeface="Arial" panose="020B0604020202020204" pitchFamily="34" charset="0"/>
                <a:ea typeface="Times New Roman" panose="02020603050405020304" pitchFamily="18" charset="0"/>
                <a:cs typeface="Arial" panose="020B0604020202020204" pitchFamily="34" charset="0"/>
              </a:rPr>
              <a:t>. Một hộp đựng 4 bi xanh và 6 bi đỏ rút ngẫu nhiên 2 viên bi trong hộp. Xác suất để rút được 1 bi xanh và 1 bi đỏ là:</a:t>
            </a:r>
            <a:endParaRPr lang="en-US" sz="21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val 6"/>
          <p:cNvSpPr/>
          <p:nvPr/>
        </p:nvSpPr>
        <p:spPr>
          <a:xfrm>
            <a:off x="5011192"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11192" y="194692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093388" y="3051962"/>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8825"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04401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092195" y="2004079"/>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21"/>
            <a:ext cx="2380249" cy="959622"/>
            <a:chOff x="1148116" y="2322255"/>
            <a:chExt cx="6349936" cy="605052"/>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605052"/>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2"/>
            <a:ext cx="2380250" cy="959621"/>
            <a:chOff x="1222590" y="2311922"/>
            <a:chExt cx="6442649" cy="605052"/>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6</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05052"/>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40"/>
            <a:ext cx="2351743" cy="959622"/>
            <a:chOff x="1222590" y="2318119"/>
            <a:chExt cx="5840031" cy="605052"/>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505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8</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5052"/>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41"/>
            <a:ext cx="2380250" cy="957955"/>
            <a:chOff x="1222591" y="2316287"/>
            <a:chExt cx="5310397" cy="604001"/>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4001"/>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4001"/>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45937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06947" y="154173"/>
                <a:ext cx="8551652" cy="1989134"/>
              </a:xfrm>
              <a:prstGeom prst="rect">
                <a:avLst/>
              </a:prstGeom>
              <a:noFill/>
            </p:spPr>
            <p:txBody>
              <a:bodyPr wrap="square" rtlCol="0">
                <a:spAutoFit/>
              </a:bodyPr>
              <a:lstStyle/>
              <a:p>
                <a:pPr marR="30480" algn="just">
                  <a:lnSpc>
                    <a:spcPct val="150000"/>
                  </a:lnSpc>
                  <a:spcBef>
                    <a:spcPts val="600"/>
                  </a:spcBef>
                  <a:spcAft>
                    <a:spcPts val="600"/>
                  </a:spcAft>
                </a:pPr>
                <a:r>
                  <a:rPr lang="fr-FR" sz="1700" b="1">
                    <a:latin typeface="Arial" panose="020B0604020202020204" pitchFamily="34" charset="0"/>
                    <a:ea typeface="Times New Roman" panose="02020603050405020304" pitchFamily="18" charset="0"/>
                    <a:cs typeface="Arial" panose="020B0604020202020204" pitchFamily="34" charset="0"/>
                  </a:rPr>
                  <a:t>Câu 3.</a:t>
                </a:r>
                <a:r>
                  <a:rPr lang="fr-FR" sz="1700">
                    <a:effectLst/>
                    <a:latin typeface="Arial" panose="020B0604020202020204" pitchFamily="34" charset="0"/>
                    <a:ea typeface="Times New Roman" panose="02020603050405020304" pitchFamily="18" charset="0"/>
                    <a:cs typeface="Arial" panose="020B0604020202020204" pitchFamily="34" charset="0"/>
                  </a:rPr>
                  <a:t> </a:t>
                </a:r>
                <a:r>
                  <a:rPr lang="vi-VN" sz="1700">
                    <a:effectLst/>
                    <a:latin typeface="Arial" panose="020B0604020202020204" pitchFamily="34" charset="0"/>
                    <a:ea typeface="Times New Roman" panose="02020603050405020304" pitchFamily="18" charset="0"/>
                    <a:cs typeface="Arial" panose="020B0604020202020204" pitchFamily="34" charset="0"/>
                  </a:rPr>
                  <a:t>Hai người độc lập nhau ném bóng vào rổ. Mỗi người ném vào rổ của mình một quả bóng. Biết rằng xác suất ném bóng trúng vào rổ của từng người tương ứng là </a:t>
                </a:r>
                <a14:m>
                  <m:oMath xmlns:m="http://schemas.openxmlformats.org/officeDocument/2006/math">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vi-VN" sz="17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f>
                      <m:fPr>
                        <m:ctrlPr>
                          <a:rPr lang="en-US" sz="1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vi-VN" sz="1700">
                    <a:effectLst/>
                    <a:latin typeface="Arial" panose="020B0604020202020204" pitchFamily="34" charset="0"/>
                    <a:ea typeface="Times New Roman" panose="02020603050405020304" pitchFamily="18" charset="0"/>
                    <a:cs typeface="Arial" panose="020B0604020202020204" pitchFamily="34" charset="0"/>
                  </a:rPr>
                  <a:t> . Gọi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Arial" panose="020B0604020202020204" pitchFamily="34" charset="0"/>
                    <a:ea typeface="Times New Roman" panose="02020603050405020304" pitchFamily="18" charset="0"/>
                    <a:cs typeface="Arial" panose="020B0604020202020204" pitchFamily="34" charset="0"/>
                  </a:rPr>
                  <a:t> là biến cố: “Cả hai cùng ném bóng trúng vào rổ”. Khi đó, xác suất của biến cố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Arial" panose="020B0604020202020204" pitchFamily="34" charset="0"/>
                    <a:ea typeface="Times New Roman" panose="02020603050405020304" pitchFamily="18" charset="0"/>
                    <a:cs typeface="Arial" panose="020B0604020202020204" pitchFamily="34" charset="0"/>
                  </a:rPr>
                  <a:t> là bao nhiêu?</a:t>
                </a:r>
                <a:endParaRPr lang="en-US" sz="1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06947" y="154173"/>
                <a:ext cx="8551652" cy="1989134"/>
              </a:xfrm>
              <a:prstGeom prst="rect">
                <a:avLst/>
              </a:prstGeom>
              <a:blipFill>
                <a:blip r:embed="rId6"/>
                <a:stretch>
                  <a:fillRect l="-428" r="-143" b="-612"/>
                </a:stretch>
              </a:blipFill>
            </p:spPr>
            <p:txBody>
              <a:bodyPr/>
              <a:lstStyle/>
              <a:p>
                <a:r>
                  <a:rPr lang="en-US">
                    <a:noFill/>
                  </a:rPr>
                  <a:t> </a:t>
                </a:r>
              </a:p>
            </p:txBody>
          </p:sp>
        </mc:Fallback>
      </mc:AlternateContent>
      <p:sp>
        <p:nvSpPr>
          <p:cNvPr id="11" name="Oval 10"/>
          <p:cNvSpPr/>
          <p:nvPr/>
        </p:nvSpPr>
        <p:spPr>
          <a:xfrm>
            <a:off x="797628" y="3194429"/>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797628" y="2365784"/>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878631" y="242293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870680" y="324362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grpSp>
        <p:nvGrpSpPr>
          <p:cNvPr id="3" name="Group 2"/>
          <p:cNvGrpSpPr/>
          <p:nvPr/>
        </p:nvGrpSpPr>
        <p:grpSpPr>
          <a:xfrm>
            <a:off x="1527258" y="2123133"/>
            <a:ext cx="2380249" cy="757001"/>
            <a:chOff x="1148116" y="2322255"/>
            <a:chExt cx="6349936" cy="565265"/>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52298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12</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35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522982"/>
                </a:xfrm>
                <a:prstGeom prst="rect">
                  <a:avLst/>
                </a:prstGeom>
                <a:blipFill>
                  <a:blip r:embed="rId8"/>
                  <a:stretch>
                    <a:fillRect b="-2609"/>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757917" y="2092297"/>
            <a:ext cx="2380250" cy="770839"/>
            <a:chOff x="1222590" y="2311922"/>
            <a:chExt cx="6442649" cy="575598"/>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52298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25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522983"/>
                </a:xfrm>
                <a:prstGeom prst="rect">
                  <a:avLst/>
                </a:prstGeom>
                <a:blipFill>
                  <a:blip r:embed="rId12"/>
                  <a:stretch>
                    <a:fillRect b="-1739"/>
                  </a:stretch>
                </a:blipFill>
              </p:spPr>
              <p:txBody>
                <a:bodyPr/>
                <a:lstStyle/>
                <a:p>
                  <a:r>
                    <a:rPr lang="en-US">
                      <a:noFill/>
                    </a:rPr>
                    <a:t> </a:t>
                  </a:r>
                </a:p>
              </p:txBody>
            </p:sp>
          </mc:Fallback>
        </mc:AlternateContent>
      </p:grpSp>
      <p:grpSp>
        <p:nvGrpSpPr>
          <p:cNvPr id="32" name="Group 31"/>
          <p:cNvGrpSpPr/>
          <p:nvPr/>
        </p:nvGrpSpPr>
        <p:grpSpPr>
          <a:xfrm>
            <a:off x="1527258" y="2951991"/>
            <a:ext cx="2351743" cy="762540"/>
            <a:chOff x="1222590" y="2318119"/>
            <a:chExt cx="5840031" cy="569401"/>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522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49</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522092"/>
                </a:xfrm>
                <a:prstGeom prst="rect">
                  <a:avLst/>
                </a:prstGeom>
                <a:blipFill>
                  <a:blip r:embed="rId13"/>
                  <a:stretch>
                    <a:fillRect b="-2609"/>
                  </a:stretch>
                </a:blipFill>
              </p:spPr>
              <p:txBody>
                <a:bodyPr/>
                <a:lstStyle/>
                <a:p>
                  <a:r>
                    <a:rPr lang="en-US">
                      <a:noFill/>
                    </a:rPr>
                    <a:t> </a:t>
                  </a:r>
                </a:p>
              </p:txBody>
            </p:sp>
          </mc:Fallback>
        </mc:AlternateContent>
      </p:grpSp>
      <p:grpSp>
        <p:nvGrpSpPr>
          <p:cNvPr id="35" name="Group 34"/>
          <p:cNvGrpSpPr/>
          <p:nvPr/>
        </p:nvGrpSpPr>
        <p:grpSpPr>
          <a:xfrm>
            <a:off x="5749966" y="2952441"/>
            <a:ext cx="2380250" cy="764993"/>
            <a:chOff x="1222591" y="2316287"/>
            <a:chExt cx="5310397" cy="571233"/>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52298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1700" i="1">
                                <a:effectLst/>
                                <a:latin typeface="Cambria Math" panose="02040503050406030204" pitchFamily="18" charset="0"/>
                                <a:cs typeface="Times New Roman" panose="02020603050405020304" pitchFamily="18" charset="0"/>
                              </a:rPr>
                            </m:ctrlPr>
                          </m:fPr>
                          <m:num>
                            <m:r>
                              <a:rPr lang="vi-VN" sz="1700" i="1">
                                <a:effectLst/>
                                <a:latin typeface="Cambria Math" panose="02040503050406030204" pitchFamily="18" charset="0"/>
                                <a:ea typeface="Arial" panose="020B0604020202020204" pitchFamily="34" charset="0"/>
                                <a:cs typeface="Times New Roman" panose="02020603050405020304" pitchFamily="18" charset="0"/>
                              </a:rPr>
                              <m:t>2</m:t>
                            </m:r>
                          </m:num>
                          <m:den>
                            <m:r>
                              <a:rPr lang="vi-VN" sz="1700" i="1">
                                <a:effectLst/>
                                <a:latin typeface="Cambria Math" panose="02040503050406030204" pitchFamily="18" charset="0"/>
                                <a:ea typeface="Arial" panose="020B0604020202020204" pitchFamily="34" charset="0"/>
                                <a:cs typeface="Times New Roman" panose="02020603050405020304" pitchFamily="18" charset="0"/>
                              </a:rPr>
                              <m:t>35</m:t>
                            </m:r>
                          </m:den>
                        </m:f>
                      </m:oMath>
                    </m:oMathPara>
                  </a14:m>
                  <a:endParaRPr kumimoji="0" lang="en-US" sz="17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522983"/>
                </a:xfrm>
                <a:prstGeom prst="rect">
                  <a:avLst/>
                </a:prstGeom>
                <a:blipFill>
                  <a:blip r:embed="rId14"/>
                  <a:stretch>
                    <a:fillRect b="-2609"/>
                  </a:stretch>
                </a:blipFill>
              </p:spPr>
              <p:txBody>
                <a:bodyPr/>
                <a:lstStyle/>
                <a:p>
                  <a:r>
                    <a:rPr lang="en-US">
                      <a:noFill/>
                    </a:rPr>
                    <a:t> </a:t>
                  </a:r>
                </a:p>
              </p:txBody>
            </p:sp>
          </mc:Fallback>
        </mc:AlternateContent>
      </p:grpSp>
      <p:sp>
        <p:nvSpPr>
          <p:cNvPr id="27" name="Oval 26"/>
          <p:cNvSpPr/>
          <p:nvPr/>
        </p:nvSpPr>
        <p:spPr>
          <a:xfrm>
            <a:off x="5009853" y="319119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28" name="Oval 27"/>
          <p:cNvSpPr/>
          <p:nvPr/>
        </p:nvSpPr>
        <p:spPr>
          <a:xfrm>
            <a:off x="5007899" y="236892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38" name="TextBox 37"/>
          <p:cNvSpPr txBox="1"/>
          <p:nvPr/>
        </p:nvSpPr>
        <p:spPr>
          <a:xfrm>
            <a:off x="5092049" y="3248340"/>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9" name="TextBox 38"/>
          <p:cNvSpPr txBox="1"/>
          <p:nvPr/>
        </p:nvSpPr>
        <p:spPr>
          <a:xfrm>
            <a:off x="5088902" y="2426075"/>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224192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11"/>
                                        </p:tgtEl>
                                        <p:attrNameLst>
                                          <p:attrName>fillcolor</p:attrName>
                                        </p:attrNameLst>
                                      </p:cBhvr>
                                      <p:to>
                                        <a:schemeClr val="accent2"/>
                                      </p:to>
                                    </p:animClr>
                                    <p:set>
                                      <p:cBhvr>
                                        <p:cTn id="15" dur="2000" fill="hold"/>
                                        <p:tgtEl>
                                          <p:spTgt spid="11"/>
                                        </p:tgtEl>
                                        <p:attrNameLst>
                                          <p:attrName>fill.type</p:attrName>
                                        </p:attrNameLst>
                                      </p:cBhvr>
                                      <p:to>
                                        <p:strVal val="solid"/>
                                      </p:to>
                                    </p:set>
                                    <p:set>
                                      <p:cBhvr>
                                        <p:cTn id="16" dur="2000" fill="hold"/>
                                        <p:tgtEl>
                                          <p:spTgt spid="11"/>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3"/>
                                        </p:tgtEl>
                                        <p:attrNameLst>
                                          <p:attrName>fillcolor</p:attrName>
                                        </p:attrNameLst>
                                      </p:cBhvr>
                                      <p:to>
                                        <a:schemeClr val="accent2"/>
                                      </p:to>
                                    </p:animClr>
                                    <p:set>
                                      <p:cBhvr>
                                        <p:cTn id="22" dur="2000" fill="hold"/>
                                        <p:tgtEl>
                                          <p:spTgt spid="13"/>
                                        </p:tgtEl>
                                        <p:attrNameLst>
                                          <p:attrName>fill.type</p:attrName>
                                        </p:attrNameLst>
                                      </p:cBhvr>
                                      <p:to>
                                        <p:strVal val="solid"/>
                                      </p:to>
                                    </p:set>
                                    <p:set>
                                      <p:cBhvr>
                                        <p:cTn id="23" dur="2000" fill="hold"/>
                                        <p:tgtEl>
                                          <p:spTgt spid="1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24" restart="whenNotActive" fill="hold" evtFilter="cancelBubble" nodeType="interactiveSeq">
                <p:stCondLst>
                  <p:cond evt="onClick" delay="0">
                    <p:tgtEl>
                      <p:spTgt spid="3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7"/>
                                        </p:tgtEl>
                                        <p:attrNameLst>
                                          <p:attrName>fillcolor</p:attrName>
                                        </p:attrNameLst>
                                      </p:cBhvr>
                                      <p:to>
                                        <a:srgbClr val="3399FF"/>
                                      </p:to>
                                    </p:animClr>
                                    <p:set>
                                      <p:cBhvr>
                                        <p:cTn id="29" dur="2000" fill="hold"/>
                                        <p:tgtEl>
                                          <p:spTgt spid="27"/>
                                        </p:tgtEl>
                                        <p:attrNameLst>
                                          <p:attrName>fill.type</p:attrName>
                                        </p:attrNameLst>
                                      </p:cBhvr>
                                      <p:to>
                                        <p:strVal val="solid"/>
                                      </p:to>
                                    </p:set>
                                    <p:set>
                                      <p:cBhvr>
                                        <p:cTn id="30" dur="2000" fill="hold"/>
                                        <p:tgtEl>
                                          <p:spTgt spid="2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31" restart="whenNotActive" fill="hold" evtFilter="cancelBubble" nodeType="interactiveSeq">
                <p:stCondLst>
                  <p:cond evt="onClick" delay="0">
                    <p:tgtEl>
                      <p:spTgt spid="39"/>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28"/>
                                        </p:tgtEl>
                                        <p:attrNameLst>
                                          <p:attrName>fillcolor</p:attrName>
                                        </p:attrNameLst>
                                      </p:cBhvr>
                                      <p:to>
                                        <a:schemeClr val="accent2"/>
                                      </p:to>
                                    </p:animClr>
                                    <p:set>
                                      <p:cBhvr>
                                        <p:cTn id="36" dur="2000" fill="hold"/>
                                        <p:tgtEl>
                                          <p:spTgt spid="28"/>
                                        </p:tgtEl>
                                        <p:attrNameLst>
                                          <p:attrName>fill.type</p:attrName>
                                        </p:attrNameLst>
                                      </p:cBhvr>
                                      <p:to>
                                        <p:strVal val="solid"/>
                                      </p:to>
                                    </p:set>
                                    <p:set>
                                      <p:cBhvr>
                                        <p:cTn id="37" dur="2000" fill="hold"/>
                                        <p:tgtEl>
                                          <p:spTgt spid="2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9"/>
                  </p:tgtEl>
                </p:cond>
              </p:nextCondLst>
            </p:seq>
          </p:childTnLst>
        </p:cTn>
      </p:par>
    </p:tnLst>
    <p:bldLst>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314052" y="130082"/>
                <a:ext cx="8537441" cy="1421992"/>
              </a:xfrm>
              <a:prstGeom prst="rect">
                <a:avLst/>
              </a:prstGeom>
              <a:noFill/>
            </p:spPr>
            <p:txBody>
              <a:bodyPr wrap="square" rtlCol="0">
                <a:spAutoFit/>
              </a:bodyPr>
              <a:lstStyle/>
              <a:p>
                <a:pPr marR="30480" algn="just">
                  <a:lnSpc>
                    <a:spcPct val="150000"/>
                  </a:lnSpc>
                  <a:spcBef>
                    <a:spcPts val="600"/>
                  </a:spcBef>
                  <a:spcAft>
                    <a:spcPts val="600"/>
                  </a:spcAft>
                </a:pPr>
                <a:r>
                  <a:rPr lang="fr-FR" sz="2000" b="1">
                    <a:latin typeface="Arial" panose="020B0604020202020204" pitchFamily="34" charset="0"/>
                    <a:ea typeface="Times New Roman" panose="02020603050405020304" pitchFamily="18" charset="0"/>
                    <a:cs typeface="Arial" panose="020B0604020202020204" pitchFamily="34" charset="0"/>
                  </a:rPr>
                  <a:t>Câu 4.</a:t>
                </a:r>
                <a:r>
                  <a:rPr lang="fr-FR" sz="2000">
                    <a:effectLst/>
                    <a:latin typeface="Arial" panose="020B0604020202020204" pitchFamily="34" charset="0"/>
                    <a:ea typeface="Times New Roman" panose="02020603050405020304" pitchFamily="18" charset="0"/>
                    <a:cs typeface="Arial" panose="020B0604020202020204" pitchFamily="34" charset="0"/>
                  </a:rPr>
                  <a:t> </a:t>
                </a:r>
                <a:r>
                  <a:rPr lang="vi-VN" sz="2000">
                    <a:effectLst/>
                    <a:latin typeface="Arial" panose="020B0604020202020204" pitchFamily="34" charset="0"/>
                    <a:ea typeface="Times New Roman" panose="02020603050405020304" pitchFamily="18" charset="0"/>
                    <a:cs typeface="Arial" panose="020B0604020202020204" pitchFamily="34" charset="0"/>
                  </a:rPr>
                  <a:t>Hai xạ thủ bắn mỗi người một viên đạn vào bia, biết xác suất bắn trúng vòng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2000">
                    <a:effectLst/>
                    <a:latin typeface="Arial" panose="020B0604020202020204" pitchFamily="34" charset="0"/>
                    <a:ea typeface="Times New Roman" panose="02020603050405020304" pitchFamily="18" charset="0"/>
                    <a:cs typeface="Arial" panose="020B0604020202020204" pitchFamily="34" charset="0"/>
                  </a:rPr>
                  <a:t> của xạ thủ thứ nhất là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75</m:t>
                    </m:r>
                  </m:oMath>
                </a14:m>
                <a:r>
                  <a:rPr lang="vi-VN" sz="2000">
                    <a:effectLst/>
                    <a:latin typeface="Arial" panose="020B0604020202020204" pitchFamily="34" charset="0"/>
                    <a:ea typeface="Times New Roman" panose="02020603050405020304" pitchFamily="18" charset="0"/>
                    <a:cs typeface="Arial" panose="020B0604020202020204" pitchFamily="34" charset="0"/>
                  </a:rPr>
                  <a:t> và của xạ thủ thứ hai là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85</m:t>
                    </m:r>
                  </m:oMath>
                </a14:m>
                <a:r>
                  <a:rPr lang="vi-VN" sz="2000">
                    <a:effectLst/>
                    <a:latin typeface="Arial" panose="020B0604020202020204" pitchFamily="34" charset="0"/>
                    <a:ea typeface="Times New Roman" panose="02020603050405020304" pitchFamily="18" charset="0"/>
                    <a:cs typeface="Arial" panose="020B0604020202020204" pitchFamily="34" charset="0"/>
                  </a:rPr>
                  <a:t>. Tính xác suất để có ít nhất một viên trúng vòng </a:t>
                </a:r>
                <a14:m>
                  <m:oMath xmlns:m="http://schemas.openxmlformats.org/officeDocument/2006/math">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vi-VN" sz="2000">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14052" y="130082"/>
                <a:ext cx="8537441" cy="1421992"/>
              </a:xfrm>
              <a:prstGeom prst="rect">
                <a:avLst/>
              </a:prstGeom>
              <a:blipFill>
                <a:blip r:embed="rId6"/>
                <a:stretch>
                  <a:fillRect l="-786" r="-1214" b="-6410"/>
                </a:stretch>
              </a:blipFill>
            </p:spPr>
            <p:txBody>
              <a:bodyPr/>
              <a:lstStyle/>
              <a:p>
                <a:r>
                  <a:rPr lang="en-US">
                    <a:noFill/>
                  </a:rPr>
                  <a:t> </a:t>
                </a:r>
              </a:p>
            </p:txBody>
          </p:sp>
        </mc:Fallback>
      </mc:AlternateContent>
      <p:sp>
        <p:nvSpPr>
          <p:cNvPr id="7" name="Oval 6"/>
          <p:cNvSpPr/>
          <p:nvPr/>
        </p:nvSpPr>
        <p:spPr>
          <a:xfrm>
            <a:off x="858768" y="19287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3058420"/>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3060113"/>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5051272" y="19287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40964" y="198585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5132275" y="1985857"/>
            <a:ext cx="34290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10761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117263"/>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481590" y="1829749"/>
            <a:ext cx="2397411" cy="684493"/>
            <a:chOff x="1047496" y="2455940"/>
            <a:chExt cx="6395720" cy="431580"/>
          </a:xfrm>
        </p:grpSpPr>
        <p:pic>
          <p:nvPicPr>
            <p:cNvPr id="6" name="Picture 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047496" y="2468592"/>
                  <a:ext cx="6349936" cy="38483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0</m:t>
                        </m:r>
                        <m:r>
                          <a:rPr lang="vi-VN" sz="2000" i="1">
                            <a:latin typeface="Cambria Math" panose="02040503050406030204" pitchFamily="18" charset="0"/>
                            <a:ea typeface="Arial" panose="020B0604020202020204" pitchFamily="34" charset="0"/>
                            <a:cs typeface="Times New Roman" panose="02020603050405020304" pitchFamily="18" charset="0"/>
                          </a:rPr>
                          <m:t>,</m:t>
                        </m:r>
                        <m:r>
                          <a:rPr lang="vi-VN" sz="2000" i="1">
                            <a:latin typeface="Cambria Math" panose="02040503050406030204" pitchFamily="18" charset="0"/>
                            <a:ea typeface="Arial" panose="020B0604020202020204" pitchFamily="34" charset="0"/>
                            <a:cs typeface="Times New Roman" panose="02020603050405020304" pitchFamily="18" charset="0"/>
                          </a:rPr>
                          <m:t>9625</m:t>
                        </m:r>
                        <m:r>
                          <m:rPr>
                            <m:nor/>
                          </m:rPr>
                          <a:rPr lang="vi-VN" sz="2000">
                            <a:effectLst/>
                            <a:latin typeface="Times New Roman" panose="02020603050405020304" pitchFamily="18" charset="0"/>
                            <a:ea typeface="Arial" panose="020B0604020202020204" pitchFamily="34" charset="0"/>
                          </a:rPr>
                          <m:t>	</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47496" y="2468592"/>
                  <a:ext cx="6349936" cy="384839"/>
                </a:xfrm>
                <a:prstGeom prst="rect">
                  <a:avLst/>
                </a:prstGeom>
                <a:blipFill>
                  <a:blip r:embed="rId8"/>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9"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0"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1"/>
          <a:stretch>
            <a:fillRect/>
          </a:stretch>
        </p:blipFill>
        <p:spPr>
          <a:xfrm>
            <a:off x="8203068" y="4075793"/>
            <a:ext cx="940932" cy="949604"/>
          </a:xfrm>
          <a:prstGeom prst="rect">
            <a:avLst/>
          </a:prstGeom>
        </p:spPr>
      </p:pic>
      <p:grpSp>
        <p:nvGrpSpPr>
          <p:cNvPr id="29" name="Group 28"/>
          <p:cNvGrpSpPr/>
          <p:nvPr/>
        </p:nvGrpSpPr>
        <p:grpSpPr>
          <a:xfrm>
            <a:off x="5749966" y="1812747"/>
            <a:ext cx="2380250" cy="684492"/>
            <a:chOff x="1222590" y="2455940"/>
            <a:chExt cx="6442649" cy="431580"/>
          </a:xfrm>
        </p:grpSpPr>
        <p:pic>
          <p:nvPicPr>
            <p:cNvPr id="30" name="Picture 29"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483541"/>
                  <a:ext cx="5559227" cy="397816"/>
                </a:xfrm>
                <a:prstGeom prst="rect">
                  <a:avLst/>
                </a:prstGeom>
                <a:noFill/>
              </p:spPr>
              <p:txBody>
                <a:bodyPr wrap="square" rtlCol="0">
                  <a:spAutoFit/>
                </a:bodyPr>
                <a:lstStyle/>
                <a:p>
                  <a:pPr marR="3048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0</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325</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483541"/>
                  <a:ext cx="5559227" cy="397816"/>
                </a:xfrm>
                <a:prstGeom prst="rect">
                  <a:avLst/>
                </a:prstGeom>
                <a:blipFill>
                  <a:blip r:embed="rId12"/>
                  <a:stretch>
                    <a:fillRect/>
                  </a:stretch>
                </a:blipFill>
              </p:spPr>
              <p:txBody>
                <a:bodyPr/>
                <a:lstStyle/>
                <a:p>
                  <a:r>
                    <a:rPr lang="en-US">
                      <a:noFill/>
                    </a:rPr>
                    <a:t> </a:t>
                  </a:r>
                </a:p>
              </p:txBody>
            </p:sp>
          </mc:Fallback>
        </mc:AlternateContent>
      </p:grpSp>
      <p:grpSp>
        <p:nvGrpSpPr>
          <p:cNvPr id="32" name="Group 31"/>
          <p:cNvGrpSpPr/>
          <p:nvPr/>
        </p:nvGrpSpPr>
        <p:grpSpPr>
          <a:xfrm>
            <a:off x="1527258" y="2968632"/>
            <a:ext cx="2351743" cy="714094"/>
            <a:chOff x="1222590" y="2437276"/>
            <a:chExt cx="5840031" cy="450244"/>
          </a:xfrm>
        </p:grpSpPr>
        <p:pic>
          <p:nvPicPr>
            <p:cNvPr id="33" name="Picture 32" descr="1456.png"/>
            <p:cNvPicPr>
              <a:picLocks noChangeAspect="1"/>
            </p:cNvPicPr>
            <p:nvPr/>
          </p:nvPicPr>
          <p:blipFill>
            <a:blip r:embed="rId7"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668646" y="2437276"/>
                  <a:ext cx="4791889" cy="384839"/>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Arial" panose="020B0604020202020204" pitchFamily="34" charset="0"/>
                            <a:cs typeface="Times New Roman" panose="02020603050405020304" pitchFamily="18" charset="0"/>
                          </a:rPr>
                          <m:t>0</m:t>
                        </m:r>
                        <m:r>
                          <a:rPr lang="vi-VN" sz="2000" i="1">
                            <a:latin typeface="Cambria Math" panose="02040503050406030204" pitchFamily="18" charset="0"/>
                            <a:ea typeface="Arial" panose="020B0604020202020204" pitchFamily="34" charset="0"/>
                            <a:cs typeface="Times New Roman" panose="02020603050405020304" pitchFamily="18" charset="0"/>
                          </a:rPr>
                          <m:t>,</m:t>
                        </m:r>
                        <m:r>
                          <a:rPr lang="vi-VN" sz="2000" i="1">
                            <a:latin typeface="Cambria Math" panose="02040503050406030204" pitchFamily="18" charset="0"/>
                            <a:ea typeface="Arial" panose="020B0604020202020204" pitchFamily="34" charset="0"/>
                            <a:cs typeface="Times New Roman" panose="02020603050405020304" pitchFamily="18" charset="0"/>
                          </a:rPr>
                          <m:t>6375</m:t>
                        </m:r>
                        <m:r>
                          <m:rPr>
                            <m:nor/>
                          </m:rPr>
                          <a:rPr lang="vi-VN" sz="2000">
                            <a:effectLst/>
                            <a:latin typeface="Times New Roman" panose="02020603050405020304" pitchFamily="18" charset="0"/>
                            <a:ea typeface="Arial" panose="020B0604020202020204" pitchFamily="34" charset="0"/>
                          </a:rPr>
                          <m:t>	</m:t>
                        </m:r>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668646" y="2437276"/>
                  <a:ext cx="4791889" cy="384839"/>
                </a:xfrm>
                <a:prstGeom prst="rect">
                  <a:avLst/>
                </a:prstGeom>
                <a:blipFill>
                  <a:blip r:embed="rId13"/>
                  <a:stretch>
                    <a:fillRect/>
                  </a:stretch>
                </a:blipFill>
              </p:spPr>
              <p:txBody>
                <a:bodyPr/>
                <a:lstStyle/>
                <a:p>
                  <a:r>
                    <a:rPr lang="en-US">
                      <a:noFill/>
                    </a:rPr>
                    <a:t> </a:t>
                  </a:r>
                </a:p>
              </p:txBody>
            </p:sp>
          </mc:Fallback>
        </mc:AlternateContent>
      </p:grpSp>
      <p:grpSp>
        <p:nvGrpSpPr>
          <p:cNvPr id="35" name="Group 34"/>
          <p:cNvGrpSpPr/>
          <p:nvPr/>
        </p:nvGrpSpPr>
        <p:grpSpPr>
          <a:xfrm>
            <a:off x="5749966" y="3001137"/>
            <a:ext cx="2380250" cy="684492"/>
            <a:chOff x="1222591" y="2455940"/>
            <a:chExt cx="5310397" cy="431580"/>
          </a:xfrm>
        </p:grpSpPr>
        <p:pic>
          <p:nvPicPr>
            <p:cNvPr id="36" name="Picture 35" descr="1456.png"/>
            <p:cNvPicPr>
              <a:picLocks noChangeAspect="1"/>
            </p:cNvPicPr>
            <p:nvPr/>
          </p:nvPicPr>
          <p:blipFill>
            <a:blip r:embed="rId7"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472081"/>
                  <a:ext cx="4806154" cy="397816"/>
                </a:xfrm>
                <a:prstGeom prst="rect">
                  <a:avLst/>
                </a:prstGeom>
                <a:noFill/>
              </p:spPr>
              <p:txBody>
                <a:bodyPr wrap="square" rtlCol="0">
                  <a:spAutoFit/>
                </a:bodyPr>
                <a:lstStyle/>
                <a:p>
                  <a:pPr marR="30480">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2000" i="1">
                            <a:latin typeface="Cambria Math" panose="02040503050406030204" pitchFamily="18" charset="0"/>
                            <a:ea typeface="Times New Roman" panose="02020603050405020304" pitchFamily="18" charset="0"/>
                            <a:cs typeface="Times New Roman" panose="02020603050405020304" pitchFamily="18" charset="0"/>
                          </a:rPr>
                          <m:t>0</m:t>
                        </m:r>
                        <m:r>
                          <a:rPr lang="vi-VN" sz="2000" i="1">
                            <a:latin typeface="Cambria Math" panose="02040503050406030204" pitchFamily="18" charset="0"/>
                            <a:ea typeface="Times New Roman" panose="02020603050405020304" pitchFamily="18" charset="0"/>
                            <a:cs typeface="Times New Roman" panose="02020603050405020304" pitchFamily="18" charset="0"/>
                          </a:rPr>
                          <m:t>,</m:t>
                        </m:r>
                        <m:r>
                          <a:rPr lang="vi-VN" sz="2000" i="1">
                            <a:latin typeface="Cambria Math" panose="02040503050406030204" pitchFamily="18" charset="0"/>
                            <a:ea typeface="Times New Roman" panose="02020603050405020304" pitchFamily="18" charset="0"/>
                            <a:cs typeface="Times New Roman" panose="02020603050405020304" pitchFamily="18" charset="0"/>
                          </a:rPr>
                          <m:t>0375</m:t>
                        </m:r>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472081"/>
                  <a:ext cx="4806154" cy="397816"/>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8464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495">
            <a:alpha val="33000"/>
          </a:srgbClr>
        </a:solidFill>
        <a:effectLst/>
      </p:bgPr>
    </p:bg>
    <p:spTree>
      <p:nvGrpSpPr>
        <p:cNvPr id="1" name=""/>
        <p:cNvGrpSpPr/>
        <p:nvPr/>
      </p:nvGrpSpPr>
      <p:grpSpPr>
        <a:xfrm>
          <a:off x="0" y="0"/>
          <a:ext cx="0" cy="0"/>
          <a:chOff x="0" y="0"/>
          <a:chExt cx="0" cy="0"/>
        </a:xfrm>
      </p:grpSpPr>
      <p:sp>
        <p:nvSpPr>
          <p:cNvPr id="5" name="TextBox 4"/>
          <p:cNvSpPr txBox="1"/>
          <p:nvPr/>
        </p:nvSpPr>
        <p:spPr>
          <a:xfrm>
            <a:off x="314052" y="162340"/>
            <a:ext cx="8537441" cy="1421992"/>
          </a:xfrm>
          <a:prstGeom prst="rect">
            <a:avLst/>
          </a:prstGeom>
          <a:noFill/>
        </p:spPr>
        <p:txBody>
          <a:bodyPr wrap="square" rtlCol="0">
            <a:spAutoFit/>
          </a:bodyPr>
          <a:lstStyle/>
          <a:p>
            <a:pPr marR="30480" algn="just">
              <a:lnSpc>
                <a:spcPct val="150000"/>
              </a:lnSpc>
              <a:spcBef>
                <a:spcPts val="600"/>
              </a:spcBef>
              <a:spcAft>
                <a:spcPts val="600"/>
              </a:spcAft>
            </a:pPr>
            <a:r>
              <a:rPr lang="fr-FR" sz="2000" b="1">
                <a:latin typeface="Arial" panose="020B0604020202020204" pitchFamily="34" charset="0"/>
                <a:ea typeface="Times New Roman" panose="02020603050405020304" pitchFamily="18" charset="0"/>
                <a:cs typeface="Arial" panose="020B0604020202020204" pitchFamily="34" charset="0"/>
              </a:rPr>
              <a:t>Câu 5.</a:t>
            </a:r>
            <a:r>
              <a:rPr lang="fr-FR" sz="2000">
                <a:latin typeface="Arial" panose="020B0604020202020204" pitchFamily="34" charset="0"/>
                <a:ea typeface="Times New Roman" panose="02020603050405020304" pitchFamily="18" charset="0"/>
                <a:cs typeface="Arial" panose="020B0604020202020204" pitchFamily="34" charset="0"/>
              </a:rPr>
              <a:t> Trong một chiếc hộp có 20 viên bi, trong đó có 8 viên bi màu đỏ, 7 viên bi màu xanh và 5 viên bi màu vàng. Lấy ngẫu nhiên ra 3 viên bi. Tìm xác suất để 3 viên bi lấy ra đều màu đỏ.</a:t>
            </a:r>
            <a:endParaRPr lang="en-US" sz="2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Oval 6"/>
          <p:cNvSpPr/>
          <p:nvPr/>
        </p:nvSpPr>
        <p:spPr>
          <a:xfrm>
            <a:off x="5051363"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1" name="Oval 10"/>
          <p:cNvSpPr/>
          <p:nvPr/>
        </p:nvSpPr>
        <p:spPr>
          <a:xfrm>
            <a:off x="857057" y="2994812"/>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5051363" y="2996505"/>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57822" y="1944907"/>
            <a:ext cx="514350" cy="514350"/>
          </a:xfrm>
          <a:prstGeom prst="ellipse">
            <a:avLst/>
          </a:prstGeom>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5133559" y="200205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30874" y="19941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0109" y="304401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5132366" y="305365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 name="Group 2"/>
          <p:cNvGrpSpPr/>
          <p:nvPr/>
        </p:nvGrpSpPr>
        <p:grpSpPr>
          <a:xfrm>
            <a:off x="1519307" y="1617719"/>
            <a:ext cx="2380249" cy="959685"/>
            <a:chOff x="1148116" y="2322255"/>
            <a:chExt cx="6349936" cy="605092"/>
          </a:xfrm>
        </p:grpSpPr>
        <p:pic>
          <p:nvPicPr>
            <p:cNvPr id="6" name="Picture 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220626" cy="431580"/>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148116" y="2322255"/>
                  <a:ext cx="6349936"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13</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285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48116" y="2322255"/>
                  <a:ext cx="6349936" cy="605092"/>
                </a:xfrm>
                <a:prstGeom prst="rect">
                  <a:avLst/>
                </a:prstGeom>
                <a:blipFill>
                  <a:blip r:embed="rId7"/>
                  <a:stretch>
                    <a:fillRect/>
                  </a:stretch>
                </a:blipFill>
              </p:spPr>
              <p:txBody>
                <a:bodyPr/>
                <a:lstStyle/>
                <a:p>
                  <a:r>
                    <a:rPr lang="en-US">
                      <a:noFill/>
                    </a:rPr>
                    <a:t> </a:t>
                  </a:r>
                </a:p>
              </p:txBody>
            </p:sp>
          </mc:Fallback>
        </mc:AlternateContent>
      </p:grpSp>
      <p:pic>
        <p:nvPicPr>
          <p:cNvPr id="25" name="Picture 14" descr="kim phut"/>
          <p:cNvPicPr>
            <a:picLocks noChangeAspect="1" noChangeArrowheads="1"/>
          </p:cNvPicPr>
          <p:nvPr/>
        </p:nvPicPr>
        <p:blipFill>
          <a:blip r:embed="rId8" cstate="print"/>
          <a:srcRect/>
          <a:stretch>
            <a:fillRect/>
          </a:stretch>
        </p:blipFill>
        <p:spPr bwMode="auto">
          <a:xfrm>
            <a:off x="3604567" y="4340526"/>
            <a:ext cx="610030" cy="574147"/>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3439817" y="4081490"/>
            <a:ext cx="935382" cy="943907"/>
          </a:xfrm>
          <a:prstGeom prst="rect">
            <a:avLst/>
          </a:prstGeom>
          <a:noFill/>
        </p:spPr>
      </p:pic>
      <p:sp>
        <p:nvSpPr>
          <p:cNvPr id="26" name="Cloud 25"/>
          <p:cNvSpPr/>
          <p:nvPr/>
        </p:nvSpPr>
        <p:spPr>
          <a:xfrm>
            <a:off x="4582773" y="4187426"/>
            <a:ext cx="1706360" cy="735610"/>
          </a:xfrm>
          <a:prstGeom prst="cloud">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Hết giờ</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p:cNvPicPr>
            <a:picLocks noChangeAspect="1"/>
          </p:cNvPicPr>
          <p:nvPr/>
        </p:nvPicPr>
        <p:blipFill>
          <a:blip r:embed="rId10"/>
          <a:stretch>
            <a:fillRect/>
          </a:stretch>
        </p:blipFill>
        <p:spPr>
          <a:xfrm>
            <a:off x="8203068" y="4075793"/>
            <a:ext cx="940932" cy="949604"/>
          </a:xfrm>
          <a:prstGeom prst="rect">
            <a:avLst/>
          </a:prstGeom>
        </p:spPr>
      </p:pic>
      <p:grpSp>
        <p:nvGrpSpPr>
          <p:cNvPr id="29" name="Group 28"/>
          <p:cNvGrpSpPr/>
          <p:nvPr/>
        </p:nvGrpSpPr>
        <p:grpSpPr>
          <a:xfrm>
            <a:off x="5749966" y="1584332"/>
            <a:ext cx="2380250" cy="1036630"/>
            <a:chOff x="1222590" y="2311922"/>
            <a:chExt cx="6442649" cy="653607"/>
          </a:xfrm>
        </p:grpSpPr>
        <p:pic>
          <p:nvPicPr>
            <p:cNvPr id="30" name="Picture 29"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6442649" cy="431580"/>
            </a:xfrm>
            <a:prstGeom prst="rect">
              <a:avLst/>
            </a:prstGeom>
          </p:spPr>
        </p:pic>
        <mc:AlternateContent xmlns:mc="http://schemas.openxmlformats.org/markup-compatibility/2006" xmlns:a14="http://schemas.microsoft.com/office/drawing/2010/main">
          <mc:Choice Requires="a14">
            <p:sp>
              <p:nvSpPr>
                <p:cNvPr id="31" name="TextBox 30"/>
                <p:cNvSpPr txBox="1"/>
                <p:nvPr/>
              </p:nvSpPr>
              <p:spPr>
                <a:xfrm>
                  <a:off x="1664301" y="2311922"/>
                  <a:ext cx="5559227" cy="653607"/>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ea typeface="Times New Roman" panose="02020603050405020304" pitchFamily="18" charset="0"/>
                                <a:cs typeface="Times New Roman" panose="02020603050405020304" pitchFamily="18" charset="0"/>
                              </a:rPr>
                            </m:ctrlPr>
                          </m:fPr>
                          <m:num>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14</m:t>
                            </m:r>
                          </m:num>
                          <m:den>
                            <m:r>
                              <a:rPr lang="vi-VN" sz="2000" i="1">
                                <a:effectLst/>
                                <a:latin typeface="Cambria Math" panose="02040503050406030204" pitchFamily="18" charset="0"/>
                                <a:ea typeface="Times New Roman" panose="02020603050405020304" pitchFamily="18" charset="0"/>
                                <a:cs typeface="Times New Roman" panose="02020603050405020304" pitchFamily="18" charset="0"/>
                              </a:rPr>
                              <m:t>285</m:t>
                            </m:r>
                          </m:den>
                        </m:f>
                      </m:oMath>
                    </m:oMathPara>
                  </a14:m>
                  <a:endParaRPr lang="en-US" sz="1800">
                    <a:effectLst/>
                    <a:latin typeface="Times New Roman" panose="02020603050405020304" pitchFamily="18" charset="0"/>
                    <a:ea typeface="Times New Roman" panose="02020603050405020304" pitchFamily="18"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664301" y="2311922"/>
                  <a:ext cx="5559227" cy="653607"/>
                </a:xfrm>
                <a:prstGeom prst="rect">
                  <a:avLst/>
                </a:prstGeom>
                <a:blipFill>
                  <a:blip r:embed="rId11"/>
                  <a:stretch>
                    <a:fillRect/>
                  </a:stretch>
                </a:blipFill>
              </p:spPr>
              <p:txBody>
                <a:bodyPr/>
                <a:lstStyle/>
                <a:p>
                  <a:r>
                    <a:rPr lang="en-US">
                      <a:noFill/>
                    </a:rPr>
                    <a:t> </a:t>
                  </a:r>
                </a:p>
              </p:txBody>
            </p:sp>
          </mc:Fallback>
        </mc:AlternateContent>
      </p:grpSp>
      <p:grpSp>
        <p:nvGrpSpPr>
          <p:cNvPr id="32" name="Group 31"/>
          <p:cNvGrpSpPr/>
          <p:nvPr/>
        </p:nvGrpSpPr>
        <p:grpSpPr>
          <a:xfrm>
            <a:off x="1527258" y="2716038"/>
            <a:ext cx="2351743" cy="959685"/>
            <a:chOff x="1222590" y="2318119"/>
            <a:chExt cx="5840031" cy="605092"/>
          </a:xfrm>
        </p:grpSpPr>
        <p:pic>
          <p:nvPicPr>
            <p:cNvPr id="33" name="Picture 32" descr="1456.png"/>
            <p:cNvPicPr>
              <a:picLocks noChangeAspect="1"/>
            </p:cNvPicPr>
            <p:nvPr/>
          </p:nvPicPr>
          <p:blipFill>
            <a:blip r:embed="rId6" cstate="print">
              <a:duotone>
                <a:prstClr val="black"/>
                <a:srgbClr val="B0E2BB">
                  <a:tint val="45000"/>
                  <a:satMod val="400000"/>
                </a:srgbClr>
              </a:duotone>
            </a:blip>
            <a:stretch>
              <a:fillRect/>
            </a:stretch>
          </p:blipFill>
          <p:spPr>
            <a:xfrm>
              <a:off x="1222590" y="2455940"/>
              <a:ext cx="5840031" cy="431580"/>
            </a:xfrm>
            <a:prstGeom prst="rect">
              <a:avLst/>
            </a:prstGeom>
          </p:spPr>
        </p:pic>
        <mc:AlternateContent xmlns:mc="http://schemas.openxmlformats.org/markup-compatibility/2006" xmlns:a14="http://schemas.microsoft.com/office/drawing/2010/main">
          <mc:Choice Requires="a14">
            <p:sp>
              <p:nvSpPr>
                <p:cNvPr id="34" name="TextBox 33"/>
                <p:cNvSpPr txBox="1"/>
                <p:nvPr/>
              </p:nvSpPr>
              <p:spPr>
                <a:xfrm>
                  <a:off x="1771449" y="2318119"/>
                  <a:ext cx="4791889" cy="605092"/>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19</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771449" y="2318119"/>
                  <a:ext cx="4791889" cy="605092"/>
                </a:xfrm>
                <a:prstGeom prst="rect">
                  <a:avLst/>
                </a:prstGeom>
                <a:blipFill>
                  <a:blip r:embed="rId12"/>
                  <a:stretch>
                    <a:fillRect/>
                  </a:stretch>
                </a:blipFill>
              </p:spPr>
              <p:txBody>
                <a:bodyPr/>
                <a:lstStyle/>
                <a:p>
                  <a:r>
                    <a:rPr lang="en-US">
                      <a:noFill/>
                    </a:rPr>
                    <a:t> </a:t>
                  </a:r>
                </a:p>
              </p:txBody>
            </p:sp>
          </mc:Fallback>
        </mc:AlternateContent>
      </p:grpSp>
      <p:grpSp>
        <p:nvGrpSpPr>
          <p:cNvPr id="35" name="Group 34"/>
          <p:cNvGrpSpPr/>
          <p:nvPr/>
        </p:nvGrpSpPr>
        <p:grpSpPr>
          <a:xfrm>
            <a:off x="5749966" y="2716037"/>
            <a:ext cx="2380250" cy="959686"/>
            <a:chOff x="1222591" y="2316287"/>
            <a:chExt cx="5310397" cy="605093"/>
          </a:xfrm>
        </p:grpSpPr>
        <p:pic>
          <p:nvPicPr>
            <p:cNvPr id="36" name="Picture 35" descr="1456.png"/>
            <p:cNvPicPr>
              <a:picLocks noChangeAspect="1"/>
            </p:cNvPicPr>
            <p:nvPr/>
          </p:nvPicPr>
          <p:blipFill>
            <a:blip r:embed="rId6" cstate="print">
              <a:duotone>
                <a:prstClr val="black"/>
                <a:srgbClr val="B0E2BB">
                  <a:tint val="45000"/>
                  <a:satMod val="400000"/>
                </a:srgbClr>
              </a:duotone>
            </a:blip>
            <a:stretch>
              <a:fillRect/>
            </a:stretch>
          </p:blipFill>
          <p:spPr>
            <a:xfrm>
              <a:off x="1222591" y="2455940"/>
              <a:ext cx="5310397" cy="43158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1474712" y="2316287"/>
                  <a:ext cx="4806154" cy="605093"/>
                </a:xfrm>
                <a:prstGeom prst="rect">
                  <a:avLst/>
                </a:prstGeom>
                <a:noFill/>
              </p:spPr>
              <p:txBody>
                <a:bodyPr wrap="square" rtlCol="0">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2000" i="1">
                                <a:latin typeface="Cambria Math" panose="02040503050406030204" pitchFamily="18" charset="0"/>
                                <a:cs typeface="Times New Roman" panose="02020603050405020304" pitchFamily="18" charset="0"/>
                              </a:rPr>
                            </m:ctrlPr>
                          </m:fPr>
                          <m:num>
                            <m:r>
                              <a:rPr lang="vi-VN" sz="2000" i="1">
                                <a:effectLst/>
                                <a:latin typeface="Cambria Math" panose="02040503050406030204" pitchFamily="18" charset="0"/>
                                <a:ea typeface="Arial" panose="020B0604020202020204" pitchFamily="34" charset="0"/>
                                <a:cs typeface="Times New Roman" panose="02020603050405020304" pitchFamily="18" charset="0"/>
                              </a:rPr>
                              <m:t>12</m:t>
                            </m:r>
                          </m:num>
                          <m:den>
                            <m:r>
                              <a:rPr lang="vi-VN" sz="2000" i="1">
                                <a:effectLst/>
                                <a:latin typeface="Cambria Math" panose="02040503050406030204" pitchFamily="18" charset="0"/>
                                <a:ea typeface="Arial" panose="020B0604020202020204" pitchFamily="34" charset="0"/>
                                <a:cs typeface="Times New Roman" panose="02020603050405020304" pitchFamily="18" charset="0"/>
                              </a:rPr>
                              <m:t>285</m:t>
                            </m:r>
                          </m:den>
                        </m:f>
                      </m:oMath>
                    </m:oMathPara>
                  </a14:m>
                  <a:endParaRPr kumimoji="0" lang="en-US" sz="1900" b="0" i="0" u="none" strike="noStrike" kern="1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1474712" y="2316287"/>
                  <a:ext cx="4806154" cy="605093"/>
                </a:xfrm>
                <a:prstGeom prst="rect">
                  <a:avLst/>
                </a:prstGeom>
                <a:blipFill>
                  <a:blip r:embed="rId13"/>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2252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5"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78325"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245303" y="1228026"/>
            <a:ext cx="891598"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1251080" y="1059009"/>
                <a:ext cx="7681958" cy="2054409"/>
              </a:xfrm>
              <a:prstGeom prst="rect">
                <a:avLst/>
              </a:prstGeom>
            </p:spPr>
            <p:txBody>
              <a:bodyPr wrap="square">
                <a:spAutoFit/>
              </a:bodyPr>
              <a:lstStyle/>
              <a:p>
                <a:pPr algn="just">
                  <a:lnSpc>
                    <a:spcPct val="150000"/>
                  </a:lnSpc>
                </a:pPr>
                <a:r>
                  <a:rPr lang="vi-VN" sz="1700">
                    <a:latin typeface="+mn-lt"/>
                  </a:rPr>
                  <a:t>Xét phép thử “Gieo ngẫu nhiên một xúc xắc cân đối và đồng chất một lần”. Gọi </a:t>
                </a:r>
                <a14:m>
                  <m:oMath xmlns:m="http://schemas.openxmlformats.org/officeDocument/2006/math">
                    <m:r>
                      <m:rPr>
                        <m:sty m:val="p"/>
                      </m:rPr>
                      <a:rPr lang="el-GR" sz="1700" i="0" smtClean="0">
                        <a:latin typeface="Cambria Math" panose="02040503050406030204" pitchFamily="18" charset="0"/>
                      </a:rPr>
                      <m:t>Ω</m:t>
                    </m:r>
                  </m:oMath>
                </a14:m>
                <a:r>
                  <a:rPr lang="el-GR" sz="1700">
                    <a:latin typeface="+mn-lt"/>
                  </a:rPr>
                  <a:t> </a:t>
                </a:r>
                <a:r>
                  <a:rPr lang="vi-VN" sz="1700">
                    <a:latin typeface="+mn-lt"/>
                  </a:rPr>
                  <a:t>là không gian mẫu của phép thử đó. Xét hai biến cố </a:t>
                </a:r>
                <a14:m>
                  <m:oMath xmlns:m="http://schemas.openxmlformats.org/officeDocument/2006/math">
                    <m:r>
                      <a:rPr lang="vi-VN" sz="1700" i="1" smtClean="0">
                        <a:latin typeface="Cambria Math" panose="02040503050406030204" pitchFamily="18" charset="0"/>
                      </a:rPr>
                      <m:t>𝐴</m:t>
                    </m:r>
                  </m:oMath>
                </a14:m>
                <a:r>
                  <a:rPr lang="vi-VN" sz="1700">
                    <a:latin typeface="+mn-lt"/>
                  </a:rPr>
                  <a:t> và </a:t>
                </a:r>
                <a14:m>
                  <m:oMath xmlns:m="http://schemas.openxmlformats.org/officeDocument/2006/math">
                    <m:r>
                      <a:rPr lang="vi-VN" sz="1700" i="1" smtClean="0">
                        <a:latin typeface="Cambria Math" panose="02040503050406030204" pitchFamily="18" charset="0"/>
                      </a:rPr>
                      <m:t>𝐵</m:t>
                    </m:r>
                  </m:oMath>
                </a14:m>
                <a:r>
                  <a:rPr lang="vi-VN" sz="1700">
                    <a:latin typeface="+mn-lt"/>
                  </a:rPr>
                  <a:t> nêu trong bài toán ở phần mở đầu.</a:t>
                </a:r>
              </a:p>
              <a:p>
                <a:pPr algn="just">
                  <a:lnSpc>
                    <a:spcPct val="150000"/>
                  </a:lnSpc>
                </a:pPr>
                <a:r>
                  <a:rPr lang="vi-VN" sz="1700">
                    <a:latin typeface="+mn-lt"/>
                  </a:rPr>
                  <a:t>a) Viết các tập con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smtClean="0">
                        <a:latin typeface="Cambria Math" panose="02040503050406030204" pitchFamily="18" charset="0"/>
                      </a:rPr>
                      <m:t>𝐵</m:t>
                    </m:r>
                    <m:r>
                      <a:rPr lang="vi-VN" sz="1700" i="1" smtClean="0">
                        <a:latin typeface="Cambria Math" panose="02040503050406030204" pitchFamily="18" charset="0"/>
                      </a:rPr>
                      <m:t> </m:t>
                    </m:r>
                  </m:oMath>
                </a14:m>
                <a:r>
                  <a:rPr lang="vi-VN" sz="1700">
                    <a:latin typeface="+mn-lt"/>
                  </a:rPr>
                  <a:t>của tập hợp </a:t>
                </a:r>
                <a14:m>
                  <m:oMath xmlns:m="http://schemas.openxmlformats.org/officeDocument/2006/math">
                    <m:r>
                      <m:rPr>
                        <m:sty m:val="p"/>
                      </m:rPr>
                      <a:rPr lang="el-GR" sz="1700" i="0" smtClean="0">
                        <a:latin typeface="Cambria Math" panose="02040503050406030204" pitchFamily="18" charset="0"/>
                      </a:rPr>
                      <m:t>Ω</m:t>
                    </m:r>
                  </m:oMath>
                </a14:m>
                <a:r>
                  <a:rPr lang="el-GR" sz="1700">
                    <a:latin typeface="+mn-lt"/>
                  </a:rPr>
                  <a:t> </a:t>
                </a:r>
                <a:r>
                  <a:rPr lang="vi-VN" sz="1700">
                    <a:latin typeface="+mn-lt"/>
                  </a:rPr>
                  <a:t>tương ứng với các biến cố </a:t>
                </a:r>
                <a14:m>
                  <m:oMath xmlns:m="http://schemas.openxmlformats.org/officeDocument/2006/math">
                    <m:r>
                      <a:rPr lang="vi-VN" sz="1700" i="1" smtClean="0">
                        <a:latin typeface="Cambria Math" panose="02040503050406030204" pitchFamily="18" charset="0"/>
                      </a:rPr>
                      <m:t>𝐴</m:t>
                    </m:r>
                    <m:r>
                      <a:rPr lang="vi-VN" sz="1700" i="1" smtClean="0">
                        <a:latin typeface="Cambria Math" panose="02040503050406030204" pitchFamily="18" charset="0"/>
                      </a:rPr>
                      <m:t>, </m:t>
                    </m:r>
                    <m:r>
                      <a:rPr lang="vi-VN" sz="1700" i="1">
                        <a:latin typeface="Cambria Math" panose="02040503050406030204" pitchFamily="18" charset="0"/>
                      </a:rPr>
                      <m:t>𝐵</m:t>
                    </m:r>
                  </m:oMath>
                </a14:m>
                <a:r>
                  <a:rPr lang="vi-VN" sz="1700">
                    <a:latin typeface="+mn-lt"/>
                  </a:rPr>
                  <a:t>.</a:t>
                </a:r>
              </a:p>
              <a:p>
                <a:pPr algn="just">
                  <a:lnSpc>
                    <a:spcPct val="150000"/>
                  </a:lnSpc>
                </a:pPr>
                <a:r>
                  <a:rPr lang="vi-VN" sz="1700">
                    <a:latin typeface="+mn-lt"/>
                  </a:rPr>
                  <a:t>b) Đặt </a:t>
                </a:r>
                <a14:m>
                  <m:oMath xmlns:m="http://schemas.openxmlformats.org/officeDocument/2006/math">
                    <m:r>
                      <a:rPr lang="vi-VN" sz="1700" i="1" smtClean="0">
                        <a:latin typeface="Cambria Math" panose="02040503050406030204" pitchFamily="18" charset="0"/>
                      </a:rPr>
                      <m:t>𝐶</m:t>
                    </m:r>
                    <m:r>
                      <a:rPr lang="vi-VN" sz="1700" i="1" smtClean="0">
                        <a:latin typeface="Cambria Math" panose="02040503050406030204" pitchFamily="18" charset="0"/>
                      </a:rPr>
                      <m:t>=</m:t>
                    </m:r>
                    <m:r>
                      <a:rPr lang="vi-VN" sz="1700" i="1" smtClean="0">
                        <a:latin typeface="Cambria Math" panose="02040503050406030204" pitchFamily="18" charset="0"/>
                      </a:rPr>
                      <m:t>𝐴</m:t>
                    </m:r>
                    <m:r>
                      <a:rPr lang="vi-VN" sz="1700" i="1" smtClean="0">
                        <a:latin typeface="Cambria Math" panose="02040503050406030204" pitchFamily="18" charset="0"/>
                      </a:rPr>
                      <m:t>∪</m:t>
                    </m:r>
                    <m:r>
                      <a:rPr lang="vi-VN" sz="1700" i="1" smtClean="0">
                        <a:latin typeface="Cambria Math" panose="02040503050406030204" pitchFamily="18" charset="0"/>
                      </a:rPr>
                      <m:t>𝐵</m:t>
                    </m:r>
                  </m:oMath>
                </a14:m>
                <a:r>
                  <a:rPr lang="vi-VN" sz="1700">
                    <a:latin typeface="+mn-lt"/>
                  </a:rPr>
                  <a:t>. Phát biểu biến cố </a:t>
                </a:r>
                <a14:m>
                  <m:oMath xmlns:m="http://schemas.openxmlformats.org/officeDocument/2006/math">
                    <m:r>
                      <a:rPr lang="vi-VN" sz="1700" i="1" smtClean="0">
                        <a:latin typeface="Cambria Math" panose="02040503050406030204" pitchFamily="18" charset="0"/>
                      </a:rPr>
                      <m:t>𝐶</m:t>
                    </m:r>
                  </m:oMath>
                </a14:m>
                <a:r>
                  <a:rPr lang="vi-VN" sz="1700">
                    <a:latin typeface="+mn-lt"/>
                  </a:rPr>
                  <a:t> dưới dạng mệnh đề nêu sự kiện.</a:t>
                </a:r>
              </a:p>
            </p:txBody>
          </p:sp>
        </mc:Choice>
        <mc:Fallback xmlns="">
          <p:sp>
            <p:nvSpPr>
              <p:cNvPr id="2" name="Rectangle 1"/>
              <p:cNvSpPr>
                <a:spLocks noRot="1" noChangeAspect="1" noMove="1" noResize="1" noEditPoints="1" noAdjustHandles="1" noChangeArrowheads="1" noChangeShapeType="1" noTextEdit="1"/>
              </p:cNvSpPr>
              <p:nvPr/>
            </p:nvSpPr>
            <p:spPr>
              <a:xfrm>
                <a:off x="1251080" y="1059009"/>
                <a:ext cx="7681958" cy="2054409"/>
              </a:xfrm>
              <a:prstGeom prst="rect">
                <a:avLst/>
              </a:prstGeom>
              <a:blipFill>
                <a:blip r:embed="rId7"/>
                <a:stretch>
                  <a:fillRect l="-476" r="-556" b="-890"/>
                </a:stretch>
              </a:blipFill>
            </p:spPr>
            <p:txBody>
              <a:bodyPr/>
              <a:lstStyle/>
              <a:p>
                <a:r>
                  <a:rPr lang="en-US">
                    <a:noFill/>
                  </a:rPr>
                  <a:t> </a:t>
                </a:r>
              </a:p>
            </p:txBody>
          </p:sp>
        </mc:Fallback>
      </mc:AlternateContent>
      <p:pic>
        <p:nvPicPr>
          <p:cNvPr id="16" name="Picture 15"/>
          <p:cNvPicPr>
            <a:picLocks noChangeAspect="1"/>
          </p:cNvPicPr>
          <p:nvPr/>
        </p:nvPicPr>
        <p:blipFill>
          <a:blip r:embed="rId8"/>
          <a:stretch>
            <a:fillRect/>
          </a:stretch>
        </p:blipFill>
        <p:spPr>
          <a:xfrm>
            <a:off x="8259232" y="237671"/>
            <a:ext cx="612342" cy="718838"/>
          </a:xfrm>
          <a:prstGeom prst="rect">
            <a:avLst/>
          </a:prstGeom>
        </p:spPr>
      </p:pic>
      <p:pic>
        <p:nvPicPr>
          <p:cNvPr id="12" name="Picture 11"/>
          <p:cNvPicPr>
            <a:picLocks noChangeAspect="1"/>
          </p:cNvPicPr>
          <p:nvPr/>
        </p:nvPicPr>
        <p:blipFill>
          <a:blip r:embed="rId9"/>
          <a:stretch>
            <a:fillRect/>
          </a:stretch>
        </p:blipFill>
        <p:spPr>
          <a:xfrm rot="1130443">
            <a:off x="8427974" y="4569884"/>
            <a:ext cx="469433" cy="463336"/>
          </a:xfrm>
          <a:prstGeom prst="rect">
            <a:avLst/>
          </a:prstGeom>
        </p:spPr>
      </p:pic>
      <p:grpSp>
        <p:nvGrpSpPr>
          <p:cNvPr id="9" name="Group 8"/>
          <p:cNvGrpSpPr/>
          <p:nvPr/>
        </p:nvGrpSpPr>
        <p:grpSpPr>
          <a:xfrm>
            <a:off x="87117" y="113748"/>
            <a:ext cx="2687888" cy="611474"/>
            <a:chOff x="566552" y="485104"/>
            <a:chExt cx="3881888" cy="611474"/>
          </a:xfrm>
        </p:grpSpPr>
        <p:sp>
          <p:nvSpPr>
            <p:cNvPr id="10" name="Round Single Corner Rectangle 9"/>
            <p:cNvSpPr/>
            <p:nvPr/>
          </p:nvSpPr>
          <p:spPr>
            <a:xfrm flipV="1">
              <a:off x="566552" y="485104"/>
              <a:ext cx="3801506" cy="611474"/>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759778" y="567959"/>
              <a:ext cx="3688662" cy="46166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400" b="1">
                  <a:solidFill>
                    <a:srgbClr val="FFFF00"/>
                  </a:solidFill>
                  <a:cs typeface="Arial" panose="020B0604020202020204" pitchFamily="34" charset="0"/>
                </a:rPr>
                <a:t>1. </a:t>
              </a:r>
              <a:r>
                <a:rPr lang="vi-VN" sz="2400" b="1">
                  <a:solidFill>
                    <a:srgbClr val="FFFF00"/>
                  </a:solidFill>
                  <a:cs typeface="Arial" panose="020B0604020202020204" pitchFamily="34" charset="0"/>
                </a:rPr>
                <a:t>Biến cố hợp</a:t>
              </a:r>
              <a:endParaRPr lang="en-US" sz="2400" b="1">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274933" y="3357901"/>
                <a:ext cx="7063811" cy="1423467"/>
              </a:xfrm>
              <a:prstGeom prst="rect">
                <a:avLst/>
              </a:prstGeom>
            </p:spPr>
            <p:txBody>
              <a:bodyPr wrap="square">
                <a:spAutoFit/>
              </a:bodyPr>
              <a:lstStyle/>
              <a:p>
                <a:pPr algn="just">
                  <a:lnSpc>
                    <a:spcPct val="150000"/>
                  </a:lnSpc>
                  <a:spcBef>
                    <a:spcPts val="600"/>
                  </a:spcBef>
                  <a:spcAft>
                    <a:spcPts val="600"/>
                  </a:spcAft>
                </a:pPr>
                <a:r>
                  <a:rPr lang="vi-VN" sz="1700">
                    <a:latin typeface="+mn-lt"/>
                    <a:ea typeface="Dotum" panose="020B0600000101010101" pitchFamily="34" charset="-127"/>
                    <a:cs typeface="Times New Roman" panose="02020603050405020304" pitchFamily="18" charset="0"/>
                  </a:rPr>
                  <a:t>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1700" i="1">
                            <a:effectLst/>
                            <a:latin typeface="Cambria Math" panose="02040503050406030204" pitchFamily="18" charset="0"/>
                            <a:ea typeface="Dotum" panose="020B0600000101010101" pitchFamily="34" charset="-127"/>
                            <a:cs typeface="Times New Roman" panose="02020603050405020304" pitchFamily="18" charset="0"/>
                          </a:rPr>
                          <m:t>2; 4; 6</m:t>
                        </m:r>
                      </m:e>
                    </m:d>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={3;6}</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700">
                    <a:effectLst/>
                    <a:latin typeface="+mn-lt"/>
                    <a:ea typeface="Dotum" panose="020B0600000101010101" pitchFamily="34" charset="-127"/>
                    <a:cs typeface="Times New Roman" panose="02020603050405020304" pitchFamily="18" charset="0"/>
                  </a:rPr>
                  <a:t>b) Biến cố </a:t>
                </a:r>
                <a14:m>
                  <m:oMath xmlns:m="http://schemas.openxmlformats.org/officeDocument/2006/math">
                    <m:r>
                      <a:rPr lang="vi-VN"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1700">
                    <a:effectLst/>
                    <a:latin typeface="+mn-lt"/>
                    <a:ea typeface="Dotum" panose="020B0600000101010101" pitchFamily="34" charset="-127"/>
                    <a:cs typeface="Times New Roman" panose="02020603050405020304" pitchFamily="18" charset="0"/>
                  </a:rPr>
                  <a:t> là “Mặt xuất hiện của xúc xắc có số chấm là số chẵn hoặc chia hết cho 3”</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74933" y="3357901"/>
                <a:ext cx="7063811" cy="1423467"/>
              </a:xfrm>
              <a:prstGeom prst="rect">
                <a:avLst/>
              </a:prstGeom>
              <a:blipFill>
                <a:blip r:embed="rId10"/>
                <a:stretch>
                  <a:fillRect l="-518" r="-604" b="-1717"/>
                </a:stretch>
              </a:blipFill>
            </p:spPr>
            <p:txBody>
              <a:bodyPr/>
              <a:lstStyle/>
              <a:p>
                <a:r>
                  <a:rPr lang="en-US">
                    <a:noFill/>
                  </a:rPr>
                  <a:t> </a:t>
                </a:r>
              </a:p>
            </p:txBody>
          </p:sp>
        </mc:Fallback>
      </mc:AlternateContent>
      <p:sp>
        <p:nvSpPr>
          <p:cNvPr id="14" name="Rectangle 13"/>
          <p:cNvSpPr/>
          <p:nvPr/>
        </p:nvSpPr>
        <p:spPr>
          <a:xfrm>
            <a:off x="358190" y="2966658"/>
            <a:ext cx="697627" cy="456535"/>
          </a:xfrm>
          <a:prstGeom prst="rect">
            <a:avLst/>
          </a:prstGeom>
        </p:spPr>
        <p:txBody>
          <a:bodyPr wrap="none">
            <a:spAutoFit/>
          </a:bodyPr>
          <a:lstStyle/>
          <a:p>
            <a:pPr lvl="0" algn="just">
              <a:lnSpc>
                <a:spcPct val="150000"/>
              </a:lnSpc>
              <a:spcBef>
                <a:spcPts val="300"/>
              </a:spcBef>
              <a:spcAft>
                <a:spcPts val="300"/>
              </a:spcAft>
            </a:pPr>
            <a:r>
              <a:rPr lang="en-US" sz="1800" b="1" i="1" u="sng">
                <a:solidFill>
                  <a:srgbClr val="C00000"/>
                </a:solidFill>
                <a:ea typeface="Calibri" panose="020F0502020204030204" pitchFamily="34" charset="0"/>
                <a:cs typeface="Times New Roman" panose="02020603050405020304" pitchFamily="18" charset="0"/>
              </a:rPr>
              <a:t>Giải:</a:t>
            </a: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down)">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randombar(horizontal)">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Rectangle 12"/>
              <p:cNvSpPr/>
              <p:nvPr/>
            </p:nvSpPr>
            <p:spPr>
              <a:xfrm>
                <a:off x="678417" y="297792"/>
                <a:ext cx="7834546" cy="3231654"/>
              </a:xfrm>
              <a:prstGeom prst="rect">
                <a:avLst/>
              </a:prstGeom>
            </p:spPr>
            <p:txBody>
              <a:bodyPr wrap="square">
                <a:spAutoFit/>
              </a:bodyPr>
              <a:lstStyle/>
              <a:p>
                <a:pPr lvl="0" algn="just">
                  <a:lnSpc>
                    <a:spcPct val="150000"/>
                  </a:lnSpc>
                  <a:buClrTx/>
                </a:pP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1 (SGK – tr24)</a:t>
                </a:r>
                <a:r>
                  <a:rPr lang="vi-VN" sz="17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Tung một đồng xu cân đối và đồng chất hai lần liên tiếp. Xét các biến cố: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“Lần thứ nhất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 “Lần thứ hai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𝐶</m:t>
                    </m:r>
                    <m:r>
                      <a:rPr lang="fr-FR" sz="1700" i="1">
                        <a:latin typeface="Cambria Math" panose="02040503050406030204" pitchFamily="18" charset="0"/>
                        <a:ea typeface="Calibri" panose="020F050202020403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“Cả hai lần đều xuất hiện mặt ngửa”;</a:t>
                </a:r>
              </a:p>
              <a:p>
                <a:pPr lvl="0" algn="just">
                  <a:lnSpc>
                    <a:spcPct val="150000"/>
                  </a:lnSpc>
                  <a:buClrTx/>
                </a:pPr>
                <a:r>
                  <a:rPr lang="fr-FR" sz="1700">
                    <a:ea typeface="Calibri" panose="020F0502020204030204" pitchFamily="34" charset="0"/>
                    <a:cs typeface="Times New Roman" panose="02020603050405020304" pitchFamily="18" charset="0"/>
                  </a:rPr>
                  <a:t>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𝐷</m:t>
                    </m:r>
                  </m:oMath>
                </a14:m>
                <a:r>
                  <a:rPr lang="vi-VN" sz="1700" kern="1200">
                    <a:ea typeface="Times New Roman" panose="02020603050405020304" pitchFamily="18" charset="0"/>
                    <a:cs typeface="Arial" panose="020B0604020202020204" pitchFamily="34" charset="0"/>
                  </a:rPr>
                  <a:t> : “Có ít nhất một lần xuất hiện mặt ngửa”.</a:t>
                </a:r>
              </a:p>
              <a:p>
                <a:pPr lvl="0" algn="just">
                  <a:lnSpc>
                    <a:spcPct val="150000"/>
                  </a:lnSpc>
                  <a:buClrTx/>
                </a:pPr>
                <a:r>
                  <a:rPr lang="vi-VN" sz="1700" kern="1200">
                    <a:ea typeface="Times New Roman" panose="02020603050405020304" pitchFamily="18" charset="0"/>
                    <a:cs typeface="Arial" panose="020B0604020202020204" pitchFamily="34" charset="0"/>
                  </a:rPr>
                  <a:t>Trong hai biến cố </a:t>
                </a:r>
                <a14:m>
                  <m:oMath xmlns:m="http://schemas.openxmlformats.org/officeDocument/2006/math">
                    <m:r>
                      <a:rPr lang="en-US" sz="1700" b="0" i="1" smtClean="0">
                        <a:latin typeface="Cambria Math" panose="02040503050406030204" pitchFamily="18" charset="0"/>
                        <a:ea typeface="Calibri" panose="020F0502020204030204" pitchFamily="34" charset="0"/>
                        <a:cs typeface="Times New Roman" panose="02020603050405020304" pitchFamily="18" charset="0"/>
                      </a:rPr>
                      <m:t>𝐶</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en-US" sz="1700" b="0" i="1" smtClean="0">
                        <a:latin typeface="Cambria Math" panose="02040503050406030204" pitchFamily="18" charset="0"/>
                        <a:ea typeface="Calibri" panose="020F0502020204030204" pitchFamily="34" charset="0"/>
                        <a:cs typeface="Times New Roman" panose="02020603050405020304" pitchFamily="18" charset="0"/>
                      </a:rPr>
                      <m:t>𝐷</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biến cố nào là biến cố hợp của hai biến cố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 Biến cố nào là biến cố giao của hai biến cố </a:t>
                </a:r>
                <a14:m>
                  <m:oMath xmlns:m="http://schemas.openxmlformats.org/officeDocument/2006/math">
                    <m:r>
                      <a:rPr lang="fr-FR" sz="1700" i="1">
                        <a:latin typeface="Cambria Math" panose="02040503050406030204" pitchFamily="18" charset="0"/>
                        <a:ea typeface="Calibri" panose="020F0502020204030204" pitchFamily="34" charset="0"/>
                        <a:cs typeface="Times New Roman" panose="02020603050405020304" pitchFamily="18" charset="0"/>
                      </a:rPr>
                      <m:t>𝐴</m:t>
                    </m:r>
                    <m:r>
                      <a:rPr lang="fr-FR" sz="1700" i="1">
                        <a:latin typeface="Cambria Math" panose="02040503050406030204" pitchFamily="18" charset="0"/>
                        <a:ea typeface="Calibri" panose="020F0502020204030204" pitchFamily="34" charset="0"/>
                        <a:cs typeface="Times New Roman" panose="02020603050405020304" pitchFamily="18" charset="0"/>
                      </a:rPr>
                      <m:t>, </m:t>
                    </m:r>
                    <m:r>
                      <a:rPr lang="fr-FR" sz="1700" i="1">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kern="1200">
                    <a:ea typeface="Times New Roman" panose="02020603050405020304" pitchFamily="18"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678417" y="297792"/>
                <a:ext cx="7834546" cy="3231654"/>
              </a:xfrm>
              <a:prstGeom prst="rect">
                <a:avLst/>
              </a:prstGeom>
              <a:blipFill>
                <a:blip r:embed="rId3"/>
                <a:stretch>
                  <a:fillRect l="-467" r="-545" b="-189"/>
                </a:stretch>
              </a:blipFill>
            </p:spPr>
            <p:txBody>
              <a:bodyPr/>
              <a:lstStyle/>
              <a:p>
                <a:r>
                  <a:rPr lang="en-US">
                    <a:noFill/>
                  </a:rPr>
                  <a:t> </a:t>
                </a:r>
              </a:p>
            </p:txBody>
          </p:sp>
        </mc:Fallback>
      </mc:AlternateContent>
      <p:sp>
        <p:nvSpPr>
          <p:cNvPr id="91" name="Rectangle 90"/>
          <p:cNvSpPr/>
          <p:nvPr/>
        </p:nvSpPr>
        <p:spPr>
          <a:xfrm>
            <a:off x="4240465" y="3529446"/>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1898784" y="3915195"/>
                <a:ext cx="5274227" cy="877163"/>
              </a:xfrm>
              <a:prstGeom prst="rect">
                <a:avLst/>
              </a:prstGeom>
            </p:spPr>
            <p:txBody>
              <a:bodyPr wrap="square">
                <a:spAutoFit/>
              </a:bodyPr>
              <a:lstStyle/>
              <a:p>
                <a:pPr marL="285750" indent="-285750" algn="ctr">
                  <a:lnSpc>
                    <a:spcPct val="150000"/>
                  </a:lnSpc>
                  <a:buFontTx/>
                  <a:buChar char="-"/>
                </a:pPr>
                <a:r>
                  <a:rPr lang="fr-FR" sz="1700">
                    <a:latin typeface="Arial" panose="020B0604020202020204" pitchFamily="34" charset="0"/>
                    <a:ea typeface="Calibri" panose="020F0502020204030204" pitchFamily="34" charset="0"/>
                    <a:cs typeface="Arial" panose="020B0604020202020204" pitchFamily="34" charset="0"/>
                  </a:rPr>
                  <a:t>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1700">
                    <a:effectLst/>
                    <a:latin typeface="Arial" panose="020B0604020202020204" pitchFamily="34" charset="0"/>
                    <a:ea typeface="Calibri" panose="020F0502020204030204" pitchFamily="34" charset="0"/>
                    <a:cs typeface="Arial" panose="020B0604020202020204" pitchFamily="34" charset="0"/>
                  </a:rPr>
                  <a:t> là biến cố giao của hai 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𝐴</m:t>
                    </m:r>
                    <m:r>
                      <a:rPr lang="fr-FR" sz="1700" i="1">
                        <a:effectLst/>
                        <a:latin typeface="Cambria Math" panose="02040503050406030204" pitchFamily="18" charset="0"/>
                        <a:ea typeface="Calibri" panose="020F0502020204030204" pitchFamily="34" charset="0"/>
                        <a:cs typeface="Times New Roman" panose="02020603050405020304" pitchFamily="18" charset="0"/>
                      </a:rPr>
                      <m:t>, </m:t>
                    </m:r>
                    <m:r>
                      <a:rPr lang="fr-FR" sz="1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a:effectLst/>
                    <a:latin typeface="Arial" panose="020B0604020202020204" pitchFamily="34" charset="0"/>
                    <a:ea typeface="Calibri" panose="020F0502020204030204" pitchFamily="34" charset="0"/>
                    <a:cs typeface="Arial" panose="020B0604020202020204" pitchFamily="34" charset="0"/>
                  </a:rPr>
                  <a:t>.</a:t>
                </a:r>
                <a:endParaRPr lang="en-US" sz="1700">
                  <a:latin typeface="Arial" panose="020B0604020202020204" pitchFamily="34" charset="0"/>
                  <a:ea typeface="Calibri" panose="020F0502020204030204" pitchFamily="34" charset="0"/>
                  <a:cs typeface="Arial" panose="020B0604020202020204" pitchFamily="34" charset="0"/>
                </a:endParaRPr>
              </a:p>
              <a:p>
                <a:pPr marL="285750" indent="-285750" algn="ctr">
                  <a:lnSpc>
                    <a:spcPct val="150000"/>
                  </a:lnSpc>
                  <a:buFontTx/>
                  <a:buChar char="-"/>
                </a:pPr>
                <a:r>
                  <a:rPr lang="fr-FR" sz="1700">
                    <a:effectLst/>
                    <a:latin typeface="Arial" panose="020B0604020202020204" pitchFamily="34" charset="0"/>
                    <a:ea typeface="Calibri" panose="020F0502020204030204" pitchFamily="34" charset="0"/>
                    <a:cs typeface="Arial" panose="020B0604020202020204" pitchFamily="34" charset="0"/>
                  </a:rPr>
                  <a:t>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fr-FR" sz="1700">
                    <a:effectLst/>
                    <a:latin typeface="Arial" panose="020B0604020202020204" pitchFamily="34" charset="0"/>
                    <a:ea typeface="Calibri" panose="020F0502020204030204" pitchFamily="34" charset="0"/>
                    <a:cs typeface="Arial" panose="020B0604020202020204" pitchFamily="34" charset="0"/>
                  </a:rPr>
                  <a:t> là biến cố hợp của hai biến cố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𝐴</m:t>
                    </m:r>
                    <m:r>
                      <a:rPr lang="fr-FR" sz="1700" i="1">
                        <a:effectLst/>
                        <a:latin typeface="Cambria Math" panose="02040503050406030204" pitchFamily="18" charset="0"/>
                        <a:ea typeface="Calibri" panose="020F0502020204030204" pitchFamily="34" charset="0"/>
                        <a:cs typeface="Times New Roman" panose="02020603050405020304" pitchFamily="18" charset="0"/>
                      </a:rPr>
                      <m:t>, </m:t>
                    </m:r>
                    <m:r>
                      <a:rPr lang="fr-FR" sz="1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700">
                    <a:effectLst/>
                    <a:latin typeface="Arial" panose="020B0604020202020204" pitchFamily="34" charset="0"/>
                    <a:ea typeface="Calibri" panose="020F0502020204030204" pitchFamily="34" charset="0"/>
                    <a:cs typeface="Arial" panose="020B0604020202020204" pitchFamily="34" charset="0"/>
                  </a:rPr>
                  <a:t>.</a:t>
                </a:r>
                <a:endParaRPr lang="en-US" sz="1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898784" y="3915195"/>
                <a:ext cx="5274227" cy="877163"/>
              </a:xfrm>
              <a:prstGeom prst="rect">
                <a:avLst/>
              </a:prstGeom>
              <a:blipFill>
                <a:blip r:embed="rId4"/>
                <a:stretch>
                  <a:fillRect b="-3472"/>
                </a:stretch>
              </a:blipFill>
            </p:spPr>
            <p:txBody>
              <a:bodyPr/>
              <a:lstStyle/>
              <a:p>
                <a:r>
                  <a:rPr lang="en-US">
                    <a:noFill/>
                  </a:rPr>
                  <a:t> </a:t>
                </a:r>
              </a:p>
            </p:txBody>
          </p:sp>
        </mc:Fallback>
      </mc:AlternateContent>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barn(inVertical)">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41486" y="282174"/>
                <a:ext cx="7623452" cy="3231654"/>
              </a:xfrm>
              <a:prstGeom prst="rect">
                <a:avLst/>
              </a:prstGeom>
            </p:spPr>
            <p:txBody>
              <a:bodyPr wrap="square">
                <a:spAutoFit/>
              </a:bodyPr>
              <a:lstStyle/>
              <a:p>
                <a:pPr lvl="0" algn="just">
                  <a:lnSpc>
                    <a:spcPct val="150000"/>
                  </a:lnSpc>
                  <a:buClrTx/>
                </a:pP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a:t>
                </a:r>
                <a:r>
                  <a:rPr kumimoji="0" lang="en-US" sz="1700" b="1" i="0" u="none" strike="noStrike" kern="1200" cap="none" spc="0" normalizeH="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kumimoji="0" lang="en-US" sz="17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2 (SGK – tr24)</a:t>
                </a:r>
                <a:r>
                  <a:rPr lang="vi-VN" sz="1700" b="1" kern="1200">
                    <a:solidFill>
                      <a:srgbClr val="1F497D"/>
                    </a:solidFill>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Gieo ngẫu nhiên một xúc xắc cân đối và đồng chất hai lần liên tiếp. Xét các biến cố:</a:t>
                </a:r>
                <a:endParaRPr lang="en-US" sz="1700" kern="1200">
                  <a:ea typeface="Times New Roman" panose="02020603050405020304" pitchFamily="18" charset="0"/>
                  <a:cs typeface="Arial" panose="020B0604020202020204" pitchFamily="34" charset="0"/>
                </a:endParaRPr>
              </a:p>
              <a:p>
                <a:pPr lvl="0" algn="just">
                  <a:lnSpc>
                    <a:spcPct val="150000"/>
                  </a:lnSpc>
                  <a:buClrTx/>
                </a:pPr>
                <a:r>
                  <a:rPr lang="en-US" sz="1700">
                    <a:ea typeface="Times New Roman" panose="02020603050405020304" pitchFamily="18"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Times New Roman" panose="02020603050405020304" pitchFamily="18" charset="0"/>
                        <a:cs typeface="Times New Roman" panose="02020603050405020304" pitchFamily="18" charset="0"/>
                      </a:rPr>
                      <m:t>𝐴</m:t>
                    </m:r>
                    <m:r>
                      <a:rPr lang="vi-VN" sz="1700" i="1">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“Số chấm xuất hiện ở lần gieo thứ nhất lớn hơn 4”;</a:t>
                </a:r>
              </a:p>
              <a:p>
                <a:pPr lvl="0" algn="just">
                  <a:lnSpc>
                    <a:spcPct val="150000"/>
                  </a:lnSpc>
                  <a:buClrTx/>
                </a:pPr>
                <a:r>
                  <a:rPr lang="en-US" sz="1700">
                    <a:ea typeface="Arial" panose="020B0604020202020204" pitchFamily="34"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𝐵</m:t>
                    </m:r>
                    <m:r>
                      <a:rPr lang="vi-VN" sz="1700" i="1">
                        <a:latin typeface="Cambria Math" panose="02040503050406030204" pitchFamily="18" charset="0"/>
                        <a:ea typeface="Arial" panose="020B0604020202020204" pitchFamily="34" charset="0"/>
                        <a:cs typeface="Times New Roman" panose="02020603050405020304" pitchFamily="18" charset="0"/>
                      </a:rPr>
                      <m:t> </m:t>
                    </m:r>
                  </m:oMath>
                </a14:m>
                <a:r>
                  <a:rPr lang="vi-VN" sz="1700" kern="1200">
                    <a:ea typeface="Times New Roman" panose="02020603050405020304" pitchFamily="18" charset="0"/>
                    <a:cs typeface="Arial" panose="020B0604020202020204" pitchFamily="34" charset="0"/>
                  </a:rPr>
                  <a:t>: “Số chấm xuất hiện ở lần gieo thứ hai nhỏ hơn 4”;</a:t>
                </a:r>
              </a:p>
              <a:p>
                <a:pPr algn="just">
                  <a:lnSpc>
                    <a:spcPct val="150000"/>
                  </a:lnSpc>
                  <a:buClrTx/>
                </a:pPr>
                <a:r>
                  <a:rPr lang="en-US" sz="1700">
                    <a:ea typeface="Arial" panose="020B0604020202020204" pitchFamily="34" charset="0"/>
                    <a:cs typeface="Times New Roman" panose="02020603050405020304" pitchFamily="18" charset="0"/>
                  </a:rPr>
                  <a:t>	</a:t>
                </a:r>
                <a14:m>
                  <m:oMath xmlns:m="http://schemas.openxmlformats.org/officeDocument/2006/math">
                    <m:r>
                      <a:rPr lang="vi-VN" sz="1700" i="1">
                        <a:latin typeface="Cambria Math" panose="02040503050406030204" pitchFamily="18" charset="0"/>
                        <a:ea typeface="Arial" panose="020B0604020202020204" pitchFamily="34" charset="0"/>
                        <a:cs typeface="Times New Roman" panose="02020603050405020304" pitchFamily="18" charset="0"/>
                      </a:rPr>
                      <m:t>𝐶</m:t>
                    </m:r>
                  </m:oMath>
                </a14:m>
                <a:r>
                  <a:rPr lang="en-US" sz="1700" kern="1200">
                    <a:ea typeface="Times New Roman" panose="02020603050405020304" pitchFamily="18" charset="0"/>
                    <a:cs typeface="Arial" panose="020B0604020202020204" pitchFamily="34" charset="0"/>
                  </a:rPr>
                  <a:t> </a:t>
                </a:r>
                <a:r>
                  <a:rPr lang="vi-VN" sz="1700" kern="1200">
                    <a:ea typeface="Times New Roman" panose="02020603050405020304" pitchFamily="18" charset="0"/>
                    <a:cs typeface="Arial" panose="020B0604020202020204" pitchFamily="34" charset="0"/>
                  </a:rPr>
                  <a:t>: “Số chấm xuất hiện ở lần gieo thứ nhất nhỏ hơn 4”.</a:t>
                </a:r>
              </a:p>
              <a:p>
                <a:pPr lvl="0" algn="just">
                  <a:lnSpc>
                    <a:spcPct val="150000"/>
                  </a:lnSpc>
                  <a:buClrTx/>
                </a:pPr>
                <a:r>
                  <a:rPr lang="vi-VN" sz="1700" kern="1200">
                    <a:ea typeface="Times New Roman" panose="02020603050405020304" pitchFamily="18" charset="0"/>
                    <a:cs typeface="Arial" panose="020B0604020202020204" pitchFamily="34" charset="0"/>
                  </a:rPr>
                  <a:t>Trong các biến cố trên, hãy:</a:t>
                </a:r>
              </a:p>
              <a:p>
                <a:pPr lvl="0" algn="just">
                  <a:lnSpc>
                    <a:spcPct val="150000"/>
                  </a:lnSpc>
                  <a:buClrTx/>
                </a:pPr>
                <a:r>
                  <a:rPr lang="vi-VN" sz="1700" kern="1200">
                    <a:ea typeface="Times New Roman" panose="02020603050405020304" pitchFamily="18" charset="0"/>
                    <a:cs typeface="Arial" panose="020B0604020202020204" pitchFamily="34" charset="0"/>
                  </a:rPr>
                  <a:t>a) Tìm cặp biến cố xung khắc;</a:t>
                </a:r>
              </a:p>
              <a:p>
                <a:pPr lvl="0" algn="just">
                  <a:lnSpc>
                    <a:spcPct val="150000"/>
                  </a:lnSpc>
                  <a:buClrTx/>
                </a:pPr>
                <a:r>
                  <a:rPr lang="vi-VN" sz="1700" kern="1200">
                    <a:ea typeface="Times New Roman" panose="02020603050405020304" pitchFamily="18" charset="0"/>
                    <a:cs typeface="Arial" panose="020B0604020202020204" pitchFamily="34" charset="0"/>
                  </a:rPr>
                  <a:t>b) Tìm cặp biến cố độc lập.</a:t>
                </a:r>
              </a:p>
            </p:txBody>
          </p:sp>
        </mc:Choice>
        <mc:Fallback xmlns="">
          <p:sp>
            <p:nvSpPr>
              <p:cNvPr id="5" name="Rectangle 4"/>
              <p:cNvSpPr>
                <a:spLocks noRot="1" noChangeAspect="1" noMove="1" noResize="1" noEditPoints="1" noAdjustHandles="1" noChangeArrowheads="1" noChangeShapeType="1" noTextEdit="1"/>
              </p:cNvSpPr>
              <p:nvPr/>
            </p:nvSpPr>
            <p:spPr>
              <a:xfrm>
                <a:off x="841486" y="282174"/>
                <a:ext cx="7623452" cy="3231654"/>
              </a:xfrm>
              <a:prstGeom prst="rect">
                <a:avLst/>
              </a:prstGeom>
              <a:blipFill>
                <a:blip r:embed="rId3"/>
                <a:stretch>
                  <a:fillRect l="-480" r="-480" b="-189"/>
                </a:stretch>
              </a:blipFill>
            </p:spPr>
            <p:txBody>
              <a:bodyPr/>
              <a:lstStyle/>
              <a:p>
                <a:r>
                  <a:rPr lang="en-US">
                    <a:noFill/>
                  </a:rPr>
                  <a:t> </a:t>
                </a:r>
              </a:p>
            </p:txBody>
          </p:sp>
        </mc:Fallback>
      </mc:AlternateContent>
      <p:sp>
        <p:nvSpPr>
          <p:cNvPr id="3" name="Rectangle 2"/>
          <p:cNvSpPr/>
          <p:nvPr/>
        </p:nvSpPr>
        <p:spPr>
          <a:xfrm>
            <a:off x="113241" y="119270"/>
            <a:ext cx="333955" cy="453224"/>
          </a:xfrm>
          <a:prstGeom prst="rect">
            <a:avLst/>
          </a:prstGeom>
          <a:solidFill>
            <a:srgbClr val="FFD495"/>
          </a:solidFill>
          <a:ln>
            <a:solidFill>
              <a:srgbClr val="FFD49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462188" y="282174"/>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503188" y="333722"/>
            <a:ext cx="184575" cy="324927"/>
          </a:xfrm>
          <a:prstGeom prst="rect">
            <a:avLst/>
          </a:prstGeom>
          <a:solidFill>
            <a:schemeClr val="accent5"/>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8697455" y="328422"/>
            <a:ext cx="271698" cy="493444"/>
          </a:xfrm>
          <a:prstGeom prst="rect">
            <a:avLst/>
          </a:prstGeom>
        </p:spPr>
      </p:pic>
      <p:sp>
        <p:nvSpPr>
          <p:cNvPr id="10" name="Rectangle 9"/>
          <p:cNvSpPr/>
          <p:nvPr/>
        </p:nvSpPr>
        <p:spPr>
          <a:xfrm>
            <a:off x="4318023" y="3480481"/>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2521739" y="3890083"/>
                <a:ext cx="4262943" cy="877163"/>
              </a:xfrm>
              <a:prstGeom prst="rect">
                <a:avLst/>
              </a:prstGeom>
            </p:spPr>
            <p:txBody>
              <a:bodyPr wrap="square">
                <a:spAutoFit/>
              </a:bodyPr>
              <a:lstStyle/>
              <a:p>
                <a:pPr algn="just">
                  <a:lnSpc>
                    <a:spcPct val="150000"/>
                  </a:lnSpc>
                </a:pPr>
                <a:r>
                  <a:rPr lang="vi-VN" sz="1700">
                    <a:latin typeface="+mn-lt"/>
                    <a:ea typeface="Times New Roman" panose="02020603050405020304" pitchFamily="18" charset="0"/>
                    <a:cs typeface="Times New Roman" panose="02020603050405020304" pitchFamily="18" charset="0"/>
                  </a:rPr>
                  <a:t>a) Cặp biến cố xung khắc là: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𝐴</m:t>
                    </m:r>
                  </m:oMath>
                </a14:m>
                <a:r>
                  <a:rPr lang="vi-VN" sz="1700">
                    <a:effectLst/>
                    <a:latin typeface="+mn-lt"/>
                    <a:ea typeface="Times New Roman" panose="02020603050405020304" pitchFamily="18"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Times New Roman" panose="02020603050405020304" pitchFamily="18" charset="0"/>
                        <a:cs typeface="Times New Roman" panose="02020603050405020304" pitchFamily="18" charset="0"/>
                      </a:rPr>
                      <m:t>𝐶</m:t>
                    </m:r>
                  </m:oMath>
                </a14:m>
                <a:endParaRPr lang="en-US" sz="1700">
                  <a:effectLst/>
                  <a:latin typeface="+mn-lt"/>
                  <a:ea typeface="Arial" panose="020B0604020202020204" pitchFamily="34" charset="0"/>
                  <a:cs typeface="Times New Roman" panose="02020603050405020304" pitchFamily="18" charset="0"/>
                </a:endParaRPr>
              </a:p>
              <a:p>
                <a:pPr>
                  <a:lnSpc>
                    <a:spcPct val="150000"/>
                  </a:lnSpc>
                </a:pPr>
                <a:r>
                  <a:rPr lang="vi-VN" sz="1700">
                    <a:effectLst/>
                    <a:latin typeface="+mn-lt"/>
                    <a:ea typeface="Times New Roman" panose="02020603050405020304" pitchFamily="18" charset="0"/>
                    <a:cs typeface="Times New Roman" panose="02020603050405020304" pitchFamily="18" charset="0"/>
                  </a:rPr>
                  <a:t>b) </a:t>
                </a:r>
                <a:r>
                  <a:rPr lang="vi-VN" sz="1700">
                    <a:effectLst/>
                    <a:latin typeface="+mn-lt"/>
                    <a:ea typeface="Arial" panose="020B0604020202020204" pitchFamily="34" charset="0"/>
                    <a:cs typeface="Times New Roman" panose="02020603050405020304" pitchFamily="18" charset="0"/>
                  </a:rPr>
                  <a:t>Cặp biến cố độc lập là: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𝐴</m:t>
                    </m:r>
                  </m:oMath>
                </a14:m>
                <a:r>
                  <a:rPr lang="vi-VN" sz="17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700">
                    <a:effectLst/>
                    <a:latin typeface="+mn-lt"/>
                    <a:ea typeface="Arial" panose="020B060402020202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𝐵</m:t>
                    </m:r>
                  </m:oMath>
                </a14:m>
                <a:r>
                  <a:rPr lang="vi-VN" sz="1700">
                    <a:effectLst/>
                    <a:latin typeface="+mn-lt"/>
                    <a:ea typeface="Arial" panose="020B0604020202020204" pitchFamily="34" charset="0"/>
                    <a:cs typeface="Times New Roman" panose="02020603050405020304" pitchFamily="18" charset="0"/>
                  </a:rPr>
                  <a:t> và </a:t>
                </a:r>
                <a14:m>
                  <m:oMath xmlns:m="http://schemas.openxmlformats.org/officeDocument/2006/math">
                    <m:r>
                      <a:rPr lang="vi-VN" sz="1700" i="1">
                        <a:effectLst/>
                        <a:latin typeface="Cambria Math" panose="02040503050406030204" pitchFamily="18" charset="0"/>
                        <a:ea typeface="Arial" panose="020B0604020202020204" pitchFamily="34" charset="0"/>
                        <a:cs typeface="Times New Roman" panose="02020603050405020304" pitchFamily="18" charset="0"/>
                      </a:rPr>
                      <m:t>𝐶</m:t>
                    </m:r>
                  </m:oMath>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1739" y="3890083"/>
                <a:ext cx="4262943" cy="877163"/>
              </a:xfrm>
              <a:prstGeom prst="rect">
                <a:avLst/>
              </a:prstGeom>
              <a:blipFill>
                <a:blip r:embed="rId5"/>
                <a:stretch>
                  <a:fillRect l="-1001" b="-347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3" name="Google Shape;2129;p41"/>
          <p:cNvSpPr txBox="1">
            <a:spLocks noGrp="1"/>
          </p:cNvSpPr>
          <p:nvPr>
            <p:ph type="title"/>
          </p:nvPr>
        </p:nvSpPr>
        <p:spPr>
          <a:xfrm>
            <a:off x="1769335" y="1685676"/>
            <a:ext cx="5649232"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500" b="1">
                <a:solidFill>
                  <a:srgbClr val="004376"/>
                </a:solidFill>
                <a:latin typeface="+mn-lt"/>
              </a:rPr>
              <a:t>VẬN DỤNG</a:t>
            </a:r>
            <a:endParaRPr sz="6500" b="1">
              <a:solidFill>
                <a:srgbClr val="004376"/>
              </a:solidFill>
              <a:latin typeface="+mn-lt"/>
            </a:endParaRPr>
          </a:p>
        </p:txBody>
      </p:sp>
    </p:spTree>
    <p:extLst>
      <p:ext uri="{BB962C8B-B14F-4D97-AF65-F5344CB8AC3E}">
        <p14:creationId xmlns:p14="http://schemas.microsoft.com/office/powerpoint/2010/main" val="128722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425756" y="230592"/>
            <a:ext cx="8308017" cy="47490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7588822" flipV="1">
            <a:off x="195553" y="1252124"/>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879565" y="212387"/>
                <a:ext cx="7335125" cy="1338828"/>
              </a:xfrm>
              <a:prstGeom prst="rect">
                <a:avLst/>
              </a:prstGeom>
            </p:spPr>
            <p:txBody>
              <a:bodyPr wrap="square">
                <a:spAutoFit/>
              </a:bodyPr>
              <a:lstStyle/>
              <a:p>
                <a:pPr algn="just">
                  <a:lnSpc>
                    <a:spcPct val="150000"/>
                  </a:lnSpc>
                </a:pPr>
                <a:r>
                  <a:rPr lang="en-US" sz="1800" b="1" kern="1200">
                    <a:solidFill>
                      <a:srgbClr val="1F497D"/>
                    </a:solidFill>
                    <a:ea typeface="Times New Roman" panose="02020603050405020304" pitchFamily="18" charset="0"/>
                    <a:cs typeface="Arial" panose="020B0604020202020204" pitchFamily="34" charset="0"/>
                  </a:rPr>
                  <a:t>Bài tập 3 (SGK – tr24)</a:t>
                </a:r>
                <a:r>
                  <a:rPr lang="vi-VN" sz="1800" b="1" kern="1200">
                    <a:solidFill>
                      <a:srgbClr val="1F497D"/>
                    </a:solidFill>
                    <a:ea typeface="Times New Roman" panose="02020603050405020304" pitchFamily="18" charset="0"/>
                    <a:cs typeface="Arial" panose="020B0604020202020204" pitchFamily="34" charset="0"/>
                  </a:rPr>
                  <a:t> </a:t>
                </a:r>
                <a:r>
                  <a:rPr lang="vi-VN" sz="1800">
                    <a:latin typeface="+mn-lt"/>
                    <a:cs typeface="Arial" panose="020B0604020202020204" pitchFamily="34" charset="0"/>
                  </a:rPr>
                  <a:t>Chọn ngẫu nhiên một số tự nhiên có hai chữ số. Tính xác suất của biến cố </a:t>
                </a:r>
                <a14:m>
                  <m:oMath xmlns:m="http://schemas.openxmlformats.org/officeDocument/2006/math">
                    <m:r>
                      <a:rPr lang="en-US" sz="1800" i="1">
                        <a:latin typeface="Cambria Math" panose="02040503050406030204" pitchFamily="18" charset="0"/>
                        <a:ea typeface="Calibri" panose="020F0502020204030204" pitchFamily="34" charset="0"/>
                        <a:cs typeface="Times New Roman" panose="02020603050405020304" pitchFamily="18" charset="0"/>
                      </a:rPr>
                      <m:t>𝑀</m:t>
                    </m:r>
                  </m:oMath>
                </a14:m>
                <a:r>
                  <a:rPr lang="vi-VN" sz="1800">
                    <a:latin typeface="+mn-lt"/>
                    <a:cs typeface="Arial" panose="020B0604020202020204" pitchFamily="34" charset="0"/>
                  </a:rPr>
                  <a:t>: “Số tự nhiên có hai chữ số được </a:t>
                </a:r>
                <a:r>
                  <a:rPr lang="en-US" sz="1800">
                    <a:latin typeface="+mn-lt"/>
                    <a:cs typeface="Arial" panose="020B0604020202020204" pitchFamily="34" charset="0"/>
                  </a:rPr>
                  <a:t>chọn </a:t>
                </a:r>
                <a:r>
                  <a:rPr lang="vi-VN" sz="1800">
                    <a:latin typeface="+mn-lt"/>
                    <a:cs typeface="Arial" panose="020B0604020202020204" pitchFamily="34" charset="0"/>
                  </a:rPr>
                  <a:t>chia hết cho 11 hoặc chia hết cho 12”.</a:t>
                </a:r>
                <a:endParaRPr lang="en-US" sz="1800">
                  <a:latin typeface="+mn-lt"/>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879565" y="212387"/>
                <a:ext cx="7335125" cy="1338828"/>
              </a:xfrm>
              <a:prstGeom prst="rect">
                <a:avLst/>
              </a:prstGeom>
              <a:blipFill>
                <a:blip r:embed="rId3"/>
                <a:stretch>
                  <a:fillRect l="-664" r="-664" b="-3196"/>
                </a:stretch>
              </a:blipFill>
            </p:spPr>
            <p:txBody>
              <a:bodyPr/>
              <a:lstStyle/>
              <a:p>
                <a:r>
                  <a:rPr lang="en-US">
                    <a:noFill/>
                  </a:rPr>
                  <a:t> </a:t>
                </a:r>
              </a:p>
            </p:txBody>
          </p:sp>
        </mc:Fallback>
      </mc:AlternateContent>
      <p:sp>
        <p:nvSpPr>
          <p:cNvPr id="46" name="Rectangle 45"/>
          <p:cNvSpPr/>
          <p:nvPr/>
        </p:nvSpPr>
        <p:spPr>
          <a:xfrm>
            <a:off x="4294747" y="1495343"/>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p:grpSp>
        <p:nvGrpSpPr>
          <p:cNvPr id="49" name="Google Shape;4008;p63"/>
          <p:cNvGrpSpPr/>
          <p:nvPr/>
        </p:nvGrpSpPr>
        <p:grpSpPr>
          <a:xfrm rot="253853">
            <a:off x="8243344" y="4239831"/>
            <a:ext cx="872002" cy="808996"/>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mc:AlternateContent xmlns:mc="http://schemas.openxmlformats.org/markup-compatibility/2006" xmlns:a14="http://schemas.microsoft.com/office/drawing/2010/main">
        <mc:Choice Requires="a14">
          <p:sp>
            <p:nvSpPr>
              <p:cNvPr id="5" name="Rectangle 4"/>
              <p:cNvSpPr/>
              <p:nvPr/>
            </p:nvSpPr>
            <p:spPr>
              <a:xfrm>
                <a:off x="843028" y="1864675"/>
                <a:ext cx="7573318" cy="3108480"/>
              </a:xfrm>
              <a:prstGeom prst="rect">
                <a:avLst/>
              </a:prstGeom>
            </p:spPr>
            <p:txBody>
              <a:bodyPr wrap="square">
                <a:spAutoFit/>
              </a:bodyPr>
              <a:lstStyle/>
              <a:p>
                <a:pPr algn="just">
                  <a:lnSpc>
                    <a:spcPct val="150000"/>
                  </a:lnSpc>
                </a:pPr>
                <a:r>
                  <a:rPr lang="vi-VN" sz="1800">
                    <a:latin typeface="Arial" panose="020B0604020202020204" pitchFamily="34" charset="0"/>
                    <a:ea typeface="Calibri" panose="020F0502020204030204" pitchFamily="34" charset="0"/>
                    <a:cs typeface="Arial" panose="020B0604020202020204" pitchFamily="34" charset="0"/>
                  </a:rPr>
                  <a:t>Ta có số phần tử của không gian mẫu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800" i="1">
                        <a:effectLst/>
                        <a:latin typeface="Cambria Math" panose="02040503050406030204" pitchFamily="18" charset="0"/>
                        <a:ea typeface="Calibri" panose="020F0502020204030204" pitchFamily="34" charset="0"/>
                        <a:cs typeface="Times New Roman" panose="02020603050405020304" pitchFamily="18" charset="0"/>
                      </a:rPr>
                      <m:t>)=90 </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 Xét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800">
                    <a:effectLst/>
                    <a:latin typeface="Arial" panose="020B0604020202020204" pitchFamily="34" charset="0"/>
                    <a:ea typeface="Calibri" panose="020F0502020204030204" pitchFamily="34" charset="0"/>
                    <a:cs typeface="Arial" panose="020B0604020202020204" pitchFamily="34" charset="0"/>
                  </a:rPr>
                  <a:t>: "Số tự nhiên có hai chữ số được chọn chia hết cho 11".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Số kết quả thuận lợi cho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r>
                      <a:rPr lang="vi-VN" sz="1800" i="1">
                        <a:effectLst/>
                        <a:latin typeface="Cambria Math" panose="02040503050406030204" pitchFamily="18" charset="0"/>
                        <a:ea typeface="Calibri" panose="020F0502020204030204" pitchFamily="34" charset="0"/>
                        <a:cs typeface="Times New Roman" panose="02020603050405020304" pitchFamily="18" charset="0"/>
                      </a:rPr>
                      <m:t>)=9⇒</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1800" i="1">
                            <a:effectLst/>
                            <a:latin typeface="Cambria Math" panose="02040503050406030204" pitchFamily="18" charset="0"/>
                            <a:ea typeface="Calibri" panose="020F0502020204030204" pitchFamily="34" charset="0"/>
                            <a:cs typeface="Times New Roman" panose="02020603050405020304" pitchFamily="18" charset="0"/>
                          </a:rPr>
                          <m:t>𝐴</m:t>
                        </m:r>
                      </m:e>
                    </m:d>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9</m:t>
                        </m:r>
                      </m:num>
                      <m:den>
                        <m:r>
                          <a:rPr lang="vi-VN" sz="1800" i="1">
                            <a:effectLst/>
                            <a:latin typeface="Cambria Math" panose="02040503050406030204" pitchFamily="18" charset="0"/>
                            <a:ea typeface="Calibri" panose="020F0502020204030204" pitchFamily="34" charset="0"/>
                            <a:cs typeface="Times New Roman" panose="02020603050405020304" pitchFamily="18" charset="0"/>
                          </a:rPr>
                          <m:t>90</m:t>
                        </m:r>
                      </m:den>
                    </m:f>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1800" i="1">
                            <a:effectLst/>
                            <a:latin typeface="Cambria Math" panose="02040503050406030204" pitchFamily="18" charset="0"/>
                            <a:ea typeface="Calibri" panose="020F0502020204030204" pitchFamily="34" charset="0"/>
                            <a:cs typeface="Times New Roman" panose="02020603050405020304" pitchFamily="18" charset="0"/>
                          </a:rPr>
                          <m:t>10</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 Xét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800">
                    <a:effectLst/>
                    <a:latin typeface="Arial" panose="020B0604020202020204" pitchFamily="34" charset="0"/>
                    <a:ea typeface="Calibri" panose="020F0502020204030204" pitchFamily="34" charset="0"/>
                    <a:cs typeface="Arial" panose="020B0604020202020204" pitchFamily="34" charset="0"/>
                  </a:rPr>
                  <a:t>: "Số tự nhiên có hai chữ số được chọn chia hết cho 12". </a:t>
                </a:r>
                <a:endParaRPr lang="en-US" sz="1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1800">
                    <a:effectLst/>
                    <a:latin typeface="Arial" panose="020B0604020202020204" pitchFamily="34" charset="0"/>
                    <a:ea typeface="Calibri" panose="020F0502020204030204" pitchFamily="34" charset="0"/>
                    <a:cs typeface="Arial" panose="020B0604020202020204" pitchFamily="34" charset="0"/>
                  </a:rPr>
                  <a:t>Số kết quả thuận lợi cho biến cố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r>
                      <a:rPr lang="vi-VN" sz="1800" i="1">
                        <a:effectLst/>
                        <a:latin typeface="Cambria Math" panose="02040503050406030204" pitchFamily="18" charset="0"/>
                        <a:ea typeface="Calibri" panose="020F0502020204030204" pitchFamily="34" charset="0"/>
                        <a:cs typeface="Times New Roman" panose="02020603050405020304" pitchFamily="18" charset="0"/>
                      </a:rPr>
                      <m:t>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)=8⇒</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8</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90</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45</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18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10</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45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17</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90</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43028" y="1864675"/>
                <a:ext cx="7573318" cy="3108480"/>
              </a:xfrm>
              <a:prstGeom prst="rect">
                <a:avLst/>
              </a:prstGeom>
              <a:blipFill>
                <a:blip r:embed="rId4"/>
                <a:stretch>
                  <a:fillRect l="-644"/>
                </a:stretch>
              </a:blipFill>
            </p:spPr>
            <p:txBody>
              <a:bodyPr/>
              <a:lstStyle/>
              <a:p>
                <a:r>
                  <a:rPr lang="en-US">
                    <a:noFill/>
                  </a:rPr>
                  <a:t> </a:t>
                </a:r>
              </a:p>
            </p:txBody>
          </p:sp>
        </mc:Fallback>
      </mc:AlternateContent>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down)">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left)">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up)">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7" name="Rectangle 6"/>
          <p:cNvSpPr/>
          <p:nvPr/>
        </p:nvSpPr>
        <p:spPr>
          <a:xfrm>
            <a:off x="644739" y="272130"/>
            <a:ext cx="7898931" cy="1661993"/>
          </a:xfrm>
          <a:prstGeom prst="rect">
            <a:avLst/>
          </a:prstGeom>
        </p:spPr>
        <p:txBody>
          <a:bodyPr wrap="square">
            <a:spAutoFit/>
          </a:bodyPr>
          <a:lstStyle/>
          <a:p>
            <a:pPr algn="just">
              <a:lnSpc>
                <a:spcPct val="150000"/>
              </a:lnSpc>
            </a:pPr>
            <a:r>
              <a:rPr lang="en-US" sz="1700" b="1" kern="1200">
                <a:solidFill>
                  <a:srgbClr val="1F497D"/>
                </a:solidFill>
                <a:ea typeface="Times New Roman" panose="02020603050405020304" pitchFamily="18" charset="0"/>
                <a:cs typeface="Arial" panose="020B0604020202020204" pitchFamily="34" charset="0"/>
              </a:rPr>
              <a:t>Bài tập 4 (SGK – tr24)</a:t>
            </a:r>
            <a:r>
              <a:rPr lang="vi-VN" sz="1700" b="1" kern="1200">
                <a:solidFill>
                  <a:srgbClr val="1F497D"/>
                </a:solidFill>
                <a:ea typeface="Times New Roman" panose="02020603050405020304" pitchFamily="18" charset="0"/>
                <a:cs typeface="Arial" panose="020B0604020202020204" pitchFamily="34" charset="0"/>
              </a:rPr>
              <a:t> </a:t>
            </a:r>
            <a:r>
              <a:rPr lang="vi-VN" sz="1700">
                <a:latin typeface="+mn-lt"/>
                <a:cs typeface="Arial" panose="020B0604020202020204" pitchFamily="34" charset="0"/>
              </a:rPr>
              <a:t>Một hộp có 12 viên bi có cùng kích thước và khối lượng, trong đó có 7 viên bi màu xanh và 5 viên bi màu vàng. Chọn ngẫu nhiên 5 viên bi từ hộp đó. Tính xác suất để trong 5 viên bi được chọn có ít nhất 2 viên bi </a:t>
            </a:r>
            <a:r>
              <a:rPr lang="en-US" sz="1700">
                <a:latin typeface="+mn-lt"/>
                <a:cs typeface="Arial" panose="020B0604020202020204" pitchFamily="34" charset="0"/>
              </a:rPr>
              <a:t>   </a:t>
            </a:r>
            <a:r>
              <a:rPr lang="vi-VN" sz="1700">
                <a:latin typeface="+mn-lt"/>
                <a:cs typeface="Arial" panose="020B0604020202020204" pitchFamily="34" charset="0"/>
              </a:rPr>
              <a:t>màu vàng.</a:t>
            </a:r>
          </a:p>
        </p:txBody>
      </p:sp>
      <p:sp>
        <p:nvSpPr>
          <p:cNvPr id="8" name="Rectangle 7"/>
          <p:cNvSpPr/>
          <p:nvPr/>
        </p:nvSpPr>
        <p:spPr>
          <a:xfrm>
            <a:off x="4259016" y="1846999"/>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mc:AlternateContent xmlns:mc="http://schemas.openxmlformats.org/markup-compatibility/2006" xmlns:a14="http://schemas.microsoft.com/office/drawing/2010/main">
        <mc:Choice Requires="a14">
          <p:sp>
            <p:nvSpPr>
              <p:cNvPr id="2" name="Rectangle 1"/>
              <p:cNvSpPr/>
              <p:nvPr/>
            </p:nvSpPr>
            <p:spPr>
              <a:xfrm>
                <a:off x="644739" y="2200942"/>
                <a:ext cx="7735934" cy="2620782"/>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Số phần tử của không gian mẫu là: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12</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792</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Số cách lấy ra 5 viên bi sao cho trong đó có ít nhất 2 viên bi màu vàng là:</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2 viên bi màu vàng và 3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2</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350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3 viên bi màu vàng và 2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2</m:t>
                        </m:r>
                      </m:sup>
                    </m:sSubSup>
                  </m:oMath>
                </a14:m>
                <a:r>
                  <a:rPr lang="pt-B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210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4 viên bi màu vàng và 1 viên màu xanh: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4</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7</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35</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 Lấy 5 viên bi màu vàng: </a:t>
                </a:r>
                <a14:m>
                  <m:oMath xmlns:m="http://schemas.openxmlformats.org/officeDocument/2006/math">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44739" y="2200942"/>
                <a:ext cx="7735934" cy="2620782"/>
              </a:xfrm>
              <a:prstGeom prst="rect">
                <a:avLst/>
              </a:prstGeom>
              <a:blipFill>
                <a:blip r:embed="rId3"/>
                <a:stretch>
                  <a:fillRect l="-55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fade">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fade">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fade">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p:sp>
        <p:nvSpPr>
          <p:cNvPr id="7" name="Rectangle 6"/>
          <p:cNvSpPr/>
          <p:nvPr/>
        </p:nvSpPr>
        <p:spPr>
          <a:xfrm>
            <a:off x="644739" y="272130"/>
            <a:ext cx="7898931" cy="16619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tập 4 (SGK – tr24)</a:t>
            </a:r>
            <a:r>
              <a:rPr kumimoji="0" lang="vi-VN" sz="170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 </a:t>
            </a:r>
            <a:r>
              <a:rPr kumimoji="0" lang="vi-VN"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Một hộp có 12 viên bi có cùng kích thước và khối lượng, trong đó có 7 viên bi màu xanh và 5 viên bi màu vàng. Chọn ngẫu nhiên 5 viên bi từ hộp đó. Tính xác suất để trong 5 viên bi được chọn có ít nhất 2 viên bi </a:t>
            </a:r>
            <a:r>
              <a:rPr kumimoji="0" lang="en-US" sz="1700" b="0" i="0" u="none" strike="noStrike" kern="0" cap="none" spc="0" normalizeH="0" baseline="0" noProof="0">
                <a:ln>
                  <a:noFill/>
                </a:ln>
                <a:solidFill>
                  <a:srgbClr val="000000"/>
                </a:solidFill>
                <a:effectLst/>
                <a:uLnTx/>
                <a:uFillTx/>
                <a:latin typeface="Arial"/>
                <a:cs typeface="Arial" panose="020B0604020202020204" pitchFamily="34" charset="0"/>
                <a:sym typeface="Arial"/>
              </a:rPr>
              <a:t>   </a:t>
            </a:r>
            <a:r>
              <a:rPr kumimoji="0" lang="vi-VN"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màu vàng.</a:t>
            </a:r>
          </a:p>
        </p:txBody>
      </p:sp>
      <p:sp>
        <p:nvSpPr>
          <p:cNvPr id="8" name="Rectangle 7"/>
          <p:cNvSpPr/>
          <p:nvPr/>
        </p:nvSpPr>
        <p:spPr>
          <a:xfrm>
            <a:off x="4259016" y="1846999"/>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700" b="0" i="0" u="none" strike="noStrike" kern="0" cap="none" spc="0" normalizeH="0" baseline="0" noProof="0">
              <a:ln>
                <a:noFill/>
              </a:ln>
              <a:solidFill>
                <a:srgbClr val="000000"/>
              </a:solidFill>
              <a:effectLst/>
              <a:uLnTx/>
              <a:uFillTx/>
              <a:latin typeface="Arial"/>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573177" y="2325178"/>
                <a:ext cx="8283824" cy="2207079"/>
              </a:xfrm>
              <a:prstGeom prst="rect">
                <a:avLst/>
              </a:prstGeom>
            </p:spPr>
            <p:txBody>
              <a:bodyPr wrap="square">
                <a:spAutoFit/>
              </a:bodyPr>
              <a:lstStyle/>
              <a:p>
                <a:pPr lvl="0" algn="just">
                  <a:lnSpc>
                    <a:spcPct val="150000"/>
                  </a:lnSpc>
                  <a:spcBef>
                    <a:spcPts val="300"/>
                  </a:spcBef>
                  <a:spcAft>
                    <a:spcPts val="300"/>
                  </a:spcAft>
                </a:pP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Tổng số cách lấy ra 5 viên bi sao cho trong đó có ít nhất 2 viên bi màu vàng là: </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350+210+35+1=596</m:t>
                      </m:r>
                    </m:oMath>
                  </m:oMathPara>
                </a14:m>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spcBef>
                    <a:spcPts val="300"/>
                  </a:spcBef>
                  <a:spcAft>
                    <a:spcPts val="300"/>
                  </a:spcAft>
                </a:pPr>
                <a14:m>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en-US" sz="1700" b="0"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Xác suất để lấy ra 5 viên bi sao cho trong đó có ít nhất 2 viên bi màu vàng là</a:t>
                </a: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𝑃</m:t>
                      </m:r>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596</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792</m:t>
                          </m:r>
                        </m:den>
                      </m:f>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ctrlPr>
                        </m:fPr>
                        <m:num>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149</m:t>
                          </m:r>
                        </m:num>
                        <m:den>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198</m:t>
                          </m:r>
                        </m:den>
                      </m:f>
                    </m:oMath>
                  </m:oMathPara>
                </a14:m>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573177" y="2325178"/>
                <a:ext cx="8283824" cy="220707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597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p:sp>
        <p:nvSpPr>
          <p:cNvPr id="6" name="Rectangle 5"/>
          <p:cNvSpPr/>
          <p:nvPr/>
        </p:nvSpPr>
        <p:spPr>
          <a:xfrm>
            <a:off x="215369" y="15902"/>
            <a:ext cx="8705994" cy="1949636"/>
          </a:xfrm>
          <a:prstGeom prst="rect">
            <a:avLst/>
          </a:prstGeom>
        </p:spPr>
        <p:txBody>
          <a:bodyPr wrap="square">
            <a:spAutoFit/>
          </a:bodyPr>
          <a:lstStyle/>
          <a:p>
            <a:pPr lvl="0" algn="just">
              <a:lnSpc>
                <a:spcPct val="150000"/>
              </a:lnSpc>
            </a:pPr>
            <a:r>
              <a:rPr kumimoji="0" lang="en-US" sz="165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5 (SGK – tr24)</a:t>
            </a:r>
            <a:r>
              <a:rPr kumimoji="0" lang="vi-VN" sz="165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 </a:t>
            </a:r>
            <a:r>
              <a:rPr lang="vi-VN" sz="1650">
                <a:latin typeface="Arial" panose="020B0604020202020204" pitchFamily="34" charset="0"/>
                <a:cs typeface="Arial" panose="020B0604020202020204" pitchFamily="34" charset="0"/>
              </a:rPr>
              <a:t>Hai bạn Việt và Nam cùng tham gia một kì thi trắc nghiệm môn Toán và môn Tiếng Anh một cách độc lập nhau. Đề thi của mỗi môn gồm 6 mã đề khác nhau và các môn khác nhau thì mã đề cũng khác nhau. Đề thi được sắp xếp và phát cho học sinh một cách ngẫu nhiên. Tính xác suất để hai bạn Việt và Nam có chung đúng một mã đề thi trong kì thi đó.</a:t>
            </a:r>
            <a:endParaRPr kumimoji="0" lang="vi-VN" sz="165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40406" y="198144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5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4" name="Rectangle 3"/>
              <p:cNvSpPr/>
              <p:nvPr/>
            </p:nvSpPr>
            <p:spPr>
              <a:xfrm>
                <a:off x="1364332" y="2260659"/>
                <a:ext cx="6408068" cy="2874890"/>
              </a:xfrm>
              <a:prstGeom prst="rect">
                <a:avLst/>
              </a:prstGeom>
            </p:spPr>
            <p:txBody>
              <a:bodyPr wrap="square">
                <a:spAutoFit/>
              </a:bodyPr>
              <a:lstStyle/>
              <a:p>
                <a:pPr algn="just">
                  <a:lnSpc>
                    <a:spcPct val="150000"/>
                  </a:lnSpc>
                </a:pPr>
                <a:r>
                  <a:rPr lang="vi-VN" sz="1650">
                    <a:latin typeface="+mn-lt"/>
                    <a:ea typeface="Calibri" panose="020F0502020204030204" pitchFamily="34" charset="0"/>
                    <a:cs typeface="Times New Roman" panose="02020603050405020304" pitchFamily="18" charset="0"/>
                  </a:rPr>
                  <a:t>Không gian mẫu: </a:t>
                </a:r>
                <a14:m>
                  <m:oMath xmlns:m="http://schemas.openxmlformats.org/officeDocument/2006/math">
                    <m:r>
                      <m:rPr>
                        <m:sty m:val="p"/>
                      </m:rPr>
                      <a:rPr lang="vi-VN" sz="1650">
                        <a:effectLst/>
                        <a:latin typeface="Cambria Math" panose="02040503050406030204" pitchFamily="18" charset="0"/>
                        <a:ea typeface="Calibri" panose="020F0502020204030204" pitchFamily="34" charset="0"/>
                        <a:cs typeface="Times New Roman" panose="02020603050405020304" pitchFamily="18" charset="0"/>
                      </a:rPr>
                      <m:t>Ω</m:t>
                    </m:r>
                    <m:r>
                      <a:rPr lang="vi-VN" sz="165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e>
                      <m:sup>
                        <m:r>
                          <a:rPr lang="vi-VN" sz="1650" i="1">
                            <a:effectLst/>
                            <a:latin typeface="Cambria Math" panose="02040503050406030204" pitchFamily="18" charset="0"/>
                            <a:ea typeface="Calibri" panose="020F0502020204030204" pitchFamily="34" charset="0"/>
                            <a:cs typeface="Times New Roman" panose="02020603050405020304" pitchFamily="18" charset="0"/>
                          </a:rPr>
                          <m:t>4</m:t>
                        </m:r>
                      </m:sup>
                    </m:sSup>
                  </m:oMath>
                </a14:m>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TH1: Môn Toán trùng mã đề thi, môn Tiếng Anh không trùng.</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Hùng chọn 1 mã Toán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Hùng chọn 1 mã Tiếng Anh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=6</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Vương chọn 1 mã Toán (phải giống Hùng)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r>
                  <a:rPr lang="vi-VN" sz="1650">
                    <a:effectLst/>
                    <a:latin typeface="+mn-lt"/>
                    <a:ea typeface="Calibri" panose="020F0502020204030204" pitchFamily="34" charset="0"/>
                    <a:cs typeface="Times New Roman" panose="02020603050405020304" pitchFamily="18" charset="0"/>
                  </a:rPr>
                  <a:t>+ Vương chọn 1 trong 5 mã Tiếng Anh có: </a:t>
                </a:r>
                <a14:m>
                  <m:oMath xmlns:m="http://schemas.openxmlformats.org/officeDocument/2006/math">
                    <m:sSubSup>
                      <m:sSubSupPr>
                        <m:ctrlPr>
                          <a:rPr lang="en-US" sz="165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vi-VN" sz="1650" i="1">
                            <a:effectLst/>
                            <a:latin typeface="Cambria Math" panose="02040503050406030204" pitchFamily="18" charset="0"/>
                            <a:ea typeface="Calibri" panose="020F0502020204030204" pitchFamily="34" charset="0"/>
                            <a:cs typeface="Times New Roman" panose="02020603050405020304" pitchFamily="18" charset="0"/>
                          </a:rPr>
                          <m:t>𝐶</m:t>
                        </m:r>
                      </m:e>
                      <m:sub>
                        <m:r>
                          <a:rPr lang="vi-VN" sz="1650" i="1">
                            <a:effectLst/>
                            <a:latin typeface="Cambria Math" panose="02040503050406030204" pitchFamily="18" charset="0"/>
                            <a:ea typeface="Calibri" panose="020F0502020204030204" pitchFamily="34" charset="0"/>
                            <a:cs typeface="Times New Roman" panose="02020603050405020304" pitchFamily="18" charset="0"/>
                          </a:rPr>
                          <m:t>5</m:t>
                        </m:r>
                      </m:sub>
                      <m:sup>
                        <m:r>
                          <a:rPr lang="vi-VN" sz="165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vi-VN" sz="1650" i="1">
                        <a:effectLst/>
                        <a:latin typeface="Cambria Math" panose="02040503050406030204" pitchFamily="18" charset="0"/>
                        <a:ea typeface="Calibri" panose="020F0502020204030204" pitchFamily="34" charset="0"/>
                        <a:cs typeface="Times New Roman" panose="02020603050405020304" pitchFamily="18" charset="0"/>
                      </a:rPr>
                      <m:t>=5</m:t>
                    </m:r>
                  </m:oMath>
                </a14:m>
                <a:r>
                  <a:rPr lang="vi-VN" sz="1650">
                    <a:effectLst/>
                    <a:latin typeface="+mn-lt"/>
                    <a:ea typeface="Calibri" panose="020F0502020204030204" pitchFamily="34" charset="0"/>
                    <a:cs typeface="Times New Roman" panose="02020603050405020304" pitchFamily="18" charset="0"/>
                  </a:rPr>
                  <a:t> cách</a:t>
                </a:r>
                <a:endParaRPr lang="en-US" sz="165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650">
                        <a:latin typeface="Cambria Math" panose="02040503050406030204" pitchFamily="18" charset="0"/>
                        <a:ea typeface="Calibri" panose="020F0502020204030204" pitchFamily="34" charset="0"/>
                        <a:cs typeface="Times New Roman" panose="02020603050405020304" pitchFamily="18" charset="0"/>
                      </a:rPr>
                      <m:t>⇒</m:t>
                    </m:r>
                  </m:oMath>
                </a14:m>
                <a:r>
                  <a:rPr lang="vi-VN" sz="1650">
                    <a:effectLst/>
                    <a:latin typeface="+mn-lt"/>
                    <a:ea typeface="Calibri" panose="020F0502020204030204" pitchFamily="34" charset="0"/>
                    <a:cs typeface="Times New Roman" panose="02020603050405020304" pitchFamily="18" charset="0"/>
                  </a:rPr>
                  <a:t> Có tất cả: </a:t>
                </a:r>
                <a14:m>
                  <m:oMath xmlns:m="http://schemas.openxmlformats.org/officeDocument/2006/math">
                    <m:r>
                      <a:rPr lang="vi-VN" sz="1650" i="1">
                        <a:effectLst/>
                        <a:latin typeface="Cambria Math" panose="02040503050406030204" pitchFamily="18" charset="0"/>
                        <a:ea typeface="Calibri" panose="020F0502020204030204" pitchFamily="34" charset="0"/>
                        <a:cs typeface="Times New Roman" panose="02020603050405020304" pitchFamily="18" charset="0"/>
                      </a:rPr>
                      <m:t>6.6.1.5=180</m:t>
                    </m:r>
                  </m:oMath>
                </a14:m>
                <a:r>
                  <a:rPr lang="vi-VN" sz="1650">
                    <a:effectLst/>
                    <a:latin typeface="+mn-lt"/>
                    <a:ea typeface="Calibri" panose="020F0502020204030204" pitchFamily="34" charset="0"/>
                    <a:cs typeface="Times New Roman" panose="02020603050405020304" pitchFamily="18" charset="0"/>
                  </a:rPr>
                  <a:t> cách chọn.</a:t>
                </a:r>
                <a:endParaRPr lang="en-US" sz="1650">
                  <a:effectLst/>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64332" y="2260659"/>
                <a:ext cx="6408068" cy="2874890"/>
              </a:xfrm>
              <a:prstGeom prst="rect">
                <a:avLst/>
              </a:prstGeom>
              <a:blipFill>
                <a:blip r:embed="rId4"/>
                <a:stretch>
                  <a:fillRect l="-571"/>
                </a:stretch>
              </a:blipFill>
            </p:spPr>
            <p:txBody>
              <a:bodyPr/>
              <a:lstStyle/>
              <a:p>
                <a:r>
                  <a:rPr lang="en-US">
                    <a:noFill/>
                  </a:rPr>
                  <a:t> </a:t>
                </a:r>
              </a:p>
            </p:txBody>
          </p:sp>
        </mc:Fallback>
      </mc:AlternateContent>
    </p:spTree>
    <p:extLst>
      <p:ext uri="{BB962C8B-B14F-4D97-AF65-F5344CB8AC3E}">
        <p14:creationId xmlns:p14="http://schemas.microsoft.com/office/powerpoint/2010/main" val="390981795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500"/>
                                        <p:tgtEl>
                                          <p:spTgt spid="4">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wipe(down)">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barn(inVertical)">
                                      <p:cBhvr>
                                        <p:cTn id="4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lt1">
            <a:alpha val="19000"/>
          </a:schemeClr>
        </a:solidFill>
        <a:effectLst/>
      </p:bgPr>
    </p:bg>
    <p:spTree>
      <p:nvGrpSpPr>
        <p:cNvPr id="1" name="Shape 231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18423" y="3914279"/>
            <a:ext cx="1024217" cy="1115665"/>
          </a:xfrm>
          <a:prstGeom prst="rect">
            <a:avLst/>
          </a:prstGeom>
        </p:spPr>
      </p:pic>
      <p:sp>
        <p:nvSpPr>
          <p:cNvPr id="6" name="Rectangle 5"/>
          <p:cNvSpPr/>
          <p:nvPr/>
        </p:nvSpPr>
        <p:spPr>
          <a:xfrm>
            <a:off x="215369" y="15902"/>
            <a:ext cx="8705994" cy="19496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65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Bài tập 5 (SGK – tr24)</a:t>
            </a:r>
            <a:r>
              <a:rPr kumimoji="0" lang="vi-VN" sz="1650" b="1" i="0" u="none" strike="noStrike" kern="1200" cap="none" spc="0" normalizeH="0" baseline="0" noProof="0">
                <a:ln>
                  <a:noFill/>
                </a:ln>
                <a:solidFill>
                  <a:srgbClr val="1F497D"/>
                </a:solidFill>
                <a:effectLst/>
                <a:uLnTx/>
                <a:uFillTx/>
                <a:latin typeface="Arial"/>
                <a:ea typeface="Times New Roman" panose="02020603050405020304" pitchFamily="18" charset="0"/>
                <a:cs typeface="Arial" panose="020B0604020202020204" pitchFamily="34" charset="0"/>
                <a:sym typeface="Arial"/>
              </a:rPr>
              <a:t> </a:t>
            </a:r>
            <a:r>
              <a:rPr kumimoji="0" lang="vi-VN" sz="165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Hai bạn Việt và Nam cùng tham gia một kì thi trắc nghiệm môn Toán và môn Tiếng Anh một cách độc lập nhau. Đề thi của mỗi môn gồm 6 mã đề khác nhau và các môn khác nhau thì mã đề cũng khác nhau. Đề thi được sắp xếp và phát cho học sinh một cách ngẫu nhiên. Tính xác suất để hai bạn Việt và Nam có chung đúng một mã đề thi trong kì thi đó.</a:t>
            </a:r>
          </a:p>
        </p:txBody>
      </p:sp>
      <mc:AlternateContent xmlns:mc="http://schemas.openxmlformats.org/markup-compatibility/2006" xmlns:a14="http://schemas.microsoft.com/office/drawing/2010/main">
        <mc:Choice Requires="a14">
          <p:sp>
            <p:nvSpPr>
              <p:cNvPr id="4" name="Rectangle 3"/>
              <p:cNvSpPr/>
              <p:nvPr/>
            </p:nvSpPr>
            <p:spPr>
              <a:xfrm>
                <a:off x="714758" y="2519938"/>
                <a:ext cx="7707215" cy="1686359"/>
              </a:xfrm>
              <a:prstGeom prst="rect">
                <a:avLst/>
              </a:prstGeom>
            </p:spPr>
            <p:txBody>
              <a:bodyPr wrap="square">
                <a:spAutoFit/>
              </a:bodyPr>
              <a:lstStyle/>
              <a:p>
                <a:pPr lvl="0" algn="just">
                  <a:lnSpc>
                    <a:spcPct val="150000"/>
                  </a:lnSpc>
                  <a:spcBef>
                    <a:spcPts val="300"/>
                  </a:spcBef>
                  <a:spcAft>
                    <a:spcPts val="300"/>
                  </a:spcAft>
                  <a:defRPr/>
                </a:pPr>
                <a:r>
                  <a:rPr lang="vi-VN" sz="1600">
                    <a:latin typeface="+mn-lt"/>
                    <a:ea typeface="Calibri" panose="020F0502020204030204" pitchFamily="34" charset="0"/>
                    <a:cs typeface="Times New Roman" panose="02020603050405020304" pitchFamily="18" charset="0"/>
                  </a:rPr>
                  <a:t>⁕ TH2: Môn Tiếng Anh trùng mã đề thi, môn Toán không trùng: </a:t>
                </a:r>
                <a14:m>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6</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6</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5</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180</m:t>
                    </m:r>
                  </m:oMath>
                </a14:m>
                <a:r>
                  <a:rPr lang="vi-VN" sz="1600">
                    <a:latin typeface="+mn-lt"/>
                    <a:ea typeface="Calibri" panose="020F0502020204030204" pitchFamily="34" charset="0"/>
                    <a:cs typeface="Times New Roman" panose="02020603050405020304" pitchFamily="18" charset="0"/>
                  </a:rPr>
                  <a:t> cách</a:t>
                </a:r>
                <a:endParaRPr lang="en-US" sz="1600">
                  <a:latin typeface="+mn-lt"/>
                  <a:ea typeface="Arial" panose="020B0604020202020204" pitchFamily="34" charset="0"/>
                  <a:cs typeface="Times New Roman" panose="02020603050405020304" pitchFamily="18" charset="0"/>
                </a:endParaRPr>
              </a:p>
              <a:p>
                <a:pPr lvl="0" algn="just">
                  <a:lnSpc>
                    <a:spcPct val="150000"/>
                  </a:lnSpc>
                  <a:spcBef>
                    <a:spcPts val="300"/>
                  </a:spcBef>
                  <a:spcAft>
                    <a:spcPts val="300"/>
                  </a:spcAft>
                  <a:defRPr/>
                </a:pPr>
                <a:r>
                  <a:rPr lang="vi-VN" sz="1600">
                    <a:latin typeface="+mn-lt"/>
                    <a:ea typeface="Calibri" panose="020F0502020204030204" pitchFamily="34" charset="0"/>
                    <a:cs typeface="Times New Roman" panose="02020603050405020304" pitchFamily="18" charset="0"/>
                  </a:rPr>
                  <a:t>Vậy </a:t>
                </a:r>
                <a:endParaRPr lang="en-US" sz="1600">
                  <a:latin typeface="+mn-lt"/>
                  <a:ea typeface="Calibri" panose="020F0502020204030204" pitchFamily="34" charset="0"/>
                  <a:cs typeface="Times New Roman" panose="02020603050405020304" pitchFamily="18" charset="0"/>
                </a:endParaRPr>
              </a:p>
              <a:p>
                <a:pPr lvl="0" algn="just">
                  <a:lnSpc>
                    <a:spcPct val="150000"/>
                  </a:lnSpc>
                  <a:spcBef>
                    <a:spcPts val="300"/>
                  </a:spcBef>
                  <a:spcAft>
                    <a:spcPts val="300"/>
                  </a:spcAft>
                  <a:defRPr/>
                </a:pPr>
                <a14:m>
                  <m:oMathPara xmlns:m="http://schemas.openxmlformats.org/officeDocument/2006/math">
                    <m:oMathParaPr>
                      <m:jc m:val="centerGroup"/>
                    </m:oMathParaPr>
                    <m:oMath xmlns:m="http://schemas.openxmlformats.org/officeDocument/2006/math">
                      <m:r>
                        <a:rPr lang="vi-VN" sz="1600" i="1">
                          <a:latin typeface="Cambria Math" panose="02040503050406030204" pitchFamily="18" charset="0"/>
                          <a:ea typeface="Calibri" panose="020F0502020204030204" pitchFamily="34" charset="0"/>
                          <a:cs typeface="Times New Roman" panose="02020603050405020304" pitchFamily="18" charset="0"/>
                        </a:rPr>
                        <m:t>𝑃</m:t>
                      </m:r>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180</m:t>
                          </m:r>
                          <m:r>
                            <a:rPr lang="vi-VN" sz="1600" i="1">
                              <a:latin typeface="Cambria Math" panose="02040503050406030204" pitchFamily="18" charset="0"/>
                              <a:ea typeface="Calibri" panose="020F0502020204030204" pitchFamily="34" charset="0"/>
                              <a:cs typeface="Times New Roman" panose="02020603050405020304" pitchFamily="18" charset="0"/>
                            </a:rPr>
                            <m:t>+</m:t>
                          </m:r>
                          <m:r>
                            <a:rPr lang="vi-VN" sz="1600" i="1">
                              <a:latin typeface="Cambria Math" panose="02040503050406030204" pitchFamily="18" charset="0"/>
                              <a:ea typeface="Calibri" panose="020F0502020204030204" pitchFamily="34" charset="0"/>
                              <a:cs typeface="Times New Roman" panose="02020603050405020304" pitchFamily="18" charset="0"/>
                            </a:rPr>
                            <m:t>180</m:t>
                          </m:r>
                        </m:num>
                        <m:den>
                          <m:sSup>
                            <m:sSupPr>
                              <m:ctrlPr>
                                <a:rPr lang="en-US" sz="1600" i="1">
                                  <a:latin typeface="Cambria Math" panose="02040503050406030204" pitchFamily="18" charset="0"/>
                                  <a:ea typeface="Calibri" panose="020F0502020204030204" pitchFamily="34" charset="0"/>
                                  <a:cs typeface="Times New Roman" panose="02020603050405020304" pitchFamily="18" charset="0"/>
                                </a:rPr>
                              </m:ctrlPr>
                            </m:sSupPr>
                            <m:e>
                              <m:r>
                                <a:rPr lang="vi-VN" sz="1600" i="1">
                                  <a:latin typeface="Cambria Math" panose="02040503050406030204" pitchFamily="18" charset="0"/>
                                  <a:ea typeface="Calibri" panose="020F0502020204030204" pitchFamily="34" charset="0"/>
                                  <a:cs typeface="Times New Roman" panose="02020603050405020304" pitchFamily="18" charset="0"/>
                                </a:rPr>
                                <m:t>6</m:t>
                              </m:r>
                            </m:e>
                            <m:sup>
                              <m:r>
                                <a:rPr lang="vi-VN" sz="1600" i="1">
                                  <a:latin typeface="Cambria Math" panose="02040503050406030204" pitchFamily="18" charset="0"/>
                                  <a:ea typeface="Calibri" panose="020F0502020204030204" pitchFamily="34" charset="0"/>
                                  <a:cs typeface="Times New Roman" panose="02020603050405020304" pitchFamily="18" charset="0"/>
                                </a:rPr>
                                <m:t>4</m:t>
                              </m:r>
                            </m:sup>
                          </m:sSup>
                        </m:den>
                      </m:f>
                      <m:r>
                        <a:rPr lang="vi-VN" sz="1600" i="1">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a:latin typeface="Cambria Math" panose="02040503050406030204" pitchFamily="18" charset="0"/>
                              <a:ea typeface="Calibri" panose="020F0502020204030204" pitchFamily="34" charset="0"/>
                              <a:cs typeface="Times New Roman" panose="02020603050405020304" pitchFamily="18" charset="0"/>
                            </a:rPr>
                          </m:ctrlPr>
                        </m:fPr>
                        <m:num>
                          <m:r>
                            <a:rPr lang="vi-VN" sz="1600" i="1">
                              <a:latin typeface="Cambria Math" panose="02040503050406030204" pitchFamily="18" charset="0"/>
                              <a:ea typeface="Calibri" panose="020F0502020204030204" pitchFamily="34" charset="0"/>
                              <a:cs typeface="Times New Roman" panose="02020603050405020304" pitchFamily="18" charset="0"/>
                            </a:rPr>
                            <m:t>5</m:t>
                          </m:r>
                        </m:num>
                        <m:den>
                          <m:r>
                            <a:rPr lang="vi-VN" sz="1600" i="1">
                              <a:latin typeface="Cambria Math" panose="02040503050406030204" pitchFamily="18" charset="0"/>
                              <a:ea typeface="Calibri" panose="020F0502020204030204" pitchFamily="34" charset="0"/>
                              <a:cs typeface="Times New Roman" panose="02020603050405020304" pitchFamily="18" charset="0"/>
                            </a:rPr>
                            <m:t>18</m:t>
                          </m:r>
                        </m:den>
                      </m:f>
                    </m:oMath>
                  </m:oMathPara>
                </a14:m>
                <a:endParaRPr lang="en-US" sz="1600">
                  <a:latin typeface="+mn-lt"/>
                  <a:ea typeface="Arial" panose="020B060402020202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14758" y="2519938"/>
                <a:ext cx="7707215" cy="1686359"/>
              </a:xfrm>
              <a:prstGeom prst="rect">
                <a:avLst/>
              </a:prstGeom>
              <a:blipFill>
                <a:blip r:embed="rId4"/>
                <a:stretch>
                  <a:fillRect l="-395"/>
                </a:stretch>
              </a:blipFill>
            </p:spPr>
            <p:txBody>
              <a:bodyPr/>
              <a:lstStyle/>
              <a:p>
                <a:r>
                  <a:rPr lang="en-US">
                    <a:noFill/>
                  </a:rPr>
                  <a:t> </a:t>
                </a:r>
              </a:p>
            </p:txBody>
          </p:sp>
        </mc:Fallback>
      </mc:AlternateContent>
      <p:sp>
        <p:nvSpPr>
          <p:cNvPr id="7" name="Rectangle 6"/>
          <p:cNvSpPr/>
          <p:nvPr/>
        </p:nvSpPr>
        <p:spPr>
          <a:xfrm>
            <a:off x="440406" y="1981440"/>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650" b="0" i="0" u="none" strike="noStrike" kern="0" cap="none" spc="0" normalizeH="0" baseline="0" noProof="0">
              <a:ln>
                <a:noFill/>
              </a:ln>
              <a:solidFill>
                <a:srgbClr val="000000"/>
              </a:solidFill>
              <a:effectLst/>
              <a:uLnTx/>
              <a:uFillTx/>
              <a:latin typeface="Arial"/>
              <a:sym typeface="Arial"/>
            </a:endParaRPr>
          </a:p>
        </p:txBody>
      </p:sp>
    </p:spTree>
    <p:extLst>
      <p:ext uri="{BB962C8B-B14F-4D97-AF65-F5344CB8AC3E}">
        <p14:creationId xmlns:p14="http://schemas.microsoft.com/office/powerpoint/2010/main" val="12013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334831" y="70459"/>
            <a:ext cx="8458433" cy="1269578"/>
          </a:xfrm>
          <a:prstGeom prst="rect">
            <a:avLst/>
          </a:prstGeom>
        </p:spPr>
        <p:txBody>
          <a:bodyPr wrap="square">
            <a:spAutoFit/>
          </a:bodyPr>
          <a:lstStyle/>
          <a:p>
            <a:pPr algn="just">
              <a:lnSpc>
                <a:spcPct val="150000"/>
              </a:lnSpc>
            </a:pPr>
            <a:r>
              <a:rPr lang="en-US" sz="1700" b="1" kern="1200">
                <a:solidFill>
                  <a:srgbClr val="1F497D"/>
                </a:solidFill>
                <a:ea typeface="Times New Roman" panose="02020603050405020304" pitchFamily="18" charset="0"/>
                <a:cs typeface="Arial" panose="020B0604020202020204" pitchFamily="34" charset="0"/>
              </a:rPr>
              <a:t>Bài tập 6 (SGK – tr24)</a:t>
            </a:r>
            <a:r>
              <a:rPr lang="vi-VN" sz="1700" b="1" kern="1200">
                <a:solidFill>
                  <a:srgbClr val="1F497D"/>
                </a:solidFill>
                <a:ea typeface="Times New Roman" panose="02020603050405020304" pitchFamily="18" charset="0"/>
                <a:cs typeface="Arial" panose="020B0604020202020204" pitchFamily="34" charset="0"/>
              </a:rPr>
              <a:t> </a:t>
            </a:r>
            <a:r>
              <a:rPr lang="vi-VN" sz="1700">
                <a:latin typeface="Arial" panose="020B0604020202020204" pitchFamily="34" charset="0"/>
                <a:cs typeface="Arial" panose="020B0604020202020204" pitchFamily="34" charset="0"/>
              </a:rPr>
              <a:t>Trong một chiếc hộp có 20 viên bi </a:t>
            </a:r>
            <a:r>
              <a:rPr lang="en-US" sz="1700">
                <a:latin typeface="Arial" panose="020B0604020202020204" pitchFamily="34" charset="0"/>
                <a:cs typeface="Arial" panose="020B0604020202020204" pitchFamily="34" charset="0"/>
              </a:rPr>
              <a:t>với</a:t>
            </a:r>
            <a:r>
              <a:rPr lang="vi-VN" sz="1700">
                <a:latin typeface="Arial" panose="020B0604020202020204" pitchFamily="34" charset="0"/>
                <a:cs typeface="Arial" panose="020B0604020202020204" pitchFamily="34" charset="0"/>
              </a:rPr>
              <a:t> cùng kích thước và khối lượng, trong đó có 9 viên bi màu đỏ, 6 viên bi màu xanh và 5 viên bi màu vàng. Lấy ngẫu nhiên đồng thời 3 viên bi. Tìm xác suất để 3 viên bi lấy ra có đúng hai màu.</a:t>
            </a:r>
          </a:p>
        </p:txBody>
      </p:sp>
      <p:pic>
        <p:nvPicPr>
          <p:cNvPr id="6" name="Picture 5"/>
          <p:cNvPicPr>
            <a:picLocks noChangeAspect="1"/>
          </p:cNvPicPr>
          <p:nvPr/>
        </p:nvPicPr>
        <p:blipFill>
          <a:blip r:embed="rId3"/>
          <a:stretch>
            <a:fillRect/>
          </a:stretch>
        </p:blipFill>
        <p:spPr>
          <a:xfrm>
            <a:off x="7914923" y="3970912"/>
            <a:ext cx="1155738" cy="1155738"/>
          </a:xfrm>
          <a:prstGeom prst="rect">
            <a:avLst/>
          </a:prstGeom>
        </p:spPr>
      </p:pic>
      <p:sp>
        <p:nvSpPr>
          <p:cNvPr id="23" name="Rectangle 22"/>
          <p:cNvSpPr/>
          <p:nvPr/>
        </p:nvSpPr>
        <p:spPr>
          <a:xfrm>
            <a:off x="4236811" y="1340037"/>
            <a:ext cx="670376" cy="3539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338684" y="1686380"/>
                <a:ext cx="7796254" cy="3323026"/>
              </a:xfrm>
              <a:prstGeom prst="rect">
                <a:avLst/>
              </a:prstGeom>
            </p:spPr>
            <p:txBody>
              <a:bodyPr wrap="square">
                <a:spAutoFit/>
              </a:bodyPr>
              <a:lstStyle/>
              <a:p>
                <a:pPr algn="just">
                  <a:lnSpc>
                    <a:spcPct val="150000"/>
                  </a:lnSpc>
                </a:pPr>
                <a:r>
                  <a:rPr lang="vi-VN" sz="1700">
                    <a:latin typeface="+mn-lt"/>
                    <a:ea typeface="Calibri" panose="020F0502020204030204" pitchFamily="34" charset="0"/>
                    <a:cs typeface="Times New Roman" panose="02020603050405020304" pitchFamily="18" charset="0"/>
                  </a:rPr>
                  <a:t>Ta có không gian mẫu: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𝑛</m:t>
                    </m:r>
                    <m:r>
                      <a:rPr lang="vi-VN" sz="1700" i="1">
                        <a:effectLst/>
                        <a:latin typeface="Cambria Math" panose="02040503050406030204" pitchFamily="18" charset="0"/>
                        <a:ea typeface="Calibri" panose="020F0502020204030204" pitchFamily="34" charset="0"/>
                        <a:cs typeface="Times New Roman" panose="02020603050405020304" pitchFamily="18" charset="0"/>
                      </a:rPr>
                      <m:t>(</m:t>
                    </m:r>
                    <m:r>
                      <a:rPr lang="vi-VN" sz="1700" i="1">
                        <a:effectLst/>
                        <a:latin typeface="Cambria Math" panose="02040503050406030204" pitchFamily="18" charset="0"/>
                        <a:ea typeface="Calibri" panose="020F0502020204030204" pitchFamily="34" charset="0"/>
                        <a:cs typeface="Times New Roman" panose="02020603050405020304" pitchFamily="18" charset="0"/>
                      </a:rPr>
                      <m:t>𝛺</m:t>
                    </m:r>
                    <m:r>
                      <a:rPr lang="vi-VN"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20</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vi-VN" sz="1700" i="1">
                        <a:effectLst/>
                        <a:latin typeface="Cambria Math" panose="02040503050406030204" pitchFamily="18" charset="0"/>
                        <a:ea typeface="Calibri" panose="020F0502020204030204" pitchFamily="34" charset="0"/>
                        <a:cs typeface="Times New Roman" panose="02020603050405020304" pitchFamily="18" charset="0"/>
                      </a:rPr>
                      <m:t> =</m:t>
                    </m:r>
                    <m:r>
                      <a:rPr lang="vi-VN" sz="1700" i="1">
                        <a:effectLst/>
                        <a:latin typeface="Cambria Math" panose="02040503050406030204" pitchFamily="18" charset="0"/>
                        <a:ea typeface="Calibri" panose="020F0502020204030204" pitchFamily="34" charset="0"/>
                        <a:cs typeface="Times New Roman" panose="02020603050405020304" pitchFamily="18" charset="0"/>
                      </a:rPr>
                      <m:t>1140</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Gọi </a:t>
                </a:r>
                <a14:m>
                  <m:oMath xmlns:m="http://schemas.openxmlformats.org/officeDocument/2006/math">
                    <m:r>
                      <a:rPr lang="vi-VN" sz="1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1700">
                    <a:effectLst/>
                    <a:latin typeface="+mn-lt"/>
                    <a:ea typeface="Calibri" panose="020F0502020204030204" pitchFamily="34" charset="0"/>
                    <a:cs typeface="Times New Roman" panose="02020603050405020304" pitchFamily="18" charset="0"/>
                  </a:rPr>
                  <a:t> là biến cố: "3 viên vi lấy ra có đúng hai màu"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vi-VN" sz="1700">
                    <a:effectLst/>
                    <a:latin typeface="+mn-lt"/>
                    <a:ea typeface="Calibri" panose="020F0502020204030204" pitchFamily="34" charset="0"/>
                    <a:cs typeface="Times New Roman" panose="02020603050405020304" pitchFamily="18" charset="0"/>
                  </a:rPr>
                  <a:t>Khi đó </a:t>
                </a:r>
                <a14:m>
                  <m:oMath xmlns:m="http://schemas.openxmlformats.org/officeDocument/2006/math">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7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vi-VN" sz="1700">
                    <a:effectLst/>
                    <a:latin typeface="+mn-lt"/>
                    <a:ea typeface="Calibri" panose="020F0502020204030204" pitchFamily="34" charset="0"/>
                    <a:cs typeface="Times New Roman" panose="02020603050405020304" pitchFamily="18" charset="0"/>
                  </a:rPr>
                  <a:t> là biến cố: "3 viên bi lấy ra có đúng 1 màu hoặc có cả ba màu"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Calibri" panose="020F0502020204030204" pitchFamily="34" charset="0"/>
                    <a:cs typeface="Times New Roman" panose="02020603050405020304" pitchFamily="18" charset="0"/>
                  </a:rPr>
                  <a:t>Có </a:t>
                </a:r>
                <a14:m>
                  <m:oMath xmlns:m="http://schemas.openxmlformats.org/officeDocument/2006/math">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9</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6</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1</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9</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6</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 </m:t>
                    </m:r>
                    <m:sSubSup>
                      <m:sSubSup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sSubSupPr>
                      <m:e>
                        <m:r>
                          <a:rPr lang="pt-BR" sz="1700" i="1">
                            <a:effectLst/>
                            <a:latin typeface="Cambria Math" panose="02040503050406030204" pitchFamily="18" charset="0"/>
                            <a:ea typeface="Calibri" panose="020F0502020204030204" pitchFamily="34" charset="0"/>
                            <a:cs typeface="Times New Roman" panose="02020603050405020304" pitchFamily="18" charset="0"/>
                          </a:rPr>
                          <m:t> </m:t>
                        </m:r>
                        <m:r>
                          <a:rPr lang="pt-BR" sz="17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pt-BR" sz="1700" i="1">
                            <a:effectLst/>
                            <a:latin typeface="Cambria Math" panose="02040503050406030204" pitchFamily="18" charset="0"/>
                            <a:ea typeface="Calibri" panose="020F0502020204030204" pitchFamily="34" charset="0"/>
                            <a:cs typeface="Times New Roman" panose="02020603050405020304" pitchFamily="18" charset="0"/>
                          </a:rPr>
                          <m:t>5</m:t>
                        </m:r>
                      </m:sub>
                      <m:sup>
                        <m:r>
                          <a:rPr lang="pt-BR" sz="1700" i="1">
                            <a:effectLst/>
                            <a:latin typeface="Cambria Math" panose="02040503050406030204" pitchFamily="18" charset="0"/>
                            <a:ea typeface="Calibri" panose="020F0502020204030204" pitchFamily="34" charset="0"/>
                            <a:cs typeface="Times New Roman" panose="02020603050405020304" pitchFamily="18" charset="0"/>
                          </a:rPr>
                          <m:t>3</m:t>
                        </m:r>
                      </m:sup>
                    </m:sSubSup>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384</m:t>
                    </m:r>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r>
                            <a:rPr lang="en-US" sz="1700" i="1">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𝑛</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𝛺</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384</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1140</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 = </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oMath>
                  </m:oMathPara>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700" i="1">
                          <a:latin typeface="Cambria Math" panose="02040503050406030204" pitchFamily="18" charset="0"/>
                          <a:ea typeface="Calibri" panose="020F0502020204030204" pitchFamily="34" charset="0"/>
                          <a:cs typeface="Times New Roman" panose="02020603050405020304" pitchFamily="18" charset="0"/>
                        </a:rPr>
                        <m:t>⇒ </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acc>
                            <m:accPr>
                              <m:chr m:val="̅"/>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700" i="1">
                                  <a:effectLst/>
                                  <a:latin typeface="Cambria Math" panose="02040503050406030204" pitchFamily="18" charset="0"/>
                                  <a:ea typeface="Calibri" panose="020F0502020204030204" pitchFamily="34" charset="0"/>
                                  <a:cs typeface="Times New Roman" panose="02020603050405020304" pitchFamily="18" charset="0"/>
                                </a:rPr>
                                <m:t>𝐴</m:t>
                              </m:r>
                            </m:e>
                          </m:acc>
                        </m:e>
                      </m:d>
                      <m:r>
                        <a:rPr lang="en-US" sz="1700" i="1">
                          <a:effectLst/>
                          <a:latin typeface="Cambria Math" panose="02040503050406030204" pitchFamily="18" charset="0"/>
                          <a:ea typeface="Calibri" panose="020F0502020204030204" pitchFamily="34" charset="0"/>
                          <a:cs typeface="Times New Roman" panose="02020603050405020304" pitchFamily="18" charset="0"/>
                        </a:rPr>
                        <m:t>=</m:t>
                      </m:r>
                      <m:r>
                        <a:rPr lang="en-US" sz="1700" i="1">
                          <a:effectLst/>
                          <a:latin typeface="Cambria Math" panose="02040503050406030204" pitchFamily="18" charset="0"/>
                          <a:ea typeface="Calibri" panose="020F0502020204030204" pitchFamily="34" charset="0"/>
                          <a:cs typeface="Times New Roman" panose="02020603050405020304" pitchFamily="18" charset="0"/>
                        </a:rPr>
                        <m:t>1</m:t>
                      </m:r>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32</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r>
                        <a:rPr lang="en-US"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700" i="1">
                              <a:effectLst/>
                              <a:latin typeface="Cambria Math" panose="02040503050406030204" pitchFamily="18" charset="0"/>
                              <a:ea typeface="Calibri" panose="020F0502020204030204" pitchFamily="34" charset="0"/>
                              <a:cs typeface="Times New Roman" panose="02020603050405020304" pitchFamily="18" charset="0"/>
                            </a:rPr>
                            <m:t>63</m:t>
                          </m:r>
                        </m:num>
                        <m:den>
                          <m:r>
                            <a:rPr lang="en-US" sz="1700" i="1">
                              <a:effectLst/>
                              <a:latin typeface="Cambria Math" panose="02040503050406030204" pitchFamily="18" charset="0"/>
                              <a:ea typeface="Calibri" panose="020F0502020204030204" pitchFamily="34" charset="0"/>
                              <a:cs typeface="Times New Roman" panose="02020603050405020304" pitchFamily="18" charset="0"/>
                            </a:rPr>
                            <m:t>95</m:t>
                          </m:r>
                        </m:den>
                      </m:f>
                    </m:oMath>
                  </m:oMathPara>
                </a14:m>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38684" y="1686380"/>
                <a:ext cx="7796254" cy="3323026"/>
              </a:xfrm>
              <a:prstGeom prst="rect">
                <a:avLst/>
              </a:prstGeom>
              <a:blipFill>
                <a:blip r:embed="rId4"/>
                <a:stretch>
                  <a:fillRect l="-54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xEl>
                                              <p:pRg st="3" end="3"/>
                                            </p:txEl>
                                          </p:spTgt>
                                        </p:tgtEl>
                                        <p:attrNameLst>
                                          <p:attrName>style.visibility</p:attrName>
                                        </p:attrNameLst>
                                      </p:cBhvr>
                                      <p:to>
                                        <p:strVal val="visible"/>
                                      </p:to>
                                    </p:set>
                                    <p:animEffect transition="in" filter="barn(inVertical)">
                                      <p:cBhvr>
                                        <p:cTn id="34" dur="500"/>
                                        <p:tgtEl>
                                          <p:spTgt spid="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up)">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Effect transition="in" filter="wipe(left)">
                                      <p:cBhvr>
                                        <p:cTn id="44"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8" name="Rectangle 27"/>
          <p:cNvSpPr/>
          <p:nvPr/>
        </p:nvSpPr>
        <p:spPr>
          <a:xfrm>
            <a:off x="1582600" y="2351986"/>
            <a:ext cx="4138565" cy="517193"/>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400"/>
              </a:spcAft>
              <a:buClr>
                <a:srgbClr val="000000"/>
              </a:buClr>
              <a:buSzTx/>
              <a:buFont typeface="Wingdings" panose="05000000000000000000" pitchFamily="2" charset="2"/>
              <a:buChar char="q"/>
              <a:tabLst/>
              <a:defRPr/>
            </a:pPr>
            <a:r>
              <a:rPr kumimoji="0" lang="vi-VN" sz="21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SBT.</a:t>
            </a:r>
            <a:endParaRPr kumimoji="0" lang="en-US" sz="2100" b="1" i="1" u="none" strike="noStrike" kern="0" cap="none" spc="0" normalizeH="0" baseline="0" noProof="0" dirty="0">
              <a:ln>
                <a:noFill/>
              </a:ln>
              <a:solidFill>
                <a:srgbClr val="000000"/>
              </a:solidFill>
              <a:effectLst/>
              <a:uLnTx/>
              <a:uFillTx/>
              <a:latin typeface="Arial"/>
              <a:ea typeface="DengXian"/>
              <a:cs typeface="Times New Roman" panose="02020603050405020304" pitchFamily="18" charset="0"/>
              <a:sym typeface="Arial"/>
            </a:endParaRPr>
          </a:p>
        </p:txBody>
      </p:sp>
      <p:sp>
        <p:nvSpPr>
          <p:cNvPr id="29" name="Rectangle 28"/>
          <p:cNvSpPr/>
          <p:nvPr/>
        </p:nvSpPr>
        <p:spPr>
          <a:xfrm>
            <a:off x="1582600" y="3311913"/>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lang="vi-VN"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Bài tập cuối chương V</a:t>
            </a:r>
            <a:r>
              <a:rPr lang="en-US" sz="210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p:nvPr/>
        </p:nvSpPr>
        <p:spPr>
          <a:xfrm>
            <a:off x="182879" y="4222142"/>
            <a:ext cx="254442" cy="37371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1176" y="4222142"/>
            <a:ext cx="166978" cy="3737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515847" y="287572"/>
            <a:ext cx="168303" cy="1815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17173" y="79514"/>
            <a:ext cx="246490" cy="184205"/>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700052" y="233238"/>
            <a:ext cx="189506" cy="276971"/>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92" name="Picture 7"/>
          <p:cNvPicPr>
            <a:picLocks noChangeAspect="1"/>
          </p:cNvPicPr>
          <p:nvPr/>
        </p:nvPicPr>
        <p:blipFill>
          <a:blip r:embed="rId3"/>
          <a:srcRect/>
          <a:stretch>
            <a:fillRect/>
          </a:stretch>
        </p:blipFill>
        <p:spPr>
          <a:xfrm flipH="1">
            <a:off x="138403" y="2965774"/>
            <a:ext cx="1352685" cy="1871149"/>
          </a:xfrm>
          <a:prstGeom prst="rect">
            <a:avLst/>
          </a:prstGeom>
        </p:spPr>
      </p:pic>
      <p:sp>
        <p:nvSpPr>
          <p:cNvPr id="22" name="TextBox 21"/>
          <p:cNvSpPr txBox="1"/>
          <p:nvPr/>
        </p:nvSpPr>
        <p:spPr>
          <a:xfrm>
            <a:off x="3345381" y="437651"/>
            <a:ext cx="2775163"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4376"/>
                </a:solidFill>
                <a:effectLst/>
                <a:uLnTx/>
                <a:uFillTx/>
                <a:latin typeface="Arial" panose="020B0604020202020204" pitchFamily="34" charset="0"/>
                <a:cs typeface="Arial" panose="020B0604020202020204" pitchFamily="34" charset="0"/>
                <a:sym typeface="Arial"/>
              </a:rPr>
              <a:t>KẾT</a:t>
            </a:r>
            <a:r>
              <a:rPr kumimoji="0" lang="en-US" sz="3200" b="1" i="0" u="none" strike="noStrike" kern="0" cap="none" spc="0" normalizeH="0" noProof="0">
                <a:ln>
                  <a:noFill/>
                </a:ln>
                <a:solidFill>
                  <a:srgbClr val="004376"/>
                </a:solidFill>
                <a:effectLst/>
                <a:uLnTx/>
                <a:uFillTx/>
                <a:latin typeface="Arial" panose="020B0604020202020204" pitchFamily="34" charset="0"/>
                <a:cs typeface="Arial" panose="020B0604020202020204" pitchFamily="34" charset="0"/>
                <a:sym typeface="Arial"/>
              </a:rPr>
              <a:t> LUẬN</a:t>
            </a:r>
            <a:endParaRPr kumimoji="0" lang="en-US" sz="3200" b="1" i="0" u="none" strike="noStrike" kern="0" cap="none" spc="0" normalizeH="0" baseline="0" noProof="0" dirty="0">
              <a:ln>
                <a:noFill/>
              </a:ln>
              <a:solidFill>
                <a:srgbClr val="004376"/>
              </a:solidFill>
              <a:effectLst/>
              <a:uLnTx/>
              <a:uFillTx/>
              <a:latin typeface="Arial" panose="020B0604020202020204" pitchFamily="34" charset="0"/>
              <a:cs typeface="Arial" panose="020B0604020202020204" pitchFamily="34" charset="0"/>
              <a:sym typeface="Arial"/>
            </a:endParaRPr>
          </a:p>
        </p:txBody>
      </p:sp>
      <p:grpSp>
        <p:nvGrpSpPr>
          <p:cNvPr id="25" name="Group 24"/>
          <p:cNvGrpSpPr/>
          <p:nvPr/>
        </p:nvGrpSpPr>
        <p:grpSpPr>
          <a:xfrm>
            <a:off x="1184346" y="1312531"/>
            <a:ext cx="7253885" cy="2583605"/>
            <a:chOff x="1371599" y="993288"/>
            <a:chExt cx="7253885" cy="2583605"/>
          </a:xfrm>
        </p:grpSpPr>
        <p:sp>
          <p:nvSpPr>
            <p:cNvPr id="24" name="Rounded Rectangular Callout 23"/>
            <p:cNvSpPr/>
            <p:nvPr/>
          </p:nvSpPr>
          <p:spPr>
            <a:xfrm>
              <a:off x="1371599" y="993288"/>
              <a:ext cx="7253885" cy="2583605"/>
            </a:xfrm>
            <a:prstGeom prst="wedgeRoundRectCallout">
              <a:avLst>
                <a:gd name="adj1" fmla="val -52599"/>
                <a:gd name="adj2" fmla="val -76"/>
                <a:gd name="adj3" fmla="val 16667"/>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1611320" y="1130928"/>
                  <a:ext cx="6774441" cy="2308324"/>
                </a:xfrm>
                <a:prstGeom prst="rect">
                  <a:avLst/>
                </a:prstGeom>
              </p:spPr>
              <p:txBody>
                <a:bodyPr wrap="square">
                  <a:spAutoFit/>
                </a:bodyPr>
                <a:lstStyle/>
                <a:p>
                  <a:pPr algn="just">
                    <a:lnSpc>
                      <a:spcPct val="150000"/>
                    </a:lnSpc>
                    <a:spcBef>
                      <a:spcPts val="600"/>
                    </a:spcBef>
                    <a:spcAft>
                      <a:spcPts val="600"/>
                    </a:spcAft>
                  </a:pPr>
                  <a:r>
                    <a:rPr lang="vi-VN" sz="2400">
                      <a:latin typeface="+mn-lt"/>
                      <a:ea typeface="Dotum" panose="020B0600000101010101" pitchFamily="34" charset="-127"/>
                      <a:cs typeface="Times New Roman" panose="02020603050405020304" pitchFamily="18" charset="0"/>
                    </a:rPr>
                    <a:t>Cho hai biến cố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4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 </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là các tập con của không gian mẫu </a:t>
                  </a:r>
                  <a14:m>
                    <m:oMath xmlns:m="http://schemas.openxmlformats.org/officeDocument/2006/math">
                      <m:r>
                        <m:rPr>
                          <m:sty m:val="p"/>
                        </m:rPr>
                        <a:rPr lang="vi-VN" sz="2400">
                          <a:effectLst/>
                          <a:latin typeface="Cambria Math" panose="02040503050406030204" pitchFamily="18" charset="0"/>
                          <a:ea typeface="Dotum" panose="020B0600000101010101" pitchFamily="34" charset="-127"/>
                          <a:cs typeface="Times New Roman" panose="02020603050405020304" pitchFamily="18" charset="0"/>
                        </a:rPr>
                        <m:t>Ω</m:t>
                      </m:r>
                    </m:oMath>
                  </a14:m>
                  <a:r>
                    <a:rPr lang="vi-VN" sz="2400">
                      <a:effectLst/>
                      <a:latin typeface="+mn-lt"/>
                      <a:ea typeface="Dotum" panose="020B0600000101010101" pitchFamily="34" charset="-127"/>
                      <a:cs typeface="Times New Roman" panose="02020603050405020304" pitchFamily="18" charset="0"/>
                    </a:rPr>
                    <a:t>. Đặt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𝐶</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ta có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vi-VN" sz="2400">
                      <a:effectLst/>
                      <a:latin typeface="+mn-lt"/>
                      <a:ea typeface="Dotum" panose="020B0600000101010101" pitchFamily="34" charset="-127"/>
                      <a:cs typeface="Times New Roman" panose="02020603050405020304" pitchFamily="18" charset="0"/>
                    </a:rPr>
                    <a:t> là một biến cố và được gọi là </a:t>
                  </a:r>
                  <a:r>
                    <a:rPr lang="vi-VN" sz="2400" b="1" i="1">
                      <a:effectLst/>
                      <a:latin typeface="+mn-lt"/>
                      <a:ea typeface="Dotum" panose="020B0600000101010101" pitchFamily="34" charset="-127"/>
                      <a:cs typeface="Times New Roman" panose="02020603050405020304" pitchFamily="18" charset="0"/>
                    </a:rPr>
                    <a:t>biến cố hợp </a:t>
                  </a:r>
                  <a:r>
                    <a:rPr lang="vi-VN" sz="2400">
                      <a:effectLst/>
                      <a:latin typeface="+mn-lt"/>
                      <a:ea typeface="Dotum" panose="020B0600000101010101" pitchFamily="34" charset="-127"/>
                      <a:cs typeface="Times New Roman" panose="02020603050405020304" pitchFamily="18" charset="0"/>
                    </a:rPr>
                    <a:t>của hai biến cố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vi-VN" sz="24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vi-VN" sz="2400">
                      <a:effectLst/>
                      <a:latin typeface="+mn-lt"/>
                      <a:ea typeface="Dotum" panose="020B0600000101010101" pitchFamily="34" charset="-127"/>
                      <a:cs typeface="Times New Roman" panose="02020603050405020304" pitchFamily="18" charset="0"/>
                    </a:rPr>
                    <a:t>, kí hiệu </a:t>
                  </a:r>
                  <a14:m>
                    <m:oMath xmlns:m="http://schemas.openxmlformats.org/officeDocument/2006/math">
                      <m:r>
                        <a:rPr lang="vi-VN" sz="2400" i="1">
                          <a:effectLst/>
                          <a:latin typeface="Cambria Math" panose="02040503050406030204" pitchFamily="18" charset="0"/>
                          <a:ea typeface="Dotum" panose="020B0600000101010101" pitchFamily="34" charset="-127"/>
                          <a:cs typeface="Times New Roman" panose="02020603050405020304" pitchFamily="18" charset="0"/>
                        </a:rPr>
                        <m:t>𝐴</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r>
                        <a:rPr lang="vi-VN" sz="2400" i="1">
                          <a:effectLst/>
                          <a:latin typeface="Cambria Math" panose="02040503050406030204" pitchFamily="18" charset="0"/>
                          <a:ea typeface="Dotum" panose="020B0600000101010101" pitchFamily="34" charset="-127"/>
                          <a:cs typeface="Times New Roman" panose="02020603050405020304" pitchFamily="18" charset="0"/>
                        </a:rPr>
                        <m:t>𝐵</m:t>
                      </m:r>
                      <m:r>
                        <a:rPr lang="vi-VN" sz="2400" i="1">
                          <a:effectLst/>
                          <a:latin typeface="Cambria Math" panose="02040503050406030204" pitchFamily="18" charset="0"/>
                          <a:ea typeface="Dotum" panose="020B0600000101010101" pitchFamily="34" charset="-127"/>
                          <a:cs typeface="Times New Roman" panose="02020603050405020304" pitchFamily="18" charset="0"/>
                        </a:rPr>
                        <m:t>.</m:t>
                      </m:r>
                    </m:oMath>
                  </a14:m>
                  <a:endParaRPr lang="en-US" sz="2400">
                    <a:effectLst/>
                    <a:latin typeface="+mn-lt"/>
                    <a:ea typeface="Arial" panose="020B0604020202020204" pitchFamily="34" charset="0"/>
                    <a:cs typeface="Times New Roman" panose="02020603050405020304" pitchFamily="18"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611320" y="1130928"/>
                  <a:ext cx="6774441" cy="2308324"/>
                </a:xfrm>
                <a:prstGeom prst="rect">
                  <a:avLst/>
                </a:prstGeom>
                <a:blipFill>
                  <a:blip r:embed="rId7"/>
                  <a:stretch>
                    <a:fillRect l="-1440" r="-1350" b="-2375"/>
                  </a:stretch>
                </a:blipFill>
              </p:spPr>
              <p:txBody>
                <a:bodyPr/>
                <a:lstStyle/>
                <a:p>
                  <a:r>
                    <a:rPr lang="en-US">
                      <a:noFill/>
                    </a:rPr>
                    <a:t> </a:t>
                  </a:r>
                </a:p>
              </p:txBody>
            </p:sp>
          </mc:Fallback>
        </mc:AlternateContent>
      </p:grpSp>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95" name="Google Shape;2895;p46"/>
          <p:cNvGrpSpPr/>
          <p:nvPr/>
        </p:nvGrpSpPr>
        <p:grpSpPr>
          <a:xfrm rot="1399004">
            <a:off x="7736392" y="3669491"/>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p:cNvSpPr/>
          <p:nvPr/>
        </p:nvSpPr>
        <p:spPr>
          <a:xfrm>
            <a:off x="7951" y="1311965"/>
            <a:ext cx="381663" cy="471843"/>
          </a:xfrm>
          <a:prstGeom prst="rect">
            <a:avLst/>
          </a:prstGeom>
          <a:solidFill>
            <a:srgbClr val="FFD495"/>
          </a:solidFill>
          <a:ln>
            <a:solidFill>
              <a:srgbClr val="FFD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552"/>
        <p:cNvGrpSpPr/>
        <p:nvPr/>
      </p:nvGrpSpPr>
      <p:grpSpPr>
        <a:xfrm>
          <a:off x="0" y="0"/>
          <a:ext cx="0" cy="0"/>
          <a:chOff x="0" y="0"/>
          <a:chExt cx="0" cy="0"/>
        </a:xfrm>
      </p:grpSpPr>
      <p:sp>
        <p:nvSpPr>
          <p:cNvPr id="9" name="Rectangle 8"/>
          <p:cNvSpPr/>
          <p:nvPr/>
        </p:nvSpPr>
        <p:spPr>
          <a:xfrm>
            <a:off x="429371" y="346681"/>
            <a:ext cx="8325016" cy="44450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607300" y="616550"/>
                <a:ext cx="7953255" cy="3829062"/>
              </a:xfrm>
              <a:prstGeom prst="rect">
                <a:avLst/>
              </a:prstGeom>
            </p:spPr>
            <p:txBody>
              <a:bodyPr wrap="square">
                <a:spAutoFit/>
              </a:bodyPr>
              <a:lstStyle/>
              <a:p>
                <a:pPr algn="just">
                  <a:lnSpc>
                    <a:spcPct val="165000"/>
                  </a:lnSpc>
                </a:pPr>
                <a:r>
                  <a:rPr lang="nl-NL" sz="2400" b="1" i="1" u="sng" kern="100" dirty="0">
                    <a:solidFill>
                      <a:srgbClr val="C00000"/>
                    </a:solidFill>
                    <a:latin typeface="+mn-lt"/>
                    <a:ea typeface="Calibri" panose="020F0502020204030204" pitchFamily="34" charset="0"/>
                    <a:cs typeface="Times New Roman" panose="02020603050405020304" pitchFamily="18" charset="0"/>
                  </a:rPr>
                  <a:t>Chú ý:</a:t>
                </a:r>
                <a:endParaRPr lang="en-US" sz="2400" b="1" i="1" u="sng" kern="100" dirty="0">
                  <a:solidFill>
                    <a:srgbClr val="C00000"/>
                  </a:solidFill>
                  <a:effectLst/>
                  <a:latin typeface="+mn-lt"/>
                  <a:ea typeface="Calibri" panose="020F0502020204030204" pitchFamily="34" charset="0"/>
                  <a:cs typeface="Times New Roman" panose="02020603050405020304" pitchFamily="18" charset="0"/>
                </a:endParaRPr>
              </a:p>
              <a:p>
                <a:pPr algn="just">
                  <a:lnSpc>
                    <a:spcPct val="165000"/>
                  </a:lnSpc>
                </a:pPr>
                <a:r>
                  <a:rPr lang="fr-FR" sz="2100" dirty="0" err="1">
                    <a:latin typeface="+mn-lt"/>
                    <a:ea typeface="Dotum" panose="020B0600000101010101" pitchFamily="34" charset="-127"/>
                    <a:cs typeface="Times New Roman" panose="02020603050405020304" pitchFamily="18" charset="0"/>
                  </a:rPr>
                  <a:t>Xét</a:t>
                </a:r>
                <a:r>
                  <a:rPr lang="fr-FR" sz="2100" dirty="0">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một</a:t>
                </a:r>
                <a:r>
                  <a:rPr lang="fr-FR" sz="2100" dirty="0">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kết</a:t>
                </a:r>
                <a:r>
                  <a:rPr lang="fr-FR" sz="2100" dirty="0">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quả</a:t>
                </a:r>
                <a:r>
                  <a:rPr lang="fr-FR" sz="2100" dirty="0">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thuận</a:t>
                </a:r>
                <a:r>
                  <a:rPr lang="fr-FR" sz="2100" dirty="0">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lợi</a:t>
                </a:r>
                <a:r>
                  <a:rPr lang="fr-FR" sz="2100" dirty="0">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cho</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tức</a:t>
                </a:r>
                <a:r>
                  <a:rPr lang="fr-FR" sz="2100" dirty="0">
                    <a:effectLst/>
                    <a:latin typeface="+mn-lt"/>
                    <a:ea typeface="Dotum" panose="020B0600000101010101" pitchFamily="34" charset="-127"/>
                    <a:cs typeface="Times New Roman" panose="02020603050405020304" pitchFamily="18" charset="0"/>
                  </a:rPr>
                  <a:t>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dirty="0">
                    <a:effectLst/>
                    <a:latin typeface="+mn-lt"/>
                    <a:ea typeface="Dotum" panose="020B0600000101010101" pitchFamily="34" charset="-127"/>
                    <a:cs typeface="Times New Roman" panose="02020603050405020304" pitchFamily="18" charset="0"/>
                  </a:rPr>
                  <a:t>. </a:t>
                </a:r>
                <a:endParaRPr lang="en-US" sz="2100" dirty="0">
                  <a:effectLst/>
                  <a:latin typeface="+mn-lt"/>
                  <a:ea typeface="Arial" panose="020B0604020202020204" pitchFamily="34" charset="0"/>
                  <a:cs typeface="Times New Roman" panose="02020603050405020304" pitchFamily="18" charset="0"/>
                </a:endParaRPr>
              </a:p>
              <a:p>
                <a:pPr algn="just">
                  <a:lnSpc>
                    <a:spcPct val="165000"/>
                  </a:lnSpc>
                </a:pPr>
                <a:r>
                  <a:rPr lang="fr-FR" sz="2100" dirty="0" err="1">
                    <a:effectLst/>
                    <a:latin typeface="+mn-lt"/>
                    <a:ea typeface="Dotum" panose="020B0600000101010101" pitchFamily="34" charset="-127"/>
                    <a:cs typeface="Times New Roman" panose="02020603050405020304" pitchFamily="18" charset="0"/>
                  </a:rPr>
                  <a:t>Vì</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nên</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hoặc</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𝛼</m:t>
                    </m:r>
                    <m:r>
                      <a:rPr lang="fr-FR" sz="2100" i="1">
                        <a:effectLst/>
                        <a:latin typeface="Cambria Math" panose="02040503050406030204" pitchFamily="18" charset="0"/>
                        <a:ea typeface="Dotum" panose="020B0600000101010101" pitchFamily="34" charset="-127"/>
                        <a:cs typeface="Cambria Math" panose="020405030504060302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Nói</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cách</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khác</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𝛼</m:t>
                    </m:r>
                  </m:oMath>
                </a14:m>
                <a:r>
                  <a:rPr lang="fr-FR" sz="2100" dirty="0">
                    <a:effectLst/>
                    <a:latin typeface="+mn-lt"/>
                    <a:ea typeface="Dotum" panose="020B0600000101010101" pitchFamily="34" charset="-127"/>
                    <a:cs typeface="Times New Roman" panose="02020603050405020304" pitchFamily="18" charset="0"/>
                  </a:rPr>
                  <a:t> là </a:t>
                </a:r>
                <a:r>
                  <a:rPr lang="fr-FR" sz="2100" dirty="0" err="1">
                    <a:effectLst/>
                    <a:latin typeface="+mn-lt"/>
                    <a:ea typeface="Dotum" panose="020B0600000101010101" pitchFamily="34" charset="-127"/>
                    <a:cs typeface="Times New Roman" panose="02020603050405020304" pitchFamily="18" charset="0"/>
                  </a:rPr>
                  <a:t>một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kết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quả</a:t>
                </a:r>
                <a:r>
                  <a:rPr lang="fr-FR" sz="2100" dirty="0">
                    <a:effectLst/>
                    <a:latin typeface="+mn-lt"/>
                    <a:ea typeface="Dotum" panose="020B0600000101010101" pitchFamily="34" charset="-127"/>
                    <a:cs typeface="Times New Roman" panose="02020603050405020304" pitchFamily="18" charset="0"/>
                  </a:rPr>
                  <a:t> </a:t>
                </a:r>
                <a:r>
                  <a:rPr lang="fr-FR" sz="2100" dirty="0" err="1">
                    <a:latin typeface="+mn-lt"/>
                    <a:ea typeface="Dotum" panose="020B0600000101010101" pitchFamily="34" charset="-127"/>
                    <a:cs typeface="Times New Roman" panose="02020603050405020304" pitchFamily="18" charset="0"/>
                  </a:rPr>
                  <a:t>t</a:t>
                </a:r>
                <a:r>
                  <a:rPr lang="fr-FR" sz="2100" dirty="0" err="1">
                    <a:effectLst/>
                    <a:latin typeface="+mn-lt"/>
                    <a:ea typeface="Dotum" panose="020B0600000101010101" pitchFamily="34" charset="-127"/>
                    <a:cs typeface="Times New Roman" panose="02020603050405020304" pitchFamily="18" charset="0"/>
                  </a:rPr>
                  <a:t>huận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lợi</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cho</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hoặc</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a typeface="Dotum" panose="020B0600000101010101" pitchFamily="34" charset="-127"/>
                    <a:cs typeface="Times New Roman" panose="02020603050405020304" pitchFamily="18" charset="0"/>
                  </a:rPr>
                  <a:t> </a:t>
                </a:r>
                <a14:m>
                  <m:oMath xmlns:m="http://schemas.openxmlformats.org/officeDocument/2006/math">
                    <m:r>
                      <a:rPr lang="fr-FR" sz="2100" i="1">
                        <a:latin typeface="Cambria Math" panose="02040503050406030204" pitchFamily="18" charset="0"/>
                        <a:ea typeface="Dotum" panose="020B0600000101010101" pitchFamily="34" charset="-127"/>
                        <a:cs typeface="Times New Roman" panose="02020603050405020304" pitchFamily="18" charset="0"/>
                      </a:rPr>
                      <m:t>𝐵</m:t>
                    </m:r>
                    <m:r>
                      <a:rPr lang="en-US" sz="2100" b="0" i="1" smtClean="0">
                        <a:latin typeface="Cambria Math" panose="02040503050406030204" pitchFamily="18" charset="0"/>
                        <a:ea typeface="Dotum" panose="020B0600000101010101" pitchFamily="34" charset="-127"/>
                        <a:cs typeface="Times New Roman" panose="02020603050405020304" pitchFamily="18" charset="0"/>
                      </a:rPr>
                      <m:t>.</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Điều</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đó</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có</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nghĩa</a:t>
                </a:r>
                <a:r>
                  <a:rPr lang="fr-FR" sz="2100" dirty="0">
                    <a:effectLst/>
                    <a:latin typeface="+mn-lt"/>
                    <a:ea typeface="Dotum" panose="020B0600000101010101" pitchFamily="34" charset="-127"/>
                    <a:cs typeface="Times New Roman" panose="02020603050405020304" pitchFamily="18" charset="0"/>
                  </a:rPr>
                  <a:t> là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hoặc</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xảy</a:t>
                </a:r>
                <a:r>
                  <a:rPr lang="fr-FR" sz="2100" dirty="0">
                    <a:effectLst/>
                    <a:latin typeface="+mn-lt"/>
                    <a:ea typeface="Dotum" panose="020B0600000101010101" pitchFamily="34" charset="-127"/>
                    <a:cs typeface="Times New Roman" panose="02020603050405020304" pitchFamily="18" charset="0"/>
                  </a:rPr>
                  <a:t> ra. </a:t>
                </a:r>
                <a:r>
                  <a:rPr lang="fr-FR" sz="2100" dirty="0" err="1">
                    <a:effectLst/>
                    <a:latin typeface="+mn-lt"/>
                    <a:ea typeface="Dotum" panose="020B0600000101010101" pitchFamily="34" charset="-127"/>
                    <a:cs typeface="Times New Roman" panose="02020603050405020304" pitchFamily="18" charset="0"/>
                  </a:rPr>
                  <a:t>Vì</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vậy</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có</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thể</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phát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biểu</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dưới</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dạng</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mệnh</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đề</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nêu</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sự</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kiện</a:t>
                </a:r>
                <a:r>
                  <a:rPr lang="fr-FR" sz="2100" dirty="0">
                    <a:effectLst/>
                    <a:latin typeface="+mn-lt"/>
                    <a:ea typeface="Dotum" panose="020B0600000101010101" pitchFamily="34" charset="-127"/>
                    <a:cs typeface="Times New Roman" panose="02020603050405020304" pitchFamily="18" charset="0"/>
                  </a:rPr>
                  <a:t> là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xảy</a:t>
                </a:r>
                <a:r>
                  <a:rPr lang="fr-FR" sz="2100" dirty="0">
                    <a:effectLst/>
                    <a:latin typeface="+mn-lt"/>
                    <a:ea typeface="Dotum" panose="020B0600000101010101" pitchFamily="34" charset="-127"/>
                    <a:cs typeface="Times New Roman" panose="02020603050405020304" pitchFamily="18" charset="0"/>
                  </a:rPr>
                  <a:t> ra </a:t>
                </a:r>
                <a:r>
                  <a:rPr lang="fr-FR" sz="2100" dirty="0" err="1">
                    <a:effectLst/>
                    <a:latin typeface="+mn-lt"/>
                    <a:ea typeface="Dotum" panose="020B0600000101010101" pitchFamily="34" charset="-127"/>
                    <a:cs typeface="Times New Roman" panose="02020603050405020304" pitchFamily="18" charset="0"/>
                  </a:rPr>
                  <a:t>hoặc</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xảy</a:t>
                </a:r>
                <a:r>
                  <a:rPr lang="fr-FR" sz="2100" dirty="0">
                    <a:effectLst/>
                    <a:latin typeface="+mn-lt"/>
                    <a:ea typeface="Dotum" panose="020B0600000101010101" pitchFamily="34" charset="-127"/>
                    <a:cs typeface="Times New Roman" panose="02020603050405020304" pitchFamily="18" charset="0"/>
                  </a:rPr>
                  <a:t> ra” </a:t>
                </a:r>
                <a:r>
                  <a:rPr lang="fr-FR" sz="2100" dirty="0" err="1">
                    <a:effectLst/>
                    <a:latin typeface="+mn-lt"/>
                    <a:ea typeface="Dotum" panose="020B0600000101010101" pitchFamily="34" charset="-127"/>
                    <a:cs typeface="Times New Roman" panose="02020603050405020304" pitchFamily="18" charset="0"/>
                  </a:rPr>
                  <a:t>hay</a:t>
                </a:r>
                <a:r>
                  <a:rPr lang="fr-FR" sz="2100" dirty="0">
                    <a:effectLst/>
                    <a:latin typeface="+mn-lt"/>
                    <a:ea typeface="Dotum" panose="020B0600000101010101" pitchFamily="34" charset="-127"/>
                    <a:cs typeface="Times New Roman" panose="02020603050405020304" pitchFamily="18" charset="0"/>
                  </a:rPr>
                  <a:t> “</a:t>
                </a:r>
                <a:r>
                  <a:rPr lang="vi-VN" sz="2100" dirty="0">
                    <a:effectLst/>
                    <a:latin typeface="+mn-lt"/>
                    <a:ea typeface="Dotum" panose="020B0600000101010101" pitchFamily="34" charset="-127"/>
                    <a:cs typeface="Times New Roman" panose="02020603050405020304" pitchFamily="18" charset="0"/>
                  </a:rPr>
                  <a:t>C</a:t>
                </a:r>
                <a:r>
                  <a:rPr lang="fr-FR" sz="2100" dirty="0">
                    <a:effectLst/>
                    <a:latin typeface="+mn-lt"/>
                    <a:ea typeface="Dotum" panose="020B0600000101010101" pitchFamily="34" charset="-127"/>
                    <a:cs typeface="Times New Roman" panose="02020603050405020304" pitchFamily="18" charset="0"/>
                  </a:rPr>
                  <a:t>ó </a:t>
                </a:r>
                <a:r>
                  <a:rPr lang="fr-FR" sz="2100" dirty="0" err="1">
                    <a:effectLst/>
                    <a:latin typeface="+mn-lt"/>
                    <a:ea typeface="Dotum" panose="020B0600000101010101" pitchFamily="34" charset="-127"/>
                    <a:cs typeface="Times New Roman" panose="02020603050405020304" pitchFamily="18" charset="0"/>
                  </a:rPr>
                  <a:t>ít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nhất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một</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trong</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các</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biến</a:t>
                </a:r>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cố</a:t>
                </a:r>
                <a:r>
                  <a:rPr lang="fr-FR" sz="21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fr-FR" sz="2100" i="1">
                        <a:effectLst/>
                        <a:latin typeface="Cambria Math" panose="02040503050406030204" pitchFamily="18" charset="0"/>
                        <a:ea typeface="Dotum" panose="020B0600000101010101" pitchFamily="34" charset="-127"/>
                        <a:cs typeface="Times New Roman" panose="02020603050405020304" pitchFamily="18" charset="0"/>
                      </a:rPr>
                      <m:t>𝐴</m:t>
                    </m:r>
                    <m:r>
                      <a:rPr lang="fr-FR" sz="2100" i="1">
                        <a:effectLst/>
                        <a:latin typeface="Cambria Math" panose="02040503050406030204" pitchFamily="18" charset="0"/>
                        <a:ea typeface="Dotum" panose="020B0600000101010101" pitchFamily="34" charset="-127"/>
                        <a:cs typeface="Times New Roman" panose="02020603050405020304" pitchFamily="18" charset="0"/>
                      </a:rPr>
                      <m:t>,</m:t>
                    </m:r>
                    <m:r>
                      <a:rPr lang="fr-FR" sz="21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fr-FR" sz="2100" dirty="0">
                    <a:effectLst/>
                    <a:latin typeface="+mn-lt"/>
                    <a:ea typeface="Dotum" panose="020B0600000101010101" pitchFamily="34" charset="-127"/>
                    <a:cs typeface="Times New Roman" panose="02020603050405020304" pitchFamily="18" charset="0"/>
                  </a:rPr>
                  <a:t> </a:t>
                </a:r>
                <a:r>
                  <a:rPr lang="fr-FR" sz="2100" dirty="0" err="1">
                    <a:effectLst/>
                    <a:latin typeface="+mn-lt"/>
                    <a:ea typeface="Dotum" panose="020B0600000101010101" pitchFamily="34" charset="-127"/>
                    <a:cs typeface="Times New Roman" panose="02020603050405020304" pitchFamily="18" charset="0"/>
                  </a:rPr>
                  <a:t>xảy</a:t>
                </a:r>
                <a:r>
                  <a:rPr lang="fr-FR" sz="2100" dirty="0">
                    <a:effectLst/>
                    <a:latin typeface="+mn-lt"/>
                    <a:ea typeface="Dotum" panose="020B0600000101010101" pitchFamily="34" charset="-127"/>
                    <a:cs typeface="Times New Roman" panose="02020603050405020304" pitchFamily="18" charset="0"/>
                  </a:rPr>
                  <a:t> ra”.</a:t>
                </a:r>
                <a:endParaRPr lang="en-US" sz="2100" dirty="0">
                  <a:effectLst/>
                  <a:latin typeface="+mn-lt"/>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07300" y="616550"/>
                <a:ext cx="7953255" cy="3829062"/>
              </a:xfrm>
              <a:prstGeom prst="rect">
                <a:avLst/>
              </a:prstGeom>
              <a:blipFill>
                <a:blip r:embed="rId3"/>
                <a:stretch>
                  <a:fillRect l="-1227" r="-920" b="-2229"/>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7894134" y="616550"/>
            <a:ext cx="638113" cy="555661"/>
          </a:xfrm>
          <a:prstGeom prst="rect">
            <a:avLst/>
          </a:prstGeom>
        </p:spPr>
      </p:pic>
    </p:spTree>
    <p:extLst>
      <p:ext uri="{BB962C8B-B14F-4D97-AF65-F5344CB8AC3E}">
        <p14:creationId xmlns:p14="http://schemas.microsoft.com/office/powerpoint/2010/main" val="13372492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527"/>
        <p:cNvGrpSpPr/>
        <p:nvPr/>
      </p:nvGrpSpPr>
      <p:grpSpPr>
        <a:xfrm>
          <a:off x="0" y="0"/>
          <a:ext cx="0" cy="0"/>
          <a:chOff x="0" y="0"/>
          <a:chExt cx="0" cy="0"/>
        </a:xfrm>
      </p:grpSpPr>
      <p:sp>
        <p:nvSpPr>
          <p:cNvPr id="7" name="Rectangle 6"/>
          <p:cNvSpPr/>
          <p:nvPr/>
        </p:nvSpPr>
        <p:spPr>
          <a:xfrm>
            <a:off x="159026" y="124044"/>
            <a:ext cx="8820073" cy="487485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04751" y="131824"/>
            <a:ext cx="8521195" cy="4062651"/>
          </a:xfrm>
          <a:prstGeom prst="rect">
            <a:avLst/>
          </a:prstGeom>
          <a:noFill/>
        </p:spPr>
        <p:txBody>
          <a:bodyPr wrap="square" rtlCol="0">
            <a:spAutoFit/>
          </a:bodyPr>
          <a:lstStyle/>
          <a:p>
            <a:pPr algn="just">
              <a:lnSpc>
                <a:spcPct val="150000"/>
              </a:lnSpc>
            </a:pPr>
            <a:r>
              <a:rPr lang="en-US" sz="1800" b="1">
                <a:solidFill>
                  <a:schemeClr val="bg2"/>
                </a:solidFill>
                <a:highlight>
                  <a:srgbClr val="CE4D8E"/>
                </a:highlight>
              </a:rPr>
              <a:t>Ví dụ 1:</a:t>
            </a:r>
            <a:r>
              <a:rPr lang="en-US" sz="1800" kern="1200">
                <a:solidFill>
                  <a:schemeClr val="bg2"/>
                </a:solidFill>
                <a:latin typeface="Arial" panose="020B0604020202020204" pitchFamily="34" charset="0"/>
                <a:ea typeface="+mn-ea"/>
                <a:cs typeface="Arial" panose="020B0604020202020204" pitchFamily="34" charset="0"/>
              </a:rPr>
              <a:t> </a:t>
            </a:r>
            <a:r>
              <a:rPr lang="vi-VN" sz="1700">
                <a:latin typeface="+mn-lt"/>
              </a:rPr>
              <a:t>Một hộp có 10 quả bóng màu xanh và 8 quả bóng màu đỏ, các quả bóng có kích thước và khối lượng giống nhau. Lấy ngẫu nhiên đồng thời 2 quả bóng. Xét các biến cố:</a:t>
            </a:r>
          </a:p>
          <a:p>
            <a:pPr algn="just">
              <a:lnSpc>
                <a:spcPct val="150000"/>
              </a:lnSpc>
            </a:pPr>
            <a:r>
              <a:rPr lang="en-US" sz="1700">
                <a:latin typeface="+mn-lt"/>
              </a:rPr>
              <a:t>	</a:t>
            </a:r>
            <a:r>
              <a:rPr lang="vi-VN" sz="1700">
                <a:latin typeface="+mn-lt"/>
              </a:rPr>
              <a:t>A: “Hai quả bóng lấy ra có màu xanh”;</a:t>
            </a:r>
          </a:p>
          <a:p>
            <a:pPr algn="just">
              <a:lnSpc>
                <a:spcPct val="150000"/>
              </a:lnSpc>
            </a:pPr>
            <a:r>
              <a:rPr lang="en-US" sz="1700">
                <a:latin typeface="+mn-lt"/>
              </a:rPr>
              <a:t>	</a:t>
            </a:r>
            <a:r>
              <a:rPr lang="vi-VN" sz="1700">
                <a:latin typeface="+mn-lt"/>
              </a:rPr>
              <a:t>B: “Hai quả bóng lấy ra có màu đỏ”.</a:t>
            </a:r>
          </a:p>
          <a:p>
            <a:pPr algn="just">
              <a:lnSpc>
                <a:spcPct val="150000"/>
              </a:lnSpc>
            </a:pPr>
            <a:r>
              <a:rPr lang="vi-VN" sz="1700">
                <a:latin typeface="+mn-lt"/>
              </a:rPr>
              <a:t>Chọn phát biểu đúng trong những phát biểu sau đây:</a:t>
            </a:r>
          </a:p>
          <a:p>
            <a:pPr algn="just">
              <a:lnSpc>
                <a:spcPct val="150000"/>
              </a:lnSpc>
            </a:pPr>
            <a:r>
              <a:rPr lang="vi-VN" sz="1700">
                <a:latin typeface="+mn-lt"/>
              </a:rPr>
              <a:t>a) Biến cố hợp của hai biến cố A và B là “Hai quả bóng lấy ra cùng có màu đỏ hoặc màu xanh”;</a:t>
            </a:r>
          </a:p>
          <a:p>
            <a:pPr algn="just">
              <a:lnSpc>
                <a:spcPct val="150000"/>
              </a:lnSpc>
            </a:pPr>
            <a:r>
              <a:rPr lang="vi-VN" sz="1700">
                <a:latin typeface="+mn-lt"/>
              </a:rPr>
              <a:t>b) Biến cố hợp của hai biến cố A và B là “Hai quả bóng lấy ra có màu khác nhau”; </a:t>
            </a:r>
            <a:endParaRPr lang="en-US" sz="1700">
              <a:latin typeface="+mn-lt"/>
            </a:endParaRPr>
          </a:p>
          <a:p>
            <a:pPr algn="just">
              <a:lnSpc>
                <a:spcPct val="150000"/>
              </a:lnSpc>
            </a:pPr>
            <a:r>
              <a:rPr lang="vi-VN" sz="1700">
                <a:latin typeface="+mn-lt"/>
              </a:rPr>
              <a:t>c) Biến cố hợp của hai biến cố A và B là “Hai quả bóng lấy ra có cùng màu”.</a:t>
            </a:r>
          </a:p>
        </p:txBody>
      </p:sp>
      <p:sp>
        <p:nvSpPr>
          <p:cNvPr id="25" name="Rectangle 24"/>
          <p:cNvSpPr/>
          <p:nvPr/>
        </p:nvSpPr>
        <p:spPr>
          <a:xfrm>
            <a:off x="1210940" y="4006482"/>
            <a:ext cx="726481" cy="476734"/>
          </a:xfrm>
          <a:prstGeom prst="rect">
            <a:avLst/>
          </a:prstGeom>
        </p:spPr>
        <p:txBody>
          <a:bodyPr wrap="squar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p:sp>
        <p:nvSpPr>
          <p:cNvPr id="3" name="Rectangle 2"/>
          <p:cNvSpPr/>
          <p:nvPr/>
        </p:nvSpPr>
        <p:spPr>
          <a:xfrm>
            <a:off x="1812849" y="4446636"/>
            <a:ext cx="5504997" cy="484748"/>
          </a:xfrm>
          <a:prstGeom prst="rect">
            <a:avLst/>
          </a:prstGeom>
        </p:spPr>
        <p:txBody>
          <a:bodyPr wrap="square">
            <a:spAutoFit/>
          </a:bodyPr>
          <a:lstStyle/>
          <a:p>
            <a:pPr>
              <a:lnSpc>
                <a:spcPct val="150000"/>
              </a:lnSpc>
            </a:pPr>
            <a:r>
              <a:rPr lang="en-US" sz="1700">
                <a:latin typeface="+mj-lt"/>
              </a:rPr>
              <a:t>Phát biểu a) đúng; phát biểu b) sai; phát biểu c) đúng.</a:t>
            </a:r>
          </a:p>
        </p:txBody>
      </p:sp>
      <p:pic>
        <p:nvPicPr>
          <p:cNvPr id="11" name="Picture 10"/>
          <p:cNvPicPr>
            <a:picLocks noChangeAspect="1"/>
          </p:cNvPicPr>
          <p:nvPr/>
        </p:nvPicPr>
        <p:blipFill>
          <a:blip r:embed="rId3"/>
          <a:stretch>
            <a:fillRect/>
          </a:stretch>
        </p:blipFill>
        <p:spPr>
          <a:xfrm>
            <a:off x="8324522" y="4297296"/>
            <a:ext cx="686907" cy="796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up)">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8739</TotalTime>
  <Words>6629</Words>
  <Application>Microsoft Office PowerPoint</Application>
  <PresentationFormat>On-screen Show (16:9)</PresentationFormat>
  <Paragraphs>417</Paragraphs>
  <Slides>70</Slides>
  <Notes>69</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70</vt:i4>
      </vt:variant>
    </vt:vector>
  </HeadingPairs>
  <TitlesOfParts>
    <vt:vector size="84" baseType="lpstr">
      <vt:lpstr>Calibri</vt:lpstr>
      <vt:lpstr>Quicksand Medium</vt:lpstr>
      <vt:lpstr>Arial</vt:lpstr>
      <vt:lpstr>Maven Pro ExtraBold</vt:lpstr>
      <vt:lpstr>Lato</vt:lpstr>
      <vt:lpstr>Times New Roman</vt:lpstr>
      <vt:lpstr>Anaheim</vt:lpstr>
      <vt:lpstr>Wingdings</vt:lpstr>
      <vt:lpstr>Cambria Math</vt:lpstr>
      <vt:lpstr>Dotum</vt:lpstr>
      <vt:lpstr>Nunito Light</vt:lpstr>
      <vt:lpstr>Lilita One</vt:lpstr>
      <vt:lpstr>Measurement and Data - Mathematics - 1st Grade by Slidesgo</vt:lpstr>
      <vt:lpstr>Office Theme</vt:lpstr>
      <vt:lpstr>PowerPoint Presentation</vt:lpstr>
      <vt:lpstr>PowerPoint Presentation</vt:lpstr>
      <vt:lpstr>PowerPoint Presentation</vt:lpstr>
      <vt:lpstr>NỘI DUNG BÀI HỌC</vt:lpstr>
      <vt:lpstr>I. PHÉP TOÁN TRÊN CÁC BIẾN CỐ</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BIẾN CỐ ĐỘC LẬP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CÁC QUY TẮC TÍNH XÁC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TÍNH XÁC SUẤT CỦA BIẾN CỐ TRONG MỘT SỐ BÀI TOÁN ĐƠN GIẢN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Asus</cp:lastModifiedBy>
  <cp:revision>155</cp:revision>
  <dcterms:modified xsi:type="dcterms:W3CDTF">2026-01-12T22:32:29Z</dcterms:modified>
</cp:coreProperties>
</file>