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4"/>
  </p:notesMasterIdLst>
  <p:sldIdLst>
    <p:sldId id="256" r:id="rId2"/>
    <p:sldId id="273" r:id="rId3"/>
    <p:sldId id="270" r:id="rId4"/>
    <p:sldId id="257" r:id="rId5"/>
    <p:sldId id="259" r:id="rId6"/>
    <p:sldId id="272" r:id="rId7"/>
    <p:sldId id="373" r:id="rId8"/>
    <p:sldId id="258" r:id="rId9"/>
    <p:sldId id="375" r:id="rId10"/>
    <p:sldId id="278" r:id="rId11"/>
    <p:sldId id="280" r:id="rId12"/>
    <p:sldId id="282" r:id="rId13"/>
    <p:sldId id="377" r:id="rId14"/>
    <p:sldId id="264" r:id="rId15"/>
    <p:sldId id="260" r:id="rId16"/>
    <p:sldId id="276" r:id="rId17"/>
    <p:sldId id="287" r:id="rId18"/>
    <p:sldId id="354" r:id="rId19"/>
    <p:sldId id="275" r:id="rId20"/>
    <p:sldId id="284" r:id="rId21"/>
    <p:sldId id="296" r:id="rId22"/>
    <p:sldId id="262" r:id="rId23"/>
    <p:sldId id="378" r:id="rId24"/>
    <p:sldId id="356" r:id="rId25"/>
    <p:sldId id="379" r:id="rId26"/>
    <p:sldId id="380" r:id="rId27"/>
    <p:sldId id="382" r:id="rId28"/>
    <p:sldId id="381" r:id="rId29"/>
    <p:sldId id="383" r:id="rId30"/>
    <p:sldId id="384" r:id="rId31"/>
    <p:sldId id="385" r:id="rId32"/>
    <p:sldId id="357" r:id="rId33"/>
    <p:sldId id="386" r:id="rId34"/>
    <p:sldId id="387" r:id="rId35"/>
    <p:sldId id="388" r:id="rId36"/>
    <p:sldId id="390" r:id="rId37"/>
    <p:sldId id="313" r:id="rId38"/>
    <p:sldId id="304" r:id="rId39"/>
    <p:sldId id="391" r:id="rId40"/>
    <p:sldId id="392" r:id="rId41"/>
    <p:sldId id="393" r:id="rId42"/>
    <p:sldId id="394" r:id="rId43"/>
    <p:sldId id="404" r:id="rId44"/>
    <p:sldId id="395" r:id="rId45"/>
    <p:sldId id="396" r:id="rId46"/>
    <p:sldId id="406" r:id="rId47"/>
    <p:sldId id="397" r:id="rId48"/>
    <p:sldId id="407" r:id="rId49"/>
    <p:sldId id="408" r:id="rId50"/>
    <p:sldId id="409" r:id="rId51"/>
    <p:sldId id="410" r:id="rId52"/>
    <p:sldId id="411" r:id="rId53"/>
    <p:sldId id="412" r:id="rId54"/>
    <p:sldId id="413" r:id="rId55"/>
    <p:sldId id="421" r:id="rId56"/>
    <p:sldId id="417" r:id="rId57"/>
    <p:sldId id="422" r:id="rId58"/>
    <p:sldId id="418" r:id="rId59"/>
    <p:sldId id="420" r:id="rId60"/>
    <p:sldId id="359" r:id="rId61"/>
    <p:sldId id="343" r:id="rId62"/>
    <p:sldId id="423" r:id="rId63"/>
    <p:sldId id="424" r:id="rId64"/>
    <p:sldId id="362" r:id="rId65"/>
    <p:sldId id="344" r:id="rId66"/>
    <p:sldId id="348" r:id="rId67"/>
    <p:sldId id="363" r:id="rId68"/>
    <p:sldId id="425" r:id="rId69"/>
    <p:sldId id="426" r:id="rId70"/>
    <p:sldId id="427" r:id="rId71"/>
    <p:sldId id="367" r:id="rId72"/>
    <p:sldId id="305" r:id="rId73"/>
    <p:sldId id="366" r:id="rId74"/>
    <p:sldId id="428" r:id="rId75"/>
    <p:sldId id="429" r:id="rId76"/>
    <p:sldId id="430" r:id="rId77"/>
    <p:sldId id="337" r:id="rId78"/>
    <p:sldId id="369" r:id="rId79"/>
    <p:sldId id="432" r:id="rId80"/>
    <p:sldId id="431" r:id="rId81"/>
    <p:sldId id="261" r:id="rId82"/>
    <p:sldId id="353" r:id="rId83"/>
  </p:sldIdLst>
  <p:sldSz cx="18288000" cy="10287000"/>
  <p:notesSz cx="6858000" cy="9144000"/>
  <p:embeddedFontLst>
    <p:embeddedFont>
      <p:font typeface="Calibri" panose="020F0502020204030204" pitchFamily="34" charset="0"/>
      <p:regular r:id="rId85"/>
      <p:bold r:id="rId86"/>
      <p:italic r:id="rId87"/>
      <p:boldItalic r:id="rId88"/>
    </p:embeddedFont>
    <p:embeddedFont>
      <p:font typeface="Cambria Math" panose="02040503050406030204" pitchFamily="18"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DFF"/>
    <a:srgbClr val="99DCFF"/>
    <a:srgbClr val="E8F4F8"/>
    <a:srgbClr val="48ADE1"/>
    <a:srgbClr val="FFFFD1"/>
    <a:srgbClr val="FFC1C1"/>
    <a:srgbClr val="CFDDED"/>
    <a:srgbClr val="FF9F9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8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1.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72</a:t>
            </a:fld>
            <a:endParaRPr lang="en-US"/>
          </a:p>
        </p:txBody>
      </p:sp>
    </p:spTree>
    <p:extLst>
      <p:ext uri="{BB962C8B-B14F-4D97-AF65-F5344CB8AC3E}">
        <p14:creationId xmlns:p14="http://schemas.microsoft.com/office/powerpoint/2010/main" val="378556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5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57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7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4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23" Type="http://schemas.openxmlformats.org/officeDocument/2006/relationships/image" Target="../media/image32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w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23" Type="http://schemas.openxmlformats.org/officeDocument/2006/relationships/image" Target="../media/image44.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7.xml"/><Relationship Id="rId11" Type="http://schemas.openxmlformats.org/officeDocument/2006/relationships/image" Target="../media/image56.pn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8.svg"/><Relationship Id="rId10"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81.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24" Type="http://schemas.openxmlformats.org/officeDocument/2006/relationships/image" Target="../media/image91.png"/><Relationship Id="rId23" Type="http://schemas.openxmlformats.org/officeDocument/2006/relationships/image" Target="../media/image90.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10" Type="http://schemas.openxmlformats.org/officeDocument/2006/relationships/image" Target="../media/image96.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20.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3.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6" Type="http://schemas.openxmlformats.org/officeDocument/2006/relationships/image" Target="../media/image105.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4.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01.svg"/><Relationship Id="rId18" Type="http://schemas.openxmlformats.org/officeDocument/2006/relationships/image" Target="../media/image108.png"/><Relationship Id="rId3" Type="http://schemas.microsoft.com/office/2007/relationships/media" Target="../media/media2.mp3"/><Relationship Id="rId7" Type="http://schemas.openxmlformats.org/officeDocument/2006/relationships/image" Target="../media/image100.png"/><Relationship Id="rId17" Type="http://schemas.openxmlformats.org/officeDocument/2006/relationships/image" Target="../media/image107.png"/><Relationship Id="rId2" Type="http://schemas.openxmlformats.org/officeDocument/2006/relationships/audio" Target="../media/media1.mp3"/><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0" Type="http://schemas.openxmlformats.org/officeDocument/2006/relationships/image" Target="../media/image103.svg"/><Relationship Id="rId19" Type="http://schemas.openxmlformats.org/officeDocument/2006/relationships/image" Target="../media/image109.png"/><Relationship Id="rId4" Type="http://schemas.openxmlformats.org/officeDocument/2006/relationships/audio" Target="../media/media2.mp3"/><Relationship Id="rId9" Type="http://schemas.openxmlformats.org/officeDocument/2006/relationships/image" Target="../media/image102.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12.png"/><Relationship Id="rId12" Type="http://schemas.openxmlformats.org/officeDocument/2006/relationships/image" Target="../media/image102.png"/><Relationship Id="rId2" Type="http://schemas.openxmlformats.org/officeDocument/2006/relationships/audio" Target="../media/media1.mp3"/><Relationship Id="rId16" Type="http://schemas.openxmlformats.org/officeDocument/2006/relationships/image" Target="../media/image114.png"/><Relationship Id="rId1" Type="http://schemas.microsoft.com/office/2007/relationships/media" Target="../media/media1.mp3"/><Relationship Id="rId6" Type="http://schemas.openxmlformats.org/officeDocument/2006/relationships/image" Target="../media/image111.png"/><Relationship Id="rId11" Type="http://schemas.openxmlformats.org/officeDocument/2006/relationships/image" Target="../media/image101.svg"/><Relationship Id="rId5" Type="http://schemas.openxmlformats.org/officeDocument/2006/relationships/slideLayout" Target="../slideLayouts/slideLayout7.xml"/><Relationship Id="rId10" Type="http://schemas.openxmlformats.org/officeDocument/2006/relationships/image" Target="../media/image100.png"/><Relationship Id="rId4" Type="http://schemas.openxmlformats.org/officeDocument/2006/relationships/audio" Target="../media/media2.mp3"/><Relationship Id="rId9"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0.png"/><Relationship Id="rId1" Type="http://schemas.openxmlformats.org/officeDocument/2006/relationships/slideLayout" Target="../slideLayouts/slideLayout7.xml"/><Relationship Id="rId11" Type="http://schemas.openxmlformats.org/officeDocument/2006/relationships/image" Target="../media/image190.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13134549" y="7591286"/>
            <a:ext cx="2877076" cy="1665834"/>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grpSp>
        <p:nvGrpSpPr>
          <p:cNvPr id="15" name="Group 14"/>
          <p:cNvGrpSpPr/>
          <p:nvPr/>
        </p:nvGrpSpPr>
        <p:grpSpPr>
          <a:xfrm>
            <a:off x="609600" y="568300"/>
            <a:ext cx="11734800" cy="4677837"/>
            <a:chOff x="533400" y="657423"/>
            <a:chExt cx="11734800" cy="4677837"/>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1</a:t>
              </a:r>
            </a:p>
          </p:txBody>
        </p:sp>
        <p:sp>
          <p:nvSpPr>
            <p:cNvPr id="5" name="Rectangle 4"/>
            <p:cNvSpPr/>
            <p:nvPr/>
          </p:nvSpPr>
          <p:spPr>
            <a:xfrm>
              <a:off x="533400" y="1790700"/>
              <a:ext cx="11734800" cy="3544560"/>
            </a:xfrm>
            <a:prstGeom prst="rect">
              <a:avLst/>
            </a:prstGeom>
          </p:spPr>
          <p:txBody>
            <a:bodyPr wrap="square">
              <a:spAutoFit/>
            </a:bodyPr>
            <a:lstStyle/>
            <a:p>
              <a:pPr>
                <a:lnSpc>
                  <a:spcPct val="150000"/>
                </a:lnSpc>
                <a:spcAft>
                  <a:spcPts val="500"/>
                </a:spcAft>
              </a:pPr>
              <a:r>
                <a:rPr lang="vi-VN" sz="3600"/>
                <a:t>Bảng 3 biểu diễn mẫu số liệu ghép nhóm được cho dưới dạng bảng tần số ghép nhóm. Hãy cho biết:</a:t>
              </a:r>
            </a:p>
            <a:p>
              <a:pPr>
                <a:lnSpc>
                  <a:spcPct val="150000"/>
                </a:lnSpc>
                <a:spcAft>
                  <a:spcPts val="500"/>
                </a:spcAft>
              </a:pPr>
              <a:r>
                <a:rPr lang="vi-VN" sz="3600"/>
                <a:t>a) Mẫu số liệu đó có bao nhiêu số liệu; bao nhiêu nhóm;</a:t>
              </a:r>
            </a:p>
            <a:p>
              <a:pPr>
                <a:lnSpc>
                  <a:spcPct val="150000"/>
                </a:lnSpc>
                <a:spcAft>
                  <a:spcPts val="500"/>
                </a:spcAft>
              </a:pPr>
              <a:r>
                <a:rPr lang="vi-VN" sz="3600"/>
                <a:t>b) Tần số của mỗi nhóm.</a:t>
              </a:r>
            </a:p>
          </p:txBody>
        </p:sp>
      </p:grpSp>
      <p:sp>
        <p:nvSpPr>
          <p:cNvPr id="19" name="TextBox 18"/>
          <p:cNvSpPr txBox="1"/>
          <p:nvPr/>
        </p:nvSpPr>
        <p:spPr>
          <a:xfrm>
            <a:off x="5778500" y="5383718"/>
            <a:ext cx="1397000" cy="661720"/>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r>
              <a:rPr lang="vi-VN" sz="3600" b="1">
                <a:solidFill>
                  <a:srgbClr val="C00000"/>
                </a:solidFill>
                <a:latin typeface="Arial" panose="020B0604020202020204" pitchFamily="34" charset="0"/>
                <a:cs typeface="Arial" panose="020B0604020202020204" pitchFamily="34" charset="0"/>
              </a:rPr>
              <a:t>:</a:t>
            </a:r>
            <a:endParaRPr lang="en-US" sz="3600" b="1">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609600" y="6183020"/>
            <a:ext cx="11277600" cy="3608680"/>
          </a:xfrm>
          <a:prstGeom prst="rect">
            <a:avLst/>
          </a:prstGeom>
        </p:spPr>
        <p:txBody>
          <a:bodyPr wrap="square">
            <a:spAutoFit/>
          </a:bodyPr>
          <a:lstStyle/>
          <a:p>
            <a:pPr algn="just">
              <a:lnSpc>
                <a:spcPct val="150000"/>
              </a:lnSpc>
              <a:spcAft>
                <a:spcPts val="500"/>
              </a:spcAft>
            </a:pPr>
            <a:r>
              <a:rPr lang="vi-VN" sz="3600">
                <a:cs typeface="Arial" panose="020B0604020202020204" pitchFamily="34" charset="0"/>
              </a:rPr>
              <a:t>Từ Bảng 3, ta thấy:</a:t>
            </a:r>
          </a:p>
          <a:p>
            <a:pPr algn="just">
              <a:lnSpc>
                <a:spcPct val="150000"/>
              </a:lnSpc>
              <a:spcAft>
                <a:spcPts val="500"/>
              </a:spcAft>
            </a:pPr>
            <a:r>
              <a:rPr lang="vi-VN" sz="3600">
                <a:cs typeface="Arial" panose="020B0604020202020204" pitchFamily="34" charset="0"/>
              </a:rPr>
              <a:t>a) Mẫu số liệu đó gồm 120 số liệu và 5 nhóm.</a:t>
            </a:r>
          </a:p>
          <a:p>
            <a:pPr algn="just">
              <a:lnSpc>
                <a:spcPct val="150000"/>
              </a:lnSpc>
              <a:spcAft>
                <a:spcPts val="500"/>
              </a:spcAft>
            </a:pPr>
            <a:r>
              <a:rPr lang="vi-VN" sz="3600">
                <a:cs typeface="Arial" panose="020B0604020202020204" pitchFamily="34" charset="0"/>
              </a:rPr>
              <a:t>b) Tần số của các nhóm 1, 2, 3, 4, 5 lần lượt là:</a:t>
            </a:r>
            <a:r>
              <a:rPr lang="en-US" sz="3600">
                <a:cs typeface="Arial" panose="020B0604020202020204" pitchFamily="34" charset="0"/>
              </a:rPr>
              <a:t> </a:t>
            </a:r>
          </a:p>
          <a:p>
            <a:pPr algn="ctr">
              <a:lnSpc>
                <a:spcPct val="150000"/>
              </a:lnSpc>
              <a:spcAft>
                <a:spcPts val="500"/>
              </a:spcAft>
            </a:pPr>
            <a:r>
              <a:rPr lang="en-US" sz="3600">
                <a:latin typeface="Arial" panose="020B0604020202020204" pitchFamily="34" charset="0"/>
                <a:cs typeface="Arial" panose="020B0604020202020204" pitchFamily="34" charset="0"/>
              </a:rPr>
              <a:t>11, 31 45, 21, 12.</a:t>
            </a:r>
            <a:endParaRPr lang="vi-VN" sz="36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rot="20903899">
            <a:off x="16682037" y="-150141"/>
            <a:ext cx="1491294" cy="1491294"/>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116257"/>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073110"/>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31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95866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73282"/>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887107"/>
                      </a:ext>
                    </a:extLst>
                  </a:tr>
                  <a:tr h="4318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r>
                                      <a:rPr lang="da-DK"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95814"/>
                      </a:ext>
                    </a:extLst>
                  </a:tr>
                  <a:tr h="43180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160237"/>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217920"/>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91892" r="-100761"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91892" r="-506" b="-500000"/>
                          </a:stretch>
                        </a:blipFill>
                      </a:tcPr>
                    </a:tc>
                    <a:extLst>
                      <a:ext uri="{0D108BD9-81ED-4DB2-BD59-A6C34878D82A}">
                        <a16:rowId xmlns:a16="http://schemas.microsoft.com/office/drawing/2014/main" val="29510731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193197" r="-100761"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193197" r="-506" b="-403401"/>
                          </a:stretch>
                        </a:blipFill>
                      </a:tcPr>
                    </a:tc>
                    <a:extLst>
                      <a:ext uri="{0D108BD9-81ED-4DB2-BD59-A6C34878D82A}">
                        <a16:rowId xmlns:a16="http://schemas.microsoft.com/office/drawing/2014/main" val="165895866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291216" r="-100761"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291216" r="-506" b="-300676"/>
                          </a:stretch>
                        </a:blipFill>
                      </a:tcPr>
                    </a:tc>
                    <a:extLst>
                      <a:ext uri="{0D108BD9-81ED-4DB2-BD59-A6C34878D82A}">
                        <a16:rowId xmlns:a16="http://schemas.microsoft.com/office/drawing/2014/main" val="13097328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391216" r="-100761"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391216" r="-506" b="-200676"/>
                          </a:stretch>
                        </a:blipFill>
                      </a:tcPr>
                    </a:tc>
                    <a:extLst>
                      <a:ext uri="{0D108BD9-81ED-4DB2-BD59-A6C34878D82A}">
                        <a16:rowId xmlns:a16="http://schemas.microsoft.com/office/drawing/2014/main" val="390688710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494558" r="-100761"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494558" r="-506" b="-102041"/>
                          </a:stretch>
                        </a:blipFill>
                      </a:tcPr>
                    </a:tc>
                    <a:extLst>
                      <a:ext uri="{0D108BD9-81ED-4DB2-BD59-A6C34878D82A}">
                        <a16:rowId xmlns:a16="http://schemas.microsoft.com/office/drawing/2014/main" val="847095814"/>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590541" r="-506" b="-1351"/>
                          </a:stretch>
                        </a:blipFill>
                      </a:tcPr>
                    </a:tc>
                    <a:extLst>
                      <a:ext uri="{0D108BD9-81ED-4DB2-BD59-A6C34878D82A}">
                        <a16:rowId xmlns:a16="http://schemas.microsoft.com/office/drawing/2014/main" val="1135160237"/>
                      </a:ext>
                    </a:extLst>
                  </a:tr>
                </a:tbl>
              </a:graphicData>
            </a:graphic>
          </p:graphicFrame>
        </mc:Fallback>
      </mc:AlternateContent>
      <p:sp>
        <p:nvSpPr>
          <p:cNvPr id="8" name="Rectangle 7"/>
          <p:cNvSpPr/>
          <p:nvPr/>
        </p:nvSpPr>
        <p:spPr>
          <a:xfrm>
            <a:off x="14403411" y="8572500"/>
            <a:ext cx="1508746" cy="553998"/>
          </a:xfrm>
          <a:prstGeom prst="rect">
            <a:avLst/>
          </a:prstGeom>
        </p:spPr>
        <p:txBody>
          <a:bodyPr wrap="none">
            <a:spAutoFit/>
          </a:bodyPr>
          <a:lstStyle/>
          <a:p>
            <a:r>
              <a:rPr lang="vi-VN" sz="3000" i="1">
                <a:solidFill>
                  <a:prstClr val="black"/>
                </a:solidFill>
              </a:rPr>
              <a:t>Bảng 3 </a:t>
            </a:r>
            <a:endParaRPr lang="en-US" sz="3000" i="1"/>
          </a:p>
        </p:txBody>
      </p:sp>
    </p:spTree>
    <p:extLst>
      <p:ext uri="{BB962C8B-B14F-4D97-AF65-F5344CB8AC3E}">
        <p14:creationId xmlns:p14="http://schemas.microsoft.com/office/powerpoint/2010/main" val="9934255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wipe(down)">
                                      <p:cBhvr>
                                        <p:cTn id="34" dur="500"/>
                                        <p:tgtEl>
                                          <p:spTgt spid="2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9" dur="500"/>
                                        <p:tgtEl>
                                          <p:spTgt spid="20">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4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914400" y="756123"/>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a:solidFill>
                  <a:schemeClr val="bg1"/>
                </a:solidFill>
                <a:latin typeface="Arial" panose="020B0604020202020204" pitchFamily="34" charset="0"/>
                <a:cs typeface="Arial" panose="020B0604020202020204" pitchFamily="34" charset="0"/>
              </a:rPr>
              <a:t>Luyện tập 1</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914400" y="2019300"/>
            <a:ext cx="10591800" cy="2681888"/>
          </a:xfrm>
          <a:prstGeom prst="rect">
            <a:avLst/>
          </a:prstGeom>
          <a:noFill/>
        </p:spPr>
        <p:txBody>
          <a:bodyPr wrap="square" rtlCol="0">
            <a:spAutoFit/>
          </a:bodyPr>
          <a:lstStyle/>
          <a:p>
            <a:pPr algn="just">
              <a:lnSpc>
                <a:spcPct val="150000"/>
              </a:lnSpc>
            </a:pPr>
            <a:r>
              <a:rPr lang="vi-VN" sz="3900">
                <a:cs typeface="Arial" panose="020B0604020202020204" pitchFamily="34" charset="0"/>
              </a:rPr>
              <a:t>Mẫu số liệu ghép nhóm ở Bảng 1 có bao nhiêu số liệu? Bao nhiêu nhóm? Tìm tần số của mỗi nhóm.</a:t>
            </a:r>
            <a:endParaRPr lang="vi-VN" sz="3900">
              <a:latin typeface="Arial" panose="020B0604020202020204" pitchFamily="34" charset="0"/>
              <a:cs typeface="Arial" panose="020B0604020202020204" pitchFamily="34" charset="0"/>
            </a:endParaRPr>
          </a:p>
        </p:txBody>
      </p:sp>
      <p:sp>
        <p:nvSpPr>
          <p:cNvPr id="14" name="TextBox 13"/>
          <p:cNvSpPr txBox="1"/>
          <p:nvPr/>
        </p:nvSpPr>
        <p:spPr>
          <a:xfrm>
            <a:off x="5485581" y="4759150"/>
            <a:ext cx="1397000" cy="692497"/>
          </a:xfrm>
          <a:prstGeom prst="rect">
            <a:avLst/>
          </a:prstGeom>
          <a:noFill/>
        </p:spPr>
        <p:txBody>
          <a:bodyPr wrap="square" rtlCol="0">
            <a:spAutoFit/>
          </a:bodyPr>
          <a:lstStyle/>
          <a:p>
            <a:pPr algn="ctr"/>
            <a:r>
              <a:rPr lang="vi-VN" sz="3900" b="1" u="sng">
                <a:solidFill>
                  <a:schemeClr val="tx2"/>
                </a:solidFill>
                <a:latin typeface="Arial" panose="020B0604020202020204" pitchFamily="34" charset="0"/>
                <a:cs typeface="Arial" panose="020B0604020202020204" pitchFamily="34" charset="0"/>
              </a:rPr>
              <a:t>Giải</a:t>
            </a:r>
            <a:r>
              <a:rPr lang="vi-VN" sz="3900" b="1">
                <a:solidFill>
                  <a:schemeClr val="tx2"/>
                </a:solidFill>
                <a:latin typeface="Arial" panose="020B0604020202020204" pitchFamily="34" charset="0"/>
                <a:cs typeface="Arial" panose="020B0604020202020204" pitchFamily="34" charset="0"/>
              </a:rPr>
              <a:t>:</a:t>
            </a:r>
            <a:endParaRPr lang="en-US" sz="3900" b="1">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914400" y="5753100"/>
            <a:ext cx="10539363" cy="3100849"/>
          </a:xfrm>
          <a:prstGeom prst="rect">
            <a:avLst/>
          </a:prstGeom>
        </p:spPr>
        <p:txBody>
          <a:bodyPr wrap="square">
            <a:spAutoFit/>
          </a:bodyPr>
          <a:lstStyle/>
          <a:p>
            <a:pPr algn="just">
              <a:lnSpc>
                <a:spcPct val="150000"/>
              </a:lnSpc>
              <a:spcBef>
                <a:spcPts val="600"/>
              </a:spcBef>
              <a:spcAft>
                <a:spcPts val="600"/>
              </a:spcAft>
            </a:pPr>
            <a:r>
              <a:rPr lang="vi-VN" sz="3900" kern="100">
                <a:ea typeface="Calibri" panose="020F0502020204030204" pitchFamily="34" charset="0"/>
                <a:cs typeface="Arial" panose="020B0604020202020204" pitchFamily="34" charset="0"/>
              </a:rPr>
              <a:t>Mẫu số liệu ghép nhóm ở Bảng 1 có: </a:t>
            </a:r>
          </a:p>
          <a:p>
            <a:pPr marL="571500" indent="-571500" algn="just">
              <a:lnSpc>
                <a:spcPct val="150000"/>
              </a:lnSpc>
              <a:spcBef>
                <a:spcPts val="600"/>
              </a:spcBef>
              <a:spcAft>
                <a:spcPts val="600"/>
              </a:spcAft>
              <a:buFont typeface="Arial" panose="020B0604020202020204" pitchFamily="34" charset="0"/>
              <a:buChar char="•"/>
            </a:pPr>
            <a:r>
              <a:rPr lang="vi-VN" sz="3900" kern="100">
                <a:ea typeface="Calibri" panose="020F0502020204030204" pitchFamily="34" charset="0"/>
                <a:cs typeface="Arial" panose="020B0604020202020204" pitchFamily="34" charset="0"/>
              </a:rPr>
              <a:t>120 số liệu; 5 nhóm. </a:t>
            </a:r>
          </a:p>
          <a:p>
            <a:pPr marL="571500" indent="-571500" algn="just">
              <a:lnSpc>
                <a:spcPct val="150000"/>
              </a:lnSpc>
              <a:spcBef>
                <a:spcPts val="600"/>
              </a:spcBef>
              <a:spcAft>
                <a:spcPts val="600"/>
              </a:spcAft>
              <a:buFont typeface="Arial" panose="020B0604020202020204" pitchFamily="34" charset="0"/>
              <a:buChar char="•"/>
            </a:pPr>
            <a:r>
              <a:rPr lang="vi-VN" sz="3900" kern="100">
                <a:ea typeface="Calibri" panose="020F0502020204030204" pitchFamily="34" charset="0"/>
                <a:cs typeface="Arial" panose="020B0604020202020204" pitchFamily="34" charset="0"/>
              </a:rPr>
              <a:t>Tần số mỗi nhóm lần lượt là: 13,29,48,22,8.</a:t>
            </a:r>
          </a:p>
        </p:txBody>
      </p:sp>
      <p:pic>
        <p:nvPicPr>
          <p:cNvPr id="15" name="Picture 14"/>
          <p:cNvPicPr>
            <a:picLocks noChangeAspect="1"/>
          </p:cNvPicPr>
          <p:nvPr/>
        </p:nvPicPr>
        <p:blipFill>
          <a:blip r:embed="rId2"/>
          <a:stretch>
            <a:fillRect/>
          </a:stretch>
        </p:blipFill>
        <p:spPr>
          <a:xfrm flipH="1">
            <a:off x="16503933" y="386216"/>
            <a:ext cx="1437087" cy="1335100"/>
          </a:xfrm>
          <a:prstGeom prst="rect">
            <a:avLst/>
          </a:prstGeom>
        </p:spPr>
      </p:pic>
      <p:pic>
        <p:nvPicPr>
          <p:cNvPr id="16" name="Picture 15"/>
          <p:cNvPicPr>
            <a:picLocks noChangeAspect="1"/>
          </p:cNvPicPr>
          <p:nvPr/>
        </p:nvPicPr>
        <p:blipFill>
          <a:blip r:embed="rId3"/>
          <a:stretch>
            <a:fillRect/>
          </a:stretch>
        </p:blipFill>
        <p:spPr>
          <a:xfrm rot="2943506">
            <a:off x="651900" y="9088631"/>
            <a:ext cx="1182727" cy="1365622"/>
          </a:xfrm>
          <a:prstGeom prst="rect">
            <a:avLst/>
          </a:prstGeom>
        </p:spPr>
      </p:pic>
      <p:pic>
        <p:nvPicPr>
          <p:cNvPr id="9" name="Picture 8"/>
          <p:cNvPicPr>
            <a:picLocks noChangeAspect="1"/>
          </p:cNvPicPr>
          <p:nvPr/>
        </p:nvPicPr>
        <p:blipFill>
          <a:blip r:embed="rId4"/>
          <a:stretch>
            <a:fillRect/>
          </a:stretch>
        </p:blipFill>
        <p:spPr>
          <a:xfrm>
            <a:off x="12496800" y="2324100"/>
            <a:ext cx="4907705" cy="7364606"/>
          </a:xfrm>
          <a:prstGeom prst="rect">
            <a:avLst/>
          </a:prstGeom>
        </p:spPr>
      </p:pic>
    </p:spTree>
    <p:extLst>
      <p:ext uri="{BB962C8B-B14F-4D97-AF65-F5344CB8AC3E}">
        <p14:creationId xmlns:p14="http://schemas.microsoft.com/office/powerpoint/2010/main" val="1861006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down)">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34" y="527384"/>
              <a:ext cx="11219738" cy="754053"/>
            </a:xfrm>
            <a:prstGeom prst="rect">
              <a:avLst/>
            </a:prstGeom>
          </p:spPr>
          <p:txBody>
            <a:bodyPr wrap="none">
              <a:spAutoFit/>
            </a:bodyPr>
            <a:lstStyle/>
            <a:p>
              <a:pPr lvl="0"/>
              <a:r>
                <a:rPr lang="en-US" sz="4300" b="1">
                  <a:solidFill>
                    <a:prstClr val="black"/>
                  </a:solidFill>
                  <a:latin typeface="Arial" panose="020B0604020202020204" pitchFamily="34" charset="0"/>
                  <a:cs typeface="Arial" panose="020B0604020202020204" pitchFamily="34" charset="0"/>
                </a:rPr>
                <a:t>2. Ghép nhóm mẫu số liệu. Tần số tích lũy</a:t>
              </a: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8" name="Group 7"/>
          <p:cNvGrpSpPr/>
          <p:nvPr/>
        </p:nvGrpSpPr>
        <p:grpSpPr>
          <a:xfrm>
            <a:off x="838200" y="2019300"/>
            <a:ext cx="16573821" cy="2862322"/>
            <a:chOff x="1002974" y="2794031"/>
            <a:chExt cx="16573821" cy="2862322"/>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964120" y="2794031"/>
              <a:ext cx="14612675" cy="2862322"/>
            </a:xfrm>
            <a:prstGeom prst="rect">
              <a:avLst/>
            </a:prstGeom>
            <a:noFill/>
          </p:spPr>
          <p:txBody>
            <a:bodyPr wrap="square" rtlCol="0">
              <a:spAutoFit/>
            </a:bodyPr>
            <a:lstStyle/>
            <a:p>
              <a:pPr algn="just">
                <a:lnSpc>
                  <a:spcPct val="150000"/>
                </a:lnSpc>
              </a:pPr>
              <a:r>
                <a:rPr lang="vi-VN" sz="4000">
                  <a:cs typeface="Arial" panose="020B0604020202020204" pitchFamily="34" charset="0"/>
                </a:rPr>
                <a:t>Một trường trung học phổ thông chọn 36 học sinh nam của khối 11, đo chiều cao của các bạn học sinh đó và thu được mẫu số liệu sau (đơn vị: centimét):</a:t>
              </a:r>
            </a:p>
          </p:txBody>
        </p:sp>
      </p:grpSp>
      <p:pic>
        <p:nvPicPr>
          <p:cNvPr id="24" name="Picture 23"/>
          <p:cNvPicPr>
            <a:picLocks noChangeAspect="1"/>
          </p:cNvPicPr>
          <p:nvPr/>
        </p:nvPicPr>
        <p:blipFill>
          <a:blip r:embed="rId3"/>
          <a:stretch>
            <a:fillRect/>
          </a:stretch>
        </p:blipFill>
        <p:spPr>
          <a:xfrm>
            <a:off x="16178463" y="723900"/>
            <a:ext cx="1257621" cy="1186117"/>
          </a:xfrm>
          <a:prstGeom prst="rect">
            <a:avLst/>
          </a:prstGeom>
        </p:spPr>
      </p:pic>
      <p:pic>
        <p:nvPicPr>
          <p:cNvPr id="4" name="Picture 3"/>
          <p:cNvPicPr>
            <a:picLocks noChangeAspect="1"/>
          </p:cNvPicPr>
          <p:nvPr/>
        </p:nvPicPr>
        <p:blipFill>
          <a:blip r:embed="rId4"/>
          <a:stretch>
            <a:fillRect/>
          </a:stretch>
        </p:blipFill>
        <p:spPr>
          <a:xfrm>
            <a:off x="2576267" y="5023184"/>
            <a:ext cx="14929612" cy="2349118"/>
          </a:xfrm>
          <a:prstGeom prst="rect">
            <a:avLst/>
          </a:prstGeom>
        </p:spPr>
      </p:pic>
      <p:sp>
        <p:nvSpPr>
          <p:cNvPr id="21" name="TextBox 20"/>
          <p:cNvSpPr txBox="1"/>
          <p:nvPr/>
        </p:nvSpPr>
        <p:spPr>
          <a:xfrm>
            <a:off x="2734736" y="7471708"/>
            <a:ext cx="14701348" cy="193899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Từ mẫu số liệu không ghép nhóm trên, hãy ghép các số liệu thành năm nhóm theo các nửa khoảng có độ dài bằng nhau.</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92434" y="527384"/>
              <a:ext cx="11219738"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Ghép nhóm mẫu số liệu. Tần số tích lũy</a:t>
              </a: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16" name="Group 15"/>
          <p:cNvGrpSpPr/>
          <p:nvPr/>
        </p:nvGrpSpPr>
        <p:grpSpPr>
          <a:xfrm>
            <a:off x="8052731" y="2358598"/>
            <a:ext cx="2182531" cy="1413302"/>
            <a:chOff x="746615" y="1072312"/>
            <a:chExt cx="2182531" cy="125063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15" y="1072312"/>
              <a:ext cx="2182531" cy="1250635"/>
            </a:xfrm>
            <a:prstGeom prst="rect">
              <a:avLst/>
            </a:prstGeom>
          </p:spPr>
        </p:pic>
        <p:sp>
          <p:nvSpPr>
            <p:cNvPr id="20" name="TextBox 19"/>
            <p:cNvSpPr txBox="1"/>
            <p:nvPr/>
          </p:nvSpPr>
          <p:spPr>
            <a:xfrm>
              <a:off x="854972" y="1308440"/>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5" name="Rectangle 4"/>
              <p:cNvSpPr/>
              <p:nvPr/>
            </p:nvSpPr>
            <p:spPr>
              <a:xfrm>
                <a:off x="1115103" y="4259401"/>
                <a:ext cx="16057789" cy="3170099"/>
              </a:xfrm>
              <a:prstGeom prst="rect">
                <a:avLst/>
              </a:prstGeom>
            </p:spPr>
            <p:txBody>
              <a:bodyPr wrap="square">
                <a:spAutoFit/>
              </a:bodyPr>
              <a:lstStyle/>
              <a:p>
                <a:pPr algn="just">
                  <a:lnSpc>
                    <a:spcPct val="150000"/>
                  </a:lnSpc>
                  <a:spcBef>
                    <a:spcPts val="1200"/>
                  </a:spcBef>
                  <a:spcAft>
                    <a:spcPts val="1200"/>
                  </a:spcAft>
                </a:pPr>
                <a:r>
                  <a:rPr lang="da-DK" sz="4000">
                    <a:latin typeface="Arial" panose="020B0604020202020204" pitchFamily="34" charset="0"/>
                    <a:ea typeface="Dotum" panose="020B0600000101010101" pitchFamily="34" charset="-127"/>
                    <a:cs typeface="Arial" panose="020B0604020202020204" pitchFamily="34" charset="0"/>
                  </a:rPr>
                  <a:t>Ta có thể chia mẫu số liệu thành năm nhóm dựa trên các nửa khoảng có độ dài bằng nhau: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200"/>
                  </a:spcBef>
                  <a:spcAft>
                    <a:spcPts val="1200"/>
                  </a:spcAft>
                </a:pP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160;163</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163;166</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166;169</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169;172</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15103" y="4259401"/>
                <a:ext cx="16057789" cy="3170099"/>
              </a:xfrm>
              <a:prstGeom prst="rect">
                <a:avLst/>
              </a:prstGeom>
              <a:blipFill>
                <a:blip r:embed="rId4"/>
                <a:stretch>
                  <a:fillRect l="-1367" r="-1329"/>
                </a:stretch>
              </a:blipFill>
            </p:spPr>
            <p:txBody>
              <a:bodyPr/>
              <a:lstStyle/>
              <a:p>
                <a:r>
                  <a:rPr lang="en-US">
                    <a:noFill/>
                  </a:rPr>
                  <a:t> </a:t>
                </a:r>
              </a:p>
            </p:txBody>
          </p:sp>
        </mc:Fallback>
      </mc:AlternateContent>
    </p:spTree>
    <p:extLst>
      <p:ext uri="{BB962C8B-B14F-4D97-AF65-F5344CB8AC3E}">
        <p14:creationId xmlns:p14="http://schemas.microsoft.com/office/powerpoint/2010/main" val="39279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9" name="TextBox 39"/>
          <p:cNvSpPr txBox="1"/>
          <p:nvPr/>
        </p:nvSpPr>
        <p:spPr>
          <a:xfrm>
            <a:off x="2549143" y="1028700"/>
            <a:ext cx="12363159" cy="974626"/>
          </a:xfrm>
          <a:prstGeom prst="rect">
            <a:avLst/>
          </a:prstGeom>
        </p:spPr>
        <p:txBody>
          <a:bodyPr lIns="0" tIns="0" rIns="0" bIns="0" rtlCol="0" anchor="t">
            <a:spAutoFit/>
          </a:bodyPr>
          <a:lstStyle/>
          <a:p>
            <a:pPr algn="ctr">
              <a:lnSpc>
                <a:spcPts val="7588"/>
              </a:lnSpc>
            </a:pPr>
            <a:r>
              <a:rPr lang="en-US" sz="7000" b="1" spc="147">
                <a:solidFill>
                  <a:srgbClr val="C00000"/>
                </a:solidFill>
                <a:latin typeface="Arial" panose="020B0604020202020204" pitchFamily="34" charset="0"/>
                <a:cs typeface="Arial" panose="020B0604020202020204" pitchFamily="34" charset="0"/>
              </a:rPr>
              <a:t>KẾT LUẬN</a:t>
            </a:r>
          </a:p>
        </p:txBody>
      </p:sp>
      <p:grpSp>
        <p:nvGrpSpPr>
          <p:cNvPr id="35" name="Group 34"/>
          <p:cNvGrpSpPr/>
          <p:nvPr/>
        </p:nvGrpSpPr>
        <p:grpSpPr>
          <a:xfrm>
            <a:off x="701842" y="2324100"/>
            <a:ext cx="15799013" cy="6781426"/>
            <a:chOff x="2498407" y="2476500"/>
            <a:chExt cx="15799013" cy="6781426"/>
          </a:xfrm>
        </p:grpSpPr>
        <p:sp>
          <p:nvSpPr>
            <p:cNvPr id="34" name="Rounded Rectangle 33"/>
            <p:cNvSpPr/>
            <p:nvPr/>
          </p:nvSpPr>
          <p:spPr>
            <a:xfrm>
              <a:off x="2498407" y="2476500"/>
              <a:ext cx="15799013" cy="67814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3184364" y="2783031"/>
              <a:ext cx="14465418" cy="6186309"/>
            </a:xfrm>
            <a:prstGeom prst="rect">
              <a:avLst/>
            </a:prstGeom>
          </p:spPr>
          <p:txBody>
            <a:bodyPr wrap="square">
              <a:spAutoFit/>
            </a:bodyPr>
            <a:lstStyle/>
            <a:p>
              <a:pPr algn="just">
                <a:lnSpc>
                  <a:spcPct val="165000"/>
                </a:lnSpc>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Để chuyển mẫu số liệu không ghép nhóm thành mẫu số liệu ghép nhóm, ta thực hiện như sau:</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65000"/>
                </a:lnSpc>
                <a:buFont typeface="Arial" panose="020B0604020202020204" pitchFamily="34" charset="0"/>
                <a:buChar char="•"/>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Chia miền giá trị của mẫu số liệu thành một số nhóm tiêu chí cho trước;</a:t>
              </a:r>
              <a:endParaRPr lang="en-US" sz="4000">
                <a:solidFill>
                  <a:schemeClr val="bg1"/>
                </a:solidFill>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65000"/>
                </a:lnSpc>
                <a:buFont typeface="Arial" panose="020B0604020202020204" pitchFamily="34" charset="0"/>
                <a:buChar char="•"/>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Đếm số giá trị của mẫu số liệu thuộc nhóm (tần số) và lập bảng tần số ghép nhóm.</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40" name="Picture 39"/>
          <p:cNvPicPr>
            <a:picLocks noChangeAspect="1"/>
          </p:cNvPicPr>
          <p:nvPr/>
        </p:nvPicPr>
        <p:blipFill>
          <a:blip r:embed="rId4"/>
          <a:stretch>
            <a:fillRect/>
          </a:stretch>
        </p:blipFill>
        <p:spPr>
          <a:xfrm flipH="1">
            <a:off x="14020800" y="8055436"/>
            <a:ext cx="2084769" cy="2422064"/>
          </a:xfrm>
          <a:prstGeom prst="rect">
            <a:avLst/>
          </a:prstGeom>
        </p:spPr>
      </p:pic>
      <p:sp>
        <p:nvSpPr>
          <p:cNvPr id="41" name="Freeform 32"/>
          <p:cNvSpPr/>
          <p:nvPr/>
        </p:nvSpPr>
        <p:spPr>
          <a:xfrm rot="21314064">
            <a:off x="584580" y="2593613"/>
            <a:ext cx="391952" cy="2775270"/>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7611" y="-723900"/>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6" name="Freeform 21"/>
          <p:cNvSpPr/>
          <p:nvPr/>
        </p:nvSpPr>
        <p:spPr>
          <a:xfrm rot="1284807">
            <a:off x="882996" y="188947"/>
            <a:ext cx="649515" cy="1644765"/>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9" name="Picture 28"/>
          <p:cNvPicPr>
            <a:picLocks noChangeAspect="1"/>
          </p:cNvPicPr>
          <p:nvPr/>
        </p:nvPicPr>
        <p:blipFill>
          <a:blip r:embed="rId6"/>
          <a:stretch>
            <a:fillRect/>
          </a:stretch>
        </p:blipFill>
        <p:spPr>
          <a:xfrm>
            <a:off x="13965186" y="6896100"/>
            <a:ext cx="1940417" cy="2877361"/>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945972" y="1044625"/>
                <a:ext cx="15360828" cy="6232475"/>
              </a:xfrm>
              <a:prstGeom prst="rect">
                <a:avLst/>
              </a:prstGeom>
            </p:spPr>
            <p:txBody>
              <a:bodyPr wrap="square">
                <a:spAutoFit/>
              </a:bodyPr>
              <a:lstStyle/>
              <a:p>
                <a:pPr lvl="0" algn="ctr">
                  <a:lnSpc>
                    <a:spcPct val="175000"/>
                  </a:lnSpc>
                </a:pPr>
                <a:r>
                  <a:rPr lang="da-DK" sz="4800" b="1">
                    <a:solidFill>
                      <a:srgbClr val="C00000"/>
                    </a:solidFill>
                    <a:latin typeface="Arial" panose="020B0604020202020204" pitchFamily="34" charset="0"/>
                    <a:ea typeface="Dotum" panose="020B0600000101010101" pitchFamily="34" charset="-127"/>
                    <a:cs typeface="Arial" panose="020B0604020202020204" pitchFamily="34" charset="0"/>
                  </a:rPr>
                  <a:t>Chú ý:</a:t>
                </a:r>
                <a:endParaRPr lang="en-US" sz="4800">
                  <a:solidFill>
                    <a:srgbClr val="C00000"/>
                  </a:solidFill>
                  <a:latin typeface="Arial" panose="020B0604020202020204" pitchFamily="34" charset="0"/>
                  <a:ea typeface="Arial" panose="020B0604020202020204" pitchFamily="34" charset="0"/>
                  <a:cs typeface="Arial" panose="020B0604020202020204" pitchFamily="34" charset="0"/>
                </a:endParaRPr>
              </a:p>
              <a:p>
                <a:pPr lvl="0" algn="just">
                  <a:lnSpc>
                    <a:spcPct val="175000"/>
                  </a:lnSpc>
                </a:pPr>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Khi ghép nhóm số liệu, ta thường phân chia các nhóm có độ dài bằng nhau và đầu mút của các nhóm có thể không phải là giá trị của mẫu số liệu. Nhóm cuối cùng có thể là </a:t>
                </a:r>
                <a14:m>
                  <m:oMath xmlns:m="http://schemas.openxmlformats.org/officeDocument/2006/math">
                    <m:d>
                      <m:dPr>
                        <m:begChr m:val="["/>
                        <m:endChr m:val="]"/>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d>
                  </m:oMath>
                </a14:m>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945972" y="1044625"/>
                <a:ext cx="15360828" cy="6232475"/>
              </a:xfrm>
              <a:prstGeom prst="rect">
                <a:avLst/>
              </a:prstGeom>
              <a:blipFill>
                <a:blip r:embed="rId23"/>
                <a:stretch>
                  <a:fillRect l="-1667" r="-1667" b="-11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11" name="Group 10"/>
          <p:cNvGrpSpPr/>
          <p:nvPr/>
        </p:nvGrpSpPr>
        <p:grpSpPr>
          <a:xfrm>
            <a:off x="1142999" y="679157"/>
            <a:ext cx="16002001" cy="2787943"/>
            <a:chOff x="818147" y="707859"/>
            <a:chExt cx="16002001" cy="2787943"/>
          </a:xfrm>
        </p:grpSpPr>
        <p:sp>
          <p:nvSpPr>
            <p:cNvPr id="12" name="Rounded Rectangle 11"/>
            <p:cNvSpPr/>
            <p:nvPr/>
          </p:nvSpPr>
          <p:spPr>
            <a:xfrm>
              <a:off x="818147" y="707859"/>
              <a:ext cx="2450431"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2</a:t>
              </a:r>
            </a:p>
          </p:txBody>
        </p:sp>
        <mc:AlternateContent xmlns:mc="http://schemas.openxmlformats.org/markup-compatibility/2006" xmlns:a14="http://schemas.microsoft.com/office/drawing/2010/main">
          <mc:Choice Requires="a14">
            <p:sp>
              <p:nvSpPr>
                <p:cNvPr id="13" name="Rectangle 12"/>
                <p:cNvSpPr/>
                <p:nvPr/>
              </p:nvSpPr>
              <p:spPr>
                <a:xfrm>
                  <a:off x="818148" y="707859"/>
                  <a:ext cx="16002000" cy="2787943"/>
                </a:xfrm>
                <a:prstGeom prst="rect">
                  <a:avLst/>
                </a:prstGeom>
              </p:spPr>
              <p:txBody>
                <a:bodyPr wrap="square">
                  <a:spAutoFit/>
                </a:bodyPr>
                <a:lstStyle/>
                <a:p>
                  <a:pPr>
                    <a:lnSpc>
                      <a:spcPct val="150000"/>
                    </a:lnSpc>
                    <a:spcAft>
                      <a:spcPts val="500"/>
                    </a:spcAft>
                  </a:pPr>
                  <a:r>
                    <a:rPr lang="en-US" sz="3800">
                      <a:latin typeface="Arial" panose="020B0604020202020204" pitchFamily="34" charset="0"/>
                      <a:cs typeface="Arial" panose="020B0604020202020204" pitchFamily="34" charset="0"/>
                    </a:rPr>
                    <a:t>                    Trong bài toán ở Hoạt động 2, lập bảng tần số ghép nhóm có năm nhóm ứng với năm nửa khoảng</a:t>
                  </a:r>
                </a:p>
                <a:p>
                  <a:pPr algn="ctr">
                    <a:lnSpc>
                      <a:spcPct val="150000"/>
                    </a:lnSpc>
                    <a:spcAft>
                      <a:spcPts val="500"/>
                    </a:spcAft>
                  </a:pPr>
                  <a14:m>
                    <m:oMath xmlns:m="http://schemas.openxmlformats.org/officeDocument/2006/math">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160;163</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163;166</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166;169</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169;172</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800">
                      <a:latin typeface="Arial" panose="020B0604020202020204" pitchFamily="34" charset="0"/>
                      <a:ea typeface="Dotum" panose="020B0600000101010101" pitchFamily="34" charset="-127"/>
                      <a:cs typeface="Arial" panose="020B0604020202020204" pitchFamily="34" charset="0"/>
                    </a:rPr>
                    <a:t> </a:t>
                  </a:r>
                  <a:endParaRPr lang="en-US" sz="3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18148" y="707859"/>
                  <a:ext cx="16002000" cy="2787943"/>
                </a:xfrm>
                <a:prstGeom prst="rect">
                  <a:avLst/>
                </a:prstGeom>
                <a:blipFill>
                  <a:blip r:embed="rId2"/>
                  <a:stretch>
                    <a:fillRect l="-1257" r="-1410"/>
                  </a:stretch>
                </a:blipFill>
              </p:spPr>
              <p:txBody>
                <a:bodyPr/>
                <a:lstStyle/>
                <a:p>
                  <a:r>
                    <a:rPr lang="en-US">
                      <a:noFill/>
                    </a:rPr>
                    <a:t> </a:t>
                  </a:r>
                </a:p>
              </p:txBody>
            </p:sp>
          </mc:Fallback>
        </mc:AlternateContent>
      </p:grpSp>
      <p:pic>
        <p:nvPicPr>
          <p:cNvPr id="14" name="Picture 13"/>
          <p:cNvPicPr>
            <a:picLocks noChangeAspect="1"/>
          </p:cNvPicPr>
          <p:nvPr/>
        </p:nvPicPr>
        <p:blipFill>
          <a:blip r:embed="rId3"/>
          <a:stretch>
            <a:fillRect/>
          </a:stretch>
        </p:blipFill>
        <p:spPr>
          <a:xfrm>
            <a:off x="14397653" y="7912021"/>
            <a:ext cx="3483276" cy="2064163"/>
          </a:xfrm>
          <a:prstGeom prst="rect">
            <a:avLst/>
          </a:prstGeom>
        </p:spPr>
      </p:pic>
      <p:grpSp>
        <p:nvGrpSpPr>
          <p:cNvPr id="8" name="Group 7"/>
          <p:cNvGrpSpPr/>
          <p:nvPr/>
        </p:nvGrpSpPr>
        <p:grpSpPr>
          <a:xfrm>
            <a:off x="1400015" y="3737182"/>
            <a:ext cx="1936398" cy="1253918"/>
            <a:chOff x="675917" y="1145922"/>
            <a:chExt cx="1936398" cy="110959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17" y="1145922"/>
              <a:ext cx="1936398" cy="1109596"/>
            </a:xfrm>
            <a:prstGeom prst="rect">
              <a:avLst/>
            </a:prstGeom>
          </p:spPr>
        </p:pic>
        <p:sp>
          <p:nvSpPr>
            <p:cNvPr id="10" name="TextBox 9"/>
            <p:cNvSpPr txBox="1"/>
            <p:nvPr/>
          </p:nvSpPr>
          <p:spPr>
            <a:xfrm>
              <a:off x="897502" y="1329393"/>
              <a:ext cx="1528743" cy="5991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sp>
        <p:nvSpPr>
          <p:cNvPr id="3" name="Rectangle 2"/>
          <p:cNvSpPr/>
          <p:nvPr/>
        </p:nvSpPr>
        <p:spPr>
          <a:xfrm>
            <a:off x="3597441" y="3737182"/>
            <a:ext cx="7603959" cy="969496"/>
          </a:xfrm>
          <a:prstGeom prst="rect">
            <a:avLst/>
          </a:prstGeom>
        </p:spPr>
        <p:txBody>
          <a:bodyPr wrap="square">
            <a:spAutoFit/>
          </a:bodyPr>
          <a:lstStyle/>
          <a:p>
            <a:pPr lvl="0">
              <a:lnSpc>
                <a:spcPct val="150000"/>
              </a:lnSpc>
              <a:spcAft>
                <a:spcPts val="500"/>
              </a:spcAft>
            </a:pPr>
            <a:r>
              <a:rPr lang="en-US" sz="3800">
                <a:solidFill>
                  <a:prstClr val="black"/>
                </a:solidFill>
                <a:latin typeface="Arial" panose="020B0604020202020204" pitchFamily="34" charset="0"/>
                <a:cs typeface="Arial" panose="020B0604020202020204" pitchFamily="34" charset="0"/>
              </a:rPr>
              <a:t>Bảng tần số ghép nhóm như sau:</a:t>
            </a:r>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160;163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163;166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166;169</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169;172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10000"/>
                            </a:lnSpc>
                            <a:spcBef>
                              <a:spcPts val="200"/>
                            </a:spcBef>
                            <a:spcAft>
                              <a:spcPts val="200"/>
                            </a:spcAft>
                            <a:buClrTx/>
                            <a:buSzTx/>
                            <a:buFontTx/>
                            <a:buNone/>
                            <a:tabLst/>
                            <a:defRPr/>
                          </a:pPr>
                          <a14:m>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600">
                              <a:latin typeface="Arial" panose="020B0604020202020204" pitchFamily="34" charset="0"/>
                              <a:ea typeface="Dotum" panose="020B0600000101010101" pitchFamily="34" charset="-127"/>
                              <a:cs typeface="Arial" panose="020B0604020202020204" pitchFamily="34" charset="0"/>
                            </a:rPr>
                            <a:t> </a:t>
                          </a:r>
                          <a:endParaRPr lang="en-US" sz="3600">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600" b="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31445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55" t="-31528" r="-86735" b="-203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31528" r="-592" b="-20309"/>
                          </a:stretch>
                        </a:blipFill>
                      </a:tcPr>
                    </a:tc>
                    <a:extLst>
                      <a:ext uri="{0D108BD9-81ED-4DB2-BD59-A6C34878D82A}">
                        <a16:rowId xmlns:a16="http://schemas.microsoft.com/office/drawing/2014/main" val="2728344322"/>
                      </a:ext>
                    </a:extLst>
                  </a:tr>
                  <a:tr h="628904">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660194" r="-592" b="-1942"/>
                          </a:stretch>
                        </a:blipFill>
                      </a:tcPr>
                    </a:tc>
                    <a:extLst>
                      <a:ext uri="{0D108BD9-81ED-4DB2-BD59-A6C34878D82A}">
                        <a16:rowId xmlns:a16="http://schemas.microsoft.com/office/drawing/2014/main" val="3366248295"/>
                      </a:ext>
                    </a:extLst>
                  </a:tr>
                </a:tbl>
              </a:graphicData>
            </a:graphic>
          </p:graphicFrame>
        </mc:Fallback>
      </mc:AlternateContent>
      <p:sp>
        <p:nvSpPr>
          <p:cNvPr id="4" name="Rectangle 3"/>
          <p:cNvSpPr/>
          <p:nvPr/>
        </p:nvSpPr>
        <p:spPr>
          <a:xfrm>
            <a:off x="5003949" y="9187896"/>
            <a:ext cx="1564852" cy="615553"/>
          </a:xfrm>
          <a:prstGeom prst="rect">
            <a:avLst/>
          </a:prstGeom>
        </p:spPr>
        <p:txBody>
          <a:bodyPr wrap="none">
            <a:spAutoFit/>
          </a:bodyPr>
          <a:lstStyle/>
          <a:p>
            <a:r>
              <a:rPr lang="vi-VN" sz="3300" i="1">
                <a:solidFill>
                  <a:srgbClr val="000000"/>
                </a:solidFill>
                <a:latin typeface="Arial" panose="020B0604020202020204" pitchFamily="34" charset="0"/>
                <a:cs typeface="Arial" panose="020B0604020202020204" pitchFamily="34" charset="0"/>
              </a:rPr>
              <a:t>Bảng </a:t>
            </a:r>
            <a:r>
              <a:rPr lang="en-US" sz="3300" i="1">
                <a:solidFill>
                  <a:srgbClr val="000000"/>
                </a:solidFill>
                <a:latin typeface="Arial" panose="020B0604020202020204" pitchFamily="34" charset="0"/>
                <a:cs typeface="Arial" panose="020B0604020202020204" pitchFamily="34" charset="0"/>
              </a:rPr>
              <a:t>4</a:t>
            </a:r>
            <a:endParaRPr lang="en-US" sz="3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4394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700"/>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62484" y="657053"/>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a:solidFill>
                  <a:schemeClr val="bg1"/>
                </a:solidFill>
                <a:latin typeface="Arial" panose="020B0604020202020204" pitchFamily="34" charset="0"/>
                <a:cs typeface="Arial" panose="020B0604020202020204" pitchFamily="34" charset="0"/>
              </a:rPr>
              <a:t>Luyện tập 2</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733122" y="1946977"/>
            <a:ext cx="16763999" cy="1824923"/>
          </a:xfrm>
          <a:prstGeom prst="rect">
            <a:avLst/>
          </a:prstGeom>
          <a:noFill/>
        </p:spPr>
        <p:txBody>
          <a:bodyPr wrap="square" rtlCol="0">
            <a:spAutoFit/>
          </a:bodyPr>
          <a:lstStyle/>
          <a:p>
            <a:pPr algn="just">
              <a:lnSpc>
                <a:spcPct val="150000"/>
              </a:lnSpc>
            </a:pPr>
            <a:r>
              <a:rPr lang="vi-VN" sz="4000">
                <a:cs typeface="Arial" panose="020B0604020202020204" pitchFamily="34" charset="0"/>
              </a:rPr>
              <a:t>Một thư viện thống kê người đến đọc sách vào buổi tối trong 30 ngày của tháng vừa qua như sau:</a:t>
            </a:r>
          </a:p>
        </p:txBody>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2" name="Rectangle 1"/>
          <p:cNvSpPr/>
          <p:nvPr/>
        </p:nvSpPr>
        <p:spPr>
          <a:xfrm>
            <a:off x="733124" y="6442777"/>
            <a:ext cx="16869076"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Lập bảng tần số ghép nhóm có tám nhóm ứng với tám nửa khoảng sau:</a:t>
            </a:r>
          </a:p>
          <a:p>
            <a:pPr algn="ctr">
              <a:lnSpc>
                <a:spcPct val="150000"/>
              </a:lnSpc>
            </a:pPr>
            <a:r>
              <a:rPr lang="en-US" sz="4000">
                <a:solidFill>
                  <a:srgbClr val="000000"/>
                </a:solidFill>
                <a:latin typeface="Arial" panose="020B0604020202020204" pitchFamily="34" charset="0"/>
                <a:cs typeface="Arial" panose="020B0604020202020204" pitchFamily="34" charset="0"/>
              </a:rPr>
              <a:t>[25; 34); [34; 43); [43; 52); [52; 61); [61; 70); [70; 79); [79; 88); [88; 97).</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4710236" y="4076700"/>
            <a:ext cx="8867527" cy="2222711"/>
          </a:xfrm>
          <a:prstGeom prst="rect">
            <a:avLst/>
          </a:prstGeom>
        </p:spPr>
      </p:pic>
    </p:spTree>
    <p:extLst>
      <p:ext uri="{BB962C8B-B14F-4D97-AF65-F5344CB8AC3E}">
        <p14:creationId xmlns:p14="http://schemas.microsoft.com/office/powerpoint/2010/main" val="1213212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Horizontal Scroll 8"/>
          <p:cNvSpPr/>
          <p:nvPr/>
        </p:nvSpPr>
        <p:spPr>
          <a:xfrm>
            <a:off x="3352800" y="723900"/>
            <a:ext cx="1905000" cy="1295400"/>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04800" y="8911522"/>
            <a:ext cx="1756485" cy="103257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694083">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184305"/>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02097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28404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259890"/>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004914"/>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67955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97263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677326"/>
                      </a:ext>
                    </a:extLst>
                  </a:tr>
                  <a:tr h="861381">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23249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741299">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81457" r="-100388" b="-8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1457" r="-388" b="-803311"/>
                          </a:stretch>
                        </a:blipFill>
                      </a:tcPr>
                    </a:tc>
                    <a:extLst>
                      <a:ext uri="{0D108BD9-81ED-4DB2-BD59-A6C34878D82A}">
                        <a16:rowId xmlns:a16="http://schemas.microsoft.com/office/drawing/2014/main" val="1244184305"/>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181457" r="-100388" b="-7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181457" r="-388" b="-703311"/>
                          </a:stretch>
                        </a:blipFill>
                      </a:tcPr>
                    </a:tc>
                    <a:extLst>
                      <a:ext uri="{0D108BD9-81ED-4DB2-BD59-A6C34878D82A}">
                        <a16:rowId xmlns:a16="http://schemas.microsoft.com/office/drawing/2014/main" val="150802097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279605" r="-100388" b="-59868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279605" r="-388" b="-598684"/>
                          </a:stretch>
                        </a:blipFill>
                      </a:tcPr>
                    </a:tc>
                    <a:extLst>
                      <a:ext uri="{0D108BD9-81ED-4DB2-BD59-A6C34878D82A}">
                        <a16:rowId xmlns:a16="http://schemas.microsoft.com/office/drawing/2014/main" val="121228404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382119" r="-100388" b="-5026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382119" r="-388" b="-502649"/>
                          </a:stretch>
                        </a:blipFill>
                      </a:tcPr>
                    </a:tc>
                    <a:extLst>
                      <a:ext uri="{0D108BD9-81ED-4DB2-BD59-A6C34878D82A}">
                        <a16:rowId xmlns:a16="http://schemas.microsoft.com/office/drawing/2014/main" val="2441259890"/>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478947" r="-100388" b="-399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478947" r="-388" b="-399342"/>
                          </a:stretch>
                        </a:blipFill>
                      </a:tcPr>
                    </a:tc>
                    <a:extLst>
                      <a:ext uri="{0D108BD9-81ED-4DB2-BD59-A6C34878D82A}">
                        <a16:rowId xmlns:a16="http://schemas.microsoft.com/office/drawing/2014/main" val="2718004914"/>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582781" r="-100388" b="-3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582781" r="-388" b="-301987"/>
                          </a:stretch>
                        </a:blipFill>
                      </a:tcPr>
                    </a:tc>
                    <a:extLst>
                      <a:ext uri="{0D108BD9-81ED-4DB2-BD59-A6C34878D82A}">
                        <a16:rowId xmlns:a16="http://schemas.microsoft.com/office/drawing/2014/main" val="134167955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682781" r="-100388" b="-2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682781" r="-388" b="-201987"/>
                          </a:stretch>
                        </a:blipFill>
                      </a:tcPr>
                    </a:tc>
                    <a:extLst>
                      <a:ext uri="{0D108BD9-81ED-4DB2-BD59-A6C34878D82A}">
                        <a16:rowId xmlns:a16="http://schemas.microsoft.com/office/drawing/2014/main" val="301097263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777632" r="-100388" b="-10065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777632" r="-388" b="-100658"/>
                          </a:stretch>
                        </a:blipFill>
                      </a:tcPr>
                    </a:tc>
                    <a:extLst>
                      <a:ext uri="{0D108BD9-81ED-4DB2-BD59-A6C34878D82A}">
                        <a16:rowId xmlns:a16="http://schemas.microsoft.com/office/drawing/2014/main" val="3039677326"/>
                      </a:ext>
                    </a:extLst>
                  </a:tr>
                  <a:tr h="922020">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83444" r="-388" b="-1325"/>
                          </a:stretch>
                        </a:blipFill>
                      </a:tcPr>
                    </a:tc>
                    <a:extLst>
                      <a:ext uri="{0D108BD9-81ED-4DB2-BD59-A6C34878D82A}">
                        <a16:rowId xmlns:a16="http://schemas.microsoft.com/office/drawing/2014/main" val="1322232491"/>
                      </a:ext>
                    </a:extLst>
                  </a:tr>
                </a:tbl>
              </a:graphicData>
            </a:graphic>
          </p:graphicFrame>
        </mc:Fallback>
      </mc:AlternateContent>
    </p:spTree>
    <p:extLst>
      <p:ext uri="{BB962C8B-B14F-4D97-AF65-F5344CB8AC3E}">
        <p14:creationId xmlns:p14="http://schemas.microsoft.com/office/powerpoint/2010/main" val="14809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91662">
            <a:off x="15741767" y="8569408"/>
            <a:ext cx="2395887" cy="1676400"/>
          </a:xfrm>
          <a:prstGeom prst="rect">
            <a:avLst/>
          </a:prstGeom>
        </p:spPr>
      </p:pic>
      <p:grpSp>
        <p:nvGrpSpPr>
          <p:cNvPr id="4" name="Group 3"/>
          <p:cNvGrpSpPr/>
          <p:nvPr/>
        </p:nvGrpSpPr>
        <p:grpSpPr>
          <a:xfrm>
            <a:off x="1177507" y="419100"/>
            <a:ext cx="15927304" cy="3665679"/>
            <a:chOff x="836696" y="1512566"/>
            <a:chExt cx="15927304" cy="3665679"/>
          </a:xfrm>
        </p:grpSpPr>
        <p:sp>
          <p:nvSpPr>
            <p:cNvPr id="10" name="Rounded Rectangle 9"/>
            <p:cNvSpPr/>
            <p:nvPr/>
          </p:nvSpPr>
          <p:spPr>
            <a:xfrm>
              <a:off x="838200" y="1869218"/>
              <a:ext cx="1828800" cy="120284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a:t>
              </a:r>
              <a:r>
                <a:rPr lang="en-US" sz="4200" b="1">
                  <a:solidFill>
                    <a:schemeClr val="bg1"/>
                  </a:solidFill>
                  <a:latin typeface="Arial" panose="020B0604020202020204" pitchFamily="34" charset="0"/>
                  <a:cs typeface="Arial" panose="020B0604020202020204" pitchFamily="34" charset="0"/>
                </a:rPr>
                <a:t>3</a:t>
              </a:r>
            </a:p>
          </p:txBody>
        </p:sp>
        <p:sp>
          <p:nvSpPr>
            <p:cNvPr id="11" name="Rectangle 10"/>
            <p:cNvSpPr/>
            <p:nvPr/>
          </p:nvSpPr>
          <p:spPr>
            <a:xfrm>
              <a:off x="836696" y="3331586"/>
              <a:ext cx="15927304"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a) 163 của nhóm 1?       b) 166 của nhóm 2?</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 169 của nhóm 3?                    d) 172 của nhóm 4?</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e) 175 của nhóm 5?</a:t>
              </a:r>
            </a:p>
          </p:txBody>
        </p:sp>
        <p:sp>
          <p:nvSpPr>
            <p:cNvPr id="3" name="Rectangle 2"/>
            <p:cNvSpPr/>
            <p:nvPr/>
          </p:nvSpPr>
          <p:spPr>
            <a:xfrm>
              <a:off x="2841959" y="1512566"/>
              <a:ext cx="13922041" cy="1846659"/>
            </a:xfrm>
            <a:prstGeom prst="rect">
              <a:avLst/>
            </a:prstGeom>
          </p:spPr>
          <p:txBody>
            <a:bodyPr wrap="square">
              <a:spAutoFit/>
            </a:bodyPr>
            <a:lstStyle/>
            <a:p>
              <a:pPr lvl="0" algn="just">
                <a:lnSpc>
                  <a:spcPct val="150000"/>
                </a:lnSpc>
              </a:pPr>
              <a:r>
                <a:rPr lang="vi-VN" sz="3800">
                  <a:solidFill>
                    <a:srgbClr val="000000"/>
                  </a:solidFill>
                  <a:latin typeface="Arial" panose="020B0604020202020204" pitchFamily="34" charset="0"/>
                  <a:cs typeface="Arial" panose="020B0604020202020204" pitchFamily="34" charset="0"/>
                </a:rPr>
                <a:t>Trong Bảng 4, có bao nhiêu số liệu với giá trị không vượt quá giá trị đầu mút phải:</a:t>
              </a:r>
              <a:endParaRPr lang="en-US" sz="3800">
                <a:solidFill>
                  <a:srgbClr val="000000"/>
                </a:solidFill>
                <a:latin typeface="Arial" panose="020B0604020202020204" pitchFamily="34" charset="0"/>
                <a:cs typeface="Arial" panose="020B0604020202020204" pitchFamily="34" charset="0"/>
              </a:endParaRPr>
            </a:p>
          </p:txBody>
        </p:sp>
      </p:grpSp>
      <p:sp>
        <p:nvSpPr>
          <p:cNvPr id="9" name="TextBox 8"/>
          <p:cNvSpPr txBox="1"/>
          <p:nvPr/>
        </p:nvSpPr>
        <p:spPr>
          <a:xfrm>
            <a:off x="8442659" y="4242469"/>
            <a:ext cx="1397000" cy="677108"/>
          </a:xfrm>
          <a:prstGeom prst="rect">
            <a:avLst/>
          </a:prstGeom>
          <a:noFill/>
        </p:spPr>
        <p:txBody>
          <a:bodyPr wrap="square" rtlCol="0">
            <a:spAutoFit/>
          </a:bodyPr>
          <a:lstStyle/>
          <a:p>
            <a:r>
              <a:rPr lang="vi-VN" sz="3800" b="1" u="sng">
                <a:solidFill>
                  <a:srgbClr val="C00000"/>
                </a:solidFill>
                <a:latin typeface="Arial" panose="020B0604020202020204" pitchFamily="34" charset="0"/>
                <a:cs typeface="Arial" panose="020B0604020202020204" pitchFamily="34" charset="0"/>
              </a:rPr>
              <a:t>Giải</a:t>
            </a:r>
            <a:r>
              <a:rPr lang="vi-VN" sz="3800" b="1">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177507" y="4991100"/>
                <a:ext cx="14859000" cy="4780155"/>
              </a:xfrm>
              <a:prstGeom prst="rect">
                <a:avLst/>
              </a:prstGeom>
            </p:spPr>
            <p:txBody>
              <a:bodyPr wrap="square">
                <a:spAutoFit/>
              </a:bodyPr>
              <a:lstStyle/>
              <a:p>
                <a:pPr algn="just">
                  <a:lnSpc>
                    <a:spcPct val="150000"/>
                  </a:lnSpc>
                  <a:spcBef>
                    <a:spcPts val="400"/>
                  </a:spcBef>
                  <a:spcAft>
                    <a:spcPts val="400"/>
                  </a:spcAft>
                </a:pPr>
                <a:r>
                  <a:rPr lang="da-DK" sz="3800">
                    <a:latin typeface="Arial" panose="020B0604020202020204" pitchFamily="34" charset="0"/>
                    <a:ea typeface="Dotum" panose="020B0600000101010101" pitchFamily="34" charset="-127"/>
                    <a:cs typeface="Arial" panose="020B0604020202020204" pitchFamily="34" charset="0"/>
                  </a:rPr>
                  <a:t>a)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6</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163</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b)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166</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c)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169</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d)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172</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e)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175</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77507" y="4991100"/>
                <a:ext cx="14859000" cy="4780155"/>
              </a:xfrm>
              <a:prstGeom prst="rect">
                <a:avLst/>
              </a:prstGeom>
              <a:blipFill>
                <a:blip r:embed="rId3"/>
                <a:stretch>
                  <a:fillRect l="-1354" b="-4209"/>
                </a:stretch>
              </a:blipFill>
            </p:spPr>
            <p:txBody>
              <a:bodyPr/>
              <a:lstStyle/>
              <a:p>
                <a:r>
                  <a:rPr lang="en-US">
                    <a:noFill/>
                  </a:rPr>
                  <a:t> </a:t>
                </a:r>
              </a:p>
            </p:txBody>
          </p:sp>
        </mc:Fallback>
      </mc:AlternateContent>
    </p:spTree>
    <p:extLst>
      <p:ext uri="{BB962C8B-B14F-4D97-AF65-F5344CB8AC3E}">
        <p14:creationId xmlns:p14="http://schemas.microsoft.com/office/powerpoint/2010/main" val="31997246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down)">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448952"/>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312580"/>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52672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1847193"/>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266700"/>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7247589" y="496706"/>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44" name="Rectangle 43"/>
          <p:cNvSpPr/>
          <p:nvPr/>
        </p:nvSpPr>
        <p:spPr>
          <a:xfrm>
            <a:off x="776175" y="1714500"/>
            <a:ext cx="10040962" cy="2615460"/>
          </a:xfrm>
          <a:prstGeom prst="rect">
            <a:avLst/>
          </a:prstGeom>
        </p:spPr>
        <p:txBody>
          <a:bodyPr wrap="square">
            <a:spAutoFit/>
          </a:bodyPr>
          <a:lstStyle/>
          <a:p>
            <a:pPr algn="just">
              <a:lnSpc>
                <a:spcPct val="150000"/>
              </a:lnSpc>
            </a:pPr>
            <a:r>
              <a:rPr lang="vi-VN" sz="3700">
                <a:cs typeface="Arial" panose="020B0604020202020204" pitchFamily="34" charset="0"/>
              </a:rPr>
              <a:t>Một cuộc khảo sát đã tiến hành xác định tuổi (theo năm) của 120 chiếc ô tô. Kết quả điều tra được cho trong </a:t>
            </a:r>
            <a:r>
              <a:rPr lang="en-US" sz="3700">
                <a:latin typeface="Arial" panose="020B0604020202020204" pitchFamily="34" charset="0"/>
                <a:cs typeface="Arial" panose="020B0604020202020204" pitchFamily="34" charset="0"/>
              </a:rPr>
              <a:t>bảng.</a:t>
            </a:r>
          </a:p>
        </p:txBody>
      </p:sp>
      <p:graphicFrame>
        <p:nvGraphicFramePr>
          <p:cNvPr id="45" name="Object 44"/>
          <p:cNvGraphicFramePr>
            <a:graphicFrameLocks noChangeAspect="1"/>
          </p:cNvGraphicFramePr>
          <p:nvPr>
            <p:extLst>
              <p:ext uri="{D42A27DB-BD31-4B8C-83A1-F6EECF244321}">
                <p14:modId xmlns:p14="http://schemas.microsoft.com/office/powerpoint/2010/main" val="1877052759"/>
              </p:ext>
            </p:extLst>
          </p:nvPr>
        </p:nvGraphicFramePr>
        <p:xfrm>
          <a:off x="9086850" y="4774598"/>
          <a:ext cx="114300" cy="215900"/>
        </p:xfrm>
        <a:graphic>
          <a:graphicData uri="http://schemas.openxmlformats.org/presentationml/2006/ole">
            <mc:AlternateContent xmlns:mc="http://schemas.openxmlformats.org/markup-compatibility/2006">
              <mc:Choice xmlns:v="urn:schemas-microsoft-com:vml" Requires="v">
                <p:oleObj spid="_x0000_s1070" name="Equation" r:id="rId3" imgW="114120" imgH="215640" progId="Equation.3">
                  <p:embed/>
                </p:oleObj>
              </mc:Choice>
              <mc:Fallback>
                <p:oleObj name="Equation" r:id="rId3" imgW="114120" imgH="215640" progId="Equation.3">
                  <p:embed/>
                  <p:pic>
                    <p:nvPicPr>
                      <p:cNvPr id="0" name=""/>
                      <p:cNvPicPr/>
                      <p:nvPr/>
                    </p:nvPicPr>
                    <p:blipFill>
                      <a:blip r:embed="rId4"/>
                      <a:stretch>
                        <a:fillRect/>
                      </a:stretch>
                    </p:blipFill>
                    <p:spPr>
                      <a:xfrm>
                        <a:off x="9086850" y="4774598"/>
                        <a:ext cx="114300" cy="215900"/>
                      </a:xfrm>
                      <a:prstGeom prst="rect">
                        <a:avLst/>
                      </a:prstGeom>
                    </p:spPr>
                  </p:pic>
                </p:oleObj>
              </mc:Fallback>
            </mc:AlternateContent>
          </a:graphicData>
        </a:graphic>
      </p:graphicFrame>
      <p:sp>
        <p:nvSpPr>
          <p:cNvPr id="28" name="TextBox 27"/>
          <p:cNvSpPr txBox="1"/>
          <p:nvPr/>
        </p:nvSpPr>
        <p:spPr>
          <a:xfrm>
            <a:off x="5410200" y="530304"/>
            <a:ext cx="66294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5"/>
          <a:stretch>
            <a:fillRect/>
          </a:stretch>
        </p:blipFill>
        <p:spPr>
          <a:xfrm>
            <a:off x="2738261" y="4666162"/>
            <a:ext cx="6039160" cy="3448227"/>
          </a:xfrm>
          <a:prstGeom prst="rect">
            <a:avLst/>
          </a:prstGeom>
        </p:spPr>
      </p:pic>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116257"/>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701646">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9260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607608"/>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085429"/>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364434"/>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886472"/>
                      </a:ext>
                    </a:extLst>
                  </a:tr>
                  <a:tr h="874663">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053764"/>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217920"/>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91892" r="-100499" b="-5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91892" r="-499" b="-500000"/>
                          </a:stretch>
                        </a:blipFill>
                      </a:tcPr>
                    </a:tc>
                    <a:extLst>
                      <a:ext uri="{0D108BD9-81ED-4DB2-BD59-A6C34878D82A}">
                        <a16:rowId xmlns:a16="http://schemas.microsoft.com/office/drawing/2014/main" val="25109260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193197" r="-100499" b="-40340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193197" r="-499" b="-403401"/>
                          </a:stretch>
                        </a:blipFill>
                      </a:tcPr>
                    </a:tc>
                    <a:extLst>
                      <a:ext uri="{0D108BD9-81ED-4DB2-BD59-A6C34878D82A}">
                        <a16:rowId xmlns:a16="http://schemas.microsoft.com/office/drawing/2014/main" val="1816607608"/>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291216" r="-100499" b="-3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291216" r="-499" b="-300676"/>
                          </a:stretch>
                        </a:blipFill>
                      </a:tcPr>
                    </a:tc>
                    <a:extLst>
                      <a:ext uri="{0D108BD9-81ED-4DB2-BD59-A6C34878D82A}">
                        <a16:rowId xmlns:a16="http://schemas.microsoft.com/office/drawing/2014/main" val="2542085429"/>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391216" r="-100499" b="-2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391216" r="-499" b="-200676"/>
                          </a:stretch>
                        </a:blipFill>
                      </a:tcPr>
                    </a:tc>
                    <a:extLst>
                      <a:ext uri="{0D108BD9-81ED-4DB2-BD59-A6C34878D82A}">
                        <a16:rowId xmlns:a16="http://schemas.microsoft.com/office/drawing/2014/main" val="1129364434"/>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494558" r="-100499" b="-10204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494558" r="-499" b="-102041"/>
                          </a:stretch>
                        </a:blipFill>
                      </a:tcPr>
                    </a:tc>
                    <a:extLst>
                      <a:ext uri="{0D108BD9-81ED-4DB2-BD59-A6C34878D82A}">
                        <a16:rowId xmlns:a16="http://schemas.microsoft.com/office/drawing/2014/main" val="350488647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590541" r="-499" b="-1351"/>
                          </a:stretch>
                        </a:blipFill>
                      </a:tcPr>
                    </a:tc>
                    <a:extLst>
                      <a:ext uri="{0D108BD9-81ED-4DB2-BD59-A6C34878D82A}">
                        <a16:rowId xmlns:a16="http://schemas.microsoft.com/office/drawing/2014/main" val="3710053764"/>
                      </a:ext>
                    </a:extLst>
                  </a:tr>
                </a:tbl>
              </a:graphicData>
            </a:graphic>
          </p:graphicFrame>
        </mc:Fallback>
      </mc:AlternateContent>
      <p:grpSp>
        <p:nvGrpSpPr>
          <p:cNvPr id="35" name="Group 34"/>
          <p:cNvGrpSpPr/>
          <p:nvPr/>
        </p:nvGrpSpPr>
        <p:grpSpPr>
          <a:xfrm>
            <a:off x="260684" y="8296007"/>
            <a:ext cx="16614721" cy="1800493"/>
            <a:chOff x="152400" y="8257283"/>
            <a:chExt cx="16614721" cy="1800493"/>
          </a:xfrm>
        </p:grpSpPr>
        <p:sp>
          <p:nvSpPr>
            <p:cNvPr id="33" name="Rectangle 32"/>
            <p:cNvSpPr/>
            <p:nvPr/>
          </p:nvSpPr>
          <p:spPr>
            <a:xfrm>
              <a:off x="1171800" y="8257283"/>
              <a:ext cx="15595321" cy="1800493"/>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Calibri" panose="020F0502020204030204" pitchFamily="34" charset="0"/>
                  <a:cs typeface="Arial" panose="020B0604020202020204" pitchFamily="34" charset="0"/>
                </a:rPr>
                <a:t>Tìm các số đặc trưng đo xu thế trung tâm (số trung bình cộng, trung vị, tứ phân vị, mốt) cho mẫu số liệu ghép nhóm đó như thế nào cho thuận lợi?</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7"/>
            <a:stretch>
              <a:fillRect/>
            </a:stretch>
          </p:blipFill>
          <p:spPr>
            <a:xfrm>
              <a:off x="152400" y="8473692"/>
              <a:ext cx="929472" cy="1394208"/>
            </a:xfrm>
            <a:prstGeom prst="rect">
              <a:avLst/>
            </a:prstGeom>
          </p:spPr>
        </p:pic>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564719" y="2023074"/>
            <a:ext cx="9233764" cy="7311426"/>
            <a:chOff x="914400" y="2015526"/>
            <a:chExt cx="9233764" cy="7311426"/>
          </a:xfrm>
        </p:grpSpPr>
        <p:sp>
          <p:nvSpPr>
            <p:cNvPr id="2" name="Folded Corner 1"/>
            <p:cNvSpPr/>
            <p:nvPr/>
          </p:nvSpPr>
          <p:spPr>
            <a:xfrm>
              <a:off x="914400" y="2015526"/>
              <a:ext cx="9233764" cy="7311426"/>
            </a:xfrm>
            <a:prstGeom prst="foldedCorner">
              <a:avLst>
                <a:gd name="adj" fmla="val 6258"/>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096320" y="2091726"/>
                  <a:ext cx="8823244" cy="707886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700" i="1">
                      <a:latin typeface="Arial" panose="020B0604020202020204" pitchFamily="34" charset="0"/>
                      <a:ea typeface="Dotum" panose="020B0600000101010101" pitchFamily="34" charset="-127"/>
                      <a:cs typeface="Arial" panose="020B0604020202020204" pitchFamily="34" charset="0"/>
                    </a:rPr>
                    <a:t>Tần số tích lũy</a:t>
                  </a:r>
                  <a:r>
                    <a:rPr lang="da-DK" sz="3700">
                      <a:latin typeface="Arial" panose="020B0604020202020204" pitchFamily="34" charset="0"/>
                      <a:ea typeface="Dotum" panose="020B0600000101010101" pitchFamily="34" charset="-127"/>
                      <a:cs typeface="Arial" panose="020B0604020202020204" pitchFamily="34" charset="0"/>
                    </a:rPr>
                    <a:t> của một nhóm là số số liệu trong mẫu số liệu có giá trị nhỏ hơn giá trị đầu mút phải của nhóm đó. Tần số tích luỹ của nhóm 1, nhóm 2 ,..., nhóm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da-DK" sz="3700">
                      <a:effectLst/>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700">
                      <a:effectLst/>
                      <a:latin typeface="Arial" panose="020B0604020202020204" pitchFamily="34" charset="0"/>
                      <a:ea typeface="Dotum" panose="020B0600000101010101" pitchFamily="34" charset="-127"/>
                      <a:cs typeface="Arial" panose="020B0604020202020204" pitchFamily="34" charset="0"/>
                    </a:rPr>
                    <a:t>Bảng tần số ghép nhóm bao gồm cả tần số tích lũy được lập như ở </a:t>
                  </a:r>
                  <a:r>
                    <a:rPr lang="da-DK" sz="3700" i="1">
                      <a:effectLst/>
                      <a:latin typeface="Arial" panose="020B0604020202020204" pitchFamily="34" charset="0"/>
                      <a:ea typeface="Dotum" panose="020B0600000101010101" pitchFamily="34" charset="-127"/>
                      <a:cs typeface="Arial" panose="020B0604020202020204" pitchFamily="34" charset="0"/>
                    </a:rPr>
                    <a:t>Bảng 5.</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96320" y="2091726"/>
                  <a:ext cx="8823244" cy="7078861"/>
                </a:xfrm>
                <a:prstGeom prst="rect">
                  <a:avLst/>
                </a:prstGeom>
                <a:blipFill>
                  <a:blip r:embed="rId2"/>
                  <a:stretch>
                    <a:fillRect l="-1934" r="-2141" b="-775"/>
                  </a:stretch>
                </a:blipFill>
              </p:spPr>
              <p:txBody>
                <a:bodyPr/>
                <a:lstStyle/>
                <a:p>
                  <a:r>
                    <a:rPr lang="en-US">
                      <a:noFill/>
                    </a:rPr>
                    <a:t> </a:t>
                  </a:r>
                </a:p>
              </p:txBody>
            </p:sp>
          </mc:Fallback>
        </mc:AlternateContent>
      </p:gr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1" name="Picture 10"/>
          <p:cNvPicPr>
            <a:picLocks noChangeAspect="1"/>
          </p:cNvPicPr>
          <p:nvPr/>
        </p:nvPicPr>
        <p:blipFill>
          <a:blip r:embed="rId5"/>
          <a:stretch>
            <a:fillRect/>
          </a:stretch>
        </p:blipFill>
        <p:spPr>
          <a:xfrm flipH="1">
            <a:off x="16527067" y="8756346"/>
            <a:ext cx="1022892" cy="1187754"/>
          </a:xfrm>
          <a:prstGeom prst="rect">
            <a:avLst/>
          </a:prstGeom>
        </p:spPr>
      </p:pic>
      <p:sp>
        <p:nvSpPr>
          <p:cNvPr id="13" name="Rectangle 12"/>
          <p:cNvSpPr/>
          <p:nvPr/>
        </p:nvSpPr>
        <p:spPr>
          <a:xfrm>
            <a:off x="7268326" y="342900"/>
            <a:ext cx="3751348" cy="1205073"/>
          </a:xfrm>
          <a:prstGeom prst="rect">
            <a:avLst/>
          </a:prstGeom>
        </p:spPr>
        <p:txBody>
          <a:bodyPr wrap="none">
            <a:spAutoFit/>
          </a:bodyPr>
          <a:lstStyle/>
          <a:p>
            <a:pPr lvl="0" algn="ctr">
              <a:lnSpc>
                <a:spcPct val="150000"/>
              </a:lnSpc>
            </a:pPr>
            <a:r>
              <a:rPr lang="en-US" sz="5500" b="1">
                <a:solidFill>
                  <a:srgbClr val="C00000"/>
                </a:solidFill>
                <a:latin typeface="Arial" panose="020B0604020202020204" pitchFamily="34" charset="0"/>
                <a:cs typeface="Arial" panose="020B0604020202020204" pitchFamily="34" charset="0"/>
              </a:rPr>
              <a:t>KẾT LUẬN</a:t>
            </a: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721297">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7521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243" t="-16551" r="-200000"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16551" r="-170164"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9147" t="-16551" r="-581" b="-20862"/>
                          </a:stretch>
                        </a:blipFill>
                      </a:tcPr>
                    </a:tc>
                    <a:extLst>
                      <a:ext uri="{0D108BD9-81ED-4DB2-BD59-A6C34878D82A}">
                        <a16:rowId xmlns:a16="http://schemas.microsoft.com/office/drawing/2014/main" val="166600631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566216" r="-170164" b="-1351"/>
                          </a:stretch>
                        </a:blipFill>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
        <p:nvSpPr>
          <p:cNvPr id="16" name="Rectangle 15"/>
          <p:cNvSpPr/>
          <p:nvPr/>
        </p:nvSpPr>
        <p:spPr>
          <a:xfrm>
            <a:off x="13116393" y="8381316"/>
            <a:ext cx="1526380" cy="600164"/>
          </a:xfrm>
          <a:prstGeom prst="rect">
            <a:avLst/>
          </a:prstGeom>
        </p:spPr>
        <p:txBody>
          <a:bodyPr wrap="none">
            <a:spAutoFit/>
          </a:bodyPr>
          <a:lstStyle/>
          <a:p>
            <a:r>
              <a:rPr lang="da-DK" sz="3300" i="1">
                <a:solidFill>
                  <a:prstClr val="black"/>
                </a:solidFill>
                <a:latin typeface="Arial" panose="020B0604020202020204" pitchFamily="34" charset="0"/>
                <a:ea typeface="Dotum" panose="020B0600000101010101" pitchFamily="34" charset="-127"/>
                <a:cs typeface="Arial" panose="020B0604020202020204" pitchFamily="34" charset="0"/>
              </a:rPr>
              <a:t>Bảng 5</a:t>
            </a:r>
            <a:endParaRPr lang="en-US" sz="3300"/>
          </a:p>
        </p:txBody>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42374"/>
            <a:ext cx="17983200" cy="10014284"/>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058740" y="4439134"/>
            <a:ext cx="2837442" cy="5723806"/>
          </a:xfrm>
          <a:prstGeom prst="rect">
            <a:avLst/>
          </a:prstGeom>
        </p:spPr>
      </p:pic>
      <p:grpSp>
        <p:nvGrpSpPr>
          <p:cNvPr id="11" name="Group 10"/>
          <p:cNvGrpSpPr/>
          <p:nvPr/>
        </p:nvGrpSpPr>
        <p:grpSpPr>
          <a:xfrm>
            <a:off x="876300" y="190500"/>
            <a:ext cx="16535400" cy="2654573"/>
            <a:chOff x="533400" y="246647"/>
            <a:chExt cx="16535400" cy="2654573"/>
          </a:xfrm>
        </p:grpSpPr>
        <p:sp>
          <p:nvSpPr>
            <p:cNvPr id="12" name="Rounded Rectangle 11"/>
            <p:cNvSpPr/>
            <p:nvPr/>
          </p:nvSpPr>
          <p:spPr>
            <a:xfrm>
              <a:off x="533400" y="571500"/>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3</a:t>
              </a:r>
            </a:p>
          </p:txBody>
        </p:sp>
        <p:sp>
          <p:nvSpPr>
            <p:cNvPr id="13" name="Rectangle 12"/>
            <p:cNvSpPr/>
            <p:nvPr/>
          </p:nvSpPr>
          <p:spPr>
            <a:xfrm>
              <a:off x="3124200" y="246647"/>
              <a:ext cx="13944600" cy="2654573"/>
            </a:xfrm>
            <a:prstGeom prst="rect">
              <a:avLst/>
            </a:prstGeom>
          </p:spPr>
          <p:txBody>
            <a:bodyPr wrap="square">
              <a:spAutoFit/>
            </a:bodyPr>
            <a:lstStyle/>
            <a:p>
              <a:pPr algn="just">
                <a:lnSpc>
                  <a:spcPct val="150000"/>
                </a:lnSpc>
                <a:spcAft>
                  <a:spcPts val="500"/>
                </a:spcAft>
              </a:pPr>
              <a:r>
                <a:rPr lang="vi-VN" sz="3700"/>
                <a:t>Trong bài toán ở Hoạt động 2, lập bảng tần số ghép nhóm bao gồm cả tần số tích luỹ có năm nhóm ứng với năm nửa khoảng: [160 ; 163), [163 ; 166), [166 ; 169), [169; 172), [172; 175).</a:t>
              </a:r>
            </a:p>
          </p:txBody>
        </p:sp>
      </p:grpSp>
      <p:sp>
        <p:nvSpPr>
          <p:cNvPr id="14" name="TextBox 13"/>
          <p:cNvSpPr txBox="1"/>
          <p:nvPr/>
        </p:nvSpPr>
        <p:spPr>
          <a:xfrm>
            <a:off x="876300" y="3080307"/>
            <a:ext cx="1397000" cy="677108"/>
          </a:xfrm>
          <a:prstGeom prst="rect">
            <a:avLst/>
          </a:prstGeom>
          <a:noFill/>
        </p:spPr>
        <p:txBody>
          <a:bodyPr wrap="square" rtlCol="0">
            <a:spAutoFit/>
          </a:bodyPr>
          <a:lstStyle/>
          <a:p>
            <a:pPr algn="ctr"/>
            <a:r>
              <a:rPr lang="vi-VN" sz="3700" b="1" u="sng">
                <a:solidFill>
                  <a:srgbClr val="C00000"/>
                </a:solidFill>
                <a:latin typeface="Arial" panose="020B0604020202020204" pitchFamily="34" charset="0"/>
                <a:cs typeface="Arial" panose="020B0604020202020204" pitchFamily="34" charset="0"/>
              </a:rPr>
              <a:t>Giải</a:t>
            </a:r>
            <a:r>
              <a:rPr lang="vi-VN" sz="3800" b="1">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2273300" y="2915875"/>
            <a:ext cx="13781382" cy="946413"/>
          </a:xfrm>
          <a:prstGeom prst="rect">
            <a:avLst/>
          </a:prstGeom>
        </p:spPr>
        <p:txBody>
          <a:bodyPr wrap="square">
            <a:spAutoFit/>
          </a:bodyPr>
          <a:lstStyle/>
          <a:p>
            <a:pPr>
              <a:lnSpc>
                <a:spcPct val="150000"/>
              </a:lnSpc>
              <a:spcAft>
                <a:spcPts val="500"/>
              </a:spcAft>
            </a:pPr>
            <a:r>
              <a:rPr lang="vi-VN" sz="3700">
                <a:cs typeface="Arial" panose="020B0604020202020204" pitchFamily="34" charset="0"/>
              </a:rPr>
              <a:t>Bảng tần số ghép nhóm bao gồm cả tần số tích luỹ như ở Bảng:</a:t>
            </a:r>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42919">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1523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[160 ; 163)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[163 ; 166)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vi-VN" sz="3400" b="0" i="0" u="none" strike="noStrike" kern="1200" cap="none" spc="0" normalizeH="0" baseline="0" noProof="0" smtClean="0">
                                    <a:ln>
                                      <a:noFill/>
                                    </a:ln>
                                    <a:solidFill>
                                      <a:prstClr val="black"/>
                                    </a:solidFill>
                                    <a:effectLst/>
                                    <a:uLnTx/>
                                    <a:uFillTx/>
                                    <a:latin typeface="+mn-lt"/>
                                    <a:ea typeface="+mn-ea"/>
                                    <a:cs typeface="+mn-cs"/>
                                  </a:rPr>
                                  <m:t>[166 ; 169)</m:t>
                                </m:r>
                              </m:oMath>
                            </m:oMathPara>
                          </a14:m>
                          <a:endParaRPr kumimoji="0" lang="en-US" sz="3400" b="0" i="0" u="none" strike="noStrike" kern="1200" cap="none" spc="0" normalizeH="0" baseline="0" noProof="0">
                            <a:ln>
                              <a:noFill/>
                            </a:ln>
                            <a:solidFill>
                              <a:prstClr val="black"/>
                            </a:solidFill>
                            <a:effectLst/>
                            <a:uLnTx/>
                            <a:uFillTx/>
                            <a:latin typeface="+mn-lt"/>
                            <a:ea typeface="+mn-ea"/>
                            <a:cs typeface="+mn-cs"/>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[169; 172)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[172; 175)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05446">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𝑛</m:t>
                                </m:r>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81228">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99788">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6" t="-15629" r="-199608" b="-19640"/>
                          </a:stretch>
                        </a:blipFill>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53440">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35185" t="-597143" r="-169312" b="-1429"/>
                          </a:stretch>
                        </a:blipFill>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7" name="Rounded Rectangle 36"/>
          <p:cNvSpPr/>
          <p:nvPr/>
        </p:nvSpPr>
        <p:spPr>
          <a:xfrm>
            <a:off x="6473956" y="1510061"/>
            <a:ext cx="4206240" cy="1247575"/>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500" b="1">
                <a:solidFill>
                  <a:schemeClr val="bg1"/>
                </a:solidFill>
                <a:latin typeface="Arial" panose="020B0604020202020204" pitchFamily="34" charset="0"/>
                <a:cs typeface="Arial" panose="020B0604020202020204" pitchFamily="34" charset="0"/>
              </a:rPr>
              <a:t>Luyện tập 3</a:t>
            </a:r>
            <a:endParaRPr lang="en-US" sz="45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838200" y="3246918"/>
            <a:ext cx="15621000" cy="4487382"/>
          </a:xfrm>
          <a:prstGeom prst="rect">
            <a:avLst/>
          </a:prstGeom>
          <a:noFill/>
        </p:spPr>
        <p:txBody>
          <a:bodyPr wrap="square" rtlCol="0">
            <a:spAutoFit/>
          </a:bodyPr>
          <a:lstStyle/>
          <a:p>
            <a:pPr algn="just">
              <a:lnSpc>
                <a:spcPct val="170000"/>
              </a:lnSpc>
            </a:pPr>
            <a:r>
              <a:rPr lang="vi-VN" sz="4200"/>
              <a:t>Trong bài toán ở Luyện tập 2, lập bảng tần số ghép nhóm bao gồm cả tần số tích lũy có tám nhóm ứng với tám nửa khoảng:</a:t>
            </a:r>
            <a:endParaRPr lang="en-US" sz="4200"/>
          </a:p>
          <a:p>
            <a:pPr algn="just">
              <a:lnSpc>
                <a:spcPct val="170000"/>
              </a:lnSpc>
            </a:pPr>
            <a:r>
              <a:rPr lang="vi-VN" sz="4200"/>
              <a:t>[25; 34); [34; 43); [43; 52); [52; 61); [61; 70); [70; 79); [79; 88); [88; 97).</a:t>
            </a:r>
          </a:p>
        </p:txBody>
      </p:sp>
      <p:pic>
        <p:nvPicPr>
          <p:cNvPr id="41" name="Picture 40"/>
          <p:cNvPicPr>
            <a:picLocks noChangeAspect="1"/>
          </p:cNvPicPr>
          <p:nvPr/>
        </p:nvPicPr>
        <p:blipFill>
          <a:blip r:embed="rId4"/>
          <a:stretch>
            <a:fillRect/>
          </a:stretch>
        </p:blipFill>
        <p:spPr>
          <a:xfrm>
            <a:off x="14263271" y="8160685"/>
            <a:ext cx="1822862" cy="1719221"/>
          </a:xfrm>
          <a:prstGeom prst="rect">
            <a:avLst/>
          </a:prstGeom>
        </p:spPr>
      </p:pic>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5"/>
          <p:cNvSpPr txBox="1"/>
          <p:nvPr/>
        </p:nvSpPr>
        <p:spPr>
          <a:xfrm>
            <a:off x="889000" y="800100"/>
            <a:ext cx="13970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813737"/>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812336"/>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635919"/>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718468"/>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69779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33414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722317"/>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2315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877986"/>
                      </a:ext>
                    </a:extLst>
                  </a:tr>
                  <a:tr h="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915400"/>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91892" r="-208246"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91892" r="-138353"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91892" r="-437" b="-798649"/>
                          </a:stretch>
                        </a:blipFill>
                      </a:tcPr>
                    </a:tc>
                    <a:extLst>
                      <a:ext uri="{0D108BD9-81ED-4DB2-BD59-A6C34878D82A}">
                        <a16:rowId xmlns:a16="http://schemas.microsoft.com/office/drawing/2014/main" val="132481233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193197" r="-208246"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193197" r="-138353"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193197" r="-437" b="-704082"/>
                          </a:stretch>
                        </a:blipFill>
                      </a:tcPr>
                    </a:tc>
                    <a:extLst>
                      <a:ext uri="{0D108BD9-81ED-4DB2-BD59-A6C34878D82A}">
                        <a16:rowId xmlns:a16="http://schemas.microsoft.com/office/drawing/2014/main" val="174063591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291216" r="-208246"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291216" r="-138353"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291216" r="-437" b="-599324"/>
                          </a:stretch>
                        </a:blipFill>
                      </a:tcPr>
                    </a:tc>
                    <a:extLst>
                      <a:ext uri="{0D108BD9-81ED-4DB2-BD59-A6C34878D82A}">
                        <a16:rowId xmlns:a16="http://schemas.microsoft.com/office/drawing/2014/main" val="288071846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393878" r="-208246"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393878" r="-138353"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393878" r="-437" b="-503401"/>
                          </a:stretch>
                        </a:blipFill>
                      </a:tcPr>
                    </a:tc>
                    <a:extLst>
                      <a:ext uri="{0D108BD9-81ED-4DB2-BD59-A6C34878D82A}">
                        <a16:rowId xmlns:a16="http://schemas.microsoft.com/office/drawing/2014/main" val="124569779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490541" r="-208246"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490541" r="-138353"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490541" r="-437" b="-400000"/>
                          </a:stretch>
                        </a:blipFill>
                      </a:tcPr>
                    </a:tc>
                    <a:extLst>
                      <a:ext uri="{0D108BD9-81ED-4DB2-BD59-A6C34878D82A}">
                        <a16:rowId xmlns:a16="http://schemas.microsoft.com/office/drawing/2014/main" val="354533414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594558" r="-208246"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594558" r="-138353"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594558" r="-437" b="-302721"/>
                          </a:stretch>
                        </a:blipFill>
                      </a:tcPr>
                    </a:tc>
                    <a:extLst>
                      <a:ext uri="{0D108BD9-81ED-4DB2-BD59-A6C34878D82A}">
                        <a16:rowId xmlns:a16="http://schemas.microsoft.com/office/drawing/2014/main" val="214372231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689865" r="-208246"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689865" r="-138353"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689865" r="-437" b="-200676"/>
                          </a:stretch>
                        </a:blipFill>
                      </a:tcPr>
                    </a:tc>
                    <a:extLst>
                      <a:ext uri="{0D108BD9-81ED-4DB2-BD59-A6C34878D82A}">
                        <a16:rowId xmlns:a16="http://schemas.microsoft.com/office/drawing/2014/main" val="212582315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795238" r="-208246"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795238" r="-138353"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795238" r="-437" b="-102041"/>
                          </a:stretch>
                        </a:blipFill>
                      </a:tcPr>
                    </a:tc>
                    <a:extLst>
                      <a:ext uri="{0D108BD9-81ED-4DB2-BD59-A6C34878D82A}">
                        <a16:rowId xmlns:a16="http://schemas.microsoft.com/office/drawing/2014/main" val="122987798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889189" r="-138353"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Fallback>
      </mc:AlternateContent>
    </p:spTree>
    <p:extLst>
      <p:ext uri="{BB962C8B-B14F-4D97-AF65-F5344CB8AC3E}">
        <p14:creationId xmlns:p14="http://schemas.microsoft.com/office/powerpoint/2010/main" val="1058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6" y="28575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66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II</a:t>
            </a:r>
          </a:p>
        </p:txBody>
      </p:sp>
      <p:sp>
        <p:nvSpPr>
          <p:cNvPr id="33" name="TextBox 33"/>
          <p:cNvSpPr txBox="1"/>
          <p:nvPr/>
        </p:nvSpPr>
        <p:spPr>
          <a:xfrm>
            <a:off x="1447800" y="4481560"/>
            <a:ext cx="14284721"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SỐ</a:t>
            </a:r>
            <a:r>
              <a:rPr kumimoji="0" lang="en-US" sz="9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TRUNG BÌNH CỘNG (SỐ TRUNG BÌNH)</a:t>
            </a:r>
            <a:endPar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793749966"/>
      </p:ext>
    </p:extLst>
  </p:cSld>
  <p:clrMapOvr>
    <a:masterClrMapping/>
  </p:clrMapOvr>
  <p:transition spd="med">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lvl="0"/>
              <a:r>
                <a:rPr lang="vi-VN" sz="3800" b="1">
                  <a:solidFill>
                    <a:prstClr val="black"/>
                  </a:solidFill>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383907" y="65867"/>
            <a:ext cx="1403117" cy="1403117"/>
          </a:xfrm>
          <a:prstGeom prst="rect">
            <a:avLst/>
          </a:prstGeom>
        </p:spPr>
      </p:pic>
      <p:grpSp>
        <p:nvGrpSpPr>
          <p:cNvPr id="8" name="Group 7"/>
          <p:cNvGrpSpPr/>
          <p:nvPr/>
        </p:nvGrpSpPr>
        <p:grpSpPr>
          <a:xfrm>
            <a:off x="304800" y="1528119"/>
            <a:ext cx="17683623" cy="8415981"/>
            <a:chOff x="457200" y="1485900"/>
            <a:chExt cx="17683623" cy="8415981"/>
          </a:xfrm>
        </p:grpSpPr>
        <p:sp>
          <p:nvSpPr>
            <p:cNvPr id="12" name="Rectangle 11"/>
            <p:cNvSpPr/>
            <p:nvPr/>
          </p:nvSpPr>
          <p:spPr>
            <a:xfrm>
              <a:off x="457200" y="1485900"/>
              <a:ext cx="17683623" cy="615553"/>
            </a:xfrm>
            <a:prstGeom prst="rect">
              <a:avLst/>
            </a:prstGeom>
          </p:spPr>
          <p:txBody>
            <a:bodyPr wrap="square">
              <a:spAutoFit/>
            </a:bodyPr>
            <a:lstStyle/>
            <a:p>
              <a:pPr lvl="0" algn="ctr">
                <a:defRPr/>
              </a:pPr>
              <a:r>
                <a:rPr lang="vi-VN" sz="3400" b="1">
                  <a:solidFill>
                    <a:srgbClr val="C00000"/>
                  </a:solidFill>
                  <a:latin typeface="Arial" panose="020B0604020202020204" pitchFamily="34" charset="0"/>
                  <a:cs typeface="Arial" panose="020B0604020202020204" pitchFamily="34" charset="0"/>
                </a:rPr>
                <a:t>HĐ</a:t>
              </a:r>
              <a:r>
                <a:rPr lang="en-US" sz="3400" b="1">
                  <a:solidFill>
                    <a:srgbClr val="C00000"/>
                  </a:solidFill>
                  <a:latin typeface="Arial" panose="020B0604020202020204" pitchFamily="34" charset="0"/>
                  <a:cs typeface="Arial" panose="020B0604020202020204" pitchFamily="34" charset="0"/>
                </a:rPr>
                <a:t>4.</a:t>
              </a:r>
              <a:r>
                <a:rPr lang="en-US" sz="3400" b="1">
                  <a:latin typeface="Arial" panose="020B0604020202020204" pitchFamily="34" charset="0"/>
                  <a:cs typeface="Arial" panose="020B0604020202020204" pitchFamily="34" charset="0"/>
                </a:rPr>
                <a:t> </a:t>
              </a:r>
              <a:r>
                <a:rPr lang="vi-VN" sz="3400">
                  <a:cs typeface="Arial" panose="020B0604020202020204" pitchFamily="34" charset="0"/>
                </a:rPr>
                <a:t>Xét mẫu số liệu trong Ví dụ 2 được cho dưới dạng bảng tần số ghép nhóm</a:t>
              </a:r>
              <a:r>
                <a:rPr lang="en-US" sz="3400">
                  <a:cs typeface="Arial" panose="020B0604020202020204" pitchFamily="34" charset="0"/>
                </a:rPr>
                <a:t> (</a:t>
              </a:r>
              <a:r>
                <a:rPr lang="vi-VN" sz="3400" i="1">
                  <a:cs typeface="Arial" panose="020B0604020202020204" pitchFamily="34" charset="0"/>
                </a:rPr>
                <a:t>Bảng </a:t>
              </a:r>
              <a:r>
                <a:rPr lang="en-US" sz="3400" i="1">
                  <a:latin typeface="Arial" panose="020B0604020202020204" pitchFamily="34" charset="0"/>
                  <a:cs typeface="Arial" panose="020B0604020202020204" pitchFamily="34" charset="0"/>
                </a:rPr>
                <a:t>4</a:t>
              </a:r>
              <a:r>
                <a:rPr lang="en-US" sz="3400" i="1">
                  <a:cs typeface="Arial" panose="020B0604020202020204" pitchFamily="34" charset="0"/>
                </a:rPr>
                <a:t>).</a:t>
              </a:r>
              <a:endParaRPr lang="vi-VN" sz="340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09599" y="2134626"/>
                  <a:ext cx="9601201" cy="7767255"/>
                </a:xfrm>
                <a:prstGeom prst="rect">
                  <a:avLst/>
                </a:prstGeom>
              </p:spPr>
              <p:txBody>
                <a:bodyPr wrap="square">
                  <a:spAutoFit/>
                </a:bodyPr>
                <a:lstStyle/>
                <a:p>
                  <a:pPr algn="just">
                    <a:lnSpc>
                      <a:spcPct val="130000"/>
                    </a:lnSpc>
                  </a:pPr>
                  <a:r>
                    <a:rPr lang="vi-VN" sz="3400">
                      <a:solidFill>
                        <a:srgbClr val="000000"/>
                      </a:solidFill>
                      <a:latin typeface="Arial" panose="020B0604020202020204" pitchFamily="34" charset="0"/>
                      <a:cs typeface="Arial" panose="020B0604020202020204" pitchFamily="34" charset="0"/>
                    </a:rPr>
                    <a:t>a) Tìm trung điểm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m:t>
                      </m:r>
                    </m:oMath>
                  </a14:m>
                  <a:r>
                    <a:rPr lang="vi-VN" sz="3400">
                      <a:solidFill>
                        <a:srgbClr val="000000"/>
                      </a:solidFill>
                      <a:latin typeface="Arial" panose="020B0604020202020204" pitchFamily="34" charset="0"/>
                      <a:cs typeface="Arial" panose="020B0604020202020204" pitchFamily="34" charset="0"/>
                    </a:rPr>
                    <a:t> của nửa khoảng (tính bằng trung bình cộng của hai đầu mút) ứng với nhóm 1. Ta gọi trung điểm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1 </m:t>
                      </m:r>
                      <m:r>
                        <a:rPr lang="en-US" sz="3400" b="0" i="0" baseline="-25000" smtClean="0">
                          <a:solidFill>
                            <a:srgbClr val="000000"/>
                          </a:solidFill>
                          <a:latin typeface="Cambria Math" panose="02040503050406030204" pitchFamily="18" charset="0"/>
                          <a:cs typeface="Arial" panose="020B0604020202020204" pitchFamily="34" charset="0"/>
                        </a:rPr>
                        <m:t> </m:t>
                      </m:r>
                    </m:oMath>
                  </a14:m>
                  <a:r>
                    <a:rPr lang="vi-VN" sz="3400">
                      <a:solidFill>
                        <a:srgbClr val="000000"/>
                      </a:solidFill>
                      <a:latin typeface="Arial" panose="020B0604020202020204" pitchFamily="34" charset="0"/>
                      <a:cs typeface="Arial" panose="020B0604020202020204" pitchFamily="34" charset="0"/>
                    </a:rPr>
                    <a:t>là </a:t>
                  </a:r>
                  <a:r>
                    <a:rPr lang="vi-VN" sz="3400" i="1">
                      <a:solidFill>
                        <a:srgbClr val="000000"/>
                      </a:solidFill>
                      <a:latin typeface="Arial" panose="020B0604020202020204" pitchFamily="34" charset="0"/>
                      <a:cs typeface="Arial" panose="020B0604020202020204" pitchFamily="34" charset="0"/>
                    </a:rPr>
                    <a:t>giá trị đại diện</a:t>
                  </a:r>
                  <a:r>
                    <a:rPr lang="vi-VN" sz="3400">
                      <a:solidFill>
                        <a:srgbClr val="000000"/>
                      </a:solidFill>
                      <a:latin typeface="Arial" panose="020B0604020202020204" pitchFamily="34" charset="0"/>
                      <a:cs typeface="Arial" panose="020B0604020202020204" pitchFamily="34" charset="0"/>
                    </a:rPr>
                    <a:t> của nhóm 1.</a:t>
                  </a:r>
                </a:p>
                <a:p>
                  <a:pPr algn="just">
                    <a:lnSpc>
                      <a:spcPct val="130000"/>
                    </a:lnSpc>
                  </a:pPr>
                  <a:r>
                    <a:rPr lang="vi-VN" sz="3400">
                      <a:solidFill>
                        <a:srgbClr val="000000"/>
                      </a:solidFill>
                      <a:latin typeface="Arial" panose="020B0604020202020204" pitchFamily="34" charset="0"/>
                      <a:cs typeface="Arial" panose="020B0604020202020204" pitchFamily="34" charset="0"/>
                    </a:rPr>
                    <a:t>b) Bằng cách tương tự, hãy tìm giá trị đại diện của bốn nhóm còn lại. Từ đó, hãy hoàn thiện các số liệu trong </a:t>
                  </a:r>
                  <a:r>
                    <a:rPr lang="vi-VN" sz="3400" i="1">
                      <a:solidFill>
                        <a:srgbClr val="000000"/>
                      </a:solidFill>
                      <a:latin typeface="Arial" panose="020B0604020202020204" pitchFamily="34" charset="0"/>
                      <a:cs typeface="Arial" panose="020B0604020202020204" pitchFamily="34" charset="0"/>
                    </a:rPr>
                    <a:t>Bảng 7</a:t>
                  </a:r>
                  <a:r>
                    <a:rPr lang="vi-VN" sz="3400">
                      <a:solidFill>
                        <a:srgbClr val="000000"/>
                      </a:solidFill>
                      <a:latin typeface="Arial" panose="020B0604020202020204" pitchFamily="34" charset="0"/>
                      <a:cs typeface="Arial" panose="020B0604020202020204" pitchFamily="34" charset="0"/>
                    </a:rPr>
                    <a:t>.</a:t>
                  </a:r>
                  <a:endParaRPr lang="en-US" sz="3400">
                    <a:solidFill>
                      <a:srgbClr val="000000"/>
                    </a:solidFill>
                    <a:latin typeface="Arial" panose="020B0604020202020204" pitchFamily="34" charset="0"/>
                    <a:cs typeface="Arial" panose="020B0604020202020204" pitchFamily="34" charset="0"/>
                  </a:endParaRPr>
                </a:p>
                <a:p>
                  <a:pPr algn="just">
                    <a:lnSpc>
                      <a:spcPct val="130000"/>
                    </a:lnSpc>
                  </a:pPr>
                  <a:r>
                    <a:rPr lang="en-US" sz="3400">
                      <a:solidFill>
                        <a:srgbClr val="000000"/>
                      </a:solidFill>
                      <a:latin typeface="Arial" panose="020B0604020202020204" pitchFamily="34" charset="0"/>
                      <a:cs typeface="Arial" panose="020B0604020202020204" pitchFamily="34" charset="0"/>
                    </a:rPr>
                    <a:t>c) Tính giá trị </a:t>
                  </a:r>
                  <a:r>
                    <a:rPr lang="vi-VN" sz="3400">
                      <a:solidFill>
                        <a:srgbClr val="000000"/>
                      </a:solidFill>
                      <a:cs typeface="Arial" panose="020B0604020202020204" pitchFamily="34" charset="0"/>
                    </a:rPr>
                    <a:t> </a:t>
                  </a:r>
                  <a14:m>
                    <m:oMath xmlns:m="http://schemas.openxmlformats.org/officeDocument/2006/math">
                      <m:acc>
                        <m:accPr>
                          <m:chr m:val="̅"/>
                          <m:ctrlPr>
                            <a:rPr lang="vi-VN" sz="3400" i="1" smtClean="0">
                              <a:solidFill>
                                <a:srgbClr val="000000"/>
                              </a:solidFill>
                              <a:latin typeface="Cambria Math" panose="02040503050406030204" pitchFamily="18" charset="0"/>
                              <a:cs typeface="Arial" panose="020B0604020202020204" pitchFamily="34" charset="0"/>
                            </a:rPr>
                          </m:ctrlPr>
                        </m:accPr>
                        <m:e>
                          <m:r>
                            <a:rPr lang="en-US" sz="3400" b="0" i="1" smtClean="0">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cho bởi công thức sau: </a:t>
                  </a:r>
                </a:p>
                <a:p>
                  <a:pPr algn="ctr">
                    <a:lnSpc>
                      <a:spcPct val="130000"/>
                    </a:lnSpc>
                  </a:pP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r>
                        <a:rPr lang="en-US" sz="3400" b="0" i="1" smtClean="0">
                          <a:solidFill>
                            <a:srgbClr val="000000"/>
                          </a:solidFill>
                          <a:latin typeface="Cambria Math" panose="02040503050406030204" pitchFamily="18" charset="0"/>
                          <a:cs typeface="Arial" panose="020B0604020202020204" pitchFamily="34" charset="0"/>
                        </a:rPr>
                        <m:t>=</m:t>
                      </m:r>
                      <m:f>
                        <m:fPr>
                          <m:ctrlPr>
                            <a:rPr lang="en-US" sz="3400" b="0" i="1" smtClean="0">
                              <a:solidFill>
                                <a:srgbClr val="000000"/>
                              </a:solidFill>
                              <a:latin typeface="Cambria Math" panose="02040503050406030204" pitchFamily="18" charset="0"/>
                              <a:cs typeface="Arial" panose="020B0604020202020204" pitchFamily="34" charset="0"/>
                            </a:rPr>
                          </m:ctrlPr>
                        </m:fPr>
                        <m:num>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1</m:t>
                              </m:r>
                            </m:sub>
                          </m:sSub>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1</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2</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2</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5</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5</m:t>
                              </m:r>
                            </m:sub>
                          </m:sSub>
                        </m:num>
                        <m:den>
                          <m:r>
                            <a:rPr lang="en-US" sz="3400" b="0" i="1" smtClean="0">
                              <a:solidFill>
                                <a:srgbClr val="000000"/>
                              </a:solidFill>
                              <a:latin typeface="Cambria Math" panose="02040503050406030204" pitchFamily="18" charset="0"/>
                              <a:cs typeface="Arial" panose="020B0604020202020204" pitchFamily="34" charset="0"/>
                            </a:rPr>
                            <m:t>𝑛</m:t>
                          </m:r>
                        </m:den>
                      </m:f>
                    </m:oMath>
                  </a14:m>
                  <a:r>
                    <a:rPr lang="en-US" sz="3400">
                      <a:solidFill>
                        <a:srgbClr val="000000"/>
                      </a:solidFill>
                      <a:latin typeface="Arial" panose="020B0604020202020204" pitchFamily="34" charset="0"/>
                      <a:cs typeface="Arial" panose="020B0604020202020204" pitchFamily="34" charset="0"/>
                    </a:rPr>
                    <a:t> </a:t>
                  </a:r>
                </a:p>
                <a:p>
                  <a:pPr algn="just">
                    <a:lnSpc>
                      <a:spcPct val="130000"/>
                    </a:lnSpc>
                  </a:pPr>
                  <a:r>
                    <a:rPr lang="en-US" sz="3400">
                      <a:solidFill>
                        <a:srgbClr val="000000"/>
                      </a:solidFill>
                      <a:latin typeface="Arial" panose="020B0604020202020204" pitchFamily="34" charset="0"/>
                      <a:cs typeface="Arial" panose="020B0604020202020204" pitchFamily="34" charset="0"/>
                    </a:rPr>
                    <a:t>Giá trị </a:t>
                  </a: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gọi là </a:t>
                  </a:r>
                  <a:r>
                    <a:rPr lang="en-US" sz="3400" i="1">
                      <a:solidFill>
                        <a:srgbClr val="000000"/>
                      </a:solidFill>
                      <a:latin typeface="Arial" panose="020B0604020202020204" pitchFamily="34" charset="0"/>
                      <a:cs typeface="Arial" panose="020B0604020202020204" pitchFamily="34" charset="0"/>
                    </a:rPr>
                    <a:t>số trung bình cộng</a:t>
                  </a:r>
                  <a:r>
                    <a:rPr lang="en-US" sz="3400">
                      <a:solidFill>
                        <a:srgbClr val="000000"/>
                      </a:solidFill>
                      <a:latin typeface="Arial" panose="020B0604020202020204" pitchFamily="34" charset="0"/>
                      <a:cs typeface="Arial" panose="020B0604020202020204" pitchFamily="34" charset="0"/>
                    </a:rPr>
                    <a:t> của mẫu số liệu đã cho.</a:t>
                  </a:r>
                </a:p>
              </p:txBody>
            </p:sp>
          </mc:Choice>
          <mc:Fallback xmlns="">
            <p:sp>
              <p:nvSpPr>
                <p:cNvPr id="5" name="Rectangle 4"/>
                <p:cNvSpPr>
                  <a:spLocks noRot="1" noChangeAspect="1" noMove="1" noResize="1" noEditPoints="1" noAdjustHandles="1" noChangeArrowheads="1" noChangeShapeType="1" noTextEdit="1"/>
                </p:cNvSpPr>
                <p:nvPr/>
              </p:nvSpPr>
              <p:spPr>
                <a:xfrm>
                  <a:off x="609599" y="2134626"/>
                  <a:ext cx="9601201" cy="7767255"/>
                </a:xfrm>
                <a:prstGeom prst="rect">
                  <a:avLst/>
                </a:prstGeom>
                <a:blipFill>
                  <a:blip r:embed="rId3"/>
                  <a:stretch>
                    <a:fillRect l="-1778" r="-1778" b="-188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937134"/>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58" t="-22846" r="-206701"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9877" t="-22846" r="-64682"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22846" r="-639" b="-21279"/>
                          </a:stretch>
                        </a:blipFill>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584472" r="-639" b="-1242"/>
                          </a:stretch>
                        </a:blipFill>
                      </a:tcPr>
                    </a:tc>
                    <a:extLst>
                      <a:ext uri="{0D108BD9-81ED-4DB2-BD59-A6C34878D82A}">
                        <a16:rowId xmlns:a16="http://schemas.microsoft.com/office/drawing/2014/main" val="1643937134"/>
                      </a:ext>
                    </a:extLst>
                  </a:tr>
                </a:tbl>
              </a:graphicData>
            </a:graphic>
          </p:graphicFrame>
        </mc:Fallback>
      </mc:AlternateContent>
      <p:sp>
        <p:nvSpPr>
          <p:cNvPr id="15" name="Rectangle 14"/>
          <p:cNvSpPr/>
          <p:nvPr/>
        </p:nvSpPr>
        <p:spPr>
          <a:xfrm>
            <a:off x="13420762" y="9351634"/>
            <a:ext cx="1324402" cy="523220"/>
          </a:xfrm>
          <a:prstGeom prst="rect">
            <a:avLst/>
          </a:prstGeom>
        </p:spPr>
        <p:txBody>
          <a:bodyPr wrap="none">
            <a:spAutoFit/>
          </a:bodyPr>
          <a:lstStyle/>
          <a:p>
            <a:r>
              <a:rPr lang="vi-VN" sz="2800" i="1">
                <a:solidFill>
                  <a:srgbClr val="000000"/>
                </a:solidFill>
                <a:cs typeface="Arial" panose="020B0604020202020204" pitchFamily="34" charset="0"/>
              </a:rPr>
              <a:t>Bảng 7</a:t>
            </a:r>
            <a:endParaRPr lang="en-US" sz="2800"/>
          </a:p>
        </p:txBody>
      </p:sp>
    </p:spTree>
    <p:extLst>
      <p:ext uri="{BB962C8B-B14F-4D97-AF65-F5344CB8AC3E}">
        <p14:creationId xmlns:p14="http://schemas.microsoft.com/office/powerpoint/2010/main" val="4696795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515650" y="931927"/>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514600" y="2380032"/>
                <a:ext cx="13944600" cy="732963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160+163</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70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600"/>
                  </a:spcBef>
                  <a:spcAft>
                    <a:spcPts val="600"/>
                  </a:spcAft>
                </a:pPr>
                <a:r>
                  <a:rPr lang="en-US" sz="37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=161,5</m:t>
                    </m:r>
                  </m:oMath>
                </a14:m>
                <a:r>
                  <a:rPr lang="en-US" sz="3700">
                    <a:effectLst/>
                    <a:latin typeface="Arial" panose="020B0604020202020204" pitchFamily="34" charset="0"/>
                    <a:ea typeface="Dotum" panose="020B0600000101010101" pitchFamily="34" charset="-127"/>
                    <a:cs typeface="Arial" panose="020B0604020202020204" pitchFamily="34" charset="0"/>
                  </a:rPr>
                  <a:t> là giá trị đại diện của nhóm 1.</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700" i="1" smtClean="0">
                        <a:effectLst/>
                        <a:latin typeface="Cambria Math" panose="02040503050406030204" pitchFamily="18" charset="0"/>
                        <a:ea typeface="Arial" panose="020B0604020202020204" pitchFamily="34" charset="0"/>
                        <a:cs typeface="Arial" panose="020B0604020202020204" pitchFamily="34" charset="0"/>
                      </a:rPr>
                      <m:t>𝑏</m:t>
                    </m:r>
                    <m:r>
                      <a:rPr lang="en-US" sz="3700" i="1" smtClean="0">
                        <a:effectLst/>
                        <a:latin typeface="Cambria Math" panose="02040503050406030204" pitchFamily="18" charset="0"/>
                        <a:ea typeface="Arial" panose="020B0604020202020204" pitchFamily="34" charset="0"/>
                        <a:cs typeface="Arial" panose="020B0604020202020204" pitchFamily="34" charset="0"/>
                      </a:rPr>
                      <m:t>) </m:t>
                    </m:r>
                  </m:oMath>
                </a14:m>
                <a:r>
                  <a:rPr lang="en-US" sz="3700">
                    <a:effectLst/>
                    <a:latin typeface="Arial" panose="020B0604020202020204" pitchFamily="34" charset="0"/>
                    <a:ea typeface="Arial" panose="020B0604020202020204" pitchFamily="34" charset="0"/>
                    <a:cs typeface="Arial" panose="020B0604020202020204" pitchFamily="34" charset="0"/>
                  </a:rPr>
                  <a:t>Tương tự ta tính được các giá trị đại diện:</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163+166</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=164,</m:t>
                      </m:r>
                      <m:r>
                        <a:rPr lang="en-US" sz="3700" i="1" smtClean="0">
                          <a:effectLst/>
                          <a:latin typeface="Cambria Math" panose="02040503050406030204" pitchFamily="18" charset="0"/>
                          <a:ea typeface="Arial" panose="020B0604020202020204" pitchFamily="34" charset="0"/>
                          <a:cs typeface="Times New Roman" panose="02020603050405020304" pitchFamily="18" charset="0"/>
                        </a:rPr>
                        <m:t>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166+169</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169+172</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=170,5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172+175</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2380032"/>
                <a:ext cx="13944600" cy="7329635"/>
              </a:xfrm>
              <a:prstGeom prst="rect">
                <a:avLst/>
              </a:prstGeom>
              <a:blipFill>
                <a:blip r:embed="rId4"/>
                <a:stretch>
                  <a:fillRect l="-1399"/>
                </a:stretch>
              </a:blipFill>
            </p:spPr>
            <p:txBody>
              <a:bodyPr/>
              <a:lstStyle/>
              <a:p>
                <a:r>
                  <a:rPr lang="en-US">
                    <a:noFill/>
                  </a:rPr>
                  <a:t> </a:t>
                </a:r>
              </a:p>
            </p:txBody>
          </p:sp>
        </mc:Fallback>
      </mc:AlternateContent>
    </p:spTree>
    <p:extLst>
      <p:ext uri="{BB962C8B-B14F-4D97-AF65-F5344CB8AC3E}">
        <p14:creationId xmlns:p14="http://schemas.microsoft.com/office/powerpoint/2010/main" val="40896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up)">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689990" y="518692"/>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179296" y="800100"/>
                <a:ext cx="5181600" cy="84087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3700" i="1">
                        <a:latin typeface="Cambria Math" panose="02040503050406030204" pitchFamily="18" charset="0"/>
                        <a:ea typeface="Arial" panose="020B0604020202020204" pitchFamily="34" charset="0"/>
                        <a:cs typeface="Times New Roman" panose="02020603050405020304" pitchFamily="18" charset="0"/>
                      </a:rPr>
                      <m:t>⇒</m:t>
                    </m:r>
                  </m:oMath>
                </a14:m>
                <a:r>
                  <a:rPr lang="en-US" sz="3700">
                    <a:latin typeface="Arial" panose="020B0604020202020204" pitchFamily="34" charset="0"/>
                    <a:ea typeface="Arial" panose="020B0604020202020204" pitchFamily="34" charset="0"/>
                    <a:cs typeface="Arial" panose="020B0604020202020204" pitchFamily="34" charset="0"/>
                  </a:rPr>
                  <a:t> Bảng hoàn thiện:</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9296" y="800100"/>
                <a:ext cx="5181600" cy="840871"/>
              </a:xfrm>
              <a:prstGeom prst="rect">
                <a:avLst/>
              </a:prstGeom>
              <a:blipFill>
                <a:blip r:embed="rId4"/>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42015">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=170,5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3673"/>
                      </a:ext>
                    </a:extLst>
                  </a:tr>
                  <a:tr h="848403">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r>
                                  <a:rPr lang="en-US" sz="3400" i="1">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03473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6720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62" t="-17546" r="-167747"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0555" t="-17546" r="-85152"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17546" r="-422" b="-20257"/>
                          </a:stretch>
                        </a:blipFill>
                      </a:tcPr>
                    </a:tc>
                    <a:extLst>
                      <a:ext uri="{0D108BD9-81ED-4DB2-BD59-A6C34878D82A}">
                        <a16:rowId xmlns:a16="http://schemas.microsoft.com/office/drawing/2014/main" val="164893673"/>
                      </a:ext>
                    </a:extLst>
                  </a:tr>
                  <a:tr h="853440">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588571" r="-422" b="-1429"/>
                          </a:stretch>
                        </a:blipFill>
                      </a:tcPr>
                    </a:tc>
                    <a:extLst>
                      <a:ext uri="{0D108BD9-81ED-4DB2-BD59-A6C34878D82A}">
                        <a16:rowId xmlns:a16="http://schemas.microsoft.com/office/drawing/2014/main" val="1356034734"/>
                      </a:ext>
                    </a:extLst>
                  </a:tr>
                </a:tbl>
              </a:graphicData>
            </a:graphic>
          </p:graphicFrame>
        </mc:Fallback>
      </mc:AlternateContent>
      <mc:AlternateContent xmlns:mc="http://schemas.openxmlformats.org/markup-compatibility/2006" xmlns:a14="http://schemas.microsoft.com/office/drawing/2010/main">
        <mc:Choice Requires="a14">
          <p:sp>
            <p:nvSpPr>
              <p:cNvPr id="3" name="Rectangle 2"/>
              <p:cNvSpPr/>
              <p:nvPr/>
            </p:nvSpPr>
            <p:spPr>
              <a:xfrm>
                <a:off x="1603287" y="8083826"/>
                <a:ext cx="15240000" cy="183197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𝑐</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vi-VN" sz="3700" i="1">
                              <a:solidFill>
                                <a:srgbClr val="000000"/>
                              </a:solidFill>
                              <a:latin typeface="Cambria Math" panose="02040503050406030204" pitchFamily="18" charset="0"/>
                              <a:cs typeface="Arial" panose="020B0604020202020204" pitchFamily="34" charset="0"/>
                            </a:rPr>
                          </m:ctrlPr>
                        </m:accPr>
                        <m:e>
                          <m:r>
                            <a:rPr lang="en-US" sz="3700" i="1">
                              <a:solidFill>
                                <a:srgbClr val="000000"/>
                              </a:solidFill>
                              <a:latin typeface="Cambria Math" panose="02040503050406030204" pitchFamily="18" charset="0"/>
                              <a:cs typeface="Arial" panose="020B0604020202020204" pitchFamily="34" charset="0"/>
                            </a:rPr>
                            <m:t>𝑥</m:t>
                          </m:r>
                        </m:e>
                      </m:acc>
                      <m:r>
                        <a:rPr lang="en-US" sz="3700" i="1">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n-US" sz="3700">
                              <a:latin typeface="Cambria Math" panose="02040503050406030204" pitchFamily="18" charset="0"/>
                              <a:ea typeface="Arial" panose="020B0604020202020204" pitchFamily="34" charset="0"/>
                              <a:cs typeface="Times New Roman" panose="02020603050405020304" pitchFamily="18" charset="0"/>
                            </a:rPr>
                            <m:t>6.161,5+12.164,5+10.167,5+5.170,5+3.173,5</m:t>
                          </m:r>
                        </m:num>
                        <m:den>
                          <m:r>
                            <a:rPr lang="en-US" sz="3700" b="0" i="1" smtClean="0">
                              <a:solidFill>
                                <a:srgbClr val="000000"/>
                              </a:solidFill>
                              <a:latin typeface="Cambria Math" panose="02040503050406030204" pitchFamily="18" charset="0"/>
                              <a:cs typeface="Arial" panose="020B0604020202020204" pitchFamily="34" charset="0"/>
                            </a:rPr>
                            <m:t>36</m:t>
                          </m:r>
                        </m:den>
                      </m:f>
                      <m:r>
                        <a:rPr lang="en-US" sz="3700">
                          <a:effectLst/>
                          <a:latin typeface="Cambria Math" panose="02040503050406030204" pitchFamily="18" charset="0"/>
                          <a:ea typeface="Arial" panose="020B0604020202020204" pitchFamily="34" charset="0"/>
                          <a:cs typeface="Times New Roman" panose="02020603050405020304" pitchFamily="18" charset="0"/>
                        </a:rPr>
                        <m:t>≈166,4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3287" y="8083826"/>
                <a:ext cx="15240000" cy="183197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43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548213" y="2106754"/>
                <a:ext cx="8955505" cy="813350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ea typeface="Arial" panose="020B0604020202020204" pitchFamily="34" charset="0"/>
                    <a:cs typeface="Arial" panose="020B0604020202020204" pitchFamily="34" charset="0"/>
                  </a:rPr>
                  <a:t>Trung điểm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3800">
                    <a:effectLst/>
                    <a:latin typeface="Arial" panose="020B0604020202020204" pitchFamily="34" charset="0"/>
                    <a:ea typeface="Arial" panose="020B0604020202020204" pitchFamily="34" charset="0"/>
                    <a:cs typeface="Arial" panose="020B0604020202020204" pitchFamily="34" charset="0"/>
                  </a:rPr>
                  <a:t> của nửa khoảng (tính bằng trung bình cộng của hai đầu mút) ứng với nhóm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oMath>
                </a14:m>
                <a:r>
                  <a:rPr lang="en-US" sz="3800">
                    <a:effectLst/>
                    <a:latin typeface="Arial" panose="020B0604020202020204" pitchFamily="34" charset="0"/>
                    <a:ea typeface="Arial" panose="020B0604020202020204" pitchFamily="34" charset="0"/>
                    <a:cs typeface="Arial" panose="020B0604020202020204" pitchFamily="34" charset="0"/>
                  </a:rPr>
                  <a:t> là </a:t>
                </a:r>
                <a:r>
                  <a:rPr lang="en-US" sz="3800" i="1">
                    <a:effectLst/>
                    <a:latin typeface="Arial" panose="020B0604020202020204" pitchFamily="34" charset="0"/>
                    <a:ea typeface="Arial" panose="020B0604020202020204" pitchFamily="34" charset="0"/>
                    <a:cs typeface="Arial" panose="020B0604020202020204" pitchFamily="34" charset="0"/>
                  </a:rPr>
                  <a:t>giá trị đại diện </a:t>
                </a:r>
                <a:r>
                  <a:rPr lang="en-US" sz="3800">
                    <a:effectLst/>
                    <a:latin typeface="Arial" panose="020B0604020202020204" pitchFamily="34" charset="0"/>
                    <a:ea typeface="Arial" panose="020B0604020202020204" pitchFamily="34" charset="0"/>
                    <a:cs typeface="Arial" panose="020B0604020202020204" pitchFamily="34" charset="0"/>
                  </a:rPr>
                  <a:t>của nhóm đó.</a:t>
                </a:r>
              </a:p>
              <a:p>
                <a:pPr marL="571500" indent="-571500" algn="just">
                  <a:lnSpc>
                    <a:spcPct val="150000"/>
                  </a:lnSpc>
                  <a:buFont typeface="Arial" panose="020B0604020202020204" pitchFamily="34" charset="0"/>
                  <a:buChar char="•"/>
                </a:pPr>
                <a:r>
                  <a:rPr lang="en-US" sz="3800" i="1">
                    <a:effectLst/>
                    <a:latin typeface="Arial" panose="020B0604020202020204" pitchFamily="34" charset="0"/>
                    <a:ea typeface="Arial" panose="020B0604020202020204" pitchFamily="34" charset="0"/>
                    <a:cs typeface="Arial" panose="020B0604020202020204" pitchFamily="34" charset="0"/>
                  </a:rPr>
                  <a:t>Số trung bình cộng </a:t>
                </a:r>
                <a:r>
                  <a:rPr lang="en-US" sz="3800">
                    <a:effectLst/>
                    <a:latin typeface="Arial" panose="020B0604020202020204" pitchFamily="34" charset="0"/>
                    <a:ea typeface="Arial" panose="020B0604020202020204" pitchFamily="34" charset="0"/>
                    <a:cs typeface="Arial" panose="020B0604020202020204" pitchFamily="34" charset="0"/>
                  </a:rPr>
                  <a:t>của mẫu số liệu ghép nhóm, kí hiệu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oMath>
                </a14:m>
                <a:r>
                  <a:rPr lang="en-US" sz="3800">
                    <a:effectLst/>
                    <a:latin typeface="Arial" panose="020B0604020202020204" pitchFamily="34" charset="0"/>
                    <a:ea typeface="Arial" panose="020B0604020202020204" pitchFamily="34" charset="0"/>
                    <a:cs typeface="Arial" panose="020B0604020202020204" pitchFamily="34" charset="0"/>
                  </a:rPr>
                  <a:t>, được tính theo công thức: </a:t>
                </a: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den>
                      </m:f>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48213" y="2106754"/>
                <a:ext cx="8955505" cy="8133509"/>
              </a:xfrm>
              <a:prstGeom prst="rect">
                <a:avLst/>
              </a:prstGeom>
              <a:blipFill>
                <a:blip r:embed="rId2"/>
                <a:stretch>
                  <a:fillRect l="-2042" r="-2246"/>
                </a:stretch>
              </a:blipFill>
            </p:spPr>
            <p:txBody>
              <a:bodyPr/>
              <a:lstStyle/>
              <a:p>
                <a:r>
                  <a:rPr lang="en-US">
                    <a:noFill/>
                  </a:rPr>
                  <a:t> </a:t>
                </a:r>
              </a:p>
            </p:txBody>
          </p:sp>
        </mc:Fallback>
      </mc:AlternateContent>
      <p:sp>
        <p:nvSpPr>
          <p:cNvPr id="43" name="Freeform 36"/>
          <p:cNvSpPr/>
          <p:nvPr/>
        </p:nvSpPr>
        <p:spPr>
          <a:xfrm rot="5943249">
            <a:off x="-947007" y="1056111"/>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60756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4894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a14:m>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65852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581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75" t="-42857" r="-22809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2000" t="-42857" r="-15476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42857" r="-399" b="-43367"/>
                          </a:stretch>
                        </a:blipFill>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333333" r="-399" b="-1190"/>
                          </a:stretch>
                        </a:blipFill>
                      </a:tcPr>
                    </a:tc>
                    <a:extLst>
                      <a:ext uri="{0D108BD9-81ED-4DB2-BD59-A6C34878D82A}">
                        <a16:rowId xmlns:a16="http://schemas.microsoft.com/office/drawing/2014/main" val="838658523"/>
                      </a:ext>
                    </a:extLst>
                  </a:tr>
                </a:tbl>
              </a:graphicData>
            </a:graphic>
          </p:graphicFrame>
        </mc:Fallback>
      </mc:AlternateContent>
      <p:sp>
        <p:nvSpPr>
          <p:cNvPr id="5" name="Rectangle 4"/>
          <p:cNvSpPr/>
          <p:nvPr/>
        </p:nvSpPr>
        <p:spPr>
          <a:xfrm>
            <a:off x="12801600" y="9305985"/>
            <a:ext cx="1564852" cy="615553"/>
          </a:xfrm>
          <a:prstGeom prst="rect">
            <a:avLst/>
          </a:prstGeom>
        </p:spPr>
        <p:txBody>
          <a:bodyPr wrap="none">
            <a:spAutoFit/>
          </a:bodyPr>
          <a:lstStyle/>
          <a:p>
            <a:r>
              <a:rPr lang="vi-VN" sz="3400" i="1">
                <a:solidFill>
                  <a:srgbClr val="000000"/>
                </a:solidFill>
                <a:cs typeface="Arial" panose="020B0604020202020204" pitchFamily="34" charset="0"/>
              </a:rPr>
              <a:t>Bảng </a:t>
            </a:r>
            <a:r>
              <a:rPr lang="en-US" sz="3400" i="1">
                <a:solidFill>
                  <a:srgbClr val="000000"/>
                </a:solidFill>
                <a:latin typeface="Arial" panose="020B0604020202020204" pitchFamily="34" charset="0"/>
                <a:cs typeface="Arial" panose="020B0604020202020204" pitchFamily="34" charset="0"/>
              </a:rPr>
              <a:t>8</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5035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757989" y="571500"/>
            <a:ext cx="9910011" cy="5766066"/>
            <a:chOff x="529389" y="584423"/>
            <a:chExt cx="9910011" cy="5766066"/>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4</a:t>
              </a:r>
            </a:p>
          </p:txBody>
        </p:sp>
        <p:sp>
          <p:nvSpPr>
            <p:cNvPr id="5" name="Rectangle 4"/>
            <p:cNvSpPr/>
            <p:nvPr/>
          </p:nvSpPr>
          <p:spPr>
            <a:xfrm>
              <a:off x="529389" y="584423"/>
              <a:ext cx="9910011" cy="5766066"/>
            </a:xfrm>
            <a:prstGeom prst="rect">
              <a:avLst/>
            </a:prstGeom>
          </p:spPr>
          <p:txBody>
            <a:bodyPr wrap="square">
              <a:spAutoFit/>
            </a:bodyPr>
            <a:lstStyle/>
            <a:p>
              <a:pPr lvl="0" algn="just">
                <a:lnSpc>
                  <a:spcPct val="170000"/>
                </a:lnSpc>
              </a:pPr>
              <a:r>
                <a:rPr lang="en-US" sz="3700">
                  <a:solidFill>
                    <a:prstClr val="black"/>
                  </a:solidFill>
                  <a:latin typeface="Arial" panose="020B0604020202020204" pitchFamily="34" charset="0"/>
                  <a:cs typeface="Arial" panose="020B0604020202020204" pitchFamily="34" charset="0"/>
                </a:rPr>
                <a:t>                  </a:t>
              </a:r>
              <a:r>
                <a:rPr lang="vi-VN" sz="3700">
                  <a:solidFill>
                    <a:prstClr val="black"/>
                  </a:solidFill>
                  <a:latin typeface="Arial" panose="020B0604020202020204" pitchFamily="34" charset="0"/>
                  <a:cs typeface="Arial" panose="020B0604020202020204" pitchFamily="34" charset="0"/>
                </a:rPr>
                <a:t>Một nhà thực vật học đo chiều dài của 74 lá cây (đơn vị: milimét) và thu được bảng tần số như Bảng 9.</a:t>
              </a:r>
            </a:p>
            <a:p>
              <a:pPr lvl="0" algn="just">
                <a:lnSpc>
                  <a:spcPct val="170000"/>
                </a:lnSpc>
              </a:pPr>
              <a:r>
                <a:rPr lang="vi-VN" sz="3700">
                  <a:solidFill>
                    <a:prstClr val="black"/>
                  </a:solidFill>
                  <a:latin typeface="Arial" panose="020B0604020202020204" pitchFamily="34" charset="0"/>
                  <a:cs typeface="Arial" panose="020B0604020202020204" pitchFamily="34" charset="0"/>
                </a:rPr>
                <a:t>Tính chiều dài trung bình của 74 lá cây trên theo đơn vị milimét (làm tròn kết quả đến hàng phần trăm).</a:t>
              </a:r>
            </a:p>
          </p:txBody>
        </p:sp>
      </p:grpSp>
      <p:sp>
        <p:nvSpPr>
          <p:cNvPr id="19" name="TextBox 18"/>
          <p:cNvSpPr txBox="1"/>
          <p:nvPr/>
        </p:nvSpPr>
        <p:spPr>
          <a:xfrm>
            <a:off x="4904205" y="6462980"/>
            <a:ext cx="13970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749968" y="7353300"/>
                <a:ext cx="17373600" cy="2565254"/>
              </a:xfrm>
              <a:prstGeom prst="rect">
                <a:avLst/>
              </a:prstGeom>
            </p:spPr>
            <p:txBody>
              <a:bodyPr wrap="square">
                <a:spAutoFit/>
              </a:bodyPr>
              <a:lstStyle/>
              <a:p>
                <a:pPr lvl="0" algn="just">
                  <a:lnSpc>
                    <a:spcPct val="150000"/>
                  </a:lnSpc>
                </a:pPr>
                <a:r>
                  <a:rPr lang="vi-VN" sz="3700">
                    <a:solidFill>
                      <a:prstClr val="black"/>
                    </a:solidFill>
                    <a:cs typeface="Arial" panose="020B0604020202020204" pitchFamily="34" charset="0"/>
                  </a:rPr>
                  <a:t>Chiều dài trung bình của 74 lá cây mà nhà thực vật học đo xấp xỉ là:</a:t>
                </a:r>
                <a:endParaRPr lang="en-US" sz="3700">
                  <a:solidFill>
                    <a:prstClr val="black"/>
                  </a:solidFill>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acc>
                        <m:accPr>
                          <m:chr m:val="̄"/>
                          <m:ctrlPr>
                            <a:rPr lang="en-US" sz="3700" i="1">
                              <a:latin typeface="Cambria Math" panose="02040503050406030204" pitchFamily="18" charset="0"/>
                              <a:ea typeface="Arial" panose="020B0604020202020204" pitchFamily="34" charset="0"/>
                              <a:cs typeface="Times New Roman" panose="02020603050405020304" pitchFamily="18" charset="0"/>
                            </a:rPr>
                          </m:ctrlPr>
                        </m:accPr>
                        <m:e>
                          <m:r>
                            <a:rPr lang="en-US" sz="3700" i="1">
                              <a:latin typeface="Cambria Math" panose="02040503050406030204" pitchFamily="18" charset="0"/>
                              <a:ea typeface="Arial" panose="020B0604020202020204" pitchFamily="34" charset="0"/>
                              <a:cs typeface="Times New Roman" panose="02020603050405020304" pitchFamily="18" charset="0"/>
                            </a:rPr>
                            <m:t>𝑥</m:t>
                          </m:r>
                        </m:e>
                      </m:acc>
                      <m:r>
                        <a:rPr lang="en-US" sz="3700" i="1">
                          <a:latin typeface="Cambria Math" panose="02040503050406030204" pitchFamily="18" charset="0"/>
                          <a:ea typeface="Arial" panose="020B0604020202020204" pitchFamily="34" charset="0"/>
                          <a:cs typeface="Times New Roman" panose="02020603050405020304" pitchFamily="18" charset="0"/>
                        </a:rPr>
                        <m:t>=</m:t>
                      </m:r>
                      <m:f>
                        <m:fPr>
                          <m:ctrlPr>
                            <a:rPr lang="en-US" sz="3700" i="1">
                              <a:latin typeface="Cambria Math" panose="02040503050406030204" pitchFamily="18" charset="0"/>
                              <a:ea typeface="Arial" panose="020B0604020202020204" pitchFamily="34" charset="0"/>
                              <a:cs typeface="Times New Roman" panose="02020603050405020304" pitchFamily="18" charset="0"/>
                            </a:rPr>
                          </m:ctrlPr>
                        </m:fPr>
                        <m:num>
                          <m:r>
                            <a:rPr lang="en-US" sz="3700" b="0" i="1" smtClean="0">
                              <a:latin typeface="Cambria Math" panose="02040503050406030204" pitchFamily="18" charset="0"/>
                              <a:ea typeface="Arial" panose="020B0604020202020204" pitchFamily="34" charset="0"/>
                              <a:cs typeface="Times New Roman" panose="02020603050405020304" pitchFamily="18" charset="0"/>
                            </a:rPr>
                            <m:t>5.5,65+9.6,05+15.6,45+19.6,85+16.7,25+8.7,65+2.8,05</m:t>
                          </m:r>
                        </m:num>
                        <m:den>
                          <m:r>
                            <a:rPr lang="en-US" sz="3700" b="0" i="1" smtClean="0">
                              <a:latin typeface="Cambria Math" panose="02040503050406030204" pitchFamily="18" charset="0"/>
                              <a:ea typeface="Arial" panose="020B0604020202020204" pitchFamily="34" charset="0"/>
                              <a:cs typeface="Times New Roman" panose="02020603050405020304" pitchFamily="18" charset="0"/>
                            </a:rPr>
                            <m:t>74</m:t>
                          </m:r>
                        </m:den>
                      </m:f>
                      <m:r>
                        <a:rPr lang="en-US" sz="3700" i="1" smtClean="0">
                          <a:latin typeface="Cambria Math" panose="02040503050406030204" pitchFamily="18" charset="0"/>
                          <a:ea typeface="Cambria Math" panose="02040503050406030204" pitchFamily="18" charset="0"/>
                          <a:cs typeface="Times New Roman" panose="02020603050405020304" pitchFamily="18" charset="0"/>
                        </a:rPr>
                        <m:t>≈</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6,80 (</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𝑚𝑚</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vi-VN" sz="3700">
                  <a:solidFill>
                    <a:prstClr val="black"/>
                  </a:solidFill>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49968" y="7353300"/>
                <a:ext cx="17373600" cy="2565254"/>
              </a:xfrm>
              <a:prstGeom prst="rect">
                <a:avLst/>
              </a:prstGeom>
              <a:blipFill>
                <a:blip r:embed="rId2"/>
                <a:stretch>
                  <a:fillRect l="-108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0900610" y="723900"/>
            <a:ext cx="6697579" cy="5838814"/>
          </a:xfrm>
          <a:prstGeom prst="rect">
            <a:avLst/>
          </a:prstGeom>
        </p:spPr>
      </p:pic>
      <p:pic>
        <p:nvPicPr>
          <p:cNvPr id="14" name="Picture 13"/>
          <p:cNvPicPr>
            <a:picLocks noChangeAspect="1"/>
          </p:cNvPicPr>
          <p:nvPr/>
        </p:nvPicPr>
        <p:blipFill>
          <a:blip r:embed="rId4"/>
          <a:stretch>
            <a:fillRect/>
          </a:stretch>
        </p:blipFill>
        <p:spPr>
          <a:xfrm rot="20903899">
            <a:off x="16682037" y="-150141"/>
            <a:ext cx="1491294" cy="1491294"/>
          </a:xfrm>
          <a:prstGeom prst="rect">
            <a:avLst/>
          </a:prstGeom>
        </p:spPr>
      </p:pic>
    </p:spTree>
    <p:extLst>
      <p:ext uri="{BB962C8B-B14F-4D97-AF65-F5344CB8AC3E}">
        <p14:creationId xmlns:p14="http://schemas.microsoft.com/office/powerpoint/2010/main" val="22690893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up)">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CFF">
            <a:alpha val="66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912820" y="1104900"/>
            <a:ext cx="14462356" cy="3124381"/>
          </a:xfrm>
          <a:prstGeom prst="rect">
            <a:avLst/>
          </a:prstGeom>
        </p:spPr>
        <p:txBody>
          <a:bodyPr wrap="square">
            <a:spAutoFit/>
          </a:bodyPr>
          <a:lstStyle/>
          <a:p>
            <a:pPr algn="ctr">
              <a:lnSpc>
                <a:spcPct val="150000"/>
              </a:lnSpc>
              <a:spcBef>
                <a:spcPts val="1200"/>
              </a:spcBef>
              <a:spcAft>
                <a:spcPts val="0"/>
              </a:spcAft>
            </a:pPr>
            <a:r>
              <a:rPr lang="vi-VN" sz="7000" b="1" kern="0">
                <a:solidFill>
                  <a:schemeClr val="tx2"/>
                </a:solidFill>
                <a:ea typeface="Times New Roman" panose="02020603050405020304" pitchFamily="18" charset="0"/>
                <a:cs typeface="Arial" panose="020B0604020202020204" pitchFamily="34" charset="0"/>
              </a:rPr>
              <a:t>CHƯƠNG V. MỘT SỐ YẾU TỐ THỐNG KÊ VÀ XÁC SUẤT</a:t>
            </a:r>
            <a:endParaRPr lang="en-US" sz="70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5961" y="4289492"/>
            <a:ext cx="14316075" cy="4740208"/>
          </a:xfrm>
          <a:prstGeom prst="rect">
            <a:avLst/>
          </a:prstGeom>
        </p:spPr>
        <p:txBody>
          <a:bodyPr wrap="square">
            <a:spAutoFit/>
          </a:bodyPr>
          <a:lstStyle/>
          <a:p>
            <a:pPr algn="ctr">
              <a:lnSpc>
                <a:spcPct val="150000"/>
              </a:lnSpc>
            </a:pPr>
            <a:r>
              <a:rPr lang="vi-VN" sz="7000" b="1">
                <a:solidFill>
                  <a:srgbClr val="C00000"/>
                </a:solidFill>
                <a:cs typeface="Arial" panose="020B0604020202020204" pitchFamily="34" charset="0"/>
              </a:rPr>
              <a:t>BÀI 1. CÁC SỐ ĐẶC TRƯNG ĐO XU THẾ TRUNG TÂM CHO MẪU SỐ LIỆU GHÉP NHÓM </a:t>
            </a:r>
            <a:endParaRPr lang="en-US" sz="7000" b="1">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14554200" y="8449964"/>
            <a:ext cx="2943028" cy="1235673"/>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7" name="Rounded Rectangle 36"/>
          <p:cNvSpPr/>
          <p:nvPr/>
        </p:nvSpPr>
        <p:spPr>
          <a:xfrm>
            <a:off x="6347916" y="1858857"/>
            <a:ext cx="4433664" cy="152034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38" name="TextBox 37"/>
          <p:cNvSpPr txBox="1"/>
          <p:nvPr/>
        </p:nvSpPr>
        <p:spPr>
          <a:xfrm>
            <a:off x="838200" y="3898936"/>
            <a:ext cx="15621000" cy="2235164"/>
          </a:xfrm>
          <a:prstGeom prst="rect">
            <a:avLst/>
          </a:prstGeom>
          <a:noFill/>
        </p:spPr>
        <p:txBody>
          <a:bodyPr wrap="square" rtlCol="0">
            <a:spAutoFit/>
          </a:bodyPr>
          <a:lstStyle/>
          <a:p>
            <a:pPr lvl="0" algn="just">
              <a:lnSpc>
                <a:spcPct val="170000"/>
              </a:lnSpc>
            </a:pPr>
            <a:r>
              <a:rPr lang="vi-VN" sz="4400">
                <a:solidFill>
                  <a:prstClr val="black"/>
                </a:solidFill>
              </a:rPr>
              <a:t> Xác định số trung bình cộng của mẫu số liệu ghép nhóm trong bài toán ở Luyện tập 2.</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984253" y="18449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7" name="Picture 26"/>
          <p:cNvPicPr>
            <a:picLocks noChangeAspect="1"/>
          </p:cNvPicPr>
          <p:nvPr/>
        </p:nvPicPr>
        <p:blipFill>
          <a:blip r:embed="rId6"/>
          <a:stretch>
            <a:fillRect/>
          </a:stretch>
        </p:blipFill>
        <p:spPr>
          <a:xfrm>
            <a:off x="13944600" y="6077286"/>
            <a:ext cx="2490537" cy="4050874"/>
          </a:xfrm>
          <a:prstGeom prst="rect">
            <a:avLst/>
          </a:prstGeom>
        </p:spPr>
      </p:pic>
    </p:spTree>
    <p:extLst>
      <p:ext uri="{BB962C8B-B14F-4D97-AF65-F5344CB8AC3E}">
        <p14:creationId xmlns:p14="http://schemas.microsoft.com/office/powerpoint/2010/main" val="28015118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5"/>
          <p:cNvSpPr txBox="1"/>
          <p:nvPr/>
        </p:nvSpPr>
        <p:spPr>
          <a:xfrm>
            <a:off x="7913070" y="767133"/>
            <a:ext cx="139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29,5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17064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38,5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073519"/>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47,5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188660"/>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56,5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00632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65,5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5300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74,5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90228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83,5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1816"/>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92,5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49130"/>
                      </a:ext>
                    </a:extLst>
                  </a:tr>
                  <a:tr h="832909">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4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496474"/>
                      </a:ext>
                    </a:extLst>
                  </a:tr>
                </a:tbl>
              </a:graphicData>
            </a:graphic>
          </p:graphicFrame>
        </mc:Choice>
        <mc:Fallback xmlns="">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90000" r="-243978"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90000" r="-61596"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90000" r="-912" b="-802143"/>
                          </a:stretch>
                        </a:blipFill>
                      </a:tcPr>
                    </a:tc>
                    <a:extLst>
                      <a:ext uri="{0D108BD9-81ED-4DB2-BD59-A6C34878D82A}">
                        <a16:rowId xmlns:a16="http://schemas.microsoft.com/office/drawing/2014/main" val="228517064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190000" r="-243978"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190000" r="-61596"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190000" r="-912" b="-702143"/>
                          </a:stretch>
                        </a:blipFill>
                      </a:tcPr>
                    </a:tc>
                    <a:extLst>
                      <a:ext uri="{0D108BD9-81ED-4DB2-BD59-A6C34878D82A}">
                        <a16:rowId xmlns:a16="http://schemas.microsoft.com/office/drawing/2014/main" val="1023073519"/>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290000" r="-243978"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290000" r="-61596"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290000" r="-912" b="-602143"/>
                          </a:stretch>
                        </a:blipFill>
                      </a:tcPr>
                    </a:tc>
                    <a:extLst>
                      <a:ext uri="{0D108BD9-81ED-4DB2-BD59-A6C34878D82A}">
                        <a16:rowId xmlns:a16="http://schemas.microsoft.com/office/drawing/2014/main" val="1750188660"/>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390000" r="-243978"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390000" r="-61596"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390000" r="-912" b="-502143"/>
                          </a:stretch>
                        </a:blipFill>
                      </a:tcPr>
                    </a:tc>
                    <a:extLst>
                      <a:ext uri="{0D108BD9-81ED-4DB2-BD59-A6C34878D82A}">
                        <a16:rowId xmlns:a16="http://schemas.microsoft.com/office/drawing/2014/main" val="345300632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490000" r="-243978"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490000" r="-61596"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490000" r="-912" b="-402143"/>
                          </a:stretch>
                        </a:blipFill>
                      </a:tcPr>
                    </a:tc>
                    <a:extLst>
                      <a:ext uri="{0D108BD9-81ED-4DB2-BD59-A6C34878D82A}">
                        <a16:rowId xmlns:a16="http://schemas.microsoft.com/office/drawing/2014/main" val="17665300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585816" r="-243978"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585816" r="-61596"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585816" r="-912" b="-299291"/>
                          </a:stretch>
                        </a:blipFill>
                      </a:tcPr>
                    </a:tc>
                    <a:extLst>
                      <a:ext uri="{0D108BD9-81ED-4DB2-BD59-A6C34878D82A}">
                        <a16:rowId xmlns:a16="http://schemas.microsoft.com/office/drawing/2014/main" val="84390228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690714" r="-243978"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690714" r="-61596"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690714" r="-912" b="-201429"/>
                          </a:stretch>
                        </a:blipFill>
                      </a:tcPr>
                    </a:tc>
                    <a:extLst>
                      <a:ext uri="{0D108BD9-81ED-4DB2-BD59-A6C34878D82A}">
                        <a16:rowId xmlns:a16="http://schemas.microsoft.com/office/drawing/2014/main" val="170491816"/>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790714" r="-243978"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790714" r="-61596"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790714" r="-912" b="-101429"/>
                          </a:stretch>
                        </a:blipFill>
                      </a:tcPr>
                    </a:tc>
                    <a:extLst>
                      <a:ext uri="{0D108BD9-81ED-4DB2-BD59-A6C34878D82A}">
                        <a16:rowId xmlns:a16="http://schemas.microsoft.com/office/drawing/2014/main" val="257549130"/>
                      </a:ext>
                    </a:extLst>
                  </a:tr>
                  <a:tr h="853440">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890714" r="-912" b="-1429"/>
                          </a:stretch>
                        </a:blipFill>
                      </a:tcPr>
                    </a:tc>
                    <a:extLst>
                      <a:ext uri="{0D108BD9-81ED-4DB2-BD59-A6C34878D82A}">
                        <a16:rowId xmlns:a16="http://schemas.microsoft.com/office/drawing/2014/main" val="1023496474"/>
                      </a:ext>
                    </a:extLst>
                  </a:tr>
                </a:tbl>
              </a:graphicData>
            </a:graphic>
          </p:graphicFrame>
        </mc:Fallback>
      </mc:AlternateContent>
      <mc:AlternateContent xmlns:mc="http://schemas.openxmlformats.org/markup-compatibility/2006" xmlns:a14="http://schemas.microsoft.com/office/drawing/2010/main">
        <mc:Choice Requires="a14">
          <p:sp>
            <p:nvSpPr>
              <p:cNvPr id="38" name="Rectangle 37"/>
              <p:cNvSpPr/>
              <p:nvPr/>
            </p:nvSpPr>
            <p:spPr>
              <a:xfrm>
                <a:off x="9570005" y="2828855"/>
                <a:ext cx="6647561" cy="4156459"/>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600" i="1" smtClean="0">
                              <a:latin typeface="Cambria Math" panose="02040503050406030204" pitchFamily="18" charset="0"/>
                              <a:ea typeface="Arial" panose="020B0604020202020204" pitchFamily="34" charset="0"/>
                              <a:cs typeface="Times New Roman" panose="02020603050405020304" pitchFamily="18" charset="0"/>
                            </a:rPr>
                          </m:ctrlPr>
                        </m:acc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eqArr>
                            <m:eqArr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3600">
                                  <a:effectLst/>
                                  <a:latin typeface="Cambria Math" panose="02040503050406030204" pitchFamily="18" charset="0"/>
                                  <a:ea typeface="Arial" panose="020B0604020202020204" pitchFamily="34" charset="0"/>
                                  <a:cs typeface="Times New Roman" panose="02020603050405020304" pitchFamily="18" charset="0"/>
                                </a:rPr>
                                <m:t>3.29,5 + 3.38,5 + 6.47,5</m:t>
                              </m:r>
                              <m:r>
                                <a:rPr lang="en-US" sz="3600" smtClean="0">
                                  <a:effectLst/>
                                  <a:latin typeface="Cambria Math" panose="02040503050406030204" pitchFamily="18" charset="0"/>
                                  <a:ea typeface="Arial" panose="020B0604020202020204" pitchFamily="34" charset="0"/>
                                  <a:cs typeface="Times New Roman" panose="02020603050405020304" pitchFamily="18" charset="0"/>
                                </a:rPr>
                                <m:t> </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+ 5.56,5</m:t>
                              </m:r>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+ 4.65,5 + 3.74,5</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+ 4.83,5 + 2.92,5</m:t>
                              </m:r>
                            </m:e>
                          </m:eqArr>
                        </m:num>
                        <m:den>
                          <m:r>
                            <a:rPr lang="en-US" sz="3600">
                              <a:effectLst/>
                              <a:latin typeface="Cambria Math" panose="02040503050406030204" pitchFamily="18" charset="0"/>
                              <a:ea typeface="Arial" panose="020B0604020202020204" pitchFamily="34" charset="0"/>
                              <a:cs typeface="Times New Roman" panose="02020603050405020304" pitchFamily="18" charset="0"/>
                            </a:rPr>
                            <m:t>30</m:t>
                          </m:r>
                        </m:den>
                      </m:f>
                    </m:oMath>
                  </m:oMathPara>
                </a14:m>
                <a:endParaRPr lang="en-US" sz="3600" i="1">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600">
                    <a:effectLst/>
                    <a:ea typeface="Arial" panose="020B0604020202020204" pitchFamily="34" charset="0"/>
                    <a:cs typeface="Times New Roman" panose="02020603050405020304" pitchFamily="18" charset="0"/>
                  </a:rPr>
                  <a:t>     </a:t>
                </a: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≈59,2</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9570005" y="2828855"/>
                <a:ext cx="6647561" cy="4156459"/>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614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7" dur="500"/>
                                        <p:tgtEl>
                                          <p:spTgt spid="38">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786468"/>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42171" y="2248963"/>
              <a:ext cx="9104307" cy="27482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a:solidFill>
                    <a:srgbClr val="080808"/>
                  </a:solidFill>
                  <a:ea typeface="Calibri" panose="020F0502020204030204" pitchFamily="34" charset="0"/>
                  <a:cs typeface="Arial" panose="020B0604020202020204" pitchFamily="34" charset="0"/>
                </a:rPr>
                <a:t>Số trung bình của mẫu số liệu ghép nhóm là giá trị xấp xỉ cho số trung bình của mẫu số liệu gốc. </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lvl="0"/>
              <a:r>
                <a:rPr lang="vi-VN" sz="4800" b="1">
                  <a:solidFill>
                    <a:prstClr val="black"/>
                  </a:solidFill>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781300"/>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7" cy="45949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a:solidFill>
                    <a:srgbClr val="080808"/>
                  </a:solidFill>
                  <a:ea typeface="Calibri" panose="020F0502020204030204" pitchFamily="34" charset="0"/>
                  <a:cs typeface="Arial" panose="020B0604020202020204" pitchFamily="34" charset="0"/>
                </a:rPr>
                <a:t>Nó cho biết vị trí trung tâm của mẫu số liệu; có thể dùng đại diện cho mẫu số liệu khi các số liệu trong mẫu ít sai lệch với số trung bình cộng.</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a:off x="3908787" y="7007366"/>
            <a:ext cx="2580865" cy="2998424"/>
          </a:xfrm>
          <a:prstGeom prst="rect">
            <a:avLst/>
          </a:prstGeom>
        </p:spPr>
      </p:pic>
      <p:sp>
        <p:nvSpPr>
          <p:cNvPr id="56" name="Freeform 32"/>
          <p:cNvSpPr/>
          <p:nvPr/>
        </p:nvSpPr>
        <p:spPr>
          <a:xfrm rot="829932">
            <a:off x="16098238" y="6910900"/>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8222796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500"/>
                                        <p:tgtEl>
                                          <p:spTgt spid="44"/>
                                        </p:tgtEl>
                                      </p:cBhvr>
                                    </p:animEffect>
                                  </p:childTnLst>
                                </p:cTn>
                              </p:par>
                              <p:par>
                                <p:cTn id="13" presetID="6"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500"/>
                                        <p:tgtEl>
                                          <p:spTgt spid="55"/>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7331"/>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III</a:t>
            </a:r>
          </a:p>
        </p:txBody>
      </p:sp>
      <p:sp>
        <p:nvSpPr>
          <p:cNvPr id="33" name="TextBox 33"/>
          <p:cNvSpPr txBox="1"/>
          <p:nvPr/>
        </p:nvSpPr>
        <p:spPr>
          <a:xfrm>
            <a:off x="1422387" y="5205841"/>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TRUNG VỊ</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87668818"/>
      </p:ext>
    </p:extLst>
  </p:cSld>
  <p:clrMapOvr>
    <a:masterClrMapping/>
  </p:clrMapOvr>
  <p:transition spd="med">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62847" y="1333500"/>
            <a:ext cx="17100607" cy="8750819"/>
            <a:chOff x="715247" y="1346576"/>
            <a:chExt cx="17100607" cy="8750819"/>
          </a:xfrm>
        </p:grpSpPr>
        <p:sp>
          <p:nvSpPr>
            <p:cNvPr id="12" name="Rectangle 11"/>
            <p:cNvSpPr/>
            <p:nvPr/>
          </p:nvSpPr>
          <p:spPr>
            <a:xfrm>
              <a:off x="754468" y="1346576"/>
              <a:ext cx="17061386" cy="2132892"/>
            </a:xfrm>
            <a:prstGeom prst="rect">
              <a:avLst/>
            </a:prstGeom>
          </p:spPr>
          <p:txBody>
            <a:bodyPr wrap="square">
              <a:spAutoFit/>
            </a:bodyPr>
            <a:lstStyle/>
            <a:p>
              <a:pPr lvl="0" algn="just">
                <a:lnSpc>
                  <a:spcPct val="130000"/>
                </a:lnSpc>
                <a:defRPr/>
              </a:pPr>
              <a:r>
                <a:rPr kumimoji="0" lang="vi-VN" sz="3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3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r>
                <a:rPr kumimoji="0" lang="en-US" sz="3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400">
                  <a:solidFill>
                    <a:prstClr val="black"/>
                  </a:solidFill>
                  <a:latin typeface="Arial" panose="020B0604020202020204" pitchFamily="34" charset="0"/>
                  <a:cs typeface="Arial" panose="020B0604020202020204" pitchFamily="34" charset="0"/>
                </a:rPr>
                <a:t>Trong phòng thí nghiệm, người ta chia 99 mẫu vật thành năm nhóm căn cứ trên khối lượng của chúng (đơn vị: gam) và lập bảng tần số ghép nhóm bao gồm cả tần số tích luỹ như Bảng 10.</a:t>
              </a:r>
              <a:endParaRPr kumimoji="0" lang="vi-VN"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15247" y="3391841"/>
                  <a:ext cx="10181353" cy="6705554"/>
                </a:xfrm>
                <a:prstGeom prst="rect">
                  <a:avLst/>
                </a:prstGeom>
              </p:spPr>
              <p:txBody>
                <a:bodyPr wrap="square">
                  <a:spAutoFit/>
                </a:bodyPr>
                <a:lstStyle/>
                <a:p>
                  <a:pPr algn="just">
                    <a:lnSpc>
                      <a:spcPct val="130000"/>
                    </a:lnSpc>
                  </a:pPr>
                  <a:r>
                    <a:rPr lang="vi-VN" sz="3600">
                      <a:solidFill>
                        <a:srgbClr val="000000"/>
                      </a:solidFill>
                      <a:latin typeface="Open Sans"/>
                    </a:rPr>
                    <a:t>a) Nhóm 3 là nhóm đầu tiên có tần số tích lũy lớn hơn hoặc bằng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99</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=49,5</m:t>
                      </m:r>
                    </m:oMath>
                  </a14:m>
                  <a:r>
                    <a:rPr lang="en-US" sz="3600">
                      <a:solidFill>
                        <a:srgbClr val="000000"/>
                      </a:solidFill>
                      <a:latin typeface="MJXc-TeX-math-I"/>
                    </a:rPr>
                    <a:t> </a:t>
                  </a:r>
                  <a:r>
                    <a:rPr lang="vi-VN" sz="3600">
                      <a:solidFill>
                        <a:srgbClr val="000000"/>
                      </a:solidFill>
                      <a:latin typeface="Open Sans"/>
                    </a:rPr>
                    <a:t>có đúng không?</a:t>
                  </a:r>
                </a:p>
                <a:p>
                  <a:pPr algn="just">
                    <a:lnSpc>
                      <a:spcPct val="130000"/>
                    </a:lnSpc>
                  </a:pPr>
                  <a:r>
                    <a:rPr lang="vi-VN" sz="3600">
                      <a:solidFill>
                        <a:srgbClr val="000000"/>
                      </a:solidFill>
                      <a:latin typeface="Open Sans"/>
                    </a:rPr>
                    <a:t>b) Tìm đầu mút trái </a:t>
                  </a:r>
                  <a14:m>
                    <m:oMath xmlns:m="http://schemas.openxmlformats.org/officeDocument/2006/math">
                      <m:r>
                        <a:rPr lang="vi-VN" sz="3600" i="1" smtClean="0">
                          <a:solidFill>
                            <a:srgbClr val="000000"/>
                          </a:solidFill>
                          <a:latin typeface="Cambria Math" panose="02040503050406030204" pitchFamily="18" charset="0"/>
                        </a:rPr>
                        <m:t>𝑟</m:t>
                      </m:r>
                    </m:oMath>
                  </a14:m>
                  <a:r>
                    <a:rPr lang="vi-VN" sz="3600">
                      <a:solidFill>
                        <a:srgbClr val="000000"/>
                      </a:solidFill>
                      <a:latin typeface="Open Sans"/>
                    </a:rPr>
                    <a:t>, độ dài </a:t>
                  </a:r>
                  <a14:m>
                    <m:oMath xmlns:m="http://schemas.openxmlformats.org/officeDocument/2006/math">
                      <m:r>
                        <a:rPr lang="vi-VN" sz="3600" i="1" smtClean="0">
                          <a:solidFill>
                            <a:srgbClr val="000000"/>
                          </a:solidFill>
                          <a:latin typeface="Cambria Math" panose="02040503050406030204" pitchFamily="18" charset="0"/>
                        </a:rPr>
                        <m:t>𝑑</m:t>
                      </m:r>
                    </m:oMath>
                  </a14:m>
                  <a:r>
                    <a:rPr lang="vi-VN" sz="3600">
                      <a:solidFill>
                        <a:srgbClr val="000000"/>
                      </a:solidFill>
                      <a:latin typeface="Open Sans"/>
                    </a:rPr>
                    <a:t>, tần số</a:t>
                  </a:r>
                  <a:r>
                    <a:rPr lang="en-US" sz="3600">
                      <a:solidFill>
                        <a:srgbClr val="000000"/>
                      </a:solidFill>
                      <a:latin typeface="Open Sans"/>
                    </a:rPr>
                    <a:t>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oMath>
                  </a14:m>
                  <a:r>
                    <a:rPr lang="vi-VN" sz="3600">
                      <a:solidFill>
                        <a:srgbClr val="000000"/>
                      </a:solidFill>
                      <a:latin typeface="Open Sans"/>
                    </a:rPr>
                    <a:t> của nhóm 3; tần số tích lũy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Open Sans"/>
                    </a:rPr>
                    <a:t> của nhóm 2.</a:t>
                  </a:r>
                </a:p>
                <a:p>
                  <a:pPr algn="just">
                    <a:lnSpc>
                      <a:spcPct val="130000"/>
                    </a:lnSpc>
                  </a:pPr>
                  <a:r>
                    <a:rPr lang="vi-VN" sz="3600">
                      <a:solidFill>
                        <a:srgbClr val="000000"/>
                      </a:solidFill>
                      <a:latin typeface="Open Sans"/>
                    </a:rPr>
                    <a:t>c) Tính giá trị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Open Sans"/>
                    </a:rPr>
                    <a:t> theo công thức sau: </a:t>
                  </a:r>
                  <a:endParaRPr lang="en-US" sz="3600">
                    <a:solidFill>
                      <a:srgbClr val="000000"/>
                    </a:solidFill>
                    <a:latin typeface="Open Sans"/>
                  </a:endParaRPr>
                </a:p>
                <a:p>
                  <a:pPr algn="ctr">
                    <a:lnSpc>
                      <a:spcPct val="130000"/>
                    </a:lnSpc>
                  </a:pP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𝑟</m:t>
                      </m:r>
                      <m:r>
                        <a:rPr lang="en-US" sz="3600" b="0" i="1" smtClean="0">
                          <a:solidFill>
                            <a:srgbClr val="000000"/>
                          </a:solidFill>
                          <a:latin typeface="Cambria Math" panose="02040503050406030204" pitchFamily="18" charset="0"/>
                        </a:rPr>
                        <m:t>+ </m:t>
                      </m:r>
                      <m:d>
                        <m:dPr>
                          <m:ctrlPr>
                            <a:rPr lang="en-US" sz="3600" b="0" i="1" smtClean="0">
                              <a:solidFill>
                                <a:srgbClr val="000000"/>
                              </a:solidFill>
                              <a:latin typeface="Cambria Math" panose="02040503050406030204" pitchFamily="18" charset="0"/>
                            </a:rPr>
                          </m:ctrlPr>
                        </m:dPr>
                        <m:e>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49,5−</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b="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den>
                          </m:f>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𝑑</m:t>
                      </m:r>
                    </m:oMath>
                  </a14:m>
                  <a:r>
                    <a:rPr lang="en-US" sz="3600">
                      <a:solidFill>
                        <a:srgbClr val="000000"/>
                      </a:solidFill>
                      <a:latin typeface="Open Sans"/>
                    </a:rPr>
                    <a:t> </a:t>
                  </a:r>
                </a:p>
                <a:p>
                  <a:pPr algn="just">
                    <a:lnSpc>
                      <a:spcPct val="130000"/>
                    </a:lnSpc>
                  </a:pPr>
                  <a:r>
                    <a:rPr lang="vi-VN" sz="3600">
                      <a:solidFill>
                        <a:srgbClr val="000000"/>
                      </a:solidFill>
                      <a:latin typeface="Open Sans"/>
                    </a:rPr>
                    <a:t>Giá trị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en-US" sz="3600">
                      <a:solidFill>
                        <a:srgbClr val="000000"/>
                      </a:solidFill>
                      <a:latin typeface="Open Sans"/>
                    </a:rPr>
                    <a:t> </a:t>
                  </a:r>
                  <a:r>
                    <a:rPr lang="vi-VN" sz="3600">
                      <a:solidFill>
                        <a:srgbClr val="000000"/>
                      </a:solidFill>
                      <a:latin typeface="Open Sans"/>
                    </a:rPr>
                    <a:t>được gọi là </a:t>
                  </a:r>
                  <a:r>
                    <a:rPr lang="vi-VN" sz="3600" i="1">
                      <a:solidFill>
                        <a:srgbClr val="000000"/>
                      </a:solidFill>
                      <a:latin typeface="Open Sans"/>
                    </a:rPr>
                    <a:t>trung vị</a:t>
                  </a:r>
                  <a:r>
                    <a:rPr lang="vi-VN" sz="3600">
                      <a:solidFill>
                        <a:srgbClr val="000000"/>
                      </a:solidFill>
                      <a:latin typeface="Open Sans"/>
                    </a:rPr>
                    <a:t> của mẫu số liệu ghép nhóm đã cho.</a:t>
                  </a:r>
                  <a:endParaRPr lang="vi-VN" sz="3600" b="0" i="0">
                    <a:solidFill>
                      <a:srgbClr val="000000"/>
                    </a:solidFill>
                    <a:effectLst/>
                    <a:latin typeface="Open Sans"/>
                  </a:endParaRPr>
                </a:p>
              </p:txBody>
            </p:sp>
          </mc:Choice>
          <mc:Fallback xmlns="">
            <p:sp>
              <p:nvSpPr>
                <p:cNvPr id="5" name="Rectangle 4"/>
                <p:cNvSpPr>
                  <a:spLocks noRot="1" noChangeAspect="1" noMove="1" noResize="1" noEditPoints="1" noAdjustHandles="1" noChangeArrowheads="1" noChangeShapeType="1" noTextEdit="1"/>
                </p:cNvSpPr>
                <p:nvPr/>
              </p:nvSpPr>
              <p:spPr>
                <a:xfrm>
                  <a:off x="715247" y="3391841"/>
                  <a:ext cx="10181353" cy="6705554"/>
                </a:xfrm>
                <a:prstGeom prst="rect">
                  <a:avLst/>
                </a:prstGeom>
                <a:blipFill>
                  <a:blip r:embed="rId2"/>
                  <a:stretch>
                    <a:fillRect l="-1795" r="-1795" b="-1364"/>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3106788749"/>
              </p:ext>
            </p:extLst>
          </p:nvPr>
        </p:nvGraphicFramePr>
        <p:xfrm>
          <a:off x="11446141" y="3673723"/>
          <a:ext cx="6105711" cy="5025853"/>
        </p:xfrm>
        <a:graphic>
          <a:graphicData uri="http://schemas.openxmlformats.org/drawingml/2006/table">
            <a:tbl>
              <a:tblPr/>
              <a:tblGrid>
                <a:gridCol w="2514599">
                  <a:extLst>
                    <a:ext uri="{9D8B030D-6E8A-4147-A177-3AD203B41FA5}">
                      <a16:colId xmlns:a16="http://schemas.microsoft.com/office/drawing/2014/main" val="1299548197"/>
                    </a:ext>
                  </a:extLst>
                </a:gridCol>
                <a:gridCol w="1752600">
                  <a:extLst>
                    <a:ext uri="{9D8B030D-6E8A-4147-A177-3AD203B41FA5}">
                      <a16:colId xmlns:a16="http://schemas.microsoft.com/office/drawing/2014/main" val="3637780706"/>
                    </a:ext>
                  </a:extLst>
                </a:gridCol>
                <a:gridCol w="1838512">
                  <a:extLst>
                    <a:ext uri="{9D8B030D-6E8A-4147-A177-3AD203B41FA5}">
                      <a16:colId xmlns:a16="http://schemas.microsoft.com/office/drawing/2014/main" val="3405744628"/>
                    </a:ext>
                  </a:extLst>
                </a:gridCol>
              </a:tblGrid>
              <a:tr h="1283977">
                <a:tc>
                  <a:txBody>
                    <a:bodyPr/>
                    <a:lstStyle/>
                    <a:p>
                      <a:pPr algn="ctr"/>
                      <a:r>
                        <a:rPr lang="en-US" sz="3300" b="1">
                          <a:solidFill>
                            <a:srgbClr val="000000"/>
                          </a:solidFill>
                          <a:effectLst/>
                          <a:latin typeface="Arial" panose="020B0604020202020204" pitchFamily="34" charset="0"/>
                          <a:cs typeface="Arial" panose="020B0604020202020204" pitchFamily="34" charset="0"/>
                        </a:rPr>
                        <a:t>Nhóm</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 tích lũy</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7011714"/>
                  </a:ext>
                </a:extLst>
              </a:tr>
              <a:tr h="3044860">
                <a:tc>
                  <a:txBody>
                    <a:bodyPr/>
                    <a:lstStyle/>
                    <a:p>
                      <a:pPr algn="ctr"/>
                      <a:r>
                        <a:rPr lang="en-US" sz="3300">
                          <a:solidFill>
                            <a:srgbClr val="000000"/>
                          </a:solidFill>
                          <a:effectLst/>
                          <a:latin typeface="Arial" panose="020B0604020202020204" pitchFamily="34" charset="0"/>
                          <a:cs typeface="Arial" panose="020B0604020202020204" pitchFamily="34" charset="0"/>
                        </a:rPr>
                        <a:t>[27,5; 32,5)</a:t>
                      </a:r>
                    </a:p>
                    <a:p>
                      <a:pPr algn="ctr"/>
                      <a:r>
                        <a:rPr lang="en-US" sz="3300">
                          <a:solidFill>
                            <a:srgbClr val="000000"/>
                          </a:solidFill>
                          <a:effectLst/>
                          <a:latin typeface="Arial" panose="020B0604020202020204" pitchFamily="34" charset="0"/>
                          <a:cs typeface="Arial" panose="020B0604020202020204" pitchFamily="34" charset="0"/>
                        </a:rPr>
                        <a:t>[32,5; 37,5)</a:t>
                      </a:r>
                    </a:p>
                    <a:p>
                      <a:pPr algn="ctr"/>
                      <a:r>
                        <a:rPr lang="en-US" sz="3300">
                          <a:solidFill>
                            <a:srgbClr val="000000"/>
                          </a:solidFill>
                          <a:effectLst/>
                          <a:latin typeface="Arial" panose="020B0604020202020204" pitchFamily="34" charset="0"/>
                          <a:cs typeface="Arial" panose="020B0604020202020204" pitchFamily="34" charset="0"/>
                        </a:rPr>
                        <a:t>[37,5; 42,5)</a:t>
                      </a:r>
                    </a:p>
                    <a:p>
                      <a:pPr algn="ctr"/>
                      <a:r>
                        <a:rPr lang="en-US" sz="3300">
                          <a:solidFill>
                            <a:srgbClr val="000000"/>
                          </a:solidFill>
                          <a:effectLst/>
                          <a:latin typeface="Arial" panose="020B0604020202020204" pitchFamily="34" charset="0"/>
                          <a:cs typeface="Arial" panose="020B0604020202020204" pitchFamily="34" charset="0"/>
                        </a:rPr>
                        <a:t>[42,5; 47,5)</a:t>
                      </a:r>
                    </a:p>
                    <a:p>
                      <a:pPr algn="ctr"/>
                      <a:r>
                        <a:rPr lang="en-US" sz="3300">
                          <a:solidFill>
                            <a:srgbClr val="000000"/>
                          </a:solidFill>
                          <a:effectLst/>
                          <a:latin typeface="Arial" panose="020B0604020202020204" pitchFamily="34" charset="0"/>
                          <a:cs typeface="Arial" panose="020B0604020202020204" pitchFamily="34" charset="0"/>
                        </a:rPr>
                        <a:t>[47,5; 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24</a:t>
                      </a:r>
                    </a:p>
                    <a:p>
                      <a:pPr algn="ctr"/>
                      <a:r>
                        <a:rPr lang="en-US" sz="3300">
                          <a:solidFill>
                            <a:srgbClr val="000000"/>
                          </a:solidFill>
                          <a:effectLst/>
                          <a:latin typeface="Arial" panose="020B0604020202020204" pitchFamily="34" charset="0"/>
                          <a:cs typeface="Arial" panose="020B0604020202020204" pitchFamily="34" charset="0"/>
                        </a:rPr>
                        <a:t>20</a:t>
                      </a:r>
                    </a:p>
                    <a:p>
                      <a:pPr algn="ctr"/>
                      <a:r>
                        <a:rPr lang="en-US" sz="3300">
                          <a:solidFill>
                            <a:srgbClr val="000000"/>
                          </a:solidFill>
                          <a:effectLst/>
                          <a:latin typeface="Arial" panose="020B0604020202020204" pitchFamily="34" charset="0"/>
                          <a:cs typeface="Arial" panose="020B0604020202020204" pitchFamily="34" charset="0"/>
                        </a:rPr>
                        <a:t>30</a:t>
                      </a:r>
                    </a:p>
                    <a:p>
                      <a:pPr algn="ctr"/>
                      <a:r>
                        <a:rPr lang="en-US" sz="3300">
                          <a:solidFill>
                            <a:srgbClr val="000000"/>
                          </a:solidFill>
                          <a:effectLst/>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40</a:t>
                      </a:r>
                    </a:p>
                    <a:p>
                      <a:pPr algn="ctr"/>
                      <a:r>
                        <a:rPr lang="en-US" sz="3300">
                          <a:solidFill>
                            <a:srgbClr val="000000"/>
                          </a:solidFill>
                          <a:effectLst/>
                          <a:latin typeface="Arial" panose="020B0604020202020204" pitchFamily="34" charset="0"/>
                          <a:cs typeface="Arial" panose="020B0604020202020204" pitchFamily="34" charset="0"/>
                        </a:rPr>
                        <a:t>60</a:t>
                      </a:r>
                    </a:p>
                    <a:p>
                      <a:pPr algn="ctr"/>
                      <a:r>
                        <a:rPr lang="en-US" sz="3300">
                          <a:solidFill>
                            <a:srgbClr val="000000"/>
                          </a:solidFill>
                          <a:effectLst/>
                          <a:latin typeface="Arial" panose="020B0604020202020204" pitchFamily="34" charset="0"/>
                          <a:cs typeface="Arial" panose="020B0604020202020204" pitchFamily="34" charset="0"/>
                        </a:rPr>
                        <a:t>90</a:t>
                      </a:r>
                    </a:p>
                    <a:p>
                      <a:pPr algn="ctr"/>
                      <a:r>
                        <a:rPr lang="en-US" sz="3300">
                          <a:solidFill>
                            <a:srgbClr val="000000"/>
                          </a:solidFill>
                          <a:effectLst/>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3642966"/>
                  </a:ext>
                </a:extLst>
              </a:tr>
              <a:tr h="697016">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n =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0204997"/>
                  </a:ext>
                </a:extLst>
              </a:tr>
            </a:tbl>
          </a:graphicData>
        </a:graphic>
      </p:graphicFrame>
      <p:sp>
        <p:nvSpPr>
          <p:cNvPr id="10" name="Rectangle 9"/>
          <p:cNvSpPr/>
          <p:nvPr/>
        </p:nvSpPr>
        <p:spPr>
          <a:xfrm>
            <a:off x="13595543" y="9224435"/>
            <a:ext cx="1806905" cy="615553"/>
          </a:xfrm>
          <a:prstGeom prst="rect">
            <a:avLst/>
          </a:prstGeom>
        </p:spPr>
        <p:txBody>
          <a:bodyPr wrap="none">
            <a:spAutoFit/>
          </a:bodyPr>
          <a:lstStyle/>
          <a:p>
            <a:r>
              <a:rPr lang="vi-VN" sz="3300" i="1">
                <a:solidFill>
                  <a:prstClr val="black"/>
                </a:solidFill>
                <a:cs typeface="Arial" panose="020B0604020202020204" pitchFamily="34" charset="0"/>
              </a:rPr>
              <a:t>Bảng 10</a:t>
            </a:r>
            <a:endParaRPr lang="en-US" sz="3300" i="1"/>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324848453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667722" y="800100"/>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mc:Choice xmlns:a14="http://schemas.microsoft.com/office/drawing/2010/main" Requires="a14">
          <p:sp>
            <p:nvSpPr>
              <p:cNvPr id="4" name="Rectangle 3"/>
              <p:cNvSpPr/>
              <p:nvPr/>
            </p:nvSpPr>
            <p:spPr>
              <a:xfrm>
                <a:off x="3810000" y="2019300"/>
                <a:ext cx="10268112" cy="7591437"/>
              </a:xfrm>
              <a:prstGeom prst="rect">
                <a:avLst/>
              </a:prstGeom>
            </p:spPr>
            <p:txBody>
              <a:bodyPr wrap="square">
                <a:spAutoFit/>
              </a:bodyPr>
              <a:lstStyle/>
              <a:p>
                <a:pPr algn="just">
                  <a:lnSpc>
                    <a:spcPct val="150000"/>
                  </a:lnSpc>
                  <a:spcBef>
                    <a:spcPts val="600"/>
                  </a:spcBef>
                  <a:spcAft>
                    <a:spcPts val="600"/>
                  </a:spcAft>
                </a:pPr>
                <a:r>
                  <a:rPr lang="en-US" sz="3800" dirty="0">
                    <a:latin typeface="Arial" panose="020B0604020202020204" pitchFamily="34" charset="0"/>
                    <a:ea typeface="Arial" panose="020B0604020202020204" pitchFamily="34" charset="0"/>
                    <a:cs typeface="Arial" panose="020B0604020202020204" pitchFamily="34" charset="0"/>
                  </a:rPr>
                  <a:t>a) </a:t>
                </a:r>
                <a:r>
                  <a:rPr lang="en-US" sz="3800" dirty="0" err="1">
                    <a:latin typeface="Arial" panose="020B0604020202020204" pitchFamily="34" charset="0"/>
                    <a:ea typeface="Arial" panose="020B0604020202020204" pitchFamily="34" charset="0"/>
                    <a:cs typeface="Arial" panose="020B0604020202020204" pitchFamily="34" charset="0"/>
                  </a:rPr>
                  <a:t>Đúng</a:t>
                </a:r>
                <a:r>
                  <a:rPr lang="en-US" sz="3800" dirty="0">
                    <a:latin typeface="Arial" panose="020B0604020202020204" pitchFamily="34" charset="0"/>
                    <a:ea typeface="Arial" panose="020B0604020202020204" pitchFamily="34" charset="0"/>
                    <a:cs typeface="Arial" panose="020B0604020202020204" pitchFamily="34" charset="0"/>
                  </a:rPr>
                  <a:t>.</a:t>
                </a:r>
              </a:p>
              <a:p>
                <a:pPr algn="just">
                  <a:lnSpc>
                    <a:spcPct val="150000"/>
                  </a:lnSpc>
                  <a:spcBef>
                    <a:spcPts val="600"/>
                  </a:spcBef>
                  <a:spcAft>
                    <a:spcPts val="600"/>
                  </a:spcAft>
                </a:pPr>
                <a:r>
                  <a:rPr lang="en-US" sz="3800" dirty="0">
                    <a:effectLst/>
                    <a:latin typeface="Arial" panose="020B0604020202020204" pitchFamily="34" charset="0"/>
                    <a:ea typeface="Arial" panose="020B0604020202020204" pitchFamily="34" charset="0"/>
                    <a:cs typeface="Arial" panose="020B0604020202020204" pitchFamily="34" charset="0"/>
                  </a:rPr>
                  <a:t>b) </a:t>
                </a:r>
              </a:p>
              <a:p>
                <a:pPr algn="just">
                  <a:lnSpc>
                    <a:spcPct val="150000"/>
                  </a:lnSpc>
                  <a:spcBef>
                    <a:spcPts val="600"/>
                  </a:spcBef>
                  <a:spcAft>
                    <a:spcPts val="600"/>
                  </a:spcAft>
                </a:pP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Đầu</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mút</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trái</a:t>
                </a:r>
                <a:r>
                  <a:rPr lang="en-US" sz="380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𝑟</m:t>
                    </m:r>
                    <m:r>
                      <a:rPr lang="en-US" sz="3800" i="1">
                        <a:effectLst/>
                        <a:latin typeface="Cambria Math" panose="02040503050406030204" pitchFamily="18" charset="0"/>
                        <a:ea typeface="Arial" panose="020B0604020202020204" pitchFamily="34" charset="0"/>
                        <a:cs typeface="Times New Roman" panose="02020603050405020304" pitchFamily="18" charset="0"/>
                      </a:rPr>
                      <m:t>=37,5</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Độ</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dài</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800" i="1">
                        <a:effectLst/>
                        <a:latin typeface="Cambria Math" panose="02040503050406030204" pitchFamily="18" charset="0"/>
                        <a:ea typeface="Dotum" panose="020B0600000101010101" pitchFamily="34" charset="-127"/>
                        <a:cs typeface="Times New Roman" panose="02020603050405020304" pitchFamily="18" charset="0"/>
                      </a:rPr>
                      <m:t>=42,5−37,5=5</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Tần</a:t>
                </a:r>
                <a:r>
                  <a:rPr lang="en-US" sz="3800" dirty="0">
                    <a:effectLst/>
                    <a:latin typeface="Arial" panose="020B0604020202020204" pitchFamily="34" charset="0"/>
                    <a:ea typeface="Arial" panose="020B0604020202020204" pitchFamily="34" charset="0"/>
                    <a:cs typeface="Arial" panose="020B0604020202020204" pitchFamily="34" charset="0"/>
                  </a:rPr>
                  <a:t> </a:t>
                </a:r>
                <a:r>
                  <a:rPr lang="en-US" sz="3800" dirty="0" err="1">
                    <a:effectLst/>
                    <a:latin typeface="Arial" panose="020B0604020202020204" pitchFamily="34" charset="0"/>
                    <a:ea typeface="Arial" panose="020B0604020202020204" pitchFamily="34" charset="0"/>
                    <a:cs typeface="Arial" panose="020B0604020202020204" pitchFamily="34" charset="0"/>
                  </a:rPr>
                  <a:t>số</a:t>
                </a:r>
                <a:r>
                  <a:rPr lang="en-US" sz="3800" dirty="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=20</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Tần</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số</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tích</a:t>
                </a:r>
                <a:r>
                  <a:rPr lang="en-US" sz="3800" dirty="0">
                    <a:effectLst/>
                    <a:latin typeface="Arial" panose="020B0604020202020204" pitchFamily="34" charset="0"/>
                    <a:ea typeface="Dotum" panose="020B0600000101010101" pitchFamily="34" charset="-127"/>
                    <a:cs typeface="Arial" panose="020B0604020202020204" pitchFamily="34" charset="0"/>
                  </a:rPr>
                  <a:t> </a:t>
                </a:r>
                <a:r>
                  <a:rPr lang="en-US" sz="3800" dirty="0" err="1">
                    <a:effectLst/>
                    <a:latin typeface="Arial" panose="020B0604020202020204" pitchFamily="34" charset="0"/>
                    <a:ea typeface="Dotum" panose="020B0600000101010101" pitchFamily="34" charset="-127"/>
                    <a:cs typeface="Arial" panose="020B0604020202020204" pitchFamily="34" charset="0"/>
                  </a:rPr>
                  <a:t>lũy</a:t>
                </a:r>
                <a:r>
                  <a:rPr lang="en-US" sz="3800" dirty="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=40</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dirty="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vi-VN" sz="3800" i="1">
                        <a:latin typeface="Cambria Math" panose="02040503050406030204" pitchFamily="18" charset="0"/>
                        <a:ea typeface="Arial" panose="020B0604020202020204" pitchFamily="34" charset="0"/>
                        <a:cs typeface="Times New Roman" panose="02020603050405020304" pitchFamily="18" charset="0"/>
                      </a:rPr>
                      <m:t>37</m:t>
                    </m:r>
                    <m:r>
                      <a:rPr lang="en-US" sz="3800" i="1">
                        <a:effectLst/>
                        <a:latin typeface="Cambria Math" panose="02040503050406030204" pitchFamily="18" charset="0"/>
                        <a:ea typeface="Arial" panose="020B0604020202020204" pitchFamily="34" charset="0"/>
                        <a:cs typeface="Times New Roman" panose="02020603050405020304" pitchFamily="18" charset="0"/>
                      </a:rPr>
                      <m:t>,5+</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49,5−40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20</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.5=34,875</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10000" y="2019300"/>
                <a:ext cx="10268112" cy="7591437"/>
              </a:xfrm>
              <a:prstGeom prst="rect">
                <a:avLst/>
              </a:prstGeom>
              <a:blipFill>
                <a:blip r:embed="rId3"/>
                <a:stretch>
                  <a:fillRect l="-196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5240000" y="5829300"/>
            <a:ext cx="2426418" cy="4115157"/>
          </a:xfrm>
          <a:prstGeom prst="rect">
            <a:avLst/>
          </a:prstGeom>
        </p:spPr>
      </p:pic>
    </p:spTree>
    <p:extLst>
      <p:ext uri="{BB962C8B-B14F-4D97-AF65-F5344CB8AC3E}">
        <p14:creationId xmlns:p14="http://schemas.microsoft.com/office/powerpoint/2010/main" val="29221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up)">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83325" y="1958748"/>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25072" y="509134"/>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330076" y="1790700"/>
                <a:ext cx="17094446" cy="832131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Cho mẫu số liệu ghép nhóm bao gồm cả tần số tích lũy như ở </a:t>
                </a:r>
                <a:r>
                  <a:rPr lang="en-US" sz="4000" i="1">
                    <a:latin typeface="Arial" panose="020B0604020202020204" pitchFamily="34" charset="0"/>
                    <a:ea typeface="Arial" panose="020B0604020202020204" pitchFamily="34" charset="0"/>
                    <a:cs typeface="Arial" panose="020B0604020202020204" pitchFamily="34" charset="0"/>
                  </a:rPr>
                  <a:t>Bảng 5</a:t>
                </a:r>
                <a:r>
                  <a:rPr lang="en-US" sz="4000">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Giả sử nhóm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𝑑</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Trung vị của mẫu số liệu ghép nhóm, kí 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theo        công thức:</a:t>
                </a:r>
                <a:r>
                  <a:rPr lang="en-US" sz="40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𝑟</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4000">
                    <a:effectLst/>
                    <a:latin typeface="Arial" panose="020B0604020202020204" pitchFamily="34" charset="0"/>
                    <a:ea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Quy ước: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30076" y="1790700"/>
                <a:ext cx="17094446" cy="8321317"/>
              </a:xfrm>
              <a:prstGeom prst="rect">
                <a:avLst/>
              </a:prstGeom>
              <a:blipFill>
                <a:blip r:embed="rId2"/>
                <a:stretch>
                  <a:fillRect l="-1141" r="-1284" b="-806"/>
                </a:stretch>
              </a:blipFill>
            </p:spPr>
            <p:txBody>
              <a:bodyPr/>
              <a:lstStyle/>
              <a:p>
                <a:r>
                  <a:rPr lang="en-US">
                    <a:noFill/>
                  </a:rPr>
                  <a:t> </a:t>
                </a:r>
              </a:p>
            </p:txBody>
          </p:sp>
        </mc:Fallback>
      </mc:AlternateContent>
      <p:grpSp>
        <p:nvGrpSpPr>
          <p:cNvPr id="39" name="Group 38"/>
          <p:cNvGrpSpPr/>
          <p:nvPr/>
        </p:nvGrpSpPr>
        <p:grpSpPr>
          <a:xfrm>
            <a:off x="6857999" y="41910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p:pic>
        <p:nvPicPr>
          <p:cNvPr id="3" name="Picture 2"/>
          <p:cNvPicPr>
            <a:picLocks noChangeAspect="1"/>
          </p:cNvPicPr>
          <p:nvPr/>
        </p:nvPicPr>
        <p:blipFill>
          <a:blip r:embed="rId3"/>
          <a:stretch>
            <a:fillRect/>
          </a:stretch>
        </p:blipFill>
        <p:spPr>
          <a:xfrm>
            <a:off x="15918522" y="8557900"/>
            <a:ext cx="1944878" cy="1610411"/>
          </a:xfrm>
          <a:prstGeom prst="rect">
            <a:avLst/>
          </a:prstGeom>
        </p:spPr>
      </p:pic>
    </p:spTree>
    <p:extLst>
      <p:ext uri="{BB962C8B-B14F-4D97-AF65-F5344CB8AC3E}">
        <p14:creationId xmlns:p14="http://schemas.microsoft.com/office/powerpoint/2010/main" val="211798772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011056" y="8579767"/>
            <a:ext cx="2213407" cy="1587352"/>
          </a:xfrm>
          <a:prstGeom prst="rect">
            <a:avLst/>
          </a:prstGeom>
        </p:spPr>
      </p:pic>
      <p:grpSp>
        <p:nvGrpSpPr>
          <p:cNvPr id="10" name="Group 9"/>
          <p:cNvGrpSpPr/>
          <p:nvPr/>
        </p:nvGrpSpPr>
        <p:grpSpPr>
          <a:xfrm>
            <a:off x="914400" y="800100"/>
            <a:ext cx="9906000" cy="7128510"/>
            <a:chOff x="541422" y="835981"/>
            <a:chExt cx="9906000" cy="7128510"/>
          </a:xfrm>
        </p:grpSpPr>
        <p:sp>
          <p:nvSpPr>
            <p:cNvPr id="11" name="Rounded Rectangle 10"/>
            <p:cNvSpPr/>
            <p:nvPr/>
          </p:nvSpPr>
          <p:spPr>
            <a:xfrm>
              <a:off x="541422" y="835981"/>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5</a:t>
              </a:r>
            </a:p>
          </p:txBody>
        </p:sp>
        <p:sp>
          <p:nvSpPr>
            <p:cNvPr id="12" name="Rectangle 11"/>
            <p:cNvSpPr/>
            <p:nvPr/>
          </p:nvSpPr>
          <p:spPr>
            <a:xfrm>
              <a:off x="541422" y="2055181"/>
              <a:ext cx="9906000" cy="5909310"/>
            </a:xfrm>
            <a:prstGeom prst="rect">
              <a:avLst/>
            </a:prstGeom>
          </p:spPr>
          <p:txBody>
            <a:bodyPr wrap="square">
              <a:spAutoFit/>
            </a:bodyPr>
            <a:lstStyle/>
            <a:p>
              <a:pPr algn="just">
                <a:lnSpc>
                  <a:spcPct val="150000"/>
                </a:lnSpc>
                <a:spcAft>
                  <a:spcPts val="500"/>
                </a:spcAft>
              </a:pPr>
              <a:r>
                <a:rPr lang="vi-VN" sz="3600"/>
                <a:t>Sau khi điều tra về số học sinh trong 100 lớp học, người ta chia mẫu số liệu đó thành năm nhóm căn cứ vào số lượng học sinh của mỗi lớp (đơn vị: học sinh) và lập bảng tần số ghép nhóm bao gồm cả tần số tích luỹ như Bảng 11. Tìm trung vị của mẫu số liệu đó (làm tròn kết quả đến hàng đơn vị).</a:t>
              </a:r>
            </a:p>
          </p:txBody>
        </p:sp>
      </p:grpSp>
      <p:pic>
        <p:nvPicPr>
          <p:cNvPr id="3" name="Picture 2"/>
          <p:cNvPicPr>
            <a:picLocks noChangeAspect="1"/>
          </p:cNvPicPr>
          <p:nvPr/>
        </p:nvPicPr>
        <p:blipFill>
          <a:blip r:embed="rId3"/>
          <a:stretch>
            <a:fillRect/>
          </a:stretch>
        </p:blipFill>
        <p:spPr>
          <a:xfrm>
            <a:off x="11201400" y="2171700"/>
            <a:ext cx="6327873" cy="6159411"/>
          </a:xfrm>
          <a:prstGeom prst="rect">
            <a:avLst/>
          </a:prstGeom>
        </p:spPr>
      </p:pic>
      <p:sp>
        <p:nvSpPr>
          <p:cNvPr id="20" name="Freeform 33"/>
          <p:cNvSpPr/>
          <p:nvPr/>
        </p:nvSpPr>
        <p:spPr>
          <a:xfrm rot="5400000">
            <a:off x="16217507" y="8513485"/>
            <a:ext cx="258877" cy="2053307"/>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582600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8358185" y="593621"/>
            <a:ext cx="16891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7572" y="1628429"/>
                <a:ext cx="16570327" cy="7908447"/>
              </a:xfrm>
              <a:prstGeom prst="rect">
                <a:avLst/>
              </a:prstGeom>
            </p:spPr>
            <p:txBody>
              <a:bodyPr wrap="square">
                <a:spAutoFit/>
              </a:bodyPr>
              <a:lstStyle/>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Số phần tử của mẫu là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𝑛</m:t>
                    </m:r>
                    <m:r>
                      <a:rPr lang="en-US" sz="3800" i="1" kern="100" smtClean="0">
                        <a:latin typeface="Cambria Math" panose="02040503050406030204" pitchFamily="18" charset="0"/>
                        <a:ea typeface="Calibri" panose="020F0502020204030204" pitchFamily="34" charset="0"/>
                        <a:cs typeface="Arial" panose="020B0604020202020204" pitchFamily="34" charset="0"/>
                      </a:rPr>
                      <m:t>=100</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800" b="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100</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=50</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49&lt;50&lt;79</m:t>
                    </m:r>
                  </m:oMath>
                </a14:m>
                <a:r>
                  <a:rPr lang="en-US" sz="3800" kern="100">
                    <a:latin typeface="Arial" panose="020B0604020202020204" pitchFamily="34" charset="0"/>
                    <a:ea typeface="Calibri" panose="020F0502020204030204" pitchFamily="34" charset="0"/>
                    <a:cs typeface="Arial" panose="020B0604020202020204" pitchFamily="34" charset="0"/>
                  </a:rPr>
                  <a:t>. Suy ra nhóm 4 là nhóm đầu tiên có tần số tích luỹ lớn hơn hoặc bằng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50</m:t>
                    </m:r>
                  </m:oMath>
                </a14:m>
                <a:r>
                  <a:rPr lang="en-US" sz="3800" kern="10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Xét nhóm 4 là nhóm </a:t>
                </a:r>
                <a14:m>
                  <m:oMath xmlns:m="http://schemas.openxmlformats.org/officeDocument/2006/math">
                    <m:d>
                      <m:dPr>
                        <m:begChr m:val="["/>
                        <m:endChr m:val=""/>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latin typeface="Cambria Math" panose="02040503050406030204" pitchFamily="18" charset="0"/>
                            <a:ea typeface="Calibri" panose="020F0502020204030204" pitchFamily="34" charset="0"/>
                            <a:cs typeface="Arial" panose="020B0604020202020204" pitchFamily="34" charset="0"/>
                          </a:rPr>
                          <m:t>42;44)</m:t>
                        </m:r>
                      </m:e>
                    </m:d>
                  </m:oMath>
                </a14:m>
                <a:r>
                  <a:rPr lang="en-US" sz="3800" kern="100">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𝑟</m:t>
                    </m:r>
                    <m:r>
                      <a:rPr lang="en-US" sz="3800" i="1" kern="100" smtClean="0">
                        <a:latin typeface="Cambria Math" panose="02040503050406030204" pitchFamily="18" charset="0"/>
                        <a:ea typeface="Calibri" panose="020F0502020204030204" pitchFamily="34" charset="0"/>
                        <a:cs typeface="Arial" panose="020B0604020202020204" pitchFamily="34" charset="0"/>
                      </a:rPr>
                      <m:t>=42; </m:t>
                    </m:r>
                    <m:r>
                      <a:rPr lang="en-US" sz="3800" i="1" kern="100" smtClean="0">
                        <a:latin typeface="Cambria Math" panose="02040503050406030204" pitchFamily="18" charset="0"/>
                        <a:ea typeface="Calibri" panose="020F0502020204030204" pitchFamily="34" charset="0"/>
                        <a:cs typeface="Arial" panose="020B0604020202020204" pitchFamily="34" charset="0"/>
                      </a:rPr>
                      <m:t>𝑑</m:t>
                    </m:r>
                    <m:r>
                      <a:rPr lang="en-US" sz="3800" i="1" kern="100" smtClean="0">
                        <a:latin typeface="Cambria Math" panose="02040503050406030204" pitchFamily="18" charset="0"/>
                        <a:ea typeface="Calibri" panose="020F0502020204030204" pitchFamily="34" charset="0"/>
                        <a:cs typeface="Arial" panose="020B0604020202020204" pitchFamily="34" charset="0"/>
                      </a:rPr>
                      <m:t>=2;</m:t>
                    </m:r>
                    <m:sSub>
                      <m:sSub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4</m:t>
                        </m:r>
                      </m:sub>
                    </m:sSub>
                    <m:r>
                      <a:rPr lang="en-US" sz="3800" b="0" i="1" kern="100" smtClean="0">
                        <a:latin typeface="Cambria Math" panose="02040503050406030204" pitchFamily="18" charset="0"/>
                        <a:ea typeface="Calibri" panose="020F0502020204030204" pitchFamily="34" charset="0"/>
                        <a:cs typeface="Arial" panose="020B0604020202020204" pitchFamily="34" charset="0"/>
                      </a:rPr>
                      <m:t>=30</m:t>
                    </m:r>
                  </m:oMath>
                </a14:m>
                <a:r>
                  <a:rPr lang="en-US" sz="3800" kern="100">
                    <a:latin typeface="Arial" panose="020B0604020202020204" pitchFamily="34" charset="0"/>
                    <a:ea typeface="Calibri" panose="020F0502020204030204" pitchFamily="34" charset="0"/>
                    <a:cs typeface="Arial" panose="020B0604020202020204" pitchFamily="34" charset="0"/>
                  </a:rPr>
                  <a:t> và nhóm 3 là nhóm </a:t>
                </a:r>
                <a14:m>
                  <m:oMath xmlns:m="http://schemas.openxmlformats.org/officeDocument/2006/math">
                    <m:d>
                      <m:dPr>
                        <m:begChr m:val="["/>
                        <m:endChr m:val=""/>
                        <m:ctrlPr>
                          <a:rPr lang="en-US" sz="3800" i="1" kern="100">
                            <a:latin typeface="Cambria Math" panose="02040503050406030204" pitchFamily="18" charset="0"/>
                            <a:ea typeface="Calibri" panose="020F0502020204030204" pitchFamily="34" charset="0"/>
                            <a:cs typeface="Arial" panose="020B0604020202020204" pitchFamily="34" charset="0"/>
                          </a:rPr>
                        </m:ctrlPr>
                      </m:dPr>
                      <m:e>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0</m:t>
                        </m:r>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libri" panose="020F0502020204030204" pitchFamily="34" charset="0"/>
                            <a:cs typeface="Arial" panose="020B0604020202020204" pitchFamily="34" charset="0"/>
                          </a:rPr>
                          <m:t>)</m:t>
                        </m:r>
                      </m:e>
                    </m:d>
                  </m:oMath>
                </a14:m>
                <a:r>
                  <a:rPr lang="en-US" sz="3800" kern="100">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𝑐</m:t>
                    </m:r>
                    <m:sSub>
                      <m:sSubPr>
                        <m:ctrlPr>
                          <a:rPr lang="en-US" sz="3800" i="1" kern="10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𝑓</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3</m:t>
                        </m:r>
                      </m:sub>
                    </m:sSub>
                    <m:r>
                      <a:rPr lang="en-US" sz="3800" i="1" kern="10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49.</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Áp dụng công thức, ta có trung vị của mẫu số liệu là</a:t>
                </a:r>
              </a:p>
              <a:p>
                <a:pPr lvl="0" algn="ctr">
                  <a:lnSpc>
                    <a:spcPct val="150000"/>
                  </a:lnSpc>
                </a:pPr>
                <a14:m>
                  <m:oMath xmlns:m="http://schemas.openxmlformats.org/officeDocument/2006/math">
                    <m:sSub>
                      <m:sSub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m:t>
                        </m:r>
                      </m:e>
                      <m: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42</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50−49</m:t>
                            </m:r>
                          </m:num>
                          <m:den>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30</m:t>
                            </m:r>
                          </m:den>
                        </m:f>
                      </m:e>
                    </m:d>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≈42</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(học sinh)</a:t>
                </a:r>
              </a:p>
            </p:txBody>
          </p:sp>
        </mc:Choice>
        <mc:Fallback xmlns="">
          <p:sp>
            <p:nvSpPr>
              <p:cNvPr id="7" name="Rectangle 6"/>
              <p:cNvSpPr>
                <a:spLocks noRot="1" noChangeAspect="1" noMove="1" noResize="1" noEditPoints="1" noAdjustHandles="1" noChangeArrowheads="1" noChangeShapeType="1" noTextEdit="1"/>
              </p:cNvSpPr>
              <p:nvPr/>
            </p:nvSpPr>
            <p:spPr>
              <a:xfrm>
                <a:off x="917572" y="1628429"/>
                <a:ext cx="16570327" cy="7908447"/>
              </a:xfrm>
              <a:prstGeom prst="rect">
                <a:avLst/>
              </a:prstGeom>
              <a:blipFill>
                <a:blip r:embed="rId2"/>
                <a:stretch>
                  <a:fillRect l="-1214" r="-1214"/>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a:off x="16453459" y="477644"/>
            <a:ext cx="1682141" cy="1206353"/>
          </a:xfrm>
          <a:prstGeom prst="rect">
            <a:avLst/>
          </a:prstGeom>
        </p:spPr>
      </p:pic>
    </p:spTree>
    <p:extLst>
      <p:ext uri="{BB962C8B-B14F-4D97-AF65-F5344CB8AC3E}">
        <p14:creationId xmlns:p14="http://schemas.microsoft.com/office/powerpoint/2010/main" val="19809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up)">
                                      <p:cBhvr>
                                        <p:cTn id="32" dur="500"/>
                                        <p:tgtEl>
                                          <p:spTgt spid="7">
                                            <p:txEl>
                                              <p:pRg st="4" end="4"/>
                                            </p:txEl>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wipe(up)">
                                      <p:cBhvr>
                                        <p:cTn id="3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1341120" y="605589"/>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8" name="TextBox 7"/>
          <p:cNvSpPr txBox="1"/>
          <p:nvPr/>
        </p:nvSpPr>
        <p:spPr>
          <a:xfrm>
            <a:off x="5334000" y="587542"/>
            <a:ext cx="12030063" cy="946413"/>
          </a:xfrm>
          <a:prstGeom prst="rect">
            <a:avLst/>
          </a:prstGeom>
          <a:noFill/>
        </p:spPr>
        <p:txBody>
          <a:bodyPr wrap="square" rtlCol="0">
            <a:spAutoFit/>
          </a:bodyPr>
          <a:lstStyle/>
          <a:p>
            <a:pPr lvl="0" algn="just">
              <a:lnSpc>
                <a:spcPct val="150000"/>
              </a:lnSpc>
            </a:pPr>
            <a:r>
              <a:rPr lang="vi-VN" sz="3700">
                <a:solidFill>
                  <a:prstClr val="black"/>
                </a:solidFill>
                <a:cs typeface="Arial" panose="020B0604020202020204" pitchFamily="34" charset="0"/>
              </a:rPr>
              <a:t>Xác định trung vị của mẫu số liệu ghép nhóm ở Bảng 1.</a:t>
            </a:r>
          </a:p>
        </p:txBody>
      </p:sp>
      <p:sp>
        <p:nvSpPr>
          <p:cNvPr id="14" name="TextBox 13"/>
          <p:cNvSpPr txBox="1"/>
          <p:nvPr/>
        </p:nvSpPr>
        <p:spPr>
          <a:xfrm>
            <a:off x="8445500" y="1782598"/>
            <a:ext cx="1397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vi-VN"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7647882" y="2736360"/>
                <a:ext cx="9525000" cy="5781519"/>
              </a:xfrm>
              <a:prstGeom prst="rect">
                <a:avLst/>
              </a:prstGeom>
            </p:spPr>
            <p:txBody>
              <a:bodyPr wrap="square">
                <a:spAutoFit/>
              </a:bodyPr>
              <a:lstStyle/>
              <a:p>
                <a:pPr algn="just">
                  <a:lnSpc>
                    <a:spcPct val="150000"/>
                  </a:lnSpc>
                </a:pPr>
                <a:r>
                  <a:rPr lang="en-US" sz="3700">
                    <a:latin typeface="Arial" panose="020B0604020202020204" pitchFamily="34" charset="0"/>
                    <a:ea typeface="Arial" panose="020B0604020202020204" pitchFamily="34" charset="0"/>
                    <a:cs typeface="Arial" panose="020B0604020202020204" pitchFamily="34" charset="0"/>
                  </a:rPr>
                  <a:t>Nhóm 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120</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en-US" sz="3700">
                    <a:effectLst/>
                    <a:latin typeface="Arial" panose="020B0604020202020204" pitchFamily="34" charset="0"/>
                    <a:ea typeface="Dotum" panose="020B0600000101010101" pitchFamily="34" charset="-127"/>
                    <a:cs typeface="Arial" panose="020B0604020202020204" pitchFamily="34" charset="0"/>
                  </a:rPr>
                  <a:t> là nhóm 3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=8</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700" i="1">
                        <a:effectLst/>
                        <a:latin typeface="Cambria Math" panose="02040503050406030204" pitchFamily="18" charset="0"/>
                        <a:ea typeface="Dotum" panose="020B0600000101010101" pitchFamily="34" charset="-127"/>
                        <a:cs typeface="Times New Roman" panose="02020603050405020304" pitchFamily="18" charset="0"/>
                      </a:rPr>
                      <m:t>=12−8=4</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=42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=8+</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60−42</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den>
                        </m:f>
                      </m:e>
                    </m:d>
                    <m:r>
                      <a:rPr lang="en-US" sz="3700" i="1">
                        <a:effectLst/>
                        <a:latin typeface="Cambria Math" panose="02040503050406030204" pitchFamily="18" charset="0"/>
                        <a:ea typeface="Dotum" panose="020B0600000101010101" pitchFamily="34" charset="-127"/>
                        <a:cs typeface="Times New Roman" panose="02020603050405020304" pitchFamily="18" charset="0"/>
                      </a:rPr>
                      <m:t> . 4=9,5</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47882" y="2736360"/>
                <a:ext cx="9525000" cy="5781519"/>
              </a:xfrm>
              <a:prstGeom prst="rect">
                <a:avLst/>
              </a:prstGeom>
              <a:blipFill>
                <a:blip r:embed="rId2"/>
                <a:stretch>
                  <a:fillRect l="-2049" r="-1985"/>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rot="4334763" flipH="1">
            <a:off x="16644306" y="8599777"/>
            <a:ext cx="1668951" cy="1550509"/>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046730"/>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510069"/>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484532"/>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3678"/>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418437"/>
                      </a:ext>
                    </a:extLst>
                  </a:tr>
                  <a:tr h="874636">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𝑛</m:t>
                                </m:r>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145946" r="-200317"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145946" r="-100955"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145946" r="-635" b="-500000"/>
                          </a:stretch>
                        </a:blipFill>
                      </a:tcPr>
                    </a:tc>
                    <a:extLst>
                      <a:ext uri="{0D108BD9-81ED-4DB2-BD59-A6C34878D82A}">
                        <a16:rowId xmlns:a16="http://schemas.microsoft.com/office/drawing/2014/main" val="310604673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247619" r="-200317"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247619" r="-100955"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247619" r="-635" b="-403401"/>
                          </a:stretch>
                        </a:blipFill>
                      </a:tcPr>
                    </a:tc>
                    <a:extLst>
                      <a:ext uri="{0D108BD9-81ED-4DB2-BD59-A6C34878D82A}">
                        <a16:rowId xmlns:a16="http://schemas.microsoft.com/office/drawing/2014/main" val="301251006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345270" r="-200317"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345270" r="-10095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345270" r="-635" b="-300676"/>
                          </a:stretch>
                        </a:blipFill>
                      </a:tcPr>
                    </a:tc>
                    <a:extLst>
                      <a:ext uri="{0D108BD9-81ED-4DB2-BD59-A6C34878D82A}">
                        <a16:rowId xmlns:a16="http://schemas.microsoft.com/office/drawing/2014/main" val="407748453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445270" r="-200317"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445270" r="-10095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445270" r="-635" b="-200676"/>
                          </a:stretch>
                        </a:blipFill>
                      </a:tcPr>
                    </a:tc>
                    <a:extLst>
                      <a:ext uri="{0D108BD9-81ED-4DB2-BD59-A6C34878D82A}">
                        <a16:rowId xmlns:a16="http://schemas.microsoft.com/office/drawing/2014/main" val="15827367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548980" r="-200317"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548980" r="-10095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548980" r="-635" b="-102041"/>
                          </a:stretch>
                        </a:blipFill>
                      </a:tcPr>
                    </a:tc>
                    <a:extLst>
                      <a:ext uri="{0D108BD9-81ED-4DB2-BD59-A6C34878D82A}">
                        <a16:rowId xmlns:a16="http://schemas.microsoft.com/office/drawing/2014/main" val="482418437"/>
                      </a:ext>
                    </a:extLst>
                  </a:tr>
                  <a:tr h="899160">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644595" r="-100955" b="-1351"/>
                          </a:stretch>
                        </a:blipFill>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Fallback>
      </mc:AlternateContent>
    </p:spTree>
    <p:extLst>
      <p:ext uri="{BB962C8B-B14F-4D97-AF65-F5344CB8AC3E}">
        <p14:creationId xmlns:p14="http://schemas.microsoft.com/office/powerpoint/2010/main" val="3308151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974473" y="1383284"/>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2708826" y="3367082"/>
            <a:ext cx="11674143" cy="865173"/>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Mẫu số liệu ghép nhóm</a:t>
            </a:r>
          </a:p>
        </p:txBody>
      </p:sp>
      <p:sp>
        <p:nvSpPr>
          <p:cNvPr id="37" name="TextBox 37"/>
          <p:cNvSpPr txBox="1"/>
          <p:nvPr/>
        </p:nvSpPr>
        <p:spPr>
          <a:xfrm>
            <a:off x="2708826" y="5403908"/>
            <a:ext cx="6016474" cy="1938992"/>
          </a:xfrm>
          <a:prstGeom prst="rect">
            <a:avLst/>
          </a:prstGeom>
        </p:spPr>
        <p:txBody>
          <a:bodyPr wrap="square" lIns="0" tIns="0" rIns="0" bIns="0" rtlCol="0" anchor="t">
            <a:spAutoFit/>
          </a:bodyPr>
          <a:lstStyle/>
          <a:p>
            <a:pPr>
              <a:lnSpc>
                <a:spcPct val="150000"/>
              </a:lnSpc>
            </a:pPr>
            <a:r>
              <a:rPr lang="vi-VN" sz="4200" b="1" spc="80">
                <a:solidFill>
                  <a:srgbClr val="4F81BD">
                    <a:lumMod val="50000"/>
                  </a:srgbClr>
                </a:solidFill>
                <a:cs typeface="Arial" panose="020B0604020202020204" pitchFamily="34" charset="0"/>
              </a:rPr>
              <a:t>Số trung bình cộng (Số trung bình)</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5828581" y="455965"/>
            <a:ext cx="804037" cy="2057698"/>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olded Corner 39"/>
          <p:cNvSpPr/>
          <p:nvPr/>
        </p:nvSpPr>
        <p:spPr>
          <a:xfrm>
            <a:off x="966452" y="3314700"/>
            <a:ext cx="1243835" cy="1086626"/>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a:t>
            </a:r>
          </a:p>
        </p:txBody>
      </p:sp>
      <p:sp>
        <p:nvSpPr>
          <p:cNvPr id="42" name="Folded Corner 41"/>
          <p:cNvSpPr/>
          <p:nvPr/>
        </p:nvSpPr>
        <p:spPr>
          <a:xfrm>
            <a:off x="966452" y="5830091"/>
            <a:ext cx="1243835" cy="1086626"/>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II</a:t>
            </a:r>
          </a:p>
        </p:txBody>
      </p:sp>
      <p:sp>
        <p:nvSpPr>
          <p:cNvPr id="44" name="TextBox 36"/>
          <p:cNvSpPr txBox="1"/>
          <p:nvPr/>
        </p:nvSpPr>
        <p:spPr>
          <a:xfrm>
            <a:off x="12691256" y="3367082"/>
            <a:ext cx="3539344" cy="969496"/>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Trung vị</a:t>
            </a:r>
          </a:p>
        </p:txBody>
      </p:sp>
      <p:sp>
        <p:nvSpPr>
          <p:cNvPr id="45" name="Folded Corner 44"/>
          <p:cNvSpPr/>
          <p:nvPr/>
        </p:nvSpPr>
        <p:spPr>
          <a:xfrm>
            <a:off x="10948881" y="3314700"/>
            <a:ext cx="1243835" cy="1086626"/>
          </a:xfrm>
          <a:prstGeom prst="foldedCorner">
            <a:avLst/>
          </a:prstGeom>
          <a:solidFill>
            <a:schemeClr val="accent5"/>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III</a:t>
            </a:r>
          </a:p>
        </p:txBody>
      </p:sp>
      <p:sp>
        <p:nvSpPr>
          <p:cNvPr id="46" name="TextBox 36"/>
          <p:cNvSpPr txBox="1"/>
          <p:nvPr/>
        </p:nvSpPr>
        <p:spPr>
          <a:xfrm>
            <a:off x="12691256" y="5882473"/>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Tứ phân vị</a:t>
            </a:r>
          </a:p>
        </p:txBody>
      </p:sp>
      <p:sp>
        <p:nvSpPr>
          <p:cNvPr id="47" name="Folded Corner 46"/>
          <p:cNvSpPr/>
          <p:nvPr/>
        </p:nvSpPr>
        <p:spPr>
          <a:xfrm>
            <a:off x="10948881" y="5830091"/>
            <a:ext cx="1243835" cy="1086626"/>
          </a:xfrm>
          <a:prstGeom prst="foldedCorner">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IV</a:t>
            </a:r>
          </a:p>
        </p:txBody>
      </p:sp>
      <p:sp>
        <p:nvSpPr>
          <p:cNvPr id="48" name="TextBox 36"/>
          <p:cNvSpPr txBox="1"/>
          <p:nvPr/>
        </p:nvSpPr>
        <p:spPr>
          <a:xfrm>
            <a:off x="12691256" y="8509232"/>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Mốt</a:t>
            </a:r>
          </a:p>
        </p:txBody>
      </p:sp>
      <p:sp>
        <p:nvSpPr>
          <p:cNvPr id="49" name="Folded Corner 48"/>
          <p:cNvSpPr/>
          <p:nvPr/>
        </p:nvSpPr>
        <p:spPr>
          <a:xfrm>
            <a:off x="10948881" y="8456850"/>
            <a:ext cx="1243835" cy="1086626"/>
          </a:xfrm>
          <a:prstGeom prst="foldedCorner">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V</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anim calcmode="lin" valueType="num">
                                      <p:cBhvr>
                                        <p:cTn id="39" dur="500" fill="hold"/>
                                        <p:tgtEl>
                                          <p:spTgt spid="44"/>
                                        </p:tgtEl>
                                        <p:attrNameLst>
                                          <p:attrName>ppt_x</p:attrName>
                                        </p:attrNameLst>
                                      </p:cBhvr>
                                      <p:tavLst>
                                        <p:tav tm="0">
                                          <p:val>
                                            <p:strVal val="#ppt_x"/>
                                          </p:val>
                                        </p:tav>
                                        <p:tav tm="100000">
                                          <p:val>
                                            <p:strVal val="#ppt_x"/>
                                          </p:val>
                                        </p:tav>
                                      </p:tavLst>
                                    </p:anim>
                                    <p:anim calcmode="lin" valueType="num">
                                      <p:cBhvr>
                                        <p:cTn id="40" dur="500" fill="hold"/>
                                        <p:tgtEl>
                                          <p:spTgt spid="44"/>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anim calcmode="lin" valueType="num">
                                      <p:cBhvr>
                                        <p:cTn id="45" dur="500" fill="hold"/>
                                        <p:tgtEl>
                                          <p:spTgt spid="47"/>
                                        </p:tgtEl>
                                        <p:attrNameLst>
                                          <p:attrName>ppt_x</p:attrName>
                                        </p:attrNameLst>
                                      </p:cBhvr>
                                      <p:tavLst>
                                        <p:tav tm="0">
                                          <p:val>
                                            <p:strVal val="#ppt_x"/>
                                          </p:val>
                                        </p:tav>
                                        <p:tav tm="100000">
                                          <p:val>
                                            <p:strVal val="#ppt_x"/>
                                          </p:val>
                                        </p:tav>
                                      </p:tavLst>
                                    </p:anim>
                                    <p:anim calcmode="lin" valueType="num">
                                      <p:cBhvr>
                                        <p:cTn id="46" dur="5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anim calcmode="lin" valueType="num">
                                      <p:cBhvr>
                                        <p:cTn id="50" dur="500" fill="hold"/>
                                        <p:tgtEl>
                                          <p:spTgt spid="46"/>
                                        </p:tgtEl>
                                        <p:attrNameLst>
                                          <p:attrName>ppt_x</p:attrName>
                                        </p:attrNameLst>
                                      </p:cBhvr>
                                      <p:tavLst>
                                        <p:tav tm="0">
                                          <p:val>
                                            <p:strVal val="#ppt_x"/>
                                          </p:val>
                                        </p:tav>
                                        <p:tav tm="100000">
                                          <p:val>
                                            <p:strVal val="#ppt_x"/>
                                          </p:val>
                                        </p:tav>
                                      </p:tavLst>
                                    </p:anim>
                                    <p:anim calcmode="lin" valueType="num">
                                      <p:cBhvr>
                                        <p:cTn id="51" dur="500" fill="hold"/>
                                        <p:tgtEl>
                                          <p:spTgt spid="46"/>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anim calcmode="lin" valueType="num">
                                      <p:cBhvr>
                                        <p:cTn id="56" dur="500" fill="hold"/>
                                        <p:tgtEl>
                                          <p:spTgt spid="49"/>
                                        </p:tgtEl>
                                        <p:attrNameLst>
                                          <p:attrName>ppt_x</p:attrName>
                                        </p:attrNameLst>
                                      </p:cBhvr>
                                      <p:tavLst>
                                        <p:tav tm="0">
                                          <p:val>
                                            <p:strVal val="#ppt_x"/>
                                          </p:val>
                                        </p:tav>
                                        <p:tav tm="100000">
                                          <p:val>
                                            <p:strVal val="#ppt_x"/>
                                          </p:val>
                                        </p:tav>
                                      </p:tavLst>
                                    </p:anim>
                                    <p:anim calcmode="lin" valueType="num">
                                      <p:cBhvr>
                                        <p:cTn id="57" dur="500" fill="hold"/>
                                        <p:tgtEl>
                                          <p:spTgt spid="4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anim calcmode="lin" valueType="num">
                                      <p:cBhvr>
                                        <p:cTn id="61" dur="500" fill="hold"/>
                                        <p:tgtEl>
                                          <p:spTgt spid="48"/>
                                        </p:tgtEl>
                                        <p:attrNameLst>
                                          <p:attrName>ppt_x</p:attrName>
                                        </p:attrNameLst>
                                      </p:cBhvr>
                                      <p:tavLst>
                                        <p:tav tm="0">
                                          <p:val>
                                            <p:strVal val="#ppt_x"/>
                                          </p:val>
                                        </p:tav>
                                        <p:tav tm="100000">
                                          <p:val>
                                            <p:strVal val="#ppt_x"/>
                                          </p:val>
                                        </p:tav>
                                      </p:tavLst>
                                    </p:anim>
                                    <p:anim calcmode="lin" valueType="num">
                                      <p:cBhvr>
                                        <p:cTn id="62"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40" grpId="0" animBg="1"/>
      <p:bldP spid="42" grpId="0" animBg="1"/>
      <p:bldP spid="44" grpId="0"/>
      <p:bldP spid="45" grpId="0" animBg="1"/>
      <p:bldP spid="46" grpId="0"/>
      <p:bldP spid="47" grpId="0" animBg="1"/>
      <p:bldP spid="48" grpId="0"/>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652343" y="2714439"/>
            <a:ext cx="15824810" cy="397300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72744" y="2554022"/>
              <a:ext cx="9104307" cy="24121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vi-VN" sz="4100">
                  <a:solidFill>
                    <a:srgbClr val="080808"/>
                  </a:solidFill>
                  <a:ea typeface="Calibri" panose="020F0502020204030204" pitchFamily="34" charset="0"/>
                  <a:cs typeface="Arial" panose="020B0604020202020204" pitchFamily="34" charset="0"/>
                </a:rPr>
                <a:t>Trung vị của mẫu số liệu sau khi ghép nhóm xấp xỉ với trung vị của mẫu số liệu không ghép nhóm ban đầu và có thể dùng để đại diện cho mẫu số liệu đã cho.</a:t>
              </a:r>
              <a:endParaRPr kumimoji="0" lang="en-US" sz="41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flipH="1">
            <a:off x="13129879" y="6096201"/>
            <a:ext cx="2953448" cy="3431287"/>
          </a:xfrm>
          <a:prstGeom prst="rect">
            <a:avLst/>
          </a:prstGeom>
        </p:spPr>
      </p:pic>
    </p:spTree>
    <p:extLst>
      <p:ext uri="{BB962C8B-B14F-4D97-AF65-F5344CB8AC3E}">
        <p14:creationId xmlns:p14="http://schemas.microsoft.com/office/powerpoint/2010/main" val="272353690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719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IV</a:t>
            </a:r>
          </a:p>
        </p:txBody>
      </p:sp>
      <p:sp>
        <p:nvSpPr>
          <p:cNvPr id="33" name="TextBox 33"/>
          <p:cNvSpPr txBox="1"/>
          <p:nvPr/>
        </p:nvSpPr>
        <p:spPr>
          <a:xfrm>
            <a:off x="1422387" y="5201334"/>
            <a:ext cx="14284721" cy="253915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TỨ</a:t>
            </a:r>
            <a:r>
              <a:rPr kumimoji="0" lang="en-US" sz="11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PHÂN </a:t>
            </a: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VỊ</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441799191"/>
      </p:ext>
    </p:extLst>
  </p:cSld>
  <p:clrMapOvr>
    <a:masterClrMapping/>
  </p:clrMapOvr>
  <p:transition spd="med">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50886" y="1409700"/>
            <a:ext cx="17061387" cy="8065721"/>
            <a:chOff x="754467" y="1346576"/>
            <a:chExt cx="17061387" cy="8065721"/>
          </a:xfrm>
        </p:grpSpPr>
        <p:sp>
          <p:nvSpPr>
            <p:cNvPr id="12" name="Rectangle 11"/>
            <p:cNvSpPr/>
            <p:nvPr/>
          </p:nvSpPr>
          <p:spPr>
            <a:xfrm>
              <a:off x="754468" y="1346576"/>
              <a:ext cx="17061386" cy="2528834"/>
            </a:xfrm>
            <a:prstGeom prst="rect">
              <a:avLst/>
            </a:prstGeom>
          </p:spPr>
          <p:txBody>
            <a:bodyPr wrap="square">
              <a:spAutoFit/>
            </a:bodyPr>
            <a:lstStyle/>
            <a:p>
              <a:pPr lvl="0" algn="just">
                <a:lnSpc>
                  <a:spcPct val="150000"/>
                </a:lnSpc>
                <a:defRPr/>
              </a:pPr>
              <a:r>
                <a:rPr kumimoji="0" lang="vi-VN"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6.</a:t>
              </a:r>
              <a:r>
                <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Giáo viên chủ nhiệm chia thời gian sử dụng Internet trong một ngày của 40 học sinh thành năm nhóm (đơn vị: phút) và lập bảng tần số ghép nhóm bao gồm cả tần số tích lũy như Bảng 12.</a:t>
              </a:r>
            </a:p>
          </p:txBody>
        </p:sp>
        <mc:AlternateContent xmlns:mc="http://schemas.openxmlformats.org/markup-compatibility/2006" xmlns:a14="http://schemas.microsoft.com/office/drawing/2010/main">
          <mc:Choice Requires="a14">
            <p:sp>
              <p:nvSpPr>
                <p:cNvPr id="5" name="Rectangle 4"/>
                <p:cNvSpPr/>
                <p:nvPr/>
              </p:nvSpPr>
              <p:spPr>
                <a:xfrm>
                  <a:off x="754467" y="3989851"/>
                  <a:ext cx="9812313" cy="5422446"/>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a) Tìm trung vị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Arial" panose="020B0604020202020204" pitchFamily="34" charset="0"/>
                      <a:cs typeface="Arial" panose="020B0604020202020204" pitchFamily="34" charset="0"/>
                    </a:rPr>
                    <a:t> của mẫu số liệu ghép nhóm đó. Trung vị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vi-VN" sz="3600">
                      <a:solidFill>
                        <a:srgbClr val="000000"/>
                      </a:solidFill>
                      <a:latin typeface="Arial" panose="020B0604020202020204" pitchFamily="34" charset="0"/>
                      <a:cs typeface="Arial" panose="020B0604020202020204" pitchFamily="34" charset="0"/>
                    </a:rPr>
                    <a:t> còn gọi là </a:t>
                  </a:r>
                  <a:r>
                    <a:rPr lang="vi-VN" sz="3600" i="1">
                      <a:solidFill>
                        <a:srgbClr val="000000"/>
                      </a:solidFill>
                      <a:latin typeface="Arial" panose="020B0604020202020204" pitchFamily="34" charset="0"/>
                      <a:cs typeface="Arial" panose="020B0604020202020204" pitchFamily="34" charset="0"/>
                    </a:rPr>
                    <a:t>tứ phân vị thứ hai</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2</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của mẫu số liệu trên.</a:t>
                  </a:r>
                </a:p>
                <a:p>
                  <a:pPr algn="just">
                    <a:lnSpc>
                      <a:spcPct val="150000"/>
                    </a:lnSpc>
                  </a:pPr>
                  <a:r>
                    <a:rPr lang="vi-VN" sz="3600">
                      <a:solidFill>
                        <a:srgbClr val="000000"/>
                      </a:solidFill>
                      <a:latin typeface="Arial" panose="020B0604020202020204" pitchFamily="34" charset="0"/>
                      <a:cs typeface="Arial" panose="020B0604020202020204" pitchFamily="34" charset="0"/>
                    </a:rPr>
                    <a:t>b)</a:t>
                  </a:r>
                  <a:r>
                    <a:rPr lang="en-US"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•Nhóm 2 là nhóm đầu tiên có tần số tích lũy lớn hơn hoặc bằng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40</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=10</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có đúng không?</a:t>
                  </a:r>
                </a:p>
              </p:txBody>
            </p:sp>
          </mc:Choice>
          <mc:Fallback xmlns="">
            <p:sp>
              <p:nvSpPr>
                <p:cNvPr id="5" name="Rectangle 4"/>
                <p:cNvSpPr>
                  <a:spLocks noRot="1" noChangeAspect="1" noMove="1" noResize="1" noEditPoints="1" noAdjustHandles="1" noChangeArrowheads="1" noChangeShapeType="1" noTextEdit="1"/>
                </p:cNvSpPr>
                <p:nvPr/>
              </p:nvSpPr>
              <p:spPr>
                <a:xfrm>
                  <a:off x="754467" y="3989851"/>
                  <a:ext cx="9812313" cy="5422446"/>
                </a:xfrm>
                <a:prstGeom prst="rect">
                  <a:avLst/>
                </a:prstGeom>
                <a:blipFill>
                  <a:blip r:embed="rId2"/>
                  <a:stretch>
                    <a:fillRect l="-1863" r="-1863"/>
                  </a:stretch>
                </a:blipFill>
              </p:spPr>
              <p:txBody>
                <a:bodyPr/>
                <a:lstStyle/>
                <a:p>
                  <a:r>
                    <a:rPr lang="en-US">
                      <a:noFill/>
                    </a:rPr>
                    <a:t> </a:t>
                  </a:r>
                </a:p>
              </p:txBody>
            </p:sp>
          </mc:Fallback>
        </mc:AlternateContent>
      </p:grpSp>
      <p:sp>
        <p:nvSpPr>
          <p:cNvPr id="10" name="Rectangle 9"/>
          <p:cNvSpPr/>
          <p:nvPr/>
        </p:nvSpPr>
        <p:spPr>
          <a:xfrm>
            <a:off x="13457803" y="9313149"/>
            <a:ext cx="1762021"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Bảng 1</a:t>
            </a:r>
            <a:r>
              <a:rPr kumimoji="0" lang="en-US"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300" b="0" i="1"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722124570"/>
              </p:ext>
            </p:extLst>
          </p:nvPr>
        </p:nvGraphicFramePr>
        <p:xfrm>
          <a:off x="11177004" y="3543301"/>
          <a:ext cx="6323620" cy="5486400"/>
        </p:xfrm>
        <a:graphic>
          <a:graphicData uri="http://schemas.openxmlformats.org/drawingml/2006/table">
            <a:tbl>
              <a:tblPr/>
              <a:tblGrid>
                <a:gridCol w="2332263">
                  <a:extLst>
                    <a:ext uri="{9D8B030D-6E8A-4147-A177-3AD203B41FA5}">
                      <a16:colId xmlns:a16="http://schemas.microsoft.com/office/drawing/2014/main" val="2574266180"/>
                    </a:ext>
                  </a:extLst>
                </a:gridCol>
                <a:gridCol w="1707828">
                  <a:extLst>
                    <a:ext uri="{9D8B030D-6E8A-4147-A177-3AD203B41FA5}">
                      <a16:colId xmlns:a16="http://schemas.microsoft.com/office/drawing/2014/main" val="2938072175"/>
                    </a:ext>
                  </a:extLst>
                </a:gridCol>
                <a:gridCol w="2283529">
                  <a:extLst>
                    <a:ext uri="{9D8B030D-6E8A-4147-A177-3AD203B41FA5}">
                      <a16:colId xmlns:a16="http://schemas.microsoft.com/office/drawing/2014/main" val="4131994265"/>
                    </a:ext>
                  </a:extLst>
                </a:gridCol>
              </a:tblGrid>
              <a:tr h="1399216">
                <a:tc>
                  <a:txBody>
                    <a:bodyPr/>
                    <a:lstStyle/>
                    <a:p>
                      <a:pPr algn="ctr"/>
                      <a:r>
                        <a:rPr lang="en-US" sz="3500" b="0">
                          <a:solidFill>
                            <a:srgbClr val="000000"/>
                          </a:solidFill>
                          <a:effectLst/>
                          <a:latin typeface="Arial" panose="020B0604020202020204" pitchFamily="34" charset="0"/>
                          <a:cs typeface="Arial" panose="020B0604020202020204" pitchFamily="34" charset="0"/>
                        </a:rPr>
                        <a:t>Nhóm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 tích lũy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92302525"/>
                  </a:ext>
                </a:extLst>
              </a:tr>
              <a:tr h="3332343">
                <a:tc>
                  <a:txBody>
                    <a:bodyPr/>
                    <a:lstStyle/>
                    <a:p>
                      <a:pPr algn="ctr"/>
                      <a:r>
                        <a:rPr lang="en-US" sz="3500">
                          <a:solidFill>
                            <a:srgbClr val="000000"/>
                          </a:solidFill>
                          <a:effectLst/>
                          <a:latin typeface="Arial" panose="020B0604020202020204" pitchFamily="34" charset="0"/>
                          <a:cs typeface="Arial" panose="020B0604020202020204" pitchFamily="34" charset="0"/>
                        </a:rPr>
                        <a:t>[0; 60)</a:t>
                      </a:r>
                    </a:p>
                    <a:p>
                      <a:pPr algn="ctr"/>
                      <a:r>
                        <a:rPr lang="en-US" sz="3500">
                          <a:solidFill>
                            <a:srgbClr val="000000"/>
                          </a:solidFill>
                          <a:effectLst/>
                          <a:latin typeface="Arial" panose="020B0604020202020204" pitchFamily="34" charset="0"/>
                          <a:cs typeface="Arial" panose="020B0604020202020204" pitchFamily="34" charset="0"/>
                        </a:rPr>
                        <a:t>[60; 120)</a:t>
                      </a:r>
                    </a:p>
                    <a:p>
                      <a:pPr algn="ctr"/>
                      <a:r>
                        <a:rPr lang="en-US" sz="3500">
                          <a:solidFill>
                            <a:srgbClr val="000000"/>
                          </a:solidFill>
                          <a:effectLst/>
                          <a:latin typeface="Arial" panose="020B0604020202020204" pitchFamily="34" charset="0"/>
                          <a:cs typeface="Arial" panose="020B0604020202020204" pitchFamily="34" charset="0"/>
                        </a:rPr>
                        <a:t>[120; 180)</a:t>
                      </a:r>
                    </a:p>
                    <a:p>
                      <a:pPr algn="ctr"/>
                      <a:r>
                        <a:rPr lang="en-US" sz="3500">
                          <a:solidFill>
                            <a:srgbClr val="000000"/>
                          </a:solidFill>
                          <a:effectLst/>
                          <a:latin typeface="Arial" panose="020B0604020202020204" pitchFamily="34" charset="0"/>
                          <a:cs typeface="Arial" panose="020B0604020202020204" pitchFamily="34" charset="0"/>
                        </a:rPr>
                        <a:t>[180; 240)</a:t>
                      </a:r>
                    </a:p>
                    <a:p>
                      <a:pPr algn="ctr"/>
                      <a:r>
                        <a:rPr lang="en-US" sz="3500">
                          <a:solidFill>
                            <a:srgbClr val="000000"/>
                          </a:solidFill>
                          <a:effectLst/>
                          <a:latin typeface="Arial" panose="020B0604020202020204" pitchFamily="34" charset="0"/>
                          <a:cs typeface="Arial" panose="020B0604020202020204" pitchFamily="34" charset="0"/>
                        </a:rPr>
                        <a:t>[240; 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19</a:t>
                      </a:r>
                    </a:p>
                    <a:p>
                      <a:pPr algn="ctr"/>
                      <a:r>
                        <a:rPr lang="en-US" sz="3500">
                          <a:solidFill>
                            <a:srgbClr val="000000"/>
                          </a:solidFill>
                          <a:effectLst/>
                          <a:latin typeface="Arial" panose="020B0604020202020204" pitchFamily="34" charset="0"/>
                          <a:cs typeface="Arial" panose="020B0604020202020204" pitchFamily="34" charset="0"/>
                        </a:rPr>
                        <a:t>32</a:t>
                      </a:r>
                    </a:p>
                    <a:p>
                      <a:pPr algn="ctr"/>
                      <a:r>
                        <a:rPr lang="en-US" sz="3500">
                          <a:solidFill>
                            <a:srgbClr val="000000"/>
                          </a:solidFill>
                          <a:effectLst/>
                          <a:latin typeface="Arial" panose="020B0604020202020204" pitchFamily="34" charset="0"/>
                          <a:cs typeface="Arial" panose="020B0604020202020204" pitchFamily="34" charset="0"/>
                        </a:rPr>
                        <a:t>38</a:t>
                      </a:r>
                    </a:p>
                    <a:p>
                      <a:pPr algn="ctr"/>
                      <a:r>
                        <a:rPr lang="en-US" sz="3500">
                          <a:solidFill>
                            <a:srgbClr val="000000"/>
                          </a:solidFill>
                          <a:effectLst/>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99967593"/>
                  </a:ext>
                </a:extLst>
              </a:tr>
              <a:tr h="754841">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n =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7309909"/>
                  </a:ext>
                </a:extLst>
              </a:tr>
            </a:tbl>
          </a:graphicData>
        </a:graphic>
      </p:graphicFrame>
    </p:spTree>
    <p:extLst>
      <p:ext uri="{BB962C8B-B14F-4D97-AF65-F5344CB8AC3E}">
        <p14:creationId xmlns:p14="http://schemas.microsoft.com/office/powerpoint/2010/main" val="170211731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597106" y="1435496"/>
                <a:ext cx="17113839" cy="8463086"/>
              </a:xfrm>
              <a:prstGeom prst="rect">
                <a:avLst/>
              </a:prstGeom>
            </p:spPr>
            <p:txBody>
              <a:bodyPr wrap="square">
                <a:spAutoFit/>
              </a:bodyPr>
              <a:lstStyle/>
              <a:p>
                <a:pPr lvl="0" algn="just">
                  <a:lnSpc>
                    <a:spcPct val="150000"/>
                  </a:lnSpc>
                  <a:defRPr/>
                </a:pPr>
                <a:r>
                  <a:rPr lang="vi-VN" sz="3600">
                    <a:solidFill>
                      <a:srgbClr val="000000"/>
                    </a:solidFill>
                    <a:latin typeface="Arial" panose="020B0604020202020204" pitchFamily="34" charset="0"/>
                    <a:cs typeface="Arial" panose="020B0604020202020204" pitchFamily="34" charset="0"/>
                  </a:rPr>
                  <a:t>⦁Tìm đầu mút trái </a:t>
                </a:r>
                <a14:m>
                  <m:oMath xmlns:m="http://schemas.openxmlformats.org/officeDocument/2006/math">
                    <m:r>
                      <a:rPr lang="vi-VN" sz="3600" i="1">
                        <a:solidFill>
                          <a:srgbClr val="000000"/>
                        </a:solidFill>
                        <a:latin typeface="Cambria Math" panose="02040503050406030204" pitchFamily="18" charset="0"/>
                      </a:rPr>
                      <m:t>𝑠</m:t>
                    </m:r>
                  </m:oMath>
                </a14:m>
                <a:r>
                  <a:rPr lang="vi-VN" sz="3600">
                    <a:solidFill>
                      <a:srgbClr val="000000"/>
                    </a:solidFill>
                    <a:latin typeface="Arial" panose="020B0604020202020204" pitchFamily="34" charset="0"/>
                    <a:cs typeface="Arial" panose="020B0604020202020204" pitchFamily="34" charset="0"/>
                  </a:rPr>
                  <a:t>, độ dài </a:t>
                </a:r>
                <a14:m>
                  <m:oMath xmlns:m="http://schemas.openxmlformats.org/officeDocument/2006/math">
                    <m:r>
                      <a:rPr lang="vi-VN" sz="3600" i="1">
                        <a:solidFill>
                          <a:srgbClr val="000000"/>
                        </a:solidFill>
                        <a:latin typeface="Cambria Math" panose="02040503050406030204" pitchFamily="18" charset="0"/>
                      </a:rPr>
                      <m:t>h</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r>
                      <a:rPr lang="vi-VN" sz="3600" i="1">
                        <a:solidFill>
                          <a:srgbClr val="000000"/>
                        </a:solidFill>
                        <a:latin typeface="Cambria Math" panose="02040503050406030204" pitchFamily="18" charset="0"/>
                      </a:rPr>
                      <m:t>𝑛</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tần số tích luỹ </a:t>
                </a:r>
                <a14:m>
                  <m:oMath xmlns:m="http://schemas.openxmlformats.org/officeDocument/2006/math">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nhóm 1. Sau đó, hãy tính giá trị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theo công thức sau: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𝑠</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2</m:t>
                                </m:r>
                              </m:sub>
                            </m:sSub>
                          </m:den>
                        </m:f>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h</m:t>
                    </m:r>
                  </m:oMath>
                </a14:m>
                <a:r>
                  <a:rPr lang="en-US" sz="3600">
                    <a:solidFill>
                      <a:srgbClr val="000000"/>
                    </a:solidFill>
                    <a:latin typeface="Arial" panose="020B0604020202020204" pitchFamily="34" charset="0"/>
                    <a:cs typeface="Arial" panose="020B0604020202020204" pitchFamily="34" charset="0"/>
                  </a:rPr>
                  <a:t> </a:t>
                </a: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Giá trị nói trên được gọi là </a:t>
                </a:r>
                <a:r>
                  <a:rPr lang="vi-VN" sz="3600" i="1">
                    <a:solidFill>
                      <a:srgbClr val="000000"/>
                    </a:solidFill>
                    <a:latin typeface="Arial" panose="020B0604020202020204" pitchFamily="34" charset="0"/>
                    <a:cs typeface="Arial" panose="020B0604020202020204" pitchFamily="34" charset="0"/>
                  </a:rPr>
                  <a:t>tứ phân vị thứ nhất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mẫu số liệu đã cho.</a:t>
                </a:r>
                <a:endParaRPr lang="en-US" sz="360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c) •Nhóm 3 là nhóm đầu tiên có tần số tích lũy lớn hơn hoặc bằng </a:t>
                </a:r>
                <a14:m>
                  <m:oMath xmlns:m="http://schemas.openxmlformats.org/officeDocument/2006/math">
                    <m:f>
                      <m:fPr>
                        <m:ctrlPr>
                          <a:rPr lang="vi-VN"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𝑛</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40</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 có đúng không?</a:t>
                </a:r>
                <a:endParaRPr lang="en-US" sz="360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 Tìm đầu mút trái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latin typeface="Arial" panose="020B0604020202020204" pitchFamily="34" charset="0"/>
                    <a:cs typeface="Arial" panose="020B0604020202020204" pitchFamily="34" charset="0"/>
                  </a:rPr>
                  <a:t>, độ dài</a:t>
                </a:r>
                <a14:m>
                  <m:oMath xmlns:m="http://schemas.openxmlformats.org/officeDocument/2006/math">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𝑙</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oMath>
                </a14:m>
                <a:r>
                  <a:rPr lang="vi-VN" sz="3600">
                    <a:solidFill>
                      <a:srgbClr val="000000"/>
                    </a:solidFill>
                    <a:latin typeface="Arial" panose="020B0604020202020204" pitchFamily="34" charset="0"/>
                    <a:cs typeface="Arial" panose="020B0604020202020204" pitchFamily="34" charset="0"/>
                  </a:rPr>
                  <a:t> của nhóm 3; tần số tích luỹ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Sau đó, hãy tính giá trị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m:t>
                    </m:r>
                  </m:oMath>
                </a14:m>
                <a:r>
                  <a:rPr lang="vi-VN" sz="3600">
                    <a:solidFill>
                      <a:srgbClr val="000000"/>
                    </a:solidFill>
                    <a:latin typeface="Arial" panose="020B0604020202020204" pitchFamily="34" charset="0"/>
                    <a:cs typeface="Arial" panose="020B0604020202020204" pitchFamily="34" charset="0"/>
                  </a:rPr>
                  <a:t> theo công thức sau: </a:t>
                </a:r>
                <a14:m>
                  <m:oMath xmlns:m="http://schemas.openxmlformats.org/officeDocument/2006/math">
                    <m:sSub>
                      <m:sSubPr>
                        <m:ctrlPr>
                          <a:rPr lang="vi-VN" sz="360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𝑄</m:t>
                        </m:r>
                      </m:e>
                      <m:sub>
                        <m:r>
                          <a:rPr lang="en-US" sz="3600" b="0" i="1" smtClean="0">
                            <a:solidFill>
                              <a:srgbClr val="000000"/>
                            </a:solidFill>
                            <a:latin typeface="Cambria Math" panose="02040503050406030204" pitchFamily="18" charset="0"/>
                          </a:rPr>
                          <m:t>3</m:t>
                        </m:r>
                      </m:sub>
                    </m:sSub>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𝑡</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den>
                        </m:f>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𝑙</m:t>
                    </m:r>
                  </m:oMath>
                </a14:m>
                <a:r>
                  <a:rPr lang="en-US"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Giá trị nói trên được gọi là </a:t>
                </a:r>
                <a:r>
                  <a:rPr lang="vi-VN" sz="3600" i="1">
                    <a:solidFill>
                      <a:srgbClr val="000000"/>
                    </a:solidFill>
                    <a:latin typeface="Arial" panose="020B0604020202020204" pitchFamily="34" charset="0"/>
                    <a:cs typeface="Arial" panose="020B0604020202020204" pitchFamily="34" charset="0"/>
                  </a:rPr>
                  <a:t>tứ phân vị thứ ba</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3 </m:t>
                    </m:r>
                  </m:oMath>
                </a14:m>
                <a:r>
                  <a:rPr lang="vi-VN" sz="3600">
                    <a:solidFill>
                      <a:srgbClr val="000000"/>
                    </a:solidFill>
                    <a:latin typeface="Arial" panose="020B0604020202020204" pitchFamily="34" charset="0"/>
                    <a:cs typeface="Arial" panose="020B0604020202020204" pitchFamily="34" charset="0"/>
                  </a:rPr>
                  <a:t> của mẫu số liệu đã cho.</a:t>
                </a:r>
              </a:p>
            </p:txBody>
          </p:sp>
        </mc:Choice>
        <mc:Fallback xmlns="">
          <p:sp>
            <p:nvSpPr>
              <p:cNvPr id="5" name="Rectangle 4"/>
              <p:cNvSpPr>
                <a:spLocks noRot="1" noChangeAspect="1" noMove="1" noResize="1" noEditPoints="1" noAdjustHandles="1" noChangeArrowheads="1" noChangeShapeType="1" noTextEdit="1"/>
              </p:cNvSpPr>
              <p:nvPr/>
            </p:nvSpPr>
            <p:spPr>
              <a:xfrm>
                <a:off x="597106" y="1435496"/>
                <a:ext cx="17113839" cy="8463086"/>
              </a:xfrm>
              <a:prstGeom prst="rect">
                <a:avLst/>
              </a:prstGeom>
              <a:blipFill>
                <a:blip r:embed="rId2"/>
                <a:stretch>
                  <a:fillRect l="-1104" r="-1069" b="-504"/>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415340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8201362" y="571500"/>
            <a:ext cx="1853192" cy="12954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700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4" name="Rectangle 3"/>
              <p:cNvSpPr/>
              <p:nvPr/>
            </p:nvSpPr>
            <p:spPr>
              <a:xfrm>
                <a:off x="1126958" y="1720836"/>
                <a:ext cx="16002000" cy="8070864"/>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𝑀</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b)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Đầu 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𝑠</m:t>
                    </m:r>
                    <m:r>
                      <a:rPr lang="da-DK" sz="36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𝑄</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10−6</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e>
                    </m:d>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1020</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c)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Đầu 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a:effectLst/>
                    <a:latin typeface="Arial" panose="020B0604020202020204" pitchFamily="34" charset="0"/>
                    <a:ea typeface="Arial" panose="020B0604020202020204" pitchFamily="34" charset="0"/>
                    <a:cs typeface="Arial" panose="020B0604020202020204" pitchFamily="34" charset="0"/>
                  </a:rPr>
                  <a:t>; Tần số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=19</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2220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26958" y="1720836"/>
                <a:ext cx="16002000" cy="8070864"/>
              </a:xfrm>
              <a:prstGeom prst="rect">
                <a:avLst/>
              </a:prstGeom>
              <a:blipFill>
                <a:blip r:embed="rId3"/>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243155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Rectangle 37"/>
          <p:cNvSpPr/>
          <p:nvPr/>
        </p:nvSpPr>
        <p:spPr>
          <a:xfrm>
            <a:off x="826388" y="1600570"/>
            <a:ext cx="17094446" cy="1532727"/>
          </a:xfrm>
          <a:prstGeom prst="rect">
            <a:avLst/>
          </a:prstGeom>
        </p:spPr>
        <p:txBody>
          <a:bodyPr wrap="square">
            <a:spAutoFit/>
          </a:bodyPr>
          <a:lstStyle/>
          <a:p>
            <a:pPr algn="just">
              <a:lnSpc>
                <a:spcPct val="130000"/>
              </a:lnSpc>
            </a:pPr>
            <a:r>
              <a:rPr lang="da-DK" sz="3600">
                <a:latin typeface="Arial" panose="020B0604020202020204" pitchFamily="34" charset="0"/>
                <a:ea typeface="Arial" panose="020B0604020202020204" pitchFamily="34" charset="0"/>
                <a:cs typeface="Arial" panose="020B0604020202020204" pitchFamily="34" charset="0"/>
              </a:rPr>
              <a:t>Cho mẫu số liệu ghép nhóm bao gồm cả tần số tích luỹ như ở </a:t>
            </a:r>
            <a:r>
              <a:rPr lang="da-DK" sz="3600" i="1">
                <a:latin typeface="Arial" panose="020B0604020202020204" pitchFamily="34" charset="0"/>
                <a:ea typeface="Arial" panose="020B0604020202020204" pitchFamily="34" charset="0"/>
                <a:cs typeface="Arial" panose="020B0604020202020204" pitchFamily="34" charset="0"/>
              </a:rPr>
              <a:t>Bảng 5</a:t>
            </a:r>
            <a:r>
              <a:rPr lang="da-DK" sz="3600">
                <a:latin typeface="Arial" panose="020B0604020202020204" pitchFamily="34" charset="0"/>
                <a:ea typeface="Arial" panose="020B0604020202020204" pitchFamily="34" charset="0"/>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Tứ phân vị thứ hai của mẫu số liệu ghép nhóm được xác định như sau:</a:t>
            </a:r>
          </a:p>
        </p:txBody>
      </p:sp>
      <mc:AlternateContent xmlns:mc="http://schemas.openxmlformats.org/markup-compatibility/2006" xmlns:a14="http://schemas.microsoft.com/office/drawing/2010/main">
        <mc:Choice Requires="a14">
          <p:sp>
            <p:nvSpPr>
              <p:cNvPr id="44" name="Folded Corner 43"/>
              <p:cNvSpPr/>
              <p:nvPr/>
            </p:nvSpPr>
            <p:spPr>
              <a:xfrm>
                <a:off x="4344391" y="3257097"/>
                <a:ext cx="9601200" cy="1165063"/>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Tứ phân vị thứ hai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bằng trung vị </a:t>
                </a:r>
                <a14:m>
                  <m:oMath xmlns:m="http://schemas.openxmlformats.org/officeDocument/2006/math">
                    <m:sSub>
                      <m:sSub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e>
                      <m:sub>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𝑒</m:t>
                        </m:r>
                      </m:sub>
                    </m:sSub>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4" name="Folded Corner 43"/>
              <p:cNvSpPr>
                <a:spLocks noRot="1" noChangeAspect="1" noMove="1" noResize="1" noEditPoints="1" noAdjustHandles="1" noChangeArrowheads="1" noChangeShapeType="1" noTextEdit="1"/>
              </p:cNvSpPr>
              <p:nvPr/>
            </p:nvSpPr>
            <p:spPr>
              <a:xfrm>
                <a:off x="4344391" y="3257097"/>
                <a:ext cx="9601200" cy="1165063"/>
              </a:xfrm>
              <a:prstGeom prst="foldedCorner">
                <a:avLst/>
              </a:prstGeom>
              <a:blipFill>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2" name="Rectangle 1"/>
              <p:cNvSpPr/>
              <p:nvPr/>
            </p:nvSpPr>
            <p:spPr>
              <a:xfrm>
                <a:off x="826388" y="4488422"/>
                <a:ext cx="16113957" cy="2787879"/>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𝑠</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26388" y="4488422"/>
                <a:ext cx="16113957" cy="2787879"/>
              </a:xfrm>
              <a:prstGeom prst="rect">
                <a:avLst/>
              </a:prstGeom>
              <a:blipFill>
                <a:blip r:embed="rId4"/>
                <a:stretch>
                  <a:fillRect l="-1059" r="-1135" b="-3712"/>
                </a:stretch>
              </a:blipFill>
            </p:spPr>
            <p:txBody>
              <a:bodyPr/>
              <a:lstStyle/>
              <a:p>
                <a:r>
                  <a:rPr lang="en-US">
                    <a:noFill/>
                  </a:rPr>
                  <a:t> </a:t>
                </a:r>
              </a:p>
            </p:txBody>
          </p:sp>
        </mc:Fallback>
      </mc:AlternateContent>
      <p:grpSp>
        <p:nvGrpSpPr>
          <p:cNvPr id="5" name="Group 4"/>
          <p:cNvGrpSpPr/>
          <p:nvPr/>
        </p:nvGrpSpPr>
        <p:grpSpPr>
          <a:xfrm>
            <a:off x="2690577" y="7432963"/>
            <a:ext cx="12908829" cy="2437122"/>
            <a:chOff x="1600200" y="8471937"/>
            <a:chExt cx="12908829" cy="2550662"/>
          </a:xfrm>
        </p:grpSpPr>
        <p:sp>
          <p:nvSpPr>
            <p:cNvPr id="27" name="Folded Corner 26"/>
            <p:cNvSpPr/>
            <p:nvPr/>
          </p:nvSpPr>
          <p:spPr>
            <a:xfrm>
              <a:off x="1600200" y="8524374"/>
              <a:ext cx="12908829" cy="2498225"/>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6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905000" y="8471937"/>
                  <a:ext cx="12344400" cy="2544039"/>
                </a:xfrm>
                <a:prstGeom prst="rect">
                  <a:avLst/>
                </a:prstGeom>
              </p:spPr>
              <p:txBody>
                <a:bodyPr wrap="square">
                  <a:spAutoFit/>
                </a:bodyPr>
                <a:lstStyle/>
                <a:p>
                  <a:pPr lvl="0" algn="ctr">
                    <a:lnSpc>
                      <a:spcPct val="130000"/>
                    </a:lnSpc>
                  </a:pP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Tứ phân vị thứ nhất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30000"/>
                    </a:lnSpc>
                  </a:pP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𝑠</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den>
                              </m:f>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𝑓</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sub>
                              </m:sSub>
                            </m:den>
                          </m:f>
                        </m:e>
                      </m:d>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905000" y="8471937"/>
                  <a:ext cx="12344400" cy="2544039"/>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127773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2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2"/>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2" name="Rectangle 1"/>
              <p:cNvSpPr/>
              <p:nvPr/>
            </p:nvSpPr>
            <p:spPr>
              <a:xfrm>
                <a:off x="696161" y="1835980"/>
                <a:ext cx="16362278" cy="333777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600">
                    <a:latin typeface="Arial" panose="020B0604020202020204" pitchFamily="34" charset="0"/>
                    <a:ea typeface="Dotum" panose="020B0600000101010101" pitchFamily="34" charset="-127"/>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𝑡</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96161" y="1835980"/>
                <a:ext cx="16362278" cy="3337773"/>
              </a:xfrm>
              <a:prstGeom prst="rect">
                <a:avLst/>
              </a:prstGeom>
              <a:blipFill>
                <a:blip r:embed="rId3"/>
                <a:stretch>
                  <a:fillRect l="-1006" r="-1155" b="-2190"/>
                </a:stretch>
              </a:blipFill>
            </p:spPr>
            <p:txBody>
              <a:bodyPr/>
              <a:lstStyle/>
              <a:p>
                <a:r>
                  <a:rPr lang="en-US">
                    <a:noFill/>
                  </a:rPr>
                  <a:t> </a:t>
                </a:r>
              </a:p>
            </p:txBody>
          </p:sp>
        </mc:Fallback>
      </mc:AlternateContent>
      <p:grpSp>
        <p:nvGrpSpPr>
          <p:cNvPr id="5" name="Group 4"/>
          <p:cNvGrpSpPr/>
          <p:nvPr/>
        </p:nvGrpSpPr>
        <p:grpSpPr>
          <a:xfrm>
            <a:off x="2514600" y="5802667"/>
            <a:ext cx="12908829" cy="3128628"/>
            <a:chOff x="1600200" y="8524374"/>
            <a:chExt cx="12908829" cy="3040379"/>
          </a:xfrm>
        </p:grpSpPr>
        <p:sp>
          <p:nvSpPr>
            <p:cNvPr id="27" name="Folded Corner 26"/>
            <p:cNvSpPr/>
            <p:nvPr/>
          </p:nvSpPr>
          <p:spPr>
            <a:xfrm>
              <a:off x="1600200" y="8524374"/>
              <a:ext cx="12908829" cy="3028594"/>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905000" y="8645919"/>
                  <a:ext cx="12344400" cy="2918834"/>
                </a:xfrm>
                <a:prstGeom prst="rect">
                  <a:avLst/>
                </a:prstGeom>
              </p:spPr>
              <p:txBody>
                <a:bodyPr wrap="square">
                  <a:spAutoFit/>
                </a:bodyPr>
                <a:lstStyle/>
                <a:p>
                  <a:pPr algn="ctr">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Tứ phân vị thứ ba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m:t>
                                  </m:r>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4</m:t>
                                  </m:r>
                                </m:den>
                              </m:f>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𝑓</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r>
                                    <a:rPr lang="da-DK" sz="36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sub>
                              </m:sSub>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𝑙</m:t>
                      </m:r>
                    </m:oMath>
                  </a14:m>
                  <a:r>
                    <a:rPr lang="en-US" sz="36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905000" y="8645919"/>
                  <a:ext cx="12344400" cy="2918834"/>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0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grpSp>
        <p:nvGrpSpPr>
          <p:cNvPr id="6" name="Group 5"/>
          <p:cNvGrpSpPr/>
          <p:nvPr/>
        </p:nvGrpSpPr>
        <p:grpSpPr>
          <a:xfrm>
            <a:off x="914400" y="495300"/>
            <a:ext cx="16383000" cy="3427424"/>
            <a:chOff x="541422" y="835981"/>
            <a:chExt cx="16383000" cy="3427424"/>
          </a:xfrm>
        </p:grpSpPr>
        <p:sp>
          <p:nvSpPr>
            <p:cNvPr id="8" name="Rounded Rectangle 7"/>
            <p:cNvSpPr/>
            <p:nvPr/>
          </p:nvSpPr>
          <p:spPr>
            <a:xfrm>
              <a:off x="617622" y="835981"/>
              <a:ext cx="2057400"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6</a:t>
              </a:r>
            </a:p>
          </p:txBody>
        </p:sp>
        <p:sp>
          <p:nvSpPr>
            <p:cNvPr id="9" name="Rectangle 8"/>
            <p:cNvSpPr/>
            <p:nvPr/>
          </p:nvSpPr>
          <p:spPr>
            <a:xfrm>
              <a:off x="541422" y="1064581"/>
              <a:ext cx="16383000" cy="3198824"/>
            </a:xfrm>
            <a:prstGeom prst="rect">
              <a:avLst/>
            </a:prstGeom>
          </p:spPr>
          <p:txBody>
            <a:bodyPr wrap="square">
              <a:spAutoFit/>
            </a:bodyPr>
            <a:lstStyle/>
            <a:p>
              <a:pPr algn="just">
                <a:lnSpc>
                  <a:spcPct val="150000"/>
                </a:lnSpc>
                <a:spcAft>
                  <a:spcPts val="500"/>
                </a:spcAft>
              </a:pPr>
              <a:r>
                <a:rPr lang="en-US" sz="3400">
                  <a:latin typeface="Arial" panose="020B0604020202020204" pitchFamily="34" charset="0"/>
                  <a:cs typeface="Arial" panose="020B0604020202020204" pitchFamily="34" charset="0"/>
                </a:rPr>
                <a:t>                  </a:t>
              </a:r>
            </a:p>
            <a:p>
              <a:pPr algn="just">
                <a:lnSpc>
                  <a:spcPct val="150000"/>
                </a:lnSpc>
                <a:spcAft>
                  <a:spcPts val="500"/>
                </a:spcAft>
              </a:pPr>
              <a:r>
                <a:rPr lang="vi-VN" sz="3400">
                  <a:latin typeface="Arial" panose="020B0604020202020204" pitchFamily="34" charset="0"/>
                  <a:cs typeface="Arial" panose="020B0604020202020204" pitchFamily="34" charset="0"/>
                </a:rPr>
                <a:t>Bảng 13 cho ta bảng tần số ghép nhóm số liệu thống kê cân nặng của 40 học sinh lớp 11A trong một trường trung học phổ thông (đơn vị: kilôgam). Xác định tứ phân vị của mẫu số liệu ghép nhóm đó.</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2211406" y="3314700"/>
            <a:ext cx="5085994" cy="5356313"/>
          </a:xfrm>
          <a:prstGeom prst="rect">
            <a:avLst/>
          </a:prstGeom>
        </p:spPr>
      </p:pic>
      <p:sp>
        <p:nvSpPr>
          <p:cNvPr id="10" name="TextBox 9"/>
          <p:cNvSpPr txBox="1"/>
          <p:nvPr/>
        </p:nvSpPr>
        <p:spPr>
          <a:xfrm>
            <a:off x="1174750" y="4070747"/>
            <a:ext cx="16891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934453" y="4829840"/>
                <a:ext cx="10287000" cy="5190460"/>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Số phần tử của mẫu là </a:t>
                </a:r>
                <a14:m>
                  <m:oMath xmlns:m="http://schemas.openxmlformats.org/officeDocument/2006/math">
                    <m:r>
                      <a:rPr lang="en-US" sz="3400" i="1" smtClean="0">
                        <a:latin typeface="Cambria Math" panose="02040503050406030204" pitchFamily="18" charset="0"/>
                        <a:cs typeface="Arial" panose="020B0604020202020204" pitchFamily="34" charset="0"/>
                      </a:rPr>
                      <m:t>𝑛</m:t>
                    </m:r>
                    <m:r>
                      <a:rPr lang="en-US" sz="3400" i="1" smtClean="0">
                        <a:latin typeface="Cambria Math" panose="02040503050406030204" pitchFamily="18" charset="0"/>
                        <a:cs typeface="Arial" panose="020B0604020202020204" pitchFamily="34" charset="0"/>
                      </a:rPr>
                      <m:t>=40</m:t>
                    </m:r>
                  </m:oMath>
                </a14:m>
                <a:r>
                  <a:rPr lang="en-US" sz="3400">
                    <a:latin typeface="Arial" panose="020B0604020202020204" pitchFamily="34" charset="0"/>
                    <a:cs typeface="Arial" panose="020B0604020202020204" pitchFamily="34" charset="0"/>
                  </a:rPr>
                  <a:t>.</a:t>
                </a:r>
              </a:p>
              <a:p>
                <a:pPr algn="just">
                  <a:lnSpc>
                    <a:spcPct val="150000"/>
                  </a:lnSpc>
                </a:pPr>
                <a:r>
                  <a:rPr lang="en-US" sz="3400">
                    <a:latin typeface="Arial" panose="020B0604020202020204" pitchFamily="34" charset="0"/>
                    <a:cs typeface="Arial" panose="020B0604020202020204" pitchFamily="34" charset="0"/>
                  </a:rPr>
                  <a:t>Ta có: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𝑛</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m:t>
                    </m:r>
                    <m:f>
                      <m:fPr>
                        <m:ctrlPr>
                          <a:rPr lang="en-US" sz="3400" b="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40</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=10</m:t>
                    </m:r>
                  </m:oMath>
                </a14:m>
                <a:r>
                  <a:rPr lang="en-US" sz="3400">
                    <a:latin typeface="Arial" panose="020B0604020202020204" pitchFamily="34" charset="0"/>
                    <a:cs typeface="Arial" panose="020B0604020202020204" pitchFamily="34" charset="0"/>
                  </a:rPr>
                  <a:t> mà </a:t>
                </a:r>
                <a14:m>
                  <m:oMath xmlns:m="http://schemas.openxmlformats.org/officeDocument/2006/math">
                    <m:r>
                      <a:rPr lang="en-US" sz="3400" b="0" i="1" smtClean="0">
                        <a:latin typeface="Cambria Math" panose="02040503050406030204" pitchFamily="18" charset="0"/>
                        <a:cs typeface="Arial" panose="020B0604020202020204" pitchFamily="34" charset="0"/>
                      </a:rPr>
                      <m:t>2&lt;10&lt;12</m:t>
                    </m:r>
                  </m:oMath>
                </a14:m>
                <a:r>
                  <a:rPr lang="en-US" sz="3400">
                    <a:latin typeface="Arial" panose="020B0604020202020204" pitchFamily="34" charset="0"/>
                    <a:cs typeface="Arial" panose="020B0604020202020204" pitchFamily="34" charset="0"/>
                  </a:rPr>
                  <a:t>. </a:t>
                </a:r>
              </a:p>
              <a:p>
                <a:pPr algn="just">
                  <a:lnSpc>
                    <a:spcPct val="150000"/>
                  </a:lnSpc>
                </a:pPr>
                <a:r>
                  <a:rPr lang="en-US" sz="3400">
                    <a:latin typeface="Arial" panose="020B0604020202020204" pitchFamily="34" charset="0"/>
                    <a:cs typeface="Arial" panose="020B0604020202020204" pitchFamily="34" charset="0"/>
                  </a:rPr>
                  <a:t>Suy ra nhóm 2 là nhóm đầu tiên có tần số tích luỹ lớn hơn hoặc bằng </a:t>
                </a:r>
                <a14:m>
                  <m:oMath xmlns:m="http://schemas.openxmlformats.org/officeDocument/2006/math">
                    <m:r>
                      <a:rPr lang="en-US" sz="3400" i="1">
                        <a:latin typeface="Cambria Math" panose="02040503050406030204" pitchFamily="18" charset="0"/>
                        <a:cs typeface="Arial" panose="020B0604020202020204" pitchFamily="34" charset="0"/>
                      </a:rPr>
                      <m:t>10</m:t>
                    </m:r>
                    <m:r>
                      <a:rPr lang="en-US" sz="3400" b="0" i="0" smtClean="0">
                        <a:latin typeface="Cambria Math" panose="02040503050406030204" pitchFamily="18" charset="0"/>
                        <a:cs typeface="Arial" panose="020B0604020202020204" pitchFamily="34" charset="0"/>
                      </a:rPr>
                      <m:t>.</m:t>
                    </m:r>
                  </m:oMath>
                </a14:m>
                <a:r>
                  <a:rPr lang="en-US" sz="3400">
                    <a:latin typeface="Arial" panose="020B0604020202020204" pitchFamily="34" charset="0"/>
                    <a:cs typeface="Arial" panose="020B0604020202020204" pitchFamily="34" charset="0"/>
                  </a:rPr>
                  <a:t> </a:t>
                </a:r>
              </a:p>
              <a:p>
                <a:pPr algn="just">
                  <a:lnSpc>
                    <a:spcPct val="150000"/>
                  </a:lnSpc>
                </a:pPr>
                <a:r>
                  <a:rPr lang="en-US" sz="3400">
                    <a:latin typeface="Arial" panose="020B0604020202020204" pitchFamily="34" charset="0"/>
                    <a:cs typeface="Arial" panose="020B0604020202020204" pitchFamily="34" charset="0"/>
                  </a:rPr>
                  <a:t>Xét nhóm 2 là nhóm </a:t>
                </a:r>
                <a14:m>
                  <m:oMath xmlns:m="http://schemas.openxmlformats.org/officeDocument/2006/math">
                    <m:d>
                      <m:dPr>
                        <m:begChr m:val="["/>
                        <m:endChr m:val=""/>
                        <m:ctrlPr>
                          <a:rPr lang="en-US" sz="3400" i="1" smtClean="0">
                            <a:latin typeface="Cambria Math" panose="02040503050406030204" pitchFamily="18" charset="0"/>
                            <a:cs typeface="Arial" panose="020B0604020202020204" pitchFamily="34" charset="0"/>
                          </a:rPr>
                        </m:ctrlPr>
                      </m:dPr>
                      <m:e>
                        <m:r>
                          <a:rPr lang="en-US" sz="3400" b="0" i="1" smtClean="0">
                            <a:latin typeface="Cambria Math" panose="02040503050406030204" pitchFamily="18" charset="0"/>
                            <a:cs typeface="Arial" panose="020B0604020202020204" pitchFamily="34" charset="0"/>
                          </a:rPr>
                          <m:t>40;50)</m:t>
                        </m:r>
                      </m:e>
                    </m:d>
                  </m:oMath>
                </a14:m>
                <a:r>
                  <a:rPr lang="en-US" sz="3400">
                    <a:latin typeface="Arial" panose="020B0604020202020204" pitchFamily="34" charset="0"/>
                    <a:cs typeface="Arial" panose="020B0604020202020204" pitchFamily="34" charset="0"/>
                  </a:rPr>
                  <a:t> có </a:t>
                </a:r>
                <a14:m>
                  <m:oMath xmlns:m="http://schemas.openxmlformats.org/officeDocument/2006/math">
                    <m:r>
                      <a:rPr lang="en-US" sz="3400" b="0" i="1" smtClean="0">
                        <a:latin typeface="Cambria Math" panose="02040503050406030204" pitchFamily="18" charset="0"/>
                        <a:cs typeface="Arial" panose="020B0604020202020204" pitchFamily="34" charset="0"/>
                      </a:rPr>
                      <m:t>𝑠</m:t>
                    </m:r>
                    <m:r>
                      <a:rPr lang="en-US" sz="3400" b="0" i="1" smtClean="0">
                        <a:latin typeface="Cambria Math" panose="02040503050406030204" pitchFamily="18" charset="0"/>
                        <a:cs typeface="Arial" panose="020B0604020202020204" pitchFamily="34" charset="0"/>
                      </a:rPr>
                      <m:t>=40;</m:t>
                    </m:r>
                    <m:r>
                      <a:rPr lang="en-US" sz="3400" b="0" i="1" smtClean="0">
                        <a:latin typeface="Cambria Math" panose="02040503050406030204" pitchFamily="18" charset="0"/>
                        <a:cs typeface="Arial" panose="020B0604020202020204" pitchFamily="34" charset="0"/>
                      </a:rPr>
                      <m:t>h</m:t>
                    </m:r>
                    <m:r>
                      <a:rPr lang="en-US" sz="3400" b="0" i="1" smtClean="0">
                        <a:latin typeface="Cambria Math" panose="02040503050406030204" pitchFamily="18" charset="0"/>
                        <a:cs typeface="Arial" panose="020B0604020202020204" pitchFamily="34" charset="0"/>
                      </a:rPr>
                      <m:t>=10; </m:t>
                    </m:r>
                  </m:oMath>
                </a14:m>
                <a:endParaRPr lang="en-US" sz="3400" b="0" i="1">
                  <a:latin typeface="Cambria Math" panose="02040503050406030204" pitchFamily="18" charset="0"/>
                  <a:cs typeface="Arial" panose="020B0604020202020204" pitchFamily="34" charset="0"/>
                </a:endParaRPr>
              </a:p>
              <a:p>
                <a:pPr algn="just">
                  <a:lnSpc>
                    <a:spcPct val="150000"/>
                  </a:lnSpc>
                </a:pPr>
                <a14:m>
                  <m:oMath xmlns:m="http://schemas.openxmlformats.org/officeDocument/2006/math">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𝑛</m:t>
                        </m:r>
                      </m:e>
                      <m:sub>
                        <m:r>
                          <a:rPr lang="en-US" sz="3400" b="0" i="1" smtClean="0">
                            <a:latin typeface="Cambria Math" panose="02040503050406030204" pitchFamily="18" charset="0"/>
                            <a:cs typeface="Arial" panose="020B0604020202020204" pitchFamily="34" charset="0"/>
                          </a:rPr>
                          <m:t>2</m:t>
                        </m:r>
                      </m:sub>
                    </m:sSub>
                    <m:r>
                      <a:rPr lang="en-US" sz="3400" b="0" i="1" smtClean="0">
                        <a:latin typeface="Cambria Math" panose="02040503050406030204" pitchFamily="18" charset="0"/>
                        <a:cs typeface="Arial" panose="020B0604020202020204" pitchFamily="34" charset="0"/>
                      </a:rPr>
                      <m:t>=10</m:t>
                    </m:r>
                  </m:oMath>
                </a14:m>
                <a:r>
                  <a:rPr lang="en-US" sz="3400">
                    <a:latin typeface="Arial" panose="020B0604020202020204" pitchFamily="34" charset="0"/>
                    <a:cs typeface="Arial" panose="020B0604020202020204" pitchFamily="34" charset="0"/>
                  </a:rPr>
                  <a:t> và nhóm 1 là nhóm </a:t>
                </a:r>
                <a14:m>
                  <m:oMath xmlns:m="http://schemas.openxmlformats.org/officeDocument/2006/math">
                    <m:d>
                      <m:dPr>
                        <m:begChr m:val="["/>
                        <m:endChr m:val=""/>
                        <m:ctrlPr>
                          <a:rPr lang="en-US" sz="3400" i="1">
                            <a:solidFill>
                              <a:prstClr val="black"/>
                            </a:solidFill>
                            <a:latin typeface="Cambria Math" panose="02040503050406030204" pitchFamily="18" charset="0"/>
                            <a:cs typeface="Arial" panose="020B0604020202020204" pitchFamily="34" charset="0"/>
                          </a:rPr>
                        </m:ctrlPr>
                      </m:dPr>
                      <m:e>
                        <m:r>
                          <a:rPr lang="en-US" sz="3400" b="0" i="1" smtClean="0">
                            <a:solidFill>
                              <a:prstClr val="black"/>
                            </a:solidFill>
                            <a:latin typeface="Cambria Math" panose="02040503050406030204" pitchFamily="18" charset="0"/>
                            <a:cs typeface="Arial" panose="020B0604020202020204" pitchFamily="34" charset="0"/>
                          </a:rPr>
                          <m:t>3</m:t>
                        </m:r>
                        <m:r>
                          <a:rPr lang="en-US" sz="3400" i="1">
                            <a:solidFill>
                              <a:prstClr val="black"/>
                            </a:solidFill>
                            <a:latin typeface="Cambria Math" panose="02040503050406030204" pitchFamily="18" charset="0"/>
                            <a:cs typeface="Arial" panose="020B0604020202020204" pitchFamily="34" charset="0"/>
                          </a:rPr>
                          <m:t>0;</m:t>
                        </m:r>
                        <m:r>
                          <a:rPr lang="en-US" sz="3400" b="0" i="1" smtClean="0">
                            <a:solidFill>
                              <a:prstClr val="black"/>
                            </a:solidFill>
                            <a:latin typeface="Cambria Math" panose="02040503050406030204" pitchFamily="18" charset="0"/>
                            <a:cs typeface="Arial" panose="020B0604020202020204" pitchFamily="34" charset="0"/>
                          </a:rPr>
                          <m:t>4</m:t>
                        </m:r>
                        <m:r>
                          <a:rPr lang="en-US" sz="3400" i="1">
                            <a:solidFill>
                              <a:prstClr val="black"/>
                            </a:solidFill>
                            <a:latin typeface="Cambria Math" panose="02040503050406030204" pitchFamily="18" charset="0"/>
                            <a:cs typeface="Arial" panose="020B0604020202020204" pitchFamily="34" charset="0"/>
                          </a:rPr>
                          <m:t>0)</m:t>
                        </m:r>
                      </m:e>
                    </m:d>
                  </m:oMath>
                </a14:m>
                <a:r>
                  <a:rPr lang="en-US" sz="3400">
                    <a:latin typeface="Arial" panose="020B0604020202020204" pitchFamily="34" charset="0"/>
                    <a:cs typeface="Arial" panose="020B0604020202020204" pitchFamily="34" charset="0"/>
                  </a:rPr>
                  <a:t> có </a:t>
                </a:r>
                <a14:m>
                  <m:oMath xmlns:m="http://schemas.openxmlformats.org/officeDocument/2006/math">
                    <m:r>
                      <a:rPr lang="en-US" sz="3400" b="0" i="1" smtClean="0">
                        <a:latin typeface="Cambria Math" panose="02040503050406030204" pitchFamily="18" charset="0"/>
                        <a:cs typeface="Arial" panose="020B0604020202020204" pitchFamily="34" charset="0"/>
                      </a:rPr>
                      <m:t>𝑐</m:t>
                    </m:r>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𝑓</m:t>
                        </m:r>
                      </m:e>
                      <m:sub>
                        <m:r>
                          <a:rPr lang="en-US" sz="3400" b="0" i="1" smtClean="0">
                            <a:latin typeface="Cambria Math" panose="02040503050406030204" pitchFamily="18" charset="0"/>
                            <a:cs typeface="Arial" panose="020B0604020202020204" pitchFamily="34" charset="0"/>
                          </a:rPr>
                          <m:t>1</m:t>
                        </m:r>
                      </m:sub>
                    </m:sSub>
                    <m:r>
                      <a:rPr lang="en-US" sz="3400" b="0" i="1" smtClean="0">
                        <a:latin typeface="Cambria Math" panose="02040503050406030204" pitchFamily="18" charset="0"/>
                        <a:cs typeface="Arial" panose="020B0604020202020204" pitchFamily="34" charset="0"/>
                      </a:rPr>
                      <m:t>=2.</m:t>
                    </m:r>
                  </m:oMath>
                </a14:m>
                <a:endParaRPr lang="en-US" sz="3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34453" y="4829840"/>
                <a:ext cx="10287000" cy="5190460"/>
              </a:xfrm>
              <a:prstGeom prst="rect">
                <a:avLst/>
              </a:prstGeom>
              <a:blipFill>
                <a:blip r:embed="rId5"/>
                <a:stretch>
                  <a:fillRect l="-1659" r="-1600" b="-117"/>
                </a:stretch>
              </a:blipFill>
            </p:spPr>
            <p:txBody>
              <a:bodyPr/>
              <a:lstStyle/>
              <a:p>
                <a:r>
                  <a:rPr lang="en-US">
                    <a:noFill/>
                  </a:rPr>
                  <a:t> </a:t>
                </a:r>
              </a:p>
            </p:txBody>
          </p:sp>
        </mc:Fallback>
      </mc:AlternateContent>
    </p:spTree>
    <p:extLst>
      <p:ext uri="{BB962C8B-B14F-4D97-AF65-F5344CB8AC3E}">
        <p14:creationId xmlns:p14="http://schemas.microsoft.com/office/powerpoint/2010/main" val="6484622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104900" y="1638300"/>
                <a:ext cx="16078200" cy="7909922"/>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Áp dụng công thức, ta có tứ phân vị thứ nhất 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=40+</m:t>
                    </m:r>
                    <m:d>
                      <m:d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10−2</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m:t>
                            </m:r>
                          </m:den>
                        </m:f>
                      </m:e>
                    </m: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.10=48</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(kg)</a:t>
                </a:r>
              </a:p>
              <a:p>
                <a:pPr lvl="0" algn="just">
                  <a:lnSpc>
                    <a:spcPct val="150000"/>
                  </a:lnSpc>
                </a:pPr>
                <a:r>
                  <a:rPr lang="en-US" sz="3600">
                    <a:solidFill>
                      <a:prstClr val="black"/>
                    </a:solidFill>
                    <a:latin typeface="Arial" panose="020B0604020202020204" pitchFamily="34" charset="0"/>
                    <a:cs typeface="Arial" panose="020B0604020202020204" pitchFamily="34" charset="0"/>
                  </a:rPr>
                  <a:t>Ta có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𝑛</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40</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oMath>
                </a14:m>
                <a:r>
                  <a:rPr lang="en-US" sz="3600">
                    <a:solidFill>
                      <a:prstClr val="black"/>
                    </a:solidFill>
                    <a:latin typeface="Arial" panose="020B0604020202020204" pitchFamily="34" charset="0"/>
                    <a:cs typeface="Arial" panose="020B0604020202020204" pitchFamily="34" charset="0"/>
                  </a:rPr>
                  <a:t> mà </a:t>
                </a:r>
                <a14:m>
                  <m:oMath xmlns:m="http://schemas.openxmlformats.org/officeDocument/2006/math">
                    <m:r>
                      <a:rPr lang="en-US" sz="3600" b="0" i="0"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2&lt;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0&lt;2</m:t>
                    </m:r>
                    <m:r>
                      <a:rPr lang="en-US" sz="3600" b="0" i="1" smtClean="0">
                        <a:solidFill>
                          <a:prstClr val="black"/>
                        </a:solidFill>
                        <a:latin typeface="Cambria Math" panose="02040503050406030204" pitchFamily="18" charset="0"/>
                        <a:cs typeface="Arial" panose="020B0604020202020204" pitchFamily="34" charset="0"/>
                      </a:rPr>
                      <m:t>8</m:t>
                    </m:r>
                  </m:oMath>
                </a14:m>
                <a:r>
                  <a:rPr lang="en-US" sz="3600">
                    <a:solidFill>
                      <a:prstClr val="black"/>
                    </a:solidFill>
                    <a:latin typeface="Arial" panose="020B0604020202020204" pitchFamily="34" charset="0"/>
                    <a:cs typeface="Arial" panose="020B0604020202020204" pitchFamily="34" charset="0"/>
                  </a:rPr>
                  <a:t>. </a:t>
                </a:r>
              </a:p>
              <a:p>
                <a:pPr lvl="0" algn="just">
                  <a:lnSpc>
                    <a:spcPct val="150000"/>
                  </a:lnSpc>
                </a:pPr>
                <a:r>
                  <a:rPr lang="en-US" sz="3600">
                    <a:solidFill>
                      <a:prstClr val="black"/>
                    </a:solidFill>
                    <a:latin typeface="Arial" panose="020B0604020202020204" pitchFamily="34" charset="0"/>
                    <a:cs typeface="Arial" panose="020B0604020202020204" pitchFamily="34" charset="0"/>
                  </a:rPr>
                  <a:t>Suy ra nhóm 3 là nhóm đầu tiên có tần số tích luỹ lớn hơn hoặc bằng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a:solidFill>
                          <a:prstClr val="black"/>
                        </a:solidFill>
                        <a:latin typeface="Cambria Math" panose="02040503050406030204" pitchFamily="18" charset="0"/>
                        <a:cs typeface="Arial" panose="020B0604020202020204" pitchFamily="34" charset="0"/>
                      </a:rPr>
                      <m:t>.</m:t>
                    </m:r>
                  </m:oMath>
                </a14:m>
                <a:r>
                  <a:rPr lang="en-US" sz="3600">
                    <a:solidFill>
                      <a:prstClr val="black"/>
                    </a:solidFill>
                    <a:latin typeface="Arial" panose="020B0604020202020204" pitchFamily="34" charset="0"/>
                    <a:cs typeface="Arial" panose="020B0604020202020204" pitchFamily="34" charset="0"/>
                  </a:rPr>
                  <a:t> </a:t>
                </a:r>
              </a:p>
              <a:p>
                <a:pPr lvl="0" algn="just">
                  <a:lnSpc>
                    <a:spcPct val="150000"/>
                  </a:lnSpc>
                </a:pPr>
                <a:r>
                  <a:rPr lang="en-US" sz="3600">
                    <a:solidFill>
                      <a:prstClr val="black"/>
                    </a:solidFill>
                    <a:latin typeface="Arial" panose="020B0604020202020204" pitchFamily="34" charset="0"/>
                    <a:cs typeface="Arial" panose="020B0604020202020204" pitchFamily="34" charset="0"/>
                  </a:rPr>
                  <a:t>Xét nhóm 3 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6</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𝑟</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𝑑</m:t>
                    </m:r>
                    <m:r>
                      <a:rPr lang="en-US" sz="3600" i="1">
                        <a:solidFill>
                          <a:prstClr val="black"/>
                        </a:solidFill>
                        <a:latin typeface="Cambria Math" panose="02040503050406030204" pitchFamily="18" charset="0"/>
                        <a:cs typeface="Arial" panose="020B0604020202020204" pitchFamily="34" charset="0"/>
                      </a:rPr>
                      <m:t>=10; </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𝑛</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oMath>
                </a14:m>
                <a:r>
                  <a:rPr lang="en-US" sz="3600">
                    <a:solidFill>
                      <a:prstClr val="black"/>
                    </a:solidFill>
                    <a:latin typeface="Arial" panose="020B0604020202020204" pitchFamily="34" charset="0"/>
                    <a:cs typeface="Arial" panose="020B0604020202020204" pitchFamily="34" charset="0"/>
                  </a:rPr>
                  <a:t> và nhóm 2 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𝑓</m:t>
                        </m:r>
                      </m:e>
                      <m:sub>
                        <m:r>
                          <a:rPr lang="en-US" sz="3600" i="1">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m:t>
                    </m:r>
                  </m:oMath>
                </a14:m>
                <a:endParaRPr lang="en-US" sz="3600">
                  <a:solidFill>
                    <a:prstClr val="black"/>
                  </a:solidFill>
                  <a:latin typeface="Arial" panose="020B0604020202020204" pitchFamily="34" charset="0"/>
                  <a:cs typeface="Arial" panose="020B0604020202020204" pitchFamily="34" charset="0"/>
                </a:endParaRPr>
              </a:p>
              <a:p>
                <a:pPr lvl="0">
                  <a:lnSpc>
                    <a:spcPct val="150000"/>
                  </a:lnSpc>
                  <a:defRPr/>
                </a:pPr>
                <a:r>
                  <a:rPr lang="en-US" sz="3600">
                    <a:solidFill>
                      <a:prstClr val="black"/>
                    </a:solidFill>
                    <a:latin typeface="Arial" panose="020B0604020202020204" pitchFamily="34" charset="0"/>
                    <a:cs typeface="Arial" panose="020B0604020202020204" pitchFamily="34" charset="0"/>
                  </a:rPr>
                  <a:t>Áp dụng công thức, ta có tứ phân vị thứ hai là</a:t>
                </a:r>
              </a:p>
              <a:p>
                <a:pPr lvl="0"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sSub>
                      <m:sSubPr>
                        <m:ctrlPr>
                          <a:rPr lang="en-US" sz="3600" i="1" smtClean="0">
                            <a:solidFill>
                              <a:prstClr val="black"/>
                            </a:solidFill>
                            <a:latin typeface="Cambria Math" panose="02040503050406030204" pitchFamily="18" charset="0"/>
                            <a:cs typeface="Arial" panose="020B0604020202020204" pitchFamily="34" charset="0"/>
                          </a:rPr>
                        </m:ctrlPr>
                      </m:sSubPr>
                      <m:e>
                        <m:r>
                          <a:rPr lang="en-US" sz="3600" b="0" i="1" smtClean="0">
                            <a:solidFill>
                              <a:prstClr val="black"/>
                            </a:solidFill>
                            <a:latin typeface="Cambria Math" panose="02040503050406030204" pitchFamily="18" charset="0"/>
                            <a:cs typeface="Arial" panose="020B0604020202020204" pitchFamily="34" charset="0"/>
                          </a:rPr>
                          <m:t>𝑀</m:t>
                        </m:r>
                      </m:e>
                      <m:sub>
                        <m:r>
                          <a:rPr lang="en-US" sz="3600" b="0" i="1" smtClean="0">
                            <a:solidFill>
                              <a:prstClr val="black"/>
                            </a:solidFill>
                            <a:latin typeface="Cambria Math" panose="02040503050406030204" pitchFamily="18" charset="0"/>
                            <a:cs typeface="Arial" panose="020B0604020202020204" pitchFamily="34" charset="0"/>
                          </a:rPr>
                          <m:t>𝑒</m:t>
                        </m:r>
                      </m:sub>
                    </m:sSub>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 </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 1</m:t>
                            </m:r>
                            <m:r>
                              <a:rPr lang="en-US" sz="3600" i="1">
                                <a:solidFill>
                                  <a:prstClr val="black"/>
                                </a:solidFill>
                                <a:latin typeface="Cambria Math" panose="02040503050406030204" pitchFamily="18" charset="0"/>
                                <a:cs typeface="Arial" panose="020B0604020202020204" pitchFamily="34" charset="0"/>
                              </a:rPr>
                              <m:t>2</m:t>
                            </m:r>
                          </m:num>
                          <m:den>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den>
                        </m:f>
                      </m:e>
                    </m:d>
                    <m:r>
                      <a:rPr lang="en-US" sz="3600" i="1">
                        <a:solidFill>
                          <a:prstClr val="black"/>
                        </a:solidFill>
                        <a:latin typeface="Cambria Math" panose="02040503050406030204" pitchFamily="18" charset="0"/>
                        <a:cs typeface="Arial" panose="020B0604020202020204" pitchFamily="34" charset="0"/>
                      </a:rPr>
                      <m:t>.10=</m:t>
                    </m:r>
                    <m:r>
                      <a:rPr lang="en-US" sz="3600" b="0" i="1" smtClean="0">
                        <a:solidFill>
                          <a:prstClr val="black"/>
                        </a:solidFill>
                        <a:latin typeface="Cambria Math" panose="02040503050406030204" pitchFamily="18" charset="0"/>
                        <a:cs typeface="Arial" panose="020B0604020202020204" pitchFamily="34" charset="0"/>
                      </a:rPr>
                      <m:t>55</m:t>
                    </m:r>
                  </m:oMath>
                </a14:m>
                <a:r>
                  <a:rPr lang="en-US" sz="3600">
                    <a:solidFill>
                      <a:prstClr val="black"/>
                    </a:solidFill>
                    <a:latin typeface="Arial" panose="020B0604020202020204" pitchFamily="34" charset="0"/>
                    <a:cs typeface="Arial" panose="020B0604020202020204" pitchFamily="34" charset="0"/>
                  </a:rPr>
                  <a:t> (kg)</a:t>
                </a:r>
              </a:p>
            </p:txBody>
          </p:sp>
        </mc:Choice>
        <mc:Fallback xmlns="">
          <p:sp>
            <p:nvSpPr>
              <p:cNvPr id="3" name="Rectangle 2"/>
              <p:cNvSpPr>
                <a:spLocks noRot="1" noChangeAspect="1" noMove="1" noResize="1" noEditPoints="1" noAdjustHandles="1" noChangeArrowheads="1" noChangeShapeType="1" noTextEdit="1"/>
              </p:cNvSpPr>
              <p:nvPr/>
            </p:nvSpPr>
            <p:spPr>
              <a:xfrm>
                <a:off x="1104900" y="1638300"/>
                <a:ext cx="16078200" cy="7909922"/>
              </a:xfrm>
              <a:prstGeom prst="rect">
                <a:avLst/>
              </a:prstGeom>
              <a:blipFill>
                <a:blip r:embed="rId3"/>
                <a:stretch>
                  <a:fillRect l="-1137" r="-1137"/>
                </a:stretch>
              </a:blipFill>
            </p:spPr>
            <p:txBody>
              <a:bodyPr/>
              <a:lstStyle/>
              <a:p>
                <a:r>
                  <a:rPr lang="en-US">
                    <a:noFill/>
                  </a:rPr>
                  <a:t> </a:t>
                </a:r>
              </a:p>
            </p:txBody>
          </p:sp>
        </mc:Fallback>
      </mc:AlternateContent>
    </p:spTree>
    <p:extLst>
      <p:ext uri="{BB962C8B-B14F-4D97-AF65-F5344CB8AC3E}">
        <p14:creationId xmlns:p14="http://schemas.microsoft.com/office/powerpoint/2010/main" val="100425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up)">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104900" y="1638300"/>
                <a:ext cx="16078200" cy="74971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40</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36</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Suy ra nhóm 4 là nhóm đầu tiên có tần số tích luỹ lớn hơn hoặc bằng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nhóm 4 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𝑙</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 </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nhóm 3 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Áp dụng công thức, ta có tứ phân vị thứ ba 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62,5</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(kg)</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tứ</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phân vị của mẫu số liệu trên là:</a:t>
                </a:r>
              </a:p>
              <a:p>
                <a:pPr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1</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48</m:t>
                    </m:r>
                    <m:r>
                      <a:rPr lang="en-US" sz="3600" i="1" smtClean="0">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62,5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a:t>
                </a:r>
              </a:p>
            </p:txBody>
          </p:sp>
        </mc:Choice>
        <mc:Fallback xmlns="">
          <p:sp>
            <p:nvSpPr>
              <p:cNvPr id="3" name="Rectangle 2"/>
              <p:cNvSpPr>
                <a:spLocks noRot="1" noChangeAspect="1" noMove="1" noResize="1" noEditPoints="1" noAdjustHandles="1" noChangeArrowheads="1" noChangeShapeType="1" noTextEdit="1"/>
              </p:cNvSpPr>
              <p:nvPr/>
            </p:nvSpPr>
            <p:spPr>
              <a:xfrm>
                <a:off x="1104900" y="1638300"/>
                <a:ext cx="16078200" cy="7497181"/>
              </a:xfrm>
              <a:prstGeom prst="rect">
                <a:avLst/>
              </a:prstGeom>
              <a:blipFill>
                <a:blip r:embed="rId3"/>
                <a:stretch>
                  <a:fillRect l="-1137" r="-1137" b="-732"/>
                </a:stretch>
              </a:blipFill>
            </p:spPr>
            <p:txBody>
              <a:bodyPr/>
              <a:lstStyle/>
              <a:p>
                <a:r>
                  <a:rPr lang="en-US">
                    <a:noFill/>
                  </a:rPr>
                  <a:t> </a:t>
                </a:r>
              </a:p>
            </p:txBody>
          </p:sp>
        </mc:Fallback>
      </mc:AlternateContent>
    </p:spTree>
    <p:extLst>
      <p:ext uri="{BB962C8B-B14F-4D97-AF65-F5344CB8AC3E}">
        <p14:creationId xmlns:p14="http://schemas.microsoft.com/office/powerpoint/2010/main" val="285255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500"/>
                                        <p:tgtEl>
                                          <p:spTgt spid="3">
                                            <p:txEl>
                                              <p:pRg st="5" end="5"/>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36803" y="3548241"/>
            <a:ext cx="2625784" cy="1388650"/>
          </a:xfrm>
          <a:prstGeom prst="rect">
            <a:avLst/>
          </a:prstGeom>
        </p:spPr>
        <p:txBody>
          <a:bodyPr lIns="0" tIns="0" rIns="0" bIns="0" rtlCol="0" anchor="t">
            <a:spAutoFit/>
          </a:bodyPr>
          <a:lstStyle/>
          <a:p>
            <a:pPr algn="ctr">
              <a:lnSpc>
                <a:spcPts val="9426"/>
              </a:lnSpc>
            </a:pPr>
            <a:r>
              <a:rPr lang="en-US" sz="16600" b="1" spc="182">
                <a:solidFill>
                  <a:schemeClr val="tx2"/>
                </a:solidFill>
                <a:latin typeface="Arial" panose="020B0604020202020204" pitchFamily="34" charset="0"/>
                <a:cs typeface="Arial" panose="020B0604020202020204" pitchFamily="34" charset="0"/>
              </a:rPr>
              <a:t>I</a:t>
            </a:r>
          </a:p>
        </p:txBody>
      </p:sp>
      <p:sp>
        <p:nvSpPr>
          <p:cNvPr id="33" name="TextBox 33"/>
          <p:cNvSpPr txBox="1"/>
          <p:nvPr/>
        </p:nvSpPr>
        <p:spPr>
          <a:xfrm>
            <a:off x="448409" y="5244951"/>
            <a:ext cx="16202573" cy="1820819"/>
          </a:xfrm>
          <a:prstGeom prst="rect">
            <a:avLst/>
          </a:prstGeom>
        </p:spPr>
        <p:txBody>
          <a:bodyPr wrap="square" lIns="0" tIns="0" rIns="0" bIns="0" rtlCol="0" anchor="t">
            <a:spAutoFit/>
          </a:bodyPr>
          <a:lstStyle/>
          <a:p>
            <a:pPr algn="ctr">
              <a:lnSpc>
                <a:spcPct val="150000"/>
              </a:lnSpc>
            </a:pPr>
            <a:r>
              <a:rPr lang="en-US" sz="9000" b="1" spc="120">
                <a:solidFill>
                  <a:schemeClr val="tx2"/>
                </a:solidFill>
                <a:latin typeface="Arial" panose="020B0604020202020204" pitchFamily="34" charset="0"/>
                <a:cs typeface="Arial" panose="020B0604020202020204" pitchFamily="34" charset="0"/>
              </a:rPr>
              <a:t>MẪU SỐ LIỆU GHÉP NHÓM</a:t>
            </a:r>
          </a:p>
        </p:txBody>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553641"/>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8" name="TextBox 7"/>
          <p:cNvSpPr txBox="1"/>
          <p:nvPr/>
        </p:nvSpPr>
        <p:spPr>
          <a:xfrm>
            <a:off x="5210476" y="248841"/>
            <a:ext cx="12086924" cy="1694951"/>
          </a:xfrm>
          <a:prstGeom prst="rect">
            <a:avLst/>
          </a:prstGeom>
          <a:noFill/>
        </p:spPr>
        <p:txBody>
          <a:bodyPr wrap="square" rtlCol="0">
            <a:spAutoFit/>
          </a:bodyPr>
          <a:lstStyle/>
          <a:p>
            <a:pPr lvl="0" algn="just">
              <a:lnSpc>
                <a:spcPct val="150000"/>
              </a:lnSpc>
            </a:pPr>
            <a:r>
              <a:rPr lang="vi-VN" sz="3700">
                <a:solidFill>
                  <a:prstClr val="black"/>
                </a:solidFill>
                <a:cs typeface="Arial" panose="020B0604020202020204" pitchFamily="34" charset="0"/>
              </a:rPr>
              <a:t>Tìm tứ phân vị của mẫu số liệu</a:t>
            </a:r>
            <a:r>
              <a:rPr lang="en-US" sz="3700">
                <a:solidFill>
                  <a:prstClr val="black"/>
                </a:solidFill>
                <a:cs typeface="Arial" panose="020B0604020202020204" pitchFamily="34" charset="0"/>
              </a:rPr>
              <a:t> </a:t>
            </a:r>
            <a:r>
              <a:rPr lang="en-US" sz="3700">
                <a:solidFill>
                  <a:prstClr val="black"/>
                </a:solidFill>
                <a:latin typeface="Arial" panose="020B0604020202020204" pitchFamily="34" charset="0"/>
                <a:cs typeface="Arial" panose="020B0604020202020204" pitchFamily="34" charset="0"/>
              </a:rPr>
              <a:t>ghép nhóm ở</a:t>
            </a:r>
            <a:r>
              <a:rPr lang="vi-VN" sz="3700">
                <a:solidFill>
                  <a:prstClr val="black"/>
                </a:solidFill>
                <a:latin typeface="Arial" panose="020B0604020202020204" pitchFamily="34" charset="0"/>
                <a:cs typeface="Arial" panose="020B0604020202020204" pitchFamily="34" charset="0"/>
              </a:rPr>
              <a:t> </a:t>
            </a:r>
            <a:r>
              <a:rPr lang="vi-VN" sz="3700">
                <a:solidFill>
                  <a:prstClr val="black"/>
                </a:solidFill>
                <a:cs typeface="Arial" panose="020B0604020202020204" pitchFamily="34" charset="0"/>
              </a:rPr>
              <a:t>Bảng 1 (làm tròn các kết quả đến hàng đơn vị).</a:t>
            </a:r>
            <a:endParaRPr kumimoji="0" lang="vi-VN"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5925800" y="8806932"/>
            <a:ext cx="1987278" cy="1168253"/>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02310">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157422"/>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61841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716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207141"/>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748666"/>
                      </a:ext>
                    </a:extLst>
                  </a:tr>
                  <a:tr h="874736">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44257">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173469" r="-2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173469" r="-1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173469" r="-685" b="-504082"/>
                          </a:stretch>
                        </a:blipFill>
                      </a:tcPr>
                    </a:tc>
                    <a:extLst>
                      <a:ext uri="{0D108BD9-81ED-4DB2-BD59-A6C34878D82A}">
                        <a16:rowId xmlns:a16="http://schemas.microsoft.com/office/drawing/2014/main" val="247615742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271622" r="-2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271622" r="-1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271622" r="-685" b="-400676"/>
                          </a:stretch>
                        </a:blipFill>
                      </a:tcPr>
                    </a:tc>
                    <a:extLst>
                      <a:ext uri="{0D108BD9-81ED-4DB2-BD59-A6C34878D82A}">
                        <a16:rowId xmlns:a16="http://schemas.microsoft.com/office/drawing/2014/main" val="35326184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371622" r="-2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371622" r="-1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371622" r="-685" b="-300676"/>
                          </a:stretch>
                        </a:blipFill>
                      </a:tcPr>
                    </a:tc>
                    <a:extLst>
                      <a:ext uri="{0D108BD9-81ED-4DB2-BD59-A6C34878D82A}">
                        <a16:rowId xmlns:a16="http://schemas.microsoft.com/office/drawing/2014/main" val="41284716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471622" r="-2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471622" r="-1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471622" r="-685" b="-200676"/>
                          </a:stretch>
                        </a:blipFill>
                      </a:tcPr>
                    </a:tc>
                    <a:extLst>
                      <a:ext uri="{0D108BD9-81ED-4DB2-BD59-A6C34878D82A}">
                        <a16:rowId xmlns:a16="http://schemas.microsoft.com/office/drawing/2014/main" val="229920714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575510" r="-2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575510" r="-1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575510" r="-685" b="-102041"/>
                          </a:stretch>
                        </a:blipFill>
                      </a:tcPr>
                    </a:tc>
                    <a:extLst>
                      <a:ext uri="{0D108BD9-81ED-4DB2-BD59-A6C34878D82A}">
                        <a16:rowId xmlns:a16="http://schemas.microsoft.com/office/drawing/2014/main" val="84874866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670946" r="-100685"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Fallback>
      </mc:AlternateContent>
      <p:sp>
        <p:nvSpPr>
          <p:cNvPr id="11" name="TextBox 10"/>
          <p:cNvSpPr txBox="1"/>
          <p:nvPr/>
        </p:nvSpPr>
        <p:spPr>
          <a:xfrm>
            <a:off x="8299450" y="2119156"/>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222958" y="3029739"/>
                <a:ext cx="10058400" cy="59947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3700">
                    <a:latin typeface="Arial" panose="020B0604020202020204" pitchFamily="34" charset="0"/>
                    <a:ea typeface="Arial" panose="020B0604020202020204" pitchFamily="34" charset="0"/>
                    <a:cs typeface="Arial" panose="020B0604020202020204" pitchFamily="34" charset="0"/>
                  </a:rPr>
                  <a:t>Tứ phân vị thứ nhất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Dotum" panose="020B0600000101010101" pitchFamily="34" charset="-127"/>
                    <a:cs typeface="Arial" panose="020B0604020202020204" pitchFamily="34" charset="0"/>
                  </a:rPr>
                  <a:t>Nhóm 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120</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a14:m>
                <a:r>
                  <a:rPr lang="da-DK" sz="3700">
                    <a:effectLst/>
                    <a:latin typeface="Arial" panose="020B0604020202020204" pitchFamily="34" charset="0"/>
                    <a:ea typeface="Dotum" panose="020B0600000101010101" pitchFamily="34" charset="-127"/>
                    <a:cs typeface="Arial" panose="020B0604020202020204" pitchFamily="34" charset="0"/>
                  </a:rPr>
                  <a:t> là nhóm 2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da-DK" sz="3700" i="1">
                        <a:effectLst/>
                        <a:latin typeface="Cambria Math" panose="02040503050406030204" pitchFamily="18" charset="0"/>
                        <a:ea typeface="Arial" panose="020B0604020202020204" pitchFamily="34" charset="0"/>
                        <a:cs typeface="Times New Roman" panose="02020603050405020304" pitchFamily="18" charset="0"/>
                      </a:rPr>
                      <m:t>𝑠</m:t>
                    </m:r>
                    <m:r>
                      <a:rPr lang="da-DK" sz="3700" i="1">
                        <a:effectLst/>
                        <a:latin typeface="Cambria Math" panose="02040503050406030204" pitchFamily="18" charset="0"/>
                        <a:ea typeface="Arial" panose="020B0604020202020204" pitchFamily="34" charset="0"/>
                        <a:cs typeface="Times New Roman" panose="02020603050405020304" pitchFamily="18" charset="0"/>
                      </a:rPr>
                      <m:t>=4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h</m:t>
                    </m:r>
                    <m:r>
                      <a:rPr lang="da-DK" sz="3700" i="1">
                        <a:effectLst/>
                        <a:latin typeface="Cambria Math" panose="02040503050406030204" pitchFamily="18" charset="0"/>
                        <a:ea typeface="Dotum" panose="020B0600000101010101" pitchFamily="34" charset="-127"/>
                        <a:cs typeface="Times New Roman" panose="02020603050405020304" pitchFamily="18" charset="0"/>
                      </a:rPr>
                      <m:t>=8−4=4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=29</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700" i="1">
                                <a:effectLst/>
                                <a:latin typeface="Cambria Math" panose="02040503050406030204" pitchFamily="18" charset="0"/>
                                <a:ea typeface="Arial" panose="020B0604020202020204" pitchFamily="34" charset="0"/>
                                <a:cs typeface="Times New Roman" panose="02020603050405020304" pitchFamily="18" charset="0"/>
                              </a:rPr>
                              <m:t>30−13</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29</m:t>
                            </m:r>
                          </m:den>
                        </m:f>
                      </m:e>
                    </m:d>
                    <m:r>
                      <a:rPr lang="da-DK" sz="3700" i="1">
                        <a:effectLst/>
                        <a:latin typeface="Cambria Math" panose="02040503050406030204" pitchFamily="18" charset="0"/>
                        <a:ea typeface="Arial" panose="020B0604020202020204" pitchFamily="34" charset="0"/>
                        <a:cs typeface="Times New Roman" panose="02020603050405020304" pitchFamily="18" charset="0"/>
                      </a:rPr>
                      <m:t>.4=6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222958" y="3029739"/>
                <a:ext cx="10058400" cy="5994718"/>
              </a:xfrm>
              <a:prstGeom prst="rect">
                <a:avLst/>
              </a:prstGeom>
              <a:blipFill>
                <a:blip r:embed="rId4"/>
                <a:stretch>
                  <a:fillRect l="-1939" r="-1879"/>
                </a:stretch>
              </a:blipFill>
            </p:spPr>
            <p:txBody>
              <a:bodyPr/>
              <a:lstStyle/>
              <a:p>
                <a:r>
                  <a:rPr lang="en-US">
                    <a:noFill/>
                  </a:rPr>
                  <a:t> </a:t>
                </a:r>
              </a:p>
            </p:txBody>
          </p:sp>
        </mc:Fallback>
      </mc:AlternateContent>
    </p:spTree>
    <p:extLst>
      <p:ext uri="{BB962C8B-B14F-4D97-AF65-F5344CB8AC3E}">
        <p14:creationId xmlns:p14="http://schemas.microsoft.com/office/powerpoint/2010/main" val="38191106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11" name="TextBox 10"/>
          <p:cNvSpPr txBox="1"/>
          <p:nvPr/>
        </p:nvSpPr>
        <p:spPr>
          <a:xfrm>
            <a:off x="8299449" y="647700"/>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85369" y="1485900"/>
                <a:ext cx="15602321" cy="825405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phân vị thứ hai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𝑒</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Nhóm đầu tiên có tần số tích lũy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𝑘</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𝑟</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𝑑</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𝑒</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60−42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.4=10</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phân vị thứ ba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Nhóm đầu tiên có tần số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=90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p>
              <a:p>
                <a:pPr lvl="0" algn="just">
                  <a:lnSpc>
                    <a:spcPct val="150000"/>
                  </a:lnSpc>
                </a:pPr>
                <a14:m>
                  <m:oMath xmlns:m="http://schemas.openxmlformats.org/officeDocument/2006/math">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𝑞</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𝑡</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𝑙</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.4=12</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5369" y="1485900"/>
                <a:ext cx="15602321" cy="8254054"/>
              </a:xfrm>
              <a:prstGeom prst="rect">
                <a:avLst/>
              </a:prstGeom>
              <a:blipFill>
                <a:blip r:embed="rId3"/>
                <a:stretch>
                  <a:fillRect l="-1172" r="-234"/>
                </a:stretch>
              </a:blipFill>
            </p:spPr>
            <p:txBody>
              <a:bodyPr/>
              <a:lstStyle/>
              <a:p>
                <a:r>
                  <a:rPr lang="en-US">
                    <a:noFill/>
                  </a:rPr>
                  <a:t> </a:t>
                </a:r>
              </a:p>
            </p:txBody>
          </p:sp>
        </mc:Fallback>
      </mc:AlternateContent>
    </p:spTree>
    <p:extLst>
      <p:ext uri="{BB962C8B-B14F-4D97-AF65-F5344CB8AC3E}">
        <p14:creationId xmlns:p14="http://schemas.microsoft.com/office/powerpoint/2010/main" val="198182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barn(inVertical)">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left)">
                                      <p:cBhvr>
                                        <p:cTn id="31" dur="500"/>
                                        <p:tgtEl>
                                          <p:spTgt spid="6">
                                            <p:txEl>
                                              <p:pRg st="5" end="5"/>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left)">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690216"/>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67F2D29-5CAE-058F-BC6E-2225BC63A789}"/>
                    </a:ext>
                  </a:extLst>
                </p:cNvPr>
                <p:cNvSpPr txBox="1"/>
                <p:nvPr/>
              </p:nvSpPr>
              <p:spPr>
                <a:xfrm>
                  <a:off x="4442170" y="2248963"/>
                  <a:ext cx="9104307" cy="39401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da-DK" sz="4000">
                      <a:latin typeface="Arial" panose="020B0604020202020204" pitchFamily="34" charset="0"/>
                      <a:ea typeface="Arial" panose="020B0604020202020204" pitchFamily="34" charset="0"/>
                      <a:cs typeface="Arial" panose="020B0604020202020204" pitchFamily="34" charset="0"/>
                    </a:rPr>
                    <a:t>Ba điểm tứ phân vị chia mẫu số liệu đã sắp xếp theo thứ tự không giảm thành bốn phần đều nhau, mỗi phần đều chứa </a:t>
                  </a:r>
                  <a14:m>
                    <m:oMath xmlns:m="http://schemas.openxmlformats.org/officeDocument/2006/math">
                      <m:r>
                        <a:rPr lang="da-DK" sz="4000" i="1">
                          <a:effectLst/>
                          <a:latin typeface="Cambria Math" panose="02040503050406030204" pitchFamily="18" charset="0"/>
                          <a:ea typeface="Arial" panose="020B0604020202020204" pitchFamily="34" charset="0"/>
                          <a:cs typeface="Times New Roman" panose="02020603050405020304" pitchFamily="18" charset="0"/>
                        </a:rPr>
                        <m:t>25%</m:t>
                      </m:r>
                    </m:oMath>
                  </a14:m>
                  <a:r>
                    <a:rPr lang="da-DK" sz="4000">
                      <a:effectLst/>
                      <a:latin typeface="Arial" panose="020B0604020202020204" pitchFamily="34" charset="0"/>
                      <a:ea typeface="Arial" panose="020B0604020202020204" pitchFamily="34" charset="0"/>
                      <a:cs typeface="Arial" panose="020B0604020202020204" pitchFamily="34" charset="0"/>
                    </a:rPr>
                    <a:t> giá trị.</a:t>
                  </a:r>
                  <a:endParaRPr kumimoji="0" lang="en-US" sz="40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0" y="2248963"/>
                  <a:ext cx="9104307" cy="3940188"/>
                </a:xfrm>
                <a:prstGeom prst="rect">
                  <a:avLst/>
                </a:prstGeom>
                <a:blipFill>
                  <a:blip r:embed="rId4"/>
                  <a:stretch>
                    <a:fillRect l="-3243" r="-3243" b="-477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685048"/>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8" cy="4598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4000" b="1" i="1">
                      <a:solidFill>
                        <a:srgbClr val="C00000"/>
                      </a:solidFill>
                      <a:latin typeface="Arial" panose="020B0604020202020204" pitchFamily="34" charset="0"/>
                      <a:ea typeface="Arial" panose="020B0604020202020204" pitchFamily="34" charset="0"/>
                      <a:cs typeface="Arial" panose="020B0604020202020204" pitchFamily="34" charset="0"/>
                    </a:rPr>
                    <a:t>Lưu ý: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4000">
                      <a:effectLst/>
                      <a:latin typeface="Arial" panose="020B0604020202020204" pitchFamily="34" charset="0"/>
                      <a:ea typeface="Arial" panose="020B0604020202020204" pitchFamily="34" charset="0"/>
                      <a:cs typeface="Arial" panose="020B0604020202020204" pitchFamily="34" charset="0"/>
                    </a:rPr>
                    <a:t> trong tứ phân vị của mẫu số liệu sau khi ghép nhóm </a:t>
                  </a:r>
                  <a:r>
                    <a:rPr lang="da-DK" sz="4000" i="1">
                      <a:effectLst/>
                      <a:latin typeface="Arial" panose="020B0604020202020204" pitchFamily="34" charset="0"/>
                      <a:ea typeface="Arial" panose="020B0604020202020204" pitchFamily="34" charset="0"/>
                      <a:cs typeface="Arial" panose="020B0604020202020204" pitchFamily="34" charset="0"/>
                    </a:rPr>
                    <a:t>xấp xỉ</a:t>
                  </a:r>
                  <a:r>
                    <a:rPr lang="da-DK" sz="4000">
                      <a:effectLst/>
                      <a:latin typeface="Arial" panose="020B0604020202020204" pitchFamily="34" charset="0"/>
                      <a:ea typeface="Arial" panose="020B0604020202020204" pitchFamily="34" charset="0"/>
                      <a:cs typeface="Arial" panose="020B0604020202020204" pitchFamily="34" charset="0"/>
                    </a:rPr>
                    <a:t> với bộ ba giá trị trong tứ phân vị của mẫu số liệu không ghép nhóm ban đầu.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3" name="TextBox 52">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1" y="2248963"/>
                  <a:ext cx="9104308" cy="4598375"/>
                </a:xfrm>
                <a:prstGeom prst="rect">
                  <a:avLst/>
                </a:prstGeom>
                <a:blipFill>
                  <a:blip r:embed="rId5"/>
                  <a:stretch>
                    <a:fillRect l="-2780" r="-2859" b="-4636"/>
                  </a:stretch>
                </a:blipFill>
                <a:ln>
                  <a:noFill/>
                </a:ln>
              </p:spPr>
              <p:txBody>
                <a:bodyPr/>
                <a:lstStyle/>
                <a:p>
                  <a:r>
                    <a:rPr lang="en-US">
                      <a:noFill/>
                    </a:rPr>
                    <a:t> </a:t>
                  </a:r>
                </a:p>
              </p:txBody>
            </p:sp>
          </mc:Fallback>
        </mc:AlternateContent>
      </p:grpSp>
      <p:pic>
        <p:nvPicPr>
          <p:cNvPr id="55" name="Picture 54"/>
          <p:cNvPicPr>
            <a:picLocks noChangeAspect="1"/>
          </p:cNvPicPr>
          <p:nvPr/>
        </p:nvPicPr>
        <p:blipFill>
          <a:blip r:embed="rId6"/>
          <a:stretch>
            <a:fillRect/>
          </a:stretch>
        </p:blipFill>
        <p:spPr>
          <a:xfrm>
            <a:off x="6303128" y="7532790"/>
            <a:ext cx="2287812" cy="2657958"/>
          </a:xfrm>
          <a:prstGeom prst="rect">
            <a:avLst/>
          </a:prstGeom>
        </p:spPr>
      </p:pic>
      <p:sp>
        <p:nvSpPr>
          <p:cNvPr id="56" name="Freeform 32"/>
          <p:cNvSpPr/>
          <p:nvPr/>
        </p:nvSpPr>
        <p:spPr>
          <a:xfrm rot="829932">
            <a:off x="16098238" y="6814648"/>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034875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5078"/>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a:t>
            </a:r>
          </a:p>
        </p:txBody>
      </p:sp>
      <p:sp>
        <p:nvSpPr>
          <p:cNvPr id="33" name="TextBox 33"/>
          <p:cNvSpPr txBox="1"/>
          <p:nvPr/>
        </p:nvSpPr>
        <p:spPr>
          <a:xfrm>
            <a:off x="1422386" y="5139432"/>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MỐT</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81786110"/>
      </p:ext>
    </p:extLst>
  </p:cSld>
  <p:clrMapOvr>
    <a:masterClrMapping/>
  </p:clrMapOvr>
  <p:transition spd="med">
    <p:comb/>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484350" y="527384"/>
            <a:ext cx="17302334" cy="931244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487437" y="527384"/>
            <a:ext cx="4389362" cy="1110916"/>
            <a:chOff x="304800" y="266694"/>
            <a:chExt cx="7065802" cy="1110916"/>
          </a:xfrm>
        </p:grpSpPr>
        <p:sp>
          <p:nvSpPr>
            <p:cNvPr id="2" name="Round Single Corner Rectangle 1"/>
            <p:cNvSpPr/>
            <p:nvPr/>
          </p:nvSpPr>
          <p:spPr>
            <a:xfrm flipV="1">
              <a:off x="304800" y="266694"/>
              <a:ext cx="7065802" cy="111091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38" y="419100"/>
              <a:ext cx="666056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214252" y="370647"/>
            <a:ext cx="1403117" cy="1403117"/>
          </a:xfrm>
          <a:prstGeom prst="rect">
            <a:avLst/>
          </a:prstGeom>
        </p:spPr>
      </p:pic>
      <p:sp>
        <p:nvSpPr>
          <p:cNvPr id="12" name="Rectangle 11"/>
          <p:cNvSpPr/>
          <p:nvPr/>
        </p:nvSpPr>
        <p:spPr>
          <a:xfrm>
            <a:off x="817390" y="2025927"/>
            <a:ext cx="16636253" cy="3647152"/>
          </a:xfrm>
          <a:prstGeom prst="rect">
            <a:avLst/>
          </a:prstGeom>
        </p:spPr>
        <p:txBody>
          <a:bodyPr wrap="square">
            <a:spAutoFit/>
          </a:bodyPr>
          <a:lstStyle/>
          <a:p>
            <a:pPr lvl="0" algn="just">
              <a:lnSpc>
                <a:spcPct val="150000"/>
              </a:lnSpc>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7.</a:t>
            </a: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800">
                <a:solidFill>
                  <a:prstClr val="black"/>
                </a:solidFill>
                <a:cs typeface="Arial" panose="020B0604020202020204" pitchFamily="34" charset="0"/>
              </a:rPr>
              <a:t>Quan sát bảng tần số ghép nhóm bao gồm cả tần số tích luỹ ở Ví dụ 6 rồi cho biết:</a:t>
            </a:r>
            <a:endParaRPr lang="en-US" sz="3800">
              <a:solidFill>
                <a:prstClr val="black"/>
              </a:solidFill>
              <a:cs typeface="Arial" panose="020B0604020202020204" pitchFamily="34" charset="0"/>
            </a:endParaRPr>
          </a:p>
          <a:p>
            <a:pPr lvl="0" algn="just">
              <a:lnSpc>
                <a:spcPct val="150000"/>
              </a:lnSpc>
            </a:pPr>
            <a:r>
              <a:rPr lang="vi-VN" sz="3800">
                <a:solidFill>
                  <a:srgbClr val="000000"/>
                </a:solidFill>
                <a:cs typeface="Arial" panose="020B0604020202020204" pitchFamily="34" charset="0"/>
              </a:rPr>
              <a:t>a) Nhóm nào có tần số lớn nhất;</a:t>
            </a:r>
          </a:p>
          <a:p>
            <a:pPr lvl="0" algn="just">
              <a:lnSpc>
                <a:spcPct val="150000"/>
              </a:lnSpc>
            </a:pPr>
            <a:r>
              <a:rPr lang="vi-VN" sz="3800">
                <a:solidFill>
                  <a:srgbClr val="000000"/>
                </a:solidFill>
                <a:cs typeface="Arial" panose="020B0604020202020204" pitchFamily="34" charset="0"/>
              </a:rPr>
              <a:t>b) Đầu mút trái và độ dài của nhóm có tần số lớn nhất bằng bao nhiêu.</a:t>
            </a:r>
            <a:endParaRPr lang="en-US" sz="380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8136566" y="5828044"/>
            <a:ext cx="1997899" cy="1371600"/>
            <a:chOff x="1048490" y="798947"/>
            <a:chExt cx="1997899" cy="137160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7" name="TextBox 16"/>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4" name="Rectangle 3"/>
              <p:cNvSpPr/>
              <p:nvPr/>
            </p:nvSpPr>
            <p:spPr>
              <a:xfrm>
                <a:off x="3079601" y="7354610"/>
                <a:ext cx="12127213"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a)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da-DK" sz="3800">
                    <a:effectLst/>
                    <a:latin typeface="Arial" panose="020B0604020202020204" pitchFamily="34" charset="0"/>
                    <a:ea typeface="Dotum" panose="020B0600000101010101" pitchFamily="34" charset="-127"/>
                    <a:cs typeface="Arial" panose="020B0604020202020204" pitchFamily="34" charset="0"/>
                  </a:rPr>
                  <a:t>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Arial" panose="020B0604020202020204" pitchFamily="34" charset="0"/>
                    <a:cs typeface="Arial" panose="020B0604020202020204" pitchFamily="34" charset="0"/>
                  </a:rPr>
                  <a:t>b) Đầu mút trái: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da-DK" sz="3800">
                    <a:effectLst/>
                    <a:latin typeface="Arial" panose="020B0604020202020204" pitchFamily="34" charset="0"/>
                    <a:ea typeface="Dotum" panose="020B0600000101010101" pitchFamily="34" charset="-127"/>
                    <a:cs typeface="Arial" panose="020B0604020202020204" pitchFamily="34" charset="0"/>
                  </a:rPr>
                  <a:t> ; Độ dài: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79601" y="7354610"/>
                <a:ext cx="12127213" cy="2000548"/>
              </a:xfrm>
              <a:prstGeom prst="rect">
                <a:avLst/>
              </a:prstGeom>
              <a:blipFill>
                <a:blip r:embed="rId4"/>
                <a:stretch>
                  <a:fillRect l="-1658" b="-5775"/>
                </a:stretch>
              </a:blipFill>
            </p:spPr>
            <p:txBody>
              <a:bodyPr/>
              <a:lstStyle/>
              <a:p>
                <a:r>
                  <a:rPr lang="en-US">
                    <a:noFill/>
                  </a:rPr>
                  <a:t> </a:t>
                </a:r>
              </a:p>
            </p:txBody>
          </p:sp>
        </mc:Fallback>
      </mc:AlternateContent>
    </p:spTree>
    <p:extLst>
      <p:ext uri="{BB962C8B-B14F-4D97-AF65-F5344CB8AC3E}">
        <p14:creationId xmlns:p14="http://schemas.microsoft.com/office/powerpoint/2010/main" val="125923090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1" name="Picture 10"/>
          <p:cNvPicPr>
            <a:picLocks noChangeAspect="1"/>
          </p:cNvPicPr>
          <p:nvPr/>
        </p:nvPicPr>
        <p:blipFill>
          <a:blip r:embed="rId4"/>
          <a:stretch>
            <a:fillRect/>
          </a:stretch>
        </p:blipFill>
        <p:spPr>
          <a:xfrm flipH="1">
            <a:off x="16527067" y="8756346"/>
            <a:ext cx="1022892" cy="1187754"/>
          </a:xfrm>
          <a:prstGeom prst="rect">
            <a:avLst/>
          </a:prstGeom>
        </p:spPr>
      </p:pic>
      <p:sp>
        <p:nvSpPr>
          <p:cNvPr id="13" name="Rectangle 12"/>
          <p:cNvSpPr/>
          <p:nvPr/>
        </p:nvSpPr>
        <p:spPr>
          <a:xfrm>
            <a:off x="7268326" y="509427"/>
            <a:ext cx="3751348" cy="12050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945719" y="2171700"/>
            <a:ext cx="9798481" cy="6733272"/>
            <a:chOff x="564718" y="2023074"/>
            <a:chExt cx="9798481" cy="6733272"/>
          </a:xfrm>
        </p:grpSpPr>
        <p:grpSp>
          <p:nvGrpSpPr>
            <p:cNvPr id="5" name="Group 4"/>
            <p:cNvGrpSpPr/>
            <p:nvPr/>
          </p:nvGrpSpPr>
          <p:grpSpPr>
            <a:xfrm>
              <a:off x="564718" y="2023074"/>
              <a:ext cx="9798481" cy="6733272"/>
              <a:chOff x="914400" y="2015526"/>
              <a:chExt cx="9233764" cy="6733272"/>
            </a:xfrm>
          </p:grpSpPr>
          <p:sp>
            <p:nvSpPr>
              <p:cNvPr id="2" name="Folded Corner 1"/>
              <p:cNvSpPr/>
              <p:nvPr/>
            </p:nvSpPr>
            <p:spPr>
              <a:xfrm>
                <a:off x="914400" y="2015526"/>
                <a:ext cx="9233764" cy="6733272"/>
              </a:xfrm>
              <a:prstGeom prst="foldedCorner">
                <a:avLst>
                  <a:gd name="adj" fmla="val 12402"/>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301260" y="2091726"/>
                <a:ext cx="8823244" cy="1938992"/>
              </a:xfrm>
              <a:prstGeom prst="rect">
                <a:avLst/>
              </a:prstGeom>
            </p:spPr>
            <p:txBody>
              <a:bodyPr wrap="square">
                <a:spAutoFit/>
              </a:bodyPr>
              <a:lstStyle/>
              <a:p>
                <a:pPr algn="just">
                  <a:lnSpc>
                    <a:spcPct val="150000"/>
                  </a:lnSpc>
                </a:pPr>
                <a:r>
                  <a:rPr lang="da-DK" sz="4000" b="1">
                    <a:latin typeface="Arial" panose="020B0604020202020204" pitchFamily="34" charset="0"/>
                    <a:ea typeface="Arial" panose="020B0604020202020204" pitchFamily="34" charset="0"/>
                    <a:cs typeface="Arial" panose="020B0604020202020204" pitchFamily="34" charset="0"/>
                  </a:rPr>
                  <a:t>Công thức tính Mốt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4000">
                    <a:latin typeface="Arial" panose="020B0604020202020204" pitchFamily="34" charset="0"/>
                    <a:ea typeface="Arial" panose="020B0604020202020204" pitchFamily="34" charset="0"/>
                    <a:cs typeface="Arial" panose="020B0604020202020204" pitchFamily="34" charset="0"/>
                  </a:rPr>
                  <a:t>Cho mẫu số liệu như bảng bên:</a:t>
                </a:r>
              </a:p>
            </p:txBody>
          </p:sp>
        </p:grpSp>
        <mc:AlternateContent xmlns:mc="http://schemas.openxmlformats.org/markup-compatibility/2006" xmlns:a14="http://schemas.microsoft.com/office/drawing/2010/main">
          <mc:Choice Requires="a14">
            <p:sp>
              <p:nvSpPr>
                <p:cNvPr id="3" name="Rectangle 2"/>
                <p:cNvSpPr/>
                <p:nvPr/>
              </p:nvSpPr>
              <p:spPr>
                <a:xfrm>
                  <a:off x="975238" y="3973638"/>
                  <a:ext cx="9006961" cy="4495205"/>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Mốt của mẫu số liệu ghép nhóm, kí 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𝑢</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𝑔</m:t>
                      </m:r>
                    </m:oMath>
                  </a14:m>
                  <a:r>
                    <a:rPr lang="en-US" sz="4000">
                      <a:effectLst/>
                      <a:latin typeface="Arial" panose="020B0604020202020204" pitchFamily="34" charset="0"/>
                      <a:ea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Quy ước: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𝑚</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75238" y="3973638"/>
                  <a:ext cx="9006961" cy="4495205"/>
                </a:xfrm>
                <a:prstGeom prst="rect">
                  <a:avLst/>
                </a:prstGeom>
                <a:blipFill>
                  <a:blip r:embed="rId23"/>
                  <a:stretch>
                    <a:fillRect l="-2368" r="-2368" b="-230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03669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385" t="-29037" r="-86538" b="-1671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29037" r="-446" b="-16714"/>
                          </a:stretch>
                        </a:blipFill>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785345" r="-446" b="-1724"/>
                          </a:stretch>
                        </a:blipFill>
                      </a:tcPr>
                    </a:tc>
                    <a:extLst>
                      <a:ext uri="{0D108BD9-81ED-4DB2-BD59-A6C34878D82A}">
                        <a16:rowId xmlns:a16="http://schemas.microsoft.com/office/drawing/2014/main" val="3593036691"/>
                      </a:ext>
                    </a:extLst>
                  </a:tr>
                </a:tbl>
              </a:graphicData>
            </a:graphic>
          </p:graphicFrame>
        </mc:Fallback>
      </mc:AlternateContent>
    </p:spTree>
    <p:extLst>
      <p:ext uri="{BB962C8B-B14F-4D97-AF65-F5344CB8AC3E}">
        <p14:creationId xmlns:p14="http://schemas.microsoft.com/office/powerpoint/2010/main" val="1749440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1256459" y="1227772"/>
            <a:ext cx="15071557" cy="1096328"/>
            <a:chOff x="533400" y="551695"/>
            <a:chExt cx="15071557" cy="1096328"/>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lang="en-US" sz="3800" b="1">
                  <a:solidFill>
                    <a:prstClr val="white"/>
                  </a:solidFill>
                  <a:latin typeface="Arial" panose="020B0604020202020204" pitchFamily="34" charset="0"/>
                  <a:cs typeface="Arial" panose="020B0604020202020204" pitchFamily="34" charset="0"/>
                </a:rPr>
                <a:t>7</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875546" y="551695"/>
              <a:ext cx="12729411" cy="948849"/>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Kết quả kiểm tra môn Toán của lớp 11D như sau:</a:t>
              </a:r>
            </a:p>
          </p:txBody>
        </p:sp>
      </p:grpSp>
      <p:pic>
        <p:nvPicPr>
          <p:cNvPr id="14" name="Picture 13"/>
          <p:cNvPicPr>
            <a:picLocks noChangeAspect="1"/>
          </p:cNvPicPr>
          <p:nvPr/>
        </p:nvPicPr>
        <p:blipFill>
          <a:blip r:embed="rId2"/>
          <a:stretch>
            <a:fillRect/>
          </a:stretch>
        </p:blipFill>
        <p:spPr>
          <a:xfrm rot="20903899">
            <a:off x="16136145" y="-284955"/>
            <a:ext cx="2328429" cy="2328429"/>
          </a:xfrm>
          <a:prstGeom prst="rect">
            <a:avLst/>
          </a:prstGeom>
        </p:spPr>
      </p:pic>
      <p:pic>
        <p:nvPicPr>
          <p:cNvPr id="4" name="Picture 3"/>
          <p:cNvPicPr>
            <a:picLocks noChangeAspect="1"/>
          </p:cNvPicPr>
          <p:nvPr/>
        </p:nvPicPr>
        <p:blipFill>
          <a:blip r:embed="rId3"/>
          <a:stretch>
            <a:fillRect/>
          </a:stretch>
        </p:blipFill>
        <p:spPr>
          <a:xfrm>
            <a:off x="1256459" y="2917017"/>
            <a:ext cx="15815961" cy="1769283"/>
          </a:xfrm>
          <a:prstGeom prst="rect">
            <a:avLst/>
          </a:prstGeom>
        </p:spPr>
      </p:pic>
      <p:sp>
        <p:nvSpPr>
          <p:cNvPr id="7" name="Rectangle 6"/>
          <p:cNvSpPr/>
          <p:nvPr/>
        </p:nvSpPr>
        <p:spPr>
          <a:xfrm>
            <a:off x="1171850" y="4920450"/>
            <a:ext cx="15985180" cy="3665106"/>
          </a:xfrm>
          <a:prstGeom prst="rect">
            <a:avLst/>
          </a:prstGeom>
        </p:spPr>
        <p:txBody>
          <a:bodyPr wrap="square">
            <a:spAutoFit/>
          </a:bodyPr>
          <a:lstStyle/>
          <a:p>
            <a:pPr algn="just">
              <a:lnSpc>
                <a:spcPct val="150000"/>
              </a:lnSpc>
              <a:spcAft>
                <a:spcPts val="500"/>
              </a:spcAft>
            </a:pPr>
            <a:r>
              <a:rPr lang="vi-VN" sz="3800"/>
              <a:t>a) Lập bảng tần số ghép nhóm của mẫu số liệu trên có bốn nhóm ứng với bốn nửa khoảng: [3 ; 5), [5 ; 7), [7 ; 9), [9 ; 11).</a:t>
            </a:r>
          </a:p>
          <a:p>
            <a:pPr algn="just">
              <a:lnSpc>
                <a:spcPct val="150000"/>
              </a:lnSpc>
              <a:spcAft>
                <a:spcPts val="500"/>
              </a:spcAft>
            </a:pPr>
            <a:r>
              <a:rPr lang="vi-VN" sz="3800"/>
              <a:t>b) Mốt của mẫu số liệu ghép nhóm trên là bao nhiêu (làm tròn kết quả đến hàng phần mười)?</a:t>
            </a:r>
          </a:p>
        </p:txBody>
      </p:sp>
    </p:spTree>
    <p:extLst>
      <p:ext uri="{BB962C8B-B14F-4D97-AF65-F5344CB8AC3E}">
        <p14:creationId xmlns:p14="http://schemas.microsoft.com/office/powerpoint/2010/main" val="31248544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20903899">
            <a:off x="16344691" y="-284955"/>
            <a:ext cx="2328429" cy="2328429"/>
          </a:xfrm>
          <a:prstGeom prst="rect">
            <a:avLst/>
          </a:prstGeom>
        </p:spPr>
      </p:pic>
      <p:sp>
        <p:nvSpPr>
          <p:cNvPr id="9" name="TextBox 8"/>
          <p:cNvSpPr txBox="1"/>
          <p:nvPr/>
        </p:nvSpPr>
        <p:spPr>
          <a:xfrm>
            <a:off x="1275346" y="6477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275346" y="1401008"/>
            <a:ext cx="15468600" cy="1800493"/>
          </a:xfrm>
          <a:prstGeom prst="rect">
            <a:avLst/>
          </a:prstGeom>
        </p:spPr>
        <p:txBody>
          <a:bodyPr wrap="square">
            <a:spAutoFit/>
          </a:bodyPr>
          <a:lstStyle/>
          <a:p>
            <a:pPr algn="just">
              <a:lnSpc>
                <a:spcPct val="150000"/>
              </a:lnSpc>
              <a:spcAft>
                <a:spcPts val="500"/>
              </a:spcAft>
            </a:pPr>
            <a:r>
              <a:rPr lang="en-US" sz="3700">
                <a:latin typeface="Arial" panose="020B0604020202020204" pitchFamily="34" charset="0"/>
                <a:cs typeface="Arial" panose="020B0604020202020204" pitchFamily="34" charset="0"/>
              </a:rPr>
              <a:t>a) Bảng 14 là bảng tần số ghép nhóm cho kết quả kiểm tra môn Toán của lớp 11D.</a:t>
            </a:r>
          </a:p>
        </p:txBody>
      </p:sp>
      <p:pic>
        <p:nvPicPr>
          <p:cNvPr id="6" name="Picture 5"/>
          <p:cNvPicPr>
            <a:picLocks noChangeAspect="1"/>
          </p:cNvPicPr>
          <p:nvPr/>
        </p:nvPicPr>
        <p:blipFill>
          <a:blip r:embed="rId3"/>
          <a:stretch>
            <a:fillRect/>
          </a:stretch>
        </p:blipFill>
        <p:spPr>
          <a:xfrm>
            <a:off x="11533222" y="3015820"/>
            <a:ext cx="5410200" cy="562470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75346" y="3118170"/>
                <a:ext cx="9595280" cy="6687408"/>
              </a:xfrm>
              <a:prstGeom prst="rect">
                <a:avLst/>
              </a:prstGeom>
            </p:spPr>
            <p:txBody>
              <a:bodyPr wrap="square">
                <a:spAutoFit/>
              </a:bodyPr>
              <a:lstStyle/>
              <a:p>
                <a:pPr lvl="0" algn="just">
                  <a:lnSpc>
                    <a:spcPct val="150000"/>
                  </a:lnSpc>
                  <a:spcAft>
                    <a:spcPts val="500"/>
                  </a:spcAft>
                </a:pPr>
                <a:r>
                  <a:rPr lang="en-US" sz="3700">
                    <a:solidFill>
                      <a:prstClr val="black"/>
                    </a:solidFill>
                    <a:latin typeface="Arial" panose="020B0604020202020204" pitchFamily="34" charset="0"/>
                    <a:cs typeface="Arial" panose="020B0604020202020204" pitchFamily="34" charset="0"/>
                  </a:rPr>
                  <a:t>b) Ta thấy: Nhóm 2 ứng với nửa khoảng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[5 ; 7) </m:t>
                    </m:r>
                  </m:oMath>
                </a14:m>
                <a:r>
                  <a:rPr lang="en-US" sz="3700">
                    <a:solidFill>
                      <a:prstClr val="black"/>
                    </a:solidFill>
                    <a:latin typeface="Arial" panose="020B0604020202020204" pitchFamily="34" charset="0"/>
                    <a:cs typeface="Arial" panose="020B0604020202020204" pitchFamily="34" charset="0"/>
                  </a:rPr>
                  <a:t>là nhóm có tần số lớn nhất với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𝑢</m:t>
                    </m:r>
                    <m:r>
                      <a:rPr lang="en-US" sz="3700" i="1" smtClean="0">
                        <a:solidFill>
                          <a:prstClr val="black"/>
                        </a:solidFill>
                        <a:latin typeface="Cambria Math" panose="02040503050406030204" pitchFamily="18" charset="0"/>
                        <a:cs typeface="Arial" panose="020B0604020202020204" pitchFamily="34" charset="0"/>
                      </a:rPr>
                      <m:t>=5; </m:t>
                    </m:r>
                  </m:oMath>
                </a14:m>
                <a:endParaRPr lang="en-US" sz="3700" i="1">
                  <a:solidFill>
                    <a:prstClr val="black"/>
                  </a:solidFill>
                  <a:latin typeface="Cambria Math" panose="02040503050406030204" pitchFamily="18" charset="0"/>
                  <a:cs typeface="Arial" panose="020B0604020202020204" pitchFamily="34" charset="0"/>
                </a:endParaRPr>
              </a:p>
              <a:p>
                <a:pPr lvl="0" algn="just">
                  <a:lnSpc>
                    <a:spcPct val="150000"/>
                  </a:lnSpc>
                  <a:spcAft>
                    <a:spcPts val="500"/>
                  </a:spcAft>
                </a:pP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𝑔</m:t>
                    </m:r>
                    <m:r>
                      <a:rPr lang="en-US" sz="3700" i="1" smtClean="0">
                        <a:solidFill>
                          <a:prstClr val="black"/>
                        </a:solidFill>
                        <a:latin typeface="Cambria Math" panose="02040503050406030204" pitchFamily="18" charset="0"/>
                        <a:cs typeface="Arial" panose="020B0604020202020204" pitchFamily="34" charset="0"/>
                      </a:rPr>
                      <m:t>=2; </m:t>
                    </m:r>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2</m:t>
                        </m:r>
                      </m:sub>
                    </m:sSub>
                    <m:r>
                      <a:rPr lang="en-US" sz="3700" i="1" smtClean="0">
                        <a:solidFill>
                          <a:prstClr val="black"/>
                        </a:solidFill>
                        <a:latin typeface="Cambria Math" panose="02040503050406030204" pitchFamily="18" charset="0"/>
                        <a:cs typeface="Arial" panose="020B0604020202020204" pitchFamily="34" charset="0"/>
                      </a:rPr>
                      <m:t>=18</m:t>
                    </m:r>
                  </m:oMath>
                </a14:m>
                <a:r>
                  <a:rPr lang="en-US" sz="3700">
                    <a:solidFill>
                      <a:prstClr val="black"/>
                    </a:solidFill>
                    <a:latin typeface="Arial" panose="020B0604020202020204" pitchFamily="34" charset="0"/>
                    <a:cs typeface="Arial" panose="020B0604020202020204" pitchFamily="34" charset="0"/>
                  </a:rPr>
                  <a:t>. Nhóm 1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1</m:t>
                        </m:r>
                      </m:sub>
                    </m:sSub>
                    <m:r>
                      <a:rPr lang="en-US" sz="3700" i="1">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5</m:t>
                    </m:r>
                  </m:oMath>
                </a14:m>
                <a:r>
                  <a:rPr lang="en-US" sz="3700">
                    <a:solidFill>
                      <a:prstClr val="black"/>
                    </a:solidFill>
                    <a:latin typeface="Arial" panose="020B0604020202020204" pitchFamily="34" charset="0"/>
                    <a:cs typeface="Arial" panose="020B0604020202020204" pitchFamily="34" charset="0"/>
                  </a:rPr>
                  <a:t>, nhóm 3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3</m:t>
                        </m:r>
                      </m:sub>
                    </m:sSub>
                    <m:r>
                      <a:rPr lang="en-US" sz="3700" i="1">
                        <a:solidFill>
                          <a:prstClr val="black"/>
                        </a:solidFill>
                        <a:latin typeface="Cambria Math" panose="02040503050406030204" pitchFamily="18" charset="0"/>
                        <a:cs typeface="Arial" panose="020B0604020202020204" pitchFamily="34" charset="0"/>
                      </a:rPr>
                      <m:t>=1</m:t>
                    </m:r>
                    <m:r>
                      <a:rPr lang="en-US" sz="3700" b="0" i="1" smtClean="0">
                        <a:solidFill>
                          <a:prstClr val="black"/>
                        </a:solidFill>
                        <a:latin typeface="Cambria Math" panose="02040503050406030204" pitchFamily="18" charset="0"/>
                        <a:cs typeface="Arial" panose="020B0604020202020204" pitchFamily="34" charset="0"/>
                      </a:rPr>
                      <m:t>0</m:t>
                    </m:r>
                  </m:oMath>
                </a14:m>
                <a:r>
                  <a:rPr lang="en-US" sz="3700">
                    <a:solidFill>
                      <a:prstClr val="black"/>
                    </a:solidFill>
                    <a:latin typeface="Arial" panose="020B0604020202020204" pitchFamily="34" charset="0"/>
                    <a:cs typeface="Arial" panose="020B0604020202020204" pitchFamily="34" charset="0"/>
                  </a:rPr>
                  <a:t>.</a:t>
                </a:r>
              </a:p>
              <a:p>
                <a:pPr lvl="0" algn="just">
                  <a:lnSpc>
                    <a:spcPct val="150000"/>
                  </a:lnSpc>
                  <a:spcAft>
                    <a:spcPts val="500"/>
                  </a:spcAft>
                </a:pPr>
                <a:r>
                  <a:rPr lang="en-US" sz="3700">
                    <a:solidFill>
                      <a:prstClr val="black"/>
                    </a:solidFill>
                    <a:latin typeface="Arial" panose="020B0604020202020204" pitchFamily="34" charset="0"/>
                    <a:cs typeface="Arial" panose="020B0604020202020204" pitchFamily="34" charset="0"/>
                  </a:rPr>
                  <a:t>Áp dụng công thức, ta có mốt của mẫu số liệu là:</a:t>
                </a:r>
              </a:p>
              <a:p>
                <a:pPr lvl="0" algn="ctr">
                  <a:lnSpc>
                    <a:spcPct val="150000"/>
                  </a:lnSpc>
                  <a:spcAft>
                    <a:spcPts val="500"/>
                  </a:spcAft>
                </a:pPr>
                <a14:m>
                  <m:oMath xmlns:m="http://schemas.openxmlformats.org/officeDocument/2006/math">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𝑀</m:t>
                        </m:r>
                      </m:e>
                      <m:sub>
                        <m:r>
                          <a:rPr lang="en-US" sz="3700" b="0" i="1" smtClean="0">
                            <a:solidFill>
                              <a:prstClr val="black"/>
                            </a:solidFill>
                            <a:latin typeface="Cambria Math" panose="02040503050406030204" pitchFamily="18" charset="0"/>
                            <a:cs typeface="Arial" panose="020B0604020202020204" pitchFamily="34" charset="0"/>
                          </a:rPr>
                          <m:t>𝑜</m:t>
                        </m:r>
                      </m:sub>
                    </m:sSub>
                    <m:r>
                      <a:rPr lang="en-US" sz="3700" b="0" i="1" smtClean="0">
                        <a:solidFill>
                          <a:prstClr val="black"/>
                        </a:solidFill>
                        <a:latin typeface="Cambria Math" panose="02040503050406030204" pitchFamily="18" charset="0"/>
                        <a:cs typeface="Arial" panose="020B0604020202020204" pitchFamily="34" charset="0"/>
                      </a:rPr>
                      <m:t>=5+</m:t>
                    </m:r>
                    <m:d>
                      <m:dPr>
                        <m:ctrlPr>
                          <a:rPr lang="en-US" sz="3700" b="0" i="1" smtClean="0">
                            <a:solidFill>
                              <a:prstClr val="black"/>
                            </a:solidFill>
                            <a:latin typeface="Cambria Math" panose="02040503050406030204" pitchFamily="18" charset="0"/>
                            <a:cs typeface="Arial" panose="020B0604020202020204" pitchFamily="34" charset="0"/>
                          </a:rPr>
                        </m:ctrlPr>
                      </m:dPr>
                      <m:e>
                        <m:f>
                          <m:fPr>
                            <m:ctrlPr>
                              <a:rPr lang="en-US" sz="3700" b="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18−5</m:t>
                            </m:r>
                          </m:num>
                          <m:den>
                            <m:r>
                              <a:rPr lang="en-US" sz="3700" b="0" i="1" smtClean="0">
                                <a:solidFill>
                                  <a:prstClr val="black"/>
                                </a:solidFill>
                                <a:latin typeface="Cambria Math" panose="02040503050406030204" pitchFamily="18" charset="0"/>
                                <a:cs typeface="Arial" panose="020B0604020202020204" pitchFamily="34" charset="0"/>
                              </a:rPr>
                              <m:t>2.18−5−10</m:t>
                            </m:r>
                          </m:den>
                        </m:f>
                      </m:e>
                    </m:d>
                    <m:r>
                      <a:rPr lang="en-US" sz="3700" b="0" i="1" smtClean="0">
                        <a:solidFill>
                          <a:prstClr val="black"/>
                        </a:solidFill>
                        <a:latin typeface="Cambria Math" panose="02040503050406030204" pitchFamily="18" charset="0"/>
                        <a:cs typeface="Arial" panose="020B0604020202020204" pitchFamily="34" charset="0"/>
                      </a:rPr>
                      <m:t>.2</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≈6,2</m:t>
                    </m:r>
                  </m:oMath>
                </a14:m>
                <a:r>
                  <a:rPr lang="en-US" sz="3700">
                    <a:solidFill>
                      <a:prstClr val="black"/>
                    </a:solidFill>
                    <a:latin typeface="Arial" panose="020B0604020202020204" pitchFamily="34" charset="0"/>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1275346" y="3118170"/>
                <a:ext cx="9595280" cy="6687408"/>
              </a:xfrm>
              <a:prstGeom prst="rect">
                <a:avLst/>
              </a:prstGeom>
              <a:blipFill>
                <a:blip r:embed="rId4"/>
                <a:stretch>
                  <a:fillRect l="-1970" r="-2033"/>
                </a:stretch>
              </a:blipFill>
            </p:spPr>
            <p:txBody>
              <a:bodyPr/>
              <a:lstStyle/>
              <a:p>
                <a:r>
                  <a:rPr lang="en-US">
                    <a:noFill/>
                  </a:rPr>
                  <a:t> </a:t>
                </a:r>
              </a:p>
            </p:txBody>
          </p:sp>
        </mc:Fallback>
      </mc:AlternateContent>
    </p:spTree>
    <p:extLst>
      <p:ext uri="{BB962C8B-B14F-4D97-AF65-F5344CB8AC3E}">
        <p14:creationId xmlns:p14="http://schemas.microsoft.com/office/powerpoint/2010/main" val="37751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6"/>
          <p:cNvSpPr/>
          <p:nvPr/>
        </p:nvSpPr>
        <p:spPr>
          <a:xfrm>
            <a:off x="6545448" y="800100"/>
            <a:ext cx="4038600" cy="124042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8" name="TextBox 37"/>
          <p:cNvSpPr txBox="1"/>
          <p:nvPr/>
        </p:nvSpPr>
        <p:spPr>
          <a:xfrm>
            <a:off x="754248" y="2095500"/>
            <a:ext cx="15621000" cy="1942968"/>
          </a:xfrm>
          <a:prstGeom prst="rect">
            <a:avLst/>
          </a:prstGeom>
          <a:noFill/>
        </p:spPr>
        <p:txBody>
          <a:bodyPr wrap="square" rtlCol="0">
            <a:spAutoFit/>
          </a:bodyPr>
          <a:lstStyle/>
          <a:p>
            <a:pPr lvl="0" algn="just">
              <a:lnSpc>
                <a:spcPct val="170000"/>
              </a:lnSpc>
            </a:pPr>
            <a:r>
              <a:rPr lang="vi-VN" sz="3800">
                <a:solidFill>
                  <a:prstClr val="black"/>
                </a:solidFill>
              </a:rPr>
              <a:t>Tìm mốt của mẫu số liệu</a:t>
            </a:r>
            <a:r>
              <a:rPr lang="en-US" sz="3800">
                <a:solidFill>
                  <a:prstClr val="black"/>
                </a:solidFill>
              </a:rPr>
              <a:t> </a:t>
            </a:r>
            <a:r>
              <a:rPr lang="en-US" sz="3800">
                <a:solidFill>
                  <a:prstClr val="black"/>
                </a:solidFill>
                <a:latin typeface="Arial" panose="020B0604020202020204" pitchFamily="34" charset="0"/>
                <a:cs typeface="Arial" panose="020B0604020202020204" pitchFamily="34" charset="0"/>
              </a:rPr>
              <a:t>ghép nhóm</a:t>
            </a:r>
            <a:r>
              <a:rPr lang="vi-VN" sz="3800">
                <a:solidFill>
                  <a:prstClr val="black"/>
                </a:solidFill>
                <a:latin typeface="Arial" panose="020B0604020202020204" pitchFamily="34" charset="0"/>
                <a:cs typeface="Arial" panose="020B0604020202020204" pitchFamily="34" charset="0"/>
              </a:rPr>
              <a:t> </a:t>
            </a:r>
            <a:r>
              <a:rPr lang="vi-VN" sz="3800">
                <a:solidFill>
                  <a:prstClr val="black"/>
                </a:solidFill>
              </a:rPr>
              <a:t>trong Ví dụ 6 (làm tròn các kết quả đến hàng phần mười).</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1207116" y="264952"/>
            <a:ext cx="526960" cy="1352827"/>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TextBox 35"/>
          <p:cNvSpPr txBox="1"/>
          <p:nvPr/>
        </p:nvSpPr>
        <p:spPr>
          <a:xfrm>
            <a:off x="7866248" y="41529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754248" y="5118734"/>
                <a:ext cx="15653325" cy="5156412"/>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Arial" panose="020B0604020202020204" pitchFamily="34" charset="0"/>
                    <a:cs typeface="Arial" panose="020B0604020202020204" pitchFamily="34" charset="0"/>
                  </a:rPr>
                  <a:t>-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en-US" sz="3800">
                    <a:effectLst/>
                    <a:latin typeface="Arial" panose="020B0604020202020204" pitchFamily="34" charset="0"/>
                    <a:ea typeface="Dotum" panose="020B0600000101010101" pitchFamily="34" charset="-127"/>
                    <a:cs typeface="Arial" panose="020B0604020202020204" pitchFamily="34" charset="0"/>
                  </a:rPr>
                  <a:t> là nhóm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Đầu mút trái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𝑢</m:t>
                    </m:r>
                    <m:r>
                      <a:rPr lang="en-US"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en-US" sz="38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𝑔</m:t>
                    </m:r>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=16</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=8</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=50+</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16−10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2.16−10−8</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.10=54,3</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754248" y="5118734"/>
                <a:ext cx="15653325" cy="5156412"/>
              </a:xfrm>
              <a:prstGeom prst="rect">
                <a:avLst/>
              </a:prstGeom>
              <a:blipFill>
                <a:blip r:embed="rId9"/>
                <a:stretch>
                  <a:fillRect l="-1285"/>
                </a:stretch>
              </a:blipFill>
            </p:spPr>
            <p:txBody>
              <a:bodyPr/>
              <a:lstStyle/>
              <a:p>
                <a:r>
                  <a:rPr lang="en-US">
                    <a:noFill/>
                  </a:rPr>
                  <a:t> </a:t>
                </a:r>
              </a:p>
            </p:txBody>
          </p:sp>
        </mc:Fallback>
      </mc:AlternateContent>
      <p:pic>
        <p:nvPicPr>
          <p:cNvPr id="34" name="Picture 33"/>
          <p:cNvPicPr>
            <a:picLocks noChangeAspect="1"/>
          </p:cNvPicPr>
          <p:nvPr/>
        </p:nvPicPr>
        <p:blipFill>
          <a:blip r:embed="rId10"/>
          <a:stretch>
            <a:fillRect/>
          </a:stretch>
        </p:blipFill>
        <p:spPr>
          <a:xfrm>
            <a:off x="14490015" y="8286706"/>
            <a:ext cx="1966170" cy="1962194"/>
          </a:xfrm>
          <a:prstGeom prst="rect">
            <a:avLst/>
          </a:prstGeom>
        </p:spPr>
      </p:pic>
    </p:spTree>
    <p:extLst>
      <p:ext uri="{BB962C8B-B14F-4D97-AF65-F5344CB8AC3E}">
        <p14:creationId xmlns:p14="http://schemas.microsoft.com/office/powerpoint/2010/main" val="3685036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xEl>
                                              <p:pRg st="1" end="1"/>
                                            </p:txEl>
                                          </p:spTgt>
                                        </p:tgtEl>
                                        <p:attrNameLst>
                                          <p:attrName>style.visibility</p:attrName>
                                        </p:attrNameLst>
                                      </p:cBhvr>
                                      <p:to>
                                        <p:strVal val="visible"/>
                                      </p:to>
                                    </p:set>
                                    <p:animEffect transition="in" filter="wipe(down)">
                                      <p:cBhvr>
                                        <p:cTn id="29" dur="500"/>
                                        <p:tgtEl>
                                          <p:spTgt spid="2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4" dur="500"/>
                                        <p:tgtEl>
                                          <p:spTgt spid="2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xEl>
                                              <p:pRg st="3" end="3"/>
                                            </p:txEl>
                                          </p:spTgt>
                                        </p:tgtEl>
                                        <p:attrNameLst>
                                          <p:attrName>style.visibility</p:attrName>
                                        </p:attrNameLst>
                                      </p:cBhvr>
                                      <p:to>
                                        <p:strVal val="visible"/>
                                      </p:to>
                                    </p:set>
                                    <p:animEffect transition="in" filter="barn(inVertical)">
                                      <p:cBhvr>
                                        <p:cTn id="39"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381000" y="2423081"/>
            <a:ext cx="10855532" cy="7219322"/>
            <a:chOff x="4076941" y="1944161"/>
            <a:chExt cx="9928087" cy="6186849"/>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5947560" y="73542"/>
              <a:ext cx="6186849" cy="9928087"/>
              <a:chOff x="-4088358" y="-2714484"/>
              <a:chExt cx="7320436"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4088358" y="-2714484"/>
                <a:ext cx="732043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67F2D29-5CAE-058F-BC6E-2225BC63A789}"/>
                    </a:ext>
                  </a:extLst>
                </p:cNvPr>
                <p:cNvSpPr txBox="1"/>
                <p:nvPr/>
              </p:nvSpPr>
              <p:spPr>
                <a:xfrm>
                  <a:off x="4495080" y="2248963"/>
                  <a:ext cx="9104307" cy="56180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1200"/>
                    </a:spcAft>
                  </a:pPr>
                  <a:r>
                    <a:rPr lang="en-US" sz="4000">
                      <a:latin typeface="Arial" panose="020B0604020202020204" pitchFamily="34" charset="0"/>
                      <a:ea typeface="Dotum" panose="020B0600000101010101" pitchFamily="34" charset="-127"/>
                      <a:cs typeface="Arial" panose="020B0604020202020204" pitchFamily="34" charset="0"/>
                    </a:rPr>
                    <a:t>Mốt của mẫu số liệu không ghép nhóm là giá trị có khả năng xuất hiện cao nhất khi lấy mẫu. Mốt của mẫu số liệu sau khi ghép nhóm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xấp xỉ với mốt của mẫu số liệu không ghép nhóm. Các giá trị nằm xung quanh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thường có khả năng xuất hiện cao hơn các giá trị khác.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95080" y="2248963"/>
                  <a:ext cx="9104307" cy="5618084"/>
                </a:xfrm>
                <a:prstGeom prst="rect">
                  <a:avLst/>
                </a:prstGeom>
                <a:blipFill>
                  <a:blip r:embed="rId4"/>
                  <a:stretch>
                    <a:fillRect l="-2205" r="-2143" b="-139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11811000" y="2423080"/>
            <a:ext cx="4911728" cy="5549495"/>
            <a:chOff x="6434418" y="1944162"/>
            <a:chExt cx="7627008" cy="4495801"/>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8000021" y="378559"/>
              <a:ext cx="4495801" cy="7627008"/>
              <a:chOff x="-2087470" y="-348618"/>
              <a:chExt cx="5319546" cy="7654149"/>
            </a:xfrm>
            <a:grpFill/>
          </p:grpSpPr>
          <p:sp>
            <p:nvSpPr>
              <p:cNvPr id="54" name="Freeform 7">
                <a:extLst>
                  <a:ext uri="{FF2B5EF4-FFF2-40B4-BE49-F238E27FC236}">
                    <a16:creationId xmlns:a16="http://schemas.microsoft.com/office/drawing/2014/main" id="{13675BDA-D8FE-0288-59EF-9A3C11ADD552}"/>
                  </a:ext>
                </a:extLst>
              </p:cNvPr>
              <p:cNvSpPr/>
              <p:nvPr/>
            </p:nvSpPr>
            <p:spPr>
              <a:xfrm>
                <a:off x="-2087470" y="-348618"/>
                <a:ext cx="5319546" cy="7654149"/>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6959026" y="2248963"/>
              <a:ext cx="6587451"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Một mẫu số liệu ghép nhóm có thể có nhiều nhóm chứa mốt và nhiều mốt.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sp>
        <p:nvSpPr>
          <p:cNvPr id="56" name="Freeform 32"/>
          <p:cNvSpPr/>
          <p:nvPr/>
        </p:nvSpPr>
        <p:spPr>
          <a:xfrm rot="829932">
            <a:off x="16329593" y="6676427"/>
            <a:ext cx="231272" cy="1765043"/>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9695495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4438" y="564059"/>
              <a:ext cx="12143679" cy="769441"/>
            </a:xfrm>
            <a:prstGeom prst="rect">
              <a:avLst/>
            </a:prstGeom>
          </p:spPr>
          <p:txBody>
            <a:bodyPr wrap="square">
              <a:spAutoFit/>
            </a:bodyPr>
            <a:lstStyle/>
            <a:p>
              <a:r>
                <a:rPr lang="vi-VN" sz="4400" b="1">
                  <a:cs typeface="Arial" panose="020B0604020202020204" pitchFamily="34" charset="0"/>
                </a:rPr>
                <a:t>1. Bảng tần số ghép nhóm</a:t>
              </a:r>
              <a:endParaRPr lang="en-US" sz="4400" b="1">
                <a:latin typeface="Arial" panose="020B0604020202020204" pitchFamily="34" charset="0"/>
                <a:cs typeface="Arial" panose="020B0604020202020204" pitchFamily="34" charset="0"/>
              </a:endParaRPr>
            </a:p>
          </p:txBody>
        </p:sp>
      </p:grpSp>
      <p:sp>
        <p:nvSpPr>
          <p:cNvPr id="10" name="Rounded Rectangle 9"/>
          <p:cNvSpPr/>
          <p:nvPr/>
        </p:nvSpPr>
        <p:spPr>
          <a:xfrm>
            <a:off x="762000" y="257059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720060" y="2324100"/>
            <a:ext cx="9395740" cy="6555641"/>
          </a:xfrm>
          <a:prstGeom prst="rect">
            <a:avLst/>
          </a:prstGeom>
        </p:spPr>
        <p:txBody>
          <a:bodyPr wrap="square">
            <a:spAutoFit/>
          </a:bodyPr>
          <a:lstStyle/>
          <a:p>
            <a:pPr algn="just">
              <a:lnSpc>
                <a:spcPct val="150000"/>
              </a:lnSpc>
            </a:pPr>
            <a:r>
              <a:rPr lang="vi-VN" sz="4000">
                <a:cs typeface="Arial" panose="020B0604020202020204" pitchFamily="34" charset="0"/>
              </a:rPr>
              <a:t>Trong Bảng 1 ở phần mở đầu ta thấy:</a:t>
            </a:r>
            <a:endParaRPr lang="en-US" sz="4000">
              <a:cs typeface="Arial" panose="020B0604020202020204" pitchFamily="34" charset="0"/>
            </a:endParaRPr>
          </a:p>
          <a:p>
            <a:pPr algn="just">
              <a:lnSpc>
                <a:spcPct val="150000"/>
              </a:lnSpc>
            </a:pPr>
            <a:r>
              <a:rPr lang="vi-VN" sz="4000">
                <a:cs typeface="Arial" panose="020B0604020202020204" pitchFamily="34" charset="0"/>
              </a:rPr>
              <a:t>⦁ Có 13 ô tô có độ tuổi dưới 4;</a:t>
            </a:r>
          </a:p>
          <a:p>
            <a:pPr algn="just">
              <a:lnSpc>
                <a:spcPct val="150000"/>
              </a:lnSpc>
            </a:pPr>
            <a:r>
              <a:rPr lang="vi-VN" sz="4000">
                <a:cs typeface="Arial" panose="020B0604020202020204" pitchFamily="34" charset="0"/>
              </a:rPr>
              <a:t>⦁ Có 29 ô tô có độ tuổi từ 4 đến dưới 8.</a:t>
            </a:r>
          </a:p>
          <a:p>
            <a:pPr algn="just">
              <a:lnSpc>
                <a:spcPct val="150000"/>
              </a:lnSpc>
            </a:pPr>
            <a:r>
              <a:rPr lang="vi-VN" sz="4000">
                <a:cs typeface="Arial" panose="020B0604020202020204" pitchFamily="34" charset="0"/>
              </a:rPr>
              <a:t>Hãy xác định số ô tô có độ tuổi:</a:t>
            </a:r>
          </a:p>
          <a:p>
            <a:pPr algn="just">
              <a:lnSpc>
                <a:spcPct val="150000"/>
              </a:lnSpc>
            </a:pPr>
            <a:r>
              <a:rPr lang="vi-VN" sz="4000">
                <a:cs typeface="Arial" panose="020B0604020202020204" pitchFamily="34" charset="0"/>
              </a:rPr>
              <a:t>a) Từ 8 đến dưới 12;</a:t>
            </a:r>
          </a:p>
          <a:p>
            <a:pPr algn="just">
              <a:lnSpc>
                <a:spcPct val="150000"/>
              </a:lnSpc>
            </a:pPr>
            <a:r>
              <a:rPr lang="vi-VN" sz="4000">
                <a:cs typeface="Arial" panose="020B0604020202020204" pitchFamily="34" charset="0"/>
              </a:rPr>
              <a:t>b) Từ 12 đến dưới 16;</a:t>
            </a:r>
          </a:p>
          <a:p>
            <a:pPr algn="just">
              <a:lnSpc>
                <a:spcPct val="150000"/>
              </a:lnSpc>
            </a:pPr>
            <a:r>
              <a:rPr lang="vi-VN" sz="4000">
                <a:cs typeface="Arial" panose="020B0604020202020204" pitchFamily="34" charset="0"/>
              </a:rPr>
              <a:t>c) Từ 16 đến dưới 20.</a:t>
            </a:r>
          </a:p>
        </p:txBody>
      </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lang="en-US" sz="13000" b="1" spc="182">
                <a:solidFill>
                  <a:srgbClr val="1F497D"/>
                </a:solidFill>
                <a:latin typeface="Arial" panose="020B0604020202020204" pitchFamily="34" charset="0"/>
                <a:cs typeface="Arial" panose="020B0604020202020204" pitchFamily="34" charset="0"/>
              </a:rPr>
              <a:t>LUYỆN TẬP</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37069597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34290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a:solidFill>
                  <a:srgbClr val="000000"/>
                </a:solidFill>
                <a:latin typeface="Arial" panose="020B0604020202020204" pitchFamily="34" charset="0"/>
                <a:cs typeface="Arial" panose="020B0604020202020204" pitchFamily="34" charset="0"/>
              </a:rPr>
              <a:t>CÂU HỎI TRẮC NGHIỆM</a:t>
            </a:r>
            <a:endParaRPr lang="en-US" sz="5400" b="1" spc="-53" dirty="0">
              <a:solidFill>
                <a:srgbClr val="000000"/>
              </a:solidFill>
              <a:latin typeface="Arial" panose="020B0604020202020204" pitchFamily="34" charset="0"/>
              <a:cs typeface="Arial" panose="020B0604020202020204" pitchFamily="34" charset="0"/>
            </a:endParaRPr>
          </a:p>
        </p:txBody>
      </p:sp>
      <p:sp>
        <p:nvSpPr>
          <p:cNvPr id="22" name="Câu hỏi">
            <a:extLst>
              <a:ext uri="{FF2B5EF4-FFF2-40B4-BE49-F238E27FC236}">
                <a16:creationId xmlns:a16="http://schemas.microsoft.com/office/drawing/2014/main" id="{4ADFFF1A-F500-CC57-185E-00F4826D0836}"/>
              </a:ext>
            </a:extLst>
          </p:cNvPr>
          <p:cNvSpPr/>
          <p:nvPr/>
        </p:nvSpPr>
        <p:spPr>
          <a:xfrm>
            <a:off x="757708" y="1257300"/>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830030" y="74884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 6,52</a:t>
            </a:r>
            <a:endParaRPr lang="vi-VN" sz="36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842435"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B . 6,25</a:t>
            </a:r>
            <a:endParaRPr lang="vi-VN" sz="36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363200" y="748697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C. 6,55</a:t>
            </a:r>
            <a:endParaRPr lang="vi-VN" sz="36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363200"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D. 6,75</a:t>
            </a:r>
            <a:endParaRPr lang="vi-VN" sz="36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90761" y="7585679"/>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535194" y="7702287"/>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544054" y="9026918"/>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66206" y="9088625"/>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200000" r="-100655"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200000" r="-655"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2362"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02362" r="-100655"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02362" r="-655"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99219"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99219" r="-100655"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99219" r="-655"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150"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03150" r="-100655"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03150" r="-655"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8438"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98438" r="-100655"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98438" r="-655"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628989" y="1603003"/>
            <a:ext cx="6600611" cy="3416320"/>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628988" y="5065574"/>
            <a:ext cx="6600611"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1.</a:t>
            </a:r>
            <a:r>
              <a:rPr lang="fr-FR" sz="3600">
                <a:latin typeface="Arial" panose="020B0604020202020204" pitchFamily="34" charset="0"/>
                <a:ea typeface="Times New Roman" panose="02020603050405020304" pitchFamily="18" charset="0"/>
                <a:cs typeface="Arial" panose="020B0604020202020204" pitchFamily="34" charset="0"/>
              </a:rPr>
              <a:t> Thời gian ngủ trung bình của HS nam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23"/>
                                        </p:tgtEl>
                                        <p:attrNameLst>
                                          <p:attrName>fillcolor</p:attrName>
                                        </p:attrNameLst>
                                      </p:cBhvr>
                                      <p:to>
                                        <a:srgbClr val="92D050"/>
                                      </p:to>
                                    </p:animClr>
                                    <p:set>
                                      <p:cBhvr>
                                        <p:cTn id="38" dur="500" fill="hold"/>
                                        <p:tgtEl>
                                          <p:spTgt spid="23"/>
                                        </p:tgtEl>
                                        <p:attrNameLst>
                                          <p:attrName>fill.type</p:attrName>
                                        </p:attrNameLst>
                                      </p:cBhvr>
                                      <p:to>
                                        <p:strVal val="solid"/>
                                      </p:to>
                                    </p:set>
                                    <p:set>
                                      <p:cBhvr>
                                        <p:cTn id="39" dur="500" fill="hold"/>
                                        <p:tgtEl>
                                          <p:spTgt spid="23"/>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35" fill="hold"/>
                                        <p:tgtEl>
                                          <p:spTgt spid="28"/>
                                        </p:tgtEl>
                                      </p:cBhvr>
                                    </p:cmd>
                                  </p:childTnLst>
                                </p:cTn>
                              </p:par>
                              <p:par>
                                <p:cTn id="42" presetID="1" presetClass="entr" presetSubtype="0" fill="hold" nodeType="withEffect">
                                  <p:stCondLst>
                                    <p:cond delay="0"/>
                                  </p:stCondLst>
                                  <p:childTnLst>
                                    <p:set>
                                      <p:cBhvr>
                                        <p:cTn id="43" dur="1" fill="hold">
                                          <p:stCondLst>
                                            <p:cond delay="9"/>
                                          </p:stCondLst>
                                        </p:cTn>
                                        <p:tgtEl>
                                          <p:spTgt spid="30"/>
                                        </p:tgtEl>
                                        <p:attrNameLst>
                                          <p:attrName>style.visibility</p:attrName>
                                        </p:attrNameLst>
                                      </p:cBhvr>
                                      <p:to>
                                        <p:strVal val="visible"/>
                                      </p:to>
                                    </p:set>
                                  </p:childTnLst>
                                </p:cTn>
                              </p:par>
                              <p:par>
                                <p:cTn id="44" presetID="26" presetClass="emph" presetSubtype="0" repeatCount="4000" fill="hold" grpId="1"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24"/>
                                        </p:tgtEl>
                                        <p:attrNameLst>
                                          <p:attrName>fillcolor</p:attrName>
                                        </p:attrNameLst>
                                      </p:cBhvr>
                                      <p:to>
                                        <a:srgbClr val="D99694"/>
                                      </p:to>
                                    </p:animClr>
                                    <p:set>
                                      <p:cBhvr>
                                        <p:cTn id="52" dur="500" fill="hold"/>
                                        <p:tgtEl>
                                          <p:spTgt spid="24"/>
                                        </p:tgtEl>
                                        <p:attrNameLst>
                                          <p:attrName>fill.type</p:attrName>
                                        </p:attrNameLst>
                                      </p:cBhvr>
                                      <p:to>
                                        <p:strVal val="solid"/>
                                      </p:to>
                                    </p:set>
                                    <p:set>
                                      <p:cBhvr>
                                        <p:cTn id="53" dur="500" fill="hold"/>
                                        <p:tgtEl>
                                          <p:spTgt spid="24"/>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34"/>
                                        </p:tgtEl>
                                      </p:cBhvr>
                                    </p:cmd>
                                  </p:childTnLst>
                                </p:cTn>
                              </p:par>
                              <p:par>
                                <p:cTn id="56" presetID="1"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6"/>
                                        </p:tgtEl>
                                        <p:attrNameLst>
                                          <p:attrName>fillcolor</p:attrName>
                                        </p:attrNameLst>
                                      </p:cBhvr>
                                      <p:to>
                                        <a:srgbClr val="D99694"/>
                                      </p:to>
                                    </p:animClr>
                                    <p:set>
                                      <p:cBhvr>
                                        <p:cTn id="66" dur="500" fill="hold"/>
                                        <p:tgtEl>
                                          <p:spTgt spid="26"/>
                                        </p:tgtEl>
                                        <p:attrNameLst>
                                          <p:attrName>fill.type</p:attrName>
                                        </p:attrNameLst>
                                      </p:cBhvr>
                                      <p:to>
                                        <p:strVal val="solid"/>
                                      </p:to>
                                    </p:set>
                                    <p:set>
                                      <p:cBhvr>
                                        <p:cTn id="67" dur="500" fill="hold"/>
                                        <p:tgtEl>
                                          <p:spTgt spid="26"/>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34"/>
                                        </p:tgtEl>
                                      </p:cBhvr>
                                    </p:cmd>
                                  </p:childTnLst>
                                </p:cTn>
                              </p:par>
                              <p:par>
                                <p:cTn id="70" presetID="1" presetClass="entr" presetSubtype="0" fill="hold" nodeType="withEffect">
                                  <p:stCondLst>
                                    <p:cond delay="0"/>
                                  </p:stCondLst>
                                  <p:childTnLst>
                                    <p:set>
                                      <p:cBhvr>
                                        <p:cTn id="71" dur="1" fill="hold">
                                          <p:stCondLst>
                                            <p:cond delay="9"/>
                                          </p:stCondLst>
                                        </p:cTn>
                                        <p:tgtEl>
                                          <p:spTgt spid="31"/>
                                        </p:tgtEl>
                                        <p:attrNameLst>
                                          <p:attrName>style.visibility</p:attrName>
                                        </p:attrNameLst>
                                      </p:cBhvr>
                                      <p:to>
                                        <p:strVal val="visible"/>
                                      </p:to>
                                    </p:set>
                                  </p:childTnLst>
                                </p:cTn>
                              </p:par>
                              <p:par>
                                <p:cTn id="72" presetID="26" presetClass="emph" presetSubtype="0" repeatCount="4000" fill="hold" grpId="1" nodeType="withEffect">
                                  <p:stCondLst>
                                    <p:cond delay="0"/>
                                  </p:stCondLst>
                                  <p:childTnLst>
                                    <p:animEffect transition="out" filter="fade">
                                      <p:cBhvr>
                                        <p:cTn id="73" dur="500" tmFilter="0, 0; .2, .5; .8, .5; 1, 0"/>
                                        <p:tgtEl>
                                          <p:spTgt spid="26"/>
                                        </p:tgtEl>
                                      </p:cBhvr>
                                    </p:animEffect>
                                    <p:animScale>
                                      <p:cBhvr>
                                        <p:cTn id="7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27"/>
                                        </p:tgtEl>
                                        <p:attrNameLst>
                                          <p:attrName>fillcolor</p:attrName>
                                        </p:attrNameLst>
                                      </p:cBhvr>
                                      <p:to>
                                        <a:srgbClr val="D99694"/>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par>
                                <p:cTn id="82" presetID="1" presetClass="mediacall" presetSubtype="0" fill="hold" nodeType="withEffect">
                                  <p:stCondLst>
                                    <p:cond delay="0"/>
                                  </p:stCondLst>
                                  <p:childTnLst>
                                    <p:cmd type="call" cmd="playFrom(0.0)">
                                      <p:cBhvr>
                                        <p:cTn id="83" dur="862" fill="hold"/>
                                        <p:tgtEl>
                                          <p:spTgt spid="34"/>
                                        </p:tgtEl>
                                      </p:cBhvr>
                                    </p:cmd>
                                  </p:childTnLst>
                                </p:cTn>
                              </p:par>
                              <p:par>
                                <p:cTn id="84" presetID="1" presetClass="entr" presetSubtype="0" fill="hold" nodeType="withEffect">
                                  <p:stCondLst>
                                    <p:cond delay="0"/>
                                  </p:stCondLst>
                                  <p:childTnLst>
                                    <p:set>
                                      <p:cBhvr>
                                        <p:cTn id="85" dur="1" fill="hold">
                                          <p:stCondLst>
                                            <p:cond delay="9"/>
                                          </p:stCondLst>
                                        </p:cTn>
                                        <p:tgtEl>
                                          <p:spTgt spid="32"/>
                                        </p:tgtEl>
                                        <p:attrNameLst>
                                          <p:attrName>style.visibility</p:attrName>
                                        </p:attrNameLst>
                                      </p:cBhvr>
                                      <p:to>
                                        <p:strVal val="visible"/>
                                      </p:to>
                                    </p:set>
                                  </p:childTnLst>
                                </p:cTn>
                              </p:par>
                              <p:par>
                                <p:cTn id="86" presetID="26" presetClass="emph" presetSubtype="0" repeatCount="4000" fill="hold" grpId="1" nodeType="withEffect">
                                  <p:stCondLst>
                                    <p:cond delay="0"/>
                                  </p:stCondLst>
                                  <p:childTnLst>
                                    <p:animEffect transition="out" filter="fade">
                                      <p:cBhvr>
                                        <p:cTn id="87" dur="500" tmFilter="0, 0; .2, .5; .8, .5; 1, 0"/>
                                        <p:tgtEl>
                                          <p:spTgt spid="27"/>
                                        </p:tgtEl>
                                      </p:cBhvr>
                                    </p:animEffect>
                                    <p:animScale>
                                      <p:cBhvr>
                                        <p:cTn id="8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9" fill="hold" display="0">
                  <p:stCondLst>
                    <p:cond delay="indefinite"/>
                  </p:stCondLst>
                  <p:endCondLst>
                    <p:cond evt="onStopAudio" delay="0">
                      <p:tgtEl>
                        <p:sldTgt/>
                      </p:tgtEl>
                    </p:cond>
                  </p:endCondLst>
                </p:cTn>
                <p:tgtEl>
                  <p:spTgt spid="28"/>
                </p:tgtEl>
              </p:cMediaNode>
            </p:audio>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713466"/>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945620"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6,77</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5160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 6,11</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116349"/>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6,66</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6,55</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181100"/>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06351" y="8725198"/>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63286" y="7331665"/>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72146"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42402" y="7204001"/>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181100"/>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781"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781" r="-100218"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781" r="-437"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3150"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3150" r="-100218"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3150" r="-437"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59169"/>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557080" y="4521740"/>
            <a:ext cx="6600611" cy="1754326"/>
          </a:xfrm>
          <a:prstGeom prst="rect">
            <a:avLst/>
          </a:prstGeom>
        </p:spPr>
        <p:txBody>
          <a:bodyPr wrap="square">
            <a:spAutoFit/>
          </a:bodyPr>
          <a:lstStyle/>
          <a:p>
            <a:pPr marL="0" marR="30480" lvl="0" indent="0" algn="just" defTabSz="914400" rtl="0" eaLnBrk="1" fontAlgn="auto" latinLnBrk="0" hangingPunct="1">
              <a:lnSpc>
                <a:spcPct val="150000"/>
              </a:lnSpc>
              <a:spcBef>
                <a:spcPts val="600"/>
              </a:spcBef>
              <a:spcAft>
                <a:spcPts val="600"/>
              </a:spcAft>
              <a:buClrTx/>
              <a:buSzTx/>
              <a:buFontTx/>
              <a:buNone/>
              <a:tabLst/>
              <a:defRPr/>
            </a:pPr>
            <a:r>
              <a:rPr kumimoji="0" lang="fr-FR" sz="3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Thời gian ngủ trung bình của HS nữ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608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657193"/>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5,64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 7,675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6,66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2918631"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7,2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237373"/>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18353" y="8733172"/>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21907" y="7206659"/>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99485"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42402" y="7191596"/>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237373"/>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000" r="-100218"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000" r="-437" b="-400781"/>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0000" r="-265607"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0000" r="-100218"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0000" r="-437" b="-300781"/>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02896"/>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mc:AlternateContent xmlns:mc="http://schemas.openxmlformats.org/markup-compatibility/2006" xmlns:a14="http://schemas.microsoft.com/office/drawing/2010/main">
        <mc:Choice Requires="a14">
          <p:sp>
            <p:nvSpPr>
              <p:cNvPr id="4" name="Rectangle 3"/>
              <p:cNvSpPr/>
              <p:nvPr/>
            </p:nvSpPr>
            <p:spPr>
              <a:xfrm>
                <a:off x="1557081" y="4477872"/>
                <a:ext cx="7210212"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3.</a:t>
                </a:r>
                <a:r>
                  <a:rPr lang="fr-FR" sz="3600">
                    <a:effectLst/>
                    <a:latin typeface="Arial" panose="020B0604020202020204" pitchFamily="34" charset="0"/>
                    <a:ea typeface="Times New Roman" panose="02020603050405020304" pitchFamily="18" charset="0"/>
                    <a:cs typeface="Arial" panose="020B0604020202020204" pitchFamily="34" charset="0"/>
                  </a:rPr>
                  <a:t> Hãy cho biết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75%</m:t>
                    </m:r>
                  </m:oMath>
                </a14:m>
                <a:r>
                  <a:rPr lang="fr-FR" sz="3600">
                    <a:effectLst/>
                    <a:latin typeface="Arial" panose="020B0604020202020204" pitchFamily="34" charset="0"/>
                    <a:ea typeface="Times New Roman" panose="02020603050405020304" pitchFamily="18" charset="0"/>
                    <a:cs typeface="Arial" panose="020B0604020202020204" pitchFamily="34" charset="0"/>
                  </a:rPr>
                  <a:t> học sinh khối 11 ngủ ít nhất bao nhiêu giờ?</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57081" y="4477872"/>
                <a:ext cx="7210212" cy="1754326"/>
              </a:xfrm>
              <a:prstGeom prst="rect">
                <a:avLst/>
              </a:prstGeom>
              <a:blipFill>
                <a:blip r:embed="rId16"/>
                <a:stretch>
                  <a:fillRect l="-2536" r="-2198" b="-6620"/>
                </a:stretch>
              </a:blipFill>
            </p:spPr>
            <p:txBody>
              <a:bodyPr/>
              <a:lstStyle/>
              <a:p>
                <a:r>
                  <a:rPr lang="en-US">
                    <a:noFill/>
                  </a:rPr>
                  <a:t> </a:t>
                </a:r>
              </a:p>
            </p:txBody>
          </p:sp>
        </mc:Fallback>
      </mc:AlternateContent>
    </p:spTree>
    <p:extLst>
      <p:ext uri="{BB962C8B-B14F-4D97-AF65-F5344CB8AC3E}">
        <p14:creationId xmlns:p14="http://schemas.microsoft.com/office/powerpoint/2010/main" val="5380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294246" y="202133"/>
            <a:ext cx="17699507" cy="5017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366399" y="7867649"/>
            <a:ext cx="8627354" cy="22025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a:t>
            </a:r>
          </a:p>
        </p:txBody>
      </p:sp>
      <p:sp>
        <p:nvSpPr>
          <p:cNvPr id="24" name="Đáp án sai 1">
            <a:extLst>
              <a:ext uri="{FF2B5EF4-FFF2-40B4-BE49-F238E27FC236}">
                <a16:creationId xmlns:a16="http://schemas.microsoft.com/office/drawing/2014/main" id="{3FCD9830-5FD1-BD44-878B-228BD96CE996}"/>
              </a:ext>
            </a:extLst>
          </p:cNvPr>
          <p:cNvSpPr/>
          <p:nvPr/>
        </p:nvSpPr>
        <p:spPr>
          <a:xfrm>
            <a:off x="288265" y="7867649"/>
            <a:ext cx="8627353" cy="2219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2600" b="0" i="0" u="none" strike="noStrike" kern="1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294246" y="5414630"/>
            <a:ext cx="8621154"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noProof="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66400" y="5444537"/>
            <a:ext cx="8627353"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a:solidFill>
                  <a:prstClr val="black"/>
                </a:solidFill>
                <a:latin typeface="Arial" panose="020B0604020202020204" pitchFamily="34" charset="0"/>
                <a:ea typeface="Calibri" panose="020F0502020204030204" pitchFamily="34" charset="0"/>
                <a:cs typeface="Arial" panose="020B0604020202020204" pitchFamily="34" charset="0"/>
              </a:rPr>
              <a:t>C.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817744"/>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10805" y="9137336"/>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02924" y="6837013"/>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810805" y="6743700"/>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02924" y="8885210"/>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817744"/>
            <a:ext cx="487363" cy="487363"/>
          </a:xfrm>
          <a:prstGeom prst="rect">
            <a:avLst/>
          </a:prstGeom>
        </p:spPr>
      </p:pic>
      <p:sp>
        <p:nvSpPr>
          <p:cNvPr id="3" name="Rectangle 2"/>
          <p:cNvSpPr/>
          <p:nvPr/>
        </p:nvSpPr>
        <p:spPr>
          <a:xfrm>
            <a:off x="533400" y="238622"/>
            <a:ext cx="17409551" cy="618374"/>
          </a:xfrm>
          <a:prstGeom prst="rect">
            <a:avLst/>
          </a:prstGeom>
        </p:spPr>
        <p:txBody>
          <a:bodyPr wrap="square">
            <a:spAutoFit/>
          </a:bodyPr>
          <a:lstStyle/>
          <a:p>
            <a:pPr lvl="0">
              <a:lnSpc>
                <a:spcPct val="150000"/>
              </a:lnSpc>
            </a:pPr>
            <a:r>
              <a:rPr lang="fr-FR" sz="26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2600">
                <a:solidFill>
                  <a:prstClr val="black"/>
                </a:solidFill>
                <a:latin typeface="Arial" panose="020B0604020202020204" pitchFamily="34" charset="0"/>
                <a:ea typeface="Times New Roman" panose="02020603050405020304" pitchFamily="18" charset="0"/>
                <a:cs typeface="Arial" panose="020B0604020202020204" pitchFamily="34" charset="0"/>
              </a:rPr>
              <a:t>Một công ty may quần áo đồng phục học sinh cho biết cỡ áo theo chiều cao của học sinh được tính như sau:</a:t>
            </a:r>
            <a:endParaRPr lang="en-US" sz="2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22471"/>
                      </a:ext>
                    </a:extLst>
                  </a:tr>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𝑆</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𝑀</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25825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99" r="-401124"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99" r="-30000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99" r="-200843"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99" r="-10028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99" r="-562" b="-127473"/>
                          </a:stretch>
                        </a:blipFill>
                      </a:tcPr>
                    </a:tc>
                    <a:extLst>
                      <a:ext uri="{0D108BD9-81ED-4DB2-BD59-A6C34878D82A}">
                        <a16:rowId xmlns:a16="http://schemas.microsoft.com/office/drawing/2014/main" val="66022471"/>
                      </a:ext>
                    </a:extLst>
                  </a:tr>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2222" r="-401124"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2222" r="-30000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2222" r="-200843"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2222" r="-10028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2222" r="-562" b="-28889"/>
                          </a:stretch>
                        </a:blipFill>
                      </a:tcPr>
                    </a:tc>
                    <a:extLst>
                      <a:ext uri="{0D108BD9-81ED-4DB2-BD59-A6C34878D82A}">
                        <a16:rowId xmlns:a16="http://schemas.microsoft.com/office/drawing/2014/main" val="1201258250"/>
                      </a:ext>
                    </a:extLst>
                  </a:tr>
                </a:tbl>
              </a:graphicData>
            </a:graphic>
          </p:graphicFrame>
        </mc:Fallback>
      </mc:AlternateContent>
      <p:sp>
        <p:nvSpPr>
          <p:cNvPr id="5" name="Rectangle 4"/>
          <p:cNvSpPr/>
          <p:nvPr/>
        </p:nvSpPr>
        <p:spPr>
          <a:xfrm>
            <a:off x="543942" y="1991222"/>
            <a:ext cx="17058257" cy="1218539"/>
          </a:xfrm>
          <a:prstGeom prst="rect">
            <a:avLst/>
          </a:prstGeom>
        </p:spPr>
        <p:txBody>
          <a:bodyPr wrap="square">
            <a:spAutoFit/>
          </a:bodyPr>
          <a:lstStyle/>
          <a:p>
            <a:pPr algn="just">
              <a:lnSpc>
                <a:spcPct val="150000"/>
              </a:lnSpc>
            </a:pPr>
            <a:r>
              <a:rPr lang="en-US" sz="2600">
                <a:latin typeface="Arial" panose="020B0604020202020204" pitchFamily="34" charset="0"/>
                <a:ea typeface="Times New Roman" panose="02020603050405020304" pitchFamily="18" charset="0"/>
                <a:cs typeface="Arial" panose="020B0604020202020204" pitchFamily="34" charset="0"/>
              </a:rPr>
              <a:t>Công ty muốn ước lượng tỉ lệ các cỡ áo khi may cho học sinh lớp 11 đã đo chiều cao của 36 học sinh nam khối 11 của một trường và thu được mẫu số liệu sau (đơn vị là centimét): </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44456961"/>
              </p:ext>
            </p:extLst>
          </p:nvPr>
        </p:nvGraphicFramePr>
        <p:xfrm>
          <a:off x="3294576" y="3210422"/>
          <a:ext cx="11887198" cy="1442466"/>
        </p:xfrm>
        <a:graphic>
          <a:graphicData uri="http://schemas.openxmlformats.org/drawingml/2006/table">
            <a:tbl>
              <a:tblPr firstRow="1" firstCol="1" bandRow="1"/>
              <a:tblGrid>
                <a:gridCol w="917344">
                  <a:extLst>
                    <a:ext uri="{9D8B030D-6E8A-4147-A177-3AD203B41FA5}">
                      <a16:colId xmlns:a16="http://schemas.microsoft.com/office/drawing/2014/main" val="1120808419"/>
                    </a:ext>
                  </a:extLst>
                </a:gridCol>
                <a:gridCol w="916110">
                  <a:extLst>
                    <a:ext uri="{9D8B030D-6E8A-4147-A177-3AD203B41FA5}">
                      <a16:colId xmlns:a16="http://schemas.microsoft.com/office/drawing/2014/main" val="830418960"/>
                    </a:ext>
                  </a:extLst>
                </a:gridCol>
                <a:gridCol w="916110">
                  <a:extLst>
                    <a:ext uri="{9D8B030D-6E8A-4147-A177-3AD203B41FA5}">
                      <a16:colId xmlns:a16="http://schemas.microsoft.com/office/drawing/2014/main" val="1760197121"/>
                    </a:ext>
                  </a:extLst>
                </a:gridCol>
                <a:gridCol w="914874">
                  <a:extLst>
                    <a:ext uri="{9D8B030D-6E8A-4147-A177-3AD203B41FA5}">
                      <a16:colId xmlns:a16="http://schemas.microsoft.com/office/drawing/2014/main" val="4085792068"/>
                    </a:ext>
                  </a:extLst>
                </a:gridCol>
                <a:gridCol w="913640">
                  <a:extLst>
                    <a:ext uri="{9D8B030D-6E8A-4147-A177-3AD203B41FA5}">
                      <a16:colId xmlns:a16="http://schemas.microsoft.com/office/drawing/2014/main" val="1718195901"/>
                    </a:ext>
                  </a:extLst>
                </a:gridCol>
                <a:gridCol w="913640">
                  <a:extLst>
                    <a:ext uri="{9D8B030D-6E8A-4147-A177-3AD203B41FA5}">
                      <a16:colId xmlns:a16="http://schemas.microsoft.com/office/drawing/2014/main" val="4153339708"/>
                    </a:ext>
                  </a:extLst>
                </a:gridCol>
                <a:gridCol w="913640">
                  <a:extLst>
                    <a:ext uri="{9D8B030D-6E8A-4147-A177-3AD203B41FA5}">
                      <a16:colId xmlns:a16="http://schemas.microsoft.com/office/drawing/2014/main" val="579835468"/>
                    </a:ext>
                  </a:extLst>
                </a:gridCol>
                <a:gridCol w="913640">
                  <a:extLst>
                    <a:ext uri="{9D8B030D-6E8A-4147-A177-3AD203B41FA5}">
                      <a16:colId xmlns:a16="http://schemas.microsoft.com/office/drawing/2014/main" val="953283485"/>
                    </a:ext>
                  </a:extLst>
                </a:gridCol>
                <a:gridCol w="913640">
                  <a:extLst>
                    <a:ext uri="{9D8B030D-6E8A-4147-A177-3AD203B41FA5}">
                      <a16:colId xmlns:a16="http://schemas.microsoft.com/office/drawing/2014/main" val="2359770373"/>
                    </a:ext>
                  </a:extLst>
                </a:gridCol>
                <a:gridCol w="913640">
                  <a:extLst>
                    <a:ext uri="{9D8B030D-6E8A-4147-A177-3AD203B41FA5}">
                      <a16:colId xmlns:a16="http://schemas.microsoft.com/office/drawing/2014/main" val="1300580782"/>
                    </a:ext>
                  </a:extLst>
                </a:gridCol>
                <a:gridCol w="913640">
                  <a:extLst>
                    <a:ext uri="{9D8B030D-6E8A-4147-A177-3AD203B41FA5}">
                      <a16:colId xmlns:a16="http://schemas.microsoft.com/office/drawing/2014/main" val="4135265305"/>
                    </a:ext>
                  </a:extLst>
                </a:gridCol>
                <a:gridCol w="913640">
                  <a:extLst>
                    <a:ext uri="{9D8B030D-6E8A-4147-A177-3AD203B41FA5}">
                      <a16:colId xmlns:a16="http://schemas.microsoft.com/office/drawing/2014/main" val="879025117"/>
                    </a:ext>
                  </a:extLst>
                </a:gridCol>
                <a:gridCol w="913640">
                  <a:extLst>
                    <a:ext uri="{9D8B030D-6E8A-4147-A177-3AD203B41FA5}">
                      <a16:colId xmlns:a16="http://schemas.microsoft.com/office/drawing/2014/main" val="493334885"/>
                    </a:ext>
                  </a:extLst>
                </a:gridCol>
              </a:tblGrid>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extLst>
                  <a:ext uri="{0D108BD9-81ED-4DB2-BD59-A6C34878D82A}">
                    <a16:rowId xmlns:a16="http://schemas.microsoft.com/office/drawing/2014/main" val="1326905143"/>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extLst>
                  <a:ext uri="{0D108BD9-81ED-4DB2-BD59-A6C34878D82A}">
                    <a16:rowId xmlns:a16="http://schemas.microsoft.com/office/drawing/2014/main" val="2653855015"/>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extLst>
                  <a:ext uri="{0D108BD9-81ED-4DB2-BD59-A6C34878D82A}">
                    <a16:rowId xmlns:a16="http://schemas.microsoft.com/office/drawing/2014/main" val="942075084"/>
                  </a:ext>
                </a:extLst>
              </a:tr>
            </a:tbl>
          </a:graphicData>
        </a:graphic>
      </p:graphicFrame>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p:sp>
        <p:nvSpPr>
          <p:cNvPr id="8" name="Rectangle 7"/>
          <p:cNvSpPr/>
          <p:nvPr/>
        </p:nvSpPr>
        <p:spPr>
          <a:xfrm>
            <a:off x="570930" y="4573248"/>
            <a:ext cx="11293797" cy="618374"/>
          </a:xfrm>
          <a:prstGeom prst="rect">
            <a:avLst/>
          </a:prstGeom>
        </p:spPr>
        <p:txBody>
          <a:bodyPr wrap="none">
            <a:spAutoFit/>
          </a:bodyPr>
          <a:lstStyle/>
          <a:p>
            <a:pPr marR="30480" algn="just">
              <a:lnSpc>
                <a:spcPct val="150000"/>
              </a:lnSpc>
              <a:spcBef>
                <a:spcPts val="600"/>
              </a:spcBef>
              <a:spcAft>
                <a:spcPts val="600"/>
              </a:spcAft>
            </a:pPr>
            <a:r>
              <a:rPr lang="fr-FR" sz="2600">
                <a:latin typeface="Arial" panose="020B0604020202020204" pitchFamily="34" charset="0"/>
                <a:ea typeface="Times New Roman" panose="02020603050405020304" pitchFamily="18" charset="0"/>
                <a:cs typeface="Arial" panose="020B0604020202020204" pitchFamily="34" charset="0"/>
              </a:rPr>
              <a:t>Bảng tần số ghép nhóm của mẫu số liệu với các nhóm đã cho ở bảng trên.</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5</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709" r="-4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709" r="-3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709" r="-201923"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100709" r="-4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100709" r="-3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100709" r="-201923"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704" r="-4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704" r="-3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704" r="-202404"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704" r="-101435"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704" r="-1435" b="-116901"/>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101418"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101418"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101418" r="-202404"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101418" r="-101435"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101418" r="-1435" b="-17730"/>
                          </a:stretch>
                        </a:blipFill>
                      </a:tcPr>
                    </a:tc>
                    <a:extLst>
                      <a:ext uri="{0D108BD9-81ED-4DB2-BD59-A6C34878D82A}">
                        <a16:rowId xmlns:a16="http://schemas.microsoft.com/office/drawing/2014/main" val="229844100"/>
                      </a:ext>
                    </a:extLst>
                  </a:tr>
                </a:tbl>
              </a:graphicData>
            </a:graphic>
          </p:graphicFrame>
        </mc:Fallback>
      </mc:AlternateContent>
    </p:spTree>
    <p:extLst>
      <p:ext uri="{BB962C8B-B14F-4D97-AF65-F5344CB8AC3E}">
        <p14:creationId xmlns:p14="http://schemas.microsoft.com/office/powerpoint/2010/main" val="103709822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3"/>
                                        </p:tgtEl>
                                        <p:attrNameLst>
                                          <p:attrName>fillcolor</p:attrName>
                                        </p:attrNameLst>
                                      </p:cBhvr>
                                      <p:to>
                                        <a:srgbClr val="92D050"/>
                                      </p:to>
                                    </p:animClr>
                                    <p:set>
                                      <p:cBhvr>
                                        <p:cTn id="68" dur="500" fill="hold"/>
                                        <p:tgtEl>
                                          <p:spTgt spid="23"/>
                                        </p:tgtEl>
                                        <p:attrNameLst>
                                          <p:attrName>fill.type</p:attrName>
                                        </p:attrNameLst>
                                      </p:cBhvr>
                                      <p:to>
                                        <p:strVal val="solid"/>
                                      </p:to>
                                    </p:set>
                                    <p:set>
                                      <p:cBhvr>
                                        <p:cTn id="69" dur="500" fill="hold"/>
                                        <p:tgtEl>
                                          <p:spTgt spid="23"/>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35"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30"/>
                                        </p:tgtEl>
                                        <p:attrNameLst>
                                          <p:attrName>style.visibility</p:attrName>
                                        </p:attrNameLst>
                                      </p:cBhvr>
                                      <p:to>
                                        <p:strVal val="visibl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23"/>
                                        </p:tgtEl>
                                      </p:cBhvr>
                                    </p:animEffect>
                                    <p:animScale>
                                      <p:cBhvr>
                                        <p:cTn id="7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24"/>
                                        </p:tgtEl>
                                        <p:attrNameLst>
                                          <p:attrName>fillcolor</p:attrName>
                                        </p:attrNameLst>
                                      </p:cBhvr>
                                      <p:to>
                                        <a:srgbClr val="D99694"/>
                                      </p:to>
                                    </p:animClr>
                                    <p:set>
                                      <p:cBhvr>
                                        <p:cTn id="82" dur="500" fill="hold"/>
                                        <p:tgtEl>
                                          <p:spTgt spid="24"/>
                                        </p:tgtEl>
                                        <p:attrNameLst>
                                          <p:attrName>fill.type</p:attrName>
                                        </p:attrNameLst>
                                      </p:cBhvr>
                                      <p:to>
                                        <p:strVal val="solid"/>
                                      </p:to>
                                    </p:set>
                                    <p:set>
                                      <p:cBhvr>
                                        <p:cTn id="83" dur="500" fill="hold"/>
                                        <p:tgtEl>
                                          <p:spTgt spid="24"/>
                                        </p:tgtEl>
                                        <p:attrNameLst>
                                          <p:attrName>fill.on</p:attrName>
                                        </p:attrNameLst>
                                      </p:cBhvr>
                                      <p:to>
                                        <p:strVal val="true"/>
                                      </p:to>
                                    </p:set>
                                  </p:childTnLst>
                                </p:cTn>
                              </p:par>
                              <p:par>
                                <p:cTn id="84" presetID="1" presetClass="mediacall" presetSubtype="0" fill="hold" nodeType="withEffect">
                                  <p:stCondLst>
                                    <p:cond delay="0"/>
                                  </p:stCondLst>
                                  <p:childTnLst>
                                    <p:cmd type="call" cmd="playFrom(0.0)">
                                      <p:cBhvr>
                                        <p:cTn id="85" dur="862" fill="hold"/>
                                        <p:tgtEl>
                                          <p:spTgt spid="34"/>
                                        </p:tgtEl>
                                      </p:cBhvr>
                                    </p:cmd>
                                  </p:childTnLst>
                                </p:cTn>
                              </p:par>
                              <p:par>
                                <p:cTn id="86" presetID="1"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par>
                                <p:cTn id="88" presetID="26" presetClass="emph" presetSubtype="0" repeatCount="4000" fill="hold" grpId="1" nodeType="withEffect">
                                  <p:stCondLst>
                                    <p:cond delay="0"/>
                                  </p:stCondLst>
                                  <p:childTnLst>
                                    <p:animEffect transition="out" filter="fade">
                                      <p:cBhvr>
                                        <p:cTn id="89" dur="500" tmFilter="0, 0; .2, .5; .8, .5; 1, 0"/>
                                        <p:tgtEl>
                                          <p:spTgt spid="24"/>
                                        </p:tgtEl>
                                      </p:cBhvr>
                                    </p:animEffect>
                                    <p:animScale>
                                      <p:cBhvr>
                                        <p:cTn id="9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26"/>
                                        </p:tgtEl>
                                        <p:attrNameLst>
                                          <p:attrName>fillcolor</p:attrName>
                                        </p:attrNameLst>
                                      </p:cBhvr>
                                      <p:to>
                                        <a:srgbClr val="D99694"/>
                                      </p:to>
                                    </p:animClr>
                                    <p:set>
                                      <p:cBhvr>
                                        <p:cTn id="96" dur="500" fill="hold"/>
                                        <p:tgtEl>
                                          <p:spTgt spid="26"/>
                                        </p:tgtEl>
                                        <p:attrNameLst>
                                          <p:attrName>fill.type</p:attrName>
                                        </p:attrNameLst>
                                      </p:cBhvr>
                                      <p:to>
                                        <p:strVal val="solid"/>
                                      </p:to>
                                    </p:set>
                                    <p:set>
                                      <p:cBhvr>
                                        <p:cTn id="97" dur="500" fill="hold"/>
                                        <p:tgtEl>
                                          <p:spTgt spid="2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862" fill="hold"/>
                                        <p:tgtEl>
                                          <p:spTgt spid="34"/>
                                        </p:tgtEl>
                                      </p:cBhvr>
                                    </p:cmd>
                                  </p:childTnLst>
                                </p:cTn>
                              </p:par>
                              <p:par>
                                <p:cTn id="100" presetID="1" presetClass="entr" presetSubtype="0" fill="hold" nodeType="withEffect">
                                  <p:stCondLst>
                                    <p:cond delay="0"/>
                                  </p:stCondLst>
                                  <p:childTnLst>
                                    <p:set>
                                      <p:cBhvr>
                                        <p:cTn id="101" dur="1" fill="hold">
                                          <p:stCondLst>
                                            <p:cond delay="9"/>
                                          </p:stCondLst>
                                        </p:cTn>
                                        <p:tgtEl>
                                          <p:spTgt spid="31"/>
                                        </p:tgtEl>
                                        <p:attrNameLst>
                                          <p:attrName>style.visibility</p:attrName>
                                        </p:attrNameLst>
                                      </p:cBhvr>
                                      <p:to>
                                        <p:strVal val="visible"/>
                                      </p:to>
                                    </p:set>
                                  </p:childTnLst>
                                </p:cTn>
                              </p:par>
                              <p:par>
                                <p:cTn id="102" presetID="26" presetClass="emph" presetSubtype="0" repeatCount="4000" fill="hold" grpId="1" nodeType="withEffect">
                                  <p:stCondLst>
                                    <p:cond delay="0"/>
                                  </p:stCondLst>
                                  <p:childTnLst>
                                    <p:animEffect transition="out" filter="fade">
                                      <p:cBhvr>
                                        <p:cTn id="103" dur="500" tmFilter="0, 0; .2, .5; .8, .5; 1, 0"/>
                                        <p:tgtEl>
                                          <p:spTgt spid="26"/>
                                        </p:tgtEl>
                                      </p:cBhvr>
                                    </p:animEffect>
                                    <p:animScale>
                                      <p:cBhvr>
                                        <p:cTn id="10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105" restart="whenNotActive" fill="hold" evtFilter="cancelBubble" nodeType="interactiveSeq">
                <p:stCondLst>
                  <p:cond evt="onClick" delay="0">
                    <p:tgtEl>
                      <p:spTgt spid="27"/>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27"/>
                                        </p:tgtEl>
                                        <p:attrNameLst>
                                          <p:attrName>fillcolor</p:attrName>
                                        </p:attrNameLst>
                                      </p:cBhvr>
                                      <p:to>
                                        <a:srgbClr val="D99694"/>
                                      </p:to>
                                    </p:animClr>
                                    <p:set>
                                      <p:cBhvr>
                                        <p:cTn id="110" dur="500" fill="hold"/>
                                        <p:tgtEl>
                                          <p:spTgt spid="27"/>
                                        </p:tgtEl>
                                        <p:attrNameLst>
                                          <p:attrName>fill.type</p:attrName>
                                        </p:attrNameLst>
                                      </p:cBhvr>
                                      <p:to>
                                        <p:strVal val="solid"/>
                                      </p:to>
                                    </p:set>
                                    <p:set>
                                      <p:cBhvr>
                                        <p:cTn id="111" dur="500" fill="hold"/>
                                        <p:tgtEl>
                                          <p:spTgt spid="27"/>
                                        </p:tgtEl>
                                        <p:attrNameLst>
                                          <p:attrName>fill.on</p:attrName>
                                        </p:attrNameLst>
                                      </p:cBhvr>
                                      <p:to>
                                        <p:strVal val="true"/>
                                      </p:to>
                                    </p:set>
                                  </p:childTnLst>
                                </p:cTn>
                              </p:par>
                              <p:par>
                                <p:cTn id="112" presetID="1" presetClass="mediacall" presetSubtype="0" fill="hold" nodeType="withEffect">
                                  <p:stCondLst>
                                    <p:cond delay="0"/>
                                  </p:stCondLst>
                                  <p:childTnLst>
                                    <p:cmd type="call" cmd="playFrom(0.0)">
                                      <p:cBhvr>
                                        <p:cTn id="113" dur="862" fill="hold"/>
                                        <p:tgtEl>
                                          <p:spTgt spid="34"/>
                                        </p:tgtEl>
                                      </p:cBhvr>
                                    </p:cmd>
                                  </p:childTnLst>
                                </p:cTn>
                              </p:par>
                              <p:par>
                                <p:cTn id="114" presetID="1" presetClass="entr" presetSubtype="0" fill="hold" nodeType="withEffect">
                                  <p:stCondLst>
                                    <p:cond delay="0"/>
                                  </p:stCondLst>
                                  <p:childTnLst>
                                    <p:set>
                                      <p:cBhvr>
                                        <p:cTn id="115" dur="1" fill="hold">
                                          <p:stCondLst>
                                            <p:cond delay="9"/>
                                          </p:stCondLst>
                                        </p:cTn>
                                        <p:tgtEl>
                                          <p:spTgt spid="32"/>
                                        </p:tgtEl>
                                        <p:attrNameLst>
                                          <p:attrName>style.visibility</p:attrName>
                                        </p:attrNameLst>
                                      </p:cBhvr>
                                      <p:to>
                                        <p:strVal val="visible"/>
                                      </p:to>
                                    </p:set>
                                  </p:childTnLst>
                                </p:cTn>
                              </p:par>
                              <p:par>
                                <p:cTn id="116" presetID="26" presetClass="emph" presetSubtype="0" repeatCount="4000" fill="hold" grpId="1" nodeType="withEffect">
                                  <p:stCondLst>
                                    <p:cond delay="0"/>
                                  </p:stCondLst>
                                  <p:childTnLst>
                                    <p:animEffect transition="out" filter="fade">
                                      <p:cBhvr>
                                        <p:cTn id="117" dur="500" tmFilter="0, 0; .2, .5; .8, .5; 1, 0"/>
                                        <p:tgtEl>
                                          <p:spTgt spid="27"/>
                                        </p:tgtEl>
                                      </p:cBhvr>
                                    </p:animEffect>
                                    <p:animScale>
                                      <p:cBhvr>
                                        <p:cTn id="11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119" fill="hold" display="0">
                  <p:stCondLst>
                    <p:cond delay="indefinite"/>
                  </p:stCondLst>
                  <p:endCondLst>
                    <p:cond evt="onStopAudio" delay="0">
                      <p:tgtEl>
                        <p:sldTgt/>
                      </p:tgtEl>
                    </p:cond>
                  </p:endCondLst>
                </p:cTn>
                <p:tgtEl>
                  <p:spTgt spid="28"/>
                </p:tgtEl>
              </p:cMediaNode>
            </p:audio>
            <p:audio>
              <p:cMediaNode vol="80000">
                <p:cTn id="12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âu hỏi">
            <a:extLst>
              <a:ext uri="{FF2B5EF4-FFF2-40B4-BE49-F238E27FC236}">
                <a16:creationId xmlns:a16="http://schemas.microsoft.com/office/drawing/2014/main" id="{4ADFFF1A-F500-CC57-185E-00F4826D0836}"/>
              </a:ext>
            </a:extLst>
          </p:cNvPr>
          <p:cNvSpPr/>
          <p:nvPr/>
        </p:nvSpPr>
        <p:spPr>
          <a:xfrm>
            <a:off x="457200" y="669368"/>
            <a:ext cx="17373600" cy="40552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endParaRPr lang="en-US" sz="3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519442" y="5393365"/>
            <a:ext cx="6711158" cy="1871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3500" kern="100">
                <a:solidFill>
                  <a:schemeClr val="tx1"/>
                </a:solidFill>
                <a:latin typeface="Arial" panose="020B0604020202020204" pitchFamily="34" charset="0"/>
                <a:ea typeface="Calibri" panose="020F0502020204030204" pitchFamily="34" charset="0"/>
                <a:cs typeface="Arial" panose="020B0604020202020204" pitchFamily="34" charset="0"/>
              </a:rPr>
              <a:t>C. Số học sinh có chiều cao khoảng 153,18 cm là nhiều nhất</a:t>
            </a:r>
            <a:endParaRPr lang="en-US" sz="35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FCD9830-5FD1-BD44-878B-228BD96CE996}"/>
                  </a:ext>
                </a:extLst>
              </p:cNvPr>
              <p:cNvSpPr/>
              <p:nvPr/>
            </p:nvSpPr>
            <p:spPr>
              <a:xfrm>
                <a:off x="1813720" y="7806333"/>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B</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ó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chi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l</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à í</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nh</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ấ</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813720" y="7806333"/>
                <a:ext cx="6711158" cy="1803683"/>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2">
                <a:extLst>
                  <a:ext uri="{FF2B5EF4-FFF2-40B4-BE49-F238E27FC236}">
                    <a16:creationId xmlns:a16="http://schemas.microsoft.com/office/drawing/2014/main" id="{6A919885-0285-0403-1E09-FA94D8BC080B}"/>
                  </a:ext>
                </a:extLst>
              </p:cNvPr>
              <p:cNvSpPr/>
              <p:nvPr/>
            </p:nvSpPr>
            <p:spPr>
              <a:xfrm>
                <a:off x="1795654" y="5393365"/>
                <a:ext cx="6814946"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A</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ấ</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trong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8 đề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ê</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795654" y="5393365"/>
                <a:ext cx="6814946" cy="180368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3">
                <a:extLst>
                  <a:ext uri="{FF2B5EF4-FFF2-40B4-BE49-F238E27FC236}">
                    <a16:creationId xmlns:a16="http://schemas.microsoft.com/office/drawing/2014/main" id="{2E7D83A4-3758-8699-4DD0-010A80780539}"/>
                  </a:ext>
                </a:extLst>
              </p:cNvPr>
              <p:cNvSpPr/>
              <p:nvPr/>
            </p:nvSpPr>
            <p:spPr>
              <a:xfrm>
                <a:off x="9519442" y="7806332"/>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D. Tất cả học sinh trong khối 8 đều cao dưới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a:t>
                </a:r>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519442" y="7806332"/>
                <a:ext cx="6711158" cy="1803683"/>
              </a:xfrm>
              <a:prstGeom prst="roundRect">
                <a:avLst/>
              </a:prstGeom>
              <a:blipFill>
                <a:blip r:embed="rId8"/>
                <a:stretch>
                  <a:fillRect l="-1362" r="-908" b="-4068"/>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761767"/>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57329" y="6080324"/>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80528" y="6080324"/>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40370" y="8521187"/>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80528" y="84312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800100"/>
            <a:ext cx="487363" cy="487363"/>
          </a:xfrm>
          <a:prstGeom prst="rect">
            <a:avLst/>
          </a:prstGeom>
        </p:spPr>
      </p:pic>
      <p:sp>
        <p:nvSpPr>
          <p:cNvPr id="3" name="Rectangle 2"/>
          <p:cNvSpPr/>
          <p:nvPr/>
        </p:nvSpPr>
        <p:spPr>
          <a:xfrm>
            <a:off x="762000" y="649967"/>
            <a:ext cx="17221200" cy="900246"/>
          </a:xfrm>
          <a:prstGeom prst="rect">
            <a:avLst/>
          </a:prstGeom>
        </p:spPr>
        <p:txBody>
          <a:bodyPr wrap="square">
            <a:spAutoFit/>
          </a:bodyPr>
          <a:lstStyle/>
          <a:p>
            <a:pPr lvl="0" algn="just">
              <a:lnSpc>
                <a:spcPct val="150000"/>
              </a:lnSpc>
              <a:spcAft>
                <a:spcPts val="1200"/>
              </a:spcAft>
            </a:pPr>
            <a:r>
              <a:rPr lang="nl-NL" sz="3500" b="1" kern="100">
                <a:solidFill>
                  <a:prstClr val="black"/>
                </a:solidFill>
                <a:latin typeface="Arial" panose="020B0604020202020204" pitchFamily="34" charset="0"/>
                <a:ea typeface="Calibri" panose="020F0502020204030204" pitchFamily="34" charset="0"/>
                <a:cs typeface="Arial" panose="020B0604020202020204" pitchFamily="34" charset="0"/>
              </a:rPr>
              <a:t>Câu 5. </a:t>
            </a:r>
            <a:r>
              <a:rPr lang="nl-NL" sz="3500" kern="100">
                <a:solidFill>
                  <a:prstClr val="black"/>
                </a:solidFill>
                <a:latin typeface="Arial" panose="020B0604020202020204" pitchFamily="34" charset="0"/>
                <a:ea typeface="Calibri" panose="020F0502020204030204" pitchFamily="34" charset="0"/>
                <a:cs typeface="Arial" panose="020B0604020202020204" pitchFamily="34" charset="0"/>
              </a:rPr>
              <a:t>Bảng số liệu ghép nhóm sau cho biết chiều cao (cm) của 50 học sinh lớp 8A</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chiều 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145;150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150;155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155;160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160;165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165;170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590085"/>
                      </a:ext>
                    </a:extLst>
                  </a:tr>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8008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a:t>
                          </a:r>
                          <a:r>
                            <a:rPr lang="fr-FR" sz="3200" smtClean="0">
                              <a:effectLst/>
                              <a:latin typeface="Arial" panose="020B0604020202020204" pitchFamily="34" charset="0"/>
                              <a:ea typeface="Times New Roman" panose="02020603050405020304" pitchFamily="18" charset="0"/>
                              <a:cs typeface="Arial" panose="020B0604020202020204" pitchFamily="34" charset="0"/>
                            </a:rPr>
                            <a:t>chiều </a:t>
                          </a:r>
                          <a:r>
                            <a:rPr lang="fr-FR" sz="3200">
                              <a:effectLst/>
                              <a:latin typeface="Arial" panose="020B0604020202020204" pitchFamily="34" charset="0"/>
                              <a:ea typeface="Times New Roman" panose="02020603050405020304" pitchFamily="18" charset="0"/>
                              <a:cs typeface="Arial" panose="020B0604020202020204" pitchFamily="34" charset="0"/>
                            </a:rPr>
                            <a:t>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752" r="-4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752" r="-3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752" r="-201408"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752" r="-100843"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752" r="-843" b="-119549"/>
                          </a:stretch>
                        </a:blipFill>
                      </a:tcPr>
                    </a:tc>
                    <a:extLst>
                      <a:ext uri="{0D108BD9-81ED-4DB2-BD59-A6C34878D82A}">
                        <a16:rowId xmlns:a16="http://schemas.microsoft.com/office/drawing/2014/main" val="942590085"/>
                      </a:ext>
                    </a:extLst>
                  </a:tr>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100752" r="-4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100752" r="-3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100752" r="-201408"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100752" r="-100843"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100752" r="-843" b="-19549"/>
                          </a:stretch>
                        </a:blipFill>
                      </a:tcPr>
                    </a:tc>
                    <a:extLst>
                      <a:ext uri="{0D108BD9-81ED-4DB2-BD59-A6C34878D82A}">
                        <a16:rowId xmlns:a16="http://schemas.microsoft.com/office/drawing/2014/main" val="303480087"/>
                      </a:ext>
                    </a:extLst>
                  </a:tr>
                </a:tbl>
              </a:graphicData>
            </a:graphic>
          </p:graphicFrame>
        </mc:Fallback>
      </mc:AlternateContent>
      <p:sp>
        <p:nvSpPr>
          <p:cNvPr id="5" name="Rectangle 4"/>
          <p:cNvSpPr/>
          <p:nvPr/>
        </p:nvSpPr>
        <p:spPr>
          <a:xfrm>
            <a:off x="786809" y="3276833"/>
            <a:ext cx="16434391" cy="1419812"/>
          </a:xfrm>
          <a:prstGeom prst="rect">
            <a:avLst/>
          </a:prstGeom>
        </p:spPr>
        <p:txBody>
          <a:bodyPr wrap="square">
            <a:spAutoFit/>
          </a:bodyPr>
          <a:lstStyle/>
          <a:p>
            <a:pPr>
              <a:lnSpc>
                <a:spcPct val="130000"/>
              </a:lnSpc>
            </a:pPr>
            <a:r>
              <a:rPr lang="fr-FR" sz="3500">
                <a:latin typeface="Arial" panose="020B0604020202020204" pitchFamily="34" charset="0"/>
                <a:ea typeface="Arial" panose="020B0604020202020204" pitchFamily="34" charset="0"/>
                <a:cs typeface="Arial" panose="020B0604020202020204" pitchFamily="34" charset="0"/>
              </a:rPr>
              <a:t>Dựa vào giá trị mốt của mẫu số liệu ghép nhóm trên, điều kết luận nào sau đây là hợp lí?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3"/>
                                        </p:tgtEl>
                                        <p:attrNameLst>
                                          <p:attrName>fillcolor</p:attrName>
                                        </p:attrNameLst>
                                      </p:cBhvr>
                                      <p:to>
                                        <a:srgbClr val="92D050"/>
                                      </p:to>
                                    </p:animClr>
                                    <p:set>
                                      <p:cBhvr>
                                        <p:cTn id="46" dur="500" fill="hold"/>
                                        <p:tgtEl>
                                          <p:spTgt spid="23"/>
                                        </p:tgtEl>
                                        <p:attrNameLst>
                                          <p:attrName>fill.type</p:attrName>
                                        </p:attrNameLst>
                                      </p:cBhvr>
                                      <p:to>
                                        <p:strVal val="solid"/>
                                      </p:to>
                                    </p:set>
                                    <p:set>
                                      <p:cBhvr>
                                        <p:cTn id="47" dur="500" fill="hold"/>
                                        <p:tgtEl>
                                          <p:spTgt spid="23"/>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28"/>
                                        </p:tgtEl>
                                      </p:cBhvr>
                                    </p:cmd>
                                  </p:childTnLst>
                                </p:cTn>
                              </p:par>
                              <p:par>
                                <p:cTn id="50" presetID="1" presetClass="entr" presetSubtype="0" fill="hold" nodeType="withEffect">
                                  <p:stCondLst>
                                    <p:cond delay="0"/>
                                  </p:stCondLst>
                                  <p:childTnLst>
                                    <p:set>
                                      <p:cBhvr>
                                        <p:cTn id="51" dur="1" fill="hold">
                                          <p:stCondLst>
                                            <p:cond delay="9"/>
                                          </p:stCondLst>
                                        </p:cTn>
                                        <p:tgtEl>
                                          <p:spTgt spid="3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23"/>
                                        </p:tgtEl>
                                      </p:cBhvr>
                                    </p:animEffect>
                                    <p:animScale>
                                      <p:cBhvr>
                                        <p:cTn id="5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4"/>
                                        </p:tgtEl>
                                        <p:attrNameLst>
                                          <p:attrName>fillcolor</p:attrName>
                                        </p:attrNameLst>
                                      </p:cBhvr>
                                      <p:to>
                                        <a:srgbClr val="D99694"/>
                                      </p:to>
                                    </p:animClr>
                                    <p:set>
                                      <p:cBhvr>
                                        <p:cTn id="60" dur="500" fill="hold"/>
                                        <p:tgtEl>
                                          <p:spTgt spid="24"/>
                                        </p:tgtEl>
                                        <p:attrNameLst>
                                          <p:attrName>fill.type</p:attrName>
                                        </p:attrNameLst>
                                      </p:cBhvr>
                                      <p:to>
                                        <p:strVal val="solid"/>
                                      </p:to>
                                    </p:set>
                                    <p:set>
                                      <p:cBhvr>
                                        <p:cTn id="61" dur="500" fill="hold"/>
                                        <p:tgtEl>
                                          <p:spTgt spid="24"/>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34"/>
                                        </p:tgtEl>
                                      </p:cBhvr>
                                    </p:cmd>
                                  </p:childTnLst>
                                </p:cTn>
                              </p:par>
                              <p:par>
                                <p:cTn id="64" presetID="1"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6"/>
                                        </p:tgtEl>
                                        <p:attrNameLst>
                                          <p:attrName>fillcolor</p:attrName>
                                        </p:attrNameLst>
                                      </p:cBhvr>
                                      <p:to>
                                        <a:srgbClr val="D99694"/>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34"/>
                                        </p:tgtEl>
                                      </p:cBhvr>
                                    </p:cmd>
                                  </p:childTnLst>
                                </p:cTn>
                              </p:par>
                              <p:par>
                                <p:cTn id="78" presetID="1" presetClass="entr" presetSubtype="0" fill="hold" nodeType="withEffect">
                                  <p:stCondLst>
                                    <p:cond delay="0"/>
                                  </p:stCondLst>
                                  <p:childTnLst>
                                    <p:set>
                                      <p:cBhvr>
                                        <p:cTn id="79" dur="1" fill="hold">
                                          <p:stCondLst>
                                            <p:cond delay="9"/>
                                          </p:stCondLst>
                                        </p:cTn>
                                        <p:tgtEl>
                                          <p:spTgt spid="31"/>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6"/>
                                        </p:tgtEl>
                                      </p:cBhvr>
                                    </p:animEffect>
                                    <p:animScale>
                                      <p:cBhvr>
                                        <p:cTn id="8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7"/>
                                        </p:tgtEl>
                                        <p:attrNameLst>
                                          <p:attrName>fillcolor</p:attrName>
                                        </p:attrNameLst>
                                      </p:cBhvr>
                                      <p:to>
                                        <a:srgbClr val="D99694"/>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34"/>
                                        </p:tgtEl>
                                      </p:cBhvr>
                                    </p:cmd>
                                  </p:childTnLst>
                                </p:cTn>
                              </p:par>
                              <p:par>
                                <p:cTn id="92" presetID="1" presetClass="entr" presetSubtype="0" fill="hold" nodeType="withEffect">
                                  <p:stCondLst>
                                    <p:cond delay="0"/>
                                  </p:stCondLst>
                                  <p:childTnLst>
                                    <p:set>
                                      <p:cBhvr>
                                        <p:cTn id="93" dur="1" fill="hold">
                                          <p:stCondLst>
                                            <p:cond delay="9"/>
                                          </p:stCondLst>
                                        </p:cTn>
                                        <p:tgtEl>
                                          <p:spTgt spid="32"/>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7" fill="hold" display="0">
                  <p:stCondLst>
                    <p:cond delay="indefinite"/>
                  </p:stCondLst>
                  <p:endCondLst>
                    <p:cond evt="onStopAudio" delay="0">
                      <p:tgtEl>
                        <p:sldTgt/>
                      </p:tgtEl>
                    </p:cond>
                  </p:endCondLst>
                </p:cTn>
                <p:tgtEl>
                  <p:spTgt spid="28"/>
                </p:tgtEl>
              </p:cMediaNode>
            </p:audio>
            <p:audio>
              <p:cMediaNode vol="80000">
                <p:cTn id="98"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712381" y="190500"/>
            <a:ext cx="16847460" cy="1869743"/>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a:t>
            </a:r>
            <a:r>
              <a:rPr lang="en-US" sz="4000" b="1">
                <a:solidFill>
                  <a:srgbClr val="C00000"/>
                </a:solidFill>
                <a:latin typeface="Arial" panose="020B0604020202020204" pitchFamily="34" charset="0"/>
                <a:cs typeface="Arial" panose="020B0604020202020204" pitchFamily="34" charset="0"/>
              </a:rPr>
              <a:t>1</a:t>
            </a:r>
            <a:r>
              <a:rPr lang="vi-VN" sz="4000" b="1">
                <a:solidFill>
                  <a:srgbClr val="C00000"/>
                </a:solidFill>
                <a:latin typeface="Arial" panose="020B0604020202020204" pitchFamily="34" charset="0"/>
                <a:cs typeface="Arial" panose="020B0604020202020204" pitchFamily="34" charset="0"/>
              </a:rPr>
              <a:t> (SGK-tr.</a:t>
            </a:r>
            <a:r>
              <a:rPr lang="en-US" sz="4000" b="1">
                <a:solidFill>
                  <a:srgbClr val="C00000"/>
                </a:solidFill>
                <a:latin typeface="Arial" panose="020B0604020202020204" pitchFamily="34" charset="0"/>
                <a:cs typeface="Arial" panose="020B0604020202020204" pitchFamily="34" charset="0"/>
              </a:rPr>
              <a:t>14) </a:t>
            </a:r>
            <a:r>
              <a:rPr lang="vi-VN" sz="3700">
                <a:cs typeface="Arial" panose="020B0604020202020204" pitchFamily="34" charset="0"/>
              </a:rPr>
              <a:t>Mẫu số liệu dưới đây ghi lại tốc độ của 40 ô tô khi đi qua một trạm đo tốc độ (đơn vị: km/h).</a:t>
            </a:r>
            <a:endParaRPr lang="en-US" sz="3700">
              <a:cs typeface="Arial" panose="020B0604020202020204" pitchFamily="34" charset="0"/>
            </a:endParaRPr>
          </a:p>
        </p:txBody>
      </p:sp>
      <p:sp>
        <p:nvSpPr>
          <p:cNvPr id="6" name="Rectangle 5"/>
          <p:cNvSpPr/>
          <p:nvPr/>
        </p:nvSpPr>
        <p:spPr>
          <a:xfrm>
            <a:off x="715925" y="4984146"/>
            <a:ext cx="16843916" cy="5216813"/>
          </a:xfrm>
          <a:prstGeom prst="rect">
            <a:avLst/>
          </a:prstGeom>
        </p:spPr>
        <p:txBody>
          <a:bodyPr wrap="square">
            <a:spAutoFit/>
          </a:bodyPr>
          <a:lstStyle/>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sáu nhóm ứng với sáu nửa khoảng:</a:t>
            </a:r>
          </a:p>
          <a:p>
            <a:pPr algn="ctr">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[40; 45), [45; 50), [50; 55), [55; 60), [60; 65), [65; 70).</a:t>
            </a: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trên.</a:t>
            </a: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7068800" y="8877300"/>
            <a:ext cx="791887" cy="1126916"/>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250556" y="2201340"/>
            <a:ext cx="13771109" cy="2696765"/>
          </a:xfrm>
          <a:prstGeom prst="rect">
            <a:avLst/>
          </a:prstGeom>
        </p:spPr>
      </p:pic>
    </p:spTree>
    <p:extLst>
      <p:ext uri="{BB962C8B-B14F-4D97-AF65-F5344CB8AC3E}">
        <p14:creationId xmlns:p14="http://schemas.microsoft.com/office/powerpoint/2010/main" val="270809510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38200" y="1020131"/>
            <a:ext cx="1104900" cy="840871"/>
          </a:xfrm>
          <a:prstGeom prst="rect">
            <a:avLst/>
          </a:prstGeom>
        </p:spPr>
        <p:txBody>
          <a:bodyPr wrap="square">
            <a:spAutoFit/>
          </a:bodyPr>
          <a:lstStyle/>
          <a:p>
            <a:pPr lvl="0" algn="just">
              <a:lnSpc>
                <a:spcPct val="150000"/>
              </a:lnSpc>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40;45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63893"/>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45;50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48250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50;55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40546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55;60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455935"/>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60;65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6434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65;70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92357" r="-207143"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92357" r="-125974"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92357" r="-345" b="-600637"/>
                          </a:stretch>
                        </a:blipFill>
                      </a:tcPr>
                    </a:tc>
                    <a:extLst>
                      <a:ext uri="{0D108BD9-81ED-4DB2-BD59-A6C34878D82A}">
                        <a16:rowId xmlns:a16="http://schemas.microsoft.com/office/drawing/2014/main" val="3809363893"/>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193590" r="-207143"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193590" r="-125974"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193590" r="-345" b="-504487"/>
                          </a:stretch>
                        </a:blipFill>
                      </a:tcPr>
                    </a:tc>
                    <a:extLst>
                      <a:ext uri="{0D108BD9-81ED-4DB2-BD59-A6C34878D82A}">
                        <a16:rowId xmlns:a16="http://schemas.microsoft.com/office/drawing/2014/main" val="175548250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291720" r="-207143"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291720" r="-125974"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291720" r="-345" b="-401274"/>
                          </a:stretch>
                        </a:blipFill>
                      </a:tcPr>
                    </a:tc>
                    <a:extLst>
                      <a:ext uri="{0D108BD9-81ED-4DB2-BD59-A6C34878D82A}">
                        <a16:rowId xmlns:a16="http://schemas.microsoft.com/office/drawing/2014/main" val="387840546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391720" r="-207143"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391720" r="-125974"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391720" r="-345" b="-301274"/>
                          </a:stretch>
                        </a:blipFill>
                      </a:tcPr>
                    </a:tc>
                    <a:extLst>
                      <a:ext uri="{0D108BD9-81ED-4DB2-BD59-A6C34878D82A}">
                        <a16:rowId xmlns:a16="http://schemas.microsoft.com/office/drawing/2014/main" val="4104455935"/>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491720" r="-207143"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491720" r="-125974"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491720" r="-345" b="-201274"/>
                          </a:stretch>
                        </a:blipFill>
                      </a:tcPr>
                    </a:tc>
                    <a:extLst>
                      <a:ext uri="{0D108BD9-81ED-4DB2-BD59-A6C34878D82A}">
                        <a16:rowId xmlns:a16="http://schemas.microsoft.com/office/drawing/2014/main" val="248986434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591720" r="-207143"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591720" r="-125974"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591720" r="-345" b="-101274"/>
                          </a:stretch>
                        </a:blipFill>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691720" r="-125974" b="-1274"/>
                          </a:stretch>
                        </a:blipFill>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Fallback>
      </mc:AlternateContent>
    </p:spTree>
    <p:extLst>
      <p:ext uri="{BB962C8B-B14F-4D97-AF65-F5344CB8AC3E}">
        <p14:creationId xmlns:p14="http://schemas.microsoft.com/office/powerpoint/2010/main" val="17990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81742" y="1790700"/>
                <a:ext cx="16124513" cy="7403502"/>
              </a:xfrm>
              <a:prstGeom prst="rect">
                <a:avLst/>
              </a:prstGeom>
            </p:spPr>
            <p:txBody>
              <a:bodyPr wrap="square">
                <a:spAutoFit/>
              </a:bodyPr>
              <a:lstStyle/>
              <a:p>
                <a:pPr algn="just">
                  <a:lnSpc>
                    <a:spcPct val="150000"/>
                  </a:lnSpc>
                </a:pPr>
                <a:r>
                  <a:rPr lang="fr-FR" sz="3700">
                    <a:latin typeface="Arial" panose="020B0604020202020204" pitchFamily="34" charset="0"/>
                    <a:ea typeface="Times New Roman" panose="02020603050405020304" pitchFamily="18" charset="0"/>
                    <a:cs typeface="Arial" panose="020B0604020202020204" pitchFamily="34" charset="0"/>
                  </a:rPr>
                  <a:t>b) </a:t>
                </a:r>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Trung bình cộng: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X</m:t>
                          </m:r>
                        </m:e>
                      </m:acc>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42,5.4+47,5.11+52,5.7+57,5.8+62,5.8+67,5.2</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=53,875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Trung vị: Ta có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 </m:t>
                    </m:r>
                  </m:oMath>
                </a14:m>
                <a:r>
                  <a:rPr lang="en-US" sz="3700">
                    <a:effectLst/>
                    <a:latin typeface="Arial" panose="020B0604020202020204" pitchFamily="34" charset="0"/>
                    <a:ea typeface="Times New Roman" panose="02020603050405020304" pitchFamily="18" charset="0"/>
                    <a:cs typeface="Arial" panose="020B0604020202020204" pitchFamily="34" charset="0"/>
                  </a:rPr>
                  <a:t>nên nhóm 3 là nhóm đầu tiên có tần số tích lũy lớn hơn hoặc bằng  20 với </a:t>
                </a:r>
                <a14:m>
                  <m:oMath xmlns:m="http://schemas.openxmlformats.org/officeDocument/2006/math">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r</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m:t>
                    </m:r>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cf</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en-US" sz="3700">
                    <a:effectLst/>
                    <a:latin typeface="Arial" panose="020B0604020202020204" pitchFamily="34" charset="0"/>
                    <a:ea typeface="Times New Roman" panose="02020603050405020304" pitchFamily="18"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e</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20−15</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den>
                          </m:f>
                        </m:e>
                      </m:d>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.5≈53,57</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81742" y="1790700"/>
                <a:ext cx="16124513" cy="7403502"/>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32838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up)">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left)">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914399" y="1426434"/>
                <a:ext cx="16459200" cy="8670066"/>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Tứ phân vị: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e</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≈53,57</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2 là nhóm đầu tiên có tần số tích lũy lớn hơn hoặc bằng 10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h</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10−4</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den>
                          </m:f>
                        </m:e>
                      </m:d>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.5≈47,7</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4 là nhóm có tần số tích lũy bằng 30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oMath>
                </a14:m>
                <a:endPar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l</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=22</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30−22</m:t>
                              </m:r>
                            </m:num>
                            <m:den>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den>
                          </m:f>
                        </m:e>
                      </m:d>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.5=60</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399" y="1426434"/>
                <a:ext cx="16459200" cy="8670066"/>
              </a:xfrm>
              <a:prstGeom prst="rect">
                <a:avLst/>
              </a:prstGeom>
              <a:blipFill>
                <a:blip r:embed="rId3"/>
                <a:stretch>
                  <a:fillRect l="-1111" r="-1111"/>
                </a:stretch>
              </a:blipFill>
            </p:spPr>
            <p:txBody>
              <a:bodyPr/>
              <a:lstStyle/>
              <a:p>
                <a:r>
                  <a:rPr lang="en-US">
                    <a:noFill/>
                  </a:rPr>
                  <a:t> </a:t>
                </a:r>
              </a:p>
            </p:txBody>
          </p:sp>
        </mc:Fallback>
      </mc:AlternateContent>
    </p:spTree>
    <p:extLst>
      <p:ext uri="{BB962C8B-B14F-4D97-AF65-F5344CB8AC3E}">
        <p14:creationId xmlns:p14="http://schemas.microsoft.com/office/powerpoint/2010/main" val="378916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wipe(up)">
                                      <p:cBhvr>
                                        <p:cTn id="3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24438" y="564059"/>
              <a:ext cx="1214367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Bảng tần số ghép nhóm</a:t>
              </a:r>
              <a:endPar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grpSp>
        <p:nvGrpSpPr>
          <p:cNvPr id="11" name="Group 10"/>
          <p:cNvGrpSpPr/>
          <p:nvPr/>
        </p:nvGrpSpPr>
        <p:grpSpPr>
          <a:xfrm>
            <a:off x="1143000" y="2555141"/>
            <a:ext cx="2057400" cy="1371600"/>
            <a:chOff x="1048490" y="798947"/>
            <a:chExt cx="2057400" cy="137160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140075" y="1027547"/>
              <a:ext cx="1965815" cy="707886"/>
            </a:xfrm>
            <a:prstGeom prst="rect">
              <a:avLst/>
            </a:prstGeom>
            <a:noFill/>
          </p:spPr>
          <p:txBody>
            <a:bodyPr wrap="square" rtlCol="0">
              <a:spAutoFit/>
            </a:bodyPr>
            <a:lstStyle/>
            <a:p>
              <a:pPr algn="ctr"/>
              <a:r>
                <a:rPr lang="en-US" sz="4000" b="1">
                  <a:solidFill>
                    <a:schemeClr val="tx2"/>
                  </a:solidFill>
                  <a:latin typeface="Arial" panose="020B0604020202020204" pitchFamily="34" charset="0"/>
                  <a:cs typeface="Arial" panose="020B0604020202020204" pitchFamily="34" charset="0"/>
                </a:rPr>
                <a:t>Giải:</a:t>
              </a:r>
            </a:p>
          </p:txBody>
        </p:sp>
      </p:grpSp>
      <p:sp>
        <p:nvSpPr>
          <p:cNvPr id="16" name="Rectangle 15"/>
          <p:cNvSpPr/>
          <p:nvPr/>
        </p:nvSpPr>
        <p:spPr>
          <a:xfrm>
            <a:off x="1454406" y="4170255"/>
            <a:ext cx="9829800" cy="4093428"/>
          </a:xfrm>
          <a:prstGeom prst="rect">
            <a:avLst/>
          </a:prstGeom>
        </p:spPr>
        <p:txBody>
          <a:bodyPr wrap="square">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Có 48 ô có độ tuổi từ 8 đến dưới 12.</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22 ô có độ tuổi từ 12 đến dưới 16.</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c) Có 8 ô có độ tuổi từ 16 đến dưới 20.</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0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left)">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914399" y="1637522"/>
                <a:ext cx="16459200" cy="4727576"/>
              </a:xfrm>
              <a:prstGeom prst="rect">
                <a:avLst/>
              </a:prstGeom>
            </p:spPr>
            <p:txBody>
              <a:bodyPr wrap="square">
                <a:spAutoFit/>
              </a:bodyPr>
              <a:lstStyle/>
              <a:p>
                <a:pPr algn="just">
                  <a:lnSpc>
                    <a:spcPct val="150000"/>
                  </a:lnSpc>
                  <a:spcBef>
                    <a:spcPts val="600"/>
                  </a:spcBef>
                  <a:spcAft>
                    <a:spcPts val="600"/>
                  </a:spcAft>
                </a:pPr>
                <a:r>
                  <a:rPr lang="fr-FR" sz="3700">
                    <a:latin typeface="Arial" panose="020B0604020202020204" pitchFamily="34" charset="0"/>
                    <a:ea typeface="Times New Roman" panose="02020603050405020304" pitchFamily="18" charset="0"/>
                    <a:cs typeface="Arial" panose="020B0604020202020204" pitchFamily="34" charset="0"/>
                  </a:rPr>
                  <a:t>c) </a:t>
                </a:r>
                <a:r>
                  <a:rPr lang="nl-NL" sz="3700">
                    <a:effectLst/>
                    <a:latin typeface="Arial" panose="020B0604020202020204" pitchFamily="34" charset="0"/>
                    <a:ea typeface="Times New Roman" panose="02020603050405020304" pitchFamily="18" charset="0"/>
                    <a:cs typeface="Arial" panose="020B0604020202020204" pitchFamily="34" charset="0"/>
                  </a:rPr>
                  <a:t>Mốt của mẫu số liệu: Nhóm 2 tương ứng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[45;50)</m:t>
                    </m:r>
                  </m:oMath>
                </a14:m>
                <a:r>
                  <a:rPr lang="nl-NL" sz="3700">
                    <a:effectLst/>
                    <a:latin typeface="Arial" panose="020B0604020202020204" pitchFamily="34" charset="0"/>
                    <a:ea typeface="Times New Roman" panose="02020603050405020304" pitchFamily="18" charset="0"/>
                    <a:cs typeface="Arial" panose="020B0604020202020204" pitchFamily="34" charset="0"/>
                  </a:rPr>
                  <a:t> là nhóm có tần số lớn nhất với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𝑢</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𝑔</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m:t>
                    </m:r>
                  </m:oMath>
                </a14:m>
                <a:r>
                  <a:rPr lang="nl-NL" sz="3700">
                    <a:effectLst/>
                    <a:latin typeface="Arial" panose="020B0604020202020204" pitchFamily="34" charset="0"/>
                    <a:ea typeface="Times New Roman" panose="02020603050405020304" pitchFamily="18" charset="0"/>
                    <a:cs typeface="Arial" panose="020B0604020202020204" pitchFamily="34" charset="0"/>
                  </a:rPr>
                  <a:t>. Nhóm 1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nl-NL" sz="3700">
                    <a:effectLst/>
                    <a:latin typeface="Arial" panose="020B0604020202020204" pitchFamily="34" charset="0"/>
                    <a:ea typeface="Times New Roman" panose="02020603050405020304" pitchFamily="18" charset="0"/>
                    <a:cs typeface="Arial" panose="020B0604020202020204" pitchFamily="34" charset="0"/>
                  </a:rPr>
                  <a:t> và nhóm 3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=7</m:t>
                    </m:r>
                  </m:oMath>
                </a14:m>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d>
                        <m:d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11−4</m:t>
                              </m:r>
                            </m:num>
                            <m:den>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2.11−4−7</m:t>
                              </m:r>
                            </m:den>
                          </m:f>
                        </m:e>
                      </m:d>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.5≈48,18</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399" y="1637522"/>
                <a:ext cx="16459200" cy="4727576"/>
              </a:xfrm>
              <a:prstGeom prst="rect">
                <a:avLst/>
              </a:prstGeom>
              <a:blipFill>
                <a:blip r:embed="rId3"/>
                <a:stretch>
                  <a:fillRect l="-1148" r="-1148"/>
                </a:stretch>
              </a:blipFill>
            </p:spPr>
            <p:txBody>
              <a:bodyPr/>
              <a:lstStyle/>
              <a:p>
                <a:r>
                  <a:rPr lang="en-US">
                    <a:noFill/>
                  </a:rPr>
                  <a:t> </a:t>
                </a:r>
              </a:p>
            </p:txBody>
          </p:sp>
        </mc:Fallback>
      </mc:AlternateContent>
    </p:spTree>
    <p:extLst>
      <p:ext uri="{BB962C8B-B14F-4D97-AF65-F5344CB8AC3E}">
        <p14:creationId xmlns:p14="http://schemas.microsoft.com/office/powerpoint/2010/main" val="2319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3000" b="1" i="0" u="none" strike="noStrike" kern="1200" cap="none" spc="182" normalizeH="0" noProof="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597452256"/>
      </p:ext>
    </p:extLst>
  </p:cSld>
  <p:clrMapOvr>
    <a:masterClrMapping/>
  </p:clrMapOvr>
  <p:transition spd="med">
    <p:comb/>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8" name="Rectangle 7"/>
          <p:cNvSpPr/>
          <p:nvPr/>
        </p:nvSpPr>
        <p:spPr>
          <a:xfrm>
            <a:off x="635155" y="272860"/>
            <a:ext cx="17187810" cy="1846659"/>
          </a:xfrm>
          <a:prstGeom prst="rect">
            <a:avLst/>
          </a:prstGeom>
        </p:spPr>
        <p:txBody>
          <a:bodyPr wrap="square">
            <a:spAutoFit/>
          </a:bodyPr>
          <a:lstStyle/>
          <a:p>
            <a:pPr lvl="0" algn="just">
              <a:lnSpc>
                <a:spcPct val="150000"/>
              </a:lnSpc>
            </a:pP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Bài </a:t>
            </a:r>
            <a:r>
              <a:rPr kumimoji="0" lang="en-US"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2 </a:t>
            </a: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(SGK-tr.</a:t>
            </a:r>
            <a:r>
              <a:rPr lang="en-US" sz="3900" b="1">
                <a:solidFill>
                  <a:srgbClr val="C00000"/>
                </a:solidFill>
                <a:latin typeface="Arial" panose="020B0604020202020204" pitchFamily="34" charset="0"/>
                <a:cs typeface="Arial" panose="020B0604020202020204" pitchFamily="34" charset="0"/>
              </a:rPr>
              <a:t>14</a:t>
            </a: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t>
            </a:r>
            <a:r>
              <a:rPr kumimoji="0" lang="en-US"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700">
                <a:solidFill>
                  <a:prstClr val="black"/>
                </a:solidFill>
                <a:cs typeface="Arial" panose="020B0604020202020204" pitchFamily="34" charset="0"/>
              </a:rPr>
              <a:t>Mẫu số liệu sau ghi lại cân nặng của 30 bạn học sinh (đơn vị: kilôgam):</a:t>
            </a:r>
          </a:p>
        </p:txBody>
      </p:sp>
      <p:sp>
        <p:nvSpPr>
          <p:cNvPr id="6" name="Rectangle 5"/>
          <p:cNvSpPr/>
          <p:nvPr/>
        </p:nvSpPr>
        <p:spPr>
          <a:xfrm>
            <a:off x="624522" y="4413355"/>
            <a:ext cx="16988004" cy="5530745"/>
          </a:xfrm>
          <a:prstGeom prst="rect">
            <a:avLst/>
          </a:prstGeom>
        </p:spPr>
        <p:txBody>
          <a:bodyPr wrap="square">
            <a:spAutoFit/>
          </a:bodyPr>
          <a:lstStyle/>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tám nhóm ứng với tám nửa khoảng:</a:t>
            </a:r>
          </a:p>
          <a:p>
            <a:pPr algn="ctr">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[15; 20), [20; 25), [25; 30), [30; 35), [35; 40), [40; 45), [45; 50), [50; 55).</a:t>
            </a: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trên.</a:t>
            </a: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a:solidFill>
                <a:prstClr val="black"/>
              </a:solidFill>
            </a:endParaRPr>
          </a:p>
        </p:txBody>
      </p:sp>
      <p:pic>
        <p:nvPicPr>
          <p:cNvPr id="7" name="Picture 6"/>
          <p:cNvPicPr>
            <a:picLocks noChangeAspect="1"/>
          </p:cNvPicPr>
          <p:nvPr/>
        </p:nvPicPr>
        <p:blipFill>
          <a:blip r:embed="rId3"/>
          <a:stretch>
            <a:fillRect/>
          </a:stretch>
        </p:blipFill>
        <p:spPr>
          <a:xfrm>
            <a:off x="15936126" y="8496390"/>
            <a:ext cx="1676400" cy="164416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2005611" y="2221992"/>
            <a:ext cx="14446897" cy="2246298"/>
          </a:xfrm>
          <a:prstGeom prst="rect">
            <a:avLst/>
          </a:prstGeom>
        </p:spPr>
      </p:pic>
    </p:spTree>
    <p:extLst>
      <p:ext uri="{BB962C8B-B14F-4D97-AF65-F5344CB8AC3E}">
        <p14:creationId xmlns:p14="http://schemas.microsoft.com/office/powerpoint/2010/main" val="41815936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5" name="Picture 4"/>
          <p:cNvPicPr>
            <a:picLocks noChangeAspect="1"/>
          </p:cNvPicPr>
          <p:nvPr/>
        </p:nvPicPr>
        <p:blipFill>
          <a:blip r:embed="rId3"/>
          <a:stretch>
            <a:fillRect/>
          </a:stretch>
        </p:blipFill>
        <p:spPr>
          <a:xfrm>
            <a:off x="15697200" y="7885989"/>
            <a:ext cx="2020772" cy="1981911"/>
          </a:xfrm>
          <a:prstGeom prst="rect">
            <a:avLst/>
          </a:prstGeom>
        </p:spPr>
      </p:pic>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2640178" y="128319"/>
            <a:ext cx="865022" cy="1086451"/>
          </a:xfrm>
          <a:prstGeom prst="rect">
            <a:avLst/>
          </a:prstGeom>
        </p:spPr>
        <p:txBody>
          <a:bodyPr wrap="square">
            <a:spAutoFit/>
          </a:bodyPr>
          <a:lstStyle/>
          <a:p>
            <a:pPr>
              <a:lnSpc>
                <a:spcPct val="170000"/>
              </a:lnSpc>
            </a:pPr>
            <a:r>
              <a:rPr lang="en-US" sz="3800" kern="100">
                <a:latin typeface="Arial" panose="020B0604020202020204" pitchFamily="34" charset="0"/>
                <a:ea typeface="Calibri" panose="020F0502020204030204" pitchFamily="34" charset="0"/>
                <a:cs typeface="Arial" panose="020B0604020202020204" pitchFamily="34" charset="0"/>
              </a:rPr>
              <a:t>a)</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15;20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38588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20;25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8474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25;30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282697"/>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30;35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347255"/>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35;40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14633"/>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40;45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86424"/>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45;50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977991"/>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50;55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59508"/>
                      </a:ext>
                    </a:extLst>
                  </a:tr>
                  <a:tr h="785748">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110417" r="-200497"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10417" r="-100165"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110417" r="-331" b="-800694"/>
                          </a:stretch>
                        </a:blipFill>
                      </a:tcPr>
                    </a:tc>
                    <a:extLst>
                      <a:ext uri="{0D108BD9-81ED-4DB2-BD59-A6C34878D82A}">
                        <a16:rowId xmlns:a16="http://schemas.microsoft.com/office/drawing/2014/main" val="74638588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210417" r="-200497"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210417" r="-100165"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210417" r="-331" b="-700694"/>
                          </a:stretch>
                        </a:blipFill>
                      </a:tcPr>
                    </a:tc>
                    <a:extLst>
                      <a:ext uri="{0D108BD9-81ED-4DB2-BD59-A6C34878D82A}">
                        <a16:rowId xmlns:a16="http://schemas.microsoft.com/office/drawing/2014/main" val="102268474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310417" r="-200497"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310417" r="-100165"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310417" r="-331" b="-600694"/>
                          </a:stretch>
                        </a:blipFill>
                      </a:tcPr>
                    </a:tc>
                    <a:extLst>
                      <a:ext uri="{0D108BD9-81ED-4DB2-BD59-A6C34878D82A}">
                        <a16:rowId xmlns:a16="http://schemas.microsoft.com/office/drawing/2014/main" val="639282697"/>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410417" r="-200497"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410417" r="-100165"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410417" r="-331" b="-500694"/>
                          </a:stretch>
                        </a:blipFill>
                      </a:tcPr>
                    </a:tc>
                    <a:extLst>
                      <a:ext uri="{0D108BD9-81ED-4DB2-BD59-A6C34878D82A}">
                        <a16:rowId xmlns:a16="http://schemas.microsoft.com/office/drawing/2014/main" val="2720347255"/>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510417" r="-200497"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510417" r="-100165"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510417" r="-331" b="-400694"/>
                          </a:stretch>
                        </a:blipFill>
                      </a:tcPr>
                    </a:tc>
                    <a:extLst>
                      <a:ext uri="{0D108BD9-81ED-4DB2-BD59-A6C34878D82A}">
                        <a16:rowId xmlns:a16="http://schemas.microsoft.com/office/drawing/2014/main" val="246014633"/>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614685" r="-200497"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614685" r="-100165"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614685" r="-331" b="-303497"/>
                          </a:stretch>
                        </a:blipFill>
                      </a:tcPr>
                    </a:tc>
                    <a:extLst>
                      <a:ext uri="{0D108BD9-81ED-4DB2-BD59-A6C34878D82A}">
                        <a16:rowId xmlns:a16="http://schemas.microsoft.com/office/drawing/2014/main" val="387286424"/>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709722" r="-200497"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709722" r="-100165"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709722" r="-331" b="-201389"/>
                          </a:stretch>
                        </a:blipFill>
                      </a:tcPr>
                    </a:tc>
                    <a:extLst>
                      <a:ext uri="{0D108BD9-81ED-4DB2-BD59-A6C34878D82A}">
                        <a16:rowId xmlns:a16="http://schemas.microsoft.com/office/drawing/2014/main" val="3464977991"/>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809722" r="-200497"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809722" r="-100165"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809722" r="-331" b="-101389"/>
                          </a:stretch>
                        </a:blipFill>
                      </a:tcPr>
                    </a:tc>
                    <a:extLst>
                      <a:ext uri="{0D108BD9-81ED-4DB2-BD59-A6C34878D82A}">
                        <a16:rowId xmlns:a16="http://schemas.microsoft.com/office/drawing/2014/main" val="2014859508"/>
                      </a:ext>
                    </a:extLst>
                  </a:tr>
                  <a:tr h="876300">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909722" r="-100165" b="-1389"/>
                          </a:stretch>
                        </a:blipFill>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Fallback>
      </mc:AlternateContent>
    </p:spTree>
    <p:extLst>
      <p:ext uri="{BB962C8B-B14F-4D97-AF65-F5344CB8AC3E}">
        <p14:creationId xmlns:p14="http://schemas.microsoft.com/office/powerpoint/2010/main" val="8876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398474" y="1423756"/>
                <a:ext cx="15448521" cy="8139344"/>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b) </a:t>
                </a:r>
              </a:p>
              <a:p>
                <a:pPr marL="571500" indent="-571500" algn="just">
                  <a:lnSpc>
                    <a:spcPct val="150000"/>
                  </a:lnSpc>
                  <a:spcBef>
                    <a:spcPts val="600"/>
                  </a:spcBef>
                  <a:spcAft>
                    <a:spcPts val="600"/>
                  </a:spcAft>
                  <a:buFont typeface="Arial" panose="020B0604020202020204" pitchFamily="34" charset="0"/>
                  <a:buChar char="•"/>
                </a:pPr>
                <a:r>
                  <a:rPr lang="nl-NL" sz="3800">
                    <a:effectLst/>
                    <a:latin typeface="Arial" panose="020B0604020202020204" pitchFamily="34" charset="0"/>
                    <a:ea typeface="Calibri" panose="020F0502020204030204" pitchFamily="34" charset="0"/>
                    <a:cs typeface="Arial" panose="020B0604020202020204" pitchFamily="34" charset="0"/>
                  </a:rPr>
                  <a:t>Trung bình cộng: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17,5+32,5+37,5.10+42,5.17+52,5</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3800">
                    <a:effectLst/>
                    <a:latin typeface="Arial" panose="020B0604020202020204" pitchFamily="34" charset="0"/>
                    <a:ea typeface="Calibri" panose="020F0502020204030204" pitchFamily="34" charset="0"/>
                    <a:cs typeface="Arial" panose="020B0604020202020204" pitchFamily="34" charset="0"/>
                  </a:rPr>
                  <a:t>Trung vị: Ta có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=15 </m:t>
                    </m:r>
                  </m:oMath>
                </a14:m>
                <a:r>
                  <a:rPr lang="nl-NL" sz="38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lớn hơn 15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15−12</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800" i="0">
                          <a:effectLst/>
                          <a:latin typeface="Cambria Math" panose="02040503050406030204" pitchFamily="18" charset="0"/>
                          <a:ea typeface="Calibri" panose="020F0502020204030204" pitchFamily="34" charset="0"/>
                          <a:cs typeface="Times New Roman" panose="02020603050405020304" pitchFamily="18" charset="0"/>
                        </a:rPr>
                        <m:t>.5≈40,88</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98474" y="1423756"/>
                <a:ext cx="15448521" cy="8139344"/>
              </a:xfrm>
              <a:prstGeom prst="rect">
                <a:avLst/>
              </a:prstGeom>
              <a:blipFill>
                <a:blip r:embed="rId3"/>
                <a:stretch>
                  <a:fillRect l="-1302" r="-126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26756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up)">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left)">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36574" y="1234996"/>
                <a:ext cx="15372321" cy="890846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Tứ phân vị: </a:t>
                </a:r>
                <a14:m>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e>
                      <m:sub>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e</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≈40,88</m:t>
                    </m:r>
                  </m:oMath>
                </a14:m>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30</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 </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nhóm 5 là nhóm có tần số tích lũy lớn hớn 7,5 với </a:t>
                </a:r>
                <a14:m>
                  <m:oMath xmlns:m="http://schemas.openxmlformats.org/officeDocument/2006/math">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cf</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7,5−2</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den>
                          </m:f>
                        </m:e>
                      </m:d>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.5=37,75</m:t>
                      </m:r>
                    </m:oMath>
                  </m:oMathPara>
                </a14:m>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7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3.30</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=22,5 </m:t>
                    </m:r>
                  </m:oMath>
                </a14:m>
                <a:r>
                  <a:rPr lang="nl-NL" sz="37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bằng 29 lớn hơn 22,5 với </a:t>
                </a:r>
                <a14:m>
                  <m:oMath xmlns:m="http://schemas.openxmlformats.org/officeDocument/2006/math">
                    <m:r>
                      <a:rPr lang="nl-NL" sz="3700" i="1">
                        <a:effectLst/>
                        <a:latin typeface="Cambria Math" panose="02040503050406030204" pitchFamily="18" charset="0"/>
                        <a:ea typeface="Calibri" panose="020F0502020204030204" pitchFamily="34" charset="0"/>
                        <a:cs typeface="Times New Roman" panose="02020603050405020304" pitchFamily="18" charset="0"/>
                      </a:rPr>
                      <m:t>𝑡</m:t>
                    </m:r>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𝑙</m:t>
                    </m:r>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𝑐𝑓</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𝑄</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22,5−12</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700" i="1">
                          <a:effectLst/>
                          <a:latin typeface="Cambria Math" panose="02040503050406030204" pitchFamily="18" charset="0"/>
                          <a:ea typeface="Calibri" panose="020F0502020204030204" pitchFamily="34" charset="0"/>
                          <a:cs typeface="Times New Roman" panose="02020603050405020304" pitchFamily="18" charset="0"/>
                        </a:rPr>
                        <m:t>.5≈43,09</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36574" y="1234996"/>
                <a:ext cx="15372321" cy="8908464"/>
              </a:xfrm>
              <a:prstGeom prst="rect">
                <a:avLst/>
              </a:prstGeom>
              <a:blipFill>
                <a:blip r:embed="rId3"/>
                <a:stretch>
                  <a:fillRect l="-1269" r="-1269"/>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40188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16122" y="1549813"/>
                <a:ext cx="16013226" cy="5879687"/>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Mốt của mẫu số liệu: Nhóm 6 tương ứng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[40;45)</m:t>
                    </m:r>
                  </m:oMath>
                </a14:m>
                <a:r>
                  <a:rPr lang="fr-FR" sz="3800">
                    <a:effectLst/>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𝑢</m:t>
                    </m:r>
                    <m:r>
                      <a:rPr lang="fr-FR" sz="3800" i="1">
                        <a:effectLst/>
                        <a:latin typeface="Cambria Math" panose="02040503050406030204" pitchFamily="18" charset="0"/>
                        <a:ea typeface="Calibri" panose="020F0502020204030204" pitchFamily="34" charset="0"/>
                        <a:cs typeface="Times New Roman" panose="02020603050405020304" pitchFamily="18" charset="0"/>
                      </a:rPr>
                      <m:t>=40;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𝑔</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800" i="1">
                        <a:effectLst/>
                        <a:latin typeface="Cambria Math" panose="02040503050406030204" pitchFamily="18" charset="0"/>
                        <a:ea typeface="Calibri" panose="020F0502020204030204" pitchFamily="34" charset="0"/>
                        <a:cs typeface="Times New Roman" panose="02020603050405020304" pitchFamily="18" charset="0"/>
                      </a:rPr>
                      <m:t>=17</m:t>
                    </m:r>
                  </m:oMath>
                </a14:m>
                <a:r>
                  <a:rPr lang="fr-FR" sz="3800">
                    <a:effectLst/>
                    <a:latin typeface="Arial" panose="020B0604020202020204" pitchFamily="34" charset="0"/>
                    <a:ea typeface="Calibri" panose="020F0502020204030204" pitchFamily="34" charset="0"/>
                    <a:cs typeface="Arial" panose="020B0604020202020204" pitchFamily="34" charset="0"/>
                  </a:rPr>
                  <a:t>. Nhóm 5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800">
                    <a:effectLst/>
                    <a:latin typeface="Arial" panose="020B0604020202020204" pitchFamily="34" charset="0"/>
                    <a:ea typeface="Calibri" panose="020F0502020204030204" pitchFamily="34" charset="0"/>
                    <a:cs typeface="Arial" panose="020B0604020202020204" pitchFamily="34" charset="0"/>
                  </a:rPr>
                  <a:t> và nhóm 7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17−10</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2.17−10−0</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.5≈41,46</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16122" y="1549813"/>
                <a:ext cx="16013226" cy="5879687"/>
              </a:xfrm>
              <a:prstGeom prst="rect">
                <a:avLst/>
              </a:prstGeom>
              <a:blipFill>
                <a:blip r:embed="rId3"/>
                <a:stretch>
                  <a:fillRect l="-1256" r="-1256"/>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10896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19800" y="8179759"/>
            <a:ext cx="1790701" cy="2069141"/>
          </a:xfrm>
          <a:prstGeom prst="rect">
            <a:avLst/>
          </a:prstGeom>
        </p:spPr>
      </p:pic>
      <p:sp>
        <p:nvSpPr>
          <p:cNvPr id="8" name="Rectangle 7"/>
          <p:cNvSpPr/>
          <p:nvPr/>
        </p:nvSpPr>
        <p:spPr>
          <a:xfrm>
            <a:off x="989790" y="634018"/>
            <a:ext cx="16156019" cy="2862322"/>
          </a:xfrm>
          <a:prstGeom prst="rect">
            <a:avLst/>
          </a:prstGeom>
        </p:spPr>
        <p:txBody>
          <a:bodyPr wrap="square">
            <a:spAutoFit/>
          </a:bodyPr>
          <a:lstStyle/>
          <a:p>
            <a:pPr lvl="0" algn="just">
              <a:lnSpc>
                <a:spcPct val="150000"/>
              </a:lnSpc>
            </a:pP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Bài </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3 </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(SGK-tr.</a:t>
            </a:r>
            <a:r>
              <a:rPr lang="en-US" sz="4000" b="1">
                <a:solidFill>
                  <a:srgbClr val="C00000"/>
                </a:solidFill>
                <a:latin typeface="Arial" panose="020B0604020202020204" pitchFamily="34" charset="0"/>
                <a:cs typeface="Arial" panose="020B0604020202020204" pitchFamily="34" charset="0"/>
              </a:rPr>
              <a:t>14</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Bảng 15 cho ta bảng tần số ghép nhóm số liệu thống kê chiều cao của 40 mẫu cây ở một vườn thực vật (đơn vị: centimét).</a:t>
            </a:r>
          </a:p>
        </p:txBody>
      </p:sp>
      <p:sp>
        <p:nvSpPr>
          <p:cNvPr id="2" name="Rectangle 1"/>
          <p:cNvSpPr/>
          <p:nvPr/>
        </p:nvSpPr>
        <p:spPr>
          <a:xfrm>
            <a:off x="989790" y="3390900"/>
            <a:ext cx="8459819" cy="4708981"/>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 Xác định số trung bình cộng, trung vị, tứ phân vị của mẫu số liệu ghép nhóm trên.</a:t>
            </a:r>
          </a:p>
          <a:p>
            <a:pPr algn="just">
              <a:lnSpc>
                <a:spcPct val="150000"/>
              </a:lnSpc>
            </a:pPr>
            <a:r>
              <a:rPr lang="en-US" sz="4000">
                <a:solidFill>
                  <a:srgbClr val="000000"/>
                </a:solidFill>
                <a:latin typeface="Arial" panose="020B0604020202020204" pitchFamily="34" charset="0"/>
                <a:cs typeface="Arial" panose="020B0604020202020204" pitchFamily="34" charset="0"/>
              </a:rPr>
              <a:t>b) Mốt của mẫu số liệu ghép nhóm trên là bao nhiêu?</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218697" y="3314700"/>
            <a:ext cx="6934200" cy="6650205"/>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2248721"/>
                <a:ext cx="15080682" cy="710829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fr-FR" sz="3800">
                    <a:latin typeface="Arial" panose="020B0604020202020204" pitchFamily="34" charset="0"/>
                    <a:ea typeface="Calibri" panose="020F0502020204030204" pitchFamily="34" charset="0"/>
                    <a:cs typeface="Arial" panose="020B0604020202020204" pitchFamily="34" charset="0"/>
                  </a:rPr>
                  <a:t>Trung bình cộng:</a:t>
                </a: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35.4+45.10+55.14+65.6+75.4+85.2</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=55,5</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fr-FR" sz="3800">
                    <a:effectLst/>
                    <a:latin typeface="Arial" panose="020B0604020202020204" pitchFamily="34" charset="0"/>
                    <a:ea typeface="Calibri" panose="020F0502020204030204" pitchFamily="34" charset="0"/>
                    <a:cs typeface="Arial" panose="020B0604020202020204" pitchFamily="34" charset="0"/>
                  </a:rPr>
                  <a:t>Trung vị: Ta có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=20 </m:t>
                    </m:r>
                  </m:oMath>
                </a14:m>
                <a:r>
                  <a:rPr lang="fr-FR" sz="3800">
                    <a:effectLst/>
                    <a:latin typeface="Arial" panose="020B0604020202020204" pitchFamily="34" charset="0"/>
                    <a:ea typeface="Calibri" panose="020F0502020204030204" pitchFamily="34" charset="0"/>
                    <a:cs typeface="Arial" panose="020B0604020202020204" pitchFamily="34" charset="0"/>
                  </a:rPr>
                  <a:t> nên  nhóm 3 là nhóm có tần số tích lũy lớn hớn 20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fr-FR" sz="3800" i="0">
                        <a:effectLst/>
                        <a:latin typeface="Cambria Math" panose="02040503050406030204" pitchFamily="18" charset="0"/>
                        <a:ea typeface="Calibri" panose="020F0502020204030204" pitchFamily="34" charset="0"/>
                        <a:cs typeface="Times New Roman" panose="02020603050405020304" pitchFamily="18" charset="0"/>
                      </a:rPr>
                      <m:t>=50;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fr-FR" sz="3800" i="0">
                        <a:effectLst/>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en-US" sz="3800" i="0">
                          <a:effectLst/>
                          <a:latin typeface="Cambria Math" panose="02040503050406030204" pitchFamily="18" charset="0"/>
                          <a:ea typeface="Calibri" panose="020F0502020204030204" pitchFamily="34" charset="0"/>
                          <a:cs typeface="Times New Roman" panose="02020603050405020304" pitchFamily="18" charset="0"/>
                        </a:rPr>
                        <m:t>=50+</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0">
                                  <a:effectLst/>
                                  <a:latin typeface="Cambria Math" panose="02040503050406030204" pitchFamily="18" charset="0"/>
                                  <a:ea typeface="Calibri" panose="020F0502020204030204" pitchFamily="34" charset="0"/>
                                  <a:cs typeface="Times New Roman" panose="02020603050405020304" pitchFamily="18" charset="0"/>
                                </a:rPr>
                                <m:t>20−14</m:t>
                              </m:r>
                            </m:num>
                            <m:den>
                              <m:r>
                                <a:rPr lang="en-US" sz="3800" i="0">
                                  <a:effectLst/>
                                  <a:latin typeface="Cambria Math" panose="02040503050406030204" pitchFamily="18" charset="0"/>
                                  <a:ea typeface="Calibri" panose="020F0502020204030204" pitchFamily="34" charset="0"/>
                                  <a:cs typeface="Times New Roman" panose="02020603050405020304" pitchFamily="18" charset="0"/>
                                </a:rPr>
                                <m:t>14</m:t>
                              </m:r>
                            </m:den>
                          </m:f>
                        </m:e>
                      </m:d>
                      <m:r>
                        <a:rPr lang="en-US" sz="3800" i="0">
                          <a:effectLst/>
                          <a:latin typeface="Cambria Math" panose="02040503050406030204" pitchFamily="18" charset="0"/>
                          <a:ea typeface="Calibri" panose="020F0502020204030204" pitchFamily="34" charset="0"/>
                          <a:cs typeface="Times New Roman" panose="02020603050405020304" pitchFamily="18" charset="0"/>
                        </a:rPr>
                        <m:t>.10≈54,2</m:t>
                      </m:r>
                      <m:r>
                        <a:rPr lang="en-US" sz="3800" i="0" smtClean="0">
                          <a:effectLst/>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27459" y="2248721"/>
                <a:ext cx="15080682" cy="7108293"/>
              </a:xfrm>
              <a:prstGeom prst="rect">
                <a:avLst/>
              </a:prstGeom>
              <a:blipFill>
                <a:blip r:embed="rId3"/>
                <a:stretch>
                  <a:fillRect l="-1213" r="-1375"/>
                </a:stretch>
              </a:blipFill>
            </p:spPr>
            <p:txBody>
              <a:bodyPr/>
              <a:lstStyle/>
              <a:p>
                <a:r>
                  <a:rPr lang="en-US">
                    <a:noFill/>
                  </a:rPr>
                  <a:t> </a:t>
                </a:r>
              </a:p>
            </p:txBody>
          </p:sp>
        </mc:Fallback>
      </mc:AlternateContent>
    </p:spTree>
    <p:extLst>
      <p:ext uri="{BB962C8B-B14F-4D97-AF65-F5344CB8AC3E}">
        <p14:creationId xmlns:p14="http://schemas.microsoft.com/office/powerpoint/2010/main" val="296616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1670483"/>
                <a:ext cx="15080682" cy="8242256"/>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Tứ phân vị: </a:t>
                </a: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≈54,29</m:t>
                    </m:r>
                  </m:oMath>
                </a14:m>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2 là nhóm có tần số tích lũy lớn hớn 10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r>
                      <m:rPr>
                        <m:sty m:val="p"/>
                      </m:rP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d>
                      <m:d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.10=46</m:t>
                    </m:r>
                  </m:oMath>
                </a14:m>
                <a:r>
                  <a:rPr lang="en-US" sz="3700">
                    <a:solidFill>
                      <a:prstClr val="black"/>
                    </a:solidFill>
                    <a:latin typeface="Arial" panose="020B0604020202020204" pitchFamily="34" charset="0"/>
                    <a:ea typeface="Arial" panose="020B0604020202020204" pitchFamily="34" charset="0"/>
                    <a:cs typeface="Arial" panose="020B0604020202020204" pitchFamily="34" charset="0"/>
                  </a:rPr>
                  <a:t> </a:t>
                </a: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4 là nhóm có tần số tích lũy bằng 34 lớn hơn 30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l</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=28</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d>
                      <m:d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30−28</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.10≈63,33</m:t>
                    </m:r>
                  </m:oMath>
                </a14:m>
                <a:r>
                  <a:rPr lang="en-US" sz="37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527459" y="1670483"/>
                <a:ext cx="15080682" cy="8242256"/>
              </a:xfrm>
              <a:prstGeom prst="rect">
                <a:avLst/>
              </a:prstGeom>
              <a:blipFill>
                <a:blip r:embed="rId3"/>
                <a:stretch>
                  <a:fillRect l="-1294" r="-1294"/>
                </a:stretch>
              </a:blipFill>
            </p:spPr>
            <p:txBody>
              <a:bodyPr/>
              <a:lstStyle/>
              <a:p>
                <a:r>
                  <a:rPr lang="en-US">
                    <a:noFill/>
                  </a:rPr>
                  <a:t> </a:t>
                </a:r>
              </a:p>
            </p:txBody>
          </p:sp>
        </mc:Fallback>
      </mc:AlternateContent>
    </p:spTree>
    <p:extLst>
      <p:ext uri="{BB962C8B-B14F-4D97-AF65-F5344CB8AC3E}">
        <p14:creationId xmlns:p14="http://schemas.microsoft.com/office/powerpoint/2010/main" val="25644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38" name="Rectangle 37"/>
              <p:cNvSpPr/>
              <p:nvPr/>
            </p:nvSpPr>
            <p:spPr>
              <a:xfrm>
                <a:off x="569495" y="2247900"/>
                <a:ext cx="16615610" cy="736490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i="1">
                    <a:latin typeface="Arial" panose="020B0604020202020204" pitchFamily="34" charset="0"/>
                    <a:ea typeface="Dotum" panose="020B0600000101010101" pitchFamily="34" charset="-127"/>
                    <a:cs typeface="Arial" panose="020B0604020202020204" pitchFamily="34" charset="0"/>
                  </a:rPr>
                  <a:t>Mẫu số liệu ghép nhóm </a:t>
                </a:r>
                <a:r>
                  <a:rPr lang="da-DK" sz="4000">
                    <a:latin typeface="Arial" panose="020B0604020202020204" pitchFamily="34" charset="0"/>
                    <a:ea typeface="Dotum" panose="020B0600000101010101" pitchFamily="34" charset="-127"/>
                    <a:cs typeface="Arial" panose="020B0604020202020204" pitchFamily="34" charset="0"/>
                  </a:rPr>
                  <a:t>là mẫu số liệu cho dưới dạng bảng tần số ghép nhóm.</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da-DK" sz="4000">
                    <a:effectLst/>
                    <a:latin typeface="Arial" panose="020B0604020202020204" pitchFamily="34" charset="0"/>
                    <a:ea typeface="Dotum" panose="020B0600000101010101" pitchFamily="34" charset="-127"/>
                    <a:cs typeface="Arial" panose="020B0604020202020204" pitchFamily="34" charset="0"/>
                  </a:rPr>
                  <a:t>Mỗi nhóm số liệu gồm một số giá trị của mẫu số liệu được ghép nhóm theo một tiêu chí xác định có dạng </a:t>
                </a: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e>
                    </m:d>
                  </m:oMath>
                </a14:m>
                <a:r>
                  <a:rPr lang="da-DK" sz="4000">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trái</a:t>
                </a:r>
                <a:r>
                  <a:rPr lang="da-DK"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phải</a:t>
                </a:r>
                <a:r>
                  <a:rPr lang="da-DK" sz="4000">
                    <a:effectLst/>
                    <a:latin typeface="Arial" panose="020B0604020202020204" pitchFamily="34" charset="0"/>
                    <a:ea typeface="Dotum" panose="020B0600000101010101" pitchFamily="34" charset="-127"/>
                    <a:cs typeface="Arial" panose="020B0604020202020204" pitchFamily="34" charset="0"/>
                  </a:rPr>
                  <a:t>. Độ dài nhóm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a:effectLst/>
                    <a:latin typeface="Arial" panose="020B0604020202020204" pitchFamily="34" charset="0"/>
                    <a:ea typeface="Dotum" panose="020B0600000101010101" pitchFamily="34" charset="-127"/>
                    <a:cs typeface="Arial" panose="020B0604020202020204" pitchFamily="34" charset="0"/>
                  </a:rPr>
                  <a:t>.</a:t>
                </a:r>
              </a:p>
              <a:p>
                <a:pPr marL="571500" lvl="0" indent="-571500" algn="just">
                  <a:lnSpc>
                    <a:spcPct val="150000"/>
                  </a:lnSpc>
                  <a:buFont typeface="Arial" panose="020B0604020202020204" pitchFamily="34" charset="0"/>
                  <a:buChar cha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Tần số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của một nhóm là số số liệu trong mẫu số liệu thuộc vào nhóm đó. Tần số của nhóm 1, nhóm 2,..., nhóm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69495" y="2247900"/>
                <a:ext cx="16615610" cy="7364901"/>
              </a:xfrm>
              <a:prstGeom prst="rect">
                <a:avLst/>
              </a:prstGeom>
              <a:blipFill>
                <a:blip r:embed="rId2"/>
                <a:stretch>
                  <a:fillRect l="-1174" r="-1321" b="-2649"/>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p>
          </p:txBody>
        </p:sp>
        <p:sp>
          <p:nvSpPr>
            <p:cNvPr id="45" name="Rectangle 44"/>
            <p:cNvSpPr/>
            <p:nvPr/>
          </p:nvSpPr>
          <p:spPr>
            <a:xfrm>
              <a:off x="2439504" y="1544177"/>
              <a:ext cx="3425939" cy="1103892"/>
            </a:xfrm>
            <a:prstGeom prst="rect">
              <a:avLst/>
            </a:prstGeom>
          </p:spPr>
          <p:txBody>
            <a:bodyPr wrap="none">
              <a:spAutoFit/>
            </a:bodyPr>
            <a:lstStyle/>
            <a:p>
              <a:pPr lvl="0" algn="ctr">
                <a:lnSpc>
                  <a:spcPct val="150000"/>
                </a:lnSpc>
              </a:pPr>
              <a:r>
                <a:rPr lang="en-US" sz="5000" b="1">
                  <a:solidFill>
                    <a:prstClr val="black"/>
                  </a:solidFill>
                  <a:latin typeface="Arial" panose="020B0604020202020204" pitchFamily="34" charset="0"/>
                  <a:cs typeface="Arial" panose="020B0604020202020204" pitchFamily="34" charset="0"/>
                </a:rPr>
                <a:t>KẾT LUẬN</a:t>
              </a: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anim calcmode="lin" valueType="num">
                                      <p:cBhvr>
                                        <p:cTn id="15" dur="500" fill="hold"/>
                                        <p:tgtEl>
                                          <p:spTgt spid="38"/>
                                        </p:tgtEl>
                                        <p:attrNameLst>
                                          <p:attrName>ppt_x</p:attrName>
                                        </p:attrNameLst>
                                      </p:cBhvr>
                                      <p:tavLst>
                                        <p:tav tm="0">
                                          <p:val>
                                            <p:strVal val="#ppt_x"/>
                                          </p:val>
                                        </p:tav>
                                        <p:tav tm="100000">
                                          <p:val>
                                            <p:strVal val="#ppt_x"/>
                                          </p:val>
                                        </p:tav>
                                      </p:tavLst>
                                    </p:anim>
                                    <p:anim calcmode="lin" valueType="num">
                                      <p:cBhvr>
                                        <p:cTn id="1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2248721"/>
                <a:ext cx="15080682" cy="484863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Mốt của mẫu số liệu: Nhóm 3 tương ứng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[50;60)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Nhóm 2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nhóm 4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d>
                        <m:d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14−10</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2.14−10−6</m:t>
                              </m:r>
                            </m:den>
                          </m:f>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.10≈53,33</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27459" y="2248721"/>
                <a:ext cx="15080682" cy="4848635"/>
              </a:xfrm>
              <a:prstGeom prst="rect">
                <a:avLst/>
              </a:prstGeom>
              <a:blipFill>
                <a:blip r:embed="rId2"/>
                <a:stretch>
                  <a:fillRect l="-1334" r="-1375"/>
                </a:stretch>
              </a:blipFill>
            </p:spPr>
            <p:txBody>
              <a:bodyPr/>
              <a:lstStyle/>
              <a:p>
                <a:r>
                  <a:rPr lang="en-US">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Tree>
    <p:extLst>
      <p:ext uri="{BB962C8B-B14F-4D97-AF65-F5344CB8AC3E}">
        <p14:creationId xmlns:p14="http://schemas.microsoft.com/office/powerpoint/2010/main" val="11322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097000" y="3617836"/>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046553" y="4922120"/>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249400" y="2389988"/>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3733800" y="142567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43" name="Folded Corner 42"/>
          <p:cNvSpPr/>
          <p:nvPr/>
        </p:nvSpPr>
        <p:spPr>
          <a:xfrm>
            <a:off x="762002" y="3068513"/>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762000" y="5142871"/>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762000" y="728442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2719880" y="3287047"/>
            <a:ext cx="10453271" cy="942053"/>
          </a:xfrm>
          <a:prstGeom prst="rect">
            <a:avLst/>
          </a:prstGeom>
          <a:noFill/>
        </p:spPr>
        <p:txBody>
          <a:bodyPr wrap="square" rtlCol="0">
            <a:spAutoFit/>
          </a:bodyPr>
          <a:lstStyle/>
          <a:p>
            <a:pPr>
              <a:lnSpc>
                <a:spcPct val="150000"/>
              </a:lnSpc>
            </a:pPr>
            <a:r>
              <a:rPr lang="vi-VN" sz="420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47" name="TextBox 46"/>
          <p:cNvSpPr txBox="1"/>
          <p:nvPr/>
        </p:nvSpPr>
        <p:spPr>
          <a:xfrm>
            <a:off x="2719880" y="5344447"/>
            <a:ext cx="11790624" cy="942053"/>
          </a:xfrm>
          <a:prstGeom prst="rect">
            <a:avLst/>
          </a:prstGeom>
          <a:noFill/>
        </p:spPr>
        <p:txBody>
          <a:bodyPr wrap="square" rtlCol="0">
            <a:spAutoFit/>
          </a:bodyPr>
          <a:lstStyle/>
          <a:p>
            <a:pPr>
              <a:lnSpc>
                <a:spcPct val="150000"/>
              </a:lnSpc>
            </a:pPr>
            <a:r>
              <a:rPr lang="vi-VN" sz="4200">
                <a:cs typeface="Arial" panose="020B0604020202020204" pitchFamily="34" charset="0"/>
              </a:rPr>
              <a:t>Hoàn thành các bài tập trong SBT</a:t>
            </a:r>
            <a:endParaRPr lang="en-US" sz="4200">
              <a:latin typeface="Arial" panose="020B0604020202020204" pitchFamily="34" charset="0"/>
              <a:cs typeface="Arial" panose="020B0604020202020204" pitchFamily="34" charset="0"/>
            </a:endParaRPr>
          </a:p>
        </p:txBody>
      </p:sp>
      <p:sp>
        <p:nvSpPr>
          <p:cNvPr id="48" name="TextBox 47"/>
          <p:cNvSpPr txBox="1"/>
          <p:nvPr/>
        </p:nvSpPr>
        <p:spPr>
          <a:xfrm>
            <a:off x="2686210" y="6988495"/>
            <a:ext cx="13693834"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a:t>
            </a:r>
            <a:r>
              <a:rPr lang="en-US" sz="4200" b="1">
                <a:latin typeface="Arial" panose="020B0604020202020204" pitchFamily="34" charset="0"/>
                <a:cs typeface="Arial" panose="020B0604020202020204" pitchFamily="34" charset="0"/>
              </a:rPr>
              <a:t>2</a:t>
            </a:r>
            <a:r>
              <a:rPr lang="vi-VN" sz="4200" b="1">
                <a:latin typeface="Arial" panose="020B0604020202020204" pitchFamily="34" charset="0"/>
                <a:cs typeface="Arial" panose="020B0604020202020204" pitchFamily="34" charset="0"/>
              </a:rPr>
              <a:t>.</a:t>
            </a:r>
            <a:r>
              <a:rPr lang="vi-VN" sz="4200" b="1">
                <a:cs typeface="Arial" panose="020B0604020202020204" pitchFamily="34" charset="0"/>
              </a:rPr>
              <a:t> Biến cố hợp và biến cố giao. Biến cố độc lập. Các quy tắc tính xác suất</a:t>
            </a:r>
            <a:endParaRPr lang="en-US" sz="42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anim calcmode="lin" valueType="num">
                                      <p:cBhvr>
                                        <p:cTn id="39" dur="500" fill="hold"/>
                                        <p:tgtEl>
                                          <p:spTgt spid="48"/>
                                        </p:tgtEl>
                                        <p:attrNameLst>
                                          <p:attrName>ppt_x</p:attrName>
                                        </p:attrNameLst>
                                      </p:cBhvr>
                                      <p:tavLst>
                                        <p:tav tm="0">
                                          <p:val>
                                            <p:strVal val="#ppt_x"/>
                                          </p:val>
                                        </p:tav>
                                        <p:tav tm="100000">
                                          <p:val>
                                            <p:strVal val="#ppt_x"/>
                                          </p:val>
                                        </p:tav>
                                      </p:tavLst>
                                    </p:anim>
                                    <p:anim calcmode="lin" valueType="num">
                                      <p:cBhvr>
                                        <p:cTn id="40"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4" grpId="0" animBg="1"/>
      <p:bldP spid="45" grpId="0" animBg="1"/>
      <p:bldP spid="46" grpId="0"/>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798095" y="2550259"/>
                <a:ext cx="10631905" cy="6555641"/>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Bảng tần số ghép nhóm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được lập như ở Bảng 2, trong đó mẫu số liệu gồm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số liệu được chia thành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nhóm ứng với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nửa khoảng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ở đó</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p>
              <a:p>
                <a:pPr lvl="0" algn="ctr">
                  <a:lnSpc>
                    <a:spcPct val="150000"/>
                  </a:lnSpc>
                  <a:defRPr/>
                </a:pP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p>
              <a:p>
                <a:pPr lvl="0" algn="ctr">
                  <a:lnSpc>
                    <a:spcPct val="150000"/>
                  </a:lnSpc>
                  <a:defRPr/>
                </a:pP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798095" y="2550259"/>
                <a:ext cx="10631905" cy="6555641"/>
              </a:xfrm>
              <a:prstGeom prst="rect">
                <a:avLst/>
              </a:prstGeom>
              <a:blipFill>
                <a:blip r:embed="rId2"/>
                <a:stretch>
                  <a:fillRect l="-1835" r="-2007" b="-1301"/>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39504" y="1544177"/>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55" t="-33265" r="-86735" b="-227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33265" r="-592" b="-22793"/>
                          </a:stretch>
                        </a:blipFill>
                      </a:tcPr>
                    </a:tc>
                    <a:extLst>
                      <a:ext uri="{0D108BD9-81ED-4DB2-BD59-A6C34878D82A}">
                        <a16:rowId xmlns:a16="http://schemas.microsoft.com/office/drawing/2014/main" val="2728344322"/>
                      </a:ext>
                    </a:extLst>
                  </a:tr>
                  <a:tr h="66243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595413" r="-592" b="-1835"/>
                          </a:stretch>
                        </a:blipFill>
                      </a:tcPr>
                    </a:tc>
                    <a:extLst>
                      <a:ext uri="{0D108BD9-81ED-4DB2-BD59-A6C34878D82A}">
                        <a16:rowId xmlns:a16="http://schemas.microsoft.com/office/drawing/2014/main" val="3366248295"/>
                      </a:ext>
                    </a:extLst>
                  </a:tr>
                </a:tbl>
              </a:graphicData>
            </a:graphic>
          </p:graphicFrame>
        </mc:Fallback>
      </mc:AlternateContent>
      <p:sp>
        <p:nvSpPr>
          <p:cNvPr id="3" name="Rectangle 2"/>
          <p:cNvSpPr/>
          <p:nvPr/>
        </p:nvSpPr>
        <p:spPr>
          <a:xfrm>
            <a:off x="14008483" y="7889815"/>
            <a:ext cx="1646605" cy="646331"/>
          </a:xfrm>
          <a:prstGeom prst="rect">
            <a:avLst/>
          </a:prstGeom>
        </p:spPr>
        <p:txBody>
          <a:bodyPr wrap="none">
            <a:spAutoFit/>
          </a:bodyPr>
          <a:lstStyle/>
          <a:p>
            <a:r>
              <a:rPr lang="da-DK" sz="3600" i="1">
                <a:solidFill>
                  <a:prstClr val="black"/>
                </a:solidFill>
                <a:latin typeface="Arial" panose="020B0604020202020204" pitchFamily="34" charset="0"/>
                <a:ea typeface="Dotum" panose="020B0600000101010101" pitchFamily="34" charset="-127"/>
                <a:cs typeface="Arial" panose="020B0604020202020204" pitchFamily="34" charset="0"/>
              </a:rPr>
              <a:t>Bảng 2</a:t>
            </a:r>
            <a:endParaRPr lang="en-US" sz="3600" i="1"/>
          </a:p>
        </p:txBody>
      </p:sp>
    </p:spTree>
    <p:extLst>
      <p:ext uri="{BB962C8B-B14F-4D97-AF65-F5344CB8AC3E}">
        <p14:creationId xmlns:p14="http://schemas.microsoft.com/office/powerpoint/2010/main" val="198674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3531</TotalTime>
  <Words>6105</Words>
  <Application>Microsoft Office PowerPoint</Application>
  <PresentationFormat>Custom</PresentationFormat>
  <Paragraphs>956</Paragraphs>
  <Slides>82</Slides>
  <Notes>5</Notes>
  <HiddenSlides>0</HiddenSlides>
  <MMClips>10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9" baseType="lpstr">
      <vt:lpstr>Arial</vt:lpstr>
      <vt:lpstr>Calibri</vt:lpstr>
      <vt:lpstr>Open Sans</vt:lpstr>
      <vt:lpstr>Cambria Math</vt:lpstr>
      <vt:lpstr>MJXc-TeX-math-I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B1</dc:title>
  <dc:creator>Xinh Đẹp Dịu Hiền Huế Thị</dc:creator>
  <cp:lastModifiedBy>DELL</cp:lastModifiedBy>
  <cp:revision>170</cp:revision>
  <dcterms:created xsi:type="dcterms:W3CDTF">2006-08-16T00:00:00Z</dcterms:created>
  <dcterms:modified xsi:type="dcterms:W3CDTF">2025-01-11T02:45:23Z</dcterms:modified>
  <dc:identifier>DAFn2dd0_sY</dc:identifier>
</cp:coreProperties>
</file>