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9"/>
  </p:notesMasterIdLst>
  <p:sldIdLst>
    <p:sldId id="256" r:id="rId2"/>
    <p:sldId id="257" r:id="rId3"/>
    <p:sldId id="287" r:id="rId4"/>
    <p:sldId id="258" r:id="rId5"/>
    <p:sldId id="261" r:id="rId6"/>
    <p:sldId id="260" r:id="rId7"/>
    <p:sldId id="330" r:id="rId8"/>
    <p:sldId id="323" r:id="rId9"/>
    <p:sldId id="344" r:id="rId10"/>
    <p:sldId id="346" r:id="rId11"/>
    <p:sldId id="311" r:id="rId12"/>
    <p:sldId id="312" r:id="rId13"/>
    <p:sldId id="333" r:id="rId14"/>
    <p:sldId id="347" r:id="rId15"/>
    <p:sldId id="331" r:id="rId16"/>
    <p:sldId id="335" r:id="rId17"/>
    <p:sldId id="348" r:id="rId18"/>
    <p:sldId id="342" r:id="rId19"/>
    <p:sldId id="320" r:id="rId20"/>
    <p:sldId id="308" r:id="rId21"/>
    <p:sldId id="317" r:id="rId22"/>
    <p:sldId id="337" r:id="rId23"/>
    <p:sldId id="339" r:id="rId24"/>
    <p:sldId id="338" r:id="rId25"/>
    <p:sldId id="340" r:id="rId26"/>
    <p:sldId id="309" r:id="rId27"/>
    <p:sldId id="310" r:id="rId28"/>
  </p:sldIdLst>
  <p:sldSz cx="9144000" cy="5143500" type="screen16x9"/>
  <p:notesSz cx="6858000" cy="9144000"/>
  <p:embeddedFontLst>
    <p:embeddedFont>
      <p:font typeface="Crete Round" panose="020B0604020202020204" charset="0"/>
      <p:regular r:id="rId30"/>
      <p:italic r:id="rId31"/>
    </p:embeddedFont>
    <p:embeddedFont>
      <p:font typeface="Montserrat Medium" panose="020B060402020202020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Microsoft YaHei" panose="020B0503020204020204" pitchFamily="34" charset="-122"/>
      <p:regular r:id="rId40"/>
      <p:bold r:id="rId41"/>
    </p:embeddedFont>
    <p:embeddedFont>
      <p:font typeface="Dotum" panose="020B0600000101010101" pitchFamily="34" charset="-127"/>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48">
          <p15:clr>
            <a:srgbClr val="9AA0A6"/>
          </p15:clr>
        </p15:guide>
        <p15:guide id="2" orient="horz" pos="2812">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8A8D4C-B0A5-49B5-B69D-9F822B575276}">
  <a:tblStyle styleId="{0A8A8D4C-B0A5-49B5-B69D-9F822B57527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736" y="140"/>
      </p:cViewPr>
      <p:guideLst>
        <p:guide orient="horz" pos="648"/>
        <p:guide orient="horz" pos="281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502510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0453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8306283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8306283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1835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8306283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8306283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7135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8301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2187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5685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g1e383062838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0" name="Google Shape;1560;g1e383062838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4470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0796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2809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8852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3541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e38306283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e38306283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8895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0702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2112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4"/>
        <p:cNvGrpSpPr/>
        <p:nvPr/>
      </p:nvGrpSpPr>
      <p:grpSpPr>
        <a:xfrm>
          <a:off x="0" y="0"/>
          <a:ext cx="0" cy="0"/>
          <a:chOff x="0" y="0"/>
          <a:chExt cx="0" cy="0"/>
        </a:xfrm>
      </p:grpSpPr>
      <p:sp>
        <p:nvSpPr>
          <p:cNvPr id="2435" name="Google Shape;2435;g1e383062838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 name="Google Shape;2436;g1e383062838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783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8306283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8306283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5189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9136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e4957916e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e4957916e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4917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8306283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8306283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9586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0298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e4957916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e4957916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5216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384000" y="1073488"/>
            <a:ext cx="5040000" cy="1847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60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924000" y="2996788"/>
            <a:ext cx="3960000" cy="400200"/>
          </a:xfrm>
          <a:prstGeom prst="rect">
            <a:avLst/>
          </a:prstGeom>
          <a:solidFill>
            <a:schemeClr val="accent5"/>
          </a:solidFill>
          <a:ln>
            <a:noFill/>
          </a:ln>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18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rot="7199923" flipH="1">
            <a:off x="4400588"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rot="-3600066" flipH="1">
            <a:off x="-2627981"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5"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title"/>
          </p:nvPr>
        </p:nvSpPr>
        <p:spPr>
          <a:xfrm>
            <a:off x="719994" y="1643025"/>
            <a:ext cx="4176000" cy="160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5200"/>
              <a:buNone/>
              <a:defRPr sz="4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2361594" y="750225"/>
            <a:ext cx="892800" cy="892800"/>
          </a:xfrm>
          <a:prstGeom prst="rect">
            <a:avLst/>
          </a:prstGeom>
          <a:solidFill>
            <a:schemeClr val="accent5"/>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5200"/>
              <a:buNone/>
              <a:defRPr sz="46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 name="Google Shape;20;p3"/>
          <p:cNvSpPr txBox="1">
            <a:spLocks noGrp="1"/>
          </p:cNvSpPr>
          <p:nvPr>
            <p:ph type="subTitle" idx="1"/>
          </p:nvPr>
        </p:nvSpPr>
        <p:spPr>
          <a:xfrm>
            <a:off x="719994" y="3320025"/>
            <a:ext cx="4176000" cy="400200"/>
          </a:xfrm>
          <a:prstGeom prst="rect">
            <a:avLst/>
          </a:prstGeom>
          <a:solidFill>
            <a:schemeClr val="accent5"/>
          </a:solid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8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rot="-7199934">
            <a:off x="-2627986"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txBox="1">
            <a:spLocks noGrp="1"/>
          </p:cNvSpPr>
          <p:nvPr>
            <p:ph type="title"/>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 name="Google Shape;34;p5"/>
          <p:cNvSpPr txBox="1">
            <a:spLocks noGrp="1"/>
          </p:cNvSpPr>
          <p:nvPr>
            <p:ph type="title" idx="2"/>
          </p:nvPr>
        </p:nvSpPr>
        <p:spPr>
          <a:xfrm>
            <a:off x="936000" y="1902063"/>
            <a:ext cx="35280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5" name="Google Shape;35;p5"/>
          <p:cNvSpPr txBox="1">
            <a:spLocks noGrp="1"/>
          </p:cNvSpPr>
          <p:nvPr>
            <p:ph type="subTitle" idx="1"/>
          </p:nvPr>
        </p:nvSpPr>
        <p:spPr>
          <a:xfrm>
            <a:off x="936000" y="2379963"/>
            <a:ext cx="3528000" cy="1262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36" name="Google Shape;36;p5"/>
          <p:cNvSpPr txBox="1">
            <a:spLocks noGrp="1"/>
          </p:cNvSpPr>
          <p:nvPr>
            <p:ph type="title" idx="3"/>
          </p:nvPr>
        </p:nvSpPr>
        <p:spPr>
          <a:xfrm>
            <a:off x="4680000" y="1902063"/>
            <a:ext cx="3528000" cy="55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7" name="Google Shape;37;p5"/>
          <p:cNvSpPr txBox="1">
            <a:spLocks noGrp="1"/>
          </p:cNvSpPr>
          <p:nvPr>
            <p:ph type="subTitle" idx="4"/>
          </p:nvPr>
        </p:nvSpPr>
        <p:spPr>
          <a:xfrm>
            <a:off x="4680000" y="2379963"/>
            <a:ext cx="3528000" cy="1262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algn="ctr"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txBox="1">
            <a:spLocks noGrp="1"/>
          </p:cNvSpPr>
          <p:nvPr>
            <p:ph type="title"/>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7"/>
        <p:cNvGrpSpPr/>
        <p:nvPr/>
      </p:nvGrpSpPr>
      <p:grpSpPr>
        <a:xfrm>
          <a:off x="0" y="0"/>
          <a:ext cx="0" cy="0"/>
          <a:chOff x="0" y="0"/>
          <a:chExt cx="0" cy="0"/>
        </a:xfrm>
      </p:grpSpPr>
      <p:sp>
        <p:nvSpPr>
          <p:cNvPr id="58" name="Google Shape;58;p9"/>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9"/>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txBox="1">
            <a:spLocks noGrp="1"/>
          </p:cNvSpPr>
          <p:nvPr>
            <p:ph type="subTitle" idx="1"/>
          </p:nvPr>
        </p:nvSpPr>
        <p:spPr>
          <a:xfrm>
            <a:off x="5004000" y="2217750"/>
            <a:ext cx="3420000" cy="1477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2" name="Google Shape;62;p9"/>
          <p:cNvSpPr txBox="1">
            <a:spLocks noGrp="1"/>
          </p:cNvSpPr>
          <p:nvPr>
            <p:ph type="title"/>
          </p:nvPr>
        </p:nvSpPr>
        <p:spPr>
          <a:xfrm>
            <a:off x="5004000" y="1448250"/>
            <a:ext cx="3420000" cy="76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6"/>
        <p:cNvGrpSpPr/>
        <p:nvPr/>
      </p:nvGrpSpPr>
      <p:grpSpPr>
        <a:xfrm>
          <a:off x="0" y="0"/>
          <a:ext cx="0" cy="0"/>
          <a:chOff x="0" y="0"/>
          <a:chExt cx="0" cy="0"/>
        </a:xfrm>
      </p:grpSpPr>
      <p:sp>
        <p:nvSpPr>
          <p:cNvPr id="67" name="Google Shape;67;p11"/>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txBox="1">
            <a:spLocks noGrp="1"/>
          </p:cNvSpPr>
          <p:nvPr>
            <p:ph type="title" hasCustomPrompt="1"/>
          </p:nvPr>
        </p:nvSpPr>
        <p:spPr>
          <a:xfrm>
            <a:off x="1332000" y="1335963"/>
            <a:ext cx="6480000" cy="1293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00"/>
              <a:buNone/>
              <a:defRPr sz="72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71" name="Google Shape;71;p11"/>
          <p:cNvSpPr txBox="1">
            <a:spLocks noGrp="1"/>
          </p:cNvSpPr>
          <p:nvPr>
            <p:ph type="subTitle" idx="1"/>
          </p:nvPr>
        </p:nvSpPr>
        <p:spPr>
          <a:xfrm>
            <a:off x="2052000" y="2705163"/>
            <a:ext cx="5040000" cy="431100"/>
          </a:xfrm>
          <a:prstGeom prst="rect">
            <a:avLst/>
          </a:prstGeom>
          <a:solidFill>
            <a:schemeClr val="accent5"/>
          </a:solid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600"/>
              <a:buFont typeface="Montserrat Medium"/>
              <a:buNone/>
              <a:defRPr sz="1600">
                <a:solidFill>
                  <a:schemeClr val="dk1"/>
                </a:solidFill>
                <a:latin typeface="Montserrat Medium"/>
                <a:ea typeface="Montserrat Medium"/>
                <a:cs typeface="Montserrat Medium"/>
                <a:sym typeface="Montserrat Medium"/>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11_1">
    <p:spTree>
      <p:nvGrpSpPr>
        <p:cNvPr id="1" name="Shape 73"/>
        <p:cNvGrpSpPr/>
        <p:nvPr/>
      </p:nvGrpSpPr>
      <p:grpSpPr>
        <a:xfrm>
          <a:off x="0" y="0"/>
          <a:ext cx="0" cy="0"/>
          <a:chOff x="0" y="0"/>
          <a:chExt cx="0" cy="0"/>
        </a:xfrm>
      </p:grpSpPr>
      <p:sp>
        <p:nvSpPr>
          <p:cNvPr id="74" name="Google Shape;74;p13"/>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rot="-7199934">
            <a:off x="-2627986"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txBox="1">
            <a:spLocks noGrp="1"/>
          </p:cNvSpPr>
          <p:nvPr>
            <p:ph type="title"/>
          </p:nvPr>
        </p:nvSpPr>
        <p:spPr>
          <a:xfrm>
            <a:off x="1752300" y="15876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9" name="Google Shape;79;p13"/>
          <p:cNvSpPr txBox="1">
            <a:spLocks noGrp="1"/>
          </p:cNvSpPr>
          <p:nvPr>
            <p:ph type="title" idx="2" hasCustomPrompt="1"/>
          </p:nvPr>
        </p:nvSpPr>
        <p:spPr>
          <a:xfrm>
            <a:off x="1028500" y="15876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0" name="Google Shape;80;p13"/>
          <p:cNvSpPr txBox="1">
            <a:spLocks noGrp="1"/>
          </p:cNvSpPr>
          <p:nvPr>
            <p:ph type="subTitle" idx="1"/>
          </p:nvPr>
        </p:nvSpPr>
        <p:spPr>
          <a:xfrm>
            <a:off x="1752300" y="20655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1" name="Google Shape;81;p13"/>
          <p:cNvSpPr txBox="1">
            <a:spLocks noGrp="1"/>
          </p:cNvSpPr>
          <p:nvPr>
            <p:ph type="title" idx="3"/>
          </p:nvPr>
        </p:nvSpPr>
        <p:spPr>
          <a:xfrm>
            <a:off x="5448600" y="15876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2" name="Google Shape;82;p13"/>
          <p:cNvSpPr txBox="1">
            <a:spLocks noGrp="1"/>
          </p:cNvSpPr>
          <p:nvPr>
            <p:ph type="title" idx="4" hasCustomPrompt="1"/>
          </p:nvPr>
        </p:nvSpPr>
        <p:spPr>
          <a:xfrm>
            <a:off x="4724350" y="15876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3" name="Google Shape;83;p13"/>
          <p:cNvSpPr txBox="1">
            <a:spLocks noGrp="1"/>
          </p:cNvSpPr>
          <p:nvPr>
            <p:ph type="subTitle" idx="5"/>
          </p:nvPr>
        </p:nvSpPr>
        <p:spPr>
          <a:xfrm>
            <a:off x="5448600" y="20655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4" name="Google Shape;84;p13"/>
          <p:cNvSpPr txBox="1">
            <a:spLocks noGrp="1"/>
          </p:cNvSpPr>
          <p:nvPr>
            <p:ph type="title" idx="6"/>
          </p:nvPr>
        </p:nvSpPr>
        <p:spPr>
          <a:xfrm>
            <a:off x="1752797" y="30960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13"/>
          <p:cNvSpPr txBox="1">
            <a:spLocks noGrp="1"/>
          </p:cNvSpPr>
          <p:nvPr>
            <p:ph type="title" idx="7" hasCustomPrompt="1"/>
          </p:nvPr>
        </p:nvSpPr>
        <p:spPr>
          <a:xfrm>
            <a:off x="1028860" y="30960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6" name="Google Shape;86;p13"/>
          <p:cNvSpPr txBox="1">
            <a:spLocks noGrp="1"/>
          </p:cNvSpPr>
          <p:nvPr>
            <p:ph type="subTitle" idx="8"/>
          </p:nvPr>
        </p:nvSpPr>
        <p:spPr>
          <a:xfrm>
            <a:off x="1752797" y="35739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87" name="Google Shape;87;p13"/>
          <p:cNvSpPr txBox="1">
            <a:spLocks noGrp="1"/>
          </p:cNvSpPr>
          <p:nvPr>
            <p:ph type="title" idx="9"/>
          </p:nvPr>
        </p:nvSpPr>
        <p:spPr>
          <a:xfrm>
            <a:off x="5449098" y="3096000"/>
            <a:ext cx="26634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8" name="Google Shape;88;p13"/>
          <p:cNvSpPr txBox="1">
            <a:spLocks noGrp="1"/>
          </p:cNvSpPr>
          <p:nvPr>
            <p:ph type="title" idx="13" hasCustomPrompt="1"/>
          </p:nvPr>
        </p:nvSpPr>
        <p:spPr>
          <a:xfrm>
            <a:off x="4724710" y="3096000"/>
            <a:ext cx="647700" cy="554100"/>
          </a:xfrm>
          <a:prstGeom prst="rect">
            <a:avLst/>
          </a:prstGeom>
          <a:solidFill>
            <a:schemeClr val="accent5"/>
          </a:solidFill>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9" name="Google Shape;89;p13"/>
          <p:cNvSpPr txBox="1">
            <a:spLocks noGrp="1"/>
          </p:cNvSpPr>
          <p:nvPr>
            <p:ph type="subTitle" idx="14"/>
          </p:nvPr>
        </p:nvSpPr>
        <p:spPr>
          <a:xfrm>
            <a:off x="5449098" y="3573900"/>
            <a:ext cx="2663400" cy="61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1400"/>
              <a:buFont typeface="Montserrat Medium"/>
              <a:buNone/>
              <a:defRPr sz="1400">
                <a:solidFill>
                  <a:schemeClr val="dk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dk1"/>
              </a:buClr>
              <a:buSzPts val="1400"/>
              <a:buFont typeface="Montserrat Medium"/>
              <a:buNone/>
              <a:defRPr>
                <a:solidFill>
                  <a:schemeClr val="dk1"/>
                </a:solidFill>
                <a:latin typeface="Montserrat Medium"/>
                <a:ea typeface="Montserrat Medium"/>
                <a:cs typeface="Montserrat Medium"/>
                <a:sym typeface="Montserrat Medium"/>
              </a:defRPr>
            </a:lvl9pPr>
          </a:lstStyle>
          <a:p>
            <a:endParaRPr/>
          </a:p>
        </p:txBody>
      </p:sp>
      <p:sp>
        <p:nvSpPr>
          <p:cNvPr id="90" name="Google Shape;90;p13"/>
          <p:cNvSpPr txBox="1">
            <a:spLocks noGrp="1"/>
          </p:cNvSpPr>
          <p:nvPr>
            <p:ph type="title" idx="15"/>
          </p:nvPr>
        </p:nvSpPr>
        <p:spPr>
          <a:xfrm>
            <a:off x="720000" y="540000"/>
            <a:ext cx="77040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254"/>
        <p:cNvGrpSpPr/>
        <p:nvPr/>
      </p:nvGrpSpPr>
      <p:grpSpPr>
        <a:xfrm>
          <a:off x="0" y="0"/>
          <a:ext cx="0" cy="0"/>
          <a:chOff x="0" y="0"/>
          <a:chExt cx="0" cy="0"/>
        </a:xfrm>
      </p:grpSpPr>
      <p:sp>
        <p:nvSpPr>
          <p:cNvPr id="255" name="Google Shape;255;p31"/>
          <p:cNvSpPr/>
          <p:nvPr/>
        </p:nvSpPr>
        <p:spPr>
          <a:xfrm rot="3600066">
            <a:off x="5556989"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1"/>
          <p:cNvSpPr/>
          <p:nvPr/>
        </p:nvSpPr>
        <p:spPr>
          <a:xfrm rot="-7199923">
            <a:off x="-2388729" y="1296864"/>
            <a:ext cx="7132141" cy="4273582"/>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1"/>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258"/>
        <p:cNvGrpSpPr/>
        <p:nvPr/>
      </p:nvGrpSpPr>
      <p:grpSpPr>
        <a:xfrm>
          <a:off x="0" y="0"/>
          <a:ext cx="0" cy="0"/>
          <a:chOff x="0" y="0"/>
          <a:chExt cx="0" cy="0"/>
        </a:xfrm>
      </p:grpSpPr>
      <p:sp>
        <p:nvSpPr>
          <p:cNvPr id="259" name="Google Shape;259;p32"/>
          <p:cNvSpPr/>
          <p:nvPr/>
        </p:nvSpPr>
        <p:spPr>
          <a:xfrm rot="-3600066" flipH="1">
            <a:off x="-2627986" y="-1190502"/>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2"/>
          <p:cNvSpPr/>
          <p:nvPr/>
        </p:nvSpPr>
        <p:spPr>
          <a:xfrm rot="7199934" flipH="1">
            <a:off x="5556989" y="2609973"/>
            <a:ext cx="6214997" cy="3724029"/>
          </a:xfrm>
          <a:custGeom>
            <a:avLst/>
            <a:gdLst/>
            <a:ahLst/>
            <a:cxnLst/>
            <a:rect l="l" t="t" r="r" b="b"/>
            <a:pathLst>
              <a:path w="91799" h="55006" extrusionOk="0">
                <a:moveTo>
                  <a:pt x="58828" y="1"/>
                </a:moveTo>
                <a:cubicBezTo>
                  <a:pt x="57616" y="1"/>
                  <a:pt x="56358" y="39"/>
                  <a:pt x="55053" y="116"/>
                </a:cubicBezTo>
                <a:cubicBezTo>
                  <a:pt x="25603" y="1869"/>
                  <a:pt x="1" y="11987"/>
                  <a:pt x="2373" y="37787"/>
                </a:cubicBezTo>
                <a:cubicBezTo>
                  <a:pt x="3156" y="46314"/>
                  <a:pt x="11015" y="55005"/>
                  <a:pt x="19876" y="55005"/>
                </a:cubicBezTo>
                <a:cubicBezTo>
                  <a:pt x="20001" y="55005"/>
                  <a:pt x="20125" y="55003"/>
                  <a:pt x="20250" y="55000"/>
                </a:cubicBezTo>
                <a:cubicBezTo>
                  <a:pt x="20409" y="54996"/>
                  <a:pt x="20568" y="54990"/>
                  <a:pt x="20730" y="54982"/>
                </a:cubicBezTo>
                <a:cubicBezTo>
                  <a:pt x="33632" y="54402"/>
                  <a:pt x="33173" y="38644"/>
                  <a:pt x="44633" y="35810"/>
                </a:cubicBezTo>
                <a:cubicBezTo>
                  <a:pt x="46469" y="35356"/>
                  <a:pt x="48260" y="35182"/>
                  <a:pt x="50027" y="35182"/>
                </a:cubicBezTo>
                <a:cubicBezTo>
                  <a:pt x="55728" y="35182"/>
                  <a:pt x="61190" y="36985"/>
                  <a:pt x="67165" y="36985"/>
                </a:cubicBezTo>
                <a:cubicBezTo>
                  <a:pt x="70902" y="36985"/>
                  <a:pt x="74841" y="36279"/>
                  <a:pt x="79163" y="33986"/>
                </a:cubicBezTo>
                <a:cubicBezTo>
                  <a:pt x="90749" y="27837"/>
                  <a:pt x="91799" y="1"/>
                  <a:pt x="58828" y="1"/>
                </a:cubicBezTo>
                <a:close/>
              </a:path>
            </a:pathLst>
          </a:custGeom>
          <a:solidFill>
            <a:srgbClr val="EDAE3E">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2"/>
          <p:cNvSpPr/>
          <p:nvPr/>
        </p:nvSpPr>
        <p:spPr>
          <a:xfrm>
            <a:off x="0" y="4603500"/>
            <a:ext cx="9144000" cy="540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2"/>
          <p:cNvSpPr/>
          <p:nvPr/>
        </p:nvSpPr>
        <p:spPr>
          <a:xfrm>
            <a:off x="0" y="0"/>
            <a:ext cx="9144000" cy="5143500"/>
          </a:xfrm>
          <a:prstGeom prst="frame">
            <a:avLst>
              <a:gd name="adj1" fmla="val 240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3200"/>
              <a:buFont typeface="Crete Round"/>
              <a:buNone/>
              <a:defRPr sz="3200" b="1">
                <a:solidFill>
                  <a:schemeClr val="accent1"/>
                </a:solidFill>
                <a:latin typeface="Crete Round"/>
                <a:ea typeface="Crete Round"/>
                <a:cs typeface="Crete Round"/>
                <a:sym typeface="Crete Round"/>
              </a:defRPr>
            </a:lvl1pPr>
            <a:lvl2pPr lvl="1"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2pPr>
            <a:lvl3pPr lvl="2"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3pPr>
            <a:lvl4pPr lvl="3"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4pPr>
            <a:lvl5pPr lvl="4"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5pPr>
            <a:lvl6pPr lvl="5"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6pPr>
            <a:lvl7pPr lvl="6"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7pPr>
            <a:lvl8pPr lvl="7"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8pPr>
            <a:lvl9pPr lvl="8" rtl="0">
              <a:lnSpc>
                <a:spcPct val="100000"/>
              </a:lnSpc>
              <a:spcBef>
                <a:spcPts val="0"/>
              </a:spcBef>
              <a:spcAft>
                <a:spcPts val="0"/>
              </a:spcAft>
              <a:buClr>
                <a:schemeClr val="accent1"/>
              </a:buClr>
              <a:buSzPts val="3500"/>
              <a:buFont typeface="Crete Round"/>
              <a:buNone/>
              <a:defRPr sz="3500" b="1">
                <a:solidFill>
                  <a:schemeClr val="accent1"/>
                </a:solidFill>
                <a:latin typeface="Crete Round"/>
                <a:ea typeface="Crete Round"/>
                <a:cs typeface="Crete Round"/>
                <a:sym typeface="Crete Round"/>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rtl="0">
              <a:lnSpc>
                <a:spcPct val="100000"/>
              </a:lnSpc>
              <a:spcBef>
                <a:spcPts val="1600"/>
              </a:spcBef>
              <a:spcAft>
                <a:spcPts val="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rtl="0">
              <a:lnSpc>
                <a:spcPct val="100000"/>
              </a:lnSpc>
              <a:spcBef>
                <a:spcPts val="1600"/>
              </a:spcBef>
              <a:spcAft>
                <a:spcPts val="1600"/>
              </a:spcAft>
              <a:buClr>
                <a:schemeClr val="dk2"/>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5" r:id="rId5"/>
    <p:sldLayoutId id="2147483657" r:id="rId6"/>
    <p:sldLayoutId id="2147483659" r:id="rId7"/>
    <p:sldLayoutId id="2147483677" r:id="rId8"/>
    <p:sldLayoutId id="214748367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3.wdp"/><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36"/>
          <p:cNvSpPr txBox="1">
            <a:spLocks noGrp="1"/>
          </p:cNvSpPr>
          <p:nvPr>
            <p:ph type="ctrTitle"/>
          </p:nvPr>
        </p:nvSpPr>
        <p:spPr>
          <a:xfrm>
            <a:off x="672171" y="808384"/>
            <a:ext cx="7824291" cy="1847100"/>
          </a:xfrm>
          <a:prstGeom prst="rect">
            <a:avLst/>
          </a:prstGeom>
        </p:spPr>
        <p:txBody>
          <a:bodyPr spcFirstLastPara="1" wrap="square" lIns="90000" tIns="91425" rIns="90000" bIns="91425" anchor="t" anchorCtr="0">
            <a:noAutofit/>
          </a:bodyPr>
          <a:lstStyle/>
          <a:p>
            <a:pPr marL="0" lvl="0" indent="0" algn="ctr" rtl="0">
              <a:lnSpc>
                <a:spcPct val="150000"/>
              </a:lnSpc>
              <a:spcBef>
                <a:spcPts val="0"/>
              </a:spcBef>
              <a:spcAft>
                <a:spcPts val="0"/>
              </a:spcAft>
              <a:buNone/>
            </a:pPr>
            <a:r>
              <a:rPr lang="vi-VN" sz="4000" dirty="0" smtClean="0">
                <a:solidFill>
                  <a:srgbClr val="C00000"/>
                </a:solidFill>
                <a:latin typeface="+mn-lt"/>
              </a:rPr>
              <a:t>CHÀO MỪNG CẢ </a:t>
            </a:r>
            <a:r>
              <a:rPr lang="vi-VN" sz="4000" smtClean="0">
                <a:solidFill>
                  <a:srgbClr val="C00000"/>
                </a:solidFill>
                <a:latin typeface="+mn-lt"/>
              </a:rPr>
              <a:t>LỚP </a:t>
            </a:r>
            <a:r>
              <a:rPr lang="en-US" sz="4000" smtClean="0">
                <a:solidFill>
                  <a:srgbClr val="C00000"/>
                </a:solidFill>
                <a:latin typeface="+mn-lt"/>
              </a:rPr>
              <a:t/>
            </a:r>
            <a:br>
              <a:rPr lang="en-US" sz="4000" smtClean="0">
                <a:solidFill>
                  <a:srgbClr val="C00000"/>
                </a:solidFill>
                <a:latin typeface="+mn-lt"/>
              </a:rPr>
            </a:br>
            <a:r>
              <a:rPr lang="vi-VN" sz="4000" smtClean="0">
                <a:solidFill>
                  <a:srgbClr val="C00000"/>
                </a:solidFill>
                <a:latin typeface="+mn-lt"/>
              </a:rPr>
              <a:t>ĐẾN </a:t>
            </a:r>
            <a:r>
              <a:rPr lang="vi-VN" sz="4000" dirty="0" smtClean="0">
                <a:solidFill>
                  <a:srgbClr val="C00000"/>
                </a:solidFill>
                <a:latin typeface="+mn-lt"/>
              </a:rPr>
              <a:t>VỚI BÀI </a:t>
            </a:r>
            <a:r>
              <a:rPr lang="vi-VN" sz="4000" smtClean="0">
                <a:solidFill>
                  <a:srgbClr val="C00000"/>
                </a:solidFill>
                <a:latin typeface="+mn-lt"/>
              </a:rPr>
              <a:t>HỌC MÔN </a:t>
            </a:r>
            <a:r>
              <a:rPr lang="en-US" sz="4000" smtClean="0">
                <a:solidFill>
                  <a:srgbClr val="C00000"/>
                </a:solidFill>
                <a:latin typeface="+mn-lt"/>
              </a:rPr>
              <a:t>TOÁN</a:t>
            </a:r>
            <a:r>
              <a:rPr lang="vi-VN" sz="4000" smtClean="0">
                <a:solidFill>
                  <a:srgbClr val="C00000"/>
                </a:solidFill>
                <a:latin typeface="+mn-lt"/>
              </a:rPr>
              <a:t>!</a:t>
            </a:r>
            <a:endParaRPr sz="4000" dirty="0">
              <a:solidFill>
                <a:srgbClr val="C00000"/>
              </a:solidFill>
              <a:latin typeface="+mn-lt"/>
            </a:endParaRPr>
          </a:p>
        </p:txBody>
      </p:sp>
      <p:grpSp>
        <p:nvGrpSpPr>
          <p:cNvPr id="360" name="Google Shape;360;p36"/>
          <p:cNvGrpSpPr/>
          <p:nvPr/>
        </p:nvGrpSpPr>
        <p:grpSpPr>
          <a:xfrm flipH="1">
            <a:off x="6868028" y="3955312"/>
            <a:ext cx="2275972" cy="1188188"/>
            <a:chOff x="1699200" y="2989250"/>
            <a:chExt cx="1062000" cy="592125"/>
          </a:xfrm>
        </p:grpSpPr>
        <p:sp>
          <p:nvSpPr>
            <p:cNvPr id="361" name="Google Shape;361;p36"/>
            <p:cNvSpPr/>
            <p:nvPr/>
          </p:nvSpPr>
          <p:spPr>
            <a:xfrm>
              <a:off x="1772525" y="3383300"/>
              <a:ext cx="919000" cy="198075"/>
            </a:xfrm>
            <a:custGeom>
              <a:avLst/>
              <a:gdLst/>
              <a:ahLst/>
              <a:cxnLst/>
              <a:rect l="l" t="t" r="r" b="b"/>
              <a:pathLst>
                <a:path w="36760" h="7923" extrusionOk="0">
                  <a:moveTo>
                    <a:pt x="36749" y="0"/>
                  </a:moveTo>
                  <a:lnTo>
                    <a:pt x="3936" y="44"/>
                  </a:lnTo>
                  <a:cubicBezTo>
                    <a:pt x="2850" y="45"/>
                    <a:pt x="1862" y="485"/>
                    <a:pt x="1152" y="1201"/>
                  </a:cubicBezTo>
                  <a:cubicBezTo>
                    <a:pt x="441" y="1914"/>
                    <a:pt x="0" y="2899"/>
                    <a:pt x="2" y="3989"/>
                  </a:cubicBezTo>
                  <a:cubicBezTo>
                    <a:pt x="4" y="6163"/>
                    <a:pt x="1767" y="7923"/>
                    <a:pt x="3941" y="7923"/>
                  </a:cubicBezTo>
                  <a:cubicBezTo>
                    <a:pt x="3943" y="7923"/>
                    <a:pt x="3945" y="7923"/>
                    <a:pt x="3947" y="7923"/>
                  </a:cubicBezTo>
                  <a:lnTo>
                    <a:pt x="36759" y="7880"/>
                  </a:lnTo>
                  <a:lnTo>
                    <a:pt x="36757" y="6758"/>
                  </a:lnTo>
                  <a:lnTo>
                    <a:pt x="35890" y="6759"/>
                  </a:lnTo>
                  <a:lnTo>
                    <a:pt x="35883" y="1297"/>
                  </a:lnTo>
                  <a:lnTo>
                    <a:pt x="36751" y="1296"/>
                  </a:lnTo>
                  <a:lnTo>
                    <a:pt x="367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1856050" y="3415725"/>
              <a:ext cx="819350" cy="137500"/>
            </a:xfrm>
            <a:custGeom>
              <a:avLst/>
              <a:gdLst/>
              <a:ahLst/>
              <a:cxnLst/>
              <a:rect l="l" t="t" r="r" b="b"/>
              <a:pathLst>
                <a:path w="32774" h="5500" extrusionOk="0">
                  <a:moveTo>
                    <a:pt x="32767" y="0"/>
                  </a:moveTo>
                  <a:lnTo>
                    <a:pt x="2658" y="39"/>
                  </a:lnTo>
                  <a:cubicBezTo>
                    <a:pt x="1923" y="40"/>
                    <a:pt x="1260" y="346"/>
                    <a:pt x="778" y="840"/>
                  </a:cubicBezTo>
                  <a:cubicBezTo>
                    <a:pt x="298" y="1338"/>
                    <a:pt x="1" y="2019"/>
                    <a:pt x="2" y="2774"/>
                  </a:cubicBezTo>
                  <a:cubicBezTo>
                    <a:pt x="4" y="4279"/>
                    <a:pt x="1193" y="5500"/>
                    <a:pt x="2661" y="5500"/>
                  </a:cubicBezTo>
                  <a:cubicBezTo>
                    <a:pt x="2662" y="5500"/>
                    <a:pt x="2664" y="5500"/>
                    <a:pt x="2665" y="5500"/>
                  </a:cubicBezTo>
                  <a:lnTo>
                    <a:pt x="32774" y="5461"/>
                  </a:lnTo>
                  <a:lnTo>
                    <a:pt x="327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1931600" y="3450300"/>
              <a:ext cx="743700" cy="21850"/>
            </a:xfrm>
            <a:custGeom>
              <a:avLst/>
              <a:gdLst/>
              <a:ahLst/>
              <a:cxnLst/>
              <a:rect l="l" t="t" r="r" b="b"/>
              <a:pathLst>
                <a:path w="29748" h="874" extrusionOk="0">
                  <a:moveTo>
                    <a:pt x="29747" y="0"/>
                  </a:moveTo>
                  <a:lnTo>
                    <a:pt x="417" y="38"/>
                  </a:lnTo>
                  <a:cubicBezTo>
                    <a:pt x="188" y="39"/>
                    <a:pt x="0" y="226"/>
                    <a:pt x="0" y="455"/>
                  </a:cubicBezTo>
                  <a:lnTo>
                    <a:pt x="0" y="457"/>
                  </a:lnTo>
                  <a:cubicBezTo>
                    <a:pt x="1" y="686"/>
                    <a:pt x="189" y="873"/>
                    <a:pt x="418" y="873"/>
                  </a:cubicBezTo>
                  <a:lnTo>
                    <a:pt x="29748" y="835"/>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1931675" y="3501675"/>
              <a:ext cx="743700" cy="21850"/>
            </a:xfrm>
            <a:custGeom>
              <a:avLst/>
              <a:gdLst/>
              <a:ahLst/>
              <a:cxnLst/>
              <a:rect l="l" t="t" r="r" b="b"/>
              <a:pathLst>
                <a:path w="29748" h="874" extrusionOk="0">
                  <a:moveTo>
                    <a:pt x="29747" y="0"/>
                  </a:moveTo>
                  <a:lnTo>
                    <a:pt x="416" y="39"/>
                  </a:lnTo>
                  <a:cubicBezTo>
                    <a:pt x="188" y="39"/>
                    <a:pt x="0" y="227"/>
                    <a:pt x="0" y="455"/>
                  </a:cubicBezTo>
                  <a:lnTo>
                    <a:pt x="0" y="458"/>
                  </a:lnTo>
                  <a:cubicBezTo>
                    <a:pt x="0" y="687"/>
                    <a:pt x="188" y="874"/>
                    <a:pt x="415" y="874"/>
                  </a:cubicBezTo>
                  <a:cubicBezTo>
                    <a:pt x="416" y="874"/>
                    <a:pt x="416" y="874"/>
                    <a:pt x="417" y="874"/>
                  </a:cubicBezTo>
                  <a:lnTo>
                    <a:pt x="29748" y="836"/>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1699200" y="3186400"/>
              <a:ext cx="919000" cy="198100"/>
            </a:xfrm>
            <a:custGeom>
              <a:avLst/>
              <a:gdLst/>
              <a:ahLst/>
              <a:cxnLst/>
              <a:rect l="l" t="t" r="r" b="b"/>
              <a:pathLst>
                <a:path w="36760" h="7924" extrusionOk="0">
                  <a:moveTo>
                    <a:pt x="36749" y="1"/>
                  </a:moveTo>
                  <a:lnTo>
                    <a:pt x="3937" y="44"/>
                  </a:lnTo>
                  <a:cubicBezTo>
                    <a:pt x="2850" y="45"/>
                    <a:pt x="1864" y="486"/>
                    <a:pt x="1152" y="1201"/>
                  </a:cubicBezTo>
                  <a:cubicBezTo>
                    <a:pt x="442" y="1914"/>
                    <a:pt x="1" y="2899"/>
                    <a:pt x="3" y="3989"/>
                  </a:cubicBezTo>
                  <a:cubicBezTo>
                    <a:pt x="6" y="6163"/>
                    <a:pt x="1768" y="7923"/>
                    <a:pt x="3941" y="7923"/>
                  </a:cubicBezTo>
                  <a:cubicBezTo>
                    <a:pt x="3943" y="7923"/>
                    <a:pt x="3945" y="7923"/>
                    <a:pt x="3947" y="7923"/>
                  </a:cubicBezTo>
                  <a:lnTo>
                    <a:pt x="36760" y="7881"/>
                  </a:lnTo>
                  <a:lnTo>
                    <a:pt x="36759" y="6759"/>
                  </a:lnTo>
                  <a:lnTo>
                    <a:pt x="35891" y="6760"/>
                  </a:lnTo>
                  <a:lnTo>
                    <a:pt x="35884" y="1298"/>
                  </a:lnTo>
                  <a:lnTo>
                    <a:pt x="36751" y="1297"/>
                  </a:lnTo>
                  <a:lnTo>
                    <a:pt x="367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1782750" y="3218825"/>
              <a:ext cx="819350" cy="137550"/>
            </a:xfrm>
            <a:custGeom>
              <a:avLst/>
              <a:gdLst/>
              <a:ahLst/>
              <a:cxnLst/>
              <a:rect l="l" t="t" r="r" b="b"/>
              <a:pathLst>
                <a:path w="32774" h="5502" extrusionOk="0">
                  <a:moveTo>
                    <a:pt x="32767" y="1"/>
                  </a:moveTo>
                  <a:lnTo>
                    <a:pt x="2657" y="40"/>
                  </a:lnTo>
                  <a:cubicBezTo>
                    <a:pt x="1923" y="40"/>
                    <a:pt x="1260" y="348"/>
                    <a:pt x="777" y="841"/>
                  </a:cubicBezTo>
                  <a:cubicBezTo>
                    <a:pt x="297" y="1338"/>
                    <a:pt x="0" y="2020"/>
                    <a:pt x="1" y="2775"/>
                  </a:cubicBezTo>
                  <a:cubicBezTo>
                    <a:pt x="3" y="4280"/>
                    <a:pt x="1194" y="5501"/>
                    <a:pt x="2663" y="5501"/>
                  </a:cubicBezTo>
                  <a:cubicBezTo>
                    <a:pt x="2663" y="5501"/>
                    <a:pt x="2664" y="5501"/>
                    <a:pt x="2664" y="5501"/>
                  </a:cubicBezTo>
                  <a:lnTo>
                    <a:pt x="32773" y="5462"/>
                  </a:lnTo>
                  <a:lnTo>
                    <a:pt x="327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1858275" y="3253400"/>
              <a:ext cx="743725" cy="21850"/>
            </a:xfrm>
            <a:custGeom>
              <a:avLst/>
              <a:gdLst/>
              <a:ahLst/>
              <a:cxnLst/>
              <a:rect l="l" t="t" r="r" b="b"/>
              <a:pathLst>
                <a:path w="29749" h="874" extrusionOk="0">
                  <a:moveTo>
                    <a:pt x="29747" y="1"/>
                  </a:moveTo>
                  <a:lnTo>
                    <a:pt x="417" y="38"/>
                  </a:lnTo>
                  <a:cubicBezTo>
                    <a:pt x="188" y="38"/>
                    <a:pt x="1" y="226"/>
                    <a:pt x="2" y="455"/>
                  </a:cubicBezTo>
                  <a:lnTo>
                    <a:pt x="2" y="457"/>
                  </a:lnTo>
                  <a:cubicBezTo>
                    <a:pt x="2" y="686"/>
                    <a:pt x="189" y="874"/>
                    <a:pt x="418"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1858350" y="3304775"/>
              <a:ext cx="743725" cy="21850"/>
            </a:xfrm>
            <a:custGeom>
              <a:avLst/>
              <a:gdLst/>
              <a:ahLst/>
              <a:cxnLst/>
              <a:rect l="l" t="t" r="r" b="b"/>
              <a:pathLst>
                <a:path w="29749" h="874" extrusionOk="0">
                  <a:moveTo>
                    <a:pt x="29747" y="1"/>
                  </a:moveTo>
                  <a:lnTo>
                    <a:pt x="417" y="39"/>
                  </a:lnTo>
                  <a:cubicBezTo>
                    <a:pt x="188" y="39"/>
                    <a:pt x="1" y="228"/>
                    <a:pt x="1" y="457"/>
                  </a:cubicBezTo>
                  <a:lnTo>
                    <a:pt x="1" y="459"/>
                  </a:lnTo>
                  <a:cubicBezTo>
                    <a:pt x="1" y="687"/>
                    <a:pt x="188" y="874"/>
                    <a:pt x="416" y="874"/>
                  </a:cubicBezTo>
                  <a:cubicBezTo>
                    <a:pt x="417" y="874"/>
                    <a:pt x="418" y="874"/>
                    <a:pt x="418" y="874"/>
                  </a:cubicBezTo>
                  <a:lnTo>
                    <a:pt x="29748" y="837"/>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1842225" y="2989250"/>
              <a:ext cx="918975" cy="198075"/>
            </a:xfrm>
            <a:custGeom>
              <a:avLst/>
              <a:gdLst/>
              <a:ahLst/>
              <a:cxnLst/>
              <a:rect l="l" t="t" r="r" b="b"/>
              <a:pathLst>
                <a:path w="36759" h="7923" extrusionOk="0">
                  <a:moveTo>
                    <a:pt x="36748" y="1"/>
                  </a:moveTo>
                  <a:lnTo>
                    <a:pt x="3937" y="43"/>
                  </a:lnTo>
                  <a:cubicBezTo>
                    <a:pt x="2849" y="44"/>
                    <a:pt x="1863" y="485"/>
                    <a:pt x="1152" y="1200"/>
                  </a:cubicBezTo>
                  <a:cubicBezTo>
                    <a:pt x="441" y="1913"/>
                    <a:pt x="1" y="2898"/>
                    <a:pt x="2" y="3988"/>
                  </a:cubicBezTo>
                  <a:cubicBezTo>
                    <a:pt x="5" y="6162"/>
                    <a:pt x="1767" y="7922"/>
                    <a:pt x="3940" y="7922"/>
                  </a:cubicBezTo>
                  <a:cubicBezTo>
                    <a:pt x="3942" y="7922"/>
                    <a:pt x="3944" y="7922"/>
                    <a:pt x="3946" y="7922"/>
                  </a:cubicBezTo>
                  <a:lnTo>
                    <a:pt x="36759" y="7880"/>
                  </a:lnTo>
                  <a:lnTo>
                    <a:pt x="36758" y="6758"/>
                  </a:lnTo>
                  <a:lnTo>
                    <a:pt x="35891" y="6760"/>
                  </a:lnTo>
                  <a:lnTo>
                    <a:pt x="35883" y="1297"/>
                  </a:lnTo>
                  <a:lnTo>
                    <a:pt x="36750" y="1296"/>
                  </a:lnTo>
                  <a:lnTo>
                    <a:pt x="367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1925775" y="3021650"/>
              <a:ext cx="819350" cy="137550"/>
            </a:xfrm>
            <a:custGeom>
              <a:avLst/>
              <a:gdLst/>
              <a:ahLst/>
              <a:cxnLst/>
              <a:rect l="l" t="t" r="r" b="b"/>
              <a:pathLst>
                <a:path w="32774" h="5502" extrusionOk="0">
                  <a:moveTo>
                    <a:pt x="32766" y="1"/>
                  </a:moveTo>
                  <a:lnTo>
                    <a:pt x="2657" y="40"/>
                  </a:lnTo>
                  <a:cubicBezTo>
                    <a:pt x="1922" y="41"/>
                    <a:pt x="1260" y="348"/>
                    <a:pt x="777" y="842"/>
                  </a:cubicBezTo>
                  <a:cubicBezTo>
                    <a:pt x="297" y="1338"/>
                    <a:pt x="0" y="2020"/>
                    <a:pt x="1" y="2775"/>
                  </a:cubicBezTo>
                  <a:cubicBezTo>
                    <a:pt x="2" y="4280"/>
                    <a:pt x="1192" y="5501"/>
                    <a:pt x="2661" y="5501"/>
                  </a:cubicBezTo>
                  <a:cubicBezTo>
                    <a:pt x="2662" y="5501"/>
                    <a:pt x="2663" y="5501"/>
                    <a:pt x="2664" y="5501"/>
                  </a:cubicBezTo>
                  <a:lnTo>
                    <a:pt x="32773" y="5462"/>
                  </a:lnTo>
                  <a:lnTo>
                    <a:pt x="327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2001300" y="3056225"/>
              <a:ext cx="743725" cy="21850"/>
            </a:xfrm>
            <a:custGeom>
              <a:avLst/>
              <a:gdLst/>
              <a:ahLst/>
              <a:cxnLst/>
              <a:rect l="l" t="t" r="r" b="b"/>
              <a:pathLst>
                <a:path w="29749" h="874" extrusionOk="0">
                  <a:moveTo>
                    <a:pt x="29747" y="1"/>
                  </a:moveTo>
                  <a:lnTo>
                    <a:pt x="416" y="39"/>
                  </a:lnTo>
                  <a:cubicBezTo>
                    <a:pt x="188" y="39"/>
                    <a:pt x="1" y="226"/>
                    <a:pt x="1" y="455"/>
                  </a:cubicBezTo>
                  <a:lnTo>
                    <a:pt x="1" y="457"/>
                  </a:lnTo>
                  <a:cubicBezTo>
                    <a:pt x="1" y="686"/>
                    <a:pt x="189" y="874"/>
                    <a:pt x="417"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2001350" y="3107625"/>
              <a:ext cx="743725" cy="21850"/>
            </a:xfrm>
            <a:custGeom>
              <a:avLst/>
              <a:gdLst/>
              <a:ahLst/>
              <a:cxnLst/>
              <a:rect l="l" t="t" r="r" b="b"/>
              <a:pathLst>
                <a:path w="29749" h="874" extrusionOk="0">
                  <a:moveTo>
                    <a:pt x="29747" y="1"/>
                  </a:moveTo>
                  <a:lnTo>
                    <a:pt x="417" y="38"/>
                  </a:lnTo>
                  <a:cubicBezTo>
                    <a:pt x="188" y="39"/>
                    <a:pt x="1" y="227"/>
                    <a:pt x="2" y="456"/>
                  </a:cubicBezTo>
                  <a:lnTo>
                    <a:pt x="2" y="458"/>
                  </a:lnTo>
                  <a:cubicBezTo>
                    <a:pt x="2" y="686"/>
                    <a:pt x="188" y="873"/>
                    <a:pt x="416" y="873"/>
                  </a:cubicBezTo>
                  <a:cubicBezTo>
                    <a:pt x="417" y="873"/>
                    <a:pt x="418" y="873"/>
                    <a:pt x="418" y="873"/>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57" name="Google Shape;543;p38"/>
          <p:cNvGrpSpPr/>
          <p:nvPr/>
        </p:nvGrpSpPr>
        <p:grpSpPr>
          <a:xfrm>
            <a:off x="7698051" y="4436042"/>
            <a:ext cx="1254757" cy="421371"/>
            <a:chOff x="5848450" y="2417400"/>
            <a:chExt cx="279725" cy="128225"/>
          </a:xfrm>
        </p:grpSpPr>
        <p:sp>
          <p:nvSpPr>
            <p:cNvPr id="58" name="Google Shape;544;p38"/>
            <p:cNvSpPr/>
            <p:nvPr/>
          </p:nvSpPr>
          <p:spPr>
            <a:xfrm>
              <a:off x="5848450" y="2417400"/>
              <a:ext cx="262425" cy="105825"/>
            </a:xfrm>
            <a:custGeom>
              <a:avLst/>
              <a:gdLst/>
              <a:ahLst/>
              <a:cxnLst/>
              <a:rect l="l" t="t" r="r" b="b"/>
              <a:pathLst>
                <a:path w="10497" h="4233" extrusionOk="0">
                  <a:moveTo>
                    <a:pt x="914" y="1"/>
                  </a:moveTo>
                  <a:cubicBezTo>
                    <a:pt x="914" y="1"/>
                    <a:pt x="712" y="19"/>
                    <a:pt x="496" y="147"/>
                  </a:cubicBezTo>
                  <a:cubicBezTo>
                    <a:pt x="49" y="410"/>
                    <a:pt x="0" y="1005"/>
                    <a:pt x="254" y="1469"/>
                  </a:cubicBezTo>
                  <a:cubicBezTo>
                    <a:pt x="298" y="1549"/>
                    <a:pt x="356" y="1622"/>
                    <a:pt x="435" y="1678"/>
                  </a:cubicBezTo>
                  <a:cubicBezTo>
                    <a:pt x="435" y="1678"/>
                    <a:pt x="3427" y="2276"/>
                    <a:pt x="4553" y="2619"/>
                  </a:cubicBezTo>
                  <a:cubicBezTo>
                    <a:pt x="5679" y="2961"/>
                    <a:pt x="9426" y="4059"/>
                    <a:pt x="9761" y="4232"/>
                  </a:cubicBezTo>
                  <a:lnTo>
                    <a:pt x="10497" y="1097"/>
                  </a:lnTo>
                  <a:cubicBezTo>
                    <a:pt x="10497" y="1097"/>
                    <a:pt x="7322" y="880"/>
                    <a:pt x="5917" y="704"/>
                  </a:cubicBezTo>
                  <a:cubicBezTo>
                    <a:pt x="4511" y="528"/>
                    <a:pt x="914" y="1"/>
                    <a:pt x="9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45;p38"/>
            <p:cNvSpPr/>
            <p:nvPr/>
          </p:nvSpPr>
          <p:spPr>
            <a:xfrm>
              <a:off x="5851500" y="2455375"/>
              <a:ext cx="270025" cy="90250"/>
            </a:xfrm>
            <a:custGeom>
              <a:avLst/>
              <a:gdLst/>
              <a:ahLst/>
              <a:cxnLst/>
              <a:rect l="l" t="t" r="r" b="b"/>
              <a:pathLst>
                <a:path w="10801" h="3610" extrusionOk="0">
                  <a:moveTo>
                    <a:pt x="9584" y="1"/>
                  </a:moveTo>
                  <a:lnTo>
                    <a:pt x="8668" y="1190"/>
                  </a:lnTo>
                  <a:lnTo>
                    <a:pt x="604" y="107"/>
                  </a:lnTo>
                  <a:lnTo>
                    <a:pt x="0" y="550"/>
                  </a:lnTo>
                  <a:cubicBezTo>
                    <a:pt x="0" y="550"/>
                    <a:pt x="1598" y="627"/>
                    <a:pt x="2557" y="865"/>
                  </a:cubicBezTo>
                  <a:cubicBezTo>
                    <a:pt x="2927" y="957"/>
                    <a:pt x="3294" y="1061"/>
                    <a:pt x="3661" y="1164"/>
                  </a:cubicBezTo>
                  <a:cubicBezTo>
                    <a:pt x="4033" y="1270"/>
                    <a:pt x="4408" y="1361"/>
                    <a:pt x="4781" y="1462"/>
                  </a:cubicBezTo>
                  <a:cubicBezTo>
                    <a:pt x="5845" y="1753"/>
                    <a:pt x="6847" y="2175"/>
                    <a:pt x="7832" y="2677"/>
                  </a:cubicBezTo>
                  <a:cubicBezTo>
                    <a:pt x="7956" y="2740"/>
                    <a:pt x="9642" y="3562"/>
                    <a:pt x="9626" y="3609"/>
                  </a:cubicBezTo>
                  <a:cubicBezTo>
                    <a:pt x="10514" y="2399"/>
                    <a:pt x="10800" y="1500"/>
                    <a:pt x="10800" y="1500"/>
                  </a:cubicBezTo>
                  <a:lnTo>
                    <a:pt x="958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546;p38"/>
            <p:cNvSpPr/>
            <p:nvPr/>
          </p:nvSpPr>
          <p:spPr>
            <a:xfrm>
              <a:off x="5851225" y="2443325"/>
              <a:ext cx="244150" cy="79900"/>
            </a:xfrm>
            <a:custGeom>
              <a:avLst/>
              <a:gdLst/>
              <a:ahLst/>
              <a:cxnLst/>
              <a:rect l="l" t="t" r="r" b="b"/>
              <a:pathLst>
                <a:path w="9766" h="3196" extrusionOk="0">
                  <a:moveTo>
                    <a:pt x="0" y="0"/>
                  </a:moveTo>
                  <a:lnTo>
                    <a:pt x="0" y="0"/>
                  </a:lnTo>
                  <a:cubicBezTo>
                    <a:pt x="20" y="148"/>
                    <a:pt x="68" y="296"/>
                    <a:pt x="144" y="432"/>
                  </a:cubicBezTo>
                  <a:cubicBezTo>
                    <a:pt x="187" y="512"/>
                    <a:pt x="246" y="585"/>
                    <a:pt x="324" y="641"/>
                  </a:cubicBezTo>
                  <a:cubicBezTo>
                    <a:pt x="324" y="641"/>
                    <a:pt x="3316" y="1239"/>
                    <a:pt x="4442" y="1582"/>
                  </a:cubicBezTo>
                  <a:cubicBezTo>
                    <a:pt x="5568" y="1924"/>
                    <a:pt x="9315" y="3021"/>
                    <a:pt x="9650" y="3195"/>
                  </a:cubicBezTo>
                  <a:lnTo>
                    <a:pt x="9765" y="2703"/>
                  </a:lnTo>
                  <a:cubicBezTo>
                    <a:pt x="8984" y="2413"/>
                    <a:pt x="5529" y="1410"/>
                    <a:pt x="4435" y="1081"/>
                  </a:cubicBezTo>
                  <a:cubicBezTo>
                    <a:pt x="3254" y="726"/>
                    <a:pt x="114" y="106"/>
                    <a:pt x="114" y="106"/>
                  </a:cubicBezTo>
                  <a:cubicBezTo>
                    <a:pt x="71" y="75"/>
                    <a:pt x="33" y="39"/>
                    <a:pt x="0" y="0"/>
                  </a:cubicBezTo>
                  <a:close/>
                </a:path>
              </a:pathLst>
            </a:custGeom>
            <a:solidFill>
              <a:srgbClr val="093F51">
                <a:alpha val="10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547;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548;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549;p38"/>
            <p:cNvSpPr/>
            <p:nvPr/>
          </p:nvSpPr>
          <p:spPr>
            <a:xfrm>
              <a:off x="6085575" y="2456100"/>
              <a:ext cx="23075" cy="51550"/>
            </a:xfrm>
            <a:custGeom>
              <a:avLst/>
              <a:gdLst/>
              <a:ahLst/>
              <a:cxnLst/>
              <a:rect l="l" t="t" r="r" b="b"/>
              <a:pathLst>
                <a:path w="923" h="2062" extrusionOk="0">
                  <a:moveTo>
                    <a:pt x="515" y="1"/>
                  </a:moveTo>
                  <a:cubicBezTo>
                    <a:pt x="425" y="149"/>
                    <a:pt x="339" y="328"/>
                    <a:pt x="265" y="529"/>
                  </a:cubicBezTo>
                  <a:lnTo>
                    <a:pt x="469" y="854"/>
                  </a:lnTo>
                  <a:cubicBezTo>
                    <a:pt x="469" y="854"/>
                    <a:pt x="289" y="1505"/>
                    <a:pt x="73" y="1505"/>
                  </a:cubicBezTo>
                  <a:cubicBezTo>
                    <a:pt x="72" y="1505"/>
                    <a:pt x="72" y="1505"/>
                    <a:pt x="72" y="1505"/>
                  </a:cubicBezTo>
                  <a:cubicBezTo>
                    <a:pt x="58" y="1505"/>
                    <a:pt x="44" y="1502"/>
                    <a:pt x="31" y="1498"/>
                  </a:cubicBezTo>
                  <a:cubicBezTo>
                    <a:pt x="7" y="1701"/>
                    <a:pt x="0" y="1890"/>
                    <a:pt x="12" y="2055"/>
                  </a:cubicBezTo>
                  <a:cubicBezTo>
                    <a:pt x="33" y="2059"/>
                    <a:pt x="57" y="2061"/>
                    <a:pt x="84" y="2061"/>
                  </a:cubicBezTo>
                  <a:cubicBezTo>
                    <a:pt x="235" y="2061"/>
                    <a:pt x="483" y="1979"/>
                    <a:pt x="707" y="1531"/>
                  </a:cubicBezTo>
                  <a:cubicBezTo>
                    <a:pt x="874" y="1238"/>
                    <a:pt x="907" y="927"/>
                    <a:pt x="907" y="927"/>
                  </a:cubicBezTo>
                  <a:cubicBezTo>
                    <a:pt x="919" y="841"/>
                    <a:pt x="922" y="749"/>
                    <a:pt x="914" y="657"/>
                  </a:cubicBezTo>
                  <a:cubicBezTo>
                    <a:pt x="858" y="108"/>
                    <a:pt x="521" y="1"/>
                    <a:pt x="521"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550;p38"/>
            <p:cNvSpPr/>
            <p:nvPr/>
          </p:nvSpPr>
          <p:spPr>
            <a:xfrm>
              <a:off x="5870150" y="2484675"/>
              <a:ext cx="93475" cy="56850"/>
            </a:xfrm>
            <a:custGeom>
              <a:avLst/>
              <a:gdLst/>
              <a:ahLst/>
              <a:cxnLst/>
              <a:rect l="l" t="t" r="r" b="b"/>
              <a:pathLst>
                <a:path w="3739" h="2274" extrusionOk="0">
                  <a:moveTo>
                    <a:pt x="3243" y="1"/>
                  </a:moveTo>
                  <a:cubicBezTo>
                    <a:pt x="3119" y="1"/>
                    <a:pt x="2875" y="114"/>
                    <a:pt x="2800" y="144"/>
                  </a:cubicBezTo>
                  <a:cubicBezTo>
                    <a:pt x="2299" y="339"/>
                    <a:pt x="1926" y="756"/>
                    <a:pt x="1425" y="961"/>
                  </a:cubicBezTo>
                  <a:cubicBezTo>
                    <a:pt x="1125" y="1082"/>
                    <a:pt x="712" y="1257"/>
                    <a:pt x="349" y="1257"/>
                  </a:cubicBezTo>
                  <a:cubicBezTo>
                    <a:pt x="264" y="1257"/>
                    <a:pt x="182" y="1247"/>
                    <a:pt x="105" y="1225"/>
                  </a:cubicBezTo>
                  <a:lnTo>
                    <a:pt x="105" y="1225"/>
                  </a:lnTo>
                  <a:cubicBezTo>
                    <a:pt x="105" y="1225"/>
                    <a:pt x="0" y="1969"/>
                    <a:pt x="540" y="2273"/>
                  </a:cubicBezTo>
                  <a:cubicBezTo>
                    <a:pt x="540" y="2273"/>
                    <a:pt x="1697" y="2008"/>
                    <a:pt x="2298" y="1253"/>
                  </a:cubicBezTo>
                  <a:cubicBezTo>
                    <a:pt x="2898" y="499"/>
                    <a:pt x="3738" y="212"/>
                    <a:pt x="3738" y="212"/>
                  </a:cubicBezTo>
                  <a:lnTo>
                    <a:pt x="3289" y="9"/>
                  </a:lnTo>
                  <a:cubicBezTo>
                    <a:pt x="3277" y="3"/>
                    <a:pt x="3261" y="1"/>
                    <a:pt x="32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551;p38"/>
            <p:cNvSpPr/>
            <p:nvPr/>
          </p:nvSpPr>
          <p:spPr>
            <a:xfrm>
              <a:off x="5934400" y="2466375"/>
              <a:ext cx="33075" cy="75425"/>
            </a:xfrm>
            <a:custGeom>
              <a:avLst/>
              <a:gdLst/>
              <a:ahLst/>
              <a:cxnLst/>
              <a:rect l="l" t="t" r="r" b="b"/>
              <a:pathLst>
                <a:path w="1323" h="3017" extrusionOk="0">
                  <a:moveTo>
                    <a:pt x="1042" y="0"/>
                  </a:moveTo>
                  <a:cubicBezTo>
                    <a:pt x="1042" y="0"/>
                    <a:pt x="964" y="693"/>
                    <a:pt x="486" y="1280"/>
                  </a:cubicBezTo>
                  <a:cubicBezTo>
                    <a:pt x="9" y="1869"/>
                    <a:pt x="0" y="2800"/>
                    <a:pt x="0" y="2800"/>
                  </a:cubicBezTo>
                  <a:cubicBezTo>
                    <a:pt x="153" y="2971"/>
                    <a:pt x="355" y="3016"/>
                    <a:pt x="527" y="3016"/>
                  </a:cubicBezTo>
                  <a:cubicBezTo>
                    <a:pt x="722" y="3016"/>
                    <a:pt x="878" y="2958"/>
                    <a:pt x="878" y="2958"/>
                  </a:cubicBezTo>
                  <a:cubicBezTo>
                    <a:pt x="719" y="2665"/>
                    <a:pt x="804" y="2210"/>
                    <a:pt x="858" y="1900"/>
                  </a:cubicBezTo>
                  <a:cubicBezTo>
                    <a:pt x="931" y="1481"/>
                    <a:pt x="1188" y="1125"/>
                    <a:pt x="1252" y="708"/>
                  </a:cubicBezTo>
                  <a:cubicBezTo>
                    <a:pt x="1263" y="636"/>
                    <a:pt x="1323" y="376"/>
                    <a:pt x="1273" y="310"/>
                  </a:cubicBezTo>
                  <a:lnTo>
                    <a:pt x="104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552;p38"/>
            <p:cNvSpPr/>
            <p:nvPr/>
          </p:nvSpPr>
          <p:spPr>
            <a:xfrm>
              <a:off x="5932675" y="2429750"/>
              <a:ext cx="47300" cy="60300"/>
            </a:xfrm>
            <a:custGeom>
              <a:avLst/>
              <a:gdLst/>
              <a:ahLst/>
              <a:cxnLst/>
              <a:rect l="l" t="t" r="r" b="b"/>
              <a:pathLst>
                <a:path w="1892" h="2412" extrusionOk="0">
                  <a:moveTo>
                    <a:pt x="1358" y="0"/>
                  </a:moveTo>
                  <a:cubicBezTo>
                    <a:pt x="1312" y="0"/>
                    <a:pt x="1265" y="4"/>
                    <a:pt x="1218" y="11"/>
                  </a:cubicBezTo>
                  <a:cubicBezTo>
                    <a:pt x="1218" y="11"/>
                    <a:pt x="0" y="712"/>
                    <a:pt x="540" y="2225"/>
                  </a:cubicBezTo>
                  <a:cubicBezTo>
                    <a:pt x="540" y="2225"/>
                    <a:pt x="854" y="2412"/>
                    <a:pt x="1171" y="2412"/>
                  </a:cubicBezTo>
                  <a:cubicBezTo>
                    <a:pt x="1194" y="2412"/>
                    <a:pt x="1216" y="2411"/>
                    <a:pt x="1238" y="2409"/>
                  </a:cubicBezTo>
                  <a:cubicBezTo>
                    <a:pt x="699" y="895"/>
                    <a:pt x="1891" y="124"/>
                    <a:pt x="1891" y="124"/>
                  </a:cubicBezTo>
                  <a:cubicBezTo>
                    <a:pt x="1891" y="124"/>
                    <a:pt x="1643" y="0"/>
                    <a:pt x="135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553;p38"/>
            <p:cNvSpPr/>
            <p:nvPr/>
          </p:nvSpPr>
          <p:spPr>
            <a:xfrm>
              <a:off x="6086325" y="2469300"/>
              <a:ext cx="10975" cy="24425"/>
            </a:xfrm>
            <a:custGeom>
              <a:avLst/>
              <a:gdLst/>
              <a:ahLst/>
              <a:cxnLst/>
              <a:rect l="l" t="t" r="r" b="b"/>
              <a:pathLst>
                <a:path w="439" h="977" extrusionOk="0">
                  <a:moveTo>
                    <a:pt x="235" y="1"/>
                  </a:moveTo>
                  <a:cubicBezTo>
                    <a:pt x="184" y="139"/>
                    <a:pt x="138" y="287"/>
                    <a:pt x="99" y="442"/>
                  </a:cubicBezTo>
                  <a:cubicBezTo>
                    <a:pt x="54" y="625"/>
                    <a:pt x="21" y="802"/>
                    <a:pt x="1" y="970"/>
                  </a:cubicBezTo>
                  <a:cubicBezTo>
                    <a:pt x="14" y="973"/>
                    <a:pt x="28" y="977"/>
                    <a:pt x="42" y="977"/>
                  </a:cubicBezTo>
                  <a:cubicBezTo>
                    <a:pt x="42" y="977"/>
                    <a:pt x="42" y="977"/>
                    <a:pt x="43" y="977"/>
                  </a:cubicBezTo>
                  <a:cubicBezTo>
                    <a:pt x="259" y="977"/>
                    <a:pt x="439" y="326"/>
                    <a:pt x="439" y="326"/>
                  </a:cubicBezTo>
                  <a:lnTo>
                    <a:pt x="235" y="1"/>
                  </a:lnTo>
                  <a:close/>
                </a:path>
              </a:pathLst>
            </a:custGeom>
            <a:solidFill>
              <a:srgbClr val="093F51">
                <a:alpha val="3037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 name="Group 67"/>
          <p:cNvGrpSpPr/>
          <p:nvPr/>
        </p:nvGrpSpPr>
        <p:grpSpPr>
          <a:xfrm>
            <a:off x="1986743" y="118247"/>
            <a:ext cx="5336770" cy="662124"/>
            <a:chOff x="2726575" y="118446"/>
            <a:chExt cx="5336770" cy="662124"/>
          </a:xfrm>
        </p:grpSpPr>
        <p:sp>
          <p:nvSpPr>
            <p:cNvPr id="69" name="Round Same Side Corner Rectangle 68"/>
            <p:cNvSpPr/>
            <p:nvPr/>
          </p:nvSpPr>
          <p:spPr>
            <a:xfrm flipV="1">
              <a:off x="2726575" y="118446"/>
              <a:ext cx="5336770" cy="662124"/>
            </a:xfrm>
            <a:prstGeom prst="round2SameRect">
              <a:avLst>
                <a:gd name="adj1" fmla="val 36667"/>
                <a:gd name="adj2" fmla="val 0"/>
              </a:avLst>
            </a:prstGeom>
            <a:ln>
              <a:solidFill>
                <a:schemeClr val="bg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9EBCD"/>
                </a:solidFill>
                <a:effectLst/>
                <a:uLnTx/>
                <a:uFillTx/>
                <a:latin typeface="Arial"/>
                <a:ea typeface="+mn-ea"/>
                <a:cs typeface="+mn-cs"/>
                <a:sym typeface="Arial"/>
              </a:endParaRPr>
            </a:p>
          </p:txBody>
        </p:sp>
        <p:sp>
          <p:nvSpPr>
            <p:cNvPr id="70" name="TextBox 69"/>
            <p:cNvSpPr txBox="1"/>
            <p:nvPr/>
          </p:nvSpPr>
          <p:spPr>
            <a:xfrm>
              <a:off x="2827776" y="225621"/>
              <a:ext cx="5134368"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en-US" sz="2400" b="1">
                  <a:solidFill>
                    <a:srgbClr val="C00000"/>
                  </a:solidFill>
                </a:rPr>
                <a:t>3. Giá của cổ phiếu</a:t>
              </a: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2" name="Rectangle 1"/>
          <p:cNvSpPr/>
          <p:nvPr/>
        </p:nvSpPr>
        <p:spPr>
          <a:xfrm>
            <a:off x="467949" y="871216"/>
            <a:ext cx="8197042" cy="3703578"/>
          </a:xfrm>
          <a:prstGeom prst="rect">
            <a:avLst/>
          </a:prstGeom>
        </p:spPr>
        <p:txBody>
          <a:bodyPr wrap="square">
            <a:spAutoFit/>
          </a:bodyPr>
          <a:lstStyle/>
          <a:p>
            <a:pPr algn="just">
              <a:lnSpc>
                <a:spcPct val="150000"/>
              </a:lnSpc>
              <a:spcBef>
                <a:spcPts val="100"/>
              </a:spcBef>
              <a:spcAft>
                <a:spcPts val="100"/>
              </a:spcAft>
            </a:pPr>
            <a:r>
              <a:rPr lang="nl-NL" sz="1900" b="1" i="1">
                <a:solidFill>
                  <a:schemeClr val="bg2">
                    <a:lumMod val="50000"/>
                  </a:schemeClr>
                </a:solidFill>
                <a:latin typeface="+mj-lt"/>
                <a:ea typeface="Calibri" panose="020F0502020204030204" pitchFamily="34" charset="0"/>
                <a:cs typeface="Times New Roman" panose="02020603050405020304" pitchFamily="18" charset="0"/>
              </a:rPr>
              <a:t>Có bốn loại giá </a:t>
            </a:r>
            <a:r>
              <a:rPr lang="nl-NL" sz="1900" b="1" i="1">
                <a:solidFill>
                  <a:schemeClr val="bg2">
                    <a:lumMod val="50000"/>
                  </a:schemeClr>
                </a:solidFill>
                <a:latin typeface="+mj-lt"/>
                <a:ea typeface="Calibri" panose="020F0502020204030204" pitchFamily="34" charset="0"/>
                <a:cs typeface="Times New Roman" panose="02020603050405020304" pitchFamily="18" charset="0"/>
              </a:rPr>
              <a:t>cổ </a:t>
            </a:r>
            <a:r>
              <a:rPr lang="nl-NL" sz="1900" b="1" i="1" smtClean="0">
                <a:solidFill>
                  <a:schemeClr val="bg2">
                    <a:lumMod val="50000"/>
                  </a:schemeClr>
                </a:solidFill>
                <a:latin typeface="+mj-lt"/>
                <a:ea typeface="Calibri" panose="020F0502020204030204" pitchFamily="34" charset="0"/>
                <a:cs typeface="Times New Roman" panose="02020603050405020304" pitchFamily="18" charset="0"/>
              </a:rPr>
              <a:t>phiếu</a:t>
            </a:r>
            <a:endParaRPr lang="en-US" sz="1900" b="1" i="1">
              <a:solidFill>
                <a:schemeClr val="bg2">
                  <a:lumMod val="50000"/>
                </a:schemeClr>
              </a:solidFill>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nl-NL" sz="1900" smtClean="0">
                <a:latin typeface="+mj-lt"/>
                <a:ea typeface="Calibri" panose="020F0502020204030204" pitchFamily="34" charset="0"/>
                <a:cs typeface="Times New Roman" panose="02020603050405020304" pitchFamily="18" charset="0"/>
              </a:rPr>
              <a:t>a) </a:t>
            </a:r>
            <a:r>
              <a:rPr lang="nl-NL" sz="1900" b="1" i="1" smtClean="0">
                <a:latin typeface="+mj-lt"/>
                <a:ea typeface="Calibri" panose="020F0502020204030204" pitchFamily="34" charset="0"/>
                <a:cs typeface="Times New Roman" panose="02020603050405020304" pitchFamily="18" charset="0"/>
              </a:rPr>
              <a:t>Giá </a:t>
            </a:r>
            <a:r>
              <a:rPr lang="nl-NL" sz="1900" b="1" i="1">
                <a:latin typeface="+mj-lt"/>
                <a:ea typeface="Calibri" panose="020F0502020204030204" pitchFamily="34" charset="0"/>
                <a:cs typeface="Times New Roman" panose="02020603050405020304" pitchFamily="18" charset="0"/>
              </a:rPr>
              <a:t>khớp </a:t>
            </a:r>
            <a:r>
              <a:rPr lang="nl-NL" sz="1900" b="1" i="1" smtClean="0">
                <a:latin typeface="+mj-lt"/>
                <a:ea typeface="Calibri" panose="020F0502020204030204" pitchFamily="34" charset="0"/>
                <a:cs typeface="Times New Roman" panose="02020603050405020304" pitchFamily="18" charset="0"/>
              </a:rPr>
              <a:t>lệnh</a:t>
            </a:r>
            <a:r>
              <a:rPr lang="nl-NL" sz="1900" b="1" smtClean="0">
                <a:latin typeface="+mj-lt"/>
                <a:ea typeface="Calibri" panose="020F0502020204030204" pitchFamily="34" charset="0"/>
                <a:cs typeface="Times New Roman" panose="02020603050405020304" pitchFamily="18" charset="0"/>
              </a:rPr>
              <a:t> </a:t>
            </a:r>
            <a:r>
              <a:rPr lang="nl-NL" sz="1900">
                <a:latin typeface="+mj-lt"/>
                <a:ea typeface="Calibri" panose="020F0502020204030204" pitchFamily="34" charset="0"/>
                <a:cs typeface="Times New Roman" panose="02020603050405020304" pitchFamily="18" charset="0"/>
              </a:rPr>
              <a:t>là giá cổ phiếu mà bên mua chấp nhận mua mức giá bên bán đang treo bán hoặc bên bán chấp nhận bán thẳng vào mức giá mà người bên mua đang chờ mua. </a:t>
            </a:r>
            <a:endParaRPr lang="en-US" sz="1900">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nl-NL" sz="1900">
                <a:latin typeface="+mj-lt"/>
                <a:ea typeface="Calibri" panose="020F0502020204030204" pitchFamily="34" charset="0"/>
                <a:cs typeface="Times New Roman" panose="02020603050405020304" pitchFamily="18" charset="0"/>
              </a:rPr>
              <a:t>b) </a:t>
            </a:r>
            <a:r>
              <a:rPr lang="nl-NL" sz="1900" b="1" i="1">
                <a:latin typeface="+mj-lt"/>
                <a:ea typeface="Calibri" panose="020F0502020204030204" pitchFamily="34" charset="0"/>
                <a:cs typeface="Times New Roman" panose="02020603050405020304" pitchFamily="18" charset="0"/>
              </a:rPr>
              <a:t>Giá cao nhất</a:t>
            </a:r>
            <a:r>
              <a:rPr lang="nl-NL" sz="1900" b="1">
                <a:latin typeface="+mj-lt"/>
                <a:ea typeface="Calibri" panose="020F0502020204030204" pitchFamily="34" charset="0"/>
                <a:cs typeface="Times New Roman" panose="02020603050405020304" pitchFamily="18" charset="0"/>
              </a:rPr>
              <a:t> </a:t>
            </a:r>
            <a:r>
              <a:rPr lang="nl-NL" sz="1900">
                <a:latin typeface="+mj-lt"/>
                <a:ea typeface="Calibri" panose="020F0502020204030204" pitchFamily="34" charset="0"/>
                <a:cs typeface="Times New Roman" panose="02020603050405020304" pitchFamily="18" charset="0"/>
              </a:rPr>
              <a:t>là giá khớp lệnh ở mốc cao nhất trong phiên giao dịch. </a:t>
            </a:r>
            <a:endParaRPr lang="en-US" sz="1900">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nl-NL" sz="1900">
                <a:latin typeface="+mj-lt"/>
                <a:ea typeface="Calibri" panose="020F0502020204030204" pitchFamily="34" charset="0"/>
                <a:cs typeface="Times New Roman" panose="02020603050405020304" pitchFamily="18" charset="0"/>
              </a:rPr>
              <a:t>c) </a:t>
            </a:r>
            <a:r>
              <a:rPr lang="nl-NL" sz="1900" b="1" i="1">
                <a:latin typeface="+mj-lt"/>
                <a:ea typeface="Calibri" panose="020F0502020204030204" pitchFamily="34" charset="0"/>
                <a:cs typeface="Times New Roman" panose="02020603050405020304" pitchFamily="18" charset="0"/>
              </a:rPr>
              <a:t>Giá thấp nhất</a:t>
            </a:r>
            <a:r>
              <a:rPr lang="nl-NL" sz="1900" b="1">
                <a:latin typeface="+mj-lt"/>
                <a:ea typeface="Calibri" panose="020F0502020204030204" pitchFamily="34" charset="0"/>
                <a:cs typeface="Times New Roman" panose="02020603050405020304" pitchFamily="18" charset="0"/>
              </a:rPr>
              <a:t> </a:t>
            </a:r>
            <a:r>
              <a:rPr lang="nl-NL" sz="1900">
                <a:latin typeface="+mj-lt"/>
                <a:ea typeface="Calibri" panose="020F0502020204030204" pitchFamily="34" charset="0"/>
                <a:cs typeface="Times New Roman" panose="02020603050405020304" pitchFamily="18" charset="0"/>
              </a:rPr>
              <a:t>là giá khớp lệnh ở mốc thấp nhất trong phiên giao dịch. </a:t>
            </a:r>
            <a:endParaRPr lang="en-US" sz="1900">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nl-NL" sz="1900">
                <a:latin typeface="+mj-lt"/>
                <a:ea typeface="Calibri" panose="020F0502020204030204" pitchFamily="34" charset="0"/>
                <a:cs typeface="Times New Roman" panose="02020603050405020304" pitchFamily="18" charset="0"/>
              </a:rPr>
              <a:t>d) </a:t>
            </a:r>
            <a:r>
              <a:rPr lang="nl-NL" sz="1900" b="1" i="1">
                <a:latin typeface="+mj-lt"/>
                <a:ea typeface="Calibri" panose="020F0502020204030204" pitchFamily="34" charset="0"/>
                <a:cs typeface="Times New Roman" panose="02020603050405020304" pitchFamily="18" charset="0"/>
              </a:rPr>
              <a:t>Giá trung bình</a:t>
            </a:r>
            <a:r>
              <a:rPr lang="nl-NL" sz="1900" b="1">
                <a:latin typeface="+mj-lt"/>
                <a:ea typeface="Calibri" panose="020F0502020204030204" pitchFamily="34" charset="0"/>
                <a:cs typeface="Times New Roman" panose="02020603050405020304" pitchFamily="18" charset="0"/>
              </a:rPr>
              <a:t> </a:t>
            </a:r>
            <a:r>
              <a:rPr lang="nl-NL" sz="1900">
                <a:latin typeface="+mj-lt"/>
                <a:ea typeface="Calibri" panose="020F0502020204030204" pitchFamily="34" charset="0"/>
                <a:cs typeface="Times New Roman" panose="02020603050405020304" pitchFamily="18" charset="0"/>
              </a:rPr>
              <a:t>của cổ phiếu được tính bằng trung bình cộng của giá cao nhất và giá thấp nhất.</a:t>
            </a:r>
            <a:endParaRPr lang="en-US" sz="190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391494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27261" t="22325" r="28088" b="23515"/>
          <a:stretch/>
        </p:blipFill>
        <p:spPr>
          <a:xfrm rot="2299949">
            <a:off x="8057747" y="-35188"/>
            <a:ext cx="856419" cy="1038804"/>
          </a:xfrm>
          <a:prstGeom prst="rect">
            <a:avLst/>
          </a:prstGeom>
        </p:spPr>
      </p:pic>
      <p:grpSp>
        <p:nvGrpSpPr>
          <p:cNvPr id="6" name="Group 5"/>
          <p:cNvGrpSpPr/>
          <p:nvPr/>
        </p:nvGrpSpPr>
        <p:grpSpPr>
          <a:xfrm>
            <a:off x="129252" y="129566"/>
            <a:ext cx="2607296" cy="530670"/>
            <a:chOff x="2860159" y="136735"/>
            <a:chExt cx="4242390" cy="530670"/>
          </a:xfrm>
        </p:grpSpPr>
        <p:sp>
          <p:nvSpPr>
            <p:cNvPr id="7" name="Round Same Side Corner Rectangle 6"/>
            <p:cNvSpPr/>
            <p:nvPr/>
          </p:nvSpPr>
          <p:spPr>
            <a:xfrm flipV="1">
              <a:off x="2860159" y="136735"/>
              <a:ext cx="4242390" cy="530670"/>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29269" y="196596"/>
              <a:ext cx="4104168" cy="461665"/>
            </a:xfrm>
            <a:prstGeom prst="rect">
              <a:avLst/>
            </a:prstGeom>
            <a:noFill/>
          </p:spPr>
          <p:txBody>
            <a:bodyPr wrap="square" rtlCol="0">
              <a:spAutoFit/>
            </a:bodyPr>
            <a:lstStyle/>
            <a:p>
              <a:pPr algn="ctr"/>
              <a:r>
                <a:rPr lang="en-US" sz="2400" b="1" smtClean="0">
                  <a:solidFill>
                    <a:srgbClr val="C00000"/>
                  </a:solidFill>
                </a:rPr>
                <a:t>VÍ DỤ</a:t>
              </a:r>
              <a:endParaRPr lang="en-US" sz="2400" b="1" dirty="0">
                <a:solidFill>
                  <a:srgbClr val="C00000"/>
                </a:solidFill>
              </a:endParaRPr>
            </a:p>
          </p:txBody>
        </p:sp>
      </p:grpSp>
      <p:sp>
        <p:nvSpPr>
          <p:cNvPr id="2" name="Rectangle 1"/>
          <p:cNvSpPr/>
          <p:nvPr/>
        </p:nvSpPr>
        <p:spPr>
          <a:xfrm>
            <a:off x="6599450" y="1296419"/>
            <a:ext cx="2365483" cy="2805896"/>
          </a:xfrm>
          <a:prstGeom prst="rect">
            <a:avLst/>
          </a:prstGeom>
        </p:spPr>
        <p:txBody>
          <a:bodyPr wrap="square">
            <a:spAutoFit/>
          </a:bodyPr>
          <a:lstStyle/>
          <a:p>
            <a:pPr algn="just">
              <a:lnSpc>
                <a:spcPct val="150000"/>
              </a:lnSpc>
              <a:spcBef>
                <a:spcPts val="100"/>
              </a:spcBef>
              <a:spcAft>
                <a:spcPts val="100"/>
              </a:spcAft>
            </a:pPr>
            <a:r>
              <a:rPr lang="nl-NL" sz="1600" smtClean="0">
                <a:latin typeface="+mj-lt"/>
                <a:ea typeface="Calibri" panose="020F0502020204030204" pitchFamily="34" charset="0"/>
                <a:cs typeface="Times New Roman" panose="02020603050405020304" pitchFamily="18" charset="0"/>
              </a:rPr>
              <a:t>Trong </a:t>
            </a:r>
            <a:r>
              <a:rPr lang="nl-NL" sz="1600">
                <a:latin typeface="+mj-lt"/>
                <a:ea typeface="Calibri" panose="020F0502020204030204" pitchFamily="34" charset="0"/>
                <a:cs typeface="Times New Roman" panose="02020603050405020304" pitchFamily="18" charset="0"/>
              </a:rPr>
              <a:t>ngày 20/07/2023:</a:t>
            </a:r>
            <a:endParaRPr lang="en-US" sz="1600">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nl-NL" sz="1600">
                <a:latin typeface="+mj-lt"/>
                <a:ea typeface="Calibri" panose="020F0502020204030204" pitchFamily="34" charset="0"/>
                <a:cs typeface="Times New Roman" panose="02020603050405020304" pitchFamily="18" charset="0"/>
              </a:rPr>
              <a:t>Giá cao nhất là</a:t>
            </a:r>
            <a:r>
              <a:rPr lang="nl-NL" sz="1600">
                <a:latin typeface="+mj-lt"/>
                <a:ea typeface="Calibri" panose="020F0502020204030204" pitchFamily="34" charset="0"/>
                <a:cs typeface="Times New Roman" panose="02020603050405020304" pitchFamily="18" charset="0"/>
              </a:rPr>
              <a:t>: </a:t>
            </a:r>
            <a:endParaRPr lang="nl-NL" sz="1600" smtClean="0">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nl-NL" sz="1600" smtClean="0">
                <a:latin typeface="+mj-lt"/>
                <a:ea typeface="Calibri" panose="020F0502020204030204" pitchFamily="34" charset="0"/>
                <a:cs typeface="Times New Roman" panose="02020603050405020304" pitchFamily="18" charset="0"/>
              </a:rPr>
              <a:t>180 </a:t>
            </a:r>
            <a:r>
              <a:rPr lang="nl-NL" sz="1600">
                <a:latin typeface="+mj-lt"/>
                <a:ea typeface="Calibri" panose="020F0502020204030204" pitchFamily="34" charset="0"/>
                <a:cs typeface="Times New Roman" panose="02020603050405020304" pitchFamily="18" charset="0"/>
              </a:rPr>
              <a:t>000 đồng/cổ phiếu</a:t>
            </a:r>
            <a:endParaRPr lang="en-US" sz="1600">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nl-NL" sz="1600">
                <a:latin typeface="+mj-lt"/>
                <a:ea typeface="Calibri" panose="020F0502020204030204" pitchFamily="34" charset="0"/>
                <a:cs typeface="Times New Roman" panose="02020603050405020304" pitchFamily="18" charset="0"/>
              </a:rPr>
              <a:t>Giá thấp nhất là</a:t>
            </a:r>
            <a:r>
              <a:rPr lang="nl-NL" sz="1600">
                <a:latin typeface="+mj-lt"/>
                <a:ea typeface="Calibri" panose="020F0502020204030204" pitchFamily="34" charset="0"/>
                <a:cs typeface="Times New Roman" panose="02020603050405020304" pitchFamily="18" charset="0"/>
              </a:rPr>
              <a:t>: </a:t>
            </a:r>
            <a:endParaRPr lang="nl-NL" sz="1600" smtClean="0">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nl-NL" sz="1600" smtClean="0">
                <a:latin typeface="+mj-lt"/>
                <a:ea typeface="Calibri" panose="020F0502020204030204" pitchFamily="34" charset="0"/>
                <a:cs typeface="Times New Roman" panose="02020603050405020304" pitchFamily="18" charset="0"/>
              </a:rPr>
              <a:t>176 </a:t>
            </a:r>
            <a:r>
              <a:rPr lang="nl-NL" sz="1600">
                <a:latin typeface="+mj-lt"/>
                <a:ea typeface="Calibri" panose="020F0502020204030204" pitchFamily="34" charset="0"/>
                <a:cs typeface="Times New Roman" panose="02020603050405020304" pitchFamily="18" charset="0"/>
              </a:rPr>
              <a:t>700 đồng/ cổ phiếu.</a:t>
            </a:r>
            <a:endParaRPr lang="en-US" sz="1600">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nl-NL" sz="1600">
                <a:latin typeface="+mj-lt"/>
                <a:ea typeface="Calibri" panose="020F0502020204030204" pitchFamily="34" charset="0"/>
                <a:cs typeface="Times New Roman" panose="02020603050405020304" pitchFamily="18" charset="0"/>
              </a:rPr>
              <a:t>Giá trung bình</a:t>
            </a:r>
            <a:r>
              <a:rPr lang="nl-NL" sz="1600">
                <a:latin typeface="+mj-lt"/>
                <a:ea typeface="Calibri" panose="020F0502020204030204" pitchFamily="34" charset="0"/>
                <a:cs typeface="Times New Roman" panose="02020603050405020304" pitchFamily="18" charset="0"/>
              </a:rPr>
              <a:t>: </a:t>
            </a:r>
            <a:endParaRPr lang="nl-NL" sz="1600" smtClean="0">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nl-NL" sz="1600" smtClean="0">
                <a:latin typeface="+mj-lt"/>
                <a:ea typeface="Calibri" panose="020F0502020204030204" pitchFamily="34" charset="0"/>
                <a:cs typeface="Times New Roman" panose="02020603050405020304" pitchFamily="18" charset="0"/>
              </a:rPr>
              <a:t>178 </a:t>
            </a:r>
            <a:r>
              <a:rPr lang="nl-NL" sz="1600">
                <a:latin typeface="+mj-lt"/>
                <a:ea typeface="Calibri" panose="020F0502020204030204" pitchFamily="34" charset="0"/>
                <a:cs typeface="Times New Roman" panose="02020603050405020304" pitchFamily="18" charset="0"/>
              </a:rPr>
              <a:t>350 đồng/ cổ phiếu.</a:t>
            </a:r>
            <a:endParaRPr lang="en-US" sz="1600">
              <a:latin typeface="+mj-lt"/>
              <a:ea typeface="Calibri" panose="020F0502020204030204" pitchFamily="34" charset="0"/>
              <a:cs typeface="Times New Roman" panose="02020603050405020304" pitchFamily="18" charset="0"/>
            </a:endParaRPr>
          </a:p>
        </p:txBody>
      </p:sp>
      <p:sp>
        <p:nvSpPr>
          <p:cNvPr id="4" name="Rectangle 3"/>
          <p:cNvSpPr/>
          <p:nvPr/>
        </p:nvSpPr>
        <p:spPr>
          <a:xfrm>
            <a:off x="330027" y="791208"/>
            <a:ext cx="5854039" cy="456535"/>
          </a:xfrm>
          <a:prstGeom prst="rect">
            <a:avLst/>
          </a:prstGeom>
        </p:spPr>
        <p:txBody>
          <a:bodyPr wrap="square">
            <a:spAutoFit/>
          </a:bodyPr>
          <a:lstStyle/>
          <a:p>
            <a:pPr lvl="0" algn="ctr">
              <a:lnSpc>
                <a:spcPct val="150000"/>
              </a:lnSpc>
              <a:spcBef>
                <a:spcPts val="100"/>
              </a:spcBef>
              <a:spcAft>
                <a:spcPts val="100"/>
              </a:spcAft>
            </a:pPr>
            <a:r>
              <a:rPr lang="nl-NL" sz="1800" b="1" i="1" smtClean="0">
                <a:ea typeface="Calibri" panose="020F0502020204030204" pitchFamily="34" charset="0"/>
                <a:cs typeface="Times New Roman" panose="02020603050405020304" pitchFamily="18" charset="0"/>
              </a:rPr>
              <a:t>Công </a:t>
            </a:r>
            <a:r>
              <a:rPr lang="nl-NL" sz="1800" b="1" i="1">
                <a:ea typeface="Calibri" panose="020F0502020204030204" pitchFamily="34" charset="0"/>
                <a:cs typeface="Times New Roman" panose="02020603050405020304" pitchFamily="18" charset="0"/>
              </a:rPr>
              <a:t>ty cổ phần Bến xe Miền Tây (WCS)</a:t>
            </a:r>
            <a:endParaRPr lang="en-US" sz="180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56875" y="1378715"/>
            <a:ext cx="6274754" cy="3512827"/>
          </a:xfrm>
          <a:prstGeom prst="rect">
            <a:avLst/>
          </a:prstGeom>
        </p:spPr>
      </p:pic>
    </p:spTree>
    <p:extLst>
      <p:ext uri="{BB962C8B-B14F-4D97-AF65-F5344CB8AC3E}">
        <p14:creationId xmlns:p14="http://schemas.microsoft.com/office/powerpoint/2010/main" val="3944989752"/>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7931" y="92916"/>
            <a:ext cx="2858475" cy="456535"/>
          </a:xfrm>
          <a:prstGeom prst="rect">
            <a:avLst/>
          </a:prstGeom>
        </p:spPr>
        <p:txBody>
          <a:bodyPr wrap="none">
            <a:spAutoFit/>
          </a:bodyPr>
          <a:lstStyle/>
          <a:p>
            <a:pPr marL="285750" indent="-285750" algn="just">
              <a:lnSpc>
                <a:spcPct val="150000"/>
              </a:lnSpc>
              <a:spcBef>
                <a:spcPts val="100"/>
              </a:spcBef>
              <a:spcAft>
                <a:spcPts val="100"/>
              </a:spcAft>
              <a:buFont typeface="Wingdings" panose="05000000000000000000" pitchFamily="2" charset="2"/>
              <a:buChar char="§"/>
            </a:pPr>
            <a:r>
              <a:rPr lang="en-US" sz="1800">
                <a:latin typeface="+mj-lt"/>
                <a:ea typeface="Calibri" panose="020F0502020204030204" pitchFamily="34" charset="0"/>
                <a:cs typeface="Times New Roman" panose="02020603050405020304" pitchFamily="18" charset="0"/>
              </a:rPr>
              <a:t>Trong ngày 21/07/2023</a:t>
            </a:r>
          </a:p>
        </p:txBody>
      </p:sp>
      <p:sp>
        <p:nvSpPr>
          <p:cNvPr id="4" name="Rectangle 3"/>
          <p:cNvSpPr/>
          <p:nvPr/>
        </p:nvSpPr>
        <p:spPr>
          <a:xfrm>
            <a:off x="1057931" y="4070192"/>
            <a:ext cx="7461504" cy="923330"/>
          </a:xfrm>
          <a:prstGeom prst="rect">
            <a:avLst/>
          </a:prstGeom>
        </p:spPr>
        <p:txBody>
          <a:bodyPr wrap="square">
            <a:spAutoFit/>
          </a:bodyPr>
          <a:lstStyle/>
          <a:p>
            <a:pPr algn="just">
              <a:lnSpc>
                <a:spcPct val="150000"/>
              </a:lnSpc>
              <a:spcBef>
                <a:spcPts val="100"/>
              </a:spcBef>
              <a:spcAft>
                <a:spcPts val="100"/>
              </a:spcAft>
            </a:pPr>
            <a:r>
              <a:rPr lang="en-US" sz="1800">
                <a:latin typeface="+mn-lt"/>
                <a:ea typeface="Calibri" panose="020F0502020204030204" pitchFamily="34" charset="0"/>
                <a:cs typeface="Times New Roman" panose="02020603050405020304" pitchFamily="18" charset="0"/>
              </a:rPr>
              <a:t>Giá khớp lệnh ở các thời điểm khác nhau trong ngày sẽ khác nhau</a:t>
            </a:r>
            <a:r>
              <a:rPr lang="en-US" sz="1800">
                <a:latin typeface="+mn-lt"/>
                <a:ea typeface="Calibri" panose="020F0502020204030204" pitchFamily="34" charset="0"/>
                <a:cs typeface="Times New Roman" panose="02020603050405020304" pitchFamily="18" charset="0"/>
              </a:rPr>
              <a:t>. </a:t>
            </a:r>
            <a:endParaRPr lang="en-US" sz="1800" smtClean="0">
              <a:latin typeface="+mn-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1800" smtClean="0">
                <a:latin typeface="+mn-lt"/>
                <a:ea typeface="Calibri" panose="020F0502020204030204" pitchFamily="34" charset="0"/>
                <a:cs typeface="Times New Roman" panose="02020603050405020304" pitchFamily="18" charset="0"/>
              </a:rPr>
              <a:t>Ví </a:t>
            </a:r>
            <a:r>
              <a:rPr lang="en-US" sz="1800">
                <a:latin typeface="+mn-lt"/>
                <a:ea typeface="Calibri" panose="020F0502020204030204" pitchFamily="34" charset="0"/>
                <a:cs typeface="Times New Roman" panose="02020603050405020304" pitchFamily="18" charset="0"/>
              </a:rPr>
              <a:t>dụ: 172 100 đồng/cổ phiếu, 163 000 đồng/ cổ phiếu.</a:t>
            </a: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777504" y="615365"/>
            <a:ext cx="6022357" cy="3478371"/>
          </a:xfrm>
          <a:prstGeom prst="rect">
            <a:avLst/>
          </a:prstGeom>
        </p:spPr>
      </p:pic>
    </p:spTree>
    <p:extLst>
      <p:ext uri="{BB962C8B-B14F-4D97-AF65-F5344CB8AC3E}">
        <p14:creationId xmlns:p14="http://schemas.microsoft.com/office/powerpoint/2010/main" val="30697204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left)">
                                      <p:cBhvr>
                                        <p:cTn id="1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p:cNvSpPr/>
          <p:nvPr/>
        </p:nvSpPr>
        <p:spPr>
          <a:xfrm>
            <a:off x="348805" y="237708"/>
            <a:ext cx="2804482" cy="639692"/>
          </a:xfrm>
          <a:prstGeom prst="homePlat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smtClean="0">
                <a:solidFill>
                  <a:schemeClr val="bg1"/>
                </a:solidFill>
              </a:rPr>
              <a:t>Ví dụ 2 (SGK – tr82)</a:t>
            </a:r>
            <a:endParaRPr lang="en-US" sz="2000" b="1">
              <a:solidFill>
                <a:schemeClr val="bg1"/>
              </a:solidFill>
            </a:endParaRPr>
          </a:p>
        </p:txBody>
      </p:sp>
      <p:sp>
        <p:nvSpPr>
          <p:cNvPr id="3" name="Rectangle 2"/>
          <p:cNvSpPr/>
          <p:nvPr/>
        </p:nvSpPr>
        <p:spPr>
          <a:xfrm>
            <a:off x="301058" y="955516"/>
            <a:ext cx="8429950" cy="2285241"/>
          </a:xfrm>
          <a:prstGeom prst="rect">
            <a:avLst/>
          </a:prstGeom>
        </p:spPr>
        <p:txBody>
          <a:bodyPr wrap="square">
            <a:spAutoFit/>
          </a:bodyPr>
          <a:lstStyle/>
          <a:p>
            <a:pPr algn="just">
              <a:lnSpc>
                <a:spcPct val="150000"/>
              </a:lnSpc>
            </a:pPr>
            <a:r>
              <a:rPr lang="vi-VN" sz="1900">
                <a:solidFill>
                  <a:srgbClr val="191900"/>
                </a:solidFill>
                <a:latin typeface="+mn-lt"/>
              </a:rPr>
              <a:t>Theo trang web https://stockbiz.vn/Stocks/VCB, mã cổ phiếu VCB của Ngân hàng Thương mại cổ phần Ngoại thương Việt Nam (Vietcombank) trong phiên giao dịch ngày 14/10/2022 có giá cao nhất là 68 500 đồng, giá thấp nhất là 67 300 đồng. Hãy hoàn thiện bảng số liệu thống kê sau:</a:t>
            </a:r>
            <a:endParaRPr lang="vi-VN" sz="1900">
              <a:latin typeface="+mn-lt"/>
            </a:endParaRPr>
          </a:p>
          <a:p>
            <a:pPr algn="just">
              <a:lnSpc>
                <a:spcPct val="150000"/>
              </a:lnSpc>
            </a:pPr>
            <a:r>
              <a:rPr lang="vi-VN" sz="1900">
                <a:latin typeface="+mn-lt"/>
              </a:rPr>
              <a:t>(Đơn vị tính: 1 000 </a:t>
            </a:r>
            <a:r>
              <a:rPr lang="vi-VN" sz="1900">
                <a:latin typeface="+mn-lt"/>
              </a:rPr>
              <a:t>đồng</a:t>
            </a:r>
            <a:r>
              <a:rPr lang="vi-VN" sz="1900" smtClean="0">
                <a:latin typeface="+mn-lt"/>
              </a:rPr>
              <a:t>)</a:t>
            </a:r>
            <a:endParaRPr lang="vi-VN" sz="190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418302097"/>
              </p:ext>
            </p:extLst>
          </p:nvPr>
        </p:nvGraphicFramePr>
        <p:xfrm>
          <a:off x="555182" y="3343455"/>
          <a:ext cx="7923520" cy="1113002"/>
        </p:xfrm>
        <a:graphic>
          <a:graphicData uri="http://schemas.openxmlformats.org/drawingml/2006/table">
            <a:tbl>
              <a:tblPr firstRow="1" bandRow="1">
                <a:tableStyleId>{0A8A8D4C-B0A5-49B5-B69D-9F822B575276}</a:tableStyleId>
              </a:tblPr>
              <a:tblGrid>
                <a:gridCol w="1980880">
                  <a:extLst>
                    <a:ext uri="{9D8B030D-6E8A-4147-A177-3AD203B41FA5}">
                      <a16:colId xmlns:a16="http://schemas.microsoft.com/office/drawing/2014/main" val="2561186107"/>
                    </a:ext>
                  </a:extLst>
                </a:gridCol>
                <a:gridCol w="1980880">
                  <a:extLst>
                    <a:ext uri="{9D8B030D-6E8A-4147-A177-3AD203B41FA5}">
                      <a16:colId xmlns:a16="http://schemas.microsoft.com/office/drawing/2014/main" val="2139104116"/>
                    </a:ext>
                  </a:extLst>
                </a:gridCol>
                <a:gridCol w="1980880">
                  <a:extLst>
                    <a:ext uri="{9D8B030D-6E8A-4147-A177-3AD203B41FA5}">
                      <a16:colId xmlns:a16="http://schemas.microsoft.com/office/drawing/2014/main" val="1578939633"/>
                    </a:ext>
                  </a:extLst>
                </a:gridCol>
                <a:gridCol w="1980880">
                  <a:extLst>
                    <a:ext uri="{9D8B030D-6E8A-4147-A177-3AD203B41FA5}">
                      <a16:colId xmlns:a16="http://schemas.microsoft.com/office/drawing/2014/main" val="3151565003"/>
                    </a:ext>
                  </a:extLst>
                </a:gridCol>
              </a:tblGrid>
              <a:tr h="556501">
                <a:tc>
                  <a:txBody>
                    <a:bodyPr/>
                    <a:lstStyle/>
                    <a:p>
                      <a:pPr algn="ctr"/>
                      <a:r>
                        <a:rPr lang="en-US" sz="1800" smtClean="0"/>
                        <a:t>Ngày</a:t>
                      </a:r>
                      <a:endParaRPr lang="en-US" sz="1800"/>
                    </a:p>
                  </a:txBody>
                  <a:tcPr anchor="ctr">
                    <a:solidFill>
                      <a:schemeClr val="accent2">
                        <a:lumMod val="20000"/>
                        <a:lumOff val="80000"/>
                      </a:schemeClr>
                    </a:solidFill>
                  </a:tcPr>
                </a:tc>
                <a:tc>
                  <a:txBody>
                    <a:bodyPr/>
                    <a:lstStyle/>
                    <a:p>
                      <a:pPr algn="ctr"/>
                      <a:r>
                        <a:rPr lang="en-US" sz="1800" smtClean="0"/>
                        <a:t>Giá</a:t>
                      </a:r>
                      <a:r>
                        <a:rPr lang="en-US" sz="1800" baseline="0" smtClean="0"/>
                        <a:t> cao nhất</a:t>
                      </a:r>
                      <a:endParaRPr lang="en-US" sz="1800"/>
                    </a:p>
                  </a:txBody>
                  <a:tcPr anchor="ctr">
                    <a:solidFill>
                      <a:schemeClr val="accent2">
                        <a:lumMod val="20000"/>
                        <a:lumOff val="80000"/>
                      </a:schemeClr>
                    </a:solidFill>
                  </a:tcPr>
                </a:tc>
                <a:tc>
                  <a:txBody>
                    <a:bodyPr/>
                    <a:lstStyle/>
                    <a:p>
                      <a:pPr algn="ctr"/>
                      <a:r>
                        <a:rPr lang="en-US" sz="1800" smtClean="0"/>
                        <a:t>Giá</a:t>
                      </a:r>
                      <a:r>
                        <a:rPr lang="en-US" sz="1800" baseline="0" smtClean="0"/>
                        <a:t> thấp nhất</a:t>
                      </a:r>
                      <a:endParaRPr lang="en-US" sz="1800"/>
                    </a:p>
                  </a:txBody>
                  <a:tcPr anchor="ctr">
                    <a:solidFill>
                      <a:schemeClr val="accent2">
                        <a:lumMod val="20000"/>
                        <a:lumOff val="80000"/>
                      </a:schemeClr>
                    </a:solidFill>
                  </a:tcPr>
                </a:tc>
                <a:tc>
                  <a:txBody>
                    <a:bodyPr/>
                    <a:lstStyle/>
                    <a:p>
                      <a:pPr algn="ctr"/>
                      <a:r>
                        <a:rPr lang="en-US" sz="1800" smtClean="0"/>
                        <a:t>Giá</a:t>
                      </a:r>
                      <a:r>
                        <a:rPr lang="en-US" sz="1800" baseline="0" smtClean="0"/>
                        <a:t> trung bình</a:t>
                      </a:r>
                      <a:endParaRPr lang="en-US" sz="1800"/>
                    </a:p>
                  </a:txBody>
                  <a:tcPr anchor="ctr">
                    <a:solidFill>
                      <a:schemeClr val="accent2">
                        <a:lumMod val="20000"/>
                        <a:lumOff val="80000"/>
                      </a:schemeClr>
                    </a:solidFill>
                  </a:tcPr>
                </a:tc>
                <a:extLst>
                  <a:ext uri="{0D108BD9-81ED-4DB2-BD59-A6C34878D82A}">
                    <a16:rowId xmlns:a16="http://schemas.microsoft.com/office/drawing/2014/main" val="3812055414"/>
                  </a:ext>
                </a:extLst>
              </a:tr>
              <a:tr h="556501">
                <a:tc>
                  <a:txBody>
                    <a:bodyPr/>
                    <a:lstStyle/>
                    <a:p>
                      <a:pPr algn="ctr"/>
                      <a:r>
                        <a:rPr lang="en-US" sz="1800" smtClean="0"/>
                        <a:t>14/10/2022</a:t>
                      </a:r>
                      <a:endParaRPr lang="en-US" sz="1800"/>
                    </a:p>
                  </a:txBody>
                  <a:tcPr anchor="ctr">
                    <a:solidFill>
                      <a:schemeClr val="accent5">
                        <a:lumMod val="20000"/>
                        <a:lumOff val="80000"/>
                      </a:schemeClr>
                    </a:solidFill>
                  </a:tcPr>
                </a:tc>
                <a:tc>
                  <a:txBody>
                    <a:bodyPr/>
                    <a:lstStyle/>
                    <a:p>
                      <a:pPr algn="ctr"/>
                      <a:r>
                        <a:rPr lang="en-US" sz="1800" smtClean="0"/>
                        <a:t>?</a:t>
                      </a:r>
                      <a:endParaRPr lang="en-US" sz="1800"/>
                    </a:p>
                  </a:txBody>
                  <a:tcPr anchor="ctr">
                    <a:solidFill>
                      <a:schemeClr val="accent5">
                        <a:lumMod val="20000"/>
                        <a:lumOff val="80000"/>
                      </a:schemeClr>
                    </a:solidFill>
                  </a:tcPr>
                </a:tc>
                <a:tc>
                  <a:txBody>
                    <a:bodyPr/>
                    <a:lstStyle/>
                    <a:p>
                      <a:pPr algn="ctr"/>
                      <a:r>
                        <a:rPr lang="en-US" sz="1800" smtClean="0"/>
                        <a:t>?</a:t>
                      </a:r>
                      <a:endParaRPr lang="en-US" sz="1800"/>
                    </a:p>
                  </a:txBody>
                  <a:tcPr anchor="ctr">
                    <a:solidFill>
                      <a:schemeClr val="accent5">
                        <a:lumMod val="20000"/>
                        <a:lumOff val="80000"/>
                      </a:schemeClr>
                    </a:solidFill>
                  </a:tcPr>
                </a:tc>
                <a:tc>
                  <a:txBody>
                    <a:bodyPr/>
                    <a:lstStyle/>
                    <a:p>
                      <a:pPr algn="ctr"/>
                      <a:r>
                        <a:rPr lang="en-US" sz="1800" smtClean="0"/>
                        <a:t>?</a:t>
                      </a:r>
                      <a:endParaRPr lang="en-US" sz="1800"/>
                    </a:p>
                  </a:txBody>
                  <a:tcPr anchor="ctr">
                    <a:solidFill>
                      <a:schemeClr val="accent5">
                        <a:lumMod val="20000"/>
                        <a:lumOff val="80000"/>
                      </a:schemeClr>
                    </a:solidFill>
                  </a:tcPr>
                </a:tc>
                <a:extLst>
                  <a:ext uri="{0D108BD9-81ED-4DB2-BD59-A6C34878D82A}">
                    <a16:rowId xmlns:a16="http://schemas.microsoft.com/office/drawing/2014/main" val="2304372742"/>
                  </a:ext>
                </a:extLst>
              </a:tr>
            </a:tbl>
          </a:graphicData>
        </a:graphic>
      </p:graphicFrame>
      <p:grpSp>
        <p:nvGrpSpPr>
          <p:cNvPr id="26" name="Google Shape;1649;p52"/>
          <p:cNvGrpSpPr/>
          <p:nvPr/>
        </p:nvGrpSpPr>
        <p:grpSpPr>
          <a:xfrm>
            <a:off x="7913190" y="4644740"/>
            <a:ext cx="1042621" cy="420722"/>
            <a:chOff x="185200" y="3097975"/>
            <a:chExt cx="1239100" cy="619375"/>
          </a:xfrm>
        </p:grpSpPr>
        <p:sp>
          <p:nvSpPr>
            <p:cNvPr id="27" name="Google Shape;1650;p52"/>
            <p:cNvSpPr/>
            <p:nvPr/>
          </p:nvSpPr>
          <p:spPr>
            <a:xfrm>
              <a:off x="238775" y="3381000"/>
              <a:ext cx="1172550" cy="310125"/>
            </a:xfrm>
            <a:custGeom>
              <a:avLst/>
              <a:gdLst/>
              <a:ahLst/>
              <a:cxnLst/>
              <a:rect l="l" t="t" r="r" b="b"/>
              <a:pathLst>
                <a:path w="46902" h="12405" extrusionOk="0">
                  <a:moveTo>
                    <a:pt x="11434" y="1"/>
                  </a:moveTo>
                  <a:lnTo>
                    <a:pt x="1" y="1411"/>
                  </a:lnTo>
                  <a:lnTo>
                    <a:pt x="1" y="7238"/>
                  </a:lnTo>
                  <a:lnTo>
                    <a:pt x="22609" y="12405"/>
                  </a:lnTo>
                  <a:lnTo>
                    <a:pt x="46892" y="5419"/>
                  </a:lnTo>
                  <a:lnTo>
                    <a:pt x="46901" y="5293"/>
                  </a:lnTo>
                  <a:lnTo>
                    <a:pt x="46901" y="833"/>
                  </a:lnTo>
                  <a:lnTo>
                    <a:pt x="11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51;p52"/>
            <p:cNvSpPr/>
            <p:nvPr/>
          </p:nvSpPr>
          <p:spPr>
            <a:xfrm>
              <a:off x="238775" y="3381000"/>
              <a:ext cx="1172550" cy="310125"/>
            </a:xfrm>
            <a:custGeom>
              <a:avLst/>
              <a:gdLst/>
              <a:ahLst/>
              <a:cxnLst/>
              <a:rect l="l" t="t" r="r" b="b"/>
              <a:pathLst>
                <a:path w="46902" h="12405" extrusionOk="0">
                  <a:moveTo>
                    <a:pt x="11434" y="1"/>
                  </a:moveTo>
                  <a:lnTo>
                    <a:pt x="1" y="1411"/>
                  </a:lnTo>
                  <a:lnTo>
                    <a:pt x="1" y="7238"/>
                  </a:lnTo>
                  <a:lnTo>
                    <a:pt x="22609" y="12405"/>
                  </a:lnTo>
                  <a:lnTo>
                    <a:pt x="46892" y="5419"/>
                  </a:lnTo>
                  <a:lnTo>
                    <a:pt x="46901" y="5293"/>
                  </a:lnTo>
                  <a:lnTo>
                    <a:pt x="46901" y="833"/>
                  </a:lnTo>
                  <a:lnTo>
                    <a:pt x="11434" y="1"/>
                  </a:lnTo>
                  <a:close/>
                </a:path>
              </a:pathLst>
            </a:custGeom>
            <a:solidFill>
              <a:srgbClr val="093F51">
                <a:alpha val="3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52;p52"/>
            <p:cNvSpPr/>
            <p:nvPr/>
          </p:nvSpPr>
          <p:spPr>
            <a:xfrm>
              <a:off x="215825" y="3418800"/>
              <a:ext cx="617950" cy="266275"/>
            </a:xfrm>
            <a:custGeom>
              <a:avLst/>
              <a:gdLst/>
              <a:ahLst/>
              <a:cxnLst/>
              <a:rect l="l" t="t" r="r" b="b"/>
              <a:pathLst>
                <a:path w="24718" h="10651" extrusionOk="0">
                  <a:moveTo>
                    <a:pt x="2192" y="0"/>
                  </a:moveTo>
                  <a:cubicBezTo>
                    <a:pt x="1973" y="0"/>
                    <a:pt x="1811" y="22"/>
                    <a:pt x="1713" y="69"/>
                  </a:cubicBezTo>
                  <a:cubicBezTo>
                    <a:pt x="0" y="882"/>
                    <a:pt x="1280" y="5809"/>
                    <a:pt x="1280" y="5809"/>
                  </a:cubicBezTo>
                  <a:lnTo>
                    <a:pt x="24718" y="10651"/>
                  </a:lnTo>
                  <a:lnTo>
                    <a:pt x="24718" y="5954"/>
                  </a:lnTo>
                  <a:cubicBezTo>
                    <a:pt x="24718" y="5954"/>
                    <a:pt x="5794" y="0"/>
                    <a:pt x="2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53;p52"/>
            <p:cNvSpPr/>
            <p:nvPr/>
          </p:nvSpPr>
          <p:spPr>
            <a:xfrm>
              <a:off x="215825" y="3418800"/>
              <a:ext cx="617950" cy="266275"/>
            </a:xfrm>
            <a:custGeom>
              <a:avLst/>
              <a:gdLst/>
              <a:ahLst/>
              <a:cxnLst/>
              <a:rect l="l" t="t" r="r" b="b"/>
              <a:pathLst>
                <a:path w="24718" h="10651" extrusionOk="0">
                  <a:moveTo>
                    <a:pt x="2192" y="0"/>
                  </a:moveTo>
                  <a:cubicBezTo>
                    <a:pt x="1973" y="0"/>
                    <a:pt x="1811" y="22"/>
                    <a:pt x="1713" y="69"/>
                  </a:cubicBezTo>
                  <a:cubicBezTo>
                    <a:pt x="0" y="882"/>
                    <a:pt x="1280" y="5809"/>
                    <a:pt x="1280" y="5809"/>
                  </a:cubicBezTo>
                  <a:lnTo>
                    <a:pt x="24718" y="10651"/>
                  </a:lnTo>
                  <a:lnTo>
                    <a:pt x="24718" y="5954"/>
                  </a:lnTo>
                  <a:cubicBezTo>
                    <a:pt x="24718" y="5954"/>
                    <a:pt x="5794" y="0"/>
                    <a:pt x="2192" y="0"/>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54;p52"/>
            <p:cNvSpPr/>
            <p:nvPr/>
          </p:nvSpPr>
          <p:spPr>
            <a:xfrm>
              <a:off x="247825" y="3315400"/>
              <a:ext cx="1171850" cy="252275"/>
            </a:xfrm>
            <a:custGeom>
              <a:avLst/>
              <a:gdLst/>
              <a:ahLst/>
              <a:cxnLst/>
              <a:rect l="l" t="t" r="r" b="b"/>
              <a:pathLst>
                <a:path w="46874" h="10091" extrusionOk="0">
                  <a:moveTo>
                    <a:pt x="24938" y="0"/>
                  </a:moveTo>
                  <a:lnTo>
                    <a:pt x="4630" y="4018"/>
                  </a:lnTo>
                  <a:lnTo>
                    <a:pt x="0" y="3044"/>
                  </a:lnTo>
                  <a:lnTo>
                    <a:pt x="0" y="4935"/>
                  </a:lnTo>
                  <a:lnTo>
                    <a:pt x="23438" y="10090"/>
                  </a:lnTo>
                  <a:lnTo>
                    <a:pt x="46874" y="4304"/>
                  </a:lnTo>
                  <a:lnTo>
                    <a:pt x="46874" y="2415"/>
                  </a:lnTo>
                  <a:lnTo>
                    <a:pt x="42514" y="3449"/>
                  </a:lnTo>
                  <a:lnTo>
                    <a:pt x="249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55;p52"/>
            <p:cNvSpPr/>
            <p:nvPr/>
          </p:nvSpPr>
          <p:spPr>
            <a:xfrm>
              <a:off x="247825" y="3268175"/>
              <a:ext cx="1171850" cy="252225"/>
            </a:xfrm>
            <a:custGeom>
              <a:avLst/>
              <a:gdLst/>
              <a:ahLst/>
              <a:cxnLst/>
              <a:rect l="l" t="t" r="r" b="b"/>
              <a:pathLst>
                <a:path w="46874" h="10089" extrusionOk="0">
                  <a:moveTo>
                    <a:pt x="24938" y="0"/>
                  </a:moveTo>
                  <a:lnTo>
                    <a:pt x="0" y="4933"/>
                  </a:lnTo>
                  <a:lnTo>
                    <a:pt x="23438" y="10089"/>
                  </a:lnTo>
                  <a:lnTo>
                    <a:pt x="46874" y="4304"/>
                  </a:lnTo>
                  <a:lnTo>
                    <a:pt x="249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56;p52"/>
            <p:cNvSpPr/>
            <p:nvPr/>
          </p:nvSpPr>
          <p:spPr>
            <a:xfrm>
              <a:off x="217375" y="3391325"/>
              <a:ext cx="1206925" cy="326025"/>
            </a:xfrm>
            <a:custGeom>
              <a:avLst/>
              <a:gdLst/>
              <a:ahLst/>
              <a:cxnLst/>
              <a:rect l="l" t="t" r="r" b="b"/>
              <a:pathLst>
                <a:path w="48277" h="13041" extrusionOk="0">
                  <a:moveTo>
                    <a:pt x="1161" y="1"/>
                  </a:moveTo>
                  <a:cubicBezTo>
                    <a:pt x="998" y="1"/>
                    <a:pt x="522" y="138"/>
                    <a:pt x="184" y="1637"/>
                  </a:cubicBezTo>
                  <a:cubicBezTo>
                    <a:pt x="47" y="2242"/>
                    <a:pt x="2" y="3069"/>
                    <a:pt x="1" y="3906"/>
                  </a:cubicBezTo>
                  <a:cubicBezTo>
                    <a:pt x="1" y="3940"/>
                    <a:pt x="49" y="6751"/>
                    <a:pt x="502" y="7428"/>
                  </a:cubicBezTo>
                  <a:lnTo>
                    <a:pt x="24241" y="13041"/>
                  </a:lnTo>
                  <a:lnTo>
                    <a:pt x="48276" y="6075"/>
                  </a:lnTo>
                  <a:lnTo>
                    <a:pt x="48276" y="4690"/>
                  </a:lnTo>
                  <a:lnTo>
                    <a:pt x="46333" y="5204"/>
                  </a:lnTo>
                  <a:cubicBezTo>
                    <a:pt x="46333" y="5204"/>
                    <a:pt x="24704" y="11047"/>
                    <a:pt x="24383" y="11047"/>
                  </a:cubicBezTo>
                  <a:cubicBezTo>
                    <a:pt x="24091" y="11047"/>
                    <a:pt x="5427" y="7220"/>
                    <a:pt x="1821" y="6524"/>
                  </a:cubicBezTo>
                  <a:cubicBezTo>
                    <a:pt x="1097" y="4762"/>
                    <a:pt x="1889" y="1894"/>
                    <a:pt x="1889" y="1894"/>
                  </a:cubicBezTo>
                  <a:lnTo>
                    <a:pt x="1655" y="1166"/>
                  </a:lnTo>
                  <a:lnTo>
                    <a:pt x="1651" y="1168"/>
                  </a:lnTo>
                  <a:cubicBezTo>
                    <a:pt x="2115" y="487"/>
                    <a:pt x="1218" y="7"/>
                    <a:pt x="1218" y="7"/>
                  </a:cubicBezTo>
                  <a:cubicBezTo>
                    <a:pt x="1218" y="7"/>
                    <a:pt x="1198" y="1"/>
                    <a:pt x="1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57;p52"/>
            <p:cNvSpPr/>
            <p:nvPr/>
          </p:nvSpPr>
          <p:spPr>
            <a:xfrm>
              <a:off x="281025" y="3500275"/>
              <a:ext cx="103525" cy="152400"/>
            </a:xfrm>
            <a:custGeom>
              <a:avLst/>
              <a:gdLst/>
              <a:ahLst/>
              <a:cxnLst/>
              <a:rect l="l" t="t" r="r" b="b"/>
              <a:pathLst>
                <a:path w="4141" h="6096" extrusionOk="0">
                  <a:moveTo>
                    <a:pt x="568" y="1"/>
                  </a:moveTo>
                  <a:cubicBezTo>
                    <a:pt x="568" y="1"/>
                    <a:pt x="1" y="5219"/>
                    <a:pt x="270" y="5219"/>
                  </a:cubicBezTo>
                  <a:cubicBezTo>
                    <a:pt x="271" y="5219"/>
                    <a:pt x="273" y="5219"/>
                    <a:pt x="274" y="5219"/>
                  </a:cubicBezTo>
                  <a:cubicBezTo>
                    <a:pt x="555" y="5163"/>
                    <a:pt x="1851" y="4042"/>
                    <a:pt x="1851" y="4042"/>
                  </a:cubicBezTo>
                  <a:cubicBezTo>
                    <a:pt x="1851" y="4042"/>
                    <a:pt x="3336" y="6096"/>
                    <a:pt x="3508" y="6096"/>
                  </a:cubicBezTo>
                  <a:cubicBezTo>
                    <a:pt x="3519" y="6096"/>
                    <a:pt x="3524" y="6088"/>
                    <a:pt x="3524" y="6072"/>
                  </a:cubicBezTo>
                  <a:cubicBezTo>
                    <a:pt x="3524" y="5788"/>
                    <a:pt x="4141" y="787"/>
                    <a:pt x="4141" y="787"/>
                  </a:cubicBezTo>
                  <a:lnTo>
                    <a:pt x="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58;p52"/>
            <p:cNvSpPr/>
            <p:nvPr/>
          </p:nvSpPr>
          <p:spPr>
            <a:xfrm>
              <a:off x="198200" y="3210825"/>
              <a:ext cx="1172525" cy="310100"/>
            </a:xfrm>
            <a:custGeom>
              <a:avLst/>
              <a:gdLst/>
              <a:ahLst/>
              <a:cxnLst/>
              <a:rect l="l" t="t" r="r" b="b"/>
              <a:pathLst>
                <a:path w="46901" h="12404" extrusionOk="0">
                  <a:moveTo>
                    <a:pt x="35467" y="0"/>
                  </a:moveTo>
                  <a:lnTo>
                    <a:pt x="0" y="832"/>
                  </a:lnTo>
                  <a:lnTo>
                    <a:pt x="0" y="5292"/>
                  </a:lnTo>
                  <a:lnTo>
                    <a:pt x="10" y="5418"/>
                  </a:lnTo>
                  <a:lnTo>
                    <a:pt x="24292" y="12403"/>
                  </a:lnTo>
                  <a:lnTo>
                    <a:pt x="46901" y="7237"/>
                  </a:lnTo>
                  <a:lnTo>
                    <a:pt x="46901" y="1410"/>
                  </a:lnTo>
                  <a:lnTo>
                    <a:pt x="354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59;p52"/>
            <p:cNvSpPr/>
            <p:nvPr/>
          </p:nvSpPr>
          <p:spPr>
            <a:xfrm>
              <a:off x="198200" y="3210825"/>
              <a:ext cx="1172525" cy="310100"/>
            </a:xfrm>
            <a:custGeom>
              <a:avLst/>
              <a:gdLst/>
              <a:ahLst/>
              <a:cxnLst/>
              <a:rect l="l" t="t" r="r" b="b"/>
              <a:pathLst>
                <a:path w="46901" h="12404" extrusionOk="0">
                  <a:moveTo>
                    <a:pt x="35467" y="0"/>
                  </a:moveTo>
                  <a:lnTo>
                    <a:pt x="0" y="832"/>
                  </a:lnTo>
                  <a:lnTo>
                    <a:pt x="0" y="5292"/>
                  </a:lnTo>
                  <a:lnTo>
                    <a:pt x="10" y="5418"/>
                  </a:lnTo>
                  <a:lnTo>
                    <a:pt x="24292" y="12403"/>
                  </a:lnTo>
                  <a:lnTo>
                    <a:pt x="46901" y="7237"/>
                  </a:lnTo>
                  <a:lnTo>
                    <a:pt x="46901" y="1410"/>
                  </a:lnTo>
                  <a:lnTo>
                    <a:pt x="3546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60;p52"/>
            <p:cNvSpPr/>
            <p:nvPr/>
          </p:nvSpPr>
          <p:spPr>
            <a:xfrm>
              <a:off x="775725" y="3248600"/>
              <a:ext cx="617975" cy="266275"/>
            </a:xfrm>
            <a:custGeom>
              <a:avLst/>
              <a:gdLst/>
              <a:ahLst/>
              <a:cxnLst/>
              <a:rect l="l" t="t" r="r" b="b"/>
              <a:pathLst>
                <a:path w="24719" h="10651" extrusionOk="0">
                  <a:moveTo>
                    <a:pt x="22526" y="0"/>
                  </a:moveTo>
                  <a:cubicBezTo>
                    <a:pt x="18924" y="0"/>
                    <a:pt x="1" y="5954"/>
                    <a:pt x="1" y="5954"/>
                  </a:cubicBezTo>
                  <a:lnTo>
                    <a:pt x="1" y="10651"/>
                  </a:lnTo>
                  <a:lnTo>
                    <a:pt x="23438" y="5809"/>
                  </a:lnTo>
                  <a:cubicBezTo>
                    <a:pt x="23438" y="5809"/>
                    <a:pt x="24718" y="882"/>
                    <a:pt x="23005" y="69"/>
                  </a:cubicBezTo>
                  <a:cubicBezTo>
                    <a:pt x="22907" y="22"/>
                    <a:pt x="22745" y="0"/>
                    <a:pt x="22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61;p52"/>
            <p:cNvSpPr/>
            <p:nvPr/>
          </p:nvSpPr>
          <p:spPr>
            <a:xfrm>
              <a:off x="189825" y="3145200"/>
              <a:ext cx="1171875" cy="252250"/>
            </a:xfrm>
            <a:custGeom>
              <a:avLst/>
              <a:gdLst/>
              <a:ahLst/>
              <a:cxnLst/>
              <a:rect l="l" t="t" r="r" b="b"/>
              <a:pathLst>
                <a:path w="46875" h="10090" extrusionOk="0">
                  <a:moveTo>
                    <a:pt x="21936" y="0"/>
                  </a:moveTo>
                  <a:lnTo>
                    <a:pt x="4360" y="3449"/>
                  </a:lnTo>
                  <a:lnTo>
                    <a:pt x="1" y="2415"/>
                  </a:lnTo>
                  <a:lnTo>
                    <a:pt x="1" y="4305"/>
                  </a:lnTo>
                  <a:lnTo>
                    <a:pt x="23437" y="10090"/>
                  </a:lnTo>
                  <a:lnTo>
                    <a:pt x="46874" y="4934"/>
                  </a:lnTo>
                  <a:lnTo>
                    <a:pt x="46874" y="3045"/>
                  </a:lnTo>
                  <a:lnTo>
                    <a:pt x="42244" y="4018"/>
                  </a:lnTo>
                  <a:lnTo>
                    <a:pt x="21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62;p52"/>
            <p:cNvSpPr/>
            <p:nvPr/>
          </p:nvSpPr>
          <p:spPr>
            <a:xfrm>
              <a:off x="185200" y="3221150"/>
              <a:ext cx="1206925" cy="326025"/>
            </a:xfrm>
            <a:custGeom>
              <a:avLst/>
              <a:gdLst/>
              <a:ahLst/>
              <a:cxnLst/>
              <a:rect l="l" t="t" r="r" b="b"/>
              <a:pathLst>
                <a:path w="48277" h="13041" extrusionOk="0">
                  <a:moveTo>
                    <a:pt x="47116" y="0"/>
                  </a:moveTo>
                  <a:cubicBezTo>
                    <a:pt x="47080" y="0"/>
                    <a:pt x="47059" y="7"/>
                    <a:pt x="47059" y="7"/>
                  </a:cubicBezTo>
                  <a:cubicBezTo>
                    <a:pt x="47059" y="7"/>
                    <a:pt x="46162" y="487"/>
                    <a:pt x="46626" y="1167"/>
                  </a:cubicBezTo>
                  <a:lnTo>
                    <a:pt x="46622" y="1166"/>
                  </a:lnTo>
                  <a:lnTo>
                    <a:pt x="46389" y="1894"/>
                  </a:lnTo>
                  <a:cubicBezTo>
                    <a:pt x="46389" y="1894"/>
                    <a:pt x="47180" y="4761"/>
                    <a:pt x="46457" y="6523"/>
                  </a:cubicBezTo>
                  <a:cubicBezTo>
                    <a:pt x="42850" y="7219"/>
                    <a:pt x="24186" y="11046"/>
                    <a:pt x="23895" y="11046"/>
                  </a:cubicBezTo>
                  <a:cubicBezTo>
                    <a:pt x="23573" y="11046"/>
                    <a:pt x="1944" y="5203"/>
                    <a:pt x="1944" y="5203"/>
                  </a:cubicBezTo>
                  <a:lnTo>
                    <a:pt x="1" y="4690"/>
                  </a:lnTo>
                  <a:lnTo>
                    <a:pt x="1" y="6075"/>
                  </a:lnTo>
                  <a:lnTo>
                    <a:pt x="24036" y="13041"/>
                  </a:lnTo>
                  <a:lnTo>
                    <a:pt x="47776" y="7427"/>
                  </a:lnTo>
                  <a:cubicBezTo>
                    <a:pt x="48228" y="6750"/>
                    <a:pt x="48277" y="3939"/>
                    <a:pt x="48277" y="3905"/>
                  </a:cubicBezTo>
                  <a:cubicBezTo>
                    <a:pt x="48277" y="3068"/>
                    <a:pt x="48230" y="2241"/>
                    <a:pt x="48093" y="1636"/>
                  </a:cubicBezTo>
                  <a:cubicBezTo>
                    <a:pt x="47755" y="137"/>
                    <a:pt x="47279" y="0"/>
                    <a:pt x="47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63;p52"/>
            <p:cNvSpPr/>
            <p:nvPr/>
          </p:nvSpPr>
          <p:spPr>
            <a:xfrm>
              <a:off x="189825" y="3097975"/>
              <a:ext cx="1171875" cy="252250"/>
            </a:xfrm>
            <a:custGeom>
              <a:avLst/>
              <a:gdLst/>
              <a:ahLst/>
              <a:cxnLst/>
              <a:rect l="l" t="t" r="r" b="b"/>
              <a:pathLst>
                <a:path w="46875" h="10090" extrusionOk="0">
                  <a:moveTo>
                    <a:pt x="21936" y="0"/>
                  </a:moveTo>
                  <a:lnTo>
                    <a:pt x="1" y="4304"/>
                  </a:lnTo>
                  <a:lnTo>
                    <a:pt x="23437" y="10090"/>
                  </a:lnTo>
                  <a:lnTo>
                    <a:pt x="46874" y="4934"/>
                  </a:lnTo>
                  <a:lnTo>
                    <a:pt x="219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64;p52"/>
            <p:cNvSpPr/>
            <p:nvPr/>
          </p:nvSpPr>
          <p:spPr>
            <a:xfrm>
              <a:off x="640475" y="3192350"/>
              <a:ext cx="527525" cy="116200"/>
            </a:xfrm>
            <a:custGeom>
              <a:avLst/>
              <a:gdLst/>
              <a:ahLst/>
              <a:cxnLst/>
              <a:rect l="l" t="t" r="r" b="b"/>
              <a:pathLst>
                <a:path w="21101" h="4648" extrusionOk="0">
                  <a:moveTo>
                    <a:pt x="15056" y="0"/>
                  </a:moveTo>
                  <a:lnTo>
                    <a:pt x="1" y="3312"/>
                  </a:lnTo>
                  <a:lnTo>
                    <a:pt x="5411" y="4647"/>
                  </a:lnTo>
                  <a:lnTo>
                    <a:pt x="21101" y="1196"/>
                  </a:lnTo>
                  <a:lnTo>
                    <a:pt x="150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TextBox 41"/>
          <p:cNvSpPr txBox="1"/>
          <p:nvPr/>
        </p:nvSpPr>
        <p:spPr>
          <a:xfrm>
            <a:off x="3008376" y="4014889"/>
            <a:ext cx="1042416" cy="369332"/>
          </a:xfrm>
          <a:prstGeom prst="rect">
            <a:avLst/>
          </a:prstGeom>
          <a:solidFill>
            <a:schemeClr val="accent5">
              <a:lumMod val="20000"/>
              <a:lumOff val="80000"/>
            </a:schemeClr>
          </a:solidFill>
        </p:spPr>
        <p:txBody>
          <a:bodyPr wrap="square" rtlCol="0">
            <a:spAutoFit/>
          </a:bodyPr>
          <a:lstStyle/>
          <a:p>
            <a:pPr algn="ctr"/>
            <a:r>
              <a:rPr lang="en-US" sz="1800" smtClean="0">
                <a:solidFill>
                  <a:srgbClr val="FF0000"/>
                </a:solidFill>
              </a:rPr>
              <a:t>68,50</a:t>
            </a:r>
            <a:endParaRPr lang="en-US" sz="1800">
              <a:solidFill>
                <a:srgbClr val="FF0000"/>
              </a:solidFill>
            </a:endParaRPr>
          </a:p>
        </p:txBody>
      </p:sp>
      <p:sp>
        <p:nvSpPr>
          <p:cNvPr id="43" name="TextBox 42"/>
          <p:cNvSpPr txBox="1"/>
          <p:nvPr/>
        </p:nvSpPr>
        <p:spPr>
          <a:xfrm>
            <a:off x="5026152" y="4014889"/>
            <a:ext cx="1042416" cy="369332"/>
          </a:xfrm>
          <a:prstGeom prst="rect">
            <a:avLst/>
          </a:prstGeom>
          <a:solidFill>
            <a:schemeClr val="accent5">
              <a:lumMod val="20000"/>
              <a:lumOff val="80000"/>
            </a:schemeClr>
          </a:solidFill>
        </p:spPr>
        <p:txBody>
          <a:bodyPr wrap="square" rtlCol="0">
            <a:spAutoFit/>
          </a:bodyPr>
          <a:lstStyle/>
          <a:p>
            <a:pPr algn="ctr"/>
            <a:r>
              <a:rPr lang="en-US" sz="1800" smtClean="0">
                <a:solidFill>
                  <a:srgbClr val="FF0000"/>
                </a:solidFill>
              </a:rPr>
              <a:t>67,30</a:t>
            </a:r>
            <a:endParaRPr lang="en-US" sz="1800">
              <a:solidFill>
                <a:srgbClr val="FF0000"/>
              </a:solidFill>
            </a:endParaRPr>
          </a:p>
        </p:txBody>
      </p:sp>
      <p:sp>
        <p:nvSpPr>
          <p:cNvPr id="44" name="TextBox 43"/>
          <p:cNvSpPr txBox="1"/>
          <p:nvPr/>
        </p:nvSpPr>
        <p:spPr>
          <a:xfrm>
            <a:off x="6951404" y="4015974"/>
            <a:ext cx="1042416" cy="369332"/>
          </a:xfrm>
          <a:prstGeom prst="rect">
            <a:avLst/>
          </a:prstGeom>
          <a:solidFill>
            <a:schemeClr val="accent5">
              <a:lumMod val="20000"/>
              <a:lumOff val="80000"/>
            </a:schemeClr>
          </a:solidFill>
        </p:spPr>
        <p:txBody>
          <a:bodyPr wrap="square" rtlCol="0">
            <a:spAutoFit/>
          </a:bodyPr>
          <a:lstStyle/>
          <a:p>
            <a:pPr algn="ctr"/>
            <a:r>
              <a:rPr lang="en-US" sz="1800" smtClean="0">
                <a:solidFill>
                  <a:srgbClr val="FF0000"/>
                </a:solidFill>
              </a:rPr>
              <a:t>67,90</a:t>
            </a:r>
            <a:endParaRPr lang="en-US" sz="1800">
              <a:solidFill>
                <a:srgbClr val="FF0000"/>
              </a:solidFill>
            </a:endParaRPr>
          </a:p>
        </p:txBody>
      </p:sp>
    </p:spTree>
    <p:extLst>
      <p:ext uri="{BB962C8B-B14F-4D97-AF65-F5344CB8AC3E}">
        <p14:creationId xmlns:p14="http://schemas.microsoft.com/office/powerpoint/2010/main" val="2488690991"/>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animEffect transition="in" filter="fade">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p:cTn id="38" dur="500" fill="hold"/>
                                        <p:tgtEl>
                                          <p:spTgt spid="44"/>
                                        </p:tgtEl>
                                        <p:attrNameLst>
                                          <p:attrName>ppt_w</p:attrName>
                                        </p:attrNameLst>
                                      </p:cBhvr>
                                      <p:tavLst>
                                        <p:tav tm="0">
                                          <p:val>
                                            <p:fltVal val="0"/>
                                          </p:val>
                                        </p:tav>
                                        <p:tav tm="100000">
                                          <p:val>
                                            <p:strVal val="#ppt_w"/>
                                          </p:val>
                                        </p:tav>
                                      </p:tavLst>
                                    </p:anim>
                                    <p:anim calcmode="lin" valueType="num">
                                      <p:cBhvr>
                                        <p:cTn id="39" dur="500" fill="hold"/>
                                        <p:tgtEl>
                                          <p:spTgt spid="44"/>
                                        </p:tgtEl>
                                        <p:attrNameLst>
                                          <p:attrName>ppt_h</p:attrName>
                                        </p:attrNameLst>
                                      </p:cBhvr>
                                      <p:tavLst>
                                        <p:tav tm="0">
                                          <p:val>
                                            <p:fltVal val="0"/>
                                          </p:val>
                                        </p:tav>
                                        <p:tav tm="100000">
                                          <p:val>
                                            <p:strVal val="#ppt_h"/>
                                          </p:val>
                                        </p:tav>
                                      </p:tavLst>
                                    </p:anim>
                                    <p:animEffect transition="in" filter="fade">
                                      <p:cBhvr>
                                        <p:cTn id="4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68" name="Group 67"/>
          <p:cNvGrpSpPr/>
          <p:nvPr/>
        </p:nvGrpSpPr>
        <p:grpSpPr>
          <a:xfrm>
            <a:off x="458805" y="127391"/>
            <a:ext cx="8197042" cy="662124"/>
            <a:chOff x="1207781" y="118446"/>
            <a:chExt cx="8197042" cy="662124"/>
          </a:xfrm>
        </p:grpSpPr>
        <p:sp>
          <p:nvSpPr>
            <p:cNvPr id="69" name="Round Same Side Corner Rectangle 68"/>
            <p:cNvSpPr/>
            <p:nvPr/>
          </p:nvSpPr>
          <p:spPr>
            <a:xfrm flipV="1">
              <a:off x="1207781" y="118446"/>
              <a:ext cx="8197042" cy="662124"/>
            </a:xfrm>
            <a:prstGeom prst="round2SameRect">
              <a:avLst>
                <a:gd name="adj1" fmla="val 36667"/>
                <a:gd name="adj2" fmla="val 0"/>
              </a:avLst>
            </a:prstGeom>
            <a:ln>
              <a:solidFill>
                <a:schemeClr val="bg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9EBCD"/>
                </a:solidFill>
                <a:effectLst/>
                <a:uLnTx/>
                <a:uFillTx/>
                <a:latin typeface="Arial"/>
                <a:ea typeface="+mn-ea"/>
                <a:cs typeface="+mn-cs"/>
                <a:sym typeface="Arial"/>
              </a:endParaRPr>
            </a:p>
          </p:txBody>
        </p:sp>
        <p:sp>
          <p:nvSpPr>
            <p:cNvPr id="70" name="TextBox 69"/>
            <p:cNvSpPr txBox="1"/>
            <p:nvPr/>
          </p:nvSpPr>
          <p:spPr>
            <a:xfrm>
              <a:off x="1279926" y="236723"/>
              <a:ext cx="8052752"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vi-VN" sz="2400" b="1">
                  <a:solidFill>
                    <a:srgbClr val="C00000"/>
                  </a:solidFill>
                  <a:latin typeface="Arial"/>
                </a:rPr>
                <a:t>4. Đầu tư chứng khoán thông qua mua bán cổ phiếu</a:t>
              </a: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18" name="Pentagon 17"/>
          <p:cNvSpPr/>
          <p:nvPr/>
        </p:nvSpPr>
        <p:spPr>
          <a:xfrm>
            <a:off x="257365" y="983027"/>
            <a:ext cx="2804482" cy="639692"/>
          </a:xfrm>
          <a:prstGeom prst="homePlat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smtClean="0">
                <a:solidFill>
                  <a:schemeClr val="bg1"/>
                </a:solidFill>
              </a:rPr>
              <a:t>Ví dụ 3 (SGK – tr83)</a:t>
            </a:r>
            <a:endParaRPr lang="en-US" sz="2000" b="1">
              <a:solidFill>
                <a:schemeClr val="bg1"/>
              </a:solidFill>
            </a:endParaRPr>
          </a:p>
        </p:txBody>
      </p:sp>
      <p:sp>
        <p:nvSpPr>
          <p:cNvPr id="3" name="Rectangle 2"/>
          <p:cNvSpPr/>
          <p:nvPr/>
        </p:nvSpPr>
        <p:spPr>
          <a:xfrm>
            <a:off x="172919" y="1704901"/>
            <a:ext cx="8578817" cy="1353897"/>
          </a:xfrm>
          <a:prstGeom prst="rect">
            <a:avLst/>
          </a:prstGeom>
        </p:spPr>
        <p:txBody>
          <a:bodyPr wrap="square">
            <a:spAutoFit/>
          </a:bodyPr>
          <a:lstStyle/>
          <a:p>
            <a:pPr algn="just">
              <a:lnSpc>
                <a:spcPct val="150000"/>
              </a:lnSpc>
              <a:spcAft>
                <a:spcPts val="500"/>
              </a:spcAft>
            </a:pPr>
            <a:r>
              <a:rPr lang="vi-VN" sz="1900">
                <a:latin typeface="+mn-lt"/>
              </a:rPr>
              <a:t>Cô Hạnh dự định đầu tư vào chứng khoán của doanh nghiệp X. Mỗi cổ phiếu của doanh nghiệp đó có giá trung bình tại một số thời điểm được thống kê trong Bảng </a:t>
            </a:r>
            <a:r>
              <a:rPr lang="vi-VN" sz="1900">
                <a:latin typeface="+mn-lt"/>
              </a:rPr>
              <a:t>1</a:t>
            </a:r>
            <a:r>
              <a:rPr lang="vi-VN" sz="1900" smtClean="0">
                <a:latin typeface="+mn-lt"/>
              </a:rPr>
              <a:t>:</a:t>
            </a:r>
            <a:endParaRPr lang="vi-VN" sz="1900">
              <a:latin typeface="+mn-lt"/>
            </a:endParaRPr>
          </a:p>
        </p:txBody>
      </p:sp>
      <p:pic>
        <p:nvPicPr>
          <p:cNvPr id="5" name="Picture 4"/>
          <p:cNvPicPr>
            <a:picLocks noChangeAspect="1"/>
          </p:cNvPicPr>
          <p:nvPr/>
        </p:nvPicPr>
        <p:blipFill>
          <a:blip r:embed="rId3"/>
          <a:stretch>
            <a:fillRect/>
          </a:stretch>
        </p:blipFill>
        <p:spPr>
          <a:xfrm>
            <a:off x="404773" y="3139491"/>
            <a:ext cx="8115110" cy="1351535"/>
          </a:xfrm>
          <a:prstGeom prst="rect">
            <a:avLst/>
          </a:prstGeom>
        </p:spPr>
      </p:pic>
      <p:grpSp>
        <p:nvGrpSpPr>
          <p:cNvPr id="22" name="Google Shape;543;p38"/>
          <p:cNvGrpSpPr/>
          <p:nvPr/>
        </p:nvGrpSpPr>
        <p:grpSpPr>
          <a:xfrm>
            <a:off x="7890076" y="4571719"/>
            <a:ext cx="1053686" cy="404285"/>
            <a:chOff x="5848450" y="2417400"/>
            <a:chExt cx="279725" cy="128225"/>
          </a:xfrm>
        </p:grpSpPr>
        <p:sp>
          <p:nvSpPr>
            <p:cNvPr id="23" name="Google Shape;544;p38"/>
            <p:cNvSpPr/>
            <p:nvPr/>
          </p:nvSpPr>
          <p:spPr>
            <a:xfrm>
              <a:off x="5848450" y="2417400"/>
              <a:ext cx="262425" cy="105825"/>
            </a:xfrm>
            <a:custGeom>
              <a:avLst/>
              <a:gdLst/>
              <a:ahLst/>
              <a:cxnLst/>
              <a:rect l="l" t="t" r="r" b="b"/>
              <a:pathLst>
                <a:path w="10497" h="4233" extrusionOk="0">
                  <a:moveTo>
                    <a:pt x="914" y="1"/>
                  </a:moveTo>
                  <a:cubicBezTo>
                    <a:pt x="914" y="1"/>
                    <a:pt x="712" y="19"/>
                    <a:pt x="496" y="147"/>
                  </a:cubicBezTo>
                  <a:cubicBezTo>
                    <a:pt x="49" y="410"/>
                    <a:pt x="0" y="1005"/>
                    <a:pt x="254" y="1469"/>
                  </a:cubicBezTo>
                  <a:cubicBezTo>
                    <a:pt x="298" y="1549"/>
                    <a:pt x="356" y="1622"/>
                    <a:pt x="435" y="1678"/>
                  </a:cubicBezTo>
                  <a:cubicBezTo>
                    <a:pt x="435" y="1678"/>
                    <a:pt x="3427" y="2276"/>
                    <a:pt x="4553" y="2619"/>
                  </a:cubicBezTo>
                  <a:cubicBezTo>
                    <a:pt x="5679" y="2961"/>
                    <a:pt x="9426" y="4059"/>
                    <a:pt x="9761" y="4232"/>
                  </a:cubicBezTo>
                  <a:lnTo>
                    <a:pt x="10497" y="1097"/>
                  </a:lnTo>
                  <a:cubicBezTo>
                    <a:pt x="10497" y="1097"/>
                    <a:pt x="7322" y="880"/>
                    <a:pt x="5917" y="704"/>
                  </a:cubicBezTo>
                  <a:cubicBezTo>
                    <a:pt x="4511" y="528"/>
                    <a:pt x="914" y="1"/>
                    <a:pt x="9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45;p38"/>
            <p:cNvSpPr/>
            <p:nvPr/>
          </p:nvSpPr>
          <p:spPr>
            <a:xfrm>
              <a:off x="5851500" y="2455375"/>
              <a:ext cx="270025" cy="90250"/>
            </a:xfrm>
            <a:custGeom>
              <a:avLst/>
              <a:gdLst/>
              <a:ahLst/>
              <a:cxnLst/>
              <a:rect l="l" t="t" r="r" b="b"/>
              <a:pathLst>
                <a:path w="10801" h="3610" extrusionOk="0">
                  <a:moveTo>
                    <a:pt x="9584" y="1"/>
                  </a:moveTo>
                  <a:lnTo>
                    <a:pt x="8668" y="1190"/>
                  </a:lnTo>
                  <a:lnTo>
                    <a:pt x="604" y="107"/>
                  </a:lnTo>
                  <a:lnTo>
                    <a:pt x="0" y="550"/>
                  </a:lnTo>
                  <a:cubicBezTo>
                    <a:pt x="0" y="550"/>
                    <a:pt x="1598" y="627"/>
                    <a:pt x="2557" y="865"/>
                  </a:cubicBezTo>
                  <a:cubicBezTo>
                    <a:pt x="2927" y="957"/>
                    <a:pt x="3294" y="1061"/>
                    <a:pt x="3661" y="1164"/>
                  </a:cubicBezTo>
                  <a:cubicBezTo>
                    <a:pt x="4033" y="1270"/>
                    <a:pt x="4408" y="1361"/>
                    <a:pt x="4781" y="1462"/>
                  </a:cubicBezTo>
                  <a:cubicBezTo>
                    <a:pt x="5845" y="1753"/>
                    <a:pt x="6847" y="2175"/>
                    <a:pt x="7832" y="2677"/>
                  </a:cubicBezTo>
                  <a:cubicBezTo>
                    <a:pt x="7956" y="2740"/>
                    <a:pt x="9642" y="3562"/>
                    <a:pt x="9626" y="3609"/>
                  </a:cubicBezTo>
                  <a:cubicBezTo>
                    <a:pt x="10514" y="2399"/>
                    <a:pt x="10800" y="1500"/>
                    <a:pt x="10800" y="1500"/>
                  </a:cubicBezTo>
                  <a:lnTo>
                    <a:pt x="958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546;p38"/>
            <p:cNvSpPr/>
            <p:nvPr/>
          </p:nvSpPr>
          <p:spPr>
            <a:xfrm>
              <a:off x="5851225" y="2443325"/>
              <a:ext cx="244150" cy="79900"/>
            </a:xfrm>
            <a:custGeom>
              <a:avLst/>
              <a:gdLst/>
              <a:ahLst/>
              <a:cxnLst/>
              <a:rect l="l" t="t" r="r" b="b"/>
              <a:pathLst>
                <a:path w="9766" h="3196" extrusionOk="0">
                  <a:moveTo>
                    <a:pt x="0" y="0"/>
                  </a:moveTo>
                  <a:lnTo>
                    <a:pt x="0" y="0"/>
                  </a:lnTo>
                  <a:cubicBezTo>
                    <a:pt x="20" y="148"/>
                    <a:pt x="68" y="296"/>
                    <a:pt x="144" y="432"/>
                  </a:cubicBezTo>
                  <a:cubicBezTo>
                    <a:pt x="187" y="512"/>
                    <a:pt x="246" y="585"/>
                    <a:pt x="324" y="641"/>
                  </a:cubicBezTo>
                  <a:cubicBezTo>
                    <a:pt x="324" y="641"/>
                    <a:pt x="3316" y="1239"/>
                    <a:pt x="4442" y="1582"/>
                  </a:cubicBezTo>
                  <a:cubicBezTo>
                    <a:pt x="5568" y="1924"/>
                    <a:pt x="9315" y="3021"/>
                    <a:pt x="9650" y="3195"/>
                  </a:cubicBezTo>
                  <a:lnTo>
                    <a:pt x="9765" y="2703"/>
                  </a:lnTo>
                  <a:cubicBezTo>
                    <a:pt x="8984" y="2413"/>
                    <a:pt x="5529" y="1410"/>
                    <a:pt x="4435" y="1081"/>
                  </a:cubicBezTo>
                  <a:cubicBezTo>
                    <a:pt x="3254" y="726"/>
                    <a:pt x="114" y="106"/>
                    <a:pt x="114" y="106"/>
                  </a:cubicBezTo>
                  <a:cubicBezTo>
                    <a:pt x="71" y="75"/>
                    <a:pt x="33" y="39"/>
                    <a:pt x="0" y="0"/>
                  </a:cubicBezTo>
                  <a:close/>
                </a:path>
              </a:pathLst>
            </a:custGeom>
            <a:solidFill>
              <a:srgbClr val="093F51">
                <a:alpha val="10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47;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48;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49;p38"/>
            <p:cNvSpPr/>
            <p:nvPr/>
          </p:nvSpPr>
          <p:spPr>
            <a:xfrm>
              <a:off x="6085575" y="2456100"/>
              <a:ext cx="23075" cy="51550"/>
            </a:xfrm>
            <a:custGeom>
              <a:avLst/>
              <a:gdLst/>
              <a:ahLst/>
              <a:cxnLst/>
              <a:rect l="l" t="t" r="r" b="b"/>
              <a:pathLst>
                <a:path w="923" h="2062" extrusionOk="0">
                  <a:moveTo>
                    <a:pt x="515" y="1"/>
                  </a:moveTo>
                  <a:cubicBezTo>
                    <a:pt x="425" y="149"/>
                    <a:pt x="339" y="328"/>
                    <a:pt x="265" y="529"/>
                  </a:cubicBezTo>
                  <a:lnTo>
                    <a:pt x="469" y="854"/>
                  </a:lnTo>
                  <a:cubicBezTo>
                    <a:pt x="469" y="854"/>
                    <a:pt x="289" y="1505"/>
                    <a:pt x="73" y="1505"/>
                  </a:cubicBezTo>
                  <a:cubicBezTo>
                    <a:pt x="72" y="1505"/>
                    <a:pt x="72" y="1505"/>
                    <a:pt x="72" y="1505"/>
                  </a:cubicBezTo>
                  <a:cubicBezTo>
                    <a:pt x="58" y="1505"/>
                    <a:pt x="44" y="1502"/>
                    <a:pt x="31" y="1498"/>
                  </a:cubicBezTo>
                  <a:cubicBezTo>
                    <a:pt x="7" y="1701"/>
                    <a:pt x="0" y="1890"/>
                    <a:pt x="12" y="2055"/>
                  </a:cubicBezTo>
                  <a:cubicBezTo>
                    <a:pt x="33" y="2059"/>
                    <a:pt x="57" y="2061"/>
                    <a:pt x="84" y="2061"/>
                  </a:cubicBezTo>
                  <a:cubicBezTo>
                    <a:pt x="235" y="2061"/>
                    <a:pt x="483" y="1979"/>
                    <a:pt x="707" y="1531"/>
                  </a:cubicBezTo>
                  <a:cubicBezTo>
                    <a:pt x="874" y="1238"/>
                    <a:pt x="907" y="927"/>
                    <a:pt x="907" y="927"/>
                  </a:cubicBezTo>
                  <a:cubicBezTo>
                    <a:pt x="919" y="841"/>
                    <a:pt x="922" y="749"/>
                    <a:pt x="914" y="657"/>
                  </a:cubicBezTo>
                  <a:cubicBezTo>
                    <a:pt x="858" y="108"/>
                    <a:pt x="521" y="1"/>
                    <a:pt x="521"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50;p38"/>
            <p:cNvSpPr/>
            <p:nvPr/>
          </p:nvSpPr>
          <p:spPr>
            <a:xfrm>
              <a:off x="5870150" y="2484675"/>
              <a:ext cx="93475" cy="56850"/>
            </a:xfrm>
            <a:custGeom>
              <a:avLst/>
              <a:gdLst/>
              <a:ahLst/>
              <a:cxnLst/>
              <a:rect l="l" t="t" r="r" b="b"/>
              <a:pathLst>
                <a:path w="3739" h="2274" extrusionOk="0">
                  <a:moveTo>
                    <a:pt x="3243" y="1"/>
                  </a:moveTo>
                  <a:cubicBezTo>
                    <a:pt x="3119" y="1"/>
                    <a:pt x="2875" y="114"/>
                    <a:pt x="2800" y="144"/>
                  </a:cubicBezTo>
                  <a:cubicBezTo>
                    <a:pt x="2299" y="339"/>
                    <a:pt x="1926" y="756"/>
                    <a:pt x="1425" y="961"/>
                  </a:cubicBezTo>
                  <a:cubicBezTo>
                    <a:pt x="1125" y="1082"/>
                    <a:pt x="712" y="1257"/>
                    <a:pt x="349" y="1257"/>
                  </a:cubicBezTo>
                  <a:cubicBezTo>
                    <a:pt x="264" y="1257"/>
                    <a:pt x="182" y="1247"/>
                    <a:pt x="105" y="1225"/>
                  </a:cubicBezTo>
                  <a:lnTo>
                    <a:pt x="105" y="1225"/>
                  </a:lnTo>
                  <a:cubicBezTo>
                    <a:pt x="105" y="1225"/>
                    <a:pt x="0" y="1969"/>
                    <a:pt x="540" y="2273"/>
                  </a:cubicBezTo>
                  <a:cubicBezTo>
                    <a:pt x="540" y="2273"/>
                    <a:pt x="1697" y="2008"/>
                    <a:pt x="2298" y="1253"/>
                  </a:cubicBezTo>
                  <a:cubicBezTo>
                    <a:pt x="2898" y="499"/>
                    <a:pt x="3738" y="212"/>
                    <a:pt x="3738" y="212"/>
                  </a:cubicBezTo>
                  <a:lnTo>
                    <a:pt x="3289" y="9"/>
                  </a:lnTo>
                  <a:cubicBezTo>
                    <a:pt x="3277" y="3"/>
                    <a:pt x="3261" y="1"/>
                    <a:pt x="32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551;p38"/>
            <p:cNvSpPr/>
            <p:nvPr/>
          </p:nvSpPr>
          <p:spPr>
            <a:xfrm>
              <a:off x="5934400" y="2466375"/>
              <a:ext cx="33075" cy="75425"/>
            </a:xfrm>
            <a:custGeom>
              <a:avLst/>
              <a:gdLst/>
              <a:ahLst/>
              <a:cxnLst/>
              <a:rect l="l" t="t" r="r" b="b"/>
              <a:pathLst>
                <a:path w="1323" h="3017" extrusionOk="0">
                  <a:moveTo>
                    <a:pt x="1042" y="0"/>
                  </a:moveTo>
                  <a:cubicBezTo>
                    <a:pt x="1042" y="0"/>
                    <a:pt x="964" y="693"/>
                    <a:pt x="486" y="1280"/>
                  </a:cubicBezTo>
                  <a:cubicBezTo>
                    <a:pt x="9" y="1869"/>
                    <a:pt x="0" y="2800"/>
                    <a:pt x="0" y="2800"/>
                  </a:cubicBezTo>
                  <a:cubicBezTo>
                    <a:pt x="153" y="2971"/>
                    <a:pt x="355" y="3016"/>
                    <a:pt x="527" y="3016"/>
                  </a:cubicBezTo>
                  <a:cubicBezTo>
                    <a:pt x="722" y="3016"/>
                    <a:pt x="878" y="2958"/>
                    <a:pt x="878" y="2958"/>
                  </a:cubicBezTo>
                  <a:cubicBezTo>
                    <a:pt x="719" y="2665"/>
                    <a:pt x="804" y="2210"/>
                    <a:pt x="858" y="1900"/>
                  </a:cubicBezTo>
                  <a:cubicBezTo>
                    <a:pt x="931" y="1481"/>
                    <a:pt x="1188" y="1125"/>
                    <a:pt x="1252" y="708"/>
                  </a:cubicBezTo>
                  <a:cubicBezTo>
                    <a:pt x="1263" y="636"/>
                    <a:pt x="1323" y="376"/>
                    <a:pt x="1273" y="310"/>
                  </a:cubicBezTo>
                  <a:lnTo>
                    <a:pt x="104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552;p38"/>
            <p:cNvSpPr/>
            <p:nvPr/>
          </p:nvSpPr>
          <p:spPr>
            <a:xfrm>
              <a:off x="5932675" y="2429750"/>
              <a:ext cx="47300" cy="60300"/>
            </a:xfrm>
            <a:custGeom>
              <a:avLst/>
              <a:gdLst/>
              <a:ahLst/>
              <a:cxnLst/>
              <a:rect l="l" t="t" r="r" b="b"/>
              <a:pathLst>
                <a:path w="1892" h="2412" extrusionOk="0">
                  <a:moveTo>
                    <a:pt x="1358" y="0"/>
                  </a:moveTo>
                  <a:cubicBezTo>
                    <a:pt x="1312" y="0"/>
                    <a:pt x="1265" y="4"/>
                    <a:pt x="1218" y="11"/>
                  </a:cubicBezTo>
                  <a:cubicBezTo>
                    <a:pt x="1218" y="11"/>
                    <a:pt x="0" y="712"/>
                    <a:pt x="540" y="2225"/>
                  </a:cubicBezTo>
                  <a:cubicBezTo>
                    <a:pt x="540" y="2225"/>
                    <a:pt x="854" y="2412"/>
                    <a:pt x="1171" y="2412"/>
                  </a:cubicBezTo>
                  <a:cubicBezTo>
                    <a:pt x="1194" y="2412"/>
                    <a:pt x="1216" y="2411"/>
                    <a:pt x="1238" y="2409"/>
                  </a:cubicBezTo>
                  <a:cubicBezTo>
                    <a:pt x="699" y="895"/>
                    <a:pt x="1891" y="124"/>
                    <a:pt x="1891" y="124"/>
                  </a:cubicBezTo>
                  <a:cubicBezTo>
                    <a:pt x="1891" y="124"/>
                    <a:pt x="1643" y="0"/>
                    <a:pt x="135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553;p38"/>
            <p:cNvSpPr/>
            <p:nvPr/>
          </p:nvSpPr>
          <p:spPr>
            <a:xfrm>
              <a:off x="6086325" y="2469300"/>
              <a:ext cx="10975" cy="24425"/>
            </a:xfrm>
            <a:custGeom>
              <a:avLst/>
              <a:gdLst/>
              <a:ahLst/>
              <a:cxnLst/>
              <a:rect l="l" t="t" r="r" b="b"/>
              <a:pathLst>
                <a:path w="439" h="977" extrusionOk="0">
                  <a:moveTo>
                    <a:pt x="235" y="1"/>
                  </a:moveTo>
                  <a:cubicBezTo>
                    <a:pt x="184" y="139"/>
                    <a:pt x="138" y="287"/>
                    <a:pt x="99" y="442"/>
                  </a:cubicBezTo>
                  <a:cubicBezTo>
                    <a:pt x="54" y="625"/>
                    <a:pt x="21" y="802"/>
                    <a:pt x="1" y="970"/>
                  </a:cubicBezTo>
                  <a:cubicBezTo>
                    <a:pt x="14" y="973"/>
                    <a:pt x="28" y="977"/>
                    <a:pt x="42" y="977"/>
                  </a:cubicBezTo>
                  <a:cubicBezTo>
                    <a:pt x="42" y="977"/>
                    <a:pt x="42" y="977"/>
                    <a:pt x="43" y="977"/>
                  </a:cubicBezTo>
                  <a:cubicBezTo>
                    <a:pt x="259" y="977"/>
                    <a:pt x="439" y="326"/>
                    <a:pt x="439" y="326"/>
                  </a:cubicBezTo>
                  <a:lnTo>
                    <a:pt x="235" y="1"/>
                  </a:lnTo>
                  <a:close/>
                </a:path>
              </a:pathLst>
            </a:custGeom>
            <a:solidFill>
              <a:srgbClr val="093F51">
                <a:alpha val="3037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625024017"/>
      </p:ext>
    </p:extLst>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3" name="Rectangle 2"/>
          <p:cNvSpPr/>
          <p:nvPr/>
        </p:nvSpPr>
        <p:spPr>
          <a:xfrm>
            <a:off x="292608" y="511478"/>
            <a:ext cx="8549640" cy="3054682"/>
          </a:xfrm>
          <a:prstGeom prst="rect">
            <a:avLst/>
          </a:prstGeom>
        </p:spPr>
        <p:txBody>
          <a:bodyPr wrap="square">
            <a:spAutoFit/>
          </a:bodyPr>
          <a:lstStyle/>
          <a:p>
            <a:pPr algn="just">
              <a:lnSpc>
                <a:spcPct val="150000"/>
              </a:lnSpc>
              <a:spcAft>
                <a:spcPts val="500"/>
              </a:spcAft>
            </a:pPr>
            <a:r>
              <a:rPr lang="vi-VN" sz="2000">
                <a:latin typeface="+mn-lt"/>
              </a:rPr>
              <a:t>Vào ngày 14/10/2019, cô Hạnh mua 10 000 cổ phiếu của doanh nghiệp X.</a:t>
            </a:r>
          </a:p>
          <a:p>
            <a:pPr algn="just">
              <a:lnSpc>
                <a:spcPct val="150000"/>
              </a:lnSpc>
              <a:spcAft>
                <a:spcPts val="500"/>
              </a:spcAft>
            </a:pPr>
            <a:r>
              <a:rPr lang="vi-VN" sz="2000">
                <a:latin typeface="+mn-lt"/>
              </a:rPr>
              <a:t>a) Số tiền cô Hạnh đã đầu tư để mua số cổ phiếu nói trên là bao nhiêu?</a:t>
            </a:r>
          </a:p>
          <a:p>
            <a:pPr algn="just">
              <a:lnSpc>
                <a:spcPct val="150000"/>
              </a:lnSpc>
              <a:spcAft>
                <a:spcPts val="500"/>
              </a:spcAft>
            </a:pPr>
            <a:r>
              <a:rPr lang="vi-VN" sz="2000">
                <a:latin typeface="+mn-lt"/>
              </a:rPr>
              <a:t>b) Tính số tiền lãi cô Hạnh thu được nếu bán toàn bộ 10 000 cổ phiếu của doanh nghiệp X vào các thời điểm sau: 14/10/2020; 14/10/2021.</a:t>
            </a:r>
          </a:p>
          <a:p>
            <a:pPr algn="just">
              <a:lnSpc>
                <a:spcPct val="150000"/>
              </a:lnSpc>
              <a:spcAft>
                <a:spcPts val="500"/>
              </a:spcAft>
            </a:pPr>
            <a:r>
              <a:rPr lang="vi-VN" sz="2000">
                <a:latin typeface="+mn-lt"/>
              </a:rPr>
              <a:t>c) Nếu cô Hạnh bán toàn bộ 10 000 cổ phiếu của doanh nghiệp X vào thời điểm 14/10/2022 thì cô Hạnh sẽ bị lỗ bao nhiêu </a:t>
            </a:r>
            <a:r>
              <a:rPr lang="vi-VN" sz="2000">
                <a:latin typeface="+mn-lt"/>
              </a:rPr>
              <a:t>tiền</a:t>
            </a:r>
            <a:r>
              <a:rPr lang="vi-VN" sz="2000" smtClean="0">
                <a:latin typeface="+mn-lt"/>
              </a:rPr>
              <a:t>?</a:t>
            </a:r>
            <a:endParaRPr lang="vi-VN" sz="2000">
              <a:latin typeface="+mn-lt"/>
            </a:endParaRPr>
          </a:p>
        </p:txBody>
      </p:sp>
      <p:pic>
        <p:nvPicPr>
          <p:cNvPr id="5" name="Picture 4"/>
          <p:cNvPicPr>
            <a:picLocks noChangeAspect="1"/>
          </p:cNvPicPr>
          <p:nvPr/>
        </p:nvPicPr>
        <p:blipFill>
          <a:blip r:embed="rId3"/>
          <a:stretch>
            <a:fillRect/>
          </a:stretch>
        </p:blipFill>
        <p:spPr>
          <a:xfrm>
            <a:off x="7466908" y="3575304"/>
            <a:ext cx="1577340" cy="1577340"/>
          </a:xfrm>
          <a:prstGeom prst="rect">
            <a:avLst/>
          </a:prstGeom>
        </p:spPr>
      </p:pic>
    </p:spTree>
    <p:extLst>
      <p:ext uri="{BB962C8B-B14F-4D97-AF65-F5344CB8AC3E}">
        <p14:creationId xmlns:p14="http://schemas.microsoft.com/office/powerpoint/2010/main" val="340369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9" name="Rectangle 8"/>
          <p:cNvSpPr/>
          <p:nvPr/>
        </p:nvSpPr>
        <p:spPr>
          <a:xfrm>
            <a:off x="4222065" y="229018"/>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0" cap="none" spc="0" normalizeH="0" baseline="0" noProof="0" smtClean="0">
                <a:ln>
                  <a:noFill/>
                </a:ln>
                <a:solidFill>
                  <a:srgbClr val="4C2E8C">
                    <a:lumMod val="75000"/>
                  </a:srgbClr>
                </a:solidFill>
                <a:effectLst/>
                <a:uLnTx/>
                <a:uFillTx/>
                <a:latin typeface="+mn-lt"/>
                <a:ea typeface="Times New Roman" panose="02020603050405020304" pitchFamily="18" charset="0"/>
                <a:cs typeface="Arial" panose="020B0604020202020204" pitchFamily="34" charset="0"/>
                <a:sym typeface="Arial"/>
              </a:rPr>
              <a:t>Giải:</a:t>
            </a:r>
            <a:endParaRPr kumimoji="0" lang="en-US" sz="1800" b="1" i="1" u="sng" strike="noStrike" kern="0" cap="none" spc="0" normalizeH="0" baseline="0" noProof="0">
              <a:ln>
                <a:noFill/>
              </a:ln>
              <a:solidFill>
                <a:srgbClr val="4C2E8C">
                  <a:lumMod val="75000"/>
                </a:srgbClr>
              </a:solidFill>
              <a:effectLst/>
              <a:uLnTx/>
              <a:uFillTx/>
              <a:latin typeface="+mn-lt"/>
              <a:sym typeface="Arial"/>
            </a:endParaRPr>
          </a:p>
        </p:txBody>
      </p:sp>
      <p:sp>
        <p:nvSpPr>
          <p:cNvPr id="4" name="Rectangle 3"/>
          <p:cNvSpPr/>
          <p:nvPr/>
        </p:nvSpPr>
        <p:spPr>
          <a:xfrm>
            <a:off x="336090" y="607494"/>
            <a:ext cx="8469579" cy="4408899"/>
          </a:xfrm>
          <a:prstGeom prst="rect">
            <a:avLst/>
          </a:prstGeom>
        </p:spPr>
        <p:txBody>
          <a:bodyPr wrap="square">
            <a:spAutoFit/>
          </a:bodyPr>
          <a:lstStyle/>
          <a:p>
            <a:pPr algn="just">
              <a:lnSpc>
                <a:spcPct val="150000"/>
              </a:lnSpc>
            </a:pPr>
            <a:r>
              <a:rPr lang="vi-VN" sz="1700" smtClean="0">
                <a:latin typeface="+mn-lt"/>
              </a:rPr>
              <a:t>a</a:t>
            </a:r>
            <a:r>
              <a:rPr lang="vi-VN" sz="1700">
                <a:latin typeface="+mn-lt"/>
              </a:rPr>
              <a:t>) Số tiền cô Hạnh đã đầu tư để mua 10 000 cổ phiếu của doanh nghiệp X là:</a:t>
            </a:r>
          </a:p>
          <a:p>
            <a:pPr algn="ctr">
              <a:lnSpc>
                <a:spcPct val="150000"/>
              </a:lnSpc>
            </a:pPr>
            <a:r>
              <a:rPr lang="vi-VN" sz="1700" smtClean="0">
                <a:latin typeface="+mn-lt"/>
              </a:rPr>
              <a:t>85 </a:t>
            </a:r>
            <a:r>
              <a:rPr lang="vi-VN" sz="1700">
                <a:latin typeface="+mn-lt"/>
              </a:rPr>
              <a:t>370 × 10 000 = 853 700 000 (</a:t>
            </a:r>
            <a:r>
              <a:rPr lang="vi-VN" sz="1700">
                <a:latin typeface="+mn-lt"/>
              </a:rPr>
              <a:t>đồng</a:t>
            </a:r>
            <a:r>
              <a:rPr lang="vi-VN" sz="1700" smtClean="0">
                <a:latin typeface="+mn-lt"/>
              </a:rPr>
              <a:t>)</a:t>
            </a:r>
            <a:endParaRPr lang="vi-VN" sz="1700">
              <a:latin typeface="+mn-lt"/>
            </a:endParaRPr>
          </a:p>
          <a:p>
            <a:pPr algn="just">
              <a:lnSpc>
                <a:spcPct val="150000"/>
              </a:lnSpc>
            </a:pPr>
            <a:r>
              <a:rPr lang="vi-VN" sz="1700">
                <a:latin typeface="+mn-lt"/>
              </a:rPr>
              <a:t>b) Số tiền lãi cô Hạnh thu được nếu bán toàn bộ 10 000 cổ phiếu của doanh nghiệp X vào thời điểm 14/10/2020 là</a:t>
            </a:r>
            <a:r>
              <a:rPr lang="vi-VN" sz="1700">
                <a:latin typeface="+mn-lt"/>
              </a:rPr>
              <a:t>: </a:t>
            </a:r>
            <a:endParaRPr lang="en-US" sz="1700" smtClean="0">
              <a:latin typeface="+mn-lt"/>
            </a:endParaRPr>
          </a:p>
          <a:p>
            <a:pPr algn="ctr">
              <a:lnSpc>
                <a:spcPct val="150000"/>
              </a:lnSpc>
            </a:pPr>
            <a:r>
              <a:rPr lang="vi-VN" sz="1700" smtClean="0">
                <a:latin typeface="+mn-lt"/>
              </a:rPr>
              <a:t>87 </a:t>
            </a:r>
            <a:r>
              <a:rPr lang="vi-VN" sz="1700">
                <a:latin typeface="+mn-lt"/>
              </a:rPr>
              <a:t>850 × 10 000 – 853 700 000 = 24 800 000 (</a:t>
            </a:r>
            <a:r>
              <a:rPr lang="vi-VN" sz="1700">
                <a:latin typeface="+mn-lt"/>
              </a:rPr>
              <a:t>đồng</a:t>
            </a:r>
            <a:r>
              <a:rPr lang="vi-VN" sz="1700" smtClean="0">
                <a:latin typeface="+mn-lt"/>
              </a:rPr>
              <a:t>)</a:t>
            </a:r>
            <a:endParaRPr lang="en-US" sz="1700" smtClean="0">
              <a:latin typeface="+mn-lt"/>
            </a:endParaRPr>
          </a:p>
          <a:p>
            <a:pPr algn="just">
              <a:lnSpc>
                <a:spcPct val="150000"/>
              </a:lnSpc>
            </a:pPr>
            <a:r>
              <a:rPr lang="vi-VN" sz="1700" smtClean="0">
                <a:latin typeface="+mn-lt"/>
              </a:rPr>
              <a:t>Số </a:t>
            </a:r>
            <a:r>
              <a:rPr lang="vi-VN" sz="1700">
                <a:latin typeface="+mn-lt"/>
              </a:rPr>
              <a:t>tiền lãi cô Hạnh thu được nếu bán toàn bộ 10 000 cổ phiếu của doanh nghiệp X vào thời điểm 14/10/2021 là</a:t>
            </a:r>
            <a:r>
              <a:rPr lang="vi-VN" sz="1700">
                <a:latin typeface="+mn-lt"/>
              </a:rPr>
              <a:t>: </a:t>
            </a:r>
            <a:endParaRPr lang="en-US" sz="1700" smtClean="0">
              <a:latin typeface="+mn-lt"/>
            </a:endParaRPr>
          </a:p>
          <a:p>
            <a:pPr algn="ctr">
              <a:lnSpc>
                <a:spcPct val="150000"/>
              </a:lnSpc>
            </a:pPr>
            <a:r>
              <a:rPr lang="vi-VN" sz="1700" smtClean="0">
                <a:latin typeface="+mn-lt"/>
              </a:rPr>
              <a:t>96 </a:t>
            </a:r>
            <a:r>
              <a:rPr lang="vi-VN" sz="1700">
                <a:latin typeface="+mn-lt"/>
              </a:rPr>
              <a:t>550 × 10 000 – 853 700 000 = 111 800 000 (</a:t>
            </a:r>
            <a:r>
              <a:rPr lang="vi-VN" sz="1700">
                <a:latin typeface="+mn-lt"/>
              </a:rPr>
              <a:t>đồng</a:t>
            </a:r>
            <a:r>
              <a:rPr lang="vi-VN" sz="1700" smtClean="0">
                <a:latin typeface="+mn-lt"/>
              </a:rPr>
              <a:t>)</a:t>
            </a:r>
            <a:endParaRPr lang="en-US" sz="1700" smtClean="0">
              <a:latin typeface="+mn-lt"/>
            </a:endParaRPr>
          </a:p>
          <a:p>
            <a:pPr algn="just">
              <a:lnSpc>
                <a:spcPct val="150000"/>
              </a:lnSpc>
            </a:pPr>
            <a:r>
              <a:rPr lang="vi-VN" sz="1700" smtClean="0">
                <a:latin typeface="+mn-lt"/>
              </a:rPr>
              <a:t> </a:t>
            </a:r>
            <a:r>
              <a:rPr lang="vi-VN" sz="1700">
                <a:latin typeface="+mn-lt"/>
              </a:rPr>
              <a:t>c) Số tiền cô Hạnh bị lỗ nếu bán toàn bộ 10 000 cổ phiếu của doanh nghiệp X vào thời điểm 14/10/2022 là</a:t>
            </a:r>
            <a:r>
              <a:rPr lang="vi-VN" sz="1700">
                <a:latin typeface="+mn-lt"/>
              </a:rPr>
              <a:t>: </a:t>
            </a:r>
            <a:endParaRPr lang="en-US" sz="1700" smtClean="0">
              <a:latin typeface="+mn-lt"/>
            </a:endParaRPr>
          </a:p>
          <a:p>
            <a:pPr algn="ctr">
              <a:lnSpc>
                <a:spcPct val="150000"/>
              </a:lnSpc>
            </a:pPr>
            <a:r>
              <a:rPr lang="vi-VN" sz="1700" smtClean="0">
                <a:latin typeface="+mn-lt"/>
              </a:rPr>
              <a:t>853 </a:t>
            </a:r>
            <a:r>
              <a:rPr lang="vi-VN" sz="1700">
                <a:latin typeface="+mn-lt"/>
              </a:rPr>
              <a:t>700 000 – 68 000 × 10 000 = 173 700 000 (</a:t>
            </a:r>
            <a:r>
              <a:rPr lang="vi-VN" sz="1700">
                <a:latin typeface="+mn-lt"/>
              </a:rPr>
              <a:t>đồng</a:t>
            </a:r>
            <a:r>
              <a:rPr lang="vi-VN" sz="1700" smtClean="0">
                <a:latin typeface="+mn-lt"/>
              </a:rPr>
              <a:t>)</a:t>
            </a:r>
            <a:endParaRPr lang="vi-VN" sz="1700">
              <a:latin typeface="+mn-lt"/>
            </a:endParaRPr>
          </a:p>
        </p:txBody>
      </p:sp>
    </p:spTree>
    <p:extLst>
      <p:ext uri="{BB962C8B-B14F-4D97-AF65-F5344CB8AC3E}">
        <p14:creationId xmlns:p14="http://schemas.microsoft.com/office/powerpoint/2010/main" val="21073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0" dur="500"/>
                                        <p:tgtEl>
                                          <p:spTgt spid="4">
                                            <p:txEl>
                                              <p:pRg st="2" end="2"/>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500"/>
                                        <p:tgtEl>
                                          <p:spTgt spid="4">
                                            <p:txEl>
                                              <p:pRg st="6" end="6"/>
                                            </p:txEl>
                                          </p:spTgt>
                                        </p:tgtEl>
                                      </p:cBhvr>
                                    </p:animEffect>
                                    <p:anim calcmode="lin" valueType="num">
                                      <p:cBhvr>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8" dur="500" fill="hold"/>
                                        <p:tgtEl>
                                          <p:spTgt spid="4">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500"/>
                                        <p:tgtEl>
                                          <p:spTgt spid="4">
                                            <p:txEl>
                                              <p:pRg st="7" end="7"/>
                                            </p:txEl>
                                          </p:spTgt>
                                        </p:tgtEl>
                                      </p:cBhvr>
                                    </p:animEffect>
                                    <p:anim calcmode="lin" valueType="num">
                                      <p:cBhvr>
                                        <p:cTn id="42"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3"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58272" y="1207839"/>
            <a:ext cx="8420795" cy="3424843"/>
          </a:xfrm>
          <a:prstGeom prst="roundRect">
            <a:avLst/>
          </a:prstGeom>
          <a:noFill/>
          <a:ln w="12700">
            <a:prstDash val="dash"/>
          </a:ln>
        </p:spPr>
        <p:style>
          <a:lnRef idx="2">
            <a:schemeClr val="accent1"/>
          </a:lnRef>
          <a:fillRef idx="1">
            <a:schemeClr val="lt1"/>
          </a:fillRef>
          <a:effectRef idx="0">
            <a:schemeClr val="accent1"/>
          </a:effectRef>
          <a:fontRef idx="minor">
            <a:schemeClr val="dk1"/>
          </a:fontRef>
        </p:style>
        <p:txBody>
          <a:bodyPr rtlCol="0" anchor="ctr"/>
          <a:lstStyle/>
          <a:p>
            <a:pPr marL="342900" lvl="0" indent="-342900" algn="just">
              <a:lnSpc>
                <a:spcPct val="150000"/>
              </a:lnSpc>
              <a:buFont typeface="Wingdings" panose="05000000000000000000" pitchFamily="2" charset="2"/>
              <a:buChar char="q"/>
            </a:pPr>
            <a:r>
              <a:rPr kumimoji="0" lang="vi-VN" sz="2000" b="1" i="1" u="sng"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Nhiệm </a:t>
            </a:r>
            <a:r>
              <a:rPr kumimoji="0" lang="vi-VN" sz="2000" b="1" i="1" u="sng"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rPr>
              <a:t>vụ </a:t>
            </a:r>
            <a:r>
              <a:rPr kumimoji="0" lang="en-US" sz="2000" b="1" i="1" u="sng"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1</a:t>
            </a:r>
            <a:r>
              <a:rPr kumimoji="0" lang="vi-VN" sz="2000" b="1" i="1" u="sng"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a:t>
            </a:r>
            <a:r>
              <a:rPr kumimoji="0" lang="vi-VN" sz="2000" b="1" i="1"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a:t>
            </a:r>
            <a:r>
              <a:rPr kumimoji="0" lang="en-US" sz="2000" b="1" i="1"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 </a:t>
            </a:r>
            <a:r>
              <a:rPr lang="vi-VN" sz="2000">
                <a:solidFill>
                  <a:srgbClr val="000000"/>
                </a:solidFill>
                <a:latin typeface="Arial"/>
                <a:ea typeface="Arial" panose="020B0604020202020204" pitchFamily="34" charset="0"/>
                <a:cs typeface="Times New Roman" panose="02020603050405020304" pitchFamily="18" charset="0"/>
              </a:rPr>
              <a:t>Xác định cổ phiếu của doanh nghiệp niêm yết trên thị trường chứng khoán Thống nhất các công việc cần làm sau đây:</a:t>
            </a:r>
          </a:p>
          <a:p>
            <a:pPr marL="342900" lvl="0" indent="-342900" algn="just">
              <a:lnSpc>
                <a:spcPct val="150000"/>
              </a:lnSpc>
              <a:buFontTx/>
              <a:buChar char="-"/>
            </a:pPr>
            <a:r>
              <a:rPr lang="vi-VN" sz="2000" smtClean="0">
                <a:solidFill>
                  <a:srgbClr val="000000"/>
                </a:solidFill>
                <a:latin typeface="Arial"/>
                <a:ea typeface="Arial" panose="020B0604020202020204" pitchFamily="34" charset="0"/>
                <a:cs typeface="Times New Roman" panose="02020603050405020304" pitchFamily="18" charset="0"/>
              </a:rPr>
              <a:t>Lựa </a:t>
            </a:r>
            <a:r>
              <a:rPr lang="vi-VN" sz="2000">
                <a:solidFill>
                  <a:srgbClr val="000000"/>
                </a:solidFill>
                <a:latin typeface="Arial"/>
                <a:ea typeface="Arial" panose="020B0604020202020204" pitchFamily="34" charset="0"/>
                <a:cs typeface="Times New Roman" panose="02020603050405020304" pitchFamily="18" charset="0"/>
              </a:rPr>
              <a:t>chọn cổ phiếu của doanh nghiệp niêm yết trên thị trường chứng khoán theo tiêu chí sau: chọn trong 30 mã cổ phiếu có vốn hoá lớn được các Sở Giao dịch Chứng khoán Hà Nội (HNX) và Sở Giao dịch Chứng khoán Thành phố Hồ Chí Minh (HOSE) </a:t>
            </a:r>
            <a:r>
              <a:rPr lang="vi-VN" sz="2000">
                <a:solidFill>
                  <a:srgbClr val="000000"/>
                </a:solidFill>
                <a:latin typeface="Arial"/>
                <a:ea typeface="Arial" panose="020B0604020202020204" pitchFamily="34" charset="0"/>
                <a:cs typeface="Times New Roman" panose="02020603050405020304" pitchFamily="18" charset="0"/>
              </a:rPr>
              <a:t>đưa </a:t>
            </a:r>
            <a:r>
              <a:rPr lang="vi-VN" sz="2000" smtClean="0">
                <a:solidFill>
                  <a:srgbClr val="000000"/>
                </a:solidFill>
                <a:latin typeface="Arial"/>
                <a:ea typeface="Arial" panose="020B0604020202020204" pitchFamily="34" charset="0"/>
                <a:cs typeface="Times New Roman" panose="02020603050405020304" pitchFamily="18" charset="0"/>
              </a:rPr>
              <a:t>ra. </a:t>
            </a:r>
            <a:endParaRPr lang="en-US" sz="2000">
              <a:solidFill>
                <a:srgbClr val="000000"/>
              </a:solidFill>
              <a:latin typeface="Arial"/>
              <a:ea typeface="Arial" panose="020B0604020202020204" pitchFamily="34" charset="0"/>
              <a:cs typeface="Times New Roman" panose="02020603050405020304" pitchFamily="18" charset="0"/>
            </a:endParaRPr>
          </a:p>
          <a:p>
            <a:pPr marL="342900" lvl="0" indent="-342900" algn="just">
              <a:lnSpc>
                <a:spcPct val="150000"/>
              </a:lnSpc>
              <a:buFontTx/>
              <a:buChar char="-"/>
            </a:pPr>
            <a:r>
              <a:rPr lang="vi-VN" sz="2000" smtClean="0">
                <a:solidFill>
                  <a:srgbClr val="000000"/>
                </a:solidFill>
                <a:latin typeface="Arial"/>
                <a:ea typeface="Arial" panose="020B0604020202020204" pitchFamily="34" charset="0"/>
                <a:cs typeface="Times New Roman" panose="02020603050405020304" pitchFamily="18" charset="0"/>
              </a:rPr>
              <a:t>Ở </a:t>
            </a:r>
            <a:r>
              <a:rPr lang="vi-VN" sz="2000">
                <a:solidFill>
                  <a:srgbClr val="000000"/>
                </a:solidFill>
                <a:latin typeface="Arial"/>
                <a:ea typeface="Arial" panose="020B0604020202020204" pitchFamily="34" charset="0"/>
                <a:cs typeface="Times New Roman" panose="02020603050405020304" pitchFamily="18" charset="0"/>
              </a:rPr>
              <a:t>mỗi năm 2019, 2020, 2021, 2022, chọn ra một thời </a:t>
            </a:r>
            <a:r>
              <a:rPr lang="vi-VN" sz="2000">
                <a:solidFill>
                  <a:srgbClr val="000000"/>
                </a:solidFill>
                <a:latin typeface="Arial"/>
                <a:ea typeface="Arial" panose="020B0604020202020204" pitchFamily="34" charset="0"/>
                <a:cs typeface="Times New Roman" panose="02020603050405020304" pitchFamily="18" charset="0"/>
              </a:rPr>
              <a:t>điểm</a:t>
            </a:r>
            <a:r>
              <a:rPr lang="vi-VN" sz="2000" smtClean="0">
                <a:solidFill>
                  <a:srgbClr val="000000"/>
                </a:solidFill>
                <a:latin typeface="Arial"/>
                <a:ea typeface="Arial" panose="020B0604020202020204" pitchFamily="34" charset="0"/>
                <a:cs typeface="Times New Roman" panose="02020603050405020304" pitchFamily="18" charset="0"/>
              </a:rPr>
              <a:t>.</a:t>
            </a:r>
            <a:r>
              <a:rPr kumimoji="0" lang="vi-VN" sz="2000" b="0" i="0" u="none" strike="noStrike" kern="0" cap="none" spc="0" normalizeH="0" baseline="0" noProof="0" smtClean="0">
                <a:ln>
                  <a:noFill/>
                </a:ln>
                <a:solidFill>
                  <a:srgbClr val="000000"/>
                </a:solidFill>
                <a:effectLst/>
                <a:uLnTx/>
                <a:uFillTx/>
                <a:latin typeface="Arial"/>
                <a:ea typeface="Arial" panose="020B0604020202020204" pitchFamily="34" charset="0"/>
                <a:cs typeface="Times New Roman" panose="02020603050405020304" pitchFamily="18" charset="0"/>
                <a:sym typeface="Arial"/>
              </a:rPr>
              <a:t>.</a:t>
            </a:r>
            <a:endParaRPr kumimoji="0" lang="vi-VN" sz="2000" b="0" i="0" u="none" strike="noStrike" kern="0" cap="none" spc="0" normalizeH="0" baseline="0" noProof="0">
              <a:ln>
                <a:noFill/>
              </a:ln>
              <a:solidFill>
                <a:srgbClr val="000000"/>
              </a:solidFill>
              <a:effectLst/>
              <a:uLnTx/>
              <a:uFillTx/>
              <a:latin typeface="Arial"/>
              <a:ea typeface="Arial" panose="020B0604020202020204" pitchFamily="34" charset="0"/>
              <a:cs typeface="Times New Roman" panose="02020603050405020304" pitchFamily="18" charset="0"/>
              <a:sym typeface="Arial"/>
            </a:endParaRP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27261" t="22325" r="28088" b="23515"/>
          <a:stretch/>
        </p:blipFill>
        <p:spPr>
          <a:xfrm rot="1937266">
            <a:off x="8206113" y="3877342"/>
            <a:ext cx="856419" cy="1038804"/>
          </a:xfrm>
          <a:prstGeom prst="rect">
            <a:avLst/>
          </a:prstGeom>
        </p:spPr>
      </p:pic>
      <p:sp>
        <p:nvSpPr>
          <p:cNvPr id="7" name="TextBox 6"/>
          <p:cNvSpPr txBox="1"/>
          <p:nvPr/>
        </p:nvSpPr>
        <p:spPr>
          <a:xfrm>
            <a:off x="115535" y="145169"/>
            <a:ext cx="8906267" cy="9015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4000" b="1" i="0" u="none" strike="noStrike" kern="0" cap="none" spc="0" normalizeH="0" baseline="0" noProof="0" smtClean="0">
                <a:ln>
                  <a:noFill/>
                </a:ln>
                <a:solidFill>
                  <a:srgbClr val="C00000"/>
                </a:solidFill>
                <a:effectLst/>
                <a:uLnTx/>
                <a:uFillTx/>
                <a:latin typeface="Arial"/>
                <a:cs typeface="Arial"/>
                <a:sym typeface="Arial"/>
              </a:rPr>
              <a:t>LUYỆN TẬP</a:t>
            </a:r>
            <a:endParaRPr kumimoji="0" lang="en-US" sz="4000" b="1" i="0" u="none" strike="noStrike" kern="0" cap="none" spc="0" normalizeH="0" baseline="0" noProof="0" dirty="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297225163"/>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49128" y="1335855"/>
            <a:ext cx="8420795" cy="3424843"/>
          </a:xfrm>
          <a:prstGeom prst="roundRect">
            <a:avLst/>
          </a:prstGeom>
          <a:noFill/>
          <a:ln w="12700">
            <a:prstDash val="dash"/>
          </a:ln>
        </p:spPr>
        <p:style>
          <a:lnRef idx="2">
            <a:schemeClr val="accent1"/>
          </a:lnRef>
          <a:fillRef idx="1">
            <a:schemeClr val="lt1"/>
          </a:fillRef>
          <a:effectRef idx="0">
            <a:schemeClr val="accent1"/>
          </a:effectRef>
          <a:fontRef idx="minor">
            <a:schemeClr val="dk1"/>
          </a:fontRef>
        </p:style>
        <p:txBody>
          <a:bodyPr rtlCol="0" anchor="ctr"/>
          <a:lstStyle/>
          <a:p>
            <a:pPr marL="342900" lvl="0" indent="-342900" algn="just">
              <a:lnSpc>
                <a:spcPct val="150000"/>
              </a:lnSpc>
              <a:buFont typeface="Wingdings" panose="05000000000000000000" pitchFamily="2" charset="2"/>
              <a:buChar char="q"/>
            </a:pPr>
            <a:r>
              <a:rPr lang="vi-VN" sz="2000" b="1" i="1" u="sng" smtClean="0">
                <a:solidFill>
                  <a:srgbClr val="000000"/>
                </a:solidFill>
                <a:latin typeface="Arial"/>
                <a:ea typeface="Arial" panose="020B0604020202020204" pitchFamily="34" charset="0"/>
                <a:cs typeface="Times New Roman" panose="02020603050405020304" pitchFamily="18" charset="0"/>
              </a:rPr>
              <a:t>Nhiệm </a:t>
            </a:r>
            <a:r>
              <a:rPr lang="vi-VN" sz="2000" b="1" i="1" u="sng">
                <a:solidFill>
                  <a:srgbClr val="000000"/>
                </a:solidFill>
                <a:latin typeface="Arial"/>
                <a:ea typeface="Arial" panose="020B0604020202020204" pitchFamily="34" charset="0"/>
                <a:cs typeface="Times New Roman" panose="02020603050405020304" pitchFamily="18" charset="0"/>
              </a:rPr>
              <a:t>vụ 2</a:t>
            </a:r>
            <a:r>
              <a:rPr lang="vi-VN" sz="2000" b="1" i="1" u="sng">
                <a:solidFill>
                  <a:srgbClr val="000000"/>
                </a:solidFill>
                <a:latin typeface="Arial"/>
                <a:ea typeface="Arial" panose="020B0604020202020204" pitchFamily="34" charset="0"/>
                <a:cs typeface="Times New Roman" panose="02020603050405020304" pitchFamily="18" charset="0"/>
              </a:rPr>
              <a:t>:</a:t>
            </a:r>
            <a:r>
              <a:rPr lang="vi-VN" sz="2000" b="1" i="1">
                <a:solidFill>
                  <a:srgbClr val="000000"/>
                </a:solidFill>
                <a:latin typeface="Arial"/>
                <a:ea typeface="Arial" panose="020B0604020202020204" pitchFamily="34" charset="0"/>
                <a:cs typeface="Times New Roman" panose="02020603050405020304" pitchFamily="18" charset="0"/>
              </a:rPr>
              <a:t> </a:t>
            </a:r>
            <a:r>
              <a:rPr lang="en-US" sz="2000" b="1" i="1" smtClean="0">
                <a:solidFill>
                  <a:srgbClr val="000000"/>
                </a:solidFill>
                <a:latin typeface="Arial"/>
                <a:ea typeface="Arial" panose="020B0604020202020204" pitchFamily="34" charset="0"/>
                <a:cs typeface="Times New Roman" panose="02020603050405020304" pitchFamily="18" charset="0"/>
              </a:rPr>
              <a:t> </a:t>
            </a:r>
            <a:r>
              <a:rPr lang="vi-VN" sz="2000" smtClean="0">
                <a:solidFill>
                  <a:srgbClr val="000000"/>
                </a:solidFill>
                <a:latin typeface="Arial"/>
                <a:ea typeface="Arial" panose="020B0604020202020204" pitchFamily="34" charset="0"/>
                <a:cs typeface="Times New Roman" panose="02020603050405020304" pitchFamily="18" charset="0"/>
              </a:rPr>
              <a:t>Tính </a:t>
            </a:r>
            <a:r>
              <a:rPr lang="vi-VN" sz="2000">
                <a:solidFill>
                  <a:srgbClr val="000000"/>
                </a:solidFill>
                <a:latin typeface="Arial"/>
                <a:ea typeface="Arial" panose="020B0604020202020204" pitchFamily="34" charset="0"/>
                <a:cs typeface="Times New Roman" panose="02020603050405020304" pitchFamily="18" charset="0"/>
              </a:rPr>
              <a:t>toán lợi nhuận trong đầu tư chứng khoán</a:t>
            </a:r>
          </a:p>
          <a:p>
            <a:pPr marL="342900" lvl="0" indent="-342900" algn="just">
              <a:lnSpc>
                <a:spcPct val="150000"/>
              </a:lnSpc>
              <a:buFontTx/>
              <a:buChar char="-"/>
            </a:pPr>
            <a:r>
              <a:rPr lang="vi-VN" sz="2000" smtClean="0">
                <a:solidFill>
                  <a:srgbClr val="000000"/>
                </a:solidFill>
                <a:latin typeface="Arial"/>
                <a:ea typeface="Arial" panose="020B0604020202020204" pitchFamily="34" charset="0"/>
                <a:cs typeface="Times New Roman" panose="02020603050405020304" pitchFamily="18" charset="0"/>
              </a:rPr>
              <a:t>Xác </a:t>
            </a:r>
            <a:r>
              <a:rPr lang="vi-VN" sz="2000">
                <a:solidFill>
                  <a:srgbClr val="000000"/>
                </a:solidFill>
                <a:latin typeface="Arial"/>
                <a:ea typeface="Arial" panose="020B0604020202020204" pitchFamily="34" charset="0"/>
                <a:cs typeface="Times New Roman" panose="02020603050405020304" pitchFamily="18" charset="0"/>
              </a:rPr>
              <a:t>định giá trung bình của cổ phiếu đó tại những thời điểm đã chọn ra</a:t>
            </a:r>
            <a:r>
              <a:rPr lang="vi-VN" sz="2000">
                <a:solidFill>
                  <a:srgbClr val="000000"/>
                </a:solidFill>
                <a:latin typeface="Arial"/>
                <a:ea typeface="Arial" panose="020B0604020202020204" pitchFamily="34" charset="0"/>
                <a:cs typeface="Times New Roman" panose="02020603050405020304" pitchFamily="18" charset="0"/>
              </a:rPr>
              <a:t>; </a:t>
            </a:r>
            <a:endParaRPr lang="en-US" sz="2000">
              <a:solidFill>
                <a:srgbClr val="000000"/>
              </a:solidFill>
              <a:latin typeface="Arial"/>
              <a:ea typeface="Arial" panose="020B0604020202020204" pitchFamily="34" charset="0"/>
              <a:cs typeface="Times New Roman" panose="02020603050405020304" pitchFamily="18" charset="0"/>
            </a:endParaRPr>
          </a:p>
          <a:p>
            <a:pPr marL="342900" lvl="0" indent="-342900" algn="just">
              <a:lnSpc>
                <a:spcPct val="150000"/>
              </a:lnSpc>
              <a:buFontTx/>
              <a:buChar char="-"/>
            </a:pPr>
            <a:r>
              <a:rPr lang="vi-VN" sz="2000" smtClean="0">
                <a:solidFill>
                  <a:srgbClr val="000000"/>
                </a:solidFill>
                <a:latin typeface="Arial"/>
                <a:ea typeface="Arial" panose="020B0604020202020204" pitchFamily="34" charset="0"/>
                <a:cs typeface="Times New Roman" panose="02020603050405020304" pitchFamily="18" charset="0"/>
              </a:rPr>
              <a:t>Tính </a:t>
            </a:r>
            <a:r>
              <a:rPr lang="vi-VN" sz="2000">
                <a:solidFill>
                  <a:srgbClr val="000000"/>
                </a:solidFill>
                <a:latin typeface="Arial"/>
                <a:ea typeface="Arial" panose="020B0604020202020204" pitchFamily="34" charset="0"/>
                <a:cs typeface="Times New Roman" panose="02020603050405020304" pitchFamily="18" charset="0"/>
              </a:rPr>
              <a:t>tổng số tiền đầu tư mua 10 000 cổ phiếu đã lựa chọn tại thời điểm năm 2019</a:t>
            </a:r>
            <a:r>
              <a:rPr lang="vi-VN" sz="2000">
                <a:solidFill>
                  <a:srgbClr val="000000"/>
                </a:solidFill>
                <a:latin typeface="Arial"/>
                <a:ea typeface="Arial" panose="020B0604020202020204" pitchFamily="34" charset="0"/>
                <a:cs typeface="Times New Roman" panose="02020603050405020304" pitchFamily="18" charset="0"/>
              </a:rPr>
              <a:t>; </a:t>
            </a:r>
            <a:endParaRPr lang="en-US" sz="2000" smtClean="0">
              <a:solidFill>
                <a:srgbClr val="000000"/>
              </a:solidFill>
              <a:latin typeface="Arial"/>
              <a:ea typeface="Arial" panose="020B0604020202020204" pitchFamily="34" charset="0"/>
              <a:cs typeface="Times New Roman" panose="02020603050405020304" pitchFamily="18" charset="0"/>
            </a:endParaRPr>
          </a:p>
          <a:p>
            <a:pPr marL="342900" lvl="0" indent="-342900" algn="just">
              <a:lnSpc>
                <a:spcPct val="150000"/>
              </a:lnSpc>
              <a:buFontTx/>
              <a:buChar char="-"/>
            </a:pPr>
            <a:r>
              <a:rPr lang="vi-VN" sz="2000" smtClean="0">
                <a:solidFill>
                  <a:srgbClr val="000000"/>
                </a:solidFill>
                <a:latin typeface="Arial"/>
                <a:ea typeface="Arial" panose="020B0604020202020204" pitchFamily="34" charset="0"/>
                <a:cs typeface="Times New Roman" panose="02020603050405020304" pitchFamily="18" charset="0"/>
              </a:rPr>
              <a:t>Tỉnh </a:t>
            </a:r>
            <a:r>
              <a:rPr lang="vi-VN" sz="2000">
                <a:solidFill>
                  <a:srgbClr val="000000"/>
                </a:solidFill>
                <a:latin typeface="Arial"/>
                <a:ea typeface="Arial" panose="020B0604020202020204" pitchFamily="34" charset="0"/>
                <a:cs typeface="Times New Roman" panose="02020603050405020304" pitchFamily="18" charset="0"/>
              </a:rPr>
              <a:t>lợi nhuận thu được sau khi bán 10 000 cổ phiếu tại những thời điểm đã lựa chọn của các năm 2020, 2021, 2022.</a:t>
            </a: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27261" t="22325" r="28088" b="23515"/>
          <a:stretch/>
        </p:blipFill>
        <p:spPr>
          <a:xfrm>
            <a:off x="7913504" y="587909"/>
            <a:ext cx="856419" cy="1038804"/>
          </a:xfrm>
          <a:prstGeom prst="rect">
            <a:avLst/>
          </a:prstGeom>
        </p:spPr>
      </p:pic>
      <p:sp>
        <p:nvSpPr>
          <p:cNvPr id="8" name="TextBox 7"/>
          <p:cNvSpPr txBox="1"/>
          <p:nvPr/>
        </p:nvSpPr>
        <p:spPr>
          <a:xfrm>
            <a:off x="115535" y="145169"/>
            <a:ext cx="8906267" cy="9015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4000" b="1" i="0" u="none" strike="noStrike" kern="0" cap="none" spc="0" normalizeH="0" baseline="0" noProof="0" smtClean="0">
                <a:ln>
                  <a:noFill/>
                </a:ln>
                <a:solidFill>
                  <a:srgbClr val="C00000"/>
                </a:solidFill>
                <a:effectLst/>
                <a:uLnTx/>
                <a:uFillTx/>
                <a:latin typeface="Arial"/>
                <a:cs typeface="Arial"/>
                <a:sym typeface="Arial"/>
              </a:rPr>
              <a:t>LUYỆN TẬP</a:t>
            </a:r>
            <a:endParaRPr kumimoji="0" lang="en-US" sz="4000" b="1" i="0" u="none" strike="noStrike" kern="0" cap="none" spc="0" normalizeH="0" baseline="0" noProof="0" dirty="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2511427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5" name="Rectangle 4"/>
          <p:cNvSpPr/>
          <p:nvPr/>
        </p:nvSpPr>
        <p:spPr>
          <a:xfrm>
            <a:off x="954806" y="304622"/>
            <a:ext cx="7073625" cy="2203167"/>
          </a:xfrm>
          <a:prstGeom prst="rect">
            <a:avLst/>
          </a:prstGeom>
        </p:spPr>
        <p:txBody>
          <a:bodyPr wrap="square">
            <a:spAutoFit/>
          </a:bodyPr>
          <a:lstStyle/>
          <a:p>
            <a:pPr algn="ctr">
              <a:lnSpc>
                <a:spcPct val="150000"/>
              </a:lnSpc>
              <a:spcBef>
                <a:spcPts val="100"/>
              </a:spcBef>
              <a:spcAft>
                <a:spcPts val="100"/>
              </a:spcAft>
            </a:pPr>
            <a:r>
              <a:rPr lang="fr-FR" sz="1900" b="1">
                <a:solidFill>
                  <a:srgbClr val="4472C4"/>
                </a:solidFill>
                <a:latin typeface="+mj-lt"/>
                <a:ea typeface="Calibri" panose="020F0502020204030204" pitchFamily="34" charset="0"/>
                <a:cs typeface="Times New Roman" panose="02020603050405020304" pitchFamily="18" charset="0"/>
              </a:rPr>
              <a:t>Báo cáo về lợi nhuận </a:t>
            </a:r>
            <a:r>
              <a:rPr lang="fr-FR" sz="1900" b="1">
                <a:solidFill>
                  <a:srgbClr val="4472C4"/>
                </a:solidFill>
                <a:latin typeface="+mj-lt"/>
                <a:ea typeface="Calibri" panose="020F0502020204030204" pitchFamily="34" charset="0"/>
                <a:cs typeface="Times New Roman" panose="02020603050405020304" pitchFamily="18" charset="0"/>
              </a:rPr>
              <a:t>đầu </a:t>
            </a:r>
            <a:r>
              <a:rPr lang="fr-FR" sz="1900" b="1" smtClean="0">
                <a:solidFill>
                  <a:srgbClr val="4472C4"/>
                </a:solidFill>
                <a:latin typeface="+mj-lt"/>
                <a:ea typeface="Calibri" panose="020F0502020204030204" pitchFamily="34" charset="0"/>
                <a:cs typeface="Times New Roman" panose="02020603050405020304" pitchFamily="18" charset="0"/>
              </a:rPr>
              <a:t>tư:</a:t>
            </a:r>
            <a:endParaRPr lang="en-US" sz="1900">
              <a:latin typeface="+mj-lt"/>
              <a:ea typeface="Calibri" panose="020F0502020204030204" pitchFamily="34" charset="0"/>
              <a:cs typeface="Times New Roman" panose="02020603050405020304" pitchFamily="18" charset="0"/>
            </a:endParaRPr>
          </a:p>
          <a:p>
            <a:pPr>
              <a:lnSpc>
                <a:spcPct val="150000"/>
              </a:lnSpc>
              <a:spcBef>
                <a:spcPts val="100"/>
              </a:spcBef>
              <a:spcAft>
                <a:spcPts val="100"/>
              </a:spcAft>
            </a:pPr>
            <a:r>
              <a:rPr lang="fr-FR" sz="1700" b="1" i="1">
                <a:latin typeface="+mj-lt"/>
                <a:ea typeface="Calibri" panose="020F0502020204030204" pitchFamily="34" charset="0"/>
                <a:cs typeface="Times New Roman" panose="02020603050405020304" pitchFamily="18" charset="0"/>
              </a:rPr>
              <a:t>Cổ phiếu đã lựa chọn để đầu tư :……………………………………….</a:t>
            </a:r>
            <a:endParaRPr lang="en-US" sz="1700">
              <a:latin typeface="+mj-lt"/>
              <a:ea typeface="Calibri" panose="020F0502020204030204" pitchFamily="34" charset="0"/>
              <a:cs typeface="Times New Roman" panose="02020603050405020304" pitchFamily="18" charset="0"/>
            </a:endParaRPr>
          </a:p>
          <a:p>
            <a:pPr>
              <a:lnSpc>
                <a:spcPct val="150000"/>
              </a:lnSpc>
              <a:spcBef>
                <a:spcPts val="100"/>
              </a:spcBef>
              <a:spcAft>
                <a:spcPts val="100"/>
              </a:spcAft>
            </a:pPr>
            <a:r>
              <a:rPr lang="fr-FR" sz="1700" b="1" i="1">
                <a:latin typeface="+mj-lt"/>
                <a:ea typeface="Calibri" panose="020F0502020204030204" pitchFamily="34" charset="0"/>
                <a:cs typeface="Times New Roman" panose="02020603050405020304" pitchFamily="18" charset="0"/>
              </a:rPr>
              <a:t>Thời điểm mua cổ phiếu: Ngày …... tháng ….. năm 2019, </a:t>
            </a:r>
            <a:endParaRPr lang="en-US" sz="1700">
              <a:latin typeface="+mj-lt"/>
              <a:ea typeface="Calibri" panose="020F0502020204030204" pitchFamily="34" charset="0"/>
              <a:cs typeface="Times New Roman" panose="02020603050405020304" pitchFamily="18" charset="0"/>
            </a:endParaRPr>
          </a:p>
          <a:p>
            <a:pPr>
              <a:lnSpc>
                <a:spcPct val="150000"/>
              </a:lnSpc>
              <a:spcBef>
                <a:spcPts val="100"/>
              </a:spcBef>
              <a:spcAft>
                <a:spcPts val="100"/>
              </a:spcAft>
            </a:pPr>
            <a:r>
              <a:rPr lang="fr-FR" sz="1700" b="1" i="1">
                <a:latin typeface="+mj-lt"/>
                <a:ea typeface="Calibri" panose="020F0502020204030204" pitchFamily="34" charset="0"/>
                <a:cs typeface="Times New Roman" panose="02020603050405020304" pitchFamily="18" charset="0"/>
              </a:rPr>
              <a:t>Giá trung bình thời điểm mua:  ………………………………………..</a:t>
            </a:r>
            <a:endParaRPr lang="en-US" sz="1700">
              <a:latin typeface="+mj-lt"/>
              <a:ea typeface="Calibri" panose="020F0502020204030204" pitchFamily="34" charset="0"/>
              <a:cs typeface="Times New Roman" panose="02020603050405020304" pitchFamily="18" charset="0"/>
            </a:endParaRPr>
          </a:p>
          <a:p>
            <a:pPr>
              <a:lnSpc>
                <a:spcPct val="150000"/>
              </a:lnSpc>
              <a:spcBef>
                <a:spcPts val="100"/>
              </a:spcBef>
              <a:spcAft>
                <a:spcPts val="100"/>
              </a:spcAft>
            </a:pPr>
            <a:r>
              <a:rPr lang="fr-FR" sz="1700" b="1" i="1">
                <a:latin typeface="+mj-lt"/>
                <a:ea typeface="Calibri" panose="020F0502020204030204" pitchFamily="34" charset="0"/>
                <a:cs typeface="Times New Roman" panose="02020603050405020304" pitchFamily="18" charset="0"/>
              </a:rPr>
              <a:t>Số tiền đầu tư mua 10 000 cổ phiếu đã lựa </a:t>
            </a:r>
            <a:r>
              <a:rPr lang="fr-FR" sz="1700" b="1" i="1">
                <a:latin typeface="+mj-lt"/>
                <a:ea typeface="Calibri" panose="020F0502020204030204" pitchFamily="34" charset="0"/>
                <a:cs typeface="Times New Roman" panose="02020603050405020304" pitchFamily="18" charset="0"/>
              </a:rPr>
              <a:t>chọn</a:t>
            </a:r>
            <a:r>
              <a:rPr lang="fr-FR" sz="1700" b="1" i="1" smtClean="0">
                <a:latin typeface="+mj-lt"/>
                <a:ea typeface="Calibri" panose="020F0502020204030204" pitchFamily="34" charset="0"/>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080266805"/>
              </p:ext>
            </p:extLst>
          </p:nvPr>
        </p:nvGraphicFramePr>
        <p:xfrm>
          <a:off x="866023" y="2706624"/>
          <a:ext cx="7251192" cy="2091436"/>
        </p:xfrm>
        <a:graphic>
          <a:graphicData uri="http://schemas.openxmlformats.org/drawingml/2006/table">
            <a:tbl>
              <a:tblPr firstRow="1" firstCol="1" bandRow="1"/>
              <a:tblGrid>
                <a:gridCol w="3167634">
                  <a:extLst>
                    <a:ext uri="{9D8B030D-6E8A-4147-A177-3AD203B41FA5}">
                      <a16:colId xmlns:a16="http://schemas.microsoft.com/office/drawing/2014/main" val="2320875481"/>
                    </a:ext>
                  </a:extLst>
                </a:gridCol>
                <a:gridCol w="1361186">
                  <a:extLst>
                    <a:ext uri="{9D8B030D-6E8A-4147-A177-3AD203B41FA5}">
                      <a16:colId xmlns:a16="http://schemas.microsoft.com/office/drawing/2014/main" val="535000951"/>
                    </a:ext>
                  </a:extLst>
                </a:gridCol>
                <a:gridCol w="1361186">
                  <a:extLst>
                    <a:ext uri="{9D8B030D-6E8A-4147-A177-3AD203B41FA5}">
                      <a16:colId xmlns:a16="http://schemas.microsoft.com/office/drawing/2014/main" val="1002465345"/>
                    </a:ext>
                  </a:extLst>
                </a:gridCol>
                <a:gridCol w="1361186">
                  <a:extLst>
                    <a:ext uri="{9D8B030D-6E8A-4147-A177-3AD203B41FA5}">
                      <a16:colId xmlns:a16="http://schemas.microsoft.com/office/drawing/2014/main" val="2289384271"/>
                    </a:ext>
                  </a:extLst>
                </a:gridCol>
              </a:tblGrid>
              <a:tr h="332920">
                <a:tc>
                  <a:txBody>
                    <a:bodyPr/>
                    <a:lstStyle/>
                    <a:p>
                      <a:pPr algn="ctr">
                        <a:lnSpc>
                          <a:spcPct val="150000"/>
                        </a:lnSpc>
                        <a:spcBef>
                          <a:spcPts val="100"/>
                        </a:spcBef>
                        <a:spcAft>
                          <a:spcPts val="100"/>
                        </a:spcAft>
                      </a:pPr>
                      <a:r>
                        <a:rPr lang="fr-FR" sz="1600">
                          <a:solidFill>
                            <a:srgbClr val="000000"/>
                          </a:solidFill>
                          <a:effectLst/>
                          <a:latin typeface="+mj-lt"/>
                          <a:ea typeface="Calibri" panose="020F0502020204030204" pitchFamily="34" charset="0"/>
                          <a:cs typeface="Times New Roman" panose="02020603050405020304" pitchFamily="18" charset="0"/>
                        </a:rPr>
                        <a:t>Thời điểm bán</a:t>
                      </a:r>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fr-FR" sz="1600">
                          <a:solidFill>
                            <a:srgbClr val="000000"/>
                          </a:solidFill>
                          <a:effectLst/>
                          <a:latin typeface="+mj-lt"/>
                          <a:ea typeface="Calibri" panose="020F0502020204030204" pitchFamily="34" charset="0"/>
                          <a:cs typeface="Times New Roman" panose="02020603050405020304" pitchFamily="18" charset="0"/>
                        </a:rPr>
                        <a:t>.…/…./2020</a:t>
                      </a:r>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fr-FR" sz="1600">
                          <a:solidFill>
                            <a:srgbClr val="000000"/>
                          </a:solidFill>
                          <a:effectLst/>
                          <a:latin typeface="+mj-lt"/>
                          <a:ea typeface="Calibri" panose="020F0502020204030204" pitchFamily="34" charset="0"/>
                          <a:cs typeface="Times New Roman" panose="02020603050405020304" pitchFamily="18" charset="0"/>
                        </a:rPr>
                        <a:t>…./…../2021</a:t>
                      </a:r>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fr-FR" sz="1600">
                          <a:solidFill>
                            <a:srgbClr val="000000"/>
                          </a:solidFill>
                          <a:effectLst/>
                          <a:latin typeface="+mj-lt"/>
                          <a:ea typeface="Calibri" panose="020F0502020204030204" pitchFamily="34" charset="0"/>
                          <a:cs typeface="Times New Roman" panose="02020603050405020304" pitchFamily="18" charset="0"/>
                        </a:rPr>
                        <a:t>…./…./2022</a:t>
                      </a:r>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7613119"/>
                  </a:ext>
                </a:extLst>
              </a:tr>
              <a:tr h="332920">
                <a:tc>
                  <a:txBody>
                    <a:bodyPr/>
                    <a:lstStyle/>
                    <a:p>
                      <a:pPr algn="ctr">
                        <a:lnSpc>
                          <a:spcPct val="150000"/>
                        </a:lnSpc>
                        <a:spcBef>
                          <a:spcPts val="100"/>
                        </a:spcBef>
                        <a:spcAft>
                          <a:spcPts val="100"/>
                        </a:spcAft>
                      </a:pPr>
                      <a:r>
                        <a:rPr lang="fr-FR" sz="1600">
                          <a:solidFill>
                            <a:srgbClr val="000000"/>
                          </a:solidFill>
                          <a:effectLst/>
                          <a:latin typeface="+mj-lt"/>
                          <a:ea typeface="Calibri" panose="020F0502020204030204" pitchFamily="34" charset="0"/>
                          <a:cs typeface="Times New Roman" panose="02020603050405020304" pitchFamily="18" charset="0"/>
                        </a:rPr>
                        <a:t>Giá trung bình</a:t>
                      </a:r>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fr-FR" sz="1600">
                          <a:solidFill>
                            <a:srgbClr val="000000"/>
                          </a:solidFill>
                          <a:effectLst/>
                          <a:latin typeface="+mj-lt"/>
                          <a:ea typeface="Calibri" panose="020F0502020204030204" pitchFamily="34" charset="0"/>
                          <a:cs typeface="Times New Roman" panose="02020603050405020304" pitchFamily="18" charset="0"/>
                        </a:rPr>
                        <a:t> </a:t>
                      </a:r>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fr-FR" sz="1600">
                          <a:solidFill>
                            <a:srgbClr val="000000"/>
                          </a:solidFill>
                          <a:effectLst/>
                          <a:latin typeface="+mj-lt"/>
                          <a:ea typeface="Calibri" panose="020F0502020204030204" pitchFamily="34" charset="0"/>
                          <a:cs typeface="Times New Roman" panose="02020603050405020304" pitchFamily="18" charset="0"/>
                        </a:rPr>
                        <a:t> </a:t>
                      </a:r>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fr-FR" sz="1600">
                          <a:solidFill>
                            <a:srgbClr val="000000"/>
                          </a:solidFill>
                          <a:effectLst/>
                          <a:latin typeface="+mj-lt"/>
                          <a:ea typeface="Calibri" panose="020F0502020204030204" pitchFamily="34" charset="0"/>
                          <a:cs typeface="Times New Roman" panose="02020603050405020304" pitchFamily="18" charset="0"/>
                        </a:rPr>
                        <a:t> </a:t>
                      </a:r>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1562177"/>
                  </a:ext>
                </a:extLst>
              </a:tr>
              <a:tr h="712798">
                <a:tc>
                  <a:txBody>
                    <a:bodyPr/>
                    <a:lstStyle/>
                    <a:p>
                      <a:pPr algn="ctr">
                        <a:lnSpc>
                          <a:spcPct val="150000"/>
                        </a:lnSpc>
                        <a:spcBef>
                          <a:spcPts val="100"/>
                        </a:spcBef>
                        <a:spcAft>
                          <a:spcPts val="100"/>
                        </a:spcAft>
                      </a:pPr>
                      <a:r>
                        <a:rPr lang="fr-FR" sz="1600">
                          <a:solidFill>
                            <a:srgbClr val="000000"/>
                          </a:solidFill>
                          <a:effectLst/>
                          <a:latin typeface="+mj-lt"/>
                          <a:ea typeface="Calibri" panose="020F0502020204030204" pitchFamily="34" charset="0"/>
                          <a:cs typeface="Times New Roman" panose="02020603050405020304" pitchFamily="18" charset="0"/>
                        </a:rPr>
                        <a:t>Số tiền thu được sau khi bán 10000 cổ phiếu (đồng)</a:t>
                      </a:r>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fr-FR" sz="1600">
                          <a:solidFill>
                            <a:srgbClr val="000000"/>
                          </a:solidFill>
                          <a:effectLst/>
                          <a:latin typeface="+mj-lt"/>
                          <a:ea typeface="Calibri" panose="020F0502020204030204" pitchFamily="34" charset="0"/>
                          <a:cs typeface="Times New Roman" panose="02020603050405020304" pitchFamily="18" charset="0"/>
                        </a:rPr>
                        <a:t> </a:t>
                      </a:r>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fr-FR" sz="1600">
                          <a:solidFill>
                            <a:srgbClr val="000000"/>
                          </a:solidFill>
                          <a:effectLst/>
                          <a:latin typeface="+mj-lt"/>
                          <a:ea typeface="Calibri" panose="020F0502020204030204" pitchFamily="34" charset="0"/>
                          <a:cs typeface="Times New Roman" panose="02020603050405020304" pitchFamily="18" charset="0"/>
                        </a:rPr>
                        <a:t> </a:t>
                      </a:r>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fr-FR" sz="1600">
                          <a:solidFill>
                            <a:srgbClr val="000000"/>
                          </a:solidFill>
                          <a:effectLst/>
                          <a:latin typeface="+mj-lt"/>
                          <a:ea typeface="Calibri" panose="020F0502020204030204" pitchFamily="34" charset="0"/>
                          <a:cs typeface="Times New Roman" panose="02020603050405020304" pitchFamily="18" charset="0"/>
                        </a:rPr>
                        <a:t> </a:t>
                      </a:r>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7011624"/>
                  </a:ext>
                </a:extLst>
              </a:tr>
              <a:tr h="712798">
                <a:tc>
                  <a:txBody>
                    <a:bodyPr/>
                    <a:lstStyle/>
                    <a:p>
                      <a:pPr algn="ctr">
                        <a:lnSpc>
                          <a:spcPct val="150000"/>
                        </a:lnSpc>
                        <a:spcBef>
                          <a:spcPts val="100"/>
                        </a:spcBef>
                        <a:spcAft>
                          <a:spcPts val="100"/>
                        </a:spcAft>
                      </a:pPr>
                      <a:r>
                        <a:rPr lang="fr-FR" sz="1600">
                          <a:solidFill>
                            <a:srgbClr val="000000"/>
                          </a:solidFill>
                          <a:effectLst/>
                          <a:latin typeface="+mj-lt"/>
                          <a:ea typeface="Calibri" panose="020F0502020204030204" pitchFamily="34" charset="0"/>
                          <a:cs typeface="Times New Roman" panose="02020603050405020304" pitchFamily="18" charset="0"/>
                        </a:rPr>
                        <a:t>Lợi nhuận thu được sau khi bán 10 000 cổ phiếu (đồng)</a:t>
                      </a:r>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fr-FR" sz="1600">
                          <a:solidFill>
                            <a:srgbClr val="000000"/>
                          </a:solidFill>
                          <a:effectLst/>
                          <a:latin typeface="+mj-lt"/>
                          <a:ea typeface="Calibri" panose="020F0502020204030204" pitchFamily="34" charset="0"/>
                          <a:cs typeface="Times New Roman" panose="02020603050405020304" pitchFamily="18" charset="0"/>
                        </a:rPr>
                        <a:t> </a:t>
                      </a:r>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fr-FR" sz="1600">
                          <a:solidFill>
                            <a:srgbClr val="000000"/>
                          </a:solidFill>
                          <a:effectLst/>
                          <a:latin typeface="+mj-lt"/>
                          <a:ea typeface="Calibri" panose="020F0502020204030204" pitchFamily="34" charset="0"/>
                          <a:cs typeface="Times New Roman" panose="02020603050405020304" pitchFamily="18" charset="0"/>
                        </a:rPr>
                        <a:t> </a:t>
                      </a:r>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0"/>
                        </a:spcBef>
                        <a:spcAft>
                          <a:spcPts val="100"/>
                        </a:spcAft>
                      </a:pPr>
                      <a:r>
                        <a:rPr lang="fr-FR" sz="1600">
                          <a:solidFill>
                            <a:srgbClr val="000000"/>
                          </a:solidFill>
                          <a:effectLst/>
                          <a:latin typeface="+mj-lt"/>
                          <a:ea typeface="Calibri" panose="020F0502020204030204" pitchFamily="34" charset="0"/>
                          <a:cs typeface="Times New Roman" panose="02020603050405020304" pitchFamily="18" charset="0"/>
                        </a:rPr>
                        <a:t> </a:t>
                      </a:r>
                      <a:endParaRPr lang="en-US" sz="160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1615253"/>
                  </a:ext>
                </a:extLst>
              </a:tr>
            </a:tbl>
          </a:graphicData>
        </a:graphic>
      </p:graphicFrame>
      <p:pic>
        <p:nvPicPr>
          <p:cNvPr id="9" name="Picture 8"/>
          <p:cNvPicPr>
            <a:picLocks noChangeAspect="1"/>
          </p:cNvPicPr>
          <p:nvPr/>
        </p:nvPicPr>
        <p:blipFill>
          <a:blip r:embed="rId3"/>
          <a:stretch>
            <a:fillRect/>
          </a:stretch>
        </p:blipFill>
        <p:spPr>
          <a:xfrm>
            <a:off x="8511099" y="4266057"/>
            <a:ext cx="439215" cy="711991"/>
          </a:xfrm>
          <a:prstGeom prst="rect">
            <a:avLst/>
          </a:prstGeom>
        </p:spPr>
      </p:pic>
    </p:spTree>
    <p:extLst>
      <p:ext uri="{BB962C8B-B14F-4D97-AF65-F5344CB8AC3E}">
        <p14:creationId xmlns:p14="http://schemas.microsoft.com/office/powerpoint/2010/main" val="175776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8" name="Google Shape;458;p37"/>
          <p:cNvSpPr txBox="1">
            <a:spLocks noGrp="1"/>
          </p:cNvSpPr>
          <p:nvPr>
            <p:ph type="title"/>
          </p:nvPr>
        </p:nvSpPr>
        <p:spPr>
          <a:xfrm>
            <a:off x="816744" y="201818"/>
            <a:ext cx="7704000" cy="677100"/>
          </a:xfrm>
          <a:prstGeom prst="rect">
            <a:avLst/>
          </a:prstGeom>
        </p:spPr>
        <p:txBody>
          <a:bodyPr spcFirstLastPara="1" wrap="square" lIns="90000" tIns="91425" rIns="90000" bIns="91425" anchor="t" anchorCtr="0">
            <a:noAutofit/>
          </a:bodyPr>
          <a:lstStyle/>
          <a:p>
            <a:pPr marL="0" lvl="0" indent="0" algn="ctr" rtl="0">
              <a:spcBef>
                <a:spcPts val="0"/>
              </a:spcBef>
              <a:spcAft>
                <a:spcPts val="0"/>
              </a:spcAft>
              <a:buNone/>
            </a:pPr>
            <a:r>
              <a:rPr lang="vi-VN" dirty="0" smtClean="0">
                <a:solidFill>
                  <a:srgbClr val="C00000"/>
                </a:solidFill>
                <a:latin typeface="+mn-lt"/>
              </a:rPr>
              <a:t>KHỞI ĐỘNG</a:t>
            </a:r>
            <a:endParaRPr dirty="0">
              <a:solidFill>
                <a:srgbClr val="C00000"/>
              </a:solidFill>
              <a:latin typeface="+mn-lt"/>
            </a:endParaRPr>
          </a:p>
        </p:txBody>
      </p:sp>
      <p:grpSp>
        <p:nvGrpSpPr>
          <p:cNvPr id="4" name="Group 3"/>
          <p:cNvGrpSpPr/>
          <p:nvPr/>
        </p:nvGrpSpPr>
        <p:grpSpPr>
          <a:xfrm>
            <a:off x="234538" y="2307750"/>
            <a:ext cx="4334578" cy="958660"/>
            <a:chOff x="156718" y="775353"/>
            <a:chExt cx="4334578" cy="958660"/>
          </a:xfrm>
        </p:grpSpPr>
        <p:sp>
          <p:nvSpPr>
            <p:cNvPr id="2" name="TextBox 1"/>
            <p:cNvSpPr txBox="1"/>
            <p:nvPr/>
          </p:nvSpPr>
          <p:spPr>
            <a:xfrm>
              <a:off x="641563" y="775353"/>
              <a:ext cx="3849733" cy="958660"/>
            </a:xfrm>
            <a:prstGeom prst="rect">
              <a:avLst/>
            </a:prstGeom>
            <a:noFill/>
          </p:spPr>
          <p:txBody>
            <a:bodyPr wrap="square" rtlCol="0">
              <a:spAutoFit/>
            </a:bodyPr>
            <a:lstStyle/>
            <a:p>
              <a:pPr>
                <a:lnSpc>
                  <a:spcPct val="150000"/>
                </a:lnSpc>
              </a:pPr>
              <a:r>
                <a:rPr lang="en-US" sz="2000" i="1" smtClean="0"/>
                <a:t>Em hãy </a:t>
              </a:r>
              <a:r>
                <a:rPr lang="en-US" sz="2000" i="1"/>
                <a:t>thử kể tên một số hình thức đầu từ tài chính? </a:t>
              </a:r>
              <a:endParaRPr lang="en-US" sz="2000" i="1" dirty="0"/>
            </a:p>
          </p:txBody>
        </p:sp>
        <p:pic>
          <p:nvPicPr>
            <p:cNvPr id="3" name="Picture 2"/>
            <p:cNvPicPr>
              <a:picLocks noChangeAspect="1"/>
            </p:cNvPicPr>
            <p:nvPr/>
          </p:nvPicPr>
          <p:blipFill>
            <a:blip r:embed="rId3"/>
            <a:stretch>
              <a:fillRect/>
            </a:stretch>
          </p:blipFill>
          <p:spPr>
            <a:xfrm>
              <a:off x="156718" y="1001473"/>
              <a:ext cx="400837" cy="560862"/>
            </a:xfrm>
            <a:prstGeom prst="rect">
              <a:avLst/>
            </a:prstGeom>
          </p:spPr>
        </p:pic>
      </p:grpSp>
      <p:sp>
        <p:nvSpPr>
          <p:cNvPr id="8" name="Rectangle 7"/>
          <p:cNvSpPr/>
          <p:nvPr/>
        </p:nvSpPr>
        <p:spPr>
          <a:xfrm>
            <a:off x="452155" y="834995"/>
            <a:ext cx="8433178" cy="1477328"/>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vi-VN" sz="2000" smtClean="0">
                <a:latin typeface="+mn-lt"/>
                <a:ea typeface="Arial" panose="020B0604020202020204" pitchFamily="34" charset="0"/>
                <a:cs typeface="Times New Roman" panose="02020603050405020304" pitchFamily="18" charset="0"/>
              </a:rPr>
              <a:t>Đầu </a:t>
            </a:r>
            <a:r>
              <a:rPr lang="vi-VN" sz="2000">
                <a:latin typeface="+mn-lt"/>
                <a:ea typeface="Arial" panose="020B0604020202020204" pitchFamily="34" charset="0"/>
                <a:cs typeface="Times New Roman" panose="02020603050405020304" pitchFamily="18" charset="0"/>
              </a:rPr>
              <a:t>tư tài chính là việc mua một tài sản tài chính với hy vọng rằng nó sẽ tạo ra thu nhập hoặc đánh giá cao trong tương lại và được bán với giá cao hơn.</a:t>
            </a:r>
            <a:endParaRPr lang="nl-NL" sz="2000">
              <a:latin typeface="+mn-lt"/>
              <a:ea typeface="Arial" panose="020B0604020202020204" pitchFamily="34" charset="0"/>
              <a:cs typeface="Times New Roman" panose="02020603050405020304" pitchFamily="18" charset="0"/>
            </a:endParaRPr>
          </a:p>
        </p:txBody>
      </p:sp>
      <p:sp>
        <p:nvSpPr>
          <p:cNvPr id="5" name="Rectangle 4"/>
          <p:cNvSpPr/>
          <p:nvPr/>
        </p:nvSpPr>
        <p:spPr>
          <a:xfrm>
            <a:off x="993702" y="3435517"/>
            <a:ext cx="3567101" cy="1015663"/>
          </a:xfrm>
          <a:prstGeom prst="rect">
            <a:avLst/>
          </a:prstGeom>
        </p:spPr>
        <p:txBody>
          <a:bodyPr wrap="square">
            <a:spAutoFit/>
          </a:bodyPr>
          <a:lstStyle/>
          <a:p>
            <a:pPr algn="just">
              <a:lnSpc>
                <a:spcPct val="150000"/>
              </a:lnSpc>
              <a:spcBef>
                <a:spcPts val="100"/>
              </a:spcBef>
              <a:spcAft>
                <a:spcPts val="100"/>
              </a:spcAft>
            </a:pPr>
            <a:r>
              <a:rPr lang="nl-NL" sz="2000">
                <a:latin typeface="+mn-lt"/>
                <a:ea typeface="Calibri" panose="020F0502020204030204" pitchFamily="34" charset="0"/>
                <a:cs typeface="Times New Roman" panose="02020603050405020304" pitchFamily="18" charset="0"/>
              </a:rPr>
              <a:t>Đ</a:t>
            </a:r>
            <a:r>
              <a:rPr lang="nl-NL" sz="2000" smtClean="0">
                <a:latin typeface="+mn-lt"/>
                <a:ea typeface="Calibri" panose="020F0502020204030204" pitchFamily="34" charset="0"/>
                <a:cs typeface="Times New Roman" panose="02020603050405020304" pitchFamily="18" charset="0"/>
              </a:rPr>
              <a:t>ầu </a:t>
            </a:r>
            <a:r>
              <a:rPr lang="nl-NL" sz="2000">
                <a:latin typeface="+mn-lt"/>
                <a:ea typeface="Calibri" panose="020F0502020204030204" pitchFamily="34" charset="0"/>
                <a:cs typeface="Times New Roman" panose="02020603050405020304" pitchFamily="18" charset="0"/>
              </a:rPr>
              <a:t>tư bất động sản, vàng, chứng khoán,..</a:t>
            </a:r>
            <a:endParaRPr lang="en-US" sz="2000">
              <a:latin typeface="+mn-lt"/>
              <a:ea typeface="Calibri" panose="020F0502020204030204" pitchFamily="34" charset="0"/>
              <a:cs typeface="Times New Roman" panose="02020603050405020304" pitchFamily="18" charset="0"/>
            </a:endParaRPr>
          </a:p>
        </p:txBody>
      </p:sp>
      <p:sp>
        <p:nvSpPr>
          <p:cNvPr id="6" name="Right Arrow 5"/>
          <p:cNvSpPr/>
          <p:nvPr/>
        </p:nvSpPr>
        <p:spPr>
          <a:xfrm>
            <a:off x="652574" y="3667389"/>
            <a:ext cx="266948" cy="158621"/>
          </a:xfrm>
          <a:prstGeom prst="rightArrow">
            <a:avLst/>
          </a:prstGeom>
          <a:ln>
            <a:solidFill>
              <a:schemeClr val="accent2"/>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a:off x="4669609" y="2169622"/>
            <a:ext cx="4149818" cy="23296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barn(inVertical)">
                                      <p:cBhvr>
                                        <p:cTn id="7" dur="500"/>
                                        <p:tgtEl>
                                          <p:spTgt spid="45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par>
                                <p:cTn id="26" presetID="22" presetClass="entr" presetSubtype="8"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p:bldP spid="8" grpId="0"/>
      <p:bldP spid="5"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grpSp>
        <p:nvGrpSpPr>
          <p:cNvPr id="6" name="Group 5"/>
          <p:cNvGrpSpPr/>
          <p:nvPr/>
        </p:nvGrpSpPr>
        <p:grpSpPr>
          <a:xfrm>
            <a:off x="648393" y="1646022"/>
            <a:ext cx="4884360" cy="1828802"/>
            <a:chOff x="1163382" y="2122086"/>
            <a:chExt cx="4884360" cy="1195872"/>
          </a:xfrm>
        </p:grpSpPr>
        <p:grpSp>
          <p:nvGrpSpPr>
            <p:cNvPr id="52" name="Group 11"/>
            <p:cNvGrpSpPr/>
            <p:nvPr/>
          </p:nvGrpSpPr>
          <p:grpSpPr>
            <a:xfrm>
              <a:off x="1163382" y="2122086"/>
              <a:ext cx="4884360" cy="1195872"/>
              <a:chOff x="447054" y="597393"/>
              <a:chExt cx="6902899" cy="1362180"/>
            </a:xfrm>
            <a:solidFill>
              <a:schemeClr val="accent1">
                <a:lumMod val="40000"/>
                <a:lumOff val="60000"/>
              </a:schemeClr>
            </a:solidFill>
          </p:grpSpPr>
          <p:sp>
            <p:nvSpPr>
              <p:cNvPr id="53" name="Freeform 12"/>
              <p:cNvSpPr/>
              <p:nvPr/>
            </p:nvSpPr>
            <p:spPr>
              <a:xfrm>
                <a:off x="447054" y="597393"/>
                <a:ext cx="6902899" cy="136218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grpFill/>
            </p:spPr>
          </p:sp>
        </p:grpSp>
        <p:sp>
          <p:nvSpPr>
            <p:cNvPr id="3" name="Rectangle 2"/>
            <p:cNvSpPr/>
            <p:nvPr/>
          </p:nvSpPr>
          <p:spPr>
            <a:xfrm>
              <a:off x="1560103" y="2198187"/>
              <a:ext cx="3410507" cy="910065"/>
            </a:xfrm>
            <a:prstGeom prst="rect">
              <a:avLst/>
            </a:prstGeom>
          </p:spPr>
          <p:txBody>
            <a:bodyPr wrap="square">
              <a:spAutoFit/>
            </a:bodyPr>
            <a:lstStyle/>
            <a:p>
              <a:pPr algn="ctr">
                <a:lnSpc>
                  <a:spcPct val="150000"/>
                </a:lnSpc>
              </a:pPr>
              <a:r>
                <a:rPr lang="en-US" sz="3000" b="1" smtClean="0"/>
                <a:t>BÀI TẬP </a:t>
              </a:r>
            </a:p>
            <a:p>
              <a:pPr algn="ctr">
                <a:lnSpc>
                  <a:spcPct val="150000"/>
                </a:lnSpc>
              </a:pPr>
              <a:r>
                <a:rPr lang="en-US" sz="3000" b="1" smtClean="0"/>
                <a:t>TRẮC NGHIỆM</a:t>
              </a:r>
              <a:endParaRPr lang="en-US" sz="3000" b="1"/>
            </a:p>
          </p:txBody>
        </p:sp>
      </p:grpSp>
      <p:pic>
        <p:nvPicPr>
          <p:cNvPr id="35" name="Picture 34"/>
          <p:cNvPicPr>
            <a:picLocks noChangeAspect="1"/>
          </p:cNvPicPr>
          <p:nvPr/>
        </p:nvPicPr>
        <p:blipFill>
          <a:blip r:embed="rId3"/>
          <a:stretch>
            <a:fillRect/>
          </a:stretch>
        </p:blipFill>
        <p:spPr>
          <a:xfrm>
            <a:off x="4390737" y="2618612"/>
            <a:ext cx="4330168" cy="2289759"/>
          </a:xfrm>
          <a:prstGeom prst="rect">
            <a:avLst/>
          </a:prstGeom>
        </p:spPr>
      </p:pic>
      <p:sp>
        <p:nvSpPr>
          <p:cNvPr id="36" name="TextBox 35"/>
          <p:cNvSpPr txBox="1"/>
          <p:nvPr/>
        </p:nvSpPr>
        <p:spPr>
          <a:xfrm>
            <a:off x="104949" y="248435"/>
            <a:ext cx="8906267" cy="90159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000" b="1" i="0" u="none" strike="noStrike" kern="0" cap="none" spc="0" normalizeH="0" baseline="0" noProof="0" smtClean="0">
                <a:ln>
                  <a:noFill/>
                </a:ln>
                <a:solidFill>
                  <a:srgbClr val="C00000"/>
                </a:solidFill>
                <a:effectLst/>
                <a:uLnTx/>
                <a:uFillTx/>
                <a:latin typeface="Arial"/>
                <a:cs typeface="Arial"/>
                <a:sym typeface="Arial"/>
              </a:rPr>
              <a:t>VẬN</a:t>
            </a:r>
            <a:r>
              <a:rPr kumimoji="0" lang="en-US" sz="4000" b="1" i="0" u="none" strike="noStrike" kern="0" cap="none" spc="0" normalizeH="0" noProof="0" smtClean="0">
                <a:ln>
                  <a:noFill/>
                </a:ln>
                <a:solidFill>
                  <a:srgbClr val="C00000"/>
                </a:solidFill>
                <a:effectLst/>
                <a:uLnTx/>
                <a:uFillTx/>
                <a:latin typeface="Arial"/>
                <a:cs typeface="Arial"/>
                <a:sym typeface="Arial"/>
              </a:rPr>
              <a:t> DỤNG</a:t>
            </a:r>
            <a:endParaRPr kumimoji="0" lang="en-US" sz="4000" b="1" i="0" u="none" strike="noStrike" kern="0" cap="none" spc="0" normalizeH="0" baseline="0" noProof="0" dirty="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39132003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strVal val="#ppt_x"/>
                                          </p:val>
                                        </p:tav>
                                        <p:tav tm="100000">
                                          <p:val>
                                            <p:strVal val="#ppt_x"/>
                                          </p:val>
                                        </p:tav>
                                      </p:tavLst>
                                    </p:anim>
                                    <p:anim calcmode="lin" valueType="num">
                                      <p:cBhvr>
                                        <p:cTn id="19"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4" name="Rectangle 3"/>
          <p:cNvSpPr/>
          <p:nvPr/>
        </p:nvSpPr>
        <p:spPr>
          <a:xfrm>
            <a:off x="615581" y="363412"/>
            <a:ext cx="7919535" cy="4374274"/>
          </a:xfrm>
          <a:prstGeom prst="rect">
            <a:avLst/>
          </a:prstGeom>
        </p:spPr>
        <p:txBody>
          <a:bodyPr wrap="square">
            <a:spAutoFit/>
          </a:bodyPr>
          <a:lstStyle/>
          <a:p>
            <a:pPr algn="just">
              <a:lnSpc>
                <a:spcPct val="175000"/>
              </a:lnSpc>
            </a:pPr>
            <a:r>
              <a:rPr lang="vi-VN" sz="2100" b="1">
                <a:latin typeface="+mn-lt"/>
                <a:ea typeface="Times New Roman" panose="02020603050405020304" pitchFamily="18" charset="0"/>
              </a:rPr>
              <a:t>Câu 1. </a:t>
            </a:r>
            <a:r>
              <a:rPr lang="vi-VN" sz="2100">
                <a:latin typeface="+mn-lt"/>
                <a:ea typeface="Times New Roman" panose="02020603050405020304" pitchFamily="18" charset="0"/>
              </a:rPr>
              <a:t>Ngày 11/08/2021, Công ty Cổ phần Sữa Việt Nam có mã cổ phiếu là VNM chi trả cổ tức năm 2020 bằng tiền với tỉ lệ 15%. Một người có 3 000 cổ phiếu VNM sẽ nhận được bao nhiêu tiền?</a:t>
            </a:r>
          </a:p>
          <a:p>
            <a:pPr algn="just">
              <a:lnSpc>
                <a:spcPct val="200000"/>
              </a:lnSpc>
            </a:pPr>
            <a:r>
              <a:rPr lang="vi-VN" sz="2100">
                <a:latin typeface="+mn-lt"/>
                <a:ea typeface="Times New Roman" panose="02020603050405020304" pitchFamily="18" charset="0"/>
              </a:rPr>
              <a:t>A. 450 </a:t>
            </a:r>
            <a:r>
              <a:rPr lang="vi-VN" sz="2100">
                <a:latin typeface="+mn-lt"/>
                <a:ea typeface="Times New Roman" panose="02020603050405020304" pitchFamily="18" charset="0"/>
              </a:rPr>
              <a:t>000 </a:t>
            </a:r>
            <a:r>
              <a:rPr lang="vi-VN" sz="2100" smtClean="0">
                <a:latin typeface="+mn-lt"/>
                <a:ea typeface="Times New Roman" panose="02020603050405020304" pitchFamily="18" charset="0"/>
              </a:rPr>
              <a:t>đồng</a:t>
            </a:r>
            <a:endParaRPr lang="vi-VN" sz="2100">
              <a:latin typeface="+mn-lt"/>
              <a:ea typeface="Times New Roman" panose="02020603050405020304" pitchFamily="18" charset="0"/>
            </a:endParaRPr>
          </a:p>
          <a:p>
            <a:pPr algn="just">
              <a:lnSpc>
                <a:spcPct val="200000"/>
              </a:lnSpc>
            </a:pPr>
            <a:r>
              <a:rPr lang="vi-VN" sz="2100">
                <a:latin typeface="+mn-lt"/>
                <a:ea typeface="Times New Roman" panose="02020603050405020304" pitchFamily="18" charset="0"/>
              </a:rPr>
              <a:t>B. 4 500 </a:t>
            </a:r>
            <a:r>
              <a:rPr lang="vi-VN" sz="2100">
                <a:latin typeface="+mn-lt"/>
                <a:ea typeface="Times New Roman" panose="02020603050405020304" pitchFamily="18" charset="0"/>
              </a:rPr>
              <a:t>000 </a:t>
            </a:r>
            <a:r>
              <a:rPr lang="vi-VN" sz="2100" smtClean="0">
                <a:latin typeface="+mn-lt"/>
                <a:ea typeface="Times New Roman" panose="02020603050405020304" pitchFamily="18" charset="0"/>
              </a:rPr>
              <a:t>đồng</a:t>
            </a:r>
            <a:endParaRPr lang="vi-VN" sz="2100">
              <a:latin typeface="+mn-lt"/>
              <a:ea typeface="Times New Roman" panose="02020603050405020304" pitchFamily="18" charset="0"/>
            </a:endParaRPr>
          </a:p>
          <a:p>
            <a:pPr algn="just">
              <a:lnSpc>
                <a:spcPct val="200000"/>
              </a:lnSpc>
            </a:pPr>
            <a:r>
              <a:rPr lang="vi-VN" sz="2100">
                <a:latin typeface="+mn-lt"/>
                <a:ea typeface="Times New Roman" panose="02020603050405020304" pitchFamily="18" charset="0"/>
              </a:rPr>
              <a:t>C. 45 000 </a:t>
            </a:r>
            <a:r>
              <a:rPr lang="vi-VN" sz="2100">
                <a:latin typeface="+mn-lt"/>
                <a:ea typeface="Times New Roman" panose="02020603050405020304" pitchFamily="18" charset="0"/>
              </a:rPr>
              <a:t>000 </a:t>
            </a:r>
            <a:r>
              <a:rPr lang="vi-VN" sz="2100" smtClean="0">
                <a:latin typeface="+mn-lt"/>
                <a:ea typeface="Times New Roman" panose="02020603050405020304" pitchFamily="18" charset="0"/>
              </a:rPr>
              <a:t>đồng</a:t>
            </a:r>
            <a:endParaRPr lang="vi-VN" sz="2100">
              <a:latin typeface="+mn-lt"/>
              <a:ea typeface="Times New Roman" panose="02020603050405020304" pitchFamily="18" charset="0"/>
            </a:endParaRPr>
          </a:p>
          <a:p>
            <a:pPr algn="just">
              <a:lnSpc>
                <a:spcPct val="200000"/>
              </a:lnSpc>
            </a:pPr>
            <a:r>
              <a:rPr lang="vi-VN" sz="2100">
                <a:latin typeface="+mn-lt"/>
                <a:ea typeface="Times New Roman" panose="02020603050405020304" pitchFamily="18" charset="0"/>
              </a:rPr>
              <a:t>D. 450 000  </a:t>
            </a:r>
            <a:r>
              <a:rPr lang="vi-VN" sz="2100">
                <a:latin typeface="+mn-lt"/>
                <a:ea typeface="Times New Roman" panose="02020603050405020304" pitchFamily="18" charset="0"/>
              </a:rPr>
              <a:t>000 </a:t>
            </a:r>
            <a:r>
              <a:rPr lang="vi-VN" sz="2100" smtClean="0">
                <a:latin typeface="+mn-lt"/>
                <a:ea typeface="Times New Roman" panose="02020603050405020304" pitchFamily="18" charset="0"/>
              </a:rPr>
              <a:t>đồng</a:t>
            </a:r>
            <a:endParaRPr lang="vi-VN" sz="2100">
              <a:latin typeface="+mn-lt"/>
              <a:ea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7421188" y="3593592"/>
            <a:ext cx="1595628" cy="1595628"/>
          </a:xfrm>
          <a:prstGeom prst="rect">
            <a:avLst/>
          </a:prstGeom>
        </p:spPr>
      </p:pic>
      <p:pic>
        <p:nvPicPr>
          <p:cNvPr id="7" name="Picture 6"/>
          <p:cNvPicPr>
            <a:picLocks noChangeAspect="1"/>
          </p:cNvPicPr>
          <p:nvPr/>
        </p:nvPicPr>
        <p:blipFill>
          <a:blip r:embed="rId4"/>
          <a:stretch>
            <a:fillRect/>
          </a:stretch>
        </p:blipFill>
        <p:spPr>
          <a:xfrm>
            <a:off x="435188" y="2819434"/>
            <a:ext cx="657936" cy="513304"/>
          </a:xfrm>
          <a:prstGeom prst="rect">
            <a:avLst/>
          </a:prstGeom>
        </p:spPr>
      </p:pic>
    </p:spTree>
    <p:extLst>
      <p:ext uri="{BB962C8B-B14F-4D97-AF65-F5344CB8AC3E}">
        <p14:creationId xmlns:p14="http://schemas.microsoft.com/office/powerpoint/2010/main" val="290694630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4" name="Rectangle 3"/>
          <p:cNvSpPr/>
          <p:nvPr/>
        </p:nvSpPr>
        <p:spPr>
          <a:xfrm>
            <a:off x="514556" y="452109"/>
            <a:ext cx="8062516" cy="4183196"/>
          </a:xfrm>
          <a:prstGeom prst="rect">
            <a:avLst/>
          </a:prstGeom>
        </p:spPr>
        <p:txBody>
          <a:bodyPr wrap="square">
            <a:spAutoFit/>
          </a:bodyPr>
          <a:lstStyle/>
          <a:p>
            <a:pPr algn="just">
              <a:lnSpc>
                <a:spcPct val="150000"/>
              </a:lnSpc>
              <a:spcBef>
                <a:spcPts val="100"/>
              </a:spcBef>
              <a:spcAft>
                <a:spcPts val="100"/>
              </a:spcAft>
            </a:pPr>
            <a:r>
              <a:rPr lang="vi-VN" sz="2100" b="1">
                <a:latin typeface="+mn-lt"/>
                <a:ea typeface="Times New Roman" panose="02020603050405020304" pitchFamily="18" charset="0"/>
              </a:rPr>
              <a:t>Câu 2. </a:t>
            </a:r>
            <a:r>
              <a:rPr lang="vi-VN" sz="2100">
                <a:latin typeface="+mn-lt"/>
                <a:ea typeface="Times New Roman" panose="02020603050405020304" pitchFamily="18" charset="0"/>
              </a:rPr>
              <a:t>Công ty cổ phần Bưu chính Viettel có mã cổ phiếu là VTP thực hiện chi trả cổ tức năm 2022 bằng cổ phiếu với tỉ lệ như sau</a:t>
            </a:r>
            <a:r>
              <a:rPr lang="vi-VN" sz="2100">
                <a:latin typeface="+mn-lt"/>
                <a:ea typeface="Times New Roman" panose="02020603050405020304" pitchFamily="18" charset="0"/>
              </a:rPr>
              <a:t>: </a:t>
            </a:r>
            <a:r>
              <a:rPr lang="en-US" sz="2100" smtClean="0">
                <a:latin typeface="+mn-lt"/>
                <a:ea typeface="Times New Roman" panose="02020603050405020304" pitchFamily="18" charset="0"/>
              </a:rPr>
              <a:t>  </a:t>
            </a:r>
            <a:r>
              <a:rPr lang="vi-VN" sz="2100" smtClean="0">
                <a:latin typeface="+mn-lt"/>
                <a:ea typeface="Times New Roman" panose="02020603050405020304" pitchFamily="18" charset="0"/>
              </a:rPr>
              <a:t>cổ </a:t>
            </a:r>
            <a:r>
              <a:rPr lang="vi-VN" sz="2100">
                <a:latin typeface="+mn-lt"/>
                <a:ea typeface="Times New Roman" panose="02020603050405020304" pitchFamily="18" charset="0"/>
              </a:rPr>
              <a:t>đông sở hữu 10 000 cổ phần tại ngày chốt danh sách cổ đông thì nhận 761 cổ phiếu mới. Một cổ đông nắm giữ 3 000 cổ phiếu VTP thì sẽ được được thêm số cổ phiếu là:</a:t>
            </a:r>
          </a:p>
          <a:p>
            <a:pPr algn="just">
              <a:lnSpc>
                <a:spcPct val="250000"/>
              </a:lnSpc>
              <a:spcBef>
                <a:spcPts val="100"/>
              </a:spcBef>
              <a:spcAft>
                <a:spcPts val="100"/>
              </a:spcAft>
            </a:pPr>
            <a:r>
              <a:rPr lang="en-US" sz="2100" smtClean="0">
                <a:latin typeface="+mn-lt"/>
                <a:ea typeface="Times New Roman" panose="02020603050405020304" pitchFamily="18" charset="0"/>
              </a:rPr>
              <a:t>	</a:t>
            </a:r>
            <a:r>
              <a:rPr lang="vi-VN" sz="2100" smtClean="0">
                <a:latin typeface="+mn-lt"/>
                <a:ea typeface="Times New Roman" panose="02020603050405020304" pitchFamily="18" charset="0"/>
              </a:rPr>
              <a:t>A</a:t>
            </a:r>
            <a:r>
              <a:rPr lang="vi-VN" sz="2100">
                <a:latin typeface="+mn-lt"/>
                <a:ea typeface="Times New Roman" panose="02020603050405020304" pitchFamily="18" charset="0"/>
              </a:rPr>
              <a:t>. 1000 </a:t>
            </a:r>
            <a:r>
              <a:rPr lang="vi-VN" sz="2100">
                <a:latin typeface="+mn-lt"/>
                <a:ea typeface="Times New Roman" panose="02020603050405020304" pitchFamily="18" charset="0"/>
              </a:rPr>
              <a:t>cổ </a:t>
            </a:r>
            <a:r>
              <a:rPr lang="vi-VN" sz="2100" smtClean="0">
                <a:latin typeface="+mn-lt"/>
                <a:ea typeface="Times New Roman" panose="02020603050405020304" pitchFamily="18" charset="0"/>
              </a:rPr>
              <a:t>phiếu</a:t>
            </a:r>
            <a:r>
              <a:rPr lang="en-US" sz="2100" smtClean="0">
                <a:latin typeface="+mn-lt"/>
                <a:ea typeface="Times New Roman" panose="02020603050405020304" pitchFamily="18" charset="0"/>
              </a:rPr>
              <a:t>		</a:t>
            </a:r>
            <a:r>
              <a:rPr lang="vi-VN" sz="2100" smtClean="0">
                <a:latin typeface="+mn-lt"/>
                <a:ea typeface="Times New Roman" panose="02020603050405020304" pitchFamily="18" charset="0"/>
              </a:rPr>
              <a:t>B</a:t>
            </a:r>
            <a:r>
              <a:rPr lang="vi-VN" sz="2100">
                <a:latin typeface="+mn-lt"/>
                <a:ea typeface="Times New Roman" panose="02020603050405020304" pitchFamily="18" charset="0"/>
              </a:rPr>
              <a:t>. 220 cổ phiếu</a:t>
            </a:r>
          </a:p>
          <a:p>
            <a:pPr algn="just">
              <a:lnSpc>
                <a:spcPct val="250000"/>
              </a:lnSpc>
              <a:spcBef>
                <a:spcPts val="100"/>
              </a:spcBef>
              <a:spcAft>
                <a:spcPts val="100"/>
              </a:spcAft>
            </a:pPr>
            <a:r>
              <a:rPr lang="en-US" sz="2100" smtClean="0">
                <a:latin typeface="+mn-lt"/>
                <a:ea typeface="Times New Roman" panose="02020603050405020304" pitchFamily="18" charset="0"/>
              </a:rPr>
              <a:t>	</a:t>
            </a:r>
            <a:r>
              <a:rPr lang="vi-VN" sz="2100" smtClean="0">
                <a:latin typeface="+mn-lt"/>
                <a:ea typeface="Times New Roman" panose="02020603050405020304" pitchFamily="18" charset="0"/>
              </a:rPr>
              <a:t>C</a:t>
            </a:r>
            <a:r>
              <a:rPr lang="vi-VN" sz="2100">
                <a:latin typeface="+mn-lt"/>
                <a:ea typeface="Times New Roman" panose="02020603050405020304" pitchFamily="18" charset="0"/>
              </a:rPr>
              <a:t>. 322 </a:t>
            </a:r>
            <a:r>
              <a:rPr lang="vi-VN" sz="2100">
                <a:latin typeface="+mn-lt"/>
                <a:ea typeface="Times New Roman" panose="02020603050405020304" pitchFamily="18" charset="0"/>
              </a:rPr>
              <a:t>cổ </a:t>
            </a:r>
            <a:r>
              <a:rPr lang="vi-VN" sz="2100" smtClean="0">
                <a:latin typeface="+mn-lt"/>
                <a:ea typeface="Times New Roman" panose="02020603050405020304" pitchFamily="18" charset="0"/>
              </a:rPr>
              <a:t>phiếu</a:t>
            </a:r>
            <a:r>
              <a:rPr lang="en-US" sz="2100" smtClean="0">
                <a:latin typeface="+mn-lt"/>
                <a:ea typeface="Times New Roman" panose="02020603050405020304" pitchFamily="18" charset="0"/>
              </a:rPr>
              <a:t>		</a:t>
            </a:r>
            <a:r>
              <a:rPr lang="vi-VN" sz="2100" smtClean="0">
                <a:latin typeface="+mn-lt"/>
                <a:ea typeface="Times New Roman" panose="02020603050405020304" pitchFamily="18" charset="0"/>
              </a:rPr>
              <a:t>D. </a:t>
            </a:r>
            <a:r>
              <a:rPr lang="vi-VN" sz="2100">
                <a:latin typeface="+mn-lt"/>
                <a:ea typeface="Times New Roman" panose="02020603050405020304" pitchFamily="18" charset="0"/>
              </a:rPr>
              <a:t>228 </a:t>
            </a:r>
            <a:r>
              <a:rPr lang="vi-VN" sz="2100">
                <a:latin typeface="+mn-lt"/>
                <a:ea typeface="Times New Roman" panose="02020603050405020304" pitchFamily="18" charset="0"/>
              </a:rPr>
              <a:t>cổ </a:t>
            </a:r>
            <a:r>
              <a:rPr lang="vi-VN" sz="2100" smtClean="0">
                <a:latin typeface="+mn-lt"/>
                <a:ea typeface="Times New Roman" panose="02020603050405020304" pitchFamily="18" charset="0"/>
              </a:rPr>
              <a:t>phiếu</a:t>
            </a:r>
            <a:endParaRPr lang="vi-VN" sz="2100">
              <a:latin typeface="+mn-lt"/>
              <a:ea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7823524" y="3922776"/>
            <a:ext cx="1220724" cy="1220724"/>
          </a:xfrm>
          <a:prstGeom prst="rect">
            <a:avLst/>
          </a:prstGeom>
        </p:spPr>
      </p:pic>
      <p:pic>
        <p:nvPicPr>
          <p:cNvPr id="6" name="Picture 5"/>
          <p:cNvPicPr>
            <a:picLocks noChangeAspect="1"/>
          </p:cNvPicPr>
          <p:nvPr/>
        </p:nvPicPr>
        <p:blipFill>
          <a:blip r:embed="rId4"/>
          <a:stretch>
            <a:fillRect/>
          </a:stretch>
        </p:blipFill>
        <p:spPr>
          <a:xfrm>
            <a:off x="5022764" y="3824686"/>
            <a:ext cx="657936" cy="513304"/>
          </a:xfrm>
          <a:prstGeom prst="rect">
            <a:avLst/>
          </a:prstGeom>
        </p:spPr>
      </p:pic>
    </p:spTree>
    <p:extLst>
      <p:ext uri="{BB962C8B-B14F-4D97-AF65-F5344CB8AC3E}">
        <p14:creationId xmlns:p14="http://schemas.microsoft.com/office/powerpoint/2010/main" val="115987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4" name="Rectangle 3"/>
          <p:cNvSpPr/>
          <p:nvPr/>
        </p:nvSpPr>
        <p:spPr>
          <a:xfrm>
            <a:off x="246888" y="129917"/>
            <a:ext cx="8613648" cy="1287532"/>
          </a:xfrm>
          <a:prstGeom prst="rect">
            <a:avLst/>
          </a:prstGeom>
        </p:spPr>
        <p:txBody>
          <a:bodyPr wrap="square">
            <a:spAutoFit/>
          </a:bodyPr>
          <a:lstStyle/>
          <a:p>
            <a:pPr lvl="0" algn="just">
              <a:lnSpc>
                <a:spcPct val="150000"/>
              </a:lnSpc>
              <a:spcBef>
                <a:spcPts val="100"/>
              </a:spcBef>
              <a:spcAft>
                <a:spcPts val="100"/>
              </a:spcAft>
              <a:defRPr/>
            </a:pPr>
            <a:r>
              <a:rPr lang="vi-VN" sz="1800" b="1">
                <a:ea typeface="Times New Roman" panose="02020603050405020304" pitchFamily="18" charset="0"/>
              </a:rPr>
              <a:t>Câu 3. </a:t>
            </a:r>
            <a:r>
              <a:rPr lang="vi-VN" sz="1800">
                <a:ea typeface="Times New Roman" panose="02020603050405020304" pitchFamily="18" charset="0"/>
              </a:rPr>
              <a:t>Cho hình ảnh về số liệu giá cao nhất, giá thấp nhất trong ngày 21/07/2023 của Công ty Cổ phần Dược phẩm Trung ương 3 (mã cố phiếu DP3), giá trung bình của cổ phiếu trong ngày hôm đó là:</a:t>
            </a:r>
            <a:endParaRPr kumimoji="0" lang="en-US" sz="1800" i="0" u="none" strike="noStrike" kern="0" cap="none" spc="0" normalizeH="0" baseline="0" noProof="0">
              <a:ln>
                <a:noFill/>
              </a:ln>
              <a:solidFill>
                <a:srgbClr val="000000"/>
              </a:solidFill>
              <a:effectLst/>
              <a:uLnTx/>
              <a:uFillTx/>
              <a:ea typeface="Times New Roman" panose="02020603050405020304" pitchFamily="18" charset="0"/>
              <a:sym typeface="Arial"/>
            </a:endParaRPr>
          </a:p>
        </p:txBody>
      </p:sp>
      <p:pic>
        <p:nvPicPr>
          <p:cNvPr id="5" name="Picture 4"/>
          <p:cNvPicPr>
            <a:picLocks noChangeAspect="1"/>
          </p:cNvPicPr>
          <p:nvPr/>
        </p:nvPicPr>
        <p:blipFill>
          <a:blip r:embed="rId3"/>
          <a:stretch>
            <a:fillRect/>
          </a:stretch>
        </p:blipFill>
        <p:spPr>
          <a:xfrm>
            <a:off x="167503" y="2999819"/>
            <a:ext cx="1103513" cy="1103513"/>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1985641" y="1509976"/>
            <a:ext cx="5136142" cy="2726465"/>
          </a:xfrm>
          <a:prstGeom prst="rect">
            <a:avLst/>
          </a:prstGeom>
        </p:spPr>
      </p:pic>
      <p:sp>
        <p:nvSpPr>
          <p:cNvPr id="3" name="Rectangle 2"/>
          <p:cNvSpPr/>
          <p:nvPr/>
        </p:nvSpPr>
        <p:spPr>
          <a:xfrm>
            <a:off x="246888" y="4444758"/>
            <a:ext cx="8613648" cy="456535"/>
          </a:xfrm>
          <a:prstGeom prst="rect">
            <a:avLst/>
          </a:prstGeom>
        </p:spPr>
        <p:txBody>
          <a:bodyPr wrap="square">
            <a:spAutoFit/>
          </a:bodyPr>
          <a:lstStyle/>
          <a:p>
            <a:pPr algn="ctr">
              <a:lnSpc>
                <a:spcPct val="150000"/>
              </a:lnSpc>
              <a:spcBef>
                <a:spcPts val="100"/>
              </a:spcBef>
              <a:spcAft>
                <a:spcPts val="100"/>
              </a:spcAft>
            </a:pPr>
            <a:r>
              <a:rPr lang="fr-FR" sz="1800">
                <a:latin typeface="+mj-lt"/>
                <a:ea typeface="Calibri" panose="020F0502020204030204" pitchFamily="34" charset="0"/>
                <a:cs typeface="Times New Roman" panose="02020603050405020304" pitchFamily="18" charset="0"/>
              </a:rPr>
              <a:t>A. 72 </a:t>
            </a:r>
            <a:r>
              <a:rPr lang="fr-FR" sz="1800">
                <a:latin typeface="+mj-lt"/>
                <a:ea typeface="Calibri" panose="020F0502020204030204" pitchFamily="34" charset="0"/>
                <a:cs typeface="Times New Roman" panose="02020603050405020304" pitchFamily="18" charset="0"/>
              </a:rPr>
              <a:t>000 </a:t>
            </a:r>
            <a:r>
              <a:rPr lang="fr-FR" sz="1800" smtClean="0">
                <a:latin typeface="+mj-lt"/>
                <a:ea typeface="Calibri" panose="020F0502020204030204" pitchFamily="34" charset="0"/>
                <a:cs typeface="Times New Roman" panose="02020603050405020304" pitchFamily="18" charset="0"/>
              </a:rPr>
              <a:t>đồng	</a:t>
            </a:r>
            <a:r>
              <a:rPr lang="en-US" sz="1800" smtClean="0">
                <a:latin typeface="+mj-lt"/>
                <a:ea typeface="Calibri" panose="020F0502020204030204" pitchFamily="34" charset="0"/>
                <a:cs typeface="Times New Roman" panose="02020603050405020304" pitchFamily="18" charset="0"/>
              </a:rPr>
              <a:t>    </a:t>
            </a:r>
            <a:r>
              <a:rPr lang="fr-FR" sz="1800" smtClean="0">
                <a:latin typeface="+mj-lt"/>
                <a:ea typeface="Calibri" panose="020F0502020204030204" pitchFamily="34" charset="0"/>
                <a:cs typeface="Times New Roman" panose="02020603050405020304" pitchFamily="18" charset="0"/>
              </a:rPr>
              <a:t>B</a:t>
            </a:r>
            <a:r>
              <a:rPr lang="fr-FR" sz="1800">
                <a:latin typeface="+mj-lt"/>
                <a:ea typeface="Calibri" panose="020F0502020204030204" pitchFamily="34" charset="0"/>
                <a:cs typeface="Times New Roman" panose="02020603050405020304" pitchFamily="18" charset="0"/>
              </a:rPr>
              <a:t>. 69 </a:t>
            </a:r>
            <a:r>
              <a:rPr lang="fr-FR" sz="1800">
                <a:latin typeface="+mj-lt"/>
                <a:ea typeface="Calibri" panose="020F0502020204030204" pitchFamily="34" charset="0"/>
                <a:cs typeface="Times New Roman" panose="02020603050405020304" pitchFamily="18" charset="0"/>
              </a:rPr>
              <a:t>500 </a:t>
            </a:r>
            <a:r>
              <a:rPr lang="fr-FR" sz="1800" smtClean="0">
                <a:latin typeface="+mj-lt"/>
                <a:ea typeface="Calibri" panose="020F0502020204030204" pitchFamily="34" charset="0"/>
                <a:cs typeface="Times New Roman" panose="02020603050405020304" pitchFamily="18" charset="0"/>
              </a:rPr>
              <a:t>đồng	         C</a:t>
            </a:r>
            <a:r>
              <a:rPr lang="fr-FR" sz="1800">
                <a:latin typeface="+mj-lt"/>
                <a:ea typeface="Calibri" panose="020F0502020204030204" pitchFamily="34" charset="0"/>
                <a:cs typeface="Times New Roman" panose="02020603050405020304" pitchFamily="18" charset="0"/>
              </a:rPr>
              <a:t>. 70 </a:t>
            </a:r>
            <a:r>
              <a:rPr lang="fr-FR" sz="1800">
                <a:latin typeface="+mj-lt"/>
                <a:ea typeface="Calibri" panose="020F0502020204030204" pitchFamily="34" charset="0"/>
                <a:cs typeface="Times New Roman" panose="02020603050405020304" pitchFamily="18" charset="0"/>
              </a:rPr>
              <a:t>500 </a:t>
            </a:r>
            <a:r>
              <a:rPr lang="fr-FR" sz="1800" smtClean="0">
                <a:latin typeface="+mj-lt"/>
                <a:ea typeface="Calibri" panose="020F0502020204030204" pitchFamily="34" charset="0"/>
                <a:cs typeface="Times New Roman" panose="02020603050405020304" pitchFamily="18" charset="0"/>
              </a:rPr>
              <a:t>đồng	 D</a:t>
            </a:r>
            <a:r>
              <a:rPr lang="fr-FR" sz="1800">
                <a:latin typeface="+mj-lt"/>
                <a:ea typeface="Calibri" panose="020F0502020204030204" pitchFamily="34" charset="0"/>
                <a:cs typeface="Times New Roman" panose="02020603050405020304" pitchFamily="18" charset="0"/>
              </a:rPr>
              <a:t>. 71 </a:t>
            </a:r>
            <a:r>
              <a:rPr lang="fr-FR" sz="1800">
                <a:latin typeface="+mj-lt"/>
                <a:ea typeface="Calibri" panose="020F0502020204030204" pitchFamily="34" charset="0"/>
                <a:cs typeface="Times New Roman" panose="02020603050405020304" pitchFamily="18" charset="0"/>
              </a:rPr>
              <a:t>800 </a:t>
            </a:r>
            <a:r>
              <a:rPr lang="fr-FR" sz="1800" smtClean="0">
                <a:latin typeface="+mj-lt"/>
                <a:ea typeface="Calibri" panose="020F0502020204030204" pitchFamily="34" charset="0"/>
                <a:cs typeface="Times New Roman" panose="02020603050405020304" pitchFamily="18" charset="0"/>
              </a:rPr>
              <a:t>đồng</a:t>
            </a:r>
            <a:endParaRPr lang="en-US" sz="1800">
              <a:latin typeface="+mj-lt"/>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6"/>
          <a:stretch>
            <a:fillRect/>
          </a:stretch>
        </p:blipFill>
        <p:spPr>
          <a:xfrm>
            <a:off x="4453128" y="4328969"/>
            <a:ext cx="657936" cy="513304"/>
          </a:xfrm>
          <a:prstGeom prst="rect">
            <a:avLst/>
          </a:prstGeom>
        </p:spPr>
      </p:pic>
    </p:spTree>
    <p:extLst>
      <p:ext uri="{BB962C8B-B14F-4D97-AF65-F5344CB8AC3E}">
        <p14:creationId xmlns:p14="http://schemas.microsoft.com/office/powerpoint/2010/main" val="380452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4" name="Rectangle 3"/>
          <p:cNvSpPr/>
          <p:nvPr/>
        </p:nvSpPr>
        <p:spPr>
          <a:xfrm>
            <a:off x="447225" y="589263"/>
            <a:ext cx="8196350" cy="3698448"/>
          </a:xfrm>
          <a:prstGeom prst="rect">
            <a:avLst/>
          </a:prstGeom>
        </p:spPr>
        <p:txBody>
          <a:bodyPr wrap="square">
            <a:spAutoFit/>
          </a:bodyPr>
          <a:lstStyle/>
          <a:p>
            <a:pPr algn="just">
              <a:lnSpc>
                <a:spcPct val="150000"/>
              </a:lnSpc>
              <a:spcBef>
                <a:spcPts val="100"/>
              </a:spcBef>
              <a:spcAft>
                <a:spcPts val="100"/>
              </a:spcAft>
            </a:pPr>
            <a:r>
              <a:rPr lang="vi-VN" sz="2100" b="1">
                <a:latin typeface="+mn-lt"/>
                <a:ea typeface="Calibri" panose="020F0502020204030204" pitchFamily="34" charset="0"/>
              </a:rPr>
              <a:t>Câu 4. </a:t>
            </a:r>
            <a:r>
              <a:rPr lang="vi-VN" sz="2100">
                <a:latin typeface="+mn-lt"/>
                <a:ea typeface="Calibri" panose="020F0502020204030204" pitchFamily="34" charset="0"/>
              </a:rPr>
              <a:t>Bạn An mua 5 000 cổ phiếu mã DP3 ngày 1/11/2020 với giá 27 400 đồng/cổ phiếu. Biết giá cổ phiếu trung bình ngày 01/03/2022 là 39 700 đồng/cổ phiếu. Tính số tiền lãi An thu được nếu An bán 5 000 cổ phiếu vào ngày 01/03/2022.</a:t>
            </a:r>
          </a:p>
          <a:p>
            <a:pPr algn="just">
              <a:lnSpc>
                <a:spcPct val="250000"/>
              </a:lnSpc>
              <a:spcBef>
                <a:spcPts val="100"/>
              </a:spcBef>
              <a:spcAft>
                <a:spcPts val="100"/>
              </a:spcAft>
            </a:pPr>
            <a:r>
              <a:rPr lang="en-US" sz="2100" smtClean="0">
                <a:latin typeface="+mn-lt"/>
                <a:ea typeface="Calibri" panose="020F0502020204030204" pitchFamily="34" charset="0"/>
              </a:rPr>
              <a:t>	</a:t>
            </a:r>
            <a:r>
              <a:rPr lang="vi-VN" sz="2100" smtClean="0">
                <a:latin typeface="+mn-lt"/>
                <a:ea typeface="Calibri" panose="020F0502020204030204" pitchFamily="34" charset="0"/>
              </a:rPr>
              <a:t>A</a:t>
            </a:r>
            <a:r>
              <a:rPr lang="vi-VN" sz="2100">
                <a:latin typeface="+mn-lt"/>
                <a:ea typeface="Calibri" panose="020F0502020204030204" pitchFamily="34" charset="0"/>
              </a:rPr>
              <a:t>. 61 500 </a:t>
            </a:r>
            <a:r>
              <a:rPr lang="vi-VN" sz="2100">
                <a:latin typeface="+mn-lt"/>
                <a:ea typeface="Calibri" panose="020F0502020204030204" pitchFamily="34" charset="0"/>
              </a:rPr>
              <a:t>000 </a:t>
            </a:r>
            <a:r>
              <a:rPr lang="vi-VN" sz="2100" smtClean="0">
                <a:latin typeface="+mn-lt"/>
                <a:ea typeface="Calibri" panose="020F0502020204030204" pitchFamily="34" charset="0"/>
              </a:rPr>
              <a:t>đồng</a:t>
            </a:r>
            <a:r>
              <a:rPr lang="en-US" sz="2100" smtClean="0">
                <a:latin typeface="+mn-lt"/>
                <a:ea typeface="Calibri" panose="020F0502020204030204" pitchFamily="34" charset="0"/>
              </a:rPr>
              <a:t>		</a:t>
            </a:r>
            <a:r>
              <a:rPr lang="vi-VN" sz="2100" smtClean="0">
                <a:latin typeface="+mn-lt"/>
                <a:ea typeface="Calibri" panose="020F0502020204030204" pitchFamily="34" charset="0"/>
              </a:rPr>
              <a:t>B</a:t>
            </a:r>
            <a:r>
              <a:rPr lang="vi-VN" sz="2100">
                <a:latin typeface="+mn-lt"/>
                <a:ea typeface="Calibri" panose="020F0502020204030204" pitchFamily="34" charset="0"/>
              </a:rPr>
              <a:t>. 62 500 </a:t>
            </a:r>
            <a:r>
              <a:rPr lang="vi-VN" sz="2100">
                <a:latin typeface="+mn-lt"/>
                <a:ea typeface="Calibri" panose="020F0502020204030204" pitchFamily="34" charset="0"/>
              </a:rPr>
              <a:t>000 </a:t>
            </a:r>
            <a:r>
              <a:rPr lang="vi-VN" sz="2100" smtClean="0">
                <a:latin typeface="+mn-lt"/>
                <a:ea typeface="Calibri" panose="020F0502020204030204" pitchFamily="34" charset="0"/>
              </a:rPr>
              <a:t>đồng</a:t>
            </a:r>
            <a:endParaRPr lang="vi-VN" sz="2100">
              <a:latin typeface="+mn-lt"/>
              <a:ea typeface="Calibri" panose="020F0502020204030204" pitchFamily="34" charset="0"/>
            </a:endParaRPr>
          </a:p>
          <a:p>
            <a:pPr algn="just">
              <a:lnSpc>
                <a:spcPct val="250000"/>
              </a:lnSpc>
              <a:spcBef>
                <a:spcPts val="100"/>
              </a:spcBef>
              <a:spcAft>
                <a:spcPts val="100"/>
              </a:spcAft>
            </a:pPr>
            <a:r>
              <a:rPr lang="en-US" sz="2100" smtClean="0">
                <a:latin typeface="+mn-lt"/>
                <a:ea typeface="Calibri" panose="020F0502020204030204" pitchFamily="34" charset="0"/>
              </a:rPr>
              <a:t>	</a:t>
            </a:r>
            <a:r>
              <a:rPr lang="vi-VN" sz="2100" smtClean="0">
                <a:latin typeface="+mn-lt"/>
                <a:ea typeface="Calibri" panose="020F0502020204030204" pitchFamily="34" charset="0"/>
              </a:rPr>
              <a:t>C</a:t>
            </a:r>
            <a:r>
              <a:rPr lang="vi-VN" sz="2100">
                <a:latin typeface="+mn-lt"/>
                <a:ea typeface="Calibri" panose="020F0502020204030204" pitchFamily="34" charset="0"/>
              </a:rPr>
              <a:t>. 70 000 </a:t>
            </a:r>
            <a:r>
              <a:rPr lang="vi-VN" sz="2100">
                <a:latin typeface="+mn-lt"/>
                <a:ea typeface="Calibri" panose="020F0502020204030204" pitchFamily="34" charset="0"/>
              </a:rPr>
              <a:t>000 </a:t>
            </a:r>
            <a:r>
              <a:rPr lang="vi-VN" sz="2100" smtClean="0">
                <a:latin typeface="+mn-lt"/>
                <a:ea typeface="Calibri" panose="020F0502020204030204" pitchFamily="34" charset="0"/>
              </a:rPr>
              <a:t>đồng</a:t>
            </a:r>
            <a:r>
              <a:rPr lang="en-US" sz="2100" smtClean="0">
                <a:latin typeface="+mn-lt"/>
                <a:ea typeface="Calibri" panose="020F0502020204030204" pitchFamily="34" charset="0"/>
              </a:rPr>
              <a:t>		</a:t>
            </a:r>
            <a:r>
              <a:rPr lang="vi-VN" sz="2100" smtClean="0">
                <a:latin typeface="+mn-lt"/>
                <a:ea typeface="Calibri" panose="020F0502020204030204" pitchFamily="34" charset="0"/>
              </a:rPr>
              <a:t>D</a:t>
            </a:r>
            <a:r>
              <a:rPr lang="vi-VN" sz="2100">
                <a:latin typeface="+mn-lt"/>
                <a:ea typeface="Calibri" panose="020F0502020204030204" pitchFamily="34" charset="0"/>
              </a:rPr>
              <a:t>. 60 000 </a:t>
            </a:r>
            <a:r>
              <a:rPr lang="vi-VN" sz="2100">
                <a:latin typeface="+mn-lt"/>
                <a:ea typeface="Calibri" panose="020F0502020204030204" pitchFamily="34" charset="0"/>
              </a:rPr>
              <a:t>000 </a:t>
            </a:r>
            <a:r>
              <a:rPr lang="vi-VN" sz="2100" smtClean="0">
                <a:latin typeface="+mn-lt"/>
                <a:ea typeface="Calibri" panose="020F0502020204030204" pitchFamily="34" charset="0"/>
              </a:rPr>
              <a:t>đồng</a:t>
            </a:r>
            <a:endParaRPr lang="vi-VN" sz="2100">
              <a:latin typeface="+mn-lt"/>
              <a:ea typeface="Calibri" panose="020F0502020204030204" pitchFamily="34" charset="0"/>
            </a:endParaRPr>
          </a:p>
        </p:txBody>
      </p:sp>
      <p:pic>
        <p:nvPicPr>
          <p:cNvPr id="5" name="Picture 4"/>
          <p:cNvPicPr>
            <a:picLocks noChangeAspect="1"/>
          </p:cNvPicPr>
          <p:nvPr/>
        </p:nvPicPr>
        <p:blipFill>
          <a:blip r:embed="rId3"/>
          <a:stretch>
            <a:fillRect/>
          </a:stretch>
        </p:blipFill>
        <p:spPr>
          <a:xfrm>
            <a:off x="7716290" y="3815542"/>
            <a:ext cx="1327958" cy="1327958"/>
          </a:xfrm>
          <a:prstGeom prst="rect">
            <a:avLst/>
          </a:prstGeom>
        </p:spPr>
      </p:pic>
      <p:pic>
        <p:nvPicPr>
          <p:cNvPr id="6" name="Picture 5"/>
          <p:cNvPicPr>
            <a:picLocks noChangeAspect="1"/>
          </p:cNvPicPr>
          <p:nvPr/>
        </p:nvPicPr>
        <p:blipFill>
          <a:blip r:embed="rId4"/>
          <a:stretch>
            <a:fillRect/>
          </a:stretch>
        </p:blipFill>
        <p:spPr>
          <a:xfrm>
            <a:off x="1025391" y="2728825"/>
            <a:ext cx="657936" cy="513304"/>
          </a:xfrm>
          <a:prstGeom prst="rect">
            <a:avLst/>
          </a:prstGeom>
        </p:spPr>
      </p:pic>
    </p:spTree>
    <p:extLst>
      <p:ext uri="{BB962C8B-B14F-4D97-AF65-F5344CB8AC3E}">
        <p14:creationId xmlns:p14="http://schemas.microsoft.com/office/powerpoint/2010/main" val="50793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4" name="Rectangle 3"/>
          <p:cNvSpPr/>
          <p:nvPr/>
        </p:nvSpPr>
        <p:spPr>
          <a:xfrm>
            <a:off x="456369" y="616695"/>
            <a:ext cx="8196350" cy="3698448"/>
          </a:xfrm>
          <a:prstGeom prst="rect">
            <a:avLst/>
          </a:prstGeom>
        </p:spPr>
        <p:txBody>
          <a:bodyPr wrap="square">
            <a:spAutoFit/>
          </a:bodyPr>
          <a:lstStyle/>
          <a:p>
            <a:pPr lvl="0" algn="just">
              <a:lnSpc>
                <a:spcPct val="150000"/>
              </a:lnSpc>
              <a:spcBef>
                <a:spcPts val="100"/>
              </a:spcBef>
              <a:spcAft>
                <a:spcPts val="100"/>
              </a:spcAft>
            </a:pPr>
            <a:r>
              <a:rPr lang="vi-VN" sz="2100" b="1">
                <a:ea typeface="Calibri" panose="020F0502020204030204" pitchFamily="34" charset="0"/>
              </a:rPr>
              <a:t>Câu 5. </a:t>
            </a:r>
            <a:r>
              <a:rPr lang="vi-VN" sz="2100">
                <a:ea typeface="Calibri" panose="020F0502020204030204" pitchFamily="34" charset="0"/>
              </a:rPr>
              <a:t>Bạn An mua 5 000 cổ phiếu mã DP3 ngày 1/11/2020 với giá 27 400 đồng/cổ phiếu. Biết giá cổ phiếu trung bình ngày 31/12/2020 là 25 840 đồng/cổ phiếu. Tính số tiền lãi hoặc lỗ An thu được nếu An bán 5 000 cổ phiếu vào ngày 31/12/2020.</a:t>
            </a:r>
          </a:p>
          <a:p>
            <a:pPr lvl="0" algn="just">
              <a:lnSpc>
                <a:spcPct val="250000"/>
              </a:lnSpc>
              <a:spcBef>
                <a:spcPts val="100"/>
              </a:spcBef>
              <a:spcAft>
                <a:spcPts val="100"/>
              </a:spcAft>
            </a:pPr>
            <a:r>
              <a:rPr lang="en-US" sz="2100" smtClean="0">
                <a:ea typeface="Calibri" panose="020F0502020204030204" pitchFamily="34" charset="0"/>
              </a:rPr>
              <a:t>	</a:t>
            </a:r>
            <a:r>
              <a:rPr lang="vi-VN" sz="2100" smtClean="0">
                <a:ea typeface="Calibri" panose="020F0502020204030204" pitchFamily="34" charset="0"/>
              </a:rPr>
              <a:t>A</a:t>
            </a:r>
            <a:r>
              <a:rPr lang="vi-VN" sz="2100">
                <a:ea typeface="Calibri" panose="020F0502020204030204" pitchFamily="34" charset="0"/>
              </a:rPr>
              <a:t>. lãi 7 800 </a:t>
            </a:r>
            <a:r>
              <a:rPr lang="vi-VN" sz="2100">
                <a:ea typeface="Calibri" panose="020F0502020204030204" pitchFamily="34" charset="0"/>
              </a:rPr>
              <a:t>000 </a:t>
            </a:r>
            <a:r>
              <a:rPr lang="vi-VN" sz="2100" smtClean="0">
                <a:ea typeface="Calibri" panose="020F0502020204030204" pitchFamily="34" charset="0"/>
              </a:rPr>
              <a:t>đồng</a:t>
            </a:r>
            <a:r>
              <a:rPr lang="en-US" sz="2100" smtClean="0">
                <a:ea typeface="Calibri" panose="020F0502020204030204" pitchFamily="34" charset="0"/>
              </a:rPr>
              <a:t>		</a:t>
            </a:r>
            <a:r>
              <a:rPr lang="vi-VN" sz="2100" smtClean="0">
                <a:ea typeface="Calibri" panose="020F0502020204030204" pitchFamily="34" charset="0"/>
              </a:rPr>
              <a:t>B</a:t>
            </a:r>
            <a:r>
              <a:rPr lang="vi-VN" sz="2100">
                <a:ea typeface="Calibri" panose="020F0502020204030204" pitchFamily="34" charset="0"/>
              </a:rPr>
              <a:t>. lỗ 7 800 000 đồng</a:t>
            </a:r>
          </a:p>
          <a:p>
            <a:pPr lvl="0" algn="just">
              <a:lnSpc>
                <a:spcPct val="250000"/>
              </a:lnSpc>
              <a:spcBef>
                <a:spcPts val="100"/>
              </a:spcBef>
              <a:spcAft>
                <a:spcPts val="100"/>
              </a:spcAft>
            </a:pPr>
            <a:r>
              <a:rPr lang="en-US" sz="2100" smtClean="0">
                <a:ea typeface="Calibri" panose="020F0502020204030204" pitchFamily="34" charset="0"/>
              </a:rPr>
              <a:t>	</a:t>
            </a:r>
            <a:r>
              <a:rPr lang="vi-VN" sz="2100" smtClean="0">
                <a:ea typeface="Calibri" panose="020F0502020204030204" pitchFamily="34" charset="0"/>
              </a:rPr>
              <a:t>C</a:t>
            </a:r>
            <a:r>
              <a:rPr lang="vi-VN" sz="2100">
                <a:ea typeface="Calibri" panose="020F0502020204030204" pitchFamily="34" charset="0"/>
              </a:rPr>
              <a:t>. lãi 2 400 </a:t>
            </a:r>
            <a:r>
              <a:rPr lang="vi-VN" sz="2100">
                <a:ea typeface="Calibri" panose="020F0502020204030204" pitchFamily="34" charset="0"/>
              </a:rPr>
              <a:t>000 </a:t>
            </a:r>
            <a:r>
              <a:rPr lang="vi-VN" sz="2100" smtClean="0">
                <a:ea typeface="Calibri" panose="020F0502020204030204" pitchFamily="34" charset="0"/>
              </a:rPr>
              <a:t>đồng</a:t>
            </a:r>
            <a:r>
              <a:rPr lang="en-US" sz="2100" smtClean="0">
                <a:ea typeface="Calibri" panose="020F0502020204030204" pitchFamily="34" charset="0"/>
              </a:rPr>
              <a:t>		</a:t>
            </a:r>
            <a:r>
              <a:rPr lang="vi-VN" sz="2100" smtClean="0">
                <a:ea typeface="Calibri" panose="020F0502020204030204" pitchFamily="34" charset="0"/>
              </a:rPr>
              <a:t>D</a:t>
            </a:r>
            <a:r>
              <a:rPr lang="vi-VN" sz="2100">
                <a:ea typeface="Calibri" panose="020F0502020204030204" pitchFamily="34" charset="0"/>
              </a:rPr>
              <a:t>. lỗ 2 400 </a:t>
            </a:r>
            <a:r>
              <a:rPr lang="vi-VN" sz="2100">
                <a:ea typeface="Calibri" panose="020F0502020204030204" pitchFamily="34" charset="0"/>
              </a:rPr>
              <a:t>000 </a:t>
            </a:r>
            <a:r>
              <a:rPr lang="vi-VN" sz="2100" smtClean="0">
                <a:ea typeface="Calibri" panose="020F0502020204030204" pitchFamily="34" charset="0"/>
              </a:rPr>
              <a:t>đồng</a:t>
            </a:r>
            <a:endParaRPr lang="vi-VN" sz="2100">
              <a:ea typeface="Calibri" panose="020F0502020204030204" pitchFamily="34" charset="0"/>
            </a:endParaRPr>
          </a:p>
        </p:txBody>
      </p:sp>
      <p:pic>
        <p:nvPicPr>
          <p:cNvPr id="5" name="Picture 4"/>
          <p:cNvPicPr>
            <a:picLocks noChangeAspect="1"/>
          </p:cNvPicPr>
          <p:nvPr/>
        </p:nvPicPr>
        <p:blipFill>
          <a:blip r:embed="rId3"/>
          <a:stretch>
            <a:fillRect/>
          </a:stretch>
        </p:blipFill>
        <p:spPr>
          <a:xfrm>
            <a:off x="7716290" y="3815542"/>
            <a:ext cx="1327958" cy="1327958"/>
          </a:xfrm>
          <a:prstGeom prst="rect">
            <a:avLst/>
          </a:prstGeom>
        </p:spPr>
      </p:pic>
      <p:pic>
        <p:nvPicPr>
          <p:cNvPr id="2" name="Picture 1"/>
          <p:cNvPicPr>
            <a:picLocks noChangeAspect="1"/>
          </p:cNvPicPr>
          <p:nvPr/>
        </p:nvPicPr>
        <p:blipFill>
          <a:blip r:embed="rId4"/>
          <a:stretch>
            <a:fillRect/>
          </a:stretch>
        </p:blipFill>
        <p:spPr>
          <a:xfrm>
            <a:off x="4737855" y="2701393"/>
            <a:ext cx="657936" cy="513304"/>
          </a:xfrm>
          <a:prstGeom prst="rect">
            <a:avLst/>
          </a:prstGeom>
        </p:spPr>
      </p:pic>
    </p:spTree>
    <p:extLst>
      <p:ext uri="{BB962C8B-B14F-4D97-AF65-F5344CB8AC3E}">
        <p14:creationId xmlns:p14="http://schemas.microsoft.com/office/powerpoint/2010/main" val="420943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775" y="212651"/>
            <a:ext cx="8906267" cy="739754"/>
          </a:xfrm>
          <a:prstGeom prst="rect">
            <a:avLst/>
          </a:prstGeom>
          <a:noFill/>
        </p:spPr>
        <p:txBody>
          <a:bodyPr wrap="square" rtlCol="0">
            <a:spAutoFit/>
          </a:bodyPr>
          <a:lstStyle/>
          <a:p>
            <a:pPr algn="ctr">
              <a:lnSpc>
                <a:spcPct val="150000"/>
              </a:lnSpc>
            </a:pPr>
            <a:r>
              <a:rPr lang="vi-VN" sz="3200" b="1" dirty="0" smtClean="0">
                <a:solidFill>
                  <a:srgbClr val="C00000"/>
                </a:solidFill>
              </a:rPr>
              <a:t>HƯỚNG DẪN VỀ NHÀ</a:t>
            </a:r>
            <a:endParaRPr lang="en-US" sz="3200" b="1" dirty="0">
              <a:solidFill>
                <a:srgbClr val="C00000"/>
              </a:solidFill>
            </a:endParaRPr>
          </a:p>
        </p:txBody>
      </p:sp>
      <p:grpSp>
        <p:nvGrpSpPr>
          <p:cNvPr id="7" name="Group 6"/>
          <p:cNvGrpSpPr/>
          <p:nvPr/>
        </p:nvGrpSpPr>
        <p:grpSpPr>
          <a:xfrm>
            <a:off x="313934" y="1326410"/>
            <a:ext cx="2700670" cy="2830921"/>
            <a:chOff x="435934" y="1241350"/>
            <a:chExt cx="2700670" cy="2830921"/>
          </a:xfrm>
        </p:grpSpPr>
        <p:sp>
          <p:nvSpPr>
            <p:cNvPr id="5" name="Rounded Rectangle 4"/>
            <p:cNvSpPr/>
            <p:nvPr/>
          </p:nvSpPr>
          <p:spPr>
            <a:xfrm>
              <a:off x="435934" y="1637415"/>
              <a:ext cx="2700670" cy="2434856"/>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387548" y="1241350"/>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accent6"/>
                  </a:solidFill>
                </a:rPr>
                <a:t>01</a:t>
              </a:r>
              <a:endParaRPr lang="en-US" sz="2400" b="1" dirty="0">
                <a:solidFill>
                  <a:schemeClr val="accent6"/>
                </a:solidFill>
              </a:endParaRPr>
            </a:p>
          </p:txBody>
        </p:sp>
      </p:grpSp>
      <p:grpSp>
        <p:nvGrpSpPr>
          <p:cNvPr id="8" name="Group 7"/>
          <p:cNvGrpSpPr/>
          <p:nvPr/>
        </p:nvGrpSpPr>
        <p:grpSpPr>
          <a:xfrm>
            <a:off x="3234205" y="1326410"/>
            <a:ext cx="2700670" cy="2830921"/>
            <a:chOff x="435934" y="1241350"/>
            <a:chExt cx="2700670" cy="2830921"/>
          </a:xfrm>
        </p:grpSpPr>
        <p:sp>
          <p:nvSpPr>
            <p:cNvPr id="9" name="Rounded Rectangle 8"/>
            <p:cNvSpPr/>
            <p:nvPr/>
          </p:nvSpPr>
          <p:spPr>
            <a:xfrm>
              <a:off x="435934" y="1637414"/>
              <a:ext cx="2700670" cy="2434857"/>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387548" y="1241350"/>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accent6"/>
                  </a:solidFill>
                </a:rPr>
                <a:t>02</a:t>
              </a:r>
              <a:endParaRPr lang="en-US" sz="2400" b="1" dirty="0">
                <a:solidFill>
                  <a:schemeClr val="accent6"/>
                </a:solidFill>
              </a:endParaRPr>
            </a:p>
          </p:txBody>
        </p:sp>
      </p:grpSp>
      <p:grpSp>
        <p:nvGrpSpPr>
          <p:cNvPr id="11" name="Group 10"/>
          <p:cNvGrpSpPr/>
          <p:nvPr/>
        </p:nvGrpSpPr>
        <p:grpSpPr>
          <a:xfrm>
            <a:off x="6149161" y="1326410"/>
            <a:ext cx="2700670" cy="2830921"/>
            <a:chOff x="435934" y="1241350"/>
            <a:chExt cx="2700670" cy="2830921"/>
          </a:xfrm>
        </p:grpSpPr>
        <p:sp>
          <p:nvSpPr>
            <p:cNvPr id="12" name="Rounded Rectangle 11"/>
            <p:cNvSpPr/>
            <p:nvPr/>
          </p:nvSpPr>
          <p:spPr>
            <a:xfrm>
              <a:off x="435934" y="1637414"/>
              <a:ext cx="2700670" cy="2434857"/>
            </a:xfrm>
            <a:prstGeom prst="roundRect">
              <a:avLst/>
            </a:prstGeom>
            <a:solidFill>
              <a:schemeClr val="accent6"/>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387548" y="1241350"/>
              <a:ext cx="792127" cy="792127"/>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accent6"/>
                  </a:solidFill>
                </a:rPr>
                <a:t>03</a:t>
              </a:r>
              <a:endParaRPr lang="en-US" sz="2400" b="1" dirty="0">
                <a:solidFill>
                  <a:schemeClr val="accent6"/>
                </a:solidFill>
              </a:endParaRPr>
            </a:p>
          </p:txBody>
        </p:sp>
      </p:grpSp>
      <p:sp>
        <p:nvSpPr>
          <p:cNvPr id="14" name="TextBox 13"/>
          <p:cNvSpPr txBox="1"/>
          <p:nvPr/>
        </p:nvSpPr>
        <p:spPr>
          <a:xfrm>
            <a:off x="550508" y="2432069"/>
            <a:ext cx="2222205" cy="1015663"/>
          </a:xfrm>
          <a:prstGeom prst="rect">
            <a:avLst/>
          </a:prstGeom>
          <a:noFill/>
        </p:spPr>
        <p:txBody>
          <a:bodyPr wrap="square" rtlCol="0">
            <a:spAutoFit/>
          </a:bodyPr>
          <a:lstStyle/>
          <a:p>
            <a:pPr algn="ctr">
              <a:lnSpc>
                <a:spcPct val="150000"/>
              </a:lnSpc>
            </a:pPr>
            <a:r>
              <a:rPr lang="vi-VN" sz="2000" dirty="0" smtClean="0"/>
              <a:t>Ôn tập kiến thức đã học trong bài</a:t>
            </a:r>
            <a:endParaRPr lang="en-US" sz="2000" dirty="0"/>
          </a:p>
        </p:txBody>
      </p:sp>
      <p:sp>
        <p:nvSpPr>
          <p:cNvPr id="15" name="TextBox 14"/>
          <p:cNvSpPr txBox="1"/>
          <p:nvPr/>
        </p:nvSpPr>
        <p:spPr>
          <a:xfrm>
            <a:off x="3349834" y="2432070"/>
            <a:ext cx="2464096" cy="1015663"/>
          </a:xfrm>
          <a:prstGeom prst="rect">
            <a:avLst/>
          </a:prstGeom>
          <a:noFill/>
        </p:spPr>
        <p:txBody>
          <a:bodyPr wrap="square" rtlCol="0">
            <a:spAutoFit/>
          </a:bodyPr>
          <a:lstStyle/>
          <a:p>
            <a:pPr algn="ctr">
              <a:lnSpc>
                <a:spcPct val="150000"/>
              </a:lnSpc>
            </a:pPr>
            <a:r>
              <a:rPr lang="vi-VN" sz="2000" dirty="0" smtClean="0"/>
              <a:t>Hoàn thành bài tập trong SBT</a:t>
            </a:r>
            <a:endParaRPr lang="en-US" sz="2000" dirty="0"/>
          </a:p>
        </p:txBody>
      </p:sp>
      <p:sp>
        <p:nvSpPr>
          <p:cNvPr id="16" name="TextBox 15"/>
          <p:cNvSpPr txBox="1"/>
          <p:nvPr/>
        </p:nvSpPr>
        <p:spPr>
          <a:xfrm>
            <a:off x="6149161" y="2662901"/>
            <a:ext cx="2751685" cy="553998"/>
          </a:xfrm>
          <a:prstGeom prst="rect">
            <a:avLst/>
          </a:prstGeom>
          <a:noFill/>
        </p:spPr>
        <p:txBody>
          <a:bodyPr wrap="square" rtlCol="0">
            <a:spAutoFit/>
          </a:bodyPr>
          <a:lstStyle/>
          <a:p>
            <a:pPr algn="ctr">
              <a:lnSpc>
                <a:spcPct val="150000"/>
              </a:lnSpc>
            </a:pPr>
            <a:r>
              <a:rPr lang="vi-VN" sz="2000" dirty="0" smtClean="0"/>
              <a:t>Chuẩn bị </a:t>
            </a:r>
            <a:r>
              <a:rPr lang="vi-VN" sz="2000" smtClean="0"/>
              <a:t>bài </a:t>
            </a:r>
            <a:r>
              <a:rPr lang="vi-VN" sz="2000" smtClean="0"/>
              <a:t>sau</a:t>
            </a:r>
            <a:endParaRPr lang="vi-VN" sz="2000" dirty="0" smtClean="0"/>
          </a:p>
        </p:txBody>
      </p:sp>
      <p:pic>
        <p:nvPicPr>
          <p:cNvPr id="17" name="Picture 16"/>
          <p:cNvPicPr>
            <a:picLocks noChangeAspect="1"/>
          </p:cNvPicPr>
          <p:nvPr/>
        </p:nvPicPr>
        <p:blipFill>
          <a:blip r:embed="rId2"/>
          <a:stretch>
            <a:fillRect/>
          </a:stretch>
        </p:blipFill>
        <p:spPr>
          <a:xfrm>
            <a:off x="2075738" y="4198538"/>
            <a:ext cx="1877731" cy="944962"/>
          </a:xfrm>
          <a:prstGeom prst="rect">
            <a:avLst/>
          </a:prstGeom>
        </p:spPr>
      </p:pic>
    </p:spTree>
    <p:extLst>
      <p:ext uri="{BB962C8B-B14F-4D97-AF65-F5344CB8AC3E}">
        <p14:creationId xmlns:p14="http://schemas.microsoft.com/office/powerpoint/2010/main" val="370506763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14"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anim calcmode="lin" valueType="num">
                                      <p:cBhvr>
                                        <p:cTn id="33" dur="500" fill="hold"/>
                                        <p:tgtEl>
                                          <p:spTgt spid="16"/>
                                        </p:tgtEl>
                                        <p:attrNameLst>
                                          <p:attrName>ppt_x</p:attrName>
                                        </p:attrNameLst>
                                      </p:cBhvr>
                                      <p:tavLst>
                                        <p:tav tm="0">
                                          <p:val>
                                            <p:strVal val="#ppt_x"/>
                                          </p:val>
                                        </p:tav>
                                        <p:tav tm="100000">
                                          <p:val>
                                            <p:strVal val="#ppt_x"/>
                                          </p:val>
                                        </p:tav>
                                      </p:tavLst>
                                    </p:anim>
                                    <p:anim calcmode="lin" valueType="num">
                                      <p:cBhvr>
                                        <p:cTn id="34" dur="5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strVal val="#ppt_x"/>
                                          </p:val>
                                        </p:tav>
                                        <p:tav tm="100000">
                                          <p:val>
                                            <p:strVal val="#ppt_x"/>
                                          </p:val>
                                        </p:tav>
                                      </p:tavLst>
                                    </p:anim>
                                    <p:anim calcmode="lin" valueType="num">
                                      <p:cBhvr>
                                        <p:cTn id="3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36"/>
          <p:cNvSpPr txBox="1">
            <a:spLocks noGrp="1"/>
          </p:cNvSpPr>
          <p:nvPr>
            <p:ph type="ctrTitle"/>
          </p:nvPr>
        </p:nvSpPr>
        <p:spPr>
          <a:xfrm>
            <a:off x="373661" y="669977"/>
            <a:ext cx="8369669" cy="1847100"/>
          </a:xfrm>
          <a:prstGeom prst="rect">
            <a:avLst/>
          </a:prstGeom>
        </p:spPr>
        <p:txBody>
          <a:bodyPr spcFirstLastPara="1" wrap="square" lIns="90000" tIns="91425" rIns="90000" bIns="91425" anchor="t" anchorCtr="0">
            <a:noAutofit/>
          </a:bodyPr>
          <a:lstStyle/>
          <a:p>
            <a:pPr marL="0" lvl="0" indent="0" algn="ctr" rtl="0">
              <a:lnSpc>
                <a:spcPct val="150000"/>
              </a:lnSpc>
              <a:spcBef>
                <a:spcPts val="0"/>
              </a:spcBef>
              <a:spcAft>
                <a:spcPts val="0"/>
              </a:spcAft>
              <a:buNone/>
            </a:pPr>
            <a:r>
              <a:rPr lang="vi-VN" sz="4400" dirty="0" smtClean="0">
                <a:solidFill>
                  <a:srgbClr val="C00000"/>
                </a:solidFill>
                <a:latin typeface="+mn-lt"/>
              </a:rPr>
              <a:t>CẢM ƠN CÁC EM ĐÃ </a:t>
            </a:r>
            <a:r>
              <a:rPr lang="vi-VN" sz="4400" smtClean="0">
                <a:solidFill>
                  <a:srgbClr val="C00000"/>
                </a:solidFill>
                <a:latin typeface="+mn-lt"/>
              </a:rPr>
              <a:t/>
            </a:r>
            <a:br>
              <a:rPr lang="vi-VN" sz="4400" smtClean="0">
                <a:solidFill>
                  <a:srgbClr val="C00000"/>
                </a:solidFill>
                <a:latin typeface="+mn-lt"/>
              </a:rPr>
            </a:br>
            <a:r>
              <a:rPr lang="vi-VN" sz="4400" smtClean="0">
                <a:solidFill>
                  <a:srgbClr val="C00000"/>
                </a:solidFill>
                <a:latin typeface="+mn-lt"/>
              </a:rPr>
              <a:t>THAM GIA TIẾT THỰC HÀNH!</a:t>
            </a:r>
            <a:endParaRPr sz="4400" dirty="0">
              <a:solidFill>
                <a:srgbClr val="C00000"/>
              </a:solidFill>
              <a:latin typeface="+mn-lt"/>
            </a:endParaRPr>
          </a:p>
        </p:txBody>
      </p:sp>
      <p:grpSp>
        <p:nvGrpSpPr>
          <p:cNvPr id="360" name="Google Shape;360;p36"/>
          <p:cNvGrpSpPr/>
          <p:nvPr/>
        </p:nvGrpSpPr>
        <p:grpSpPr>
          <a:xfrm flipH="1">
            <a:off x="6868028" y="3855360"/>
            <a:ext cx="2275972" cy="1188188"/>
            <a:chOff x="1699200" y="2989250"/>
            <a:chExt cx="1062000" cy="592125"/>
          </a:xfrm>
        </p:grpSpPr>
        <p:sp>
          <p:nvSpPr>
            <p:cNvPr id="361" name="Google Shape;361;p36"/>
            <p:cNvSpPr/>
            <p:nvPr/>
          </p:nvSpPr>
          <p:spPr>
            <a:xfrm>
              <a:off x="1772525" y="3383300"/>
              <a:ext cx="919000" cy="198075"/>
            </a:xfrm>
            <a:custGeom>
              <a:avLst/>
              <a:gdLst/>
              <a:ahLst/>
              <a:cxnLst/>
              <a:rect l="l" t="t" r="r" b="b"/>
              <a:pathLst>
                <a:path w="36760" h="7923" extrusionOk="0">
                  <a:moveTo>
                    <a:pt x="36749" y="0"/>
                  </a:moveTo>
                  <a:lnTo>
                    <a:pt x="3936" y="44"/>
                  </a:lnTo>
                  <a:cubicBezTo>
                    <a:pt x="2850" y="45"/>
                    <a:pt x="1862" y="485"/>
                    <a:pt x="1152" y="1201"/>
                  </a:cubicBezTo>
                  <a:cubicBezTo>
                    <a:pt x="441" y="1914"/>
                    <a:pt x="0" y="2899"/>
                    <a:pt x="2" y="3989"/>
                  </a:cubicBezTo>
                  <a:cubicBezTo>
                    <a:pt x="4" y="6163"/>
                    <a:pt x="1767" y="7923"/>
                    <a:pt x="3941" y="7923"/>
                  </a:cubicBezTo>
                  <a:cubicBezTo>
                    <a:pt x="3943" y="7923"/>
                    <a:pt x="3945" y="7923"/>
                    <a:pt x="3947" y="7923"/>
                  </a:cubicBezTo>
                  <a:lnTo>
                    <a:pt x="36759" y="7880"/>
                  </a:lnTo>
                  <a:lnTo>
                    <a:pt x="36757" y="6758"/>
                  </a:lnTo>
                  <a:lnTo>
                    <a:pt x="35890" y="6759"/>
                  </a:lnTo>
                  <a:lnTo>
                    <a:pt x="35883" y="1297"/>
                  </a:lnTo>
                  <a:lnTo>
                    <a:pt x="36751" y="1296"/>
                  </a:lnTo>
                  <a:lnTo>
                    <a:pt x="367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1856050" y="3415725"/>
              <a:ext cx="819350" cy="137500"/>
            </a:xfrm>
            <a:custGeom>
              <a:avLst/>
              <a:gdLst/>
              <a:ahLst/>
              <a:cxnLst/>
              <a:rect l="l" t="t" r="r" b="b"/>
              <a:pathLst>
                <a:path w="32774" h="5500" extrusionOk="0">
                  <a:moveTo>
                    <a:pt x="32767" y="0"/>
                  </a:moveTo>
                  <a:lnTo>
                    <a:pt x="2658" y="39"/>
                  </a:lnTo>
                  <a:cubicBezTo>
                    <a:pt x="1923" y="40"/>
                    <a:pt x="1260" y="346"/>
                    <a:pt x="778" y="840"/>
                  </a:cubicBezTo>
                  <a:cubicBezTo>
                    <a:pt x="298" y="1338"/>
                    <a:pt x="1" y="2019"/>
                    <a:pt x="2" y="2774"/>
                  </a:cubicBezTo>
                  <a:cubicBezTo>
                    <a:pt x="4" y="4279"/>
                    <a:pt x="1193" y="5500"/>
                    <a:pt x="2661" y="5500"/>
                  </a:cubicBezTo>
                  <a:cubicBezTo>
                    <a:pt x="2662" y="5500"/>
                    <a:pt x="2664" y="5500"/>
                    <a:pt x="2665" y="5500"/>
                  </a:cubicBezTo>
                  <a:lnTo>
                    <a:pt x="32774" y="5461"/>
                  </a:lnTo>
                  <a:lnTo>
                    <a:pt x="327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1931600" y="3450300"/>
              <a:ext cx="743700" cy="21850"/>
            </a:xfrm>
            <a:custGeom>
              <a:avLst/>
              <a:gdLst/>
              <a:ahLst/>
              <a:cxnLst/>
              <a:rect l="l" t="t" r="r" b="b"/>
              <a:pathLst>
                <a:path w="29748" h="874" extrusionOk="0">
                  <a:moveTo>
                    <a:pt x="29747" y="0"/>
                  </a:moveTo>
                  <a:lnTo>
                    <a:pt x="417" y="38"/>
                  </a:lnTo>
                  <a:cubicBezTo>
                    <a:pt x="188" y="39"/>
                    <a:pt x="0" y="226"/>
                    <a:pt x="0" y="455"/>
                  </a:cubicBezTo>
                  <a:lnTo>
                    <a:pt x="0" y="457"/>
                  </a:lnTo>
                  <a:cubicBezTo>
                    <a:pt x="1" y="686"/>
                    <a:pt x="189" y="873"/>
                    <a:pt x="418" y="873"/>
                  </a:cubicBezTo>
                  <a:lnTo>
                    <a:pt x="29748" y="835"/>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1931675" y="3501675"/>
              <a:ext cx="743700" cy="21850"/>
            </a:xfrm>
            <a:custGeom>
              <a:avLst/>
              <a:gdLst/>
              <a:ahLst/>
              <a:cxnLst/>
              <a:rect l="l" t="t" r="r" b="b"/>
              <a:pathLst>
                <a:path w="29748" h="874" extrusionOk="0">
                  <a:moveTo>
                    <a:pt x="29747" y="0"/>
                  </a:moveTo>
                  <a:lnTo>
                    <a:pt x="416" y="39"/>
                  </a:lnTo>
                  <a:cubicBezTo>
                    <a:pt x="188" y="39"/>
                    <a:pt x="0" y="227"/>
                    <a:pt x="0" y="455"/>
                  </a:cubicBezTo>
                  <a:lnTo>
                    <a:pt x="0" y="458"/>
                  </a:lnTo>
                  <a:cubicBezTo>
                    <a:pt x="0" y="687"/>
                    <a:pt x="188" y="874"/>
                    <a:pt x="415" y="874"/>
                  </a:cubicBezTo>
                  <a:cubicBezTo>
                    <a:pt x="416" y="874"/>
                    <a:pt x="416" y="874"/>
                    <a:pt x="417" y="874"/>
                  </a:cubicBezTo>
                  <a:lnTo>
                    <a:pt x="29748" y="836"/>
                  </a:lnTo>
                  <a:lnTo>
                    <a:pt x="29747" y="0"/>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1699200" y="3186400"/>
              <a:ext cx="919000" cy="198100"/>
            </a:xfrm>
            <a:custGeom>
              <a:avLst/>
              <a:gdLst/>
              <a:ahLst/>
              <a:cxnLst/>
              <a:rect l="l" t="t" r="r" b="b"/>
              <a:pathLst>
                <a:path w="36760" h="7924" extrusionOk="0">
                  <a:moveTo>
                    <a:pt x="36749" y="1"/>
                  </a:moveTo>
                  <a:lnTo>
                    <a:pt x="3937" y="44"/>
                  </a:lnTo>
                  <a:cubicBezTo>
                    <a:pt x="2850" y="45"/>
                    <a:pt x="1864" y="486"/>
                    <a:pt x="1152" y="1201"/>
                  </a:cubicBezTo>
                  <a:cubicBezTo>
                    <a:pt x="442" y="1914"/>
                    <a:pt x="1" y="2899"/>
                    <a:pt x="3" y="3989"/>
                  </a:cubicBezTo>
                  <a:cubicBezTo>
                    <a:pt x="6" y="6163"/>
                    <a:pt x="1768" y="7923"/>
                    <a:pt x="3941" y="7923"/>
                  </a:cubicBezTo>
                  <a:cubicBezTo>
                    <a:pt x="3943" y="7923"/>
                    <a:pt x="3945" y="7923"/>
                    <a:pt x="3947" y="7923"/>
                  </a:cubicBezTo>
                  <a:lnTo>
                    <a:pt x="36760" y="7881"/>
                  </a:lnTo>
                  <a:lnTo>
                    <a:pt x="36759" y="6759"/>
                  </a:lnTo>
                  <a:lnTo>
                    <a:pt x="35891" y="6760"/>
                  </a:lnTo>
                  <a:lnTo>
                    <a:pt x="35884" y="1298"/>
                  </a:lnTo>
                  <a:lnTo>
                    <a:pt x="36751" y="1297"/>
                  </a:lnTo>
                  <a:lnTo>
                    <a:pt x="367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1782750" y="3218825"/>
              <a:ext cx="819350" cy="137550"/>
            </a:xfrm>
            <a:custGeom>
              <a:avLst/>
              <a:gdLst/>
              <a:ahLst/>
              <a:cxnLst/>
              <a:rect l="l" t="t" r="r" b="b"/>
              <a:pathLst>
                <a:path w="32774" h="5502" extrusionOk="0">
                  <a:moveTo>
                    <a:pt x="32767" y="1"/>
                  </a:moveTo>
                  <a:lnTo>
                    <a:pt x="2657" y="40"/>
                  </a:lnTo>
                  <a:cubicBezTo>
                    <a:pt x="1923" y="40"/>
                    <a:pt x="1260" y="348"/>
                    <a:pt x="777" y="841"/>
                  </a:cubicBezTo>
                  <a:cubicBezTo>
                    <a:pt x="297" y="1338"/>
                    <a:pt x="0" y="2020"/>
                    <a:pt x="1" y="2775"/>
                  </a:cubicBezTo>
                  <a:cubicBezTo>
                    <a:pt x="3" y="4280"/>
                    <a:pt x="1194" y="5501"/>
                    <a:pt x="2663" y="5501"/>
                  </a:cubicBezTo>
                  <a:cubicBezTo>
                    <a:pt x="2663" y="5501"/>
                    <a:pt x="2664" y="5501"/>
                    <a:pt x="2664" y="5501"/>
                  </a:cubicBezTo>
                  <a:lnTo>
                    <a:pt x="32773" y="5462"/>
                  </a:lnTo>
                  <a:lnTo>
                    <a:pt x="327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1858275" y="3253400"/>
              <a:ext cx="743725" cy="21850"/>
            </a:xfrm>
            <a:custGeom>
              <a:avLst/>
              <a:gdLst/>
              <a:ahLst/>
              <a:cxnLst/>
              <a:rect l="l" t="t" r="r" b="b"/>
              <a:pathLst>
                <a:path w="29749" h="874" extrusionOk="0">
                  <a:moveTo>
                    <a:pt x="29747" y="1"/>
                  </a:moveTo>
                  <a:lnTo>
                    <a:pt x="417" y="38"/>
                  </a:lnTo>
                  <a:cubicBezTo>
                    <a:pt x="188" y="38"/>
                    <a:pt x="1" y="226"/>
                    <a:pt x="2" y="455"/>
                  </a:cubicBezTo>
                  <a:lnTo>
                    <a:pt x="2" y="457"/>
                  </a:lnTo>
                  <a:cubicBezTo>
                    <a:pt x="2" y="686"/>
                    <a:pt x="189" y="874"/>
                    <a:pt x="418"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1858350" y="3304775"/>
              <a:ext cx="743725" cy="21850"/>
            </a:xfrm>
            <a:custGeom>
              <a:avLst/>
              <a:gdLst/>
              <a:ahLst/>
              <a:cxnLst/>
              <a:rect l="l" t="t" r="r" b="b"/>
              <a:pathLst>
                <a:path w="29749" h="874" extrusionOk="0">
                  <a:moveTo>
                    <a:pt x="29747" y="1"/>
                  </a:moveTo>
                  <a:lnTo>
                    <a:pt x="417" y="39"/>
                  </a:lnTo>
                  <a:cubicBezTo>
                    <a:pt x="188" y="39"/>
                    <a:pt x="1" y="228"/>
                    <a:pt x="1" y="457"/>
                  </a:cubicBezTo>
                  <a:lnTo>
                    <a:pt x="1" y="459"/>
                  </a:lnTo>
                  <a:cubicBezTo>
                    <a:pt x="1" y="687"/>
                    <a:pt x="188" y="874"/>
                    <a:pt x="416" y="874"/>
                  </a:cubicBezTo>
                  <a:cubicBezTo>
                    <a:pt x="417" y="874"/>
                    <a:pt x="418" y="874"/>
                    <a:pt x="418" y="874"/>
                  </a:cubicBezTo>
                  <a:lnTo>
                    <a:pt x="29748" y="837"/>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1842225" y="2989250"/>
              <a:ext cx="918975" cy="198075"/>
            </a:xfrm>
            <a:custGeom>
              <a:avLst/>
              <a:gdLst/>
              <a:ahLst/>
              <a:cxnLst/>
              <a:rect l="l" t="t" r="r" b="b"/>
              <a:pathLst>
                <a:path w="36759" h="7923" extrusionOk="0">
                  <a:moveTo>
                    <a:pt x="36748" y="1"/>
                  </a:moveTo>
                  <a:lnTo>
                    <a:pt x="3937" y="43"/>
                  </a:lnTo>
                  <a:cubicBezTo>
                    <a:pt x="2849" y="44"/>
                    <a:pt x="1863" y="485"/>
                    <a:pt x="1152" y="1200"/>
                  </a:cubicBezTo>
                  <a:cubicBezTo>
                    <a:pt x="441" y="1913"/>
                    <a:pt x="1" y="2898"/>
                    <a:pt x="2" y="3988"/>
                  </a:cubicBezTo>
                  <a:cubicBezTo>
                    <a:pt x="5" y="6162"/>
                    <a:pt x="1767" y="7922"/>
                    <a:pt x="3940" y="7922"/>
                  </a:cubicBezTo>
                  <a:cubicBezTo>
                    <a:pt x="3942" y="7922"/>
                    <a:pt x="3944" y="7922"/>
                    <a:pt x="3946" y="7922"/>
                  </a:cubicBezTo>
                  <a:lnTo>
                    <a:pt x="36759" y="7880"/>
                  </a:lnTo>
                  <a:lnTo>
                    <a:pt x="36758" y="6758"/>
                  </a:lnTo>
                  <a:lnTo>
                    <a:pt x="35891" y="6760"/>
                  </a:lnTo>
                  <a:lnTo>
                    <a:pt x="35883" y="1297"/>
                  </a:lnTo>
                  <a:lnTo>
                    <a:pt x="36750" y="1296"/>
                  </a:lnTo>
                  <a:lnTo>
                    <a:pt x="367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1925775" y="3021650"/>
              <a:ext cx="819350" cy="137550"/>
            </a:xfrm>
            <a:custGeom>
              <a:avLst/>
              <a:gdLst/>
              <a:ahLst/>
              <a:cxnLst/>
              <a:rect l="l" t="t" r="r" b="b"/>
              <a:pathLst>
                <a:path w="32774" h="5502" extrusionOk="0">
                  <a:moveTo>
                    <a:pt x="32766" y="1"/>
                  </a:moveTo>
                  <a:lnTo>
                    <a:pt x="2657" y="40"/>
                  </a:lnTo>
                  <a:cubicBezTo>
                    <a:pt x="1922" y="41"/>
                    <a:pt x="1260" y="348"/>
                    <a:pt x="777" y="842"/>
                  </a:cubicBezTo>
                  <a:cubicBezTo>
                    <a:pt x="297" y="1338"/>
                    <a:pt x="0" y="2020"/>
                    <a:pt x="1" y="2775"/>
                  </a:cubicBezTo>
                  <a:cubicBezTo>
                    <a:pt x="2" y="4280"/>
                    <a:pt x="1192" y="5501"/>
                    <a:pt x="2661" y="5501"/>
                  </a:cubicBezTo>
                  <a:cubicBezTo>
                    <a:pt x="2662" y="5501"/>
                    <a:pt x="2663" y="5501"/>
                    <a:pt x="2664" y="5501"/>
                  </a:cubicBezTo>
                  <a:lnTo>
                    <a:pt x="32773" y="5462"/>
                  </a:lnTo>
                  <a:lnTo>
                    <a:pt x="327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2001300" y="3056225"/>
              <a:ext cx="743725" cy="21850"/>
            </a:xfrm>
            <a:custGeom>
              <a:avLst/>
              <a:gdLst/>
              <a:ahLst/>
              <a:cxnLst/>
              <a:rect l="l" t="t" r="r" b="b"/>
              <a:pathLst>
                <a:path w="29749" h="874" extrusionOk="0">
                  <a:moveTo>
                    <a:pt x="29747" y="1"/>
                  </a:moveTo>
                  <a:lnTo>
                    <a:pt x="416" y="39"/>
                  </a:lnTo>
                  <a:cubicBezTo>
                    <a:pt x="188" y="39"/>
                    <a:pt x="1" y="226"/>
                    <a:pt x="1" y="455"/>
                  </a:cubicBezTo>
                  <a:lnTo>
                    <a:pt x="1" y="457"/>
                  </a:lnTo>
                  <a:cubicBezTo>
                    <a:pt x="1" y="686"/>
                    <a:pt x="189" y="874"/>
                    <a:pt x="417" y="874"/>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2001350" y="3107625"/>
              <a:ext cx="743725" cy="21850"/>
            </a:xfrm>
            <a:custGeom>
              <a:avLst/>
              <a:gdLst/>
              <a:ahLst/>
              <a:cxnLst/>
              <a:rect l="l" t="t" r="r" b="b"/>
              <a:pathLst>
                <a:path w="29749" h="874" extrusionOk="0">
                  <a:moveTo>
                    <a:pt x="29747" y="1"/>
                  </a:moveTo>
                  <a:lnTo>
                    <a:pt x="417" y="38"/>
                  </a:lnTo>
                  <a:cubicBezTo>
                    <a:pt x="188" y="39"/>
                    <a:pt x="1" y="227"/>
                    <a:pt x="2" y="456"/>
                  </a:cubicBezTo>
                  <a:lnTo>
                    <a:pt x="2" y="458"/>
                  </a:lnTo>
                  <a:cubicBezTo>
                    <a:pt x="2" y="686"/>
                    <a:pt x="188" y="873"/>
                    <a:pt x="416" y="873"/>
                  </a:cubicBezTo>
                  <a:cubicBezTo>
                    <a:pt x="417" y="873"/>
                    <a:pt x="418" y="873"/>
                    <a:pt x="418" y="873"/>
                  </a:cubicBezTo>
                  <a:lnTo>
                    <a:pt x="29748" y="836"/>
                  </a:lnTo>
                  <a:lnTo>
                    <a:pt x="29747" y="1"/>
                  </a:lnTo>
                  <a:close/>
                </a:path>
              </a:pathLst>
            </a:custGeom>
            <a:solidFill>
              <a:srgbClr val="093F51">
                <a:alpha val="20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08244723"/>
      </p:ext>
    </p:extLst>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7"/>
        <p:cNvGrpSpPr/>
        <p:nvPr/>
      </p:nvGrpSpPr>
      <p:grpSpPr>
        <a:xfrm>
          <a:off x="0" y="0"/>
          <a:ext cx="0" cy="0"/>
          <a:chOff x="0" y="0"/>
          <a:chExt cx="0" cy="0"/>
        </a:xfrm>
      </p:grpSpPr>
      <p:sp>
        <p:nvSpPr>
          <p:cNvPr id="3" name="Rectangle 2"/>
          <p:cNvSpPr/>
          <p:nvPr/>
        </p:nvSpPr>
        <p:spPr>
          <a:xfrm>
            <a:off x="379828" y="223776"/>
            <a:ext cx="5996034" cy="1651671"/>
          </a:xfrm>
          <a:prstGeom prst="rect">
            <a:avLst/>
          </a:prstGeom>
        </p:spPr>
        <p:txBody>
          <a:bodyPr wrap="square">
            <a:spAutoFit/>
          </a:bodyPr>
          <a:lstStyle/>
          <a:p>
            <a:pPr algn="ctr">
              <a:lnSpc>
                <a:spcPct val="150000"/>
              </a:lnSpc>
            </a:pPr>
            <a:r>
              <a:rPr lang="vi-VN" sz="3600" b="1">
                <a:solidFill>
                  <a:srgbClr val="C00000"/>
                </a:solidFill>
              </a:rPr>
              <a:t>HOẠT ĐỘNG THỰC HÀNH TRẢI NGHIỆM</a:t>
            </a:r>
            <a:endParaRPr lang="en-US" sz="3600" b="1">
              <a:solidFill>
                <a:srgbClr val="C00000"/>
              </a:solidFill>
            </a:endParaRPr>
          </a:p>
        </p:txBody>
      </p:sp>
      <p:sp>
        <p:nvSpPr>
          <p:cNvPr id="4" name="Rectangle 3"/>
          <p:cNvSpPr/>
          <p:nvPr/>
        </p:nvSpPr>
        <p:spPr>
          <a:xfrm>
            <a:off x="858583" y="2014301"/>
            <a:ext cx="5038524" cy="2482667"/>
          </a:xfrm>
          <a:prstGeom prst="rect">
            <a:avLst/>
          </a:prstGeom>
        </p:spPr>
        <p:txBody>
          <a:bodyPr wrap="square">
            <a:spAutoFit/>
          </a:bodyPr>
          <a:lstStyle/>
          <a:p>
            <a:pPr lvl="0" algn="ctr">
              <a:lnSpc>
                <a:spcPct val="150000"/>
              </a:lnSpc>
            </a:pPr>
            <a:r>
              <a:rPr lang="vi-VN" sz="3600" b="1">
                <a:solidFill>
                  <a:schemeClr val="accent1">
                    <a:lumMod val="75000"/>
                  </a:schemeClr>
                </a:solidFill>
              </a:rPr>
              <a:t>CHỦ ĐỀ 1. MỘT SỐ HÌNH THỨC ĐẦU TƯ TÀI CHÍNH </a:t>
            </a:r>
            <a:endParaRPr lang="en-US" sz="3600" b="1">
              <a:solidFill>
                <a:schemeClr val="accent1">
                  <a:lumMod val="75000"/>
                </a:schemeClr>
              </a:solidFill>
            </a:endParaRPr>
          </a:p>
        </p:txBody>
      </p:sp>
      <p:pic>
        <p:nvPicPr>
          <p:cNvPr id="19" name="Picture 18"/>
          <p:cNvPicPr>
            <a:picLocks noChangeAspect="1"/>
          </p:cNvPicPr>
          <p:nvPr/>
        </p:nvPicPr>
        <p:blipFill>
          <a:blip r:embed="rId3"/>
          <a:stretch>
            <a:fillRect/>
          </a:stretch>
        </p:blipFill>
        <p:spPr>
          <a:xfrm flipH="1">
            <a:off x="6331604" y="1463040"/>
            <a:ext cx="2405071" cy="34384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grpSp>
        <p:nvGrpSpPr>
          <p:cNvPr id="17" name="Group 16"/>
          <p:cNvGrpSpPr/>
          <p:nvPr/>
        </p:nvGrpSpPr>
        <p:grpSpPr>
          <a:xfrm>
            <a:off x="2047249" y="138732"/>
            <a:ext cx="5134368" cy="609467"/>
            <a:chOff x="2853583" y="127590"/>
            <a:chExt cx="5134368" cy="712592"/>
          </a:xfrm>
        </p:grpSpPr>
        <p:sp>
          <p:nvSpPr>
            <p:cNvPr id="15" name="Round Same Side Corner Rectangle 14"/>
            <p:cNvSpPr/>
            <p:nvPr/>
          </p:nvSpPr>
          <p:spPr>
            <a:xfrm flipV="1">
              <a:off x="3094073" y="127590"/>
              <a:ext cx="4653389" cy="712592"/>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53583" y="236503"/>
              <a:ext cx="5134368" cy="461665"/>
            </a:xfrm>
            <a:prstGeom prst="rect">
              <a:avLst/>
            </a:prstGeom>
            <a:noFill/>
          </p:spPr>
          <p:txBody>
            <a:bodyPr wrap="square" rtlCol="0">
              <a:spAutoFit/>
            </a:bodyPr>
            <a:lstStyle/>
            <a:p>
              <a:pPr algn="ctr"/>
              <a:r>
                <a:rPr lang="en-US" sz="2400" b="1" smtClean="0">
                  <a:solidFill>
                    <a:srgbClr val="C00000"/>
                  </a:solidFill>
                </a:rPr>
                <a:t>1. </a:t>
              </a:r>
              <a:r>
                <a:rPr lang="vi-VN" sz="2400" b="1">
                  <a:solidFill>
                    <a:srgbClr val="C00000"/>
                  </a:solidFill>
                </a:rPr>
                <a:t>Một số khái niệm cơ bản</a:t>
              </a:r>
              <a:endParaRPr lang="en-US" sz="2400" dirty="0"/>
            </a:p>
          </p:txBody>
        </p:sp>
      </p:grpSp>
      <p:sp>
        <p:nvSpPr>
          <p:cNvPr id="18" name="空心弧 1">
            <a:extLst>
              <a:ext uri="{FF2B5EF4-FFF2-40B4-BE49-F238E27FC236}">
                <a16:creationId xmlns:a16="http://schemas.microsoft.com/office/drawing/2014/main" id="{6DEB3224-2139-5223-B940-9DC5BF939642}"/>
              </a:ext>
            </a:extLst>
          </p:cNvPr>
          <p:cNvSpPr/>
          <p:nvPr/>
        </p:nvSpPr>
        <p:spPr>
          <a:xfrm>
            <a:off x="4488184" y="1932412"/>
            <a:ext cx="905827" cy="885240"/>
          </a:xfrm>
          <a:custGeom>
            <a:avLst/>
            <a:gdLst/>
            <a:ahLst/>
            <a:cxnLst/>
            <a:rect l="l" t="t" r="r" b="b"/>
            <a:pathLst>
              <a:path w="978456" h="955826">
                <a:moveTo>
                  <a:pt x="42653" y="0"/>
                </a:moveTo>
                <a:cubicBezTo>
                  <a:pt x="284662" y="4226"/>
                  <a:pt x="516263" y="101210"/>
                  <a:pt x="690165" y="271115"/>
                </a:cubicBezTo>
                <a:cubicBezTo>
                  <a:pt x="874522" y="451234"/>
                  <a:pt x="978456" y="698085"/>
                  <a:pt x="978456" y="955826"/>
                </a:cubicBezTo>
                <a:lnTo>
                  <a:pt x="968905" y="955826"/>
                </a:lnTo>
                <a:lnTo>
                  <a:pt x="926017" y="912938"/>
                </a:lnTo>
                <a:lnTo>
                  <a:pt x="883130" y="955825"/>
                </a:lnTo>
                <a:lnTo>
                  <a:pt x="876181" y="955825"/>
                </a:lnTo>
                <a:cubicBezTo>
                  <a:pt x="876181" y="725621"/>
                  <a:pt x="783351" y="505144"/>
                  <a:pt x="618691" y="344269"/>
                </a:cubicBezTo>
                <a:cubicBezTo>
                  <a:pt x="465575" y="194673"/>
                  <a:pt x="262380" y="108369"/>
                  <a:pt x="49555" y="102368"/>
                </a:cubicBezTo>
                <a:lnTo>
                  <a:pt x="392" y="61401"/>
                </a:lnTo>
                <a:lnTo>
                  <a:pt x="0" y="44539"/>
                </a:lnTo>
                <a:close/>
              </a:path>
            </a:pathLst>
          </a:custGeom>
          <a:solidFill>
            <a:sysClr val="window" lastClr="FFFFFF">
              <a:lumMod val="85000"/>
            </a:sysClr>
          </a:solidFill>
          <a:ln w="25400"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srgbClr val="000000">
                  <a:lumMod val="65000"/>
                  <a:lumOff val="35000"/>
                </a:srgbClr>
              </a:solidFill>
              <a:effectLst/>
              <a:uLnTx/>
              <a:uFillTx/>
              <a:latin typeface="Calibri"/>
              <a:ea typeface="微软雅黑" panose="020B0503020204020204" pitchFamily="34" charset="-122"/>
              <a:cs typeface="Arial" panose="020B0604020202020204" pitchFamily="34" charset="0"/>
            </a:endParaRPr>
          </a:p>
        </p:txBody>
      </p:sp>
      <p:sp>
        <p:nvSpPr>
          <p:cNvPr id="19" name="空心弧 1">
            <a:extLst>
              <a:ext uri="{FF2B5EF4-FFF2-40B4-BE49-F238E27FC236}">
                <a16:creationId xmlns:a16="http://schemas.microsoft.com/office/drawing/2014/main" id="{A7E44096-7A72-CFA3-BAAC-A0E215D6F5B2}"/>
              </a:ext>
            </a:extLst>
          </p:cNvPr>
          <p:cNvSpPr/>
          <p:nvPr/>
        </p:nvSpPr>
        <p:spPr>
          <a:xfrm rot="16200000">
            <a:off x="3566182" y="1948588"/>
            <a:ext cx="905827" cy="885240"/>
          </a:xfrm>
          <a:custGeom>
            <a:avLst/>
            <a:gdLst/>
            <a:ahLst/>
            <a:cxnLst/>
            <a:rect l="l" t="t" r="r" b="b"/>
            <a:pathLst>
              <a:path w="978456" h="955826">
                <a:moveTo>
                  <a:pt x="42653" y="0"/>
                </a:moveTo>
                <a:cubicBezTo>
                  <a:pt x="284662" y="4226"/>
                  <a:pt x="516263" y="101210"/>
                  <a:pt x="690165" y="271115"/>
                </a:cubicBezTo>
                <a:cubicBezTo>
                  <a:pt x="874522" y="451234"/>
                  <a:pt x="978456" y="698085"/>
                  <a:pt x="978456" y="955826"/>
                </a:cubicBezTo>
                <a:lnTo>
                  <a:pt x="968905" y="955826"/>
                </a:lnTo>
                <a:lnTo>
                  <a:pt x="926017" y="912938"/>
                </a:lnTo>
                <a:lnTo>
                  <a:pt x="883130" y="955825"/>
                </a:lnTo>
                <a:lnTo>
                  <a:pt x="876181" y="955825"/>
                </a:lnTo>
                <a:cubicBezTo>
                  <a:pt x="876181" y="725621"/>
                  <a:pt x="783351" y="505144"/>
                  <a:pt x="618691" y="344269"/>
                </a:cubicBezTo>
                <a:cubicBezTo>
                  <a:pt x="465575" y="194673"/>
                  <a:pt x="262380" y="108369"/>
                  <a:pt x="49555" y="102368"/>
                </a:cubicBezTo>
                <a:lnTo>
                  <a:pt x="392" y="61401"/>
                </a:lnTo>
                <a:lnTo>
                  <a:pt x="0" y="44539"/>
                </a:lnTo>
                <a:close/>
              </a:path>
            </a:pathLst>
          </a:custGeom>
          <a:solidFill>
            <a:srgbClr val="D5FFF1"/>
          </a:solidFill>
          <a:ln w="25400"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srgbClr val="000000">
                  <a:lumMod val="65000"/>
                  <a:lumOff val="35000"/>
                </a:srgbClr>
              </a:solidFill>
              <a:effectLst/>
              <a:uLnTx/>
              <a:uFillTx/>
              <a:latin typeface="Calibri"/>
              <a:ea typeface="微软雅黑" panose="020B0503020204020204" pitchFamily="34" charset="-122"/>
              <a:cs typeface="Arial" panose="020B0604020202020204" pitchFamily="34" charset="0"/>
            </a:endParaRPr>
          </a:p>
        </p:txBody>
      </p:sp>
      <p:sp>
        <p:nvSpPr>
          <p:cNvPr id="20" name="空心弧 1">
            <a:extLst>
              <a:ext uri="{FF2B5EF4-FFF2-40B4-BE49-F238E27FC236}">
                <a16:creationId xmlns:a16="http://schemas.microsoft.com/office/drawing/2014/main" id="{84CD3987-007B-1918-5D5F-F4AD0A20A44C}"/>
              </a:ext>
            </a:extLst>
          </p:cNvPr>
          <p:cNvSpPr/>
          <p:nvPr/>
        </p:nvSpPr>
        <p:spPr>
          <a:xfrm rot="10800000">
            <a:off x="3575004" y="2873531"/>
            <a:ext cx="905827" cy="886710"/>
          </a:xfrm>
          <a:custGeom>
            <a:avLst/>
            <a:gdLst/>
            <a:ahLst/>
            <a:cxnLst/>
            <a:rect l="l" t="t" r="r" b="b"/>
            <a:pathLst>
              <a:path w="978456" h="955826">
                <a:moveTo>
                  <a:pt x="42653" y="0"/>
                </a:moveTo>
                <a:cubicBezTo>
                  <a:pt x="284662" y="4226"/>
                  <a:pt x="516263" y="101210"/>
                  <a:pt x="690165" y="271115"/>
                </a:cubicBezTo>
                <a:cubicBezTo>
                  <a:pt x="874522" y="451234"/>
                  <a:pt x="978456" y="698085"/>
                  <a:pt x="978456" y="955826"/>
                </a:cubicBezTo>
                <a:lnTo>
                  <a:pt x="968905" y="955826"/>
                </a:lnTo>
                <a:lnTo>
                  <a:pt x="926017" y="912938"/>
                </a:lnTo>
                <a:lnTo>
                  <a:pt x="883130" y="955825"/>
                </a:lnTo>
                <a:lnTo>
                  <a:pt x="876181" y="955825"/>
                </a:lnTo>
                <a:cubicBezTo>
                  <a:pt x="876181" y="725621"/>
                  <a:pt x="783351" y="505144"/>
                  <a:pt x="618691" y="344269"/>
                </a:cubicBezTo>
                <a:cubicBezTo>
                  <a:pt x="465575" y="194673"/>
                  <a:pt x="262380" y="108369"/>
                  <a:pt x="49555" y="102368"/>
                </a:cubicBezTo>
                <a:lnTo>
                  <a:pt x="392" y="61401"/>
                </a:lnTo>
                <a:lnTo>
                  <a:pt x="0" y="44539"/>
                </a:lnTo>
                <a:close/>
              </a:path>
            </a:pathLst>
          </a:custGeom>
          <a:solidFill>
            <a:sysClr val="window" lastClr="FFFFFF">
              <a:lumMod val="85000"/>
            </a:sysClr>
          </a:solidFill>
          <a:ln w="25400"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srgbClr val="000000">
                  <a:lumMod val="65000"/>
                  <a:lumOff val="35000"/>
                </a:srgbClr>
              </a:solidFill>
              <a:effectLst/>
              <a:uLnTx/>
              <a:uFillTx/>
              <a:latin typeface="Calibri"/>
              <a:ea typeface="微软雅黑" panose="020B0503020204020204" pitchFamily="34" charset="-122"/>
              <a:cs typeface="Arial" panose="020B0604020202020204" pitchFamily="34" charset="0"/>
            </a:endParaRPr>
          </a:p>
        </p:txBody>
      </p:sp>
      <p:sp>
        <p:nvSpPr>
          <p:cNvPr id="21" name="空心弧 1">
            <a:extLst>
              <a:ext uri="{FF2B5EF4-FFF2-40B4-BE49-F238E27FC236}">
                <a16:creationId xmlns:a16="http://schemas.microsoft.com/office/drawing/2014/main" id="{82F7E64E-19F9-E4CC-E68D-6702B5601CB0}"/>
              </a:ext>
            </a:extLst>
          </p:cNvPr>
          <p:cNvSpPr/>
          <p:nvPr/>
        </p:nvSpPr>
        <p:spPr>
          <a:xfrm rot="5400000">
            <a:off x="4496271" y="2863972"/>
            <a:ext cx="907297" cy="885240"/>
          </a:xfrm>
          <a:custGeom>
            <a:avLst/>
            <a:gdLst/>
            <a:ahLst/>
            <a:cxnLst/>
            <a:rect l="l" t="t" r="r" b="b"/>
            <a:pathLst>
              <a:path w="978456" h="955826">
                <a:moveTo>
                  <a:pt x="42653" y="0"/>
                </a:moveTo>
                <a:cubicBezTo>
                  <a:pt x="284662" y="4226"/>
                  <a:pt x="516263" y="101210"/>
                  <a:pt x="690165" y="271115"/>
                </a:cubicBezTo>
                <a:cubicBezTo>
                  <a:pt x="874522" y="451234"/>
                  <a:pt x="978456" y="698085"/>
                  <a:pt x="978456" y="955826"/>
                </a:cubicBezTo>
                <a:lnTo>
                  <a:pt x="968905" y="955826"/>
                </a:lnTo>
                <a:lnTo>
                  <a:pt x="926017" y="912938"/>
                </a:lnTo>
                <a:lnTo>
                  <a:pt x="883130" y="955825"/>
                </a:lnTo>
                <a:lnTo>
                  <a:pt x="876181" y="955825"/>
                </a:lnTo>
                <a:cubicBezTo>
                  <a:pt x="876181" y="725621"/>
                  <a:pt x="783351" y="505144"/>
                  <a:pt x="618691" y="344269"/>
                </a:cubicBezTo>
                <a:cubicBezTo>
                  <a:pt x="465575" y="194673"/>
                  <a:pt x="262380" y="108369"/>
                  <a:pt x="49555" y="102368"/>
                </a:cubicBezTo>
                <a:lnTo>
                  <a:pt x="392" y="61401"/>
                </a:lnTo>
                <a:lnTo>
                  <a:pt x="0" y="44539"/>
                </a:lnTo>
                <a:close/>
              </a:path>
            </a:pathLst>
          </a:custGeom>
          <a:solidFill>
            <a:srgbClr val="D5FFF1"/>
          </a:solidFill>
          <a:ln w="25400"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srgbClr val="000000">
                  <a:lumMod val="65000"/>
                  <a:lumOff val="35000"/>
                </a:srgbClr>
              </a:solidFill>
              <a:effectLst/>
              <a:uLnTx/>
              <a:uFillTx/>
              <a:latin typeface="Calibri"/>
              <a:ea typeface="微软雅黑" panose="020B0503020204020204" pitchFamily="34" charset="-122"/>
              <a:cs typeface="Arial" panose="020B0604020202020204" pitchFamily="34" charset="0"/>
            </a:endParaRPr>
          </a:p>
        </p:txBody>
      </p:sp>
      <p:grpSp>
        <p:nvGrpSpPr>
          <p:cNvPr id="22" name="Group 21"/>
          <p:cNvGrpSpPr/>
          <p:nvPr/>
        </p:nvGrpSpPr>
        <p:grpSpPr>
          <a:xfrm rot="921694">
            <a:off x="5341277" y="1708318"/>
            <a:ext cx="741132" cy="729367"/>
            <a:chOff x="5138534" y="1496058"/>
            <a:chExt cx="741132" cy="729367"/>
          </a:xfrm>
        </p:grpSpPr>
        <p:cxnSp>
          <p:nvCxnSpPr>
            <p:cNvPr id="23" name="直接连接符 19">
              <a:extLst>
                <a:ext uri="{FF2B5EF4-FFF2-40B4-BE49-F238E27FC236}">
                  <a16:creationId xmlns:a16="http://schemas.microsoft.com/office/drawing/2014/main" id="{8651D657-3FA8-A62F-6F6C-3BFDEE7590F4}"/>
                </a:ext>
              </a:extLst>
            </p:cNvPr>
            <p:cNvCxnSpPr/>
            <p:nvPr/>
          </p:nvCxnSpPr>
          <p:spPr>
            <a:xfrm flipH="1">
              <a:off x="5138534" y="1898974"/>
              <a:ext cx="324980" cy="326451"/>
            </a:xfrm>
            <a:prstGeom prst="line">
              <a:avLst/>
            </a:prstGeom>
            <a:noFill/>
            <a:ln w="19050" cap="rnd" cmpd="sng" algn="ctr">
              <a:solidFill>
                <a:srgbClr val="181715"/>
              </a:solidFill>
              <a:prstDash val="sysDot"/>
            </a:ln>
            <a:effectLst/>
          </p:spPr>
        </p:cxnSp>
        <p:sp>
          <p:nvSpPr>
            <p:cNvPr id="24" name="椭圆 22">
              <a:extLst>
                <a:ext uri="{FF2B5EF4-FFF2-40B4-BE49-F238E27FC236}">
                  <a16:creationId xmlns:a16="http://schemas.microsoft.com/office/drawing/2014/main" id="{BBFC4C38-EF71-2A08-0A2C-7B7EE3D54953}"/>
                </a:ext>
              </a:extLst>
            </p:cNvPr>
            <p:cNvSpPr/>
            <p:nvPr/>
          </p:nvSpPr>
          <p:spPr>
            <a:xfrm>
              <a:off x="5403224" y="1496058"/>
              <a:ext cx="476442" cy="476442"/>
            </a:xfrm>
            <a:prstGeom prst="ellipse">
              <a:avLst/>
            </a:prstGeom>
            <a:solidFill>
              <a:srgbClr val="D5FFF1"/>
            </a:solidFill>
            <a:ln w="25400"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srgbClr val="000000">
                    <a:lumMod val="65000"/>
                    <a:lumOff val="35000"/>
                  </a:srgbClr>
                </a:solidFill>
                <a:effectLst/>
                <a:uLnTx/>
                <a:uFillTx/>
                <a:latin typeface="Calibri"/>
                <a:ea typeface="微软雅黑" panose="020B0503020204020204" pitchFamily="34" charset="-122"/>
                <a:cs typeface="Arial" panose="020B0604020202020204" pitchFamily="34" charset="0"/>
              </a:endParaRPr>
            </a:p>
          </p:txBody>
        </p:sp>
        <p:sp>
          <p:nvSpPr>
            <p:cNvPr id="25" name="TextBox 18">
              <a:extLst>
                <a:ext uri="{FF2B5EF4-FFF2-40B4-BE49-F238E27FC236}">
                  <a16:creationId xmlns:a16="http://schemas.microsoft.com/office/drawing/2014/main" id="{3712F512-519B-2E6E-FB4E-E56AFA2238BC}"/>
                </a:ext>
              </a:extLst>
            </p:cNvPr>
            <p:cNvSpPr txBox="1">
              <a:spLocks noChangeArrowheads="1"/>
            </p:cNvSpPr>
            <p:nvPr/>
          </p:nvSpPr>
          <p:spPr bwMode="auto">
            <a:xfrm rot="20524947">
              <a:off x="5486024" y="1521056"/>
              <a:ext cx="32092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zh-CN" sz="19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rPr>
                <a:t>2</a:t>
              </a:r>
            </a:p>
          </p:txBody>
        </p:sp>
      </p:grpSp>
      <p:sp>
        <p:nvSpPr>
          <p:cNvPr id="26" name="文本框 33">
            <a:extLst>
              <a:ext uri="{FF2B5EF4-FFF2-40B4-BE49-F238E27FC236}">
                <a16:creationId xmlns:a16="http://schemas.microsoft.com/office/drawing/2014/main" id="{2EFFFCBF-3F36-7B45-6D20-6FB45A81DF5A}"/>
              </a:ext>
            </a:extLst>
          </p:cNvPr>
          <p:cNvSpPr txBox="1"/>
          <p:nvPr/>
        </p:nvSpPr>
        <p:spPr>
          <a:xfrm>
            <a:off x="4722917" y="912421"/>
            <a:ext cx="1213053" cy="476734"/>
          </a:xfrm>
          <a:prstGeom prst="rect">
            <a:avLst/>
          </a:prstGeom>
        </p:spPr>
        <p:txBody>
          <a:bodyPr wrap="square" rtlCol="0">
            <a:spAutoFit/>
          </a:bodyPr>
          <a:lstStyle/>
          <a:p>
            <a:pPr algn="ctr" defTabSz="457200">
              <a:lnSpc>
                <a:spcPct val="150000"/>
              </a:lnSpc>
              <a:buClrTx/>
              <a:defRPr/>
            </a:pPr>
            <a:r>
              <a:rPr lang="en-US" sz="1900" kern="1200">
                <a:solidFill>
                  <a:prstClr val="black"/>
                </a:solidFill>
                <a:latin typeface="Arial" panose="020B0604020202020204" pitchFamily="34" charset="0"/>
                <a:ea typeface="+mn-ea"/>
                <a:cs typeface="Arial" panose="020B0604020202020204" pitchFamily="34" charset="0"/>
              </a:rPr>
              <a:t>Cổ phần</a:t>
            </a:r>
          </a:p>
        </p:txBody>
      </p:sp>
      <p:sp>
        <p:nvSpPr>
          <p:cNvPr id="27" name="文本框 35">
            <a:extLst>
              <a:ext uri="{FF2B5EF4-FFF2-40B4-BE49-F238E27FC236}">
                <a16:creationId xmlns:a16="http://schemas.microsoft.com/office/drawing/2014/main" id="{0C2FA02F-2F91-D89A-A17A-B5D1B76D8B11}"/>
              </a:ext>
            </a:extLst>
          </p:cNvPr>
          <p:cNvSpPr txBox="1"/>
          <p:nvPr/>
        </p:nvSpPr>
        <p:spPr>
          <a:xfrm>
            <a:off x="6204985" y="1711480"/>
            <a:ext cx="2427580" cy="530915"/>
          </a:xfrm>
          <a:prstGeom prst="rect">
            <a:avLst/>
          </a:prstGeom>
        </p:spPr>
        <p:txBody>
          <a:bodyPr wrap="square" rtlCol="0">
            <a:spAutoFit/>
          </a:bodyPr>
          <a:lstStyle/>
          <a:p>
            <a:pPr algn="just" defTabSz="457200">
              <a:lnSpc>
                <a:spcPct val="150000"/>
              </a:lnSpc>
              <a:buClrTx/>
              <a:defRPr/>
            </a:pPr>
            <a:r>
              <a:rPr lang="en-US" sz="1900" kern="1200">
                <a:solidFill>
                  <a:prstClr val="black"/>
                </a:solidFill>
                <a:latin typeface="Arial" panose="020B0604020202020204" pitchFamily="34" charset="0"/>
                <a:ea typeface="+mn-ea"/>
                <a:cs typeface="Arial" panose="020B0604020202020204" pitchFamily="34" charset="0"/>
              </a:rPr>
              <a:t>Cổ phiếu</a:t>
            </a:r>
          </a:p>
        </p:txBody>
      </p:sp>
      <p:sp>
        <p:nvSpPr>
          <p:cNvPr id="28" name="文本框 37">
            <a:extLst>
              <a:ext uri="{FF2B5EF4-FFF2-40B4-BE49-F238E27FC236}">
                <a16:creationId xmlns:a16="http://schemas.microsoft.com/office/drawing/2014/main" id="{6393F8FE-95C1-8384-A001-B2CCA8A8AEDC}"/>
              </a:ext>
            </a:extLst>
          </p:cNvPr>
          <p:cNvSpPr txBox="1"/>
          <p:nvPr/>
        </p:nvSpPr>
        <p:spPr>
          <a:xfrm>
            <a:off x="5664545" y="3969560"/>
            <a:ext cx="2427580" cy="530915"/>
          </a:xfrm>
          <a:prstGeom prst="rect">
            <a:avLst/>
          </a:prstGeom>
        </p:spPr>
        <p:txBody>
          <a:bodyPr wrap="square" rtlCol="0">
            <a:spAutoFit/>
          </a:bodyPr>
          <a:lstStyle/>
          <a:p>
            <a:pPr algn="just" defTabSz="457200">
              <a:lnSpc>
                <a:spcPct val="150000"/>
              </a:lnSpc>
              <a:buClrTx/>
              <a:defRPr/>
            </a:pPr>
            <a:r>
              <a:rPr lang="en-US" sz="1900" kern="1200">
                <a:solidFill>
                  <a:prstClr val="black"/>
                </a:solidFill>
                <a:latin typeface="Arial" panose="020B0604020202020204" pitchFamily="34" charset="0"/>
                <a:ea typeface="+mn-ea"/>
                <a:cs typeface="Arial" panose="020B0604020202020204" pitchFamily="34" charset="0"/>
              </a:rPr>
              <a:t>Mệnh giá trái phiếu</a:t>
            </a:r>
          </a:p>
        </p:txBody>
      </p:sp>
      <p:sp>
        <p:nvSpPr>
          <p:cNvPr id="29" name="文本框 39">
            <a:extLst>
              <a:ext uri="{FF2B5EF4-FFF2-40B4-BE49-F238E27FC236}">
                <a16:creationId xmlns:a16="http://schemas.microsoft.com/office/drawing/2014/main" id="{95ECB10B-5F17-6E47-7378-32371A5219E0}"/>
              </a:ext>
            </a:extLst>
          </p:cNvPr>
          <p:cNvSpPr txBox="1"/>
          <p:nvPr/>
        </p:nvSpPr>
        <p:spPr>
          <a:xfrm>
            <a:off x="1568484" y="3995291"/>
            <a:ext cx="2205406" cy="530915"/>
          </a:xfrm>
          <a:prstGeom prst="rect">
            <a:avLst/>
          </a:prstGeom>
        </p:spPr>
        <p:txBody>
          <a:bodyPr wrap="square" rtlCol="0">
            <a:spAutoFit/>
          </a:bodyPr>
          <a:lstStyle/>
          <a:p>
            <a:pPr algn="just" defTabSz="457200">
              <a:lnSpc>
                <a:spcPct val="150000"/>
              </a:lnSpc>
              <a:buClrTx/>
              <a:defRPr/>
            </a:pPr>
            <a:r>
              <a:rPr lang="en-US" sz="1900" kern="1200">
                <a:solidFill>
                  <a:prstClr val="black"/>
                </a:solidFill>
                <a:latin typeface="Arial" panose="020B0604020202020204" pitchFamily="34" charset="0"/>
                <a:ea typeface="+mn-ea"/>
                <a:cs typeface="Arial" panose="020B0604020202020204" pitchFamily="34" charset="0"/>
              </a:rPr>
              <a:t>Lợi nhuận ròng</a:t>
            </a:r>
          </a:p>
        </p:txBody>
      </p:sp>
      <p:sp>
        <p:nvSpPr>
          <p:cNvPr id="30" name="Rectangle 29">
            <a:extLst>
              <a:ext uri="{FF2B5EF4-FFF2-40B4-BE49-F238E27FC236}">
                <a16:creationId xmlns:a16="http://schemas.microsoft.com/office/drawing/2014/main" id="{91A14E4D-12AE-1694-10A2-418F1CA89B3D}"/>
              </a:ext>
            </a:extLst>
          </p:cNvPr>
          <p:cNvSpPr/>
          <p:nvPr/>
        </p:nvSpPr>
        <p:spPr>
          <a:xfrm>
            <a:off x="6320540" y="3019146"/>
            <a:ext cx="2275595" cy="530915"/>
          </a:xfrm>
          <a:prstGeom prst="rect">
            <a:avLst/>
          </a:prstGeom>
        </p:spPr>
        <p:txBody>
          <a:bodyPr wrap="square">
            <a:spAutoFit/>
          </a:bodyPr>
          <a:lstStyle/>
          <a:p>
            <a:pPr algn="just" defTabSz="457200">
              <a:lnSpc>
                <a:spcPct val="150000"/>
              </a:lnSpc>
              <a:buClrTx/>
              <a:defRPr/>
            </a:pPr>
            <a:r>
              <a:rPr lang="en-US" sz="1900" kern="1200">
                <a:solidFill>
                  <a:prstClr val="black"/>
                </a:solidFill>
                <a:latin typeface="Arial" panose="020B0604020202020204" pitchFamily="34" charset="0"/>
                <a:ea typeface="+mn-ea"/>
                <a:cs typeface="Arial" panose="020B0604020202020204" pitchFamily="34" charset="0"/>
              </a:rPr>
              <a:t>Mệnh giá cổ phiếu</a:t>
            </a:r>
          </a:p>
        </p:txBody>
      </p:sp>
      <p:sp>
        <p:nvSpPr>
          <p:cNvPr id="31" name="Rectangle 30">
            <a:extLst>
              <a:ext uri="{FF2B5EF4-FFF2-40B4-BE49-F238E27FC236}">
                <a16:creationId xmlns:a16="http://schemas.microsoft.com/office/drawing/2014/main" id="{A768ADAC-E756-B4BF-7E96-57395BA0346A}"/>
              </a:ext>
            </a:extLst>
          </p:cNvPr>
          <p:cNvSpPr/>
          <p:nvPr/>
        </p:nvSpPr>
        <p:spPr>
          <a:xfrm>
            <a:off x="1652088" y="3025254"/>
            <a:ext cx="1043940" cy="530915"/>
          </a:xfrm>
          <a:prstGeom prst="rect">
            <a:avLst/>
          </a:prstGeom>
        </p:spPr>
        <p:txBody>
          <a:bodyPr wrap="square">
            <a:spAutoFit/>
          </a:bodyPr>
          <a:lstStyle/>
          <a:p>
            <a:pPr algn="just" defTabSz="457200">
              <a:lnSpc>
                <a:spcPct val="150000"/>
              </a:lnSpc>
              <a:buClrTx/>
              <a:defRPr/>
            </a:pPr>
            <a:r>
              <a:rPr lang="en-US" sz="1900" kern="1200">
                <a:solidFill>
                  <a:prstClr val="black"/>
                </a:solidFill>
                <a:latin typeface="Arial" panose="020B0604020202020204" pitchFamily="34" charset="0"/>
                <a:ea typeface="+mn-ea"/>
                <a:cs typeface="Arial" panose="020B0604020202020204" pitchFamily="34" charset="0"/>
              </a:rPr>
              <a:t>Cổ </a:t>
            </a:r>
            <a:r>
              <a:rPr lang="en-US" sz="1900" kern="1200" smtClean="0">
                <a:solidFill>
                  <a:prstClr val="black"/>
                </a:solidFill>
                <a:latin typeface="Arial" panose="020B0604020202020204" pitchFamily="34" charset="0"/>
                <a:ea typeface="+mn-ea"/>
                <a:cs typeface="Arial" panose="020B0604020202020204" pitchFamily="34" charset="0"/>
              </a:rPr>
              <a:t>tức</a:t>
            </a:r>
            <a:endParaRPr lang="en-US" sz="1900" kern="1200">
              <a:solidFill>
                <a:prstClr val="black"/>
              </a:solidFill>
              <a:latin typeface="Arial" panose="020B0604020202020204" pitchFamily="34" charset="0"/>
              <a:ea typeface="+mn-ea"/>
              <a:cs typeface="Arial" panose="020B0604020202020204" pitchFamily="34" charset="0"/>
            </a:endParaRPr>
          </a:p>
        </p:txBody>
      </p:sp>
      <p:grpSp>
        <p:nvGrpSpPr>
          <p:cNvPr id="32" name="Group 31"/>
          <p:cNvGrpSpPr/>
          <p:nvPr/>
        </p:nvGrpSpPr>
        <p:grpSpPr>
          <a:xfrm rot="18745146">
            <a:off x="4093945" y="1048255"/>
            <a:ext cx="741132" cy="729367"/>
            <a:chOff x="5138534" y="1496058"/>
            <a:chExt cx="741132" cy="729367"/>
          </a:xfrm>
        </p:grpSpPr>
        <p:cxnSp>
          <p:nvCxnSpPr>
            <p:cNvPr id="33" name="直接连接符 19">
              <a:extLst>
                <a:ext uri="{FF2B5EF4-FFF2-40B4-BE49-F238E27FC236}">
                  <a16:creationId xmlns:a16="http://schemas.microsoft.com/office/drawing/2014/main" id="{8651D657-3FA8-A62F-6F6C-3BFDEE7590F4}"/>
                </a:ext>
              </a:extLst>
            </p:cNvPr>
            <p:cNvCxnSpPr/>
            <p:nvPr/>
          </p:nvCxnSpPr>
          <p:spPr>
            <a:xfrm flipH="1">
              <a:off x="5138534" y="1898974"/>
              <a:ext cx="324980" cy="326451"/>
            </a:xfrm>
            <a:prstGeom prst="line">
              <a:avLst/>
            </a:prstGeom>
            <a:noFill/>
            <a:ln w="19050" cap="rnd" cmpd="sng" algn="ctr">
              <a:solidFill>
                <a:srgbClr val="181715"/>
              </a:solidFill>
              <a:prstDash val="sysDot"/>
            </a:ln>
            <a:effectLst/>
          </p:spPr>
        </p:cxnSp>
        <p:sp>
          <p:nvSpPr>
            <p:cNvPr id="34" name="椭圆 22">
              <a:extLst>
                <a:ext uri="{FF2B5EF4-FFF2-40B4-BE49-F238E27FC236}">
                  <a16:creationId xmlns:a16="http://schemas.microsoft.com/office/drawing/2014/main" id="{BBFC4C38-EF71-2A08-0A2C-7B7EE3D54953}"/>
                </a:ext>
              </a:extLst>
            </p:cNvPr>
            <p:cNvSpPr/>
            <p:nvPr/>
          </p:nvSpPr>
          <p:spPr>
            <a:xfrm>
              <a:off x="5403224" y="1496058"/>
              <a:ext cx="476442" cy="476442"/>
            </a:xfrm>
            <a:prstGeom prst="ellipse">
              <a:avLst/>
            </a:prstGeom>
            <a:solidFill>
              <a:srgbClr val="D5FFF1"/>
            </a:solidFill>
            <a:ln w="25400"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srgbClr val="000000">
                    <a:lumMod val="65000"/>
                    <a:lumOff val="35000"/>
                  </a:srgbClr>
                </a:solidFill>
                <a:effectLst/>
                <a:uLnTx/>
                <a:uFillTx/>
                <a:latin typeface="Calibri"/>
                <a:ea typeface="微软雅黑" panose="020B0503020204020204" pitchFamily="34" charset="-122"/>
                <a:cs typeface="Arial" panose="020B0604020202020204" pitchFamily="34" charset="0"/>
              </a:endParaRPr>
            </a:p>
          </p:txBody>
        </p:sp>
        <p:sp>
          <p:nvSpPr>
            <p:cNvPr id="35" name="TextBox 18">
              <a:extLst>
                <a:ext uri="{FF2B5EF4-FFF2-40B4-BE49-F238E27FC236}">
                  <a16:creationId xmlns:a16="http://schemas.microsoft.com/office/drawing/2014/main" id="{3712F512-519B-2E6E-FB4E-E56AFA2238BC}"/>
                </a:ext>
              </a:extLst>
            </p:cNvPr>
            <p:cNvSpPr txBox="1">
              <a:spLocks noChangeArrowheads="1"/>
            </p:cNvSpPr>
            <p:nvPr/>
          </p:nvSpPr>
          <p:spPr bwMode="auto">
            <a:xfrm rot="2746099">
              <a:off x="5486024" y="1521056"/>
              <a:ext cx="32092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zh-CN" sz="1900" b="1" i="0" u="none" strike="noStrike" kern="1200" cap="none" spc="0" normalizeH="0" baseline="0" noProof="0" smtClean="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rPr>
                <a:t>1</a:t>
              </a:r>
              <a:endParaRPr kumimoji="0" lang="en-US" altLang="zh-CN" sz="19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36" name="Group 35"/>
          <p:cNvGrpSpPr/>
          <p:nvPr/>
        </p:nvGrpSpPr>
        <p:grpSpPr>
          <a:xfrm rot="3600981">
            <a:off x="5501545" y="2856766"/>
            <a:ext cx="741132" cy="729367"/>
            <a:chOff x="5138534" y="1496058"/>
            <a:chExt cx="741132" cy="729367"/>
          </a:xfrm>
        </p:grpSpPr>
        <p:cxnSp>
          <p:nvCxnSpPr>
            <p:cNvPr id="37" name="直接连接符 19">
              <a:extLst>
                <a:ext uri="{FF2B5EF4-FFF2-40B4-BE49-F238E27FC236}">
                  <a16:creationId xmlns:a16="http://schemas.microsoft.com/office/drawing/2014/main" id="{8651D657-3FA8-A62F-6F6C-3BFDEE7590F4}"/>
                </a:ext>
              </a:extLst>
            </p:cNvPr>
            <p:cNvCxnSpPr/>
            <p:nvPr/>
          </p:nvCxnSpPr>
          <p:spPr>
            <a:xfrm flipH="1">
              <a:off x="5138534" y="1898974"/>
              <a:ext cx="324980" cy="326451"/>
            </a:xfrm>
            <a:prstGeom prst="line">
              <a:avLst/>
            </a:prstGeom>
            <a:noFill/>
            <a:ln w="19050" cap="rnd" cmpd="sng" algn="ctr">
              <a:solidFill>
                <a:srgbClr val="181715"/>
              </a:solidFill>
              <a:prstDash val="sysDot"/>
            </a:ln>
            <a:effectLst/>
          </p:spPr>
        </p:cxnSp>
        <p:sp>
          <p:nvSpPr>
            <p:cNvPr id="38" name="椭圆 22">
              <a:extLst>
                <a:ext uri="{FF2B5EF4-FFF2-40B4-BE49-F238E27FC236}">
                  <a16:creationId xmlns:a16="http://schemas.microsoft.com/office/drawing/2014/main" id="{BBFC4C38-EF71-2A08-0A2C-7B7EE3D54953}"/>
                </a:ext>
              </a:extLst>
            </p:cNvPr>
            <p:cNvSpPr/>
            <p:nvPr/>
          </p:nvSpPr>
          <p:spPr>
            <a:xfrm>
              <a:off x="5403224" y="1496058"/>
              <a:ext cx="476442" cy="476442"/>
            </a:xfrm>
            <a:prstGeom prst="ellipse">
              <a:avLst/>
            </a:prstGeom>
            <a:solidFill>
              <a:srgbClr val="D5FFF1"/>
            </a:solidFill>
            <a:ln w="25400"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srgbClr val="000000">
                    <a:lumMod val="65000"/>
                    <a:lumOff val="35000"/>
                  </a:srgbClr>
                </a:solidFill>
                <a:effectLst/>
                <a:uLnTx/>
                <a:uFillTx/>
                <a:latin typeface="Calibri"/>
                <a:ea typeface="微软雅黑" panose="020B0503020204020204" pitchFamily="34" charset="-122"/>
                <a:cs typeface="Arial" panose="020B0604020202020204" pitchFamily="34" charset="0"/>
              </a:endParaRPr>
            </a:p>
          </p:txBody>
        </p:sp>
        <p:sp>
          <p:nvSpPr>
            <p:cNvPr id="39" name="TextBox 18">
              <a:extLst>
                <a:ext uri="{FF2B5EF4-FFF2-40B4-BE49-F238E27FC236}">
                  <a16:creationId xmlns:a16="http://schemas.microsoft.com/office/drawing/2014/main" id="{3712F512-519B-2E6E-FB4E-E56AFA2238BC}"/>
                </a:ext>
              </a:extLst>
            </p:cNvPr>
            <p:cNvSpPr txBox="1">
              <a:spLocks noChangeArrowheads="1"/>
            </p:cNvSpPr>
            <p:nvPr/>
          </p:nvSpPr>
          <p:spPr bwMode="auto">
            <a:xfrm rot="17999019">
              <a:off x="5486024" y="1521057"/>
              <a:ext cx="32092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zh-CN" sz="1900" b="1" i="0" u="none" strike="noStrike" kern="1200" cap="none" spc="0" normalizeH="0" baseline="0" noProof="0" smtClean="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rPr>
                <a:t>3</a:t>
              </a:r>
              <a:endParaRPr kumimoji="0" lang="en-US" altLang="zh-CN" sz="19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40" name="Group 39"/>
          <p:cNvGrpSpPr/>
          <p:nvPr/>
        </p:nvGrpSpPr>
        <p:grpSpPr>
          <a:xfrm rot="5938519">
            <a:off x="4908230" y="3729836"/>
            <a:ext cx="741132" cy="729367"/>
            <a:chOff x="5138534" y="1496058"/>
            <a:chExt cx="741132" cy="729367"/>
          </a:xfrm>
        </p:grpSpPr>
        <p:cxnSp>
          <p:nvCxnSpPr>
            <p:cNvPr id="41" name="直接连接符 19">
              <a:extLst>
                <a:ext uri="{FF2B5EF4-FFF2-40B4-BE49-F238E27FC236}">
                  <a16:creationId xmlns:a16="http://schemas.microsoft.com/office/drawing/2014/main" id="{8651D657-3FA8-A62F-6F6C-3BFDEE7590F4}"/>
                </a:ext>
              </a:extLst>
            </p:cNvPr>
            <p:cNvCxnSpPr/>
            <p:nvPr/>
          </p:nvCxnSpPr>
          <p:spPr>
            <a:xfrm flipH="1">
              <a:off x="5138534" y="1898974"/>
              <a:ext cx="324980" cy="326451"/>
            </a:xfrm>
            <a:prstGeom prst="line">
              <a:avLst/>
            </a:prstGeom>
            <a:noFill/>
            <a:ln w="19050" cap="rnd" cmpd="sng" algn="ctr">
              <a:solidFill>
                <a:srgbClr val="181715"/>
              </a:solidFill>
              <a:prstDash val="sysDot"/>
            </a:ln>
            <a:effectLst/>
          </p:spPr>
        </p:cxnSp>
        <p:sp>
          <p:nvSpPr>
            <p:cNvPr id="42" name="椭圆 22">
              <a:extLst>
                <a:ext uri="{FF2B5EF4-FFF2-40B4-BE49-F238E27FC236}">
                  <a16:creationId xmlns:a16="http://schemas.microsoft.com/office/drawing/2014/main" id="{BBFC4C38-EF71-2A08-0A2C-7B7EE3D54953}"/>
                </a:ext>
              </a:extLst>
            </p:cNvPr>
            <p:cNvSpPr/>
            <p:nvPr/>
          </p:nvSpPr>
          <p:spPr>
            <a:xfrm>
              <a:off x="5403224" y="1496058"/>
              <a:ext cx="476442" cy="476442"/>
            </a:xfrm>
            <a:prstGeom prst="ellipse">
              <a:avLst/>
            </a:prstGeom>
            <a:solidFill>
              <a:srgbClr val="D5FFF1"/>
            </a:solidFill>
            <a:ln w="25400"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srgbClr val="000000">
                    <a:lumMod val="65000"/>
                    <a:lumOff val="35000"/>
                  </a:srgbClr>
                </a:solidFill>
                <a:effectLst/>
                <a:uLnTx/>
                <a:uFillTx/>
                <a:latin typeface="Calibri"/>
                <a:ea typeface="微软雅黑" panose="020B0503020204020204" pitchFamily="34" charset="-122"/>
                <a:cs typeface="Arial" panose="020B0604020202020204" pitchFamily="34" charset="0"/>
              </a:endParaRPr>
            </a:p>
          </p:txBody>
        </p:sp>
        <p:sp>
          <p:nvSpPr>
            <p:cNvPr id="43" name="TextBox 18">
              <a:extLst>
                <a:ext uri="{FF2B5EF4-FFF2-40B4-BE49-F238E27FC236}">
                  <a16:creationId xmlns:a16="http://schemas.microsoft.com/office/drawing/2014/main" id="{3712F512-519B-2E6E-FB4E-E56AFA2238BC}"/>
                </a:ext>
              </a:extLst>
            </p:cNvPr>
            <p:cNvSpPr txBox="1">
              <a:spLocks noChangeArrowheads="1"/>
            </p:cNvSpPr>
            <p:nvPr/>
          </p:nvSpPr>
          <p:spPr bwMode="auto">
            <a:xfrm rot="15661481">
              <a:off x="5470122" y="1536958"/>
              <a:ext cx="32092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zh-CN" sz="1900" b="1" i="0" u="none" strike="noStrike" kern="1200" cap="none" spc="0" normalizeH="0" baseline="0" noProof="0" smtClean="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rPr>
                <a:t>4</a:t>
              </a:r>
              <a:endParaRPr kumimoji="0" lang="en-US" altLang="zh-CN" sz="19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44" name="Group 43"/>
          <p:cNvGrpSpPr/>
          <p:nvPr/>
        </p:nvGrpSpPr>
        <p:grpSpPr>
          <a:xfrm rot="10579575">
            <a:off x="3557508" y="3765080"/>
            <a:ext cx="741132" cy="729367"/>
            <a:chOff x="5138534" y="1496058"/>
            <a:chExt cx="741132" cy="729367"/>
          </a:xfrm>
        </p:grpSpPr>
        <p:cxnSp>
          <p:nvCxnSpPr>
            <p:cNvPr id="45" name="直接连接符 19">
              <a:extLst>
                <a:ext uri="{FF2B5EF4-FFF2-40B4-BE49-F238E27FC236}">
                  <a16:creationId xmlns:a16="http://schemas.microsoft.com/office/drawing/2014/main" id="{8651D657-3FA8-A62F-6F6C-3BFDEE7590F4}"/>
                </a:ext>
              </a:extLst>
            </p:cNvPr>
            <p:cNvCxnSpPr/>
            <p:nvPr/>
          </p:nvCxnSpPr>
          <p:spPr>
            <a:xfrm flipH="1">
              <a:off x="5138534" y="1898974"/>
              <a:ext cx="324980" cy="326451"/>
            </a:xfrm>
            <a:prstGeom prst="line">
              <a:avLst/>
            </a:prstGeom>
            <a:noFill/>
            <a:ln w="19050" cap="rnd" cmpd="sng" algn="ctr">
              <a:solidFill>
                <a:srgbClr val="181715"/>
              </a:solidFill>
              <a:prstDash val="sysDot"/>
            </a:ln>
            <a:effectLst/>
          </p:spPr>
        </p:cxnSp>
        <p:sp>
          <p:nvSpPr>
            <p:cNvPr id="46" name="椭圆 22">
              <a:extLst>
                <a:ext uri="{FF2B5EF4-FFF2-40B4-BE49-F238E27FC236}">
                  <a16:creationId xmlns:a16="http://schemas.microsoft.com/office/drawing/2014/main" id="{BBFC4C38-EF71-2A08-0A2C-7B7EE3D54953}"/>
                </a:ext>
              </a:extLst>
            </p:cNvPr>
            <p:cNvSpPr/>
            <p:nvPr/>
          </p:nvSpPr>
          <p:spPr>
            <a:xfrm>
              <a:off x="5403224" y="1496058"/>
              <a:ext cx="476442" cy="476442"/>
            </a:xfrm>
            <a:prstGeom prst="ellipse">
              <a:avLst/>
            </a:prstGeom>
            <a:solidFill>
              <a:srgbClr val="D5FFF1"/>
            </a:solidFill>
            <a:ln w="25400"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srgbClr val="000000">
                    <a:lumMod val="65000"/>
                    <a:lumOff val="35000"/>
                  </a:srgbClr>
                </a:solidFill>
                <a:effectLst/>
                <a:uLnTx/>
                <a:uFillTx/>
                <a:latin typeface="Calibri"/>
                <a:ea typeface="微软雅黑" panose="020B0503020204020204" pitchFamily="34" charset="-122"/>
                <a:cs typeface="Arial" panose="020B0604020202020204" pitchFamily="34" charset="0"/>
              </a:endParaRPr>
            </a:p>
          </p:txBody>
        </p:sp>
        <p:sp>
          <p:nvSpPr>
            <p:cNvPr id="47" name="TextBox 18">
              <a:extLst>
                <a:ext uri="{FF2B5EF4-FFF2-40B4-BE49-F238E27FC236}">
                  <a16:creationId xmlns:a16="http://schemas.microsoft.com/office/drawing/2014/main" id="{3712F512-519B-2E6E-FB4E-E56AFA2238BC}"/>
                </a:ext>
              </a:extLst>
            </p:cNvPr>
            <p:cNvSpPr txBox="1">
              <a:spLocks noChangeArrowheads="1"/>
            </p:cNvSpPr>
            <p:nvPr/>
          </p:nvSpPr>
          <p:spPr bwMode="auto">
            <a:xfrm rot="11020425">
              <a:off x="5485481" y="1545912"/>
              <a:ext cx="32092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zh-CN" sz="1900" b="1" i="0" u="none" strike="noStrike" kern="1200" cap="none" spc="0" normalizeH="0" baseline="0" noProof="0" smtClean="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rPr>
                <a:t>5</a:t>
              </a:r>
              <a:endParaRPr kumimoji="0" lang="en-US" altLang="zh-CN" sz="19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48" name="Group 47"/>
          <p:cNvGrpSpPr/>
          <p:nvPr/>
        </p:nvGrpSpPr>
        <p:grpSpPr>
          <a:xfrm rot="12319312">
            <a:off x="2720713" y="2854235"/>
            <a:ext cx="741132" cy="729367"/>
            <a:chOff x="5138534" y="1496058"/>
            <a:chExt cx="741132" cy="729367"/>
          </a:xfrm>
        </p:grpSpPr>
        <p:cxnSp>
          <p:nvCxnSpPr>
            <p:cNvPr id="49" name="直接连接符 19">
              <a:extLst>
                <a:ext uri="{FF2B5EF4-FFF2-40B4-BE49-F238E27FC236}">
                  <a16:creationId xmlns:a16="http://schemas.microsoft.com/office/drawing/2014/main" id="{8651D657-3FA8-A62F-6F6C-3BFDEE7590F4}"/>
                </a:ext>
              </a:extLst>
            </p:cNvPr>
            <p:cNvCxnSpPr/>
            <p:nvPr/>
          </p:nvCxnSpPr>
          <p:spPr>
            <a:xfrm flipH="1">
              <a:off x="5138534" y="1898974"/>
              <a:ext cx="324980" cy="326451"/>
            </a:xfrm>
            <a:prstGeom prst="line">
              <a:avLst/>
            </a:prstGeom>
            <a:noFill/>
            <a:ln w="19050" cap="rnd" cmpd="sng" algn="ctr">
              <a:solidFill>
                <a:srgbClr val="181715"/>
              </a:solidFill>
              <a:prstDash val="sysDot"/>
            </a:ln>
            <a:effectLst/>
          </p:spPr>
        </p:cxnSp>
        <p:sp>
          <p:nvSpPr>
            <p:cNvPr id="50" name="椭圆 22">
              <a:extLst>
                <a:ext uri="{FF2B5EF4-FFF2-40B4-BE49-F238E27FC236}">
                  <a16:creationId xmlns:a16="http://schemas.microsoft.com/office/drawing/2014/main" id="{BBFC4C38-EF71-2A08-0A2C-7B7EE3D54953}"/>
                </a:ext>
              </a:extLst>
            </p:cNvPr>
            <p:cNvSpPr/>
            <p:nvPr/>
          </p:nvSpPr>
          <p:spPr>
            <a:xfrm>
              <a:off x="5403224" y="1496058"/>
              <a:ext cx="476442" cy="476442"/>
            </a:xfrm>
            <a:prstGeom prst="ellipse">
              <a:avLst/>
            </a:prstGeom>
            <a:solidFill>
              <a:srgbClr val="D5FFF1"/>
            </a:solidFill>
            <a:ln w="25400"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srgbClr val="000000">
                    <a:lumMod val="65000"/>
                    <a:lumOff val="35000"/>
                  </a:srgbClr>
                </a:solidFill>
                <a:effectLst/>
                <a:uLnTx/>
                <a:uFillTx/>
                <a:latin typeface="Calibri"/>
                <a:ea typeface="微软雅黑" panose="020B0503020204020204" pitchFamily="34" charset="-122"/>
                <a:cs typeface="Arial" panose="020B0604020202020204" pitchFamily="34" charset="0"/>
              </a:endParaRPr>
            </a:p>
          </p:txBody>
        </p:sp>
        <p:sp>
          <p:nvSpPr>
            <p:cNvPr id="51" name="TextBox 18">
              <a:extLst>
                <a:ext uri="{FF2B5EF4-FFF2-40B4-BE49-F238E27FC236}">
                  <a16:creationId xmlns:a16="http://schemas.microsoft.com/office/drawing/2014/main" id="{3712F512-519B-2E6E-FB4E-E56AFA2238BC}"/>
                </a:ext>
              </a:extLst>
            </p:cNvPr>
            <p:cNvSpPr txBox="1">
              <a:spLocks noChangeArrowheads="1"/>
            </p:cNvSpPr>
            <p:nvPr/>
          </p:nvSpPr>
          <p:spPr bwMode="auto">
            <a:xfrm rot="9280688">
              <a:off x="5491298" y="1544532"/>
              <a:ext cx="32092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zh-CN" sz="1900" b="1" i="0" u="none" strike="noStrike" kern="1200" cap="none" spc="0" normalizeH="0" baseline="0" noProof="0" smtClean="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rPr>
                <a:t>6</a:t>
              </a:r>
              <a:endParaRPr kumimoji="0" lang="en-US" altLang="zh-CN" sz="19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52" name="Rectangle 51">
            <a:extLst>
              <a:ext uri="{FF2B5EF4-FFF2-40B4-BE49-F238E27FC236}">
                <a16:creationId xmlns:a16="http://schemas.microsoft.com/office/drawing/2014/main" id="{A768ADAC-E756-B4BF-7E96-57395BA0346A}"/>
              </a:ext>
            </a:extLst>
          </p:cNvPr>
          <p:cNvSpPr/>
          <p:nvPr/>
        </p:nvSpPr>
        <p:spPr>
          <a:xfrm>
            <a:off x="775930" y="1238211"/>
            <a:ext cx="2048292" cy="969496"/>
          </a:xfrm>
          <a:prstGeom prst="rect">
            <a:avLst/>
          </a:prstGeom>
        </p:spPr>
        <p:txBody>
          <a:bodyPr wrap="square">
            <a:spAutoFit/>
          </a:bodyPr>
          <a:lstStyle/>
          <a:p>
            <a:pPr algn="just" defTabSz="457200">
              <a:lnSpc>
                <a:spcPct val="150000"/>
              </a:lnSpc>
              <a:buClrTx/>
              <a:defRPr/>
            </a:pPr>
            <a:r>
              <a:rPr lang="en-US" sz="1900" kern="1200">
                <a:solidFill>
                  <a:prstClr val="black"/>
                </a:solidFill>
                <a:latin typeface="Arial" panose="020B0604020202020204" pitchFamily="34" charset="0"/>
                <a:ea typeface="+mn-ea"/>
                <a:cs typeface="Arial" panose="020B0604020202020204" pitchFamily="34" charset="0"/>
              </a:rPr>
              <a:t>Mã chứng khoán giao dịch</a:t>
            </a:r>
          </a:p>
        </p:txBody>
      </p:sp>
      <p:grpSp>
        <p:nvGrpSpPr>
          <p:cNvPr id="53" name="Group 52"/>
          <p:cNvGrpSpPr/>
          <p:nvPr/>
        </p:nvGrpSpPr>
        <p:grpSpPr>
          <a:xfrm rot="15336195">
            <a:off x="2890661" y="1668076"/>
            <a:ext cx="741132" cy="729367"/>
            <a:chOff x="5138534" y="1496058"/>
            <a:chExt cx="741132" cy="729367"/>
          </a:xfrm>
        </p:grpSpPr>
        <p:cxnSp>
          <p:nvCxnSpPr>
            <p:cNvPr id="54" name="直接连接符 19">
              <a:extLst>
                <a:ext uri="{FF2B5EF4-FFF2-40B4-BE49-F238E27FC236}">
                  <a16:creationId xmlns:a16="http://schemas.microsoft.com/office/drawing/2014/main" id="{8651D657-3FA8-A62F-6F6C-3BFDEE7590F4}"/>
                </a:ext>
              </a:extLst>
            </p:cNvPr>
            <p:cNvCxnSpPr/>
            <p:nvPr/>
          </p:nvCxnSpPr>
          <p:spPr>
            <a:xfrm flipH="1">
              <a:off x="5138534" y="1898974"/>
              <a:ext cx="324980" cy="326451"/>
            </a:xfrm>
            <a:prstGeom prst="line">
              <a:avLst/>
            </a:prstGeom>
            <a:noFill/>
            <a:ln w="19050" cap="rnd" cmpd="sng" algn="ctr">
              <a:solidFill>
                <a:srgbClr val="181715"/>
              </a:solidFill>
              <a:prstDash val="sysDot"/>
            </a:ln>
            <a:effectLst/>
          </p:spPr>
        </p:cxnSp>
        <p:sp>
          <p:nvSpPr>
            <p:cNvPr id="55" name="椭圆 22">
              <a:extLst>
                <a:ext uri="{FF2B5EF4-FFF2-40B4-BE49-F238E27FC236}">
                  <a16:creationId xmlns:a16="http://schemas.microsoft.com/office/drawing/2014/main" id="{BBFC4C38-EF71-2A08-0A2C-7B7EE3D54953}"/>
                </a:ext>
              </a:extLst>
            </p:cNvPr>
            <p:cNvSpPr/>
            <p:nvPr/>
          </p:nvSpPr>
          <p:spPr>
            <a:xfrm>
              <a:off x="5403224" y="1496058"/>
              <a:ext cx="476442" cy="476442"/>
            </a:xfrm>
            <a:prstGeom prst="ellipse">
              <a:avLst/>
            </a:prstGeom>
            <a:solidFill>
              <a:srgbClr val="D5FFF1"/>
            </a:solidFill>
            <a:ln w="25400" cap="flat" cmpd="sng" algn="ctr">
              <a:no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900" b="0" i="0" u="none" strike="noStrike" kern="1200" cap="none" spc="0" normalizeH="0" baseline="0" noProof="0" dirty="0">
                <a:ln>
                  <a:noFill/>
                </a:ln>
                <a:solidFill>
                  <a:srgbClr val="000000">
                    <a:lumMod val="65000"/>
                    <a:lumOff val="35000"/>
                  </a:srgbClr>
                </a:solidFill>
                <a:effectLst/>
                <a:uLnTx/>
                <a:uFillTx/>
                <a:latin typeface="Calibri"/>
                <a:ea typeface="微软雅黑" panose="020B0503020204020204" pitchFamily="34" charset="-122"/>
                <a:cs typeface="Arial" panose="020B0604020202020204" pitchFamily="34" charset="0"/>
              </a:endParaRPr>
            </a:p>
          </p:txBody>
        </p:sp>
        <p:sp>
          <p:nvSpPr>
            <p:cNvPr id="56" name="TextBox 18">
              <a:extLst>
                <a:ext uri="{FF2B5EF4-FFF2-40B4-BE49-F238E27FC236}">
                  <a16:creationId xmlns:a16="http://schemas.microsoft.com/office/drawing/2014/main" id="{3712F512-519B-2E6E-FB4E-E56AFA2238BC}"/>
                </a:ext>
              </a:extLst>
            </p:cNvPr>
            <p:cNvSpPr txBox="1">
              <a:spLocks noChangeArrowheads="1"/>
            </p:cNvSpPr>
            <p:nvPr/>
          </p:nvSpPr>
          <p:spPr bwMode="auto">
            <a:xfrm rot="5983198">
              <a:off x="5485796" y="1539643"/>
              <a:ext cx="32092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zh-CN" sz="1900" b="1" i="0" u="none" strike="noStrike" kern="1200" cap="none" spc="0" normalizeH="0" baseline="0" noProof="0" smtClean="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rPr>
                <a:t>7</a:t>
              </a:r>
              <a:endParaRPr kumimoji="0" lang="en-US" altLang="zh-CN" sz="1900" b="1"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par>
                                <p:cTn id="51" presetID="10"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par>
                                <p:cTn id="67" presetID="10"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500"/>
                                        <p:tgtEl>
                                          <p:spTgt spid="4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fade">
                                      <p:cBhvr>
                                        <p:cTn id="74" dur="500"/>
                                        <p:tgtEl>
                                          <p:spTgt spid="52"/>
                                        </p:tgtEl>
                                      </p:cBhvr>
                                    </p:animEffect>
                                  </p:childTnLst>
                                </p:cTn>
                              </p:par>
                              <p:par>
                                <p:cTn id="75" presetID="10" presetClass="entr" presetSubtype="0" fill="hold"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6" grpId="0"/>
      <p:bldP spid="27" grpId="0"/>
      <p:bldP spid="28" grpId="0"/>
      <p:bldP spid="29" grpId="0"/>
      <p:bldP spid="30" grpId="0"/>
      <p:bldP spid="31" grpId="0"/>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4" name="Rectangle 3"/>
          <p:cNvSpPr/>
          <p:nvPr/>
        </p:nvSpPr>
        <p:spPr>
          <a:xfrm>
            <a:off x="727360" y="685628"/>
            <a:ext cx="7558479" cy="537391"/>
          </a:xfrm>
          <a:prstGeom prst="rect">
            <a:avLst/>
          </a:prstGeom>
        </p:spPr>
        <p:txBody>
          <a:bodyPr wrap="none">
            <a:spAutoFit/>
          </a:bodyPr>
          <a:lstStyle/>
          <a:p>
            <a:pPr marL="342900" indent="-342900" algn="just">
              <a:lnSpc>
                <a:spcPct val="150000"/>
              </a:lnSpc>
              <a:spcBef>
                <a:spcPts val="100"/>
              </a:spcBef>
              <a:spcAft>
                <a:spcPts val="100"/>
              </a:spcAft>
              <a:buFont typeface="Wingdings" panose="05000000000000000000" pitchFamily="2" charset="2"/>
              <a:buChar char="§"/>
            </a:pPr>
            <a:r>
              <a:rPr lang="nl-NL" sz="2200" smtClean="0">
                <a:latin typeface="+mj-lt"/>
                <a:ea typeface="Calibri" panose="020F0502020204030204" pitchFamily="34" charset="0"/>
                <a:cs typeface="Times New Roman" panose="02020603050405020304" pitchFamily="18" charset="0"/>
              </a:rPr>
              <a:t>Hiện </a:t>
            </a:r>
            <a:r>
              <a:rPr lang="nl-NL" sz="2200">
                <a:latin typeface="+mj-lt"/>
                <a:ea typeface="Calibri" panose="020F0502020204030204" pitchFamily="34" charset="0"/>
                <a:cs typeface="Times New Roman" panose="02020603050405020304" pitchFamily="18" charset="0"/>
              </a:rPr>
              <a:t>nay Việt Nam có hai Sở giao dịch chứng khoán là</a:t>
            </a:r>
            <a:r>
              <a:rPr lang="nl-NL" sz="2200">
                <a:latin typeface="+mj-lt"/>
                <a:ea typeface="Calibri" panose="020F0502020204030204" pitchFamily="34" charset="0"/>
                <a:cs typeface="Times New Roman" panose="02020603050405020304" pitchFamily="18" charset="0"/>
              </a:rPr>
              <a:t>: </a:t>
            </a:r>
            <a:endParaRPr lang="en-US" sz="2200">
              <a:latin typeface="+mj-lt"/>
              <a:ea typeface="Calibri" panose="020F0502020204030204" pitchFamily="34" charset="0"/>
              <a:cs typeface="Times New Roman" panose="02020603050405020304" pitchFamily="18" charset="0"/>
            </a:endParaRPr>
          </a:p>
        </p:txBody>
      </p:sp>
      <p:sp>
        <p:nvSpPr>
          <p:cNvPr id="2" name="Rectangle 1"/>
          <p:cNvSpPr/>
          <p:nvPr/>
        </p:nvSpPr>
        <p:spPr>
          <a:xfrm>
            <a:off x="4872921" y="1946389"/>
            <a:ext cx="3300153" cy="1971437"/>
          </a:xfrm>
          <a:prstGeom prst="rect">
            <a:avLst/>
          </a:prstGeom>
        </p:spPr>
        <p:txBody>
          <a:bodyPr wrap="square">
            <a:spAutoFit/>
          </a:bodyPr>
          <a:lstStyle/>
          <a:p>
            <a:pPr lvl="0" algn="just">
              <a:lnSpc>
                <a:spcPct val="150000"/>
              </a:lnSpc>
              <a:spcBef>
                <a:spcPts val="100"/>
              </a:spcBef>
              <a:spcAft>
                <a:spcPts val="100"/>
              </a:spcAft>
            </a:pPr>
            <a:r>
              <a:rPr lang="nl-NL" sz="2100" smtClean="0">
                <a:latin typeface="+mj-lt"/>
                <a:ea typeface="Calibri" panose="020F0502020204030204" pitchFamily="34" charset="0"/>
                <a:cs typeface="Times New Roman" panose="02020603050405020304" pitchFamily="18" charset="0"/>
              </a:rPr>
              <a:t>Sở </a:t>
            </a:r>
            <a:r>
              <a:rPr lang="nl-NL" sz="2100">
                <a:latin typeface="+mj-lt"/>
                <a:ea typeface="Calibri" panose="020F0502020204030204" pitchFamily="34" charset="0"/>
                <a:cs typeface="Times New Roman" panose="02020603050405020304" pitchFamily="18" charset="0"/>
              </a:rPr>
              <a:t>Giao dịch Chứng khoán Thành phố Hồ Chí Minh (HOSE) có trang web là </a:t>
            </a:r>
            <a:r>
              <a:rPr lang="nl-NL" sz="2100" b="1" i="1">
                <a:solidFill>
                  <a:schemeClr val="tx1"/>
                </a:solidFill>
                <a:latin typeface="+mj-lt"/>
                <a:ea typeface="Calibri" panose="020F0502020204030204" pitchFamily="34" charset="0"/>
                <a:cs typeface="Times New Roman" panose="02020603050405020304" pitchFamily="18" charset="0"/>
              </a:rPr>
              <a:t>https://hsx.vn.</a:t>
            </a:r>
            <a:endParaRPr lang="en-US" sz="2100" b="1" i="1">
              <a:solidFill>
                <a:schemeClr val="tx1"/>
              </a:solidFill>
              <a:latin typeface="+mj-lt"/>
              <a:ea typeface="Calibri" panose="020F0502020204030204" pitchFamily="34" charset="0"/>
              <a:cs typeface="Times New Roman" panose="02020603050405020304" pitchFamily="18" charset="0"/>
            </a:endParaRPr>
          </a:p>
        </p:txBody>
      </p:sp>
      <p:sp>
        <p:nvSpPr>
          <p:cNvPr id="6" name="Right Brace 5"/>
          <p:cNvSpPr/>
          <p:nvPr/>
        </p:nvSpPr>
        <p:spPr>
          <a:xfrm rot="16200000">
            <a:off x="4322588" y="-757823"/>
            <a:ext cx="368021" cy="4721629"/>
          </a:xfrm>
          <a:prstGeom prst="rightBrac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877264" y="1946389"/>
            <a:ext cx="2835200" cy="2031325"/>
          </a:xfrm>
          <a:prstGeom prst="rect">
            <a:avLst/>
          </a:prstGeom>
        </p:spPr>
        <p:txBody>
          <a:bodyPr wrap="square">
            <a:spAutoFit/>
          </a:bodyPr>
          <a:lstStyle/>
          <a:p>
            <a:pPr lvl="0" algn="just">
              <a:lnSpc>
                <a:spcPct val="150000"/>
              </a:lnSpc>
              <a:spcBef>
                <a:spcPts val="100"/>
              </a:spcBef>
              <a:spcAft>
                <a:spcPts val="100"/>
              </a:spcAft>
            </a:pPr>
            <a:r>
              <a:rPr lang="nl-NL" sz="2100">
                <a:latin typeface="+mj-lt"/>
                <a:ea typeface="Calibri" panose="020F0502020204030204" pitchFamily="34" charset="0"/>
                <a:cs typeface="Times New Roman" panose="02020603050405020304" pitchFamily="18" charset="0"/>
              </a:rPr>
              <a:t>Sở Giao dịch Chứng khoán Hà Nội (HNX) có trang web là </a:t>
            </a:r>
            <a:r>
              <a:rPr lang="nl-NL" sz="2100" b="1" i="1">
                <a:solidFill>
                  <a:schemeClr val="tx1"/>
                </a:solidFill>
                <a:latin typeface="+mj-lt"/>
                <a:ea typeface="Calibri" panose="020F0502020204030204" pitchFamily="34" charset="0"/>
                <a:cs typeface="Times New Roman" panose="02020603050405020304" pitchFamily="18" charset="0"/>
              </a:rPr>
              <a:t>https://hnx.vn/vi-vn </a:t>
            </a:r>
            <a:endParaRPr lang="en-US" sz="2100" b="1" i="1">
              <a:solidFill>
                <a:schemeClr val="tx1"/>
              </a:solidFill>
              <a:latin typeface="+mj-lt"/>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7261" t="22325" r="28088" b="23515"/>
          <a:stretch/>
        </p:blipFill>
        <p:spPr>
          <a:xfrm rot="2376430">
            <a:off x="8161989" y="3881251"/>
            <a:ext cx="856419" cy="103880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grpSp>
        <p:nvGrpSpPr>
          <p:cNvPr id="12" name="Group 11"/>
          <p:cNvGrpSpPr/>
          <p:nvPr/>
        </p:nvGrpSpPr>
        <p:grpSpPr>
          <a:xfrm>
            <a:off x="3274788" y="261847"/>
            <a:ext cx="2607296" cy="530670"/>
            <a:chOff x="2860159" y="136735"/>
            <a:chExt cx="4242390" cy="530670"/>
          </a:xfrm>
        </p:grpSpPr>
        <p:sp>
          <p:nvSpPr>
            <p:cNvPr id="13" name="Round Same Side Corner Rectangle 12"/>
            <p:cNvSpPr/>
            <p:nvPr/>
          </p:nvSpPr>
          <p:spPr>
            <a:xfrm flipV="1">
              <a:off x="2860159" y="136735"/>
              <a:ext cx="4242390" cy="530670"/>
            </a:xfrm>
            <a:prstGeom prst="round2SameRect">
              <a:avLst>
                <a:gd name="adj1" fmla="val 36667"/>
                <a:gd name="adj2"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929269" y="196596"/>
              <a:ext cx="4104168" cy="461665"/>
            </a:xfrm>
            <a:prstGeom prst="rect">
              <a:avLst/>
            </a:prstGeom>
            <a:noFill/>
          </p:spPr>
          <p:txBody>
            <a:bodyPr wrap="square" rtlCol="0">
              <a:spAutoFit/>
            </a:bodyPr>
            <a:lstStyle/>
            <a:p>
              <a:pPr algn="ctr"/>
              <a:r>
                <a:rPr lang="en-US" sz="2400" b="1" smtClean="0">
                  <a:solidFill>
                    <a:srgbClr val="C00000"/>
                  </a:solidFill>
                </a:rPr>
                <a:t>VÍ DỤ</a:t>
              </a:r>
              <a:endParaRPr lang="en-US" sz="2400" b="1" dirty="0">
                <a:solidFill>
                  <a:srgbClr val="C00000"/>
                </a:solidFill>
              </a:endParaRPr>
            </a:p>
          </p:txBody>
        </p:sp>
      </p:grpSp>
      <p:pic>
        <p:nvPicPr>
          <p:cNvPr id="10" name="Picture 9"/>
          <p:cNvPicPr>
            <a:picLocks noChangeAspect="1"/>
          </p:cNvPicPr>
          <p:nvPr/>
        </p:nvPicPr>
        <p:blipFill>
          <a:blip r:embed="rId3"/>
          <a:stretch>
            <a:fillRect/>
          </a:stretch>
        </p:blipFill>
        <p:spPr>
          <a:xfrm>
            <a:off x="7799001" y="381359"/>
            <a:ext cx="1086259" cy="804028"/>
          </a:xfrm>
          <a:prstGeom prst="rect">
            <a:avLst/>
          </a:prstGeom>
        </p:spPr>
      </p:pic>
      <p:sp>
        <p:nvSpPr>
          <p:cNvPr id="5" name="Rectangle 4"/>
          <p:cNvSpPr/>
          <p:nvPr/>
        </p:nvSpPr>
        <p:spPr>
          <a:xfrm>
            <a:off x="381340" y="891027"/>
            <a:ext cx="8394192" cy="4036426"/>
          </a:xfrm>
          <a:prstGeom prst="rect">
            <a:avLst/>
          </a:prstGeom>
        </p:spPr>
        <p:txBody>
          <a:bodyPr wrap="square">
            <a:spAutoFit/>
          </a:bodyPr>
          <a:lstStyle/>
          <a:p>
            <a:pPr algn="just">
              <a:lnSpc>
                <a:spcPct val="150000"/>
              </a:lnSpc>
              <a:spcBef>
                <a:spcPts val="600"/>
              </a:spcBef>
              <a:spcAft>
                <a:spcPts val="600"/>
              </a:spcAft>
            </a:pPr>
            <a:r>
              <a:rPr lang="nl-NL" sz="2000" b="1" i="1" smtClean="0">
                <a:latin typeface="+mn-lt"/>
                <a:ea typeface="Calibri" panose="020F0502020204030204" pitchFamily="34" charset="0"/>
                <a:cs typeface="Times New Roman" panose="02020603050405020304" pitchFamily="18" charset="0"/>
              </a:rPr>
              <a:t>Về Công ty cổ phần Sữa Việt Nam </a:t>
            </a:r>
            <a:endParaRPr lang="en-US" sz="2000" smtClean="0">
              <a:latin typeface="+mn-lt"/>
              <a:ea typeface="Calibri" panose="020F0502020204030204" pitchFamily="34" charset="0"/>
              <a:cs typeface="Times New Roman" panose="02020603050405020304" pitchFamily="18" charset="0"/>
            </a:endParaRPr>
          </a:p>
          <a:p>
            <a:pPr marL="342900" indent="-342900" algn="just">
              <a:lnSpc>
                <a:spcPct val="150000"/>
              </a:lnSpc>
              <a:spcBef>
                <a:spcPts val="600"/>
              </a:spcBef>
              <a:spcAft>
                <a:spcPts val="600"/>
              </a:spcAft>
              <a:buFontTx/>
              <a:buChar char="-"/>
            </a:pPr>
            <a:r>
              <a:rPr lang="nl-NL" sz="2000" smtClean="0">
                <a:latin typeface="+mn-lt"/>
                <a:ea typeface="Calibri" panose="020F0502020204030204" pitchFamily="34" charset="0"/>
                <a:cs typeface="Times New Roman" panose="02020603050405020304" pitchFamily="18" charset="0"/>
              </a:rPr>
              <a:t>Tổng </a:t>
            </a:r>
            <a:r>
              <a:rPr lang="nl-NL" sz="2000">
                <a:latin typeface="+mn-lt"/>
                <a:ea typeface="Calibri" panose="020F0502020204030204" pitchFamily="34" charset="0"/>
                <a:cs typeface="Times New Roman" panose="02020603050405020304" pitchFamily="18" charset="0"/>
              </a:rPr>
              <a:t>số cổ phần chào bán ban đầu</a:t>
            </a:r>
            <a:r>
              <a:rPr lang="nl-NL" sz="2000">
                <a:latin typeface="+mn-lt"/>
                <a:ea typeface="Calibri" panose="020F0502020204030204" pitchFamily="34" charset="0"/>
                <a:cs typeface="Times New Roman" panose="02020603050405020304" pitchFamily="18" charset="0"/>
              </a:rPr>
              <a:t>: </a:t>
            </a:r>
            <a:r>
              <a:rPr lang="nl-NL" sz="2000" smtClean="0">
                <a:latin typeface="+mn-lt"/>
                <a:ea typeface="Calibri" panose="020F0502020204030204" pitchFamily="34" charset="0"/>
                <a:cs typeface="Times New Roman" panose="02020603050405020304" pitchFamily="18" charset="0"/>
              </a:rPr>
              <a:t>48 </a:t>
            </a:r>
            <a:r>
              <a:rPr lang="nl-NL" sz="2000">
                <a:latin typeface="+mn-lt"/>
                <a:ea typeface="Calibri" panose="020F0502020204030204" pitchFamily="34" charset="0"/>
                <a:cs typeface="Times New Roman" panose="02020603050405020304" pitchFamily="18" charset="0"/>
              </a:rPr>
              <a:t>333 400 cổ phần</a:t>
            </a:r>
            <a:r>
              <a:rPr lang="nl-NL" sz="2000">
                <a:latin typeface="+mn-lt"/>
                <a:ea typeface="Calibri" panose="020F0502020204030204" pitchFamily="34" charset="0"/>
                <a:cs typeface="Times New Roman" panose="02020603050405020304" pitchFamily="18" charset="0"/>
              </a:rPr>
              <a:t>. </a:t>
            </a:r>
            <a:endParaRPr lang="nl-NL" sz="2000" smtClean="0">
              <a:latin typeface="+mn-lt"/>
              <a:ea typeface="Calibri" panose="020F0502020204030204" pitchFamily="34" charset="0"/>
              <a:cs typeface="Times New Roman" panose="02020603050405020304" pitchFamily="18" charset="0"/>
            </a:endParaRPr>
          </a:p>
          <a:p>
            <a:pPr marL="342900" indent="-342900" algn="just">
              <a:lnSpc>
                <a:spcPct val="150000"/>
              </a:lnSpc>
              <a:spcBef>
                <a:spcPts val="600"/>
              </a:spcBef>
              <a:spcAft>
                <a:spcPts val="600"/>
              </a:spcAft>
              <a:buFontTx/>
              <a:buChar char="-"/>
            </a:pPr>
            <a:r>
              <a:rPr lang="nl-NL" sz="2000" smtClean="0">
                <a:latin typeface="+mn-lt"/>
                <a:ea typeface="Calibri" panose="020F0502020204030204" pitchFamily="34" charset="0"/>
                <a:cs typeface="Times New Roman" panose="02020603050405020304" pitchFamily="18" charset="0"/>
              </a:rPr>
              <a:t>Tổng </a:t>
            </a:r>
            <a:r>
              <a:rPr lang="nl-NL" sz="2000">
                <a:latin typeface="+mn-lt"/>
                <a:ea typeface="Calibri" panose="020F0502020204030204" pitchFamily="34" charset="0"/>
                <a:cs typeface="Times New Roman" panose="02020603050405020304" pitchFamily="18" charset="0"/>
              </a:rPr>
              <a:t>giá trị theo mệnh giá: 483 334 000 000 đồng, tương ứng 3,33% vốn điều </a:t>
            </a:r>
            <a:r>
              <a:rPr lang="nl-NL" sz="2000">
                <a:latin typeface="+mn-lt"/>
                <a:ea typeface="Calibri" panose="020F0502020204030204" pitchFamily="34" charset="0"/>
                <a:cs typeface="Times New Roman" panose="02020603050405020304" pitchFamily="18" charset="0"/>
              </a:rPr>
              <a:t>lệ </a:t>
            </a:r>
            <a:r>
              <a:rPr lang="nl-NL" sz="2000" smtClean="0">
                <a:latin typeface="+mn-lt"/>
                <a:ea typeface="Calibri" panose="020F0502020204030204" pitchFamily="34" charset="0"/>
                <a:cs typeface="Times New Roman" panose="02020603050405020304" pitchFamily="18" charset="0"/>
              </a:rPr>
              <a:t>Vinamilk.</a:t>
            </a:r>
            <a:endParaRPr lang="en-US" sz="2000" smtClean="0">
              <a:latin typeface="+mn-lt"/>
              <a:ea typeface="Calibri" panose="020F0502020204030204" pitchFamily="34" charset="0"/>
              <a:cs typeface="Times New Roman" panose="02020603050405020304" pitchFamily="18" charset="0"/>
            </a:endParaRPr>
          </a:p>
          <a:p>
            <a:pPr marL="342900" indent="-342900" algn="just">
              <a:lnSpc>
                <a:spcPct val="150000"/>
              </a:lnSpc>
              <a:spcBef>
                <a:spcPts val="600"/>
              </a:spcBef>
              <a:spcAft>
                <a:spcPts val="600"/>
              </a:spcAft>
              <a:buFontTx/>
              <a:buChar char="-"/>
            </a:pPr>
            <a:r>
              <a:rPr lang="nl-NL" sz="2000" smtClean="0">
                <a:latin typeface="+mn-lt"/>
                <a:ea typeface="Calibri" panose="020F0502020204030204" pitchFamily="34" charset="0"/>
                <a:cs typeface="Times New Roman" panose="02020603050405020304" pitchFamily="18" charset="0"/>
              </a:rPr>
              <a:t>Giá </a:t>
            </a:r>
            <a:r>
              <a:rPr lang="nl-NL" sz="2000">
                <a:latin typeface="+mn-lt"/>
                <a:ea typeface="Calibri" panose="020F0502020204030204" pitchFamily="34" charset="0"/>
                <a:cs typeface="Times New Roman" panose="02020603050405020304" pitchFamily="18" charset="0"/>
              </a:rPr>
              <a:t>cổ phiếu (ngày 21/07/2023) là: 73 200 đồng một </a:t>
            </a:r>
            <a:r>
              <a:rPr lang="nl-NL" sz="2000">
                <a:latin typeface="+mn-lt"/>
                <a:ea typeface="Calibri" panose="020F0502020204030204" pitchFamily="34" charset="0"/>
                <a:cs typeface="Times New Roman" panose="02020603050405020304" pitchFamily="18" charset="0"/>
              </a:rPr>
              <a:t>cổ </a:t>
            </a:r>
            <a:r>
              <a:rPr lang="nl-NL" sz="2000" smtClean="0">
                <a:latin typeface="+mn-lt"/>
                <a:ea typeface="Calibri" panose="020F0502020204030204" pitchFamily="34" charset="0"/>
                <a:cs typeface="Times New Roman" panose="02020603050405020304" pitchFamily="18" charset="0"/>
              </a:rPr>
              <a:t>phiếu.</a:t>
            </a:r>
            <a:endParaRPr lang="en-US" sz="2000" smtClean="0">
              <a:latin typeface="+mn-lt"/>
              <a:ea typeface="Calibri" panose="020F0502020204030204" pitchFamily="34" charset="0"/>
              <a:cs typeface="Times New Roman" panose="02020603050405020304" pitchFamily="18" charset="0"/>
            </a:endParaRPr>
          </a:p>
          <a:p>
            <a:pPr marL="342900" indent="-342900" algn="just">
              <a:lnSpc>
                <a:spcPct val="150000"/>
              </a:lnSpc>
              <a:spcBef>
                <a:spcPts val="600"/>
              </a:spcBef>
              <a:spcAft>
                <a:spcPts val="600"/>
              </a:spcAft>
              <a:buFontTx/>
              <a:buChar char="-"/>
            </a:pPr>
            <a:r>
              <a:rPr lang="nl-NL" sz="2000" smtClean="0">
                <a:latin typeface="+mn-lt"/>
                <a:ea typeface="Calibri" panose="020F0502020204030204" pitchFamily="34" charset="0"/>
                <a:cs typeface="Times New Roman" panose="02020603050405020304" pitchFamily="18" charset="0"/>
              </a:rPr>
              <a:t>Cổ </a:t>
            </a:r>
            <a:r>
              <a:rPr lang="nl-NL" sz="2000">
                <a:latin typeface="+mn-lt"/>
                <a:ea typeface="Calibri" panose="020F0502020204030204" pitchFamily="34" charset="0"/>
                <a:cs typeface="Times New Roman" panose="02020603050405020304" pitchFamily="18" charset="0"/>
              </a:rPr>
              <a:t>tức: tổng mức chia cổ tức năm 2022 là 38,5% bằng </a:t>
            </a:r>
            <a:r>
              <a:rPr lang="nl-NL" sz="2000">
                <a:latin typeface="+mn-lt"/>
                <a:ea typeface="Calibri" panose="020F0502020204030204" pitchFamily="34" charset="0"/>
                <a:cs typeface="Times New Roman" panose="02020603050405020304" pitchFamily="18" charset="0"/>
              </a:rPr>
              <a:t>tiền</a:t>
            </a:r>
            <a:r>
              <a:rPr lang="nl-NL" sz="2000" smtClean="0">
                <a:latin typeface="+mn-lt"/>
                <a:ea typeface="Calibri" panose="020F0502020204030204" pitchFamily="34" charset="0"/>
                <a:cs typeface="Times New Roman" panose="02020603050405020304" pitchFamily="18" charset="0"/>
              </a:rPr>
              <a:t>.</a:t>
            </a:r>
            <a:endParaRPr lang="en-US" sz="2000" smtClean="0">
              <a:latin typeface="+mn-lt"/>
              <a:ea typeface="Calibri" panose="020F0502020204030204" pitchFamily="34" charset="0"/>
              <a:cs typeface="Times New Roman" panose="02020603050405020304" pitchFamily="18" charset="0"/>
            </a:endParaRPr>
          </a:p>
          <a:p>
            <a:pPr marL="342900" indent="-342900" algn="just">
              <a:lnSpc>
                <a:spcPct val="150000"/>
              </a:lnSpc>
              <a:spcBef>
                <a:spcPts val="600"/>
              </a:spcBef>
              <a:spcAft>
                <a:spcPts val="600"/>
              </a:spcAft>
              <a:buFontTx/>
              <a:buChar char="-"/>
            </a:pPr>
            <a:r>
              <a:rPr lang="nl-NL" sz="2000" smtClean="0">
                <a:latin typeface="+mn-lt"/>
                <a:ea typeface="Calibri" panose="020F0502020204030204" pitchFamily="34" charset="0"/>
              </a:rPr>
              <a:t>Mã </a:t>
            </a:r>
            <a:r>
              <a:rPr lang="nl-NL" sz="2000">
                <a:latin typeface="+mn-lt"/>
                <a:ea typeface="Calibri" panose="020F0502020204030204" pitchFamily="34" charset="0"/>
              </a:rPr>
              <a:t>chứng khoán giao dịch: VNM</a:t>
            </a:r>
            <a:endParaRPr lang="en-US" sz="200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493"/>
        <p:cNvGrpSpPr/>
        <p:nvPr/>
      </p:nvGrpSpPr>
      <p:grpSpPr>
        <a:xfrm>
          <a:off x="0" y="0"/>
          <a:ext cx="0" cy="0"/>
          <a:chOff x="0" y="0"/>
          <a:chExt cx="0" cy="0"/>
        </a:xfrm>
      </p:grpSpPr>
      <p:grpSp>
        <p:nvGrpSpPr>
          <p:cNvPr id="543" name="Google Shape;543;p38"/>
          <p:cNvGrpSpPr/>
          <p:nvPr/>
        </p:nvGrpSpPr>
        <p:grpSpPr>
          <a:xfrm>
            <a:off x="7698051" y="4436042"/>
            <a:ext cx="1254757" cy="421371"/>
            <a:chOff x="5848450" y="2417400"/>
            <a:chExt cx="279725" cy="128225"/>
          </a:xfrm>
        </p:grpSpPr>
        <p:sp>
          <p:nvSpPr>
            <p:cNvPr id="544" name="Google Shape;544;p38"/>
            <p:cNvSpPr/>
            <p:nvPr/>
          </p:nvSpPr>
          <p:spPr>
            <a:xfrm>
              <a:off x="5848450" y="2417400"/>
              <a:ext cx="262425" cy="105825"/>
            </a:xfrm>
            <a:custGeom>
              <a:avLst/>
              <a:gdLst/>
              <a:ahLst/>
              <a:cxnLst/>
              <a:rect l="l" t="t" r="r" b="b"/>
              <a:pathLst>
                <a:path w="10497" h="4233" extrusionOk="0">
                  <a:moveTo>
                    <a:pt x="914" y="1"/>
                  </a:moveTo>
                  <a:cubicBezTo>
                    <a:pt x="914" y="1"/>
                    <a:pt x="712" y="19"/>
                    <a:pt x="496" y="147"/>
                  </a:cubicBezTo>
                  <a:cubicBezTo>
                    <a:pt x="49" y="410"/>
                    <a:pt x="0" y="1005"/>
                    <a:pt x="254" y="1469"/>
                  </a:cubicBezTo>
                  <a:cubicBezTo>
                    <a:pt x="298" y="1549"/>
                    <a:pt x="356" y="1622"/>
                    <a:pt x="435" y="1678"/>
                  </a:cubicBezTo>
                  <a:cubicBezTo>
                    <a:pt x="435" y="1678"/>
                    <a:pt x="3427" y="2276"/>
                    <a:pt x="4553" y="2619"/>
                  </a:cubicBezTo>
                  <a:cubicBezTo>
                    <a:pt x="5679" y="2961"/>
                    <a:pt x="9426" y="4059"/>
                    <a:pt x="9761" y="4232"/>
                  </a:cubicBezTo>
                  <a:lnTo>
                    <a:pt x="10497" y="1097"/>
                  </a:lnTo>
                  <a:cubicBezTo>
                    <a:pt x="10497" y="1097"/>
                    <a:pt x="7322" y="880"/>
                    <a:pt x="5917" y="704"/>
                  </a:cubicBezTo>
                  <a:cubicBezTo>
                    <a:pt x="4511" y="528"/>
                    <a:pt x="914" y="1"/>
                    <a:pt x="91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38"/>
            <p:cNvSpPr/>
            <p:nvPr/>
          </p:nvSpPr>
          <p:spPr>
            <a:xfrm>
              <a:off x="5851500" y="2455375"/>
              <a:ext cx="270025" cy="90250"/>
            </a:xfrm>
            <a:custGeom>
              <a:avLst/>
              <a:gdLst/>
              <a:ahLst/>
              <a:cxnLst/>
              <a:rect l="l" t="t" r="r" b="b"/>
              <a:pathLst>
                <a:path w="10801" h="3610" extrusionOk="0">
                  <a:moveTo>
                    <a:pt x="9584" y="1"/>
                  </a:moveTo>
                  <a:lnTo>
                    <a:pt x="8668" y="1190"/>
                  </a:lnTo>
                  <a:lnTo>
                    <a:pt x="604" y="107"/>
                  </a:lnTo>
                  <a:lnTo>
                    <a:pt x="0" y="550"/>
                  </a:lnTo>
                  <a:cubicBezTo>
                    <a:pt x="0" y="550"/>
                    <a:pt x="1598" y="627"/>
                    <a:pt x="2557" y="865"/>
                  </a:cubicBezTo>
                  <a:cubicBezTo>
                    <a:pt x="2927" y="957"/>
                    <a:pt x="3294" y="1061"/>
                    <a:pt x="3661" y="1164"/>
                  </a:cubicBezTo>
                  <a:cubicBezTo>
                    <a:pt x="4033" y="1270"/>
                    <a:pt x="4408" y="1361"/>
                    <a:pt x="4781" y="1462"/>
                  </a:cubicBezTo>
                  <a:cubicBezTo>
                    <a:pt x="5845" y="1753"/>
                    <a:pt x="6847" y="2175"/>
                    <a:pt x="7832" y="2677"/>
                  </a:cubicBezTo>
                  <a:cubicBezTo>
                    <a:pt x="7956" y="2740"/>
                    <a:pt x="9642" y="3562"/>
                    <a:pt x="9626" y="3609"/>
                  </a:cubicBezTo>
                  <a:cubicBezTo>
                    <a:pt x="10514" y="2399"/>
                    <a:pt x="10800" y="1500"/>
                    <a:pt x="10800" y="1500"/>
                  </a:cubicBezTo>
                  <a:lnTo>
                    <a:pt x="958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38"/>
            <p:cNvSpPr/>
            <p:nvPr/>
          </p:nvSpPr>
          <p:spPr>
            <a:xfrm>
              <a:off x="5851225" y="2443325"/>
              <a:ext cx="244150" cy="79900"/>
            </a:xfrm>
            <a:custGeom>
              <a:avLst/>
              <a:gdLst/>
              <a:ahLst/>
              <a:cxnLst/>
              <a:rect l="l" t="t" r="r" b="b"/>
              <a:pathLst>
                <a:path w="9766" h="3196" extrusionOk="0">
                  <a:moveTo>
                    <a:pt x="0" y="0"/>
                  </a:moveTo>
                  <a:lnTo>
                    <a:pt x="0" y="0"/>
                  </a:lnTo>
                  <a:cubicBezTo>
                    <a:pt x="20" y="148"/>
                    <a:pt x="68" y="296"/>
                    <a:pt x="144" y="432"/>
                  </a:cubicBezTo>
                  <a:cubicBezTo>
                    <a:pt x="187" y="512"/>
                    <a:pt x="246" y="585"/>
                    <a:pt x="324" y="641"/>
                  </a:cubicBezTo>
                  <a:cubicBezTo>
                    <a:pt x="324" y="641"/>
                    <a:pt x="3316" y="1239"/>
                    <a:pt x="4442" y="1582"/>
                  </a:cubicBezTo>
                  <a:cubicBezTo>
                    <a:pt x="5568" y="1924"/>
                    <a:pt x="9315" y="3021"/>
                    <a:pt x="9650" y="3195"/>
                  </a:cubicBezTo>
                  <a:lnTo>
                    <a:pt x="9765" y="2703"/>
                  </a:lnTo>
                  <a:cubicBezTo>
                    <a:pt x="8984" y="2413"/>
                    <a:pt x="5529" y="1410"/>
                    <a:pt x="4435" y="1081"/>
                  </a:cubicBezTo>
                  <a:cubicBezTo>
                    <a:pt x="3254" y="726"/>
                    <a:pt x="114" y="106"/>
                    <a:pt x="114" y="106"/>
                  </a:cubicBezTo>
                  <a:cubicBezTo>
                    <a:pt x="71" y="75"/>
                    <a:pt x="33" y="39"/>
                    <a:pt x="0" y="0"/>
                  </a:cubicBezTo>
                  <a:close/>
                </a:path>
              </a:pathLst>
            </a:custGeom>
            <a:solidFill>
              <a:srgbClr val="093F51">
                <a:alpha val="101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38"/>
            <p:cNvSpPr/>
            <p:nvPr/>
          </p:nvSpPr>
          <p:spPr>
            <a:xfrm>
              <a:off x="6083350" y="2444875"/>
              <a:ext cx="44825" cy="78725"/>
            </a:xfrm>
            <a:custGeom>
              <a:avLst/>
              <a:gdLst/>
              <a:ahLst/>
              <a:cxnLst/>
              <a:rect l="l" t="t" r="r" b="b"/>
              <a:pathLst>
                <a:path w="1793" h="3149" extrusionOk="0">
                  <a:moveTo>
                    <a:pt x="1122" y="1"/>
                  </a:moveTo>
                  <a:cubicBezTo>
                    <a:pt x="814" y="1"/>
                    <a:pt x="422" y="607"/>
                    <a:pt x="218" y="1419"/>
                  </a:cubicBezTo>
                  <a:cubicBezTo>
                    <a:pt x="1" y="2285"/>
                    <a:pt x="80" y="3056"/>
                    <a:pt x="395" y="3141"/>
                  </a:cubicBezTo>
                  <a:cubicBezTo>
                    <a:pt x="415" y="3146"/>
                    <a:pt x="435" y="3149"/>
                    <a:pt x="457" y="3149"/>
                  </a:cubicBezTo>
                  <a:cubicBezTo>
                    <a:pt x="788" y="3149"/>
                    <a:pt x="1372" y="2560"/>
                    <a:pt x="1576" y="1750"/>
                  </a:cubicBezTo>
                  <a:cubicBezTo>
                    <a:pt x="1793" y="884"/>
                    <a:pt x="1495" y="94"/>
                    <a:pt x="1181" y="8"/>
                  </a:cubicBezTo>
                  <a:cubicBezTo>
                    <a:pt x="1162" y="3"/>
                    <a:pt x="1142" y="1"/>
                    <a:pt x="1122"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38"/>
            <p:cNvSpPr/>
            <p:nvPr/>
          </p:nvSpPr>
          <p:spPr>
            <a:xfrm>
              <a:off x="6085575" y="2456100"/>
              <a:ext cx="23075" cy="51550"/>
            </a:xfrm>
            <a:custGeom>
              <a:avLst/>
              <a:gdLst/>
              <a:ahLst/>
              <a:cxnLst/>
              <a:rect l="l" t="t" r="r" b="b"/>
              <a:pathLst>
                <a:path w="923" h="2062" extrusionOk="0">
                  <a:moveTo>
                    <a:pt x="515" y="1"/>
                  </a:moveTo>
                  <a:cubicBezTo>
                    <a:pt x="425" y="149"/>
                    <a:pt x="339" y="328"/>
                    <a:pt x="265" y="529"/>
                  </a:cubicBezTo>
                  <a:lnTo>
                    <a:pt x="469" y="854"/>
                  </a:lnTo>
                  <a:cubicBezTo>
                    <a:pt x="469" y="854"/>
                    <a:pt x="289" y="1505"/>
                    <a:pt x="73" y="1505"/>
                  </a:cubicBezTo>
                  <a:cubicBezTo>
                    <a:pt x="72" y="1505"/>
                    <a:pt x="72" y="1505"/>
                    <a:pt x="72" y="1505"/>
                  </a:cubicBezTo>
                  <a:cubicBezTo>
                    <a:pt x="58" y="1505"/>
                    <a:pt x="44" y="1502"/>
                    <a:pt x="31" y="1498"/>
                  </a:cubicBezTo>
                  <a:cubicBezTo>
                    <a:pt x="7" y="1701"/>
                    <a:pt x="0" y="1890"/>
                    <a:pt x="12" y="2055"/>
                  </a:cubicBezTo>
                  <a:cubicBezTo>
                    <a:pt x="33" y="2059"/>
                    <a:pt x="57" y="2061"/>
                    <a:pt x="84" y="2061"/>
                  </a:cubicBezTo>
                  <a:cubicBezTo>
                    <a:pt x="235" y="2061"/>
                    <a:pt x="483" y="1979"/>
                    <a:pt x="707" y="1531"/>
                  </a:cubicBezTo>
                  <a:cubicBezTo>
                    <a:pt x="874" y="1238"/>
                    <a:pt x="907" y="927"/>
                    <a:pt x="907" y="927"/>
                  </a:cubicBezTo>
                  <a:cubicBezTo>
                    <a:pt x="919" y="841"/>
                    <a:pt x="922" y="749"/>
                    <a:pt x="914" y="657"/>
                  </a:cubicBezTo>
                  <a:cubicBezTo>
                    <a:pt x="858" y="108"/>
                    <a:pt x="521" y="1"/>
                    <a:pt x="521" y="1"/>
                  </a:cubicBezTo>
                  <a:close/>
                </a:path>
              </a:pathLst>
            </a:custGeom>
            <a:solidFill>
              <a:srgbClr val="093F51">
                <a:alpha val="202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38"/>
            <p:cNvSpPr/>
            <p:nvPr/>
          </p:nvSpPr>
          <p:spPr>
            <a:xfrm>
              <a:off x="5870150" y="2484675"/>
              <a:ext cx="93475" cy="56850"/>
            </a:xfrm>
            <a:custGeom>
              <a:avLst/>
              <a:gdLst/>
              <a:ahLst/>
              <a:cxnLst/>
              <a:rect l="l" t="t" r="r" b="b"/>
              <a:pathLst>
                <a:path w="3739" h="2274" extrusionOk="0">
                  <a:moveTo>
                    <a:pt x="3243" y="1"/>
                  </a:moveTo>
                  <a:cubicBezTo>
                    <a:pt x="3119" y="1"/>
                    <a:pt x="2875" y="114"/>
                    <a:pt x="2800" y="144"/>
                  </a:cubicBezTo>
                  <a:cubicBezTo>
                    <a:pt x="2299" y="339"/>
                    <a:pt x="1926" y="756"/>
                    <a:pt x="1425" y="961"/>
                  </a:cubicBezTo>
                  <a:cubicBezTo>
                    <a:pt x="1125" y="1082"/>
                    <a:pt x="712" y="1257"/>
                    <a:pt x="349" y="1257"/>
                  </a:cubicBezTo>
                  <a:cubicBezTo>
                    <a:pt x="264" y="1257"/>
                    <a:pt x="182" y="1247"/>
                    <a:pt x="105" y="1225"/>
                  </a:cubicBezTo>
                  <a:lnTo>
                    <a:pt x="105" y="1225"/>
                  </a:lnTo>
                  <a:cubicBezTo>
                    <a:pt x="105" y="1225"/>
                    <a:pt x="0" y="1969"/>
                    <a:pt x="540" y="2273"/>
                  </a:cubicBezTo>
                  <a:cubicBezTo>
                    <a:pt x="540" y="2273"/>
                    <a:pt x="1697" y="2008"/>
                    <a:pt x="2298" y="1253"/>
                  </a:cubicBezTo>
                  <a:cubicBezTo>
                    <a:pt x="2898" y="499"/>
                    <a:pt x="3738" y="212"/>
                    <a:pt x="3738" y="212"/>
                  </a:cubicBezTo>
                  <a:lnTo>
                    <a:pt x="3289" y="9"/>
                  </a:lnTo>
                  <a:cubicBezTo>
                    <a:pt x="3277" y="3"/>
                    <a:pt x="3261" y="1"/>
                    <a:pt x="324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38"/>
            <p:cNvSpPr/>
            <p:nvPr/>
          </p:nvSpPr>
          <p:spPr>
            <a:xfrm>
              <a:off x="5934400" y="2466375"/>
              <a:ext cx="33075" cy="75425"/>
            </a:xfrm>
            <a:custGeom>
              <a:avLst/>
              <a:gdLst/>
              <a:ahLst/>
              <a:cxnLst/>
              <a:rect l="l" t="t" r="r" b="b"/>
              <a:pathLst>
                <a:path w="1323" h="3017" extrusionOk="0">
                  <a:moveTo>
                    <a:pt x="1042" y="0"/>
                  </a:moveTo>
                  <a:cubicBezTo>
                    <a:pt x="1042" y="0"/>
                    <a:pt x="964" y="693"/>
                    <a:pt x="486" y="1280"/>
                  </a:cubicBezTo>
                  <a:cubicBezTo>
                    <a:pt x="9" y="1869"/>
                    <a:pt x="0" y="2800"/>
                    <a:pt x="0" y="2800"/>
                  </a:cubicBezTo>
                  <a:cubicBezTo>
                    <a:pt x="153" y="2971"/>
                    <a:pt x="355" y="3016"/>
                    <a:pt x="527" y="3016"/>
                  </a:cubicBezTo>
                  <a:cubicBezTo>
                    <a:pt x="722" y="3016"/>
                    <a:pt x="878" y="2958"/>
                    <a:pt x="878" y="2958"/>
                  </a:cubicBezTo>
                  <a:cubicBezTo>
                    <a:pt x="719" y="2665"/>
                    <a:pt x="804" y="2210"/>
                    <a:pt x="858" y="1900"/>
                  </a:cubicBezTo>
                  <a:cubicBezTo>
                    <a:pt x="931" y="1481"/>
                    <a:pt x="1188" y="1125"/>
                    <a:pt x="1252" y="708"/>
                  </a:cubicBezTo>
                  <a:cubicBezTo>
                    <a:pt x="1263" y="636"/>
                    <a:pt x="1323" y="376"/>
                    <a:pt x="1273" y="310"/>
                  </a:cubicBezTo>
                  <a:lnTo>
                    <a:pt x="104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38"/>
            <p:cNvSpPr/>
            <p:nvPr/>
          </p:nvSpPr>
          <p:spPr>
            <a:xfrm>
              <a:off x="5932675" y="2429750"/>
              <a:ext cx="47300" cy="60300"/>
            </a:xfrm>
            <a:custGeom>
              <a:avLst/>
              <a:gdLst/>
              <a:ahLst/>
              <a:cxnLst/>
              <a:rect l="l" t="t" r="r" b="b"/>
              <a:pathLst>
                <a:path w="1892" h="2412" extrusionOk="0">
                  <a:moveTo>
                    <a:pt x="1358" y="0"/>
                  </a:moveTo>
                  <a:cubicBezTo>
                    <a:pt x="1312" y="0"/>
                    <a:pt x="1265" y="4"/>
                    <a:pt x="1218" y="11"/>
                  </a:cubicBezTo>
                  <a:cubicBezTo>
                    <a:pt x="1218" y="11"/>
                    <a:pt x="0" y="712"/>
                    <a:pt x="540" y="2225"/>
                  </a:cubicBezTo>
                  <a:cubicBezTo>
                    <a:pt x="540" y="2225"/>
                    <a:pt x="854" y="2412"/>
                    <a:pt x="1171" y="2412"/>
                  </a:cubicBezTo>
                  <a:cubicBezTo>
                    <a:pt x="1194" y="2412"/>
                    <a:pt x="1216" y="2411"/>
                    <a:pt x="1238" y="2409"/>
                  </a:cubicBezTo>
                  <a:cubicBezTo>
                    <a:pt x="699" y="895"/>
                    <a:pt x="1891" y="124"/>
                    <a:pt x="1891" y="124"/>
                  </a:cubicBezTo>
                  <a:cubicBezTo>
                    <a:pt x="1891" y="124"/>
                    <a:pt x="1643" y="0"/>
                    <a:pt x="135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38"/>
            <p:cNvSpPr/>
            <p:nvPr/>
          </p:nvSpPr>
          <p:spPr>
            <a:xfrm>
              <a:off x="6086325" y="2469300"/>
              <a:ext cx="10975" cy="24425"/>
            </a:xfrm>
            <a:custGeom>
              <a:avLst/>
              <a:gdLst/>
              <a:ahLst/>
              <a:cxnLst/>
              <a:rect l="l" t="t" r="r" b="b"/>
              <a:pathLst>
                <a:path w="439" h="977" extrusionOk="0">
                  <a:moveTo>
                    <a:pt x="235" y="1"/>
                  </a:moveTo>
                  <a:cubicBezTo>
                    <a:pt x="184" y="139"/>
                    <a:pt x="138" y="287"/>
                    <a:pt x="99" y="442"/>
                  </a:cubicBezTo>
                  <a:cubicBezTo>
                    <a:pt x="54" y="625"/>
                    <a:pt x="21" y="802"/>
                    <a:pt x="1" y="970"/>
                  </a:cubicBezTo>
                  <a:cubicBezTo>
                    <a:pt x="14" y="973"/>
                    <a:pt x="28" y="977"/>
                    <a:pt x="42" y="977"/>
                  </a:cubicBezTo>
                  <a:cubicBezTo>
                    <a:pt x="42" y="977"/>
                    <a:pt x="42" y="977"/>
                    <a:pt x="43" y="977"/>
                  </a:cubicBezTo>
                  <a:cubicBezTo>
                    <a:pt x="259" y="977"/>
                    <a:pt x="439" y="326"/>
                    <a:pt x="439" y="326"/>
                  </a:cubicBezTo>
                  <a:lnTo>
                    <a:pt x="235" y="1"/>
                  </a:lnTo>
                  <a:close/>
                </a:path>
              </a:pathLst>
            </a:custGeom>
            <a:solidFill>
              <a:srgbClr val="093F51">
                <a:alpha val="3037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7" name="Group 16"/>
          <p:cNvGrpSpPr/>
          <p:nvPr/>
        </p:nvGrpSpPr>
        <p:grpSpPr>
          <a:xfrm>
            <a:off x="1986743" y="109103"/>
            <a:ext cx="5336770" cy="712592"/>
            <a:chOff x="2726575" y="109302"/>
            <a:chExt cx="5336770" cy="712592"/>
          </a:xfrm>
        </p:grpSpPr>
        <p:sp>
          <p:nvSpPr>
            <p:cNvPr id="15" name="Round Same Side Corner Rectangle 14"/>
            <p:cNvSpPr/>
            <p:nvPr/>
          </p:nvSpPr>
          <p:spPr>
            <a:xfrm flipV="1">
              <a:off x="2726575" y="109302"/>
              <a:ext cx="5336770" cy="712592"/>
            </a:xfrm>
            <a:prstGeom prst="round2SameRect">
              <a:avLst>
                <a:gd name="adj1" fmla="val 36667"/>
                <a:gd name="adj2" fmla="val 0"/>
              </a:avLst>
            </a:prstGeom>
            <a:ln>
              <a:solidFill>
                <a:schemeClr val="bg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9EBCD"/>
                </a:solidFill>
                <a:effectLst/>
                <a:uLnTx/>
                <a:uFillTx/>
                <a:latin typeface="Arial"/>
                <a:ea typeface="+mn-ea"/>
                <a:cs typeface="+mn-cs"/>
                <a:sym typeface="Arial"/>
              </a:endParaRPr>
            </a:p>
          </p:txBody>
        </p:sp>
        <p:sp>
          <p:nvSpPr>
            <p:cNvPr id="16" name="TextBox 15"/>
            <p:cNvSpPr txBox="1"/>
            <p:nvPr/>
          </p:nvSpPr>
          <p:spPr>
            <a:xfrm>
              <a:off x="2827776" y="234765"/>
              <a:ext cx="5134368"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r>
                <a:rPr lang="en-US" sz="2400" b="1">
                  <a:solidFill>
                    <a:srgbClr val="C00000"/>
                  </a:solidFill>
                </a:rPr>
                <a:t>2. Các hính thức trả cổ tức</a:t>
              </a: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p:txBody>
        </p:sp>
      </p:grpSp>
      <p:pic>
        <p:nvPicPr>
          <p:cNvPr id="25" name="Picture 6"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9309" y="2707058"/>
            <a:ext cx="7007128" cy="161996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9540" y="1249953"/>
            <a:ext cx="6730716" cy="247111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24" y="2252101"/>
            <a:ext cx="2326631" cy="189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81484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ox(ou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pic>
        <p:nvPicPr>
          <p:cNvPr id="131" name="Picture 130"/>
          <p:cNvPicPr>
            <a:picLocks noChangeAspect="1"/>
          </p:cNvPicPr>
          <p:nvPr/>
        </p:nvPicPr>
        <p:blipFill>
          <a:blip r:embed="rId3"/>
          <a:stretch>
            <a:fillRect/>
          </a:stretch>
        </p:blipFill>
        <p:spPr>
          <a:xfrm>
            <a:off x="7333488" y="3997926"/>
            <a:ext cx="1718286" cy="1011907"/>
          </a:xfrm>
          <a:prstGeom prst="rect">
            <a:avLst/>
          </a:prstGeom>
        </p:spPr>
      </p:pic>
      <p:sp>
        <p:nvSpPr>
          <p:cNvPr id="2" name="Rectangle 1"/>
          <p:cNvSpPr/>
          <p:nvPr/>
        </p:nvSpPr>
        <p:spPr>
          <a:xfrm>
            <a:off x="388204" y="1102272"/>
            <a:ext cx="8316884" cy="3266985"/>
          </a:xfrm>
          <a:prstGeom prst="rect">
            <a:avLst/>
          </a:prstGeom>
        </p:spPr>
        <p:txBody>
          <a:bodyPr wrap="square">
            <a:spAutoFit/>
          </a:bodyPr>
          <a:lstStyle/>
          <a:p>
            <a:pPr algn="just">
              <a:lnSpc>
                <a:spcPct val="150000"/>
              </a:lnSpc>
            </a:pPr>
            <a:r>
              <a:rPr lang="vi-VN" sz="2000">
                <a:latin typeface="+mn-lt"/>
                <a:ea typeface="Dotum" panose="020B0600000101010101" pitchFamily="34" charset="-127"/>
              </a:rPr>
              <a:t>Ngày 18/11/2020, Tổng Công ty Cổ phần Vận tải Dầu khí có mã cổ phiếu là PVT chi trả cổ tức năm 2019 như sau: bằng tiền với tỉ lệ 4%; bằng cổ phiếu với tỉ lệ 15% (Nguồn: https://petrovietnam.petrotimes.vn). Hãy cho biết:</a:t>
            </a:r>
          </a:p>
          <a:p>
            <a:pPr algn="just">
              <a:lnSpc>
                <a:spcPct val="150000"/>
              </a:lnSpc>
            </a:pPr>
            <a:r>
              <a:rPr lang="vi-VN" sz="2000">
                <a:latin typeface="+mn-lt"/>
                <a:ea typeface="Dotum" panose="020B0600000101010101" pitchFamily="34" charset="-127"/>
              </a:rPr>
              <a:t>a) Một cổ phiếu PVT sẽ nhận được bao nhiêu tiền.</a:t>
            </a:r>
          </a:p>
          <a:p>
            <a:pPr algn="just">
              <a:lnSpc>
                <a:spcPct val="150000"/>
              </a:lnSpc>
            </a:pPr>
            <a:r>
              <a:rPr lang="vi-VN" sz="2000">
                <a:latin typeface="+mn-lt"/>
                <a:ea typeface="Dotum" panose="020B0600000101010101" pitchFamily="34" charset="-127"/>
              </a:rPr>
              <a:t>b) Một cổ đông nắm giữ 100 cổ phiếu PVT sẽ nhận được thêm bao nhiêu cổ phiếu mới. </a:t>
            </a:r>
          </a:p>
        </p:txBody>
      </p:sp>
      <p:sp>
        <p:nvSpPr>
          <p:cNvPr id="4" name="Pentagon 3"/>
          <p:cNvSpPr/>
          <p:nvPr/>
        </p:nvSpPr>
        <p:spPr>
          <a:xfrm>
            <a:off x="479644" y="382702"/>
            <a:ext cx="2804482" cy="639692"/>
          </a:xfrm>
          <a:prstGeom prst="homePlat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smtClean="0">
                <a:solidFill>
                  <a:schemeClr val="bg1"/>
                </a:solidFill>
              </a:rPr>
              <a:t>Ví dụ 1 (SGK – tr82)</a:t>
            </a:r>
            <a:endParaRPr lang="en-US" sz="2000" b="1">
              <a:solidFill>
                <a:schemeClr val="bg1"/>
              </a:solidFill>
            </a:endParaRPr>
          </a:p>
        </p:txBody>
      </p:sp>
    </p:spTree>
    <p:extLst>
      <p:ext uri="{BB962C8B-B14F-4D97-AF65-F5344CB8AC3E}">
        <p14:creationId xmlns:p14="http://schemas.microsoft.com/office/powerpoint/2010/main" val="147888765"/>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pic>
        <p:nvPicPr>
          <p:cNvPr id="131" name="Picture 130"/>
          <p:cNvPicPr>
            <a:picLocks noChangeAspect="1"/>
          </p:cNvPicPr>
          <p:nvPr/>
        </p:nvPicPr>
        <p:blipFill>
          <a:blip r:embed="rId3"/>
          <a:stretch>
            <a:fillRect/>
          </a:stretch>
        </p:blipFill>
        <p:spPr>
          <a:xfrm>
            <a:off x="6876288" y="3728680"/>
            <a:ext cx="2175486" cy="1281154"/>
          </a:xfrm>
          <a:prstGeom prst="rect">
            <a:avLst/>
          </a:prstGeom>
        </p:spPr>
      </p:pic>
      <p:sp>
        <p:nvSpPr>
          <p:cNvPr id="6" name="Rectangle 5"/>
          <p:cNvSpPr/>
          <p:nvPr/>
        </p:nvSpPr>
        <p:spPr>
          <a:xfrm>
            <a:off x="4122783" y="462029"/>
            <a:ext cx="75212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1" u="sng" strike="noStrike" kern="0" cap="none" spc="0" normalizeH="0" baseline="0" noProof="0" smtClean="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Giải:</a:t>
            </a:r>
            <a:endParaRPr kumimoji="0" lang="en-US" sz="2000" b="1" i="1" u="sng" strike="noStrike" kern="0" cap="none" spc="0" normalizeH="0" baseline="0" noProof="0">
              <a:ln>
                <a:noFill/>
              </a:ln>
              <a:solidFill>
                <a:srgbClr val="C00000"/>
              </a:solidFill>
              <a:effectLst/>
              <a:uLnTx/>
              <a:uFillTx/>
              <a:sym typeface="Arial"/>
            </a:endParaRPr>
          </a:p>
        </p:txBody>
      </p:sp>
      <p:sp>
        <p:nvSpPr>
          <p:cNvPr id="5" name="Rectangle 4"/>
          <p:cNvSpPr/>
          <p:nvPr/>
        </p:nvSpPr>
        <p:spPr>
          <a:xfrm>
            <a:off x="694944" y="1004552"/>
            <a:ext cx="7607808" cy="2862322"/>
          </a:xfrm>
          <a:prstGeom prst="rect">
            <a:avLst/>
          </a:prstGeom>
        </p:spPr>
        <p:txBody>
          <a:bodyPr wrap="square">
            <a:spAutoFit/>
          </a:bodyPr>
          <a:lstStyle/>
          <a:p>
            <a:pPr>
              <a:lnSpc>
                <a:spcPct val="150000"/>
              </a:lnSpc>
              <a:spcBef>
                <a:spcPts val="600"/>
              </a:spcBef>
              <a:spcAft>
                <a:spcPts val="600"/>
              </a:spcAft>
            </a:pPr>
            <a:r>
              <a:rPr lang="vi-VN" sz="2000" smtClean="0">
                <a:latin typeface="+mn-lt"/>
              </a:rPr>
              <a:t>a) Một </a:t>
            </a:r>
            <a:r>
              <a:rPr lang="vi-VN" sz="2000">
                <a:latin typeface="+mn-lt"/>
              </a:rPr>
              <a:t>cổ phiếu PVT sẽ nhận được số tiền </a:t>
            </a:r>
            <a:r>
              <a:rPr lang="vi-VN" sz="2000">
                <a:latin typeface="+mn-lt"/>
              </a:rPr>
              <a:t>là</a:t>
            </a:r>
            <a:r>
              <a:rPr lang="vi-VN" sz="2000" smtClean="0">
                <a:latin typeface="+mn-lt"/>
              </a:rPr>
              <a:t>:</a:t>
            </a:r>
            <a:endParaRPr lang="en-US" sz="2000" smtClean="0">
              <a:latin typeface="+mn-lt"/>
            </a:endParaRPr>
          </a:p>
          <a:p>
            <a:pPr algn="ctr">
              <a:lnSpc>
                <a:spcPct val="150000"/>
              </a:lnSpc>
              <a:spcBef>
                <a:spcPts val="600"/>
              </a:spcBef>
              <a:spcAft>
                <a:spcPts val="600"/>
              </a:spcAft>
            </a:pPr>
            <a:r>
              <a:rPr lang="vi-VN" sz="2000" smtClean="0">
                <a:latin typeface="+mn-lt"/>
              </a:rPr>
              <a:t> </a:t>
            </a:r>
            <a:r>
              <a:rPr lang="vi-VN" sz="2000">
                <a:latin typeface="+mn-lt"/>
              </a:rPr>
              <a:t>4% × 10 000 = 400 (</a:t>
            </a:r>
            <a:r>
              <a:rPr lang="vi-VN" sz="2000">
                <a:latin typeface="+mn-lt"/>
              </a:rPr>
              <a:t>đồng</a:t>
            </a:r>
            <a:r>
              <a:rPr lang="vi-VN" sz="2000" smtClean="0">
                <a:latin typeface="+mn-lt"/>
              </a:rPr>
              <a:t>)</a:t>
            </a:r>
            <a:endParaRPr lang="vi-VN" sz="2000">
              <a:latin typeface="+mn-lt"/>
            </a:endParaRPr>
          </a:p>
          <a:p>
            <a:pPr>
              <a:lnSpc>
                <a:spcPct val="150000"/>
              </a:lnSpc>
              <a:spcBef>
                <a:spcPts val="600"/>
              </a:spcBef>
              <a:spcAft>
                <a:spcPts val="600"/>
              </a:spcAft>
            </a:pPr>
            <a:r>
              <a:rPr lang="vi-VN" sz="2000">
                <a:latin typeface="+mn-lt"/>
              </a:rPr>
              <a:t>b) Một cổ đông nắm giữ 100 cổ phiếu PVT sẽ nhận được thêm số cổ phiếu mới là</a:t>
            </a:r>
            <a:r>
              <a:rPr lang="vi-VN" sz="2000">
                <a:latin typeface="+mn-lt"/>
              </a:rPr>
              <a:t>: </a:t>
            </a:r>
            <a:endParaRPr lang="en-US" sz="2000" smtClean="0">
              <a:latin typeface="+mn-lt"/>
            </a:endParaRPr>
          </a:p>
          <a:p>
            <a:pPr algn="ctr">
              <a:lnSpc>
                <a:spcPct val="150000"/>
              </a:lnSpc>
              <a:spcBef>
                <a:spcPts val="600"/>
              </a:spcBef>
              <a:spcAft>
                <a:spcPts val="600"/>
              </a:spcAft>
            </a:pPr>
            <a:r>
              <a:rPr lang="vi-VN" sz="2000" smtClean="0">
                <a:latin typeface="+mn-lt"/>
              </a:rPr>
              <a:t>15</a:t>
            </a:r>
            <a:r>
              <a:rPr lang="vi-VN" sz="2000">
                <a:latin typeface="+mn-lt"/>
              </a:rPr>
              <a:t>% x 100 = 15 (cổ </a:t>
            </a:r>
            <a:r>
              <a:rPr lang="vi-VN" sz="2000">
                <a:latin typeface="+mn-lt"/>
              </a:rPr>
              <a:t>phiếu</a:t>
            </a:r>
            <a:r>
              <a:rPr lang="vi-VN" sz="2000" smtClean="0">
                <a:latin typeface="+mn-lt"/>
              </a:rPr>
              <a:t>)</a:t>
            </a:r>
            <a:endParaRPr lang="vi-VN" sz="2000">
              <a:latin typeface="+mn-lt"/>
            </a:endParaRPr>
          </a:p>
        </p:txBody>
      </p:sp>
    </p:spTree>
    <p:extLst>
      <p:ext uri="{BB962C8B-B14F-4D97-AF65-F5344CB8AC3E}">
        <p14:creationId xmlns:p14="http://schemas.microsoft.com/office/powerpoint/2010/main" val="23821259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anim calcmode="lin" valueType="num">
                                      <p:cBhvr>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anim calcmode="lin" valueType="num">
                                      <p:cBhvr>
                                        <p:cTn id="2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Student's Day in Brazil by Slidesgo">
  <a:themeElements>
    <a:clrScheme name="Simple Light">
      <a:dk1>
        <a:srgbClr val="093F51"/>
      </a:dk1>
      <a:lt1>
        <a:srgbClr val="F9EBCD"/>
      </a:lt1>
      <a:dk2>
        <a:srgbClr val="4D8445"/>
      </a:dk2>
      <a:lt2>
        <a:srgbClr val="76AF6D"/>
      </a:lt2>
      <a:accent1>
        <a:srgbClr val="2A597A"/>
      </a:accent1>
      <a:accent2>
        <a:srgbClr val="4184B5"/>
      </a:accent2>
      <a:accent3>
        <a:srgbClr val="E09515"/>
      </a:accent3>
      <a:accent4>
        <a:srgbClr val="EDAE3E"/>
      </a:accent4>
      <a:accent5>
        <a:srgbClr val="F2D491"/>
      </a:accent5>
      <a:accent6>
        <a:srgbClr val="FFFFFF"/>
      </a:accent6>
      <a:hlink>
        <a:srgbClr val="093F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TotalTime>
  <Words>1603</Words>
  <Application>Microsoft Office PowerPoint</Application>
  <PresentationFormat>On-screen Show (16:9)</PresentationFormat>
  <Paragraphs>147</Paragraphs>
  <Slides>27</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Wingdings</vt:lpstr>
      <vt:lpstr>Crete Round</vt:lpstr>
      <vt:lpstr>Montserrat Medium</vt:lpstr>
      <vt:lpstr>Calibri</vt:lpstr>
      <vt:lpstr>Times New Roman</vt:lpstr>
      <vt:lpstr>Microsoft YaHei</vt:lpstr>
      <vt:lpstr>Dotum</vt:lpstr>
      <vt:lpstr>Arial</vt:lpstr>
      <vt:lpstr>Student's Day in Brazil by Slidesgo</vt:lpstr>
      <vt:lpstr>CHÀO MỪNG CẢ LỚP  ĐẾN VỚI BÀI HỌC MÔN TOÁN!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CÁC EM ĐÃ  THAM GIA TIẾT THỰC HÀNH!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CẢ LỚP  ĐẾN VỚI BÀI HỌC MỚI!</dc:title>
  <dc:creator>Xinh Đẹp Dịu Hiền Huế Thị</dc:creator>
  <cp:lastModifiedBy>Admin</cp:lastModifiedBy>
  <cp:revision>67</cp:revision>
  <dcterms:modified xsi:type="dcterms:W3CDTF">2023-10-10T10:12:54Z</dcterms:modified>
</cp:coreProperties>
</file>