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35"/>
  </p:notesMasterIdLst>
  <p:sldIdLst>
    <p:sldId id="281" r:id="rId4"/>
    <p:sldId id="256" r:id="rId5"/>
    <p:sldId id="257" r:id="rId6"/>
    <p:sldId id="259" r:id="rId7"/>
    <p:sldId id="258" r:id="rId8"/>
    <p:sldId id="261" r:id="rId9"/>
    <p:sldId id="262" r:id="rId10"/>
    <p:sldId id="263" r:id="rId11"/>
    <p:sldId id="290" r:id="rId12"/>
    <p:sldId id="265" r:id="rId13"/>
    <p:sldId id="278" r:id="rId14"/>
    <p:sldId id="291" r:id="rId15"/>
    <p:sldId id="268" r:id="rId16"/>
    <p:sldId id="292" r:id="rId17"/>
    <p:sldId id="293" r:id="rId18"/>
    <p:sldId id="264" r:id="rId19"/>
    <p:sldId id="266" r:id="rId20"/>
    <p:sldId id="267" r:id="rId21"/>
    <p:sldId id="269" r:id="rId22"/>
    <p:sldId id="271" r:id="rId23"/>
    <p:sldId id="272" r:id="rId24"/>
    <p:sldId id="284" r:id="rId25"/>
    <p:sldId id="285" r:id="rId26"/>
    <p:sldId id="286" r:id="rId27"/>
    <p:sldId id="287" r:id="rId28"/>
    <p:sldId id="288" r:id="rId29"/>
    <p:sldId id="289" r:id="rId30"/>
    <p:sldId id="273" r:id="rId31"/>
    <p:sldId id="274" r:id="rId32"/>
    <p:sldId id="275" r:id="rId33"/>
    <p:sldId id="282" r:id="rId34"/>
    <p:sldId id="283" r:id="rId36"/>
    <p:sldId id="2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33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75" d="100"/>
          <a:sy n="75" d="100"/>
        </p:scale>
        <p:origin x="341" y="2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notesMaster" Target="notesMasters/notes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6000" y="394405"/>
            <a:ext cx="10800000" cy="792000"/>
          </a:xfrm>
        </p:spPr>
        <p:txBody>
          <a:bodyPr/>
          <a:lstStyle>
            <a:lvl1pPr algn="ctr">
              <a:defRPr sz="3200">
                <a:solidFill>
                  <a:schemeClr val="tx1">
                    <a:lumMod val="85000"/>
                    <a:lumOff val="15000"/>
                  </a:schemeClr>
                </a:solidFill>
                <a:latin typeface="+mj-lt"/>
              </a:defRPr>
            </a:lvl1pPr>
          </a:lstStyle>
          <a:p>
            <a:r>
              <a:rPr lang="en-US" dirty="0"/>
              <a:t>Click to add title</a:t>
            </a:r>
            <a:endParaRPr 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sym typeface="Arial" panose="020B0604020202020204" pitchFamily="34" charset="0"/>
              </a:defRPr>
            </a:lvl1p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DE02C598-5F6A-47BB-B987-1CCC9E39D2D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DE02C598-5F6A-47BB-B987-1CCC9E39D2DF}"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DE02C598-5F6A-47BB-B987-1CCC9E39D2DF}"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DE02C598-5F6A-47BB-B987-1CCC9E39D2DF}"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DE02C598-5F6A-47BB-B987-1CCC9E39D2D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DE02C598-5F6A-47BB-B987-1CCC9E39D2D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DE02C598-5F6A-47BB-B987-1CCC9E39D2D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DE02C598-5F6A-47BB-B987-1CCC9E39D2D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DE02C598-5F6A-47BB-B987-1CCC9E39D2DF}"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DE02C598-5F6A-47BB-B987-1CCC9E39D2DF}"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DE02C598-5F6A-47BB-B987-1CCC9E39D2DF}"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DE02C598-5F6A-47BB-B987-1CCC9E39D2D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DE02C598-5F6A-47BB-B987-1CCC9E39D2D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85950355-6447-4675-BC9C-8BEB794485A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C598-5F6A-47BB-B987-1CCC9E39D2DF}"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50355-6447-4675-BC9C-8BEB794485A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C598-5F6A-47BB-B987-1CCC9E39D2DF}"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50355-6447-4675-BC9C-8BEB794485A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17.png"/><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xml"/><Relationship Id="rId2" Type="http://schemas.openxmlformats.org/officeDocument/2006/relationships/image" Target="../media/image19.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6.png"/><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lide Powerpoint Học Tập Đẹp, Đơn Giản, Dễ Thương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3075"/>
          <p:cNvSpPr txBox="1"/>
          <p:nvPr/>
        </p:nvSpPr>
        <p:spPr>
          <a:xfrm>
            <a:off x="1828800" y="609600"/>
            <a:ext cx="8686800" cy="583565"/>
          </a:xfrm>
          <a:prstGeom prst="rect">
            <a:avLst/>
          </a:prstGeom>
          <a:noFill/>
          <a:ln w="9525">
            <a:noFill/>
          </a:ln>
        </p:spPr>
        <p:txBody>
          <a:bodyPr>
            <a:spAutoFit/>
          </a:bodyPr>
          <a:p>
            <a:pPr algn="ctr">
              <a:spcBef>
                <a:spcPct val="50000"/>
              </a:spcBef>
            </a:pPr>
            <a:r>
              <a:rPr sz="3200" b="1">
                <a:solidFill>
                  <a:srgbClr val="A50021"/>
                </a:solidFill>
              </a:rPr>
              <a:t> TRƯỜNG THPT SỐ 3 AN NHƠN</a:t>
            </a:r>
            <a:endParaRPr sz="3200" b="1">
              <a:solidFill>
                <a:srgbClr val="A50021"/>
              </a:solidFill>
            </a:endParaRPr>
          </a:p>
        </p:txBody>
      </p:sp>
      <p:sp>
        <p:nvSpPr>
          <p:cNvPr id="3075" name="Text Placeholder 3074"/>
          <p:cNvSpPr>
            <a:spLocks noGrp="1"/>
          </p:cNvSpPr>
          <p:nvPr>
            <p:ph type="body" idx="1"/>
          </p:nvPr>
        </p:nvSpPr>
        <p:spPr>
          <a:xfrm>
            <a:off x="1828800" y="2133600"/>
            <a:ext cx="8982075" cy="3276600"/>
          </a:xfrm>
        </p:spPr>
        <p:txBody>
          <a:bodyPr/>
          <a:p>
            <a:pPr algn="ctr">
              <a:buNone/>
            </a:pPr>
            <a:r>
              <a:rPr sz="6000" b="1">
                <a:solidFill>
                  <a:srgbClr val="FF0000"/>
                </a:solidFill>
                <a:latin typeface="Agency FB" panose="020B0503020202020204" charset="0"/>
                <a:cs typeface="Agency FB" panose="020B0503020202020204" charset="0"/>
              </a:rPr>
              <a:t>CHÀO MỪNG QUÍ THẦY CÔ GIÁO </a:t>
            </a:r>
            <a:endParaRPr sz="6000" b="1">
              <a:solidFill>
                <a:srgbClr val="FF0000"/>
              </a:solidFill>
              <a:latin typeface="Agency FB" panose="020B0503020202020204" charset="0"/>
              <a:cs typeface="Agency FB" panose="020B0503020202020204" charset="0"/>
            </a:endParaRPr>
          </a:p>
          <a:p>
            <a:pPr algn="ctr">
              <a:buNone/>
            </a:pPr>
            <a:r>
              <a:rPr sz="6000" b="1">
                <a:solidFill>
                  <a:srgbClr val="FF0000"/>
                </a:solidFill>
                <a:latin typeface="Agency FB" panose="020B0503020202020204" charset="0"/>
                <a:cs typeface="Agency FB" panose="020B0503020202020204" charset="0"/>
              </a:rPr>
              <a:t>VỀ THAM DỰ TIẾT HỌC !</a:t>
            </a:r>
            <a:endParaRPr sz="6000" b="1">
              <a:solidFill>
                <a:srgbClr val="FF0000"/>
              </a:solidFill>
              <a:latin typeface="Agency FB" panose="020B0503020202020204" charset="0"/>
              <a:cs typeface="Agency FB" panose="020B0503020202020204" charset="0"/>
            </a:endParaRPr>
          </a:p>
          <a:p>
            <a:pPr algn="ctr">
              <a:buNone/>
            </a:pPr>
            <a:endParaRPr sz="4000" b="1">
              <a:solidFill>
                <a:srgbClr val="FF0000"/>
              </a:solidFill>
              <a:latin typeface="Futura-Black" pitchFamily="18" charset="0"/>
            </a:endParaRPr>
          </a:p>
          <a:p>
            <a:pPr algn="ctr">
              <a:buNone/>
            </a:pPr>
            <a:endParaRPr i="1">
              <a:solidFill>
                <a:srgbClr val="FF66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76">
                                            <p:txEl>
                                              <p:charRg st="0" end="26"/>
                                            </p:txEl>
                                          </p:spTgt>
                                        </p:tgtEl>
                                        <p:attrNameLst>
                                          <p:attrName>r</p:attrName>
                                        </p:attrNameLst>
                                      </p:cBhvr>
                                    </p:animRot>
                                  </p:childTnLst>
                                </p:cTn>
                              </p:par>
                              <p:par>
                                <p:cTn id="7" presetID="5" presetClass="entr" presetSubtype="10" fill="hold" nodeType="withEffect">
                                  <p:stCondLst>
                                    <p:cond delay="0"/>
                                  </p:stCondLst>
                                  <p:childTnLst>
                                    <p:set>
                                      <p:cBhvr>
                                        <p:cTn id="8" dur="1" fill="hold">
                                          <p:stCondLst>
                                            <p:cond delay="0"/>
                                          </p:stCondLst>
                                        </p:cTn>
                                        <p:tgtEl>
                                          <p:spTgt spid="3075">
                                            <p:txEl>
                                              <p:charRg st="28" end="50"/>
                                            </p:txEl>
                                          </p:spTgt>
                                        </p:tgtEl>
                                        <p:attrNameLst>
                                          <p:attrName>style.visibility</p:attrName>
                                        </p:attrNameLst>
                                      </p:cBhvr>
                                      <p:to>
                                        <p:strVal val="visible"/>
                                      </p:to>
                                    </p:set>
                                    <p:animEffect transition="in" filter="checkerboard(across)">
                                      <p:cBhvr>
                                        <p:cTn id="9" dur="500"/>
                                        <p:tgtEl>
                                          <p:spTgt spid="3075">
                                            <p:txEl>
                                              <p:charRg st="28" end="5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5">
                                            <p:txEl>
                                              <p:charRg st="0" end="28"/>
                                            </p:txEl>
                                          </p:spTgt>
                                        </p:tgtEl>
                                        <p:attrNameLst>
                                          <p:attrName>style.visibility</p:attrName>
                                        </p:attrNameLst>
                                      </p:cBhvr>
                                      <p:to>
                                        <p:strVal val="visible"/>
                                      </p:to>
                                    </p:set>
                                    <p:anim calcmode="lin" valueType="num">
                                      <p:cBhvr additive="base">
                                        <p:cTn id="14" dur="500" fill="hold"/>
                                        <p:tgtEl>
                                          <p:spTgt spid="3075">
                                            <p:txEl>
                                              <p:charRg st="0" end="28"/>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075">
                                            <p:txEl>
                                              <p:charRg st="0" end="28"/>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5">
                                            <p:txEl>
                                              <p:charRg st="28" end="50"/>
                                            </p:txEl>
                                          </p:spTgt>
                                        </p:tgtEl>
                                        <p:attrNameLst>
                                          <p:attrName>style.visibility</p:attrName>
                                        </p:attrNameLst>
                                      </p:cBhvr>
                                      <p:to>
                                        <p:strVal val="visible"/>
                                      </p:to>
                                    </p:set>
                                    <p:anim calcmode="lin" valueType="num">
                                      <p:cBhvr additive="base">
                                        <p:cTn id="18" dur="500" fill="hold"/>
                                        <p:tgtEl>
                                          <p:spTgt spid="3075">
                                            <p:txEl>
                                              <p:charRg st="28" end="5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charRg st="28" end="5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231612" y="263060"/>
            <a:ext cx="10340628" cy="3824484"/>
          </a:xfrm>
          <a:prstGeom prst="roundRect">
            <a:avLst/>
          </a:prstGeom>
          <a:noFill/>
          <a:ln w="28575">
            <a:solidFill>
              <a:srgbClr val="0033CC"/>
            </a:solidFill>
          </a:ln>
        </p:spPr>
        <p:txBody>
          <a:bodyPr wrap="square">
            <a:spAutoFit/>
          </a:bodyPr>
          <a:lstStyle/>
          <a:p>
            <a:pPr algn="just"/>
            <a:r>
              <a:rPr lang="en-US" sz="3600" b="1" dirty="0" err="1">
                <a:solidFill>
                  <a:srgbClr val="0099FF"/>
                </a:solidFill>
                <a:latin typeface="Times New Roman" panose="02020603050405020304" pitchFamily="18" charset="0"/>
                <a:cs typeface="Times New Roman" panose="02020603050405020304" pitchFamily="18" charset="0"/>
              </a:rPr>
              <a:t>Bài</a:t>
            </a:r>
            <a:r>
              <a:rPr lang="en-US" sz="3600" b="1" dirty="0">
                <a:solidFill>
                  <a:srgbClr val="0099FF"/>
                </a:solidFill>
                <a:latin typeface="Times New Roman" panose="02020603050405020304" pitchFamily="18" charset="0"/>
                <a:cs typeface="Times New Roman" panose="02020603050405020304" pitchFamily="18" charset="0"/>
              </a:rPr>
              <a:t> </a:t>
            </a:r>
            <a:r>
              <a:rPr lang="en-US" sz="3600" b="1" dirty="0" err="1">
                <a:solidFill>
                  <a:srgbClr val="0099FF"/>
                </a:solidFill>
                <a:latin typeface="Times New Roman" panose="02020603050405020304" pitchFamily="18" charset="0"/>
                <a:cs typeface="Times New Roman" panose="02020603050405020304" pitchFamily="18" charset="0"/>
              </a:rPr>
              <a:t>tập</a:t>
            </a:r>
            <a:r>
              <a:rPr lang="en-US" sz="3600" b="1" dirty="0">
                <a:solidFill>
                  <a:srgbClr val="0099FF"/>
                </a:solidFill>
                <a:latin typeface="Times New Roman" panose="02020603050405020304" pitchFamily="18" charset="0"/>
                <a:cs typeface="Times New Roman" panose="02020603050405020304" pitchFamily="18" charset="0"/>
              </a:rPr>
              <a:t> 1 (Tr.90/ SGK): </a:t>
            </a:r>
            <a:endParaRPr lang="en-US" sz="3600" dirty="0">
              <a:solidFill>
                <a:srgbClr val="0099FF"/>
              </a:solidFill>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Tranh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Hồ</a:t>
            </a:r>
            <a:r>
              <a:rPr lang="en-US" sz="3600"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nét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hoa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của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hóa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gian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Việt</a:t>
            </a:r>
            <a:r>
              <a:rPr lang="en-US" sz="3600" i="1" dirty="0">
                <a:latin typeface="Times New Roman" panose="02020603050405020304" pitchFamily="18" charset="0"/>
                <a:cs typeface="Times New Roman" panose="02020603050405020304" pitchFamily="18" charset="0"/>
              </a:rPr>
              <a:t> Nam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tải</a:t>
            </a:r>
            <a:r>
              <a:rPr lang="en-US" sz="36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710" y="4087495"/>
            <a:ext cx="2628238" cy="2602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323340" y="328930"/>
            <a:ext cx="6905625" cy="651337"/>
          </a:xfrm>
          <a:prstGeom prst="roundRect">
            <a:avLst/>
          </a:prstGeom>
          <a:noFill/>
          <a:ln w="28575">
            <a:solidFill>
              <a:srgbClr val="0033CC"/>
            </a:solidFill>
          </a:ln>
        </p:spPr>
        <p:txBody>
          <a:bodyPr wrap="square">
            <a:spAutoFit/>
          </a:bodyPr>
          <a:lstStyle/>
          <a:p>
            <a:pPr algn="just"/>
            <a:r>
              <a:rPr lang="en-US" sz="3200" b="1" dirty="0" err="1">
                <a:solidFill>
                  <a:srgbClr val="0099FF"/>
                </a:solidFill>
                <a:latin typeface="Times New Roman" panose="02020603050405020304" pitchFamily="18" charset="0"/>
                <a:cs typeface="Times New Roman" panose="02020603050405020304" pitchFamily="18" charset="0"/>
              </a:rPr>
              <a:t>Bài</a:t>
            </a:r>
            <a:r>
              <a:rPr lang="en-US" sz="3200" b="1" dirty="0">
                <a:solidFill>
                  <a:srgbClr val="0099FF"/>
                </a:solidFill>
                <a:latin typeface="Times New Roman" panose="02020603050405020304" pitchFamily="18" charset="0"/>
                <a:cs typeface="Times New Roman" panose="02020603050405020304" pitchFamily="18" charset="0"/>
              </a:rPr>
              <a:t> </a:t>
            </a:r>
            <a:r>
              <a:rPr lang="en-US" sz="3200" b="1" dirty="0" err="1">
                <a:solidFill>
                  <a:srgbClr val="0099FF"/>
                </a:solidFill>
                <a:latin typeface="Times New Roman" panose="02020603050405020304" pitchFamily="18" charset="0"/>
                <a:cs typeface="Times New Roman" panose="02020603050405020304" pitchFamily="18" charset="0"/>
              </a:rPr>
              <a:t>tập</a:t>
            </a:r>
            <a:r>
              <a:rPr lang="en-US" sz="3200" b="1" dirty="0">
                <a:solidFill>
                  <a:srgbClr val="0099FF"/>
                </a:solidFill>
                <a:latin typeface="Times New Roman" panose="02020603050405020304" pitchFamily="18" charset="0"/>
                <a:cs typeface="Times New Roman" panose="02020603050405020304" pitchFamily="18" charset="0"/>
              </a:rPr>
              <a:t> 2 (Tr.90 - 91/ SGK): </a:t>
            </a:r>
            <a:endParaRPr lang="en-US" sz="3200" b="1" dirty="0">
              <a:solidFill>
                <a:srgbClr val="0099FF"/>
              </a:solidFill>
              <a:latin typeface="Times New Roman" panose="02020603050405020304" pitchFamily="18" charset="0"/>
              <a:cs typeface="Times New Roman" panose="02020603050405020304" pitchFamily="18" charset="0"/>
            </a:endParaRPr>
          </a:p>
        </p:txBody>
      </p:sp>
      <p:pic>
        <p:nvPicPr>
          <p:cNvPr id="14" name="Hình ảnh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665" y="3429181"/>
            <a:ext cx="4624207" cy="2073186"/>
          </a:xfrm>
          <a:prstGeom prst="rect">
            <a:avLst/>
          </a:prstGeom>
        </p:spPr>
      </p:pic>
      <p:sp>
        <p:nvSpPr>
          <p:cNvPr id="19" name="Hộp Văn bản 18"/>
          <p:cNvSpPr txBox="1"/>
          <p:nvPr/>
        </p:nvSpPr>
        <p:spPr>
          <a:xfrm>
            <a:off x="1230630" y="1028700"/>
            <a:ext cx="10596245" cy="1383665"/>
          </a:xfrm>
          <a:prstGeom prst="rect">
            <a:avLst/>
          </a:prstGeom>
          <a:noFill/>
        </p:spPr>
        <p:txBody>
          <a:bodyPr wrap="square">
            <a:spAutoFit/>
          </a:bodyPr>
          <a:lstStyle/>
          <a:p>
            <a:pPr marL="0" marR="0">
              <a:spcBef>
                <a:spcPts val="600"/>
              </a:spcBef>
              <a:spcAft>
                <a:spcPts val="600"/>
              </a:spcAft>
              <a:tabLst>
                <a:tab pos="1386840" algn="l"/>
              </a:tabLst>
            </a:pPr>
            <a:r>
              <a:rPr lang="en-US" sz="2800" dirty="0">
                <a:effectLst/>
                <a:latin typeface="Times New Roman" panose="02020603050405020304" pitchFamily="18" charset="0"/>
                <a:ea typeface="Times New Roman" panose="02020603050405020304" pitchFamily="18" charset="0"/>
              </a:rPr>
              <a:t>a) </a:t>
            </a:r>
            <a:r>
              <a:rPr lang="vi-VN" altLang="en-US" sz="2800" dirty="0">
                <a:effectLst/>
                <a:latin typeface="Times New Roman" panose="02020603050405020304" pitchFamily="18" charset="0"/>
                <a:ea typeface="Times New Roman" panose="02020603050405020304" pitchFamily="18" charset="0"/>
              </a:rPr>
              <a:t>Liệt kê tên các bức ảnh và nội dung minh họa (nếu có) trong v</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Tranh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Hồ</a:t>
            </a:r>
            <a:r>
              <a:rPr lang="en-US" sz="2800" i="1" dirty="0">
                <a:effectLst/>
                <a:latin typeface="Times New Roman" panose="02020603050405020304" pitchFamily="18" charset="0"/>
                <a:ea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rPr>
              <a:t>nét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tinh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hoa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hoá</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dân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gian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rPr>
              <a:t> Nam</a:t>
            </a:r>
            <a:r>
              <a:rPr lang="vi-VN" altLang="en-US" sz="2800" i="1" dirty="0">
                <a:effectLst/>
                <a:latin typeface="Times New Roman" panose="02020603050405020304" pitchFamily="18" charset="0"/>
                <a:ea typeface="Times New Roman" panose="02020603050405020304" pitchFamily="18" charset="0"/>
              </a:rPr>
              <a:t> </a:t>
            </a:r>
            <a:r>
              <a:rPr lang="vi-VN" altLang="en-US" sz="2800" dirty="0">
                <a:effectLst/>
                <a:latin typeface="Times New Roman" panose="02020603050405020304" pitchFamily="18" charset="0"/>
                <a:ea typeface="Times New Roman" panose="02020603050405020304" pitchFamily="18" charset="0"/>
              </a:rPr>
              <a:t>theo trình tự các đề mục trong bảng sau:</a:t>
            </a:r>
            <a:endParaRPr lang="vi-VN" altLang="en-US" sz="2800" dirty="0">
              <a:effectLst/>
              <a:latin typeface="Times New Roman" panose="02020603050405020304" pitchFamily="18" charset="0"/>
              <a:ea typeface="Times New Roman" panose="02020603050405020304" pitchFamily="18" charset="0"/>
            </a:endParaRPr>
          </a:p>
        </p:txBody>
      </p:sp>
      <p:graphicFrame>
        <p:nvGraphicFramePr>
          <p:cNvPr id="16" name="Bảng 15"/>
          <p:cNvGraphicFramePr>
            <a:graphicFrameLocks noGrp="1"/>
          </p:cNvGraphicFramePr>
          <p:nvPr>
            <p:ph idx="1"/>
          </p:nvPr>
        </p:nvGraphicFramePr>
        <p:xfrm>
          <a:off x="987425" y="2285365"/>
          <a:ext cx="10515600" cy="3413760"/>
        </p:xfrm>
        <a:graphic>
          <a:graphicData uri="http://schemas.openxmlformats.org/drawingml/2006/table">
            <a:tbl>
              <a:tblPr firstRow="1" firstCol="1" bandRow="1">
                <a:tableStyleId>{5C22544A-7EE6-4342-B048-85BDC9FD1C3A}</a:tableStyleId>
              </a:tblPr>
              <a:tblGrid>
                <a:gridCol w="1022985"/>
                <a:gridCol w="4234180"/>
                <a:gridCol w="2628265"/>
                <a:gridCol w="2630170"/>
              </a:tblGrid>
              <a:tr h="269875">
                <a:tc>
                  <a:txBody>
                    <a:bodyPr/>
                    <a:lstStyle/>
                    <a:p>
                      <a:pPr marL="0" marR="0" algn="ctr">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r>
              <a:tr h="637893">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8946">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8946">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khéo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léo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8946">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Rộn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385">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Lưu giữ và phục chế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323340" y="328930"/>
            <a:ext cx="6085840" cy="651337"/>
          </a:xfrm>
          <a:prstGeom prst="roundRect">
            <a:avLst/>
          </a:prstGeom>
          <a:noFill/>
          <a:ln w="28575">
            <a:solidFill>
              <a:srgbClr val="0033CC"/>
            </a:solidFill>
          </a:ln>
        </p:spPr>
        <p:txBody>
          <a:bodyPr wrap="square">
            <a:spAutoFit/>
          </a:bodyPr>
          <a:lstStyle/>
          <a:p>
            <a:pPr algn="just"/>
            <a:r>
              <a:rPr lang="en-US" sz="3200" b="1" dirty="0" err="1">
                <a:solidFill>
                  <a:srgbClr val="0099FF"/>
                </a:solidFill>
                <a:latin typeface="Times New Roman" panose="02020603050405020304" pitchFamily="18" charset="0"/>
                <a:cs typeface="Times New Roman" panose="02020603050405020304" pitchFamily="18" charset="0"/>
              </a:rPr>
              <a:t>Bài</a:t>
            </a:r>
            <a:r>
              <a:rPr lang="en-US" sz="3200" b="1" dirty="0">
                <a:solidFill>
                  <a:srgbClr val="0099FF"/>
                </a:solidFill>
                <a:latin typeface="Times New Roman" panose="02020603050405020304" pitchFamily="18" charset="0"/>
                <a:cs typeface="Times New Roman" panose="02020603050405020304" pitchFamily="18" charset="0"/>
              </a:rPr>
              <a:t> </a:t>
            </a:r>
            <a:r>
              <a:rPr lang="en-US" sz="3200" b="1" dirty="0" err="1">
                <a:solidFill>
                  <a:srgbClr val="0099FF"/>
                </a:solidFill>
                <a:latin typeface="Times New Roman" panose="02020603050405020304" pitchFamily="18" charset="0"/>
                <a:cs typeface="Times New Roman" panose="02020603050405020304" pitchFamily="18" charset="0"/>
              </a:rPr>
              <a:t>tập</a:t>
            </a:r>
            <a:r>
              <a:rPr lang="en-US" sz="3200" b="1" dirty="0">
                <a:solidFill>
                  <a:srgbClr val="0099FF"/>
                </a:solidFill>
                <a:latin typeface="Times New Roman" panose="02020603050405020304" pitchFamily="18" charset="0"/>
                <a:cs typeface="Times New Roman" panose="02020603050405020304" pitchFamily="18" charset="0"/>
              </a:rPr>
              <a:t> 2 (Tr.90 - 91/ SGK): </a:t>
            </a:r>
            <a:endParaRPr lang="en-US" sz="3200" b="1" dirty="0">
              <a:solidFill>
                <a:srgbClr val="0099FF"/>
              </a:solidFill>
              <a:latin typeface="Times New Roman" panose="02020603050405020304" pitchFamily="18" charset="0"/>
              <a:cs typeface="Times New Roman" panose="02020603050405020304" pitchFamily="18" charset="0"/>
            </a:endParaRPr>
          </a:p>
        </p:txBody>
      </p:sp>
      <p:pic>
        <p:nvPicPr>
          <p:cNvPr id="14" name="Hình ảnh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0100" y="5799455"/>
            <a:ext cx="2361067" cy="1058545"/>
          </a:xfrm>
          <a:prstGeom prst="rect">
            <a:avLst/>
          </a:prstGeom>
        </p:spPr>
      </p:pic>
      <p:sp>
        <p:nvSpPr>
          <p:cNvPr id="19" name="Hộp Văn bản 18"/>
          <p:cNvSpPr txBox="1"/>
          <p:nvPr/>
        </p:nvSpPr>
        <p:spPr>
          <a:xfrm>
            <a:off x="1515247" y="1237320"/>
            <a:ext cx="9874113" cy="1568450"/>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b) </a:t>
            </a:r>
            <a:r>
              <a:rPr lang="vi-VN" altLang="en-US" sz="3200" dirty="0" err="1">
                <a:latin typeface="Times New Roman" panose="02020603050405020304" pitchFamily="18" charset="0"/>
                <a:cs typeface="Times New Roman" panose="02020603050405020304" pitchFamily="18" charset="0"/>
              </a:rPr>
              <a:t>Các mục 4 và 5 chưa có hình minh họa. Nếu được sử dụng hình bên phải (Hình 1), em sẽ dùng để minh họa cho mục 4 hay mục 5? Giải thích lí do?</a:t>
            </a:r>
            <a:endParaRPr lang="vi-VN" altLang="en-US" sz="3200" dirty="0" err="1">
              <a:latin typeface="Times New Roman" panose="02020603050405020304" pitchFamily="18" charset="0"/>
              <a:cs typeface="Times New Roman" panose="02020603050405020304" pitchFamily="18" charset="0"/>
            </a:endParaRPr>
          </a:p>
        </p:txBody>
      </p:sp>
      <p:pic>
        <p:nvPicPr>
          <p:cNvPr id="5" name="Picture 26" descr="Tết Đinh Dậu 2017 và những bức tranh đông hồ về gà nổi tiế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567" y="2903931"/>
            <a:ext cx="4036916" cy="36168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p>
            <a:endParaRPr lang="en-US"/>
          </a:p>
        </p:txBody>
      </p:sp>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323052" y="329219"/>
            <a:ext cx="4508788" cy="640081"/>
          </a:xfrm>
          <a:prstGeom prst="roundRect">
            <a:avLst/>
          </a:prstGeom>
          <a:noFill/>
          <a:ln w="28575">
            <a:solidFill>
              <a:srgbClr val="0033CC"/>
            </a:solidFill>
          </a:ln>
        </p:spPr>
        <p:txBody>
          <a:bodyPr wrap="square">
            <a:spAutoFit/>
          </a:bodyPr>
          <a:lstStyle/>
          <a:p>
            <a:pPr algn="just"/>
            <a:r>
              <a:rPr lang="en-US" sz="3200" b="1" dirty="0" err="1">
                <a:solidFill>
                  <a:srgbClr val="0099FF"/>
                </a:solidFill>
                <a:latin typeface="Times New Roman" panose="02020603050405020304" pitchFamily="18" charset="0"/>
                <a:cs typeface="Times New Roman" panose="02020603050405020304" pitchFamily="18" charset="0"/>
              </a:rPr>
              <a:t>Bài</a:t>
            </a:r>
            <a:r>
              <a:rPr lang="en-US" sz="3200" b="1" dirty="0">
                <a:solidFill>
                  <a:srgbClr val="0099FF"/>
                </a:solidFill>
                <a:latin typeface="Times New Roman" panose="02020603050405020304" pitchFamily="18" charset="0"/>
                <a:cs typeface="Times New Roman" panose="02020603050405020304" pitchFamily="18" charset="0"/>
              </a:rPr>
              <a:t> </a:t>
            </a:r>
            <a:r>
              <a:rPr lang="en-US" sz="3200" b="1" dirty="0" err="1">
                <a:solidFill>
                  <a:srgbClr val="0099FF"/>
                </a:solidFill>
                <a:latin typeface="Times New Roman" panose="02020603050405020304" pitchFamily="18" charset="0"/>
                <a:cs typeface="Times New Roman" panose="02020603050405020304" pitchFamily="18" charset="0"/>
              </a:rPr>
              <a:t>tập</a:t>
            </a:r>
            <a:r>
              <a:rPr lang="en-US" sz="3200" b="1" dirty="0">
                <a:solidFill>
                  <a:srgbClr val="0099FF"/>
                </a:solidFill>
                <a:latin typeface="Times New Roman" panose="02020603050405020304" pitchFamily="18" charset="0"/>
                <a:cs typeface="Times New Roman" panose="02020603050405020304" pitchFamily="18" charset="0"/>
              </a:rPr>
              <a:t> 3 (Tr.91/ SGK): </a:t>
            </a:r>
            <a:endParaRPr lang="en-US" sz="3200" b="1" dirty="0">
              <a:solidFill>
                <a:srgbClr val="0099FF"/>
              </a:solidFill>
              <a:latin typeface="Times New Roman" panose="02020603050405020304" pitchFamily="18" charset="0"/>
              <a:cs typeface="Times New Roman" panose="02020603050405020304" pitchFamily="18" charset="0"/>
            </a:endParaRPr>
          </a:p>
        </p:txBody>
      </p:sp>
      <p:pic>
        <p:nvPicPr>
          <p:cNvPr id="6" name="Hình ả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355" y="-600710"/>
            <a:ext cx="3700780" cy="2980690"/>
          </a:xfrm>
          <a:prstGeom prst="rect">
            <a:avLst/>
          </a:prstGeom>
        </p:spPr>
      </p:pic>
      <p:sp>
        <p:nvSpPr>
          <p:cNvPr id="7" name="Hộp Văn bản 6"/>
          <p:cNvSpPr txBox="1"/>
          <p:nvPr/>
        </p:nvSpPr>
        <p:spPr>
          <a:xfrm>
            <a:off x="1417955" y="1084580"/>
            <a:ext cx="6374130" cy="2263578"/>
          </a:xfrm>
          <a:prstGeom prst="roundRect">
            <a:avLst/>
          </a:prstGeom>
          <a:noFill/>
          <a:ln w="28575">
            <a:solidFill>
              <a:srgbClr val="00CCFF"/>
            </a:solidFill>
          </a:ln>
        </p:spPr>
        <p:txBody>
          <a:bodyPr wrap="square">
            <a:spAutoFit/>
          </a:bodyPr>
          <a:lstStyle/>
          <a:p>
            <a:pPr algn="just"/>
            <a:r>
              <a:rPr lang="vi-VN" altLang="en-US" sz="3200" dirty="0">
                <a:latin typeface="Times New Roman" panose="02020603050405020304" pitchFamily="18" charset="0"/>
                <a:cs typeface="Times New Roman" panose="02020603050405020304" pitchFamily="18" charset="0"/>
              </a:rPr>
              <a:t>a. Bộ khắc ván này được dùng để in bức tranh nào trong các tranh minh họa văn bản </a:t>
            </a:r>
            <a:r>
              <a:rPr lang="vi-VN" altLang="en-US" sz="3200" i="1" dirty="0">
                <a:latin typeface="Times New Roman" panose="02020603050405020304" pitchFamily="18" charset="0"/>
                <a:cs typeface="Times New Roman" panose="02020603050405020304" pitchFamily="18" charset="0"/>
              </a:rPr>
              <a:t>Tranh Đông Hồ - nét tinh hoa văn hóa dân gian Việt Nam?</a:t>
            </a:r>
            <a:endParaRPr lang="vi-VN" altLang="en-US" sz="3200" i="1" dirty="0">
              <a:latin typeface="Times New Roman" panose="02020603050405020304" pitchFamily="18" charset="0"/>
              <a:cs typeface="Times New Roman" panose="02020603050405020304" pitchFamily="18" charset="0"/>
            </a:endParaRPr>
          </a:p>
        </p:txBody>
      </p:sp>
      <p:sp>
        <p:nvSpPr>
          <p:cNvPr id="3" name="Hộp Văn bản 6"/>
          <p:cNvSpPr txBox="1"/>
          <p:nvPr/>
        </p:nvSpPr>
        <p:spPr>
          <a:xfrm>
            <a:off x="1418590" y="3272790"/>
            <a:ext cx="6374765" cy="2211356"/>
          </a:xfrm>
          <a:prstGeom prst="roundRect">
            <a:avLst/>
          </a:prstGeom>
          <a:noFill/>
          <a:ln w="28575">
            <a:solidFill>
              <a:srgbClr val="00CCFF"/>
            </a:solidFill>
          </a:ln>
        </p:spPr>
        <p:txBody>
          <a:bodyPr wrap="square">
            <a:spAutoFit/>
          </a:bodyPr>
          <a:lstStyle/>
          <a:p>
            <a:pPr algn="just"/>
            <a:r>
              <a:rPr lang="vi-VN" altLang="en-US" sz="3200" dirty="0" err="1">
                <a:latin typeface="Times New Roman" panose="02020603050405020304" pitchFamily="18" charset="0"/>
                <a:cs typeface="Times New Roman" panose="02020603050405020304" pitchFamily="18" charset="0"/>
              </a:rPr>
              <a:t>b. Tấm ảnh về bộ ván này nên được dùng để minh họa cho đoạn nào trong văn bản nêu trên là phù hợp nhất? Vì sao?</a:t>
            </a:r>
            <a:r>
              <a:rPr lang="vi-VN" altLang="en-US" sz="3200" b="1" dirty="0" err="1">
                <a:latin typeface="Times New Roman" panose="02020603050405020304" pitchFamily="18" charset="0"/>
                <a:cs typeface="Times New Roman" panose="02020603050405020304" pitchFamily="18" charset="0"/>
              </a:rPr>
              <a:t> </a:t>
            </a:r>
            <a:endParaRPr lang="vi-VN" altLang="en-US" sz="3200" b="1" dirty="0" err="1">
              <a:latin typeface="Times New Roman" panose="02020603050405020304" pitchFamily="18" charset="0"/>
              <a:cs typeface="Times New Roman" panose="02020603050405020304" pitchFamily="18" charset="0"/>
            </a:endParaRPr>
          </a:p>
        </p:txBody>
      </p:sp>
      <p:sp>
        <p:nvSpPr>
          <p:cNvPr id="5" name="Hộp Văn bản 6"/>
          <p:cNvSpPr txBox="1"/>
          <p:nvPr/>
        </p:nvSpPr>
        <p:spPr>
          <a:xfrm>
            <a:off x="1417955" y="5412740"/>
            <a:ext cx="6374765" cy="1179449"/>
          </a:xfrm>
          <a:prstGeom prst="roundRect">
            <a:avLst/>
          </a:prstGeom>
          <a:noFill/>
          <a:ln w="28575">
            <a:solidFill>
              <a:srgbClr val="00CCFF"/>
            </a:solidFill>
          </a:ln>
        </p:spPr>
        <p:txBody>
          <a:bodyPr wrap="square">
            <a:spAutoFit/>
          </a:bodyPr>
          <a:lstStyle/>
          <a:p>
            <a:r>
              <a:rPr lang="vi-VN" altLang="en-US" sz="3200" dirty="0" err="1">
                <a:latin typeface="Times New Roman" panose="02020603050405020304" pitchFamily="18" charset="0"/>
                <a:cs typeface="Times New Roman" panose="02020603050405020304" pitchFamily="18" charset="0"/>
              </a:rPr>
              <a:t>c. Nếu được sử dụng, nên ghi chú thích cho hình này như thế nào?</a:t>
            </a:r>
            <a:endParaRPr lang="vi-VN" altLang="en-US" sz="3200" dirty="0" err="1">
              <a:latin typeface="Times New Roman" panose="02020603050405020304" pitchFamily="18" charset="0"/>
              <a:cs typeface="Times New Roman" panose="02020603050405020304" pitchFamily="18" charset="0"/>
            </a:endParaRPr>
          </a:p>
        </p:txBody>
      </p:sp>
      <p:pic>
        <p:nvPicPr>
          <p:cNvPr id="8" name="Picture 25"/>
          <p:cNvPicPr>
            <a:picLocks noChangeAspect="1"/>
          </p:cNvPicPr>
          <p:nvPr>
            <p:ph idx="1"/>
          </p:nvPr>
        </p:nvPicPr>
        <p:blipFill rotWithShape="1">
          <a:blip r:embed="rId3">
            <a:extLst>
              <a:ext uri="{28A0092B-C50C-407E-A947-70E740481C1C}">
                <a14:useLocalDpi xmlns:a14="http://schemas.microsoft.com/office/drawing/2010/main" val="0"/>
              </a:ext>
            </a:extLst>
          </a:blip>
          <a:srcRect t="20144" b="20144"/>
          <a:stretch>
            <a:fillRect/>
          </a:stretch>
        </p:blipFill>
        <p:spPr bwMode="auto">
          <a:xfrm>
            <a:off x="8006080" y="1825625"/>
            <a:ext cx="3769360" cy="4351655"/>
          </a:xfr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080" y="0"/>
            <a:ext cx="12324080" cy="6858000"/>
          </a:xfrm>
          <a:prstGeom prst="rect">
            <a:avLst/>
          </a:prstGeom>
        </p:spPr>
      </p:pic>
      <p:sp>
        <p:nvSpPr>
          <p:cNvPr id="2" name="Hộp Văn bản 1"/>
          <p:cNvSpPr txBox="1"/>
          <p:nvPr/>
        </p:nvSpPr>
        <p:spPr>
          <a:xfrm>
            <a:off x="1323340" y="328930"/>
            <a:ext cx="4285615" cy="646651"/>
          </a:xfrm>
          <a:prstGeom prst="roundRect">
            <a:avLst/>
          </a:prstGeom>
          <a:noFill/>
          <a:ln w="28575">
            <a:solidFill>
              <a:srgbClr val="0033CC"/>
            </a:solidFill>
          </a:ln>
        </p:spPr>
        <p:txBody>
          <a:bodyPr wrap="square">
            <a:spAutoFit/>
          </a:bodyPr>
          <a:lstStyle/>
          <a:p>
            <a:pPr algn="just"/>
            <a:r>
              <a:rPr lang="en-US" sz="3200" b="1" dirty="0" err="1">
                <a:solidFill>
                  <a:srgbClr val="0099FF"/>
                </a:solidFill>
                <a:latin typeface="Times New Roman" panose="02020603050405020304" pitchFamily="18" charset="0"/>
                <a:cs typeface="Times New Roman" panose="02020603050405020304" pitchFamily="18" charset="0"/>
              </a:rPr>
              <a:t>Bài</a:t>
            </a:r>
            <a:r>
              <a:rPr lang="en-US" sz="3200" b="1" dirty="0">
                <a:solidFill>
                  <a:srgbClr val="0099FF"/>
                </a:solidFill>
                <a:latin typeface="Times New Roman" panose="02020603050405020304" pitchFamily="18" charset="0"/>
                <a:cs typeface="Times New Roman" panose="02020603050405020304" pitchFamily="18" charset="0"/>
              </a:rPr>
              <a:t> </a:t>
            </a:r>
            <a:r>
              <a:rPr lang="en-US" sz="3200" b="1" dirty="0" err="1">
                <a:solidFill>
                  <a:srgbClr val="0099FF"/>
                </a:solidFill>
                <a:latin typeface="Times New Roman" panose="02020603050405020304" pitchFamily="18" charset="0"/>
                <a:cs typeface="Times New Roman" panose="02020603050405020304" pitchFamily="18" charset="0"/>
              </a:rPr>
              <a:t>tập</a:t>
            </a:r>
            <a:r>
              <a:rPr lang="en-US" sz="3200" b="1" dirty="0">
                <a:solidFill>
                  <a:srgbClr val="0099FF"/>
                </a:solidFill>
                <a:latin typeface="Times New Roman" panose="02020603050405020304" pitchFamily="18" charset="0"/>
                <a:cs typeface="Times New Roman" panose="02020603050405020304" pitchFamily="18" charset="0"/>
              </a:rPr>
              <a:t> 4 (Tr.91/ SGK): </a:t>
            </a:r>
            <a:endParaRPr lang="en-US" sz="3200" b="1" dirty="0">
              <a:solidFill>
                <a:srgbClr val="0099FF"/>
              </a:solidFill>
              <a:latin typeface="Times New Roman" panose="02020603050405020304" pitchFamily="18" charset="0"/>
              <a:cs typeface="Times New Roman" panose="02020603050405020304" pitchFamily="18" charset="0"/>
            </a:endParaRPr>
          </a:p>
        </p:txBody>
      </p:sp>
      <p:pic>
        <p:nvPicPr>
          <p:cNvPr id="3" name="Picture 35" descr="Một góc trưng bày Phòng truyền thống Nhà hát Cải lương Trần Hữu Tra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8955" y="203835"/>
            <a:ext cx="6193155" cy="2828290"/>
          </a:xfrm>
          <a:prstGeom prst="rect">
            <a:avLst/>
          </a:prstGeom>
          <a:noFill/>
          <a:ln>
            <a:noFill/>
          </a:ln>
        </p:spPr>
      </p:pic>
      <p:sp>
        <p:nvSpPr>
          <p:cNvPr id="9" name="Hộp Văn bản 8"/>
          <p:cNvSpPr txBox="1"/>
          <p:nvPr/>
        </p:nvSpPr>
        <p:spPr>
          <a:xfrm>
            <a:off x="5609590" y="3076575"/>
            <a:ext cx="6084570" cy="939800"/>
          </a:xfrm>
          <a:prstGeom prst="rect">
            <a:avLst/>
          </a:prstGeom>
          <a:noFill/>
        </p:spPr>
        <p:txBody>
          <a:bodyPr wrap="square">
            <a:spAutoFit/>
          </a:bodyPr>
          <a:lstStyle/>
          <a:p>
            <a:pPr marL="0" marR="0" algn="ctr">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Một</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góc</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trưng</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bày</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Phòng</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truyền</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thống</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Nhà</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hát</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Cải</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lương</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Trần</a:t>
            </a:r>
            <a:r>
              <a:rPr lang="en-US" sz="2400" i="1" dirty="0">
                <a:solidFill>
                  <a:srgbClr val="0D0D0D"/>
                </a:solidFill>
                <a:effectLst/>
                <a:latin typeface="Times New Roman" panose="02020603050405020304" pitchFamily="18" charset="0"/>
                <a:ea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rPr>
              <a:t>Hữu</a:t>
            </a:r>
            <a:r>
              <a:rPr lang="en-US" sz="2400" i="1" dirty="0">
                <a:solidFill>
                  <a:srgbClr val="0D0D0D"/>
                </a:solidFill>
                <a:effectLst/>
                <a:latin typeface="Times New Roman" panose="02020603050405020304" pitchFamily="18" charset="0"/>
                <a:ea typeface="Times New Roman" panose="02020603050405020304" pitchFamily="18" charset="0"/>
              </a:rPr>
              <a:t> Trang</a:t>
            </a:r>
            <a:endParaRPr lang="en-US" sz="2400" i="1" dirty="0">
              <a:solidFill>
                <a:srgbClr val="0D0D0D"/>
              </a:solidFill>
              <a:effectLst/>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288777" y="3897988"/>
            <a:ext cx="10513348" cy="2474701"/>
          </a:xfrm>
          <a:prstGeom prst="roundRect">
            <a:avLst/>
          </a:prstGeom>
          <a:noFill/>
          <a:ln w="28575">
            <a:solidFill>
              <a:srgbClr val="00CCFF"/>
            </a:solidFill>
          </a:ln>
        </p:spPr>
        <p:txBody>
          <a:bodyPr wrap="square">
            <a:spAutoFit/>
          </a:bodyPr>
          <a:lstStyle/>
          <a:p>
            <a:pPr algn="just"/>
            <a:r>
              <a:rPr lang="vi-VN" altLang="en-US" sz="3600" dirty="0">
                <a:latin typeface="Times New Roman" panose="02020603050405020304" pitchFamily="18" charset="0"/>
                <a:cs typeface="Times New Roman" panose="02020603050405020304" pitchFamily="18" charset="0"/>
              </a:rPr>
              <a:t>Dựa vào hình minh họa trang 86, nêu tên một số loại hiện vật được ghi lại trong ảnh và cho biết các chi tiết trong hình có tác dụng hỗ trợ cho phần lời trong văn bản 2 thế nào?</a:t>
            </a:r>
            <a:endParaRPr lang="vi-VN" alt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pic>
        <p:nvPicPr>
          <p:cNvPr id="7" name="Đồng hồ đếm ngược 5 phút - 5 Minutes">
            <a:hlinkClick r:id="" action="ppaction://media"/>
          </p:cNvPr>
          <p:cNvPicPr>
            <a:picLocks noChangeAspect="1"/>
          </p:cNvPicPr>
          <p:nvPr>
            <p:ph idx="1"/>
            <a:videoFile r:link="rId2"/>
            <p:extLst>
              <p:ext uri="{DAA4B4D4-6D71-4841-9C94-3DE7FCFB9230}">
                <p14:media xmlns:p14="http://schemas.microsoft.com/office/powerpoint/2010/main" r:embed="rId3"/>
              </p:ext>
            </p:extLst>
          </p:nvPr>
        </p:nvPicPr>
        <p:blipFill>
          <a:blip r:embed="rId4"/>
          <a:srcRect t="13215" b="13215"/>
          <a:stretch>
            <a:fillRect/>
          </a:stretch>
        </p:blipFill>
        <p:spPr>
          <a:xfrm>
            <a:off x="1459230" y="471805"/>
            <a:ext cx="10067925" cy="5705475"/>
          </a:xfr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240" y="-5226"/>
            <a:ext cx="12334240" cy="6858000"/>
          </a:xfrm>
          <a:prstGeom prst="rect">
            <a:avLst/>
          </a:prstGeom>
        </p:spPr>
      </p:pic>
      <p:sp>
        <p:nvSpPr>
          <p:cNvPr id="2" name="Hộp Văn bản 1"/>
          <p:cNvSpPr txBox="1"/>
          <p:nvPr/>
        </p:nvSpPr>
        <p:spPr>
          <a:xfrm>
            <a:off x="1247978" y="212353"/>
            <a:ext cx="3882822" cy="578882"/>
          </a:xfrm>
          <a:prstGeom prst="roundRect">
            <a:avLst/>
          </a:prstGeom>
          <a:noFill/>
          <a:ln w="28575">
            <a:solidFill>
              <a:srgbClr val="0033CC"/>
            </a:solidFill>
          </a:ln>
        </p:spPr>
        <p:txBody>
          <a:bodyPr wrap="square">
            <a:spAutoFit/>
          </a:bodyPr>
          <a:lstStyle/>
          <a:p>
            <a:pPr algn="just"/>
            <a:r>
              <a:rPr lang="en-US" sz="2700" b="1" dirty="0" err="1">
                <a:solidFill>
                  <a:srgbClr val="0099FF"/>
                </a:solidFill>
                <a:latin typeface="Times New Roman" panose="02020603050405020304" pitchFamily="18" charset="0"/>
                <a:cs typeface="Times New Roman" panose="02020603050405020304" pitchFamily="18" charset="0"/>
              </a:rPr>
              <a:t>Bài</a:t>
            </a:r>
            <a:r>
              <a:rPr lang="en-US" sz="2700" b="1" dirty="0">
                <a:solidFill>
                  <a:srgbClr val="0099FF"/>
                </a:solidFill>
                <a:latin typeface="Times New Roman" panose="02020603050405020304" pitchFamily="18" charset="0"/>
                <a:cs typeface="Times New Roman" panose="02020603050405020304" pitchFamily="18" charset="0"/>
              </a:rPr>
              <a:t> </a:t>
            </a:r>
            <a:r>
              <a:rPr lang="en-US" sz="2700" b="1" dirty="0" err="1">
                <a:solidFill>
                  <a:srgbClr val="0099FF"/>
                </a:solidFill>
                <a:latin typeface="Times New Roman" panose="02020603050405020304" pitchFamily="18" charset="0"/>
                <a:cs typeface="Times New Roman" panose="02020603050405020304" pitchFamily="18" charset="0"/>
              </a:rPr>
              <a:t>tập</a:t>
            </a:r>
            <a:r>
              <a:rPr lang="en-US" sz="2700" b="1" dirty="0">
                <a:solidFill>
                  <a:srgbClr val="0099FF"/>
                </a:solidFill>
                <a:latin typeface="Times New Roman" panose="02020603050405020304" pitchFamily="18" charset="0"/>
                <a:cs typeface="Times New Roman" panose="02020603050405020304" pitchFamily="18" charset="0"/>
              </a:rPr>
              <a:t> 1 (Tr.90/ SGK): </a:t>
            </a:r>
            <a:endParaRPr lang="en-US" sz="2700" dirty="0">
              <a:solidFill>
                <a:srgbClr val="0099FF"/>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6695" y="5442778"/>
            <a:ext cx="1447856" cy="1433435"/>
          </a:xfrm>
          <a:prstGeom prst="rect">
            <a:avLst/>
          </a:prstGeom>
        </p:spPr>
      </p:pic>
      <p:sp>
        <p:nvSpPr>
          <p:cNvPr id="14" name="Hộp Văn bản 13"/>
          <p:cNvSpPr txBox="1"/>
          <p:nvPr/>
        </p:nvSpPr>
        <p:spPr>
          <a:xfrm>
            <a:off x="1060045" y="746040"/>
            <a:ext cx="10878833" cy="1056195"/>
          </a:xfrm>
          <a:prstGeom prst="roundRect">
            <a:avLst/>
          </a:prstGeom>
          <a:noFill/>
          <a:ln w="28575">
            <a:noFill/>
          </a:ln>
        </p:spPr>
        <p:txBody>
          <a:bodyPr wrap="square">
            <a:spAutoFit/>
          </a:bodyPr>
          <a:lstStyle/>
          <a:p>
            <a:pPr>
              <a:spcBef>
                <a:spcPts val="600"/>
              </a:spcBef>
              <a:spcAft>
                <a:spcPts val="600"/>
              </a:spcAft>
            </a:pPr>
            <a:r>
              <a:rPr lang="vi-VN" sz="2800" dirty="0" err="1">
                <a:solidFill>
                  <a:srgbClr val="FF0000"/>
                </a:solidFill>
                <a:effectLst/>
                <a:latin typeface="Times New Roman" panose="02020603050405020304" pitchFamily="18" charset="0"/>
                <a:ea typeface="Times New Roman" panose="02020603050405020304" pitchFamily="18" charset="0"/>
              </a:rPr>
              <a:t>Nếu</a:t>
            </a:r>
            <a:r>
              <a:rPr lang="vi-VN" sz="2800" dirty="0">
                <a:solidFill>
                  <a:srgbClr val="FF0000"/>
                </a:solidFill>
                <a:effectLst/>
                <a:latin typeface="Times New Roman" panose="02020603050405020304" pitchFamily="18" charset="0"/>
                <a:ea typeface="Times New Roman" panose="02020603050405020304" pitchFamily="18" charset="0"/>
              </a:rPr>
              <a:t> không </a:t>
            </a:r>
            <a:r>
              <a:rPr lang="vi-VN" sz="2800" dirty="0" err="1">
                <a:solidFill>
                  <a:srgbClr val="FF0000"/>
                </a:solidFill>
                <a:effectLst/>
                <a:latin typeface="Times New Roman" panose="02020603050405020304" pitchFamily="18" charset="0"/>
                <a:ea typeface="Times New Roman" panose="02020603050405020304" pitchFamily="18" charset="0"/>
              </a:rPr>
              <a:t>có</a:t>
            </a:r>
            <a:r>
              <a:rPr lang="vi-VN" sz="2800" dirty="0">
                <a:solidFill>
                  <a:srgbClr val="FF0000"/>
                </a:solidFill>
                <a:effectLst/>
                <a:latin typeface="Times New Roman" panose="02020603050405020304" pitchFamily="18" charset="0"/>
                <a:ea typeface="Times New Roman" panose="02020603050405020304" pitchFamily="18" charset="0"/>
              </a:rPr>
              <a:t> tranh minh </a:t>
            </a:r>
            <a:r>
              <a:rPr lang="vi-VN" sz="2800" dirty="0" err="1">
                <a:solidFill>
                  <a:srgbClr val="FF0000"/>
                </a:solidFill>
                <a:effectLst/>
                <a:latin typeface="Times New Roman" panose="02020603050405020304" pitchFamily="18" charset="0"/>
                <a:ea typeface="Times New Roman" panose="02020603050405020304" pitchFamily="18" charset="0"/>
              </a:rPr>
              <a:t>họa</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thì</a:t>
            </a:r>
            <a:r>
              <a:rPr lang="vi-VN"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cả</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việc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truyền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tải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thông</a:t>
            </a:r>
            <a:r>
              <a:rPr lang="en-US" sz="2800" dirty="0">
                <a:solidFill>
                  <a:srgbClr val="FF0000"/>
                </a:solidFill>
                <a:effectLst/>
                <a:latin typeface="Times New Roman" panose="02020603050405020304" pitchFamily="18" charset="0"/>
                <a:ea typeface="Times New Roman" panose="02020603050405020304" pitchFamily="18" charset="0"/>
              </a:rPr>
              <a:t> tin (</a:t>
            </a:r>
            <a:r>
              <a:rPr lang="en-US" sz="2800" dirty="0" err="1">
                <a:solidFill>
                  <a:srgbClr val="FF0000"/>
                </a:solidFill>
                <a:effectLst/>
                <a:latin typeface="Times New Roman" panose="02020603050405020304" pitchFamily="18" charset="0"/>
                <a:ea typeface="Times New Roman" panose="02020603050405020304" pitchFamily="18" charset="0"/>
              </a:rPr>
              <a:t>đối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với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giả</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lẫn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tiếp</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nhận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thông</a:t>
            </a:r>
            <a:r>
              <a:rPr lang="en-US" sz="2800" dirty="0">
                <a:solidFill>
                  <a:srgbClr val="FF0000"/>
                </a:solidFill>
                <a:effectLst/>
                <a:latin typeface="Times New Roman" panose="02020603050405020304" pitchFamily="18" charset="0"/>
                <a:ea typeface="Times New Roman" panose="02020603050405020304" pitchFamily="18" charset="0"/>
              </a:rPr>
              <a:t> tin (</a:t>
            </a:r>
            <a:r>
              <a:rPr lang="en-US" sz="2800" dirty="0" err="1">
                <a:solidFill>
                  <a:srgbClr val="FF0000"/>
                </a:solidFill>
                <a:effectLst/>
                <a:latin typeface="Times New Roman" panose="02020603050405020304" pitchFamily="18" charset="0"/>
                <a:ea typeface="Times New Roman" panose="02020603050405020304" pitchFamily="18" charset="0"/>
              </a:rPr>
              <a:t>đối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với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đọc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đều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gặp</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khó</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khăn</a:t>
            </a:r>
            <a:r>
              <a:rPr lang="en-US" sz="2800" dirty="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5" name="Hộp Văn bản 14"/>
          <p:cNvSpPr txBox="1"/>
          <p:nvPr/>
        </p:nvSpPr>
        <p:spPr>
          <a:xfrm>
            <a:off x="1329258" y="1749627"/>
            <a:ext cx="10252291" cy="1533269"/>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a:t>
            </a:r>
            <a:r>
              <a:rPr lang="en-US" sz="2800" dirty="0" err="1">
                <a:solidFill>
                  <a:srgbClr val="333333"/>
                </a:solidFill>
                <a:effectLst/>
                <a:latin typeface="Times New Roman" panose="02020603050405020304" pitchFamily="18" charset="0"/>
                <a:ea typeface="Times New Roman" panose="02020603050405020304" pitchFamily="18" charset="0"/>
              </a:rPr>
              <a:t>gười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viết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sẽ</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phải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dùng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nhiều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lời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hơn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để</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miêu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tả</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thuyết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minh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Tuy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vậy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cũng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có</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những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điều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dù</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dùng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lời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miêu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tả</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thuyết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minh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cũng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không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thể</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giúp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người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đọc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hình</a:t>
            </a:r>
            <a:r>
              <a:rPr lang="en-US" sz="2800" dirty="0">
                <a:solidFill>
                  <a:srgbClr val="333333"/>
                </a:solidFill>
                <a:effectLst/>
                <a:latin typeface="Times New Roman" panose="02020603050405020304" pitchFamily="18" charset="0"/>
                <a:ea typeface="Times New Roman" panose="02020603050405020304" pitchFamily="18" charset="0"/>
              </a:rPr>
              <a:t> dung </a:t>
            </a:r>
            <a:r>
              <a:rPr lang="en-US" sz="2800" dirty="0" err="1">
                <a:solidFill>
                  <a:srgbClr val="333333"/>
                </a:solidFill>
                <a:effectLst/>
                <a:latin typeface="Times New Roman" panose="02020603050405020304" pitchFamily="18" charset="0"/>
                <a:ea typeface="Times New Roman" panose="02020603050405020304" pitchFamily="18" charset="0"/>
              </a:rPr>
              <a:t>rõ</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như</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có</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ảnh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minh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hoạ</a:t>
            </a:r>
            <a:r>
              <a:rPr lang="en-US" sz="2800" dirty="0">
                <a:solidFill>
                  <a:srgbClr val="333333"/>
                </a:solidFill>
                <a:effectLst/>
                <a:latin typeface="Times New Roman" panose="02020603050405020304" pitchFamily="18" charset="0"/>
                <a:ea typeface="Times New Roman" panose="02020603050405020304" pitchFamily="18" charset="0"/>
              </a:rPr>
              <a:t>.</a:t>
            </a:r>
            <a:endParaRPr lang="en-US" sz="2800" dirty="0">
              <a:solidFill>
                <a:srgbClr val="333333"/>
              </a:solidFill>
              <a:effectLst/>
              <a:latin typeface="Times New Roman" panose="02020603050405020304" pitchFamily="18" charset="0"/>
              <a:ea typeface="Times New Roman" panose="02020603050405020304" pitchFamily="18" charset="0"/>
            </a:endParaRPr>
          </a:p>
        </p:txBody>
      </p:sp>
      <p:sp>
        <p:nvSpPr>
          <p:cNvPr id="16" name="Hộp Văn bản 15"/>
          <p:cNvSpPr txBox="1"/>
          <p:nvPr/>
        </p:nvSpPr>
        <p:spPr>
          <a:xfrm>
            <a:off x="1329258" y="3423774"/>
            <a:ext cx="10252291" cy="1533361"/>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Người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đọc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sẽ</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phải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dùng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trí</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tưởng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tượng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để</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hình</a:t>
            </a:r>
            <a:r>
              <a:rPr lang="en-US" sz="2800" dirty="0">
                <a:solidFill>
                  <a:srgbClr val="333333"/>
                </a:solidFill>
                <a:effectLst/>
                <a:latin typeface="Times New Roman" panose="02020603050405020304" pitchFamily="18" charset="0"/>
                <a:ea typeface="Times New Roman" panose="02020603050405020304" pitchFamily="18" charset="0"/>
              </a:rPr>
              <a:t> dung </a:t>
            </a:r>
            <a:r>
              <a:rPr lang="en-US" sz="2800" dirty="0" err="1">
                <a:solidFill>
                  <a:srgbClr val="333333"/>
                </a:solidFill>
                <a:effectLst/>
                <a:latin typeface="Times New Roman" panose="02020603050405020304" pitchFamily="18" charset="0"/>
                <a:ea typeface="Times New Roman" panose="02020603050405020304" pitchFamily="18" charset="0"/>
              </a:rPr>
              <a:t>những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điều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mà</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người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viết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thuyết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minh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mô</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tả</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Tuy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nhiên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sẽ</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rất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khó</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tưởng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tượng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hình</a:t>
            </a:r>
            <a:r>
              <a:rPr lang="en-US" sz="2800" dirty="0">
                <a:solidFill>
                  <a:srgbClr val="333333"/>
                </a:solidFill>
                <a:effectLst/>
                <a:latin typeface="Times New Roman" panose="02020603050405020304" pitchFamily="18" charset="0"/>
                <a:ea typeface="Times New Roman" panose="02020603050405020304" pitchFamily="18" charset="0"/>
              </a:rPr>
              <a:t> dung </a:t>
            </a:r>
            <a:r>
              <a:rPr lang="en-US" sz="2800" dirty="0" err="1">
                <a:solidFill>
                  <a:srgbClr val="333333"/>
                </a:solidFill>
                <a:effectLst/>
                <a:latin typeface="Times New Roman" panose="02020603050405020304" pitchFamily="18" charset="0"/>
                <a:ea typeface="Times New Roman" panose="02020603050405020304" pitchFamily="18" charset="0"/>
              </a:rPr>
              <a:t>nếu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người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đọc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không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có</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vốn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trải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nghiệm</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thực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tế</a:t>
            </a:r>
            <a:r>
              <a:rPr lang="vi-VN" altLang="en-US" sz="2800" dirty="0" err="1">
                <a:solidFill>
                  <a:srgbClr val="333333"/>
                </a:solidFill>
                <a:effectLst/>
                <a:latin typeface="Times New Roman" panose="02020603050405020304" pitchFamily="18" charset="0"/>
                <a:ea typeface="Times New Roman" panose="02020603050405020304" pitchFamily="18" charset="0"/>
              </a:rPr>
              <a:t>.</a:t>
            </a:r>
            <a:endParaRPr lang="vi-VN" altLang="en-US" sz="2800" dirty="0" err="1">
              <a:solidFill>
                <a:srgbClr val="333333"/>
              </a:solidFill>
              <a:effectLst/>
              <a:latin typeface="Times New Roman" panose="02020603050405020304" pitchFamily="18" charset="0"/>
              <a:ea typeface="Times New Roman" panose="02020603050405020304" pitchFamily="18" charset="0"/>
            </a:endParaRPr>
          </a:p>
        </p:txBody>
      </p:sp>
      <p:sp>
        <p:nvSpPr>
          <p:cNvPr id="17" name="Hộp Văn bản 16"/>
          <p:cNvSpPr txBox="1"/>
          <p:nvPr/>
        </p:nvSpPr>
        <p:spPr>
          <a:xfrm>
            <a:off x="1517274" y="4956108"/>
            <a:ext cx="10160425" cy="1483177"/>
          </a:xfrm>
          <a:prstGeom prst="roundRect">
            <a:avLst/>
          </a:prstGeom>
          <a:noFill/>
          <a:ln w="28575">
            <a:noFill/>
          </a:ln>
        </p:spPr>
        <p:txBody>
          <a:bodyPr wrap="square">
            <a:spAutoFit/>
          </a:bodyPr>
          <a:lstStyle/>
          <a:p>
            <a:pPr algn="just"/>
            <a:r>
              <a:rPr lang="en-US" sz="2700" b="1" dirty="0" err="1">
                <a:solidFill>
                  <a:srgbClr val="0099FF"/>
                </a:solidFill>
                <a:effectLst/>
                <a:latin typeface="Times New Roman" panose="02020603050405020304" pitchFamily="18" charset="0"/>
                <a:ea typeface="Times New Roman" panose="02020603050405020304" pitchFamily="18" charset="0"/>
              </a:rPr>
              <a:t>Ví</a:t>
            </a:r>
            <a:r>
              <a:rPr lang="en-US" sz="2700" b="1" dirty="0">
                <a:solidFill>
                  <a:srgbClr val="0099FF"/>
                </a:solidFill>
                <a:effectLst/>
                <a:latin typeface="Times New Roman" panose="02020603050405020304" pitchFamily="18" charset="0"/>
                <a:ea typeface="Times New Roman" panose="02020603050405020304" pitchFamily="18" charset="0"/>
              </a:rPr>
              <a:t> </a:t>
            </a:r>
            <a:r>
              <a:rPr lang="en-US" sz="2700" b="1" dirty="0" err="1">
                <a:solidFill>
                  <a:srgbClr val="0099FF"/>
                </a:solidFill>
                <a:effectLst/>
                <a:latin typeface="Times New Roman" panose="02020603050405020304" pitchFamily="18" charset="0"/>
                <a:ea typeface="Times New Roman" panose="02020603050405020304" pitchFamily="18" charset="0"/>
              </a:rPr>
              <a:t>dụ</a:t>
            </a:r>
            <a:r>
              <a:rPr lang="en-US" sz="2700" b="1" dirty="0">
                <a:solidFill>
                  <a:srgbClr val="0099FF"/>
                </a:solidFill>
                <a:effectLst/>
                <a:latin typeface="Times New Roman" panose="02020603050405020304" pitchFamily="18" charset="0"/>
                <a:ea typeface="Times New Roman" panose="02020603050405020304" pitchFamily="18" charset="0"/>
              </a:rPr>
              <a:t>: </a:t>
            </a:r>
            <a:r>
              <a:rPr lang="en-US" sz="2700" dirty="0">
                <a:solidFill>
                  <a:srgbClr val="333333"/>
                </a:solidFill>
                <a:effectLst/>
                <a:latin typeface="Times New Roman" panose="02020603050405020304" pitchFamily="18" charset="0"/>
                <a:ea typeface="Times New Roman" panose="02020603050405020304" pitchFamily="18" charset="0"/>
              </a:rPr>
              <a:t>Ở </a:t>
            </a:r>
            <a:r>
              <a:rPr lang="en-US" sz="2700" dirty="0" err="1">
                <a:solidFill>
                  <a:srgbClr val="333333"/>
                </a:solidFill>
                <a:effectLst/>
                <a:latin typeface="Times New Roman" panose="02020603050405020304" pitchFamily="18" charset="0"/>
                <a:ea typeface="Times New Roman" panose="02020603050405020304" pitchFamily="18" charset="0"/>
              </a:rPr>
              <a:t>mục</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b="1" i="1" dirty="0">
                <a:solidFill>
                  <a:srgbClr val="333333"/>
                </a:solidFill>
                <a:effectLst/>
                <a:latin typeface="Times New Roman" panose="02020603050405020304" pitchFamily="18" charset="0"/>
                <a:ea typeface="Times New Roman" panose="02020603050405020304" pitchFamily="18" charset="0"/>
              </a:rPr>
              <a:t>1. </a:t>
            </a:r>
            <a:r>
              <a:rPr lang="en-US" sz="2700" b="1" i="1" dirty="0" err="1">
                <a:solidFill>
                  <a:srgbClr val="333333"/>
                </a:solidFill>
                <a:effectLst/>
                <a:latin typeface="Times New Roman" panose="02020603050405020304" pitchFamily="18" charset="0"/>
                <a:ea typeface="Times New Roman" panose="02020603050405020304" pitchFamily="18" charset="0"/>
              </a:rPr>
              <a:t>Đề</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tài</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dân</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dã</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hình</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tượng</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sinh</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động</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ngộ</a:t>
            </a:r>
            <a:r>
              <a:rPr lang="en-US" sz="2700" b="1" i="1" dirty="0">
                <a:solidFill>
                  <a:srgbClr val="333333"/>
                </a:solidFill>
                <a:effectLst/>
                <a:latin typeface="Times New Roman" panose="02020603050405020304" pitchFamily="18" charset="0"/>
                <a:ea typeface="Times New Roman" panose="02020603050405020304" pitchFamily="18" charset="0"/>
              </a:rPr>
              <a:t> </a:t>
            </a:r>
            <a:r>
              <a:rPr lang="en-US" sz="2700" b="1" i="1" dirty="0" err="1">
                <a:solidFill>
                  <a:srgbClr val="333333"/>
                </a:solidFill>
                <a:effectLst/>
                <a:latin typeface="Times New Roman" panose="02020603050405020304" pitchFamily="18" charset="0"/>
                <a:ea typeface="Times New Roman" panose="02020603050405020304" pitchFamily="18" charset="0"/>
              </a:rPr>
              <a:t>nghĩnh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nếu</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không</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có</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tranh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mình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hoạ</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số</a:t>
            </a:r>
            <a:r>
              <a:rPr lang="en-US" sz="2700" dirty="0">
                <a:solidFill>
                  <a:srgbClr val="333333"/>
                </a:solidFill>
                <a:effectLst/>
                <a:latin typeface="Times New Roman" panose="02020603050405020304" pitchFamily="18" charset="0"/>
                <a:ea typeface="Times New Roman" panose="02020603050405020304" pitchFamily="18" charset="0"/>
              </a:rPr>
              <a:t> 2 </a:t>
            </a:r>
            <a:r>
              <a:rPr lang="vi-VN" altLang="en-US" sz="2700" dirty="0">
                <a:solidFill>
                  <a:srgbClr val="333333"/>
                </a:solidFill>
                <a:effectLst/>
                <a:latin typeface="Times New Roman" panose="02020603050405020304" pitchFamily="18" charset="0"/>
                <a:ea typeface="Times New Roman" panose="02020603050405020304" pitchFamily="18" charset="0"/>
              </a:rPr>
              <a:t>“</a:t>
            </a:r>
            <a:r>
              <a:rPr lang="en-US" sz="2700" i="1" dirty="0" err="1">
                <a:solidFill>
                  <a:srgbClr val="333333"/>
                </a:solidFill>
                <a:effectLst/>
                <a:latin typeface="Times New Roman" panose="02020603050405020304" pitchFamily="18" charset="0"/>
                <a:ea typeface="Times New Roman" panose="02020603050405020304" pitchFamily="18" charset="0"/>
              </a:rPr>
              <a:t>Lợn</a:t>
            </a:r>
            <a:r>
              <a:rPr lang="en-US" sz="2700" i="1" dirty="0">
                <a:solidFill>
                  <a:srgbClr val="333333"/>
                </a:solidFill>
                <a:effectLst/>
                <a:latin typeface="Times New Roman" panose="02020603050405020304" pitchFamily="18" charset="0"/>
                <a:ea typeface="Times New Roman" panose="02020603050405020304" pitchFamily="18" charset="0"/>
              </a:rPr>
              <a:t> </a:t>
            </a:r>
            <a:r>
              <a:rPr lang="en-US" sz="2700" i="1" dirty="0" err="1">
                <a:solidFill>
                  <a:srgbClr val="333333"/>
                </a:solidFill>
                <a:effectLst/>
                <a:latin typeface="Times New Roman" panose="02020603050405020304" pitchFamily="18" charset="0"/>
                <a:ea typeface="Times New Roman" panose="02020603050405020304" pitchFamily="18" charset="0"/>
              </a:rPr>
              <a:t>đàn</a:t>
            </a:r>
            <a:r>
              <a:rPr lang="vi-VN" altLang="en-US" sz="2700" i="1" dirty="0" err="1">
                <a:solidFill>
                  <a:srgbClr val="333333"/>
                </a:solidFill>
                <a:effectLst/>
                <a:latin typeface="Times New Roman" panose="02020603050405020304" pitchFamily="18" charset="0"/>
                <a:ea typeface="Times New Roman" panose="02020603050405020304" pitchFamily="18" charset="0"/>
              </a:rPr>
              <a:t>”</a:t>
            </a:r>
            <a:r>
              <a:rPr lang="en-US" sz="2700" i="1"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thì</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người</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đọc</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sẽ</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khó</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hình</a:t>
            </a:r>
            <a:r>
              <a:rPr lang="en-US" sz="2700" dirty="0">
                <a:solidFill>
                  <a:srgbClr val="333333"/>
                </a:solidFill>
                <a:effectLst/>
                <a:latin typeface="Times New Roman" panose="02020603050405020304" pitchFamily="18" charset="0"/>
                <a:ea typeface="Times New Roman" panose="02020603050405020304" pitchFamily="18" charset="0"/>
              </a:rPr>
              <a:t> dung </a:t>
            </a:r>
            <a:r>
              <a:rPr lang="en-US" sz="2700" dirty="0" err="1">
                <a:solidFill>
                  <a:srgbClr val="333333"/>
                </a:solidFill>
                <a:effectLst/>
                <a:latin typeface="Times New Roman" panose="02020603050405020304" pitchFamily="18" charset="0"/>
                <a:ea typeface="Times New Roman" panose="02020603050405020304" pitchFamily="18" charset="0"/>
              </a:rPr>
              <a:t>đặc</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điểm</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hình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ảnh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mộc</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mạc</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bình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dị</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của</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tranh</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Đông</a:t>
            </a:r>
            <a:r>
              <a:rPr lang="en-US" sz="2700" dirty="0">
                <a:solidFill>
                  <a:srgbClr val="333333"/>
                </a:solidFill>
                <a:effectLst/>
                <a:latin typeface="Times New Roman" panose="02020603050405020304" pitchFamily="18" charset="0"/>
                <a:ea typeface="Times New Roman" panose="02020603050405020304" pitchFamily="18" charset="0"/>
              </a:rPr>
              <a:t> </a:t>
            </a:r>
            <a:r>
              <a:rPr lang="en-US" sz="2700" dirty="0" err="1">
                <a:solidFill>
                  <a:srgbClr val="333333"/>
                </a:solidFill>
                <a:effectLst/>
                <a:latin typeface="Times New Roman" panose="02020603050405020304" pitchFamily="18" charset="0"/>
                <a:ea typeface="Times New Roman" panose="02020603050405020304" pitchFamily="18" charset="0"/>
              </a:rPr>
              <a:t>Hồ</a:t>
            </a:r>
            <a:r>
              <a:rPr lang="en-US" sz="2700" dirty="0">
                <a:solidFill>
                  <a:srgbClr val="333333"/>
                </a:solidFill>
                <a:effectLst/>
                <a:latin typeface="Times New Roman" panose="02020603050405020304" pitchFamily="18" charset="0"/>
                <a:ea typeface="Times New Roman" panose="02020603050405020304" pitchFamily="18" charset="0"/>
              </a:rPr>
              <a:t>.</a:t>
            </a:r>
            <a:endParaRPr lang="en-US" sz="27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ldLvl="0" animBg="1"/>
      <p:bldP spid="16" grpId="0" bldLvl="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323052" y="329219"/>
            <a:ext cx="4508788" cy="578882"/>
          </a:xfrm>
          <a:prstGeom prst="roundRect">
            <a:avLst/>
          </a:prstGeom>
          <a:noFill/>
          <a:ln w="28575">
            <a:solidFill>
              <a:srgbClr val="0033CC"/>
            </a:solidFill>
          </a:ln>
        </p:spPr>
        <p:txBody>
          <a:bodyPr wrap="square">
            <a:spAutoFit/>
          </a:bodyPr>
          <a:lstStyle/>
          <a:p>
            <a:pPr algn="just"/>
            <a:r>
              <a:rPr lang="en-US" sz="2800" b="1" dirty="0" err="1">
                <a:solidFill>
                  <a:srgbClr val="0099FF"/>
                </a:solidFill>
                <a:latin typeface="Times New Roman" panose="02020603050405020304" pitchFamily="18" charset="0"/>
                <a:cs typeface="Times New Roman" panose="02020603050405020304" pitchFamily="18" charset="0"/>
              </a:rPr>
              <a:t>Bài</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tập</a:t>
            </a:r>
            <a:r>
              <a:rPr lang="en-US" sz="2800" b="1" dirty="0">
                <a:solidFill>
                  <a:srgbClr val="0099FF"/>
                </a:solidFill>
                <a:latin typeface="Times New Roman" panose="02020603050405020304" pitchFamily="18" charset="0"/>
                <a:cs typeface="Times New Roman" panose="02020603050405020304" pitchFamily="18" charset="0"/>
              </a:rPr>
              <a:t> 2 (Tr.90 - 91/ SGK): </a:t>
            </a:r>
            <a:endParaRPr lang="en-US" sz="2800" dirty="0">
              <a:solidFill>
                <a:srgbClr val="0099FF"/>
              </a:solidFill>
              <a:latin typeface="Times New Roman" panose="02020603050405020304" pitchFamily="18" charset="0"/>
              <a:cs typeface="Times New Roman" panose="02020603050405020304" pitchFamily="18" charset="0"/>
            </a:endParaRPr>
          </a:p>
        </p:txBody>
      </p:sp>
      <p:pic>
        <p:nvPicPr>
          <p:cNvPr id="14" name="Hình ảnh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0100" y="5799455"/>
            <a:ext cx="2361067" cy="1058545"/>
          </a:xfrm>
          <a:prstGeom prst="rect">
            <a:avLst/>
          </a:prstGeom>
        </p:spPr>
      </p:pic>
      <p:graphicFrame>
        <p:nvGraphicFramePr>
          <p:cNvPr id="16" name="Bảng 15"/>
          <p:cNvGraphicFramePr>
            <a:graphicFrameLocks noGrp="1"/>
          </p:cNvGraphicFramePr>
          <p:nvPr/>
        </p:nvGraphicFramePr>
        <p:xfrm>
          <a:off x="1323052" y="1937081"/>
          <a:ext cx="10421908" cy="3413760"/>
        </p:xfrm>
        <a:graphic>
          <a:graphicData uri="http://schemas.openxmlformats.org/drawingml/2006/table">
            <a:tbl>
              <a:tblPr firstRow="1" firstCol="1" bandRow="1">
                <a:tableStyleId>{5C22544A-7EE6-4342-B048-85BDC9FD1C3A}</a:tableStyleId>
              </a:tblPr>
              <a:tblGrid>
                <a:gridCol w="1014126"/>
                <a:gridCol w="4195967"/>
                <a:gridCol w="2605047"/>
                <a:gridCol w="2606768"/>
              </a:tblGrid>
              <a:tr h="751802">
                <a:tc>
                  <a:txBody>
                    <a:bodyPr/>
                    <a:lstStyle/>
                    <a:p>
                      <a:pPr marL="0" marR="0" algn="ctr">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r>
              <a:tr h="637893">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Lợn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đàn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8946">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8946">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khéo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léo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Hình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Đám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chuột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8946">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Rộn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385">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00000"/>
                        </a:lnSpc>
                        <a:spcBef>
                          <a:spcPts val="600"/>
                        </a:spcBef>
                        <a:spcAft>
                          <a:spcPts val="600"/>
                        </a:spcAft>
                        <a:tabLst>
                          <a:tab pos="1386840" algn="l"/>
                        </a:tabLst>
                      </a:pPr>
                      <a:r>
                        <a:rPr lang="en-US" sz="2800">
                          <a:effectLst/>
                          <a:latin typeface="Times New Roman" panose="02020603050405020304" pitchFamily="18" charset="0"/>
                          <a:cs typeface="Times New Roman" panose="02020603050405020304" pitchFamily="18" charset="0"/>
                        </a:rPr>
                        <a:t>Lưu giữ và phục chế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600"/>
                        </a:spcBef>
                        <a:spcAft>
                          <a:spcPts val="60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Hộp Văn bản 18"/>
          <p:cNvSpPr txBox="1"/>
          <p:nvPr/>
        </p:nvSpPr>
        <p:spPr>
          <a:xfrm>
            <a:off x="1230767" y="1028980"/>
            <a:ext cx="10820400" cy="523220"/>
          </a:xfrm>
          <a:prstGeom prst="rect">
            <a:avLst/>
          </a:prstGeom>
          <a:noFill/>
        </p:spPr>
        <p:txBody>
          <a:bodyPr wrap="square">
            <a:spAutoFit/>
          </a:bodyPr>
          <a:lstStyle/>
          <a:p>
            <a:pPr marL="0" marR="0">
              <a:spcBef>
                <a:spcPts val="600"/>
              </a:spcBef>
              <a:spcAft>
                <a:spcPts val="600"/>
              </a:spcAft>
              <a:tabLst>
                <a:tab pos="1386840" algn="l"/>
              </a:tabLst>
            </a:pPr>
            <a:r>
              <a:rPr lang="en-US" sz="2700" dirty="0">
                <a:effectLst/>
                <a:latin typeface="Times New Roman" panose="02020603050405020304" pitchFamily="18" charset="0"/>
                <a:ea typeface="Times New Roman" panose="02020603050405020304" pitchFamily="18" charset="0"/>
              </a:rPr>
              <a:t>a) </a:t>
            </a:r>
            <a:r>
              <a:rPr lang="en-US" sz="2700" dirty="0" err="1">
                <a:effectLst/>
                <a:latin typeface="Times New Roman" panose="02020603050405020304" pitchFamily="18" charset="0"/>
                <a:ea typeface="Times New Roman" panose="02020603050405020304" pitchFamily="18" charset="0"/>
              </a:rPr>
              <a:t>Văn</a:t>
            </a:r>
            <a:r>
              <a:rPr lang="en-US" sz="2700" dirty="0">
                <a:effectLst/>
                <a:latin typeface="Times New Roman" panose="02020603050405020304" pitchFamily="18" charset="0"/>
                <a:ea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rPr>
              <a:t>bản</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Tranh</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Đông</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Hồ</a:t>
            </a:r>
            <a:r>
              <a:rPr lang="en-US" sz="2700" i="1" dirty="0">
                <a:effectLst/>
                <a:latin typeface="Times New Roman" panose="02020603050405020304" pitchFamily="18" charset="0"/>
                <a:ea typeface="Times New Roman" panose="02020603050405020304" pitchFamily="18" charset="0"/>
              </a:rPr>
              <a:t> - </a:t>
            </a:r>
            <a:r>
              <a:rPr lang="en-US" sz="2700" i="1" dirty="0" err="1">
                <a:effectLst/>
                <a:latin typeface="Times New Roman" panose="02020603050405020304" pitchFamily="18" charset="0"/>
                <a:ea typeface="Times New Roman" panose="02020603050405020304" pitchFamily="18" charset="0"/>
              </a:rPr>
              <a:t>nét</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tinh</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hoa</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của</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văn</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hoá</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dân</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gian</a:t>
            </a:r>
            <a:r>
              <a:rPr lang="en-US" sz="2700" i="1" dirty="0">
                <a:effectLst/>
                <a:latin typeface="Times New Roman" panose="02020603050405020304" pitchFamily="18" charset="0"/>
                <a:ea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rPr>
              <a:t>Việt</a:t>
            </a:r>
            <a:r>
              <a:rPr lang="en-US" sz="2700" i="1" dirty="0">
                <a:effectLst/>
                <a:latin typeface="Times New Roman" panose="02020603050405020304" pitchFamily="18" charset="0"/>
                <a:ea typeface="Times New Roman" panose="02020603050405020304" pitchFamily="18" charset="0"/>
              </a:rPr>
              <a:t> Nam:</a:t>
            </a:r>
            <a:endParaRPr lang="en-US" sz="27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323052" y="329219"/>
            <a:ext cx="4508788" cy="578882"/>
          </a:xfrm>
          <a:prstGeom prst="roundRect">
            <a:avLst/>
          </a:prstGeom>
          <a:noFill/>
          <a:ln w="28575">
            <a:solidFill>
              <a:srgbClr val="0033CC"/>
            </a:solidFill>
          </a:ln>
        </p:spPr>
        <p:txBody>
          <a:bodyPr wrap="square">
            <a:spAutoFit/>
          </a:bodyPr>
          <a:lstStyle/>
          <a:p>
            <a:pPr algn="just"/>
            <a:r>
              <a:rPr lang="en-US" sz="2800" b="1" dirty="0" err="1">
                <a:solidFill>
                  <a:srgbClr val="0099FF"/>
                </a:solidFill>
                <a:latin typeface="Times New Roman" panose="02020603050405020304" pitchFamily="18" charset="0"/>
                <a:cs typeface="Times New Roman" panose="02020603050405020304" pitchFamily="18" charset="0"/>
              </a:rPr>
              <a:t>Bài</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tập</a:t>
            </a:r>
            <a:r>
              <a:rPr lang="en-US" sz="2800" b="1" dirty="0">
                <a:solidFill>
                  <a:srgbClr val="0099FF"/>
                </a:solidFill>
                <a:latin typeface="Times New Roman" panose="02020603050405020304" pitchFamily="18" charset="0"/>
                <a:cs typeface="Times New Roman" panose="02020603050405020304" pitchFamily="18" charset="0"/>
              </a:rPr>
              <a:t> 2 (Tr.90 - 91/ SGK): </a:t>
            </a:r>
            <a:endParaRPr lang="en-US" sz="2800" dirty="0">
              <a:solidFill>
                <a:srgbClr val="0099FF"/>
              </a:solidFill>
              <a:latin typeface="Times New Roman" panose="02020603050405020304" pitchFamily="18" charset="0"/>
              <a:cs typeface="Times New Roman" panose="02020603050405020304" pitchFamily="18" charset="0"/>
            </a:endParaRPr>
          </a:p>
        </p:txBody>
      </p:sp>
      <p:pic>
        <p:nvPicPr>
          <p:cNvPr id="14" name="Hình ảnh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0100" y="5799455"/>
            <a:ext cx="2361067" cy="1058545"/>
          </a:xfrm>
          <a:prstGeom prst="rect">
            <a:avLst/>
          </a:prstGeom>
        </p:spPr>
      </p:pic>
      <p:sp>
        <p:nvSpPr>
          <p:cNvPr id="19" name="Hộp Văn bản 18"/>
          <p:cNvSpPr txBox="1"/>
          <p:nvPr/>
        </p:nvSpPr>
        <p:spPr>
          <a:xfrm>
            <a:off x="1515247" y="1237320"/>
            <a:ext cx="9874113" cy="1384995"/>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(Vinh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4 </a:t>
            </a:r>
            <a:r>
              <a:rPr lang="en-US" sz="2800" i="1" dirty="0" err="1">
                <a:latin typeface="Times New Roman" panose="02020603050405020304" pitchFamily="18" charset="0"/>
                <a:cs typeface="Times New Roman" panose="02020603050405020304" pitchFamily="18" charset="0"/>
              </a:rPr>
              <a:t>Rộn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Tết</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26" descr="Tết Đinh Dậu 2017 và những bức tranh đông hồ về gà nổi tiế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567" y="2903931"/>
            <a:ext cx="4036916" cy="36168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2" name="Hộp Văn bản 1"/>
          <p:cNvSpPr txBox="1"/>
          <p:nvPr/>
        </p:nvSpPr>
        <p:spPr>
          <a:xfrm>
            <a:off x="1316838" y="241219"/>
            <a:ext cx="4508788" cy="578882"/>
          </a:xfrm>
          <a:prstGeom prst="roundRect">
            <a:avLst/>
          </a:prstGeom>
          <a:noFill/>
          <a:ln w="28575">
            <a:solidFill>
              <a:srgbClr val="0033CC"/>
            </a:solidFill>
          </a:ln>
        </p:spPr>
        <p:txBody>
          <a:bodyPr wrap="square">
            <a:spAutoFit/>
          </a:bodyPr>
          <a:lstStyle/>
          <a:p>
            <a:pPr algn="just"/>
            <a:r>
              <a:rPr lang="en-US" sz="2800" b="1" dirty="0" err="1">
                <a:solidFill>
                  <a:srgbClr val="0099FF"/>
                </a:solidFill>
                <a:latin typeface="Times New Roman" panose="02020603050405020304" pitchFamily="18" charset="0"/>
                <a:cs typeface="Times New Roman" panose="02020603050405020304" pitchFamily="18" charset="0"/>
              </a:rPr>
              <a:t>Bài</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tập</a:t>
            </a:r>
            <a:r>
              <a:rPr lang="en-US" sz="2800" b="1" dirty="0">
                <a:solidFill>
                  <a:srgbClr val="0099FF"/>
                </a:solidFill>
                <a:latin typeface="Times New Roman" panose="02020603050405020304" pitchFamily="18" charset="0"/>
                <a:cs typeface="Times New Roman" panose="02020603050405020304" pitchFamily="18" charset="0"/>
              </a:rPr>
              <a:t> 3 (Tr.91/ SGK): </a:t>
            </a:r>
            <a:endParaRPr lang="en-US" sz="2800" dirty="0">
              <a:solidFill>
                <a:srgbClr val="0099FF"/>
              </a:solidFill>
              <a:latin typeface="Times New Roman" panose="02020603050405020304" pitchFamily="18" charset="0"/>
              <a:cs typeface="Times New Roman" panose="02020603050405020304" pitchFamily="18" charset="0"/>
            </a:endParaRPr>
          </a:p>
        </p:txBody>
      </p:sp>
      <p:pic>
        <p:nvPicPr>
          <p:cNvPr id="6" name="Hình ả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7821" y="5110480"/>
            <a:ext cx="2076738" cy="2076738"/>
          </a:xfrm>
          <a:prstGeom prst="rect">
            <a:avLst/>
          </a:prstGeom>
        </p:spPr>
      </p:pic>
      <p:sp>
        <p:nvSpPr>
          <p:cNvPr id="7" name="Hộp Văn bản 6"/>
          <p:cNvSpPr txBox="1"/>
          <p:nvPr/>
        </p:nvSpPr>
        <p:spPr>
          <a:xfrm>
            <a:off x="1316990" y="901065"/>
            <a:ext cx="6159500" cy="2015736"/>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b="1" dirty="0">
                <a:effectLst/>
                <a:latin typeface="Times New Roman" panose="02020603050405020304" pitchFamily="18" charset="0"/>
                <a:ea typeface="Arial" panose="020B0604020202020204" pitchFamily="34" charset="0"/>
              </a:rPr>
              <a:t>a. </a:t>
            </a:r>
            <a:r>
              <a:rPr lang="en-US" sz="2800" dirty="0" err="1">
                <a:solidFill>
                  <a:srgbClr val="0D0D0D"/>
                </a:solidFill>
                <a:effectLst/>
                <a:latin typeface="Times New Roman" panose="02020603050405020304" pitchFamily="18" charset="0"/>
                <a:ea typeface="Arial" panose="020B0604020202020204" pitchFamily="34" charset="0"/>
              </a:rPr>
              <a:t>Bộ</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ván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khắc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này</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được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dùng</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để</a:t>
            </a:r>
            <a:r>
              <a:rPr lang="en-US" sz="2800" dirty="0">
                <a:solidFill>
                  <a:srgbClr val="0D0D0D"/>
                </a:solidFill>
                <a:effectLst/>
                <a:latin typeface="Times New Roman" panose="02020603050405020304" pitchFamily="18" charset="0"/>
                <a:ea typeface="Arial" panose="020B0604020202020204" pitchFamily="34" charset="0"/>
              </a:rPr>
              <a:t> in </a:t>
            </a:r>
            <a:r>
              <a:rPr lang="en-US" sz="2800" dirty="0" err="1">
                <a:solidFill>
                  <a:srgbClr val="0D0D0D"/>
                </a:solidFill>
                <a:effectLst/>
                <a:latin typeface="Times New Roman" panose="02020603050405020304" pitchFamily="18" charset="0"/>
                <a:ea typeface="Arial" panose="020B0604020202020204" pitchFamily="34" charset="0"/>
              </a:rPr>
              <a:t>bức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tranh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minh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hoạ</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Đám</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cưới</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chuột</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trong</a:t>
            </a:r>
            <a:r>
              <a:rPr lang="en-US" sz="2800" dirty="0">
                <a:solidFill>
                  <a:srgbClr val="0D0D0D"/>
                </a:solidFill>
                <a:effectLst/>
                <a:latin typeface="Times New Roman" panose="02020603050405020304" pitchFamily="18" charset="0"/>
                <a:ea typeface="Arial" panose="020B0604020202020204" pitchFamily="34" charset="0"/>
              </a:rPr>
              <a:t> </a:t>
            </a:r>
            <a:r>
              <a:rPr lang="vi-VN" altLang="en-US" sz="2800" dirty="0">
                <a:solidFill>
                  <a:srgbClr val="0D0D0D"/>
                </a:solidFill>
                <a:effectLst/>
                <a:latin typeface="Times New Roman" panose="02020603050405020304" pitchFamily="18" charset="0"/>
                <a:ea typeface="Arial" panose="020B0604020202020204" pitchFamily="34" charset="0"/>
              </a:rPr>
              <a:t>văn bản</a:t>
            </a:r>
            <a:r>
              <a:rPr lang="en-US" sz="2800"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Tranh</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Đông</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Hồ</a:t>
            </a:r>
            <a:r>
              <a:rPr lang="en-US" sz="2800" i="1" dirty="0">
                <a:solidFill>
                  <a:srgbClr val="0D0D0D"/>
                </a:solidFill>
                <a:effectLst/>
                <a:latin typeface="Times New Roman" panose="02020603050405020304" pitchFamily="18" charset="0"/>
                <a:ea typeface="Arial" panose="020B0604020202020204" pitchFamily="34" charset="0"/>
              </a:rPr>
              <a:t> - </a:t>
            </a:r>
            <a:r>
              <a:rPr lang="en-US" sz="2800" i="1" dirty="0" err="1">
                <a:solidFill>
                  <a:srgbClr val="0D0D0D"/>
                </a:solidFill>
                <a:effectLst/>
                <a:latin typeface="Times New Roman" panose="02020603050405020304" pitchFamily="18" charset="0"/>
                <a:ea typeface="Arial" panose="020B0604020202020204" pitchFamily="34" charset="0"/>
              </a:rPr>
              <a:t>nét</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tinh</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hoa</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của</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văn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hoá</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dân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gian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Việt</a:t>
            </a:r>
            <a:r>
              <a:rPr lang="en-US" sz="2800" i="1" dirty="0">
                <a:solidFill>
                  <a:srgbClr val="0D0D0D"/>
                </a:solidFill>
                <a:effectLst/>
                <a:latin typeface="Times New Roman" panose="02020603050405020304" pitchFamily="18" charset="0"/>
                <a:ea typeface="Arial" panose="020B0604020202020204" pitchFamily="34" charset="0"/>
              </a:rPr>
              <a:t> Nam.</a:t>
            </a:r>
            <a:endParaRPr lang="en-US" sz="2400" dirty="0">
              <a:effectLst/>
              <a:latin typeface="Times New Roman" panose="02020603050405020304" pitchFamily="18" charset="0"/>
              <a:ea typeface="Times New Roman" panose="02020603050405020304" pitchFamily="18" charset="0"/>
            </a:endParaRPr>
          </a:p>
        </p:txBody>
      </p:sp>
      <p:pic>
        <p:nvPicPr>
          <p:cNvPr id="3" name="Picture 25"/>
          <p:cNvPicPr>
            <a:picLocks noChangeAspect="1"/>
          </p:cNvPicPr>
          <p:nvPr/>
        </p:nvPicPr>
        <p:blipFill rotWithShape="1">
          <a:blip r:embed="rId3">
            <a:extLst>
              <a:ext uri="{28A0092B-C50C-407E-A947-70E740481C1C}">
                <a14:useLocalDpi xmlns:a14="http://schemas.microsoft.com/office/drawing/2010/main" val="0"/>
              </a:ext>
            </a:extLst>
          </a:blip>
          <a:srcRect l="3457" t="2141" r="6138" b="3925"/>
          <a:stretch>
            <a:fillRect/>
          </a:stretch>
        </p:blipFill>
        <p:spPr bwMode="auto">
          <a:xfrm>
            <a:off x="8483600" y="172719"/>
            <a:ext cx="3291840" cy="2722881"/>
          </a:xfrm>
          <a:prstGeom prst="rect">
            <a:avLst/>
          </a:prstGeom>
          <a:noFill/>
          <a:ln>
            <a:noFill/>
          </a:ln>
        </p:spPr>
      </p:pic>
      <p:sp>
        <p:nvSpPr>
          <p:cNvPr id="10" name="Hộp Văn bản 9"/>
          <p:cNvSpPr txBox="1"/>
          <p:nvPr/>
        </p:nvSpPr>
        <p:spPr>
          <a:xfrm>
            <a:off x="1316838" y="2991718"/>
            <a:ext cx="10299988" cy="2488296"/>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b="1" dirty="0">
                <a:solidFill>
                  <a:srgbClr val="0D0D0D"/>
                </a:solidFill>
                <a:effectLst/>
                <a:latin typeface="Times New Roman" panose="02020603050405020304" pitchFamily="18" charset="0"/>
                <a:ea typeface="Arial" panose="020B0604020202020204" pitchFamily="34" charset="0"/>
              </a:rPr>
              <a:t>b. </a:t>
            </a:r>
            <a:r>
              <a:rPr lang="en-US" sz="2800" dirty="0" err="1">
                <a:solidFill>
                  <a:srgbClr val="0D0D0D"/>
                </a:solidFill>
                <a:effectLst/>
                <a:latin typeface="Times New Roman" panose="02020603050405020304" pitchFamily="18" charset="0"/>
                <a:ea typeface="Arial" panose="020B0604020202020204" pitchFamily="34" charset="0"/>
              </a:rPr>
              <a:t>Tấm</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ảnh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về</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bộ</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ván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này</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nên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được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dùng</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để</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minh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hoạ</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cho</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mục</a:t>
            </a:r>
            <a:r>
              <a:rPr lang="en-US" sz="2800" dirty="0">
                <a:solidFill>
                  <a:srgbClr val="0D0D0D"/>
                </a:solidFill>
                <a:effectLst/>
                <a:latin typeface="Times New Roman" panose="02020603050405020304" pitchFamily="18" charset="0"/>
                <a:ea typeface="Arial" panose="020B0604020202020204" pitchFamily="34" charset="0"/>
              </a:rPr>
              <a:t> </a:t>
            </a:r>
            <a:r>
              <a:rPr lang="en-US" sz="2800" b="1" dirty="0">
                <a:solidFill>
                  <a:srgbClr val="0D0D0D"/>
                </a:solidFill>
                <a:effectLst/>
                <a:latin typeface="Times New Roman" panose="02020603050405020304" pitchFamily="18" charset="0"/>
                <a:ea typeface="Arial" panose="020B0604020202020204" pitchFamily="34" charset="0"/>
              </a:rPr>
              <a:t>3. </a:t>
            </a:r>
            <a:r>
              <a:rPr lang="en-US" sz="2800" b="1" dirty="0" err="1">
                <a:solidFill>
                  <a:srgbClr val="0D0D0D"/>
                </a:solidFill>
                <a:effectLst/>
                <a:latin typeface="Times New Roman" panose="02020603050405020304" pitchFamily="18" charset="0"/>
                <a:ea typeface="Arial" panose="020B0604020202020204" pitchFamily="34" charset="0"/>
              </a:rPr>
              <a:t>Chế</a:t>
            </a:r>
            <a:r>
              <a:rPr lang="en-US" sz="2800" b="1" dirty="0">
                <a:solidFill>
                  <a:srgbClr val="0D0D0D"/>
                </a:solidFill>
                <a:effectLst/>
                <a:latin typeface="Times New Roman" panose="02020603050405020304" pitchFamily="18" charset="0"/>
                <a:ea typeface="Arial" panose="020B0604020202020204" pitchFamily="34" charset="0"/>
              </a:rPr>
              <a:t> </a:t>
            </a:r>
            <a:r>
              <a:rPr lang="en-US" sz="2800" b="1" dirty="0" err="1">
                <a:solidFill>
                  <a:srgbClr val="0D0D0D"/>
                </a:solidFill>
                <a:effectLst/>
                <a:latin typeface="Times New Roman" panose="02020603050405020304" pitchFamily="18" charset="0"/>
                <a:ea typeface="Arial" panose="020B0604020202020204" pitchFamily="34" charset="0"/>
              </a:rPr>
              <a:t>tác</a:t>
            </a:r>
            <a:r>
              <a:rPr lang="en-US" sz="2800" b="1" dirty="0">
                <a:solidFill>
                  <a:srgbClr val="0D0D0D"/>
                </a:solidFill>
                <a:effectLst/>
                <a:latin typeface="Times New Roman" panose="02020603050405020304" pitchFamily="18" charset="0"/>
                <a:ea typeface="Arial" panose="020B0604020202020204" pitchFamily="34" charset="0"/>
              </a:rPr>
              <a:t> </a:t>
            </a:r>
            <a:r>
              <a:rPr lang="en-US" sz="2800" b="1" dirty="0" err="1">
                <a:solidFill>
                  <a:srgbClr val="0D0D0D"/>
                </a:solidFill>
                <a:effectLst/>
                <a:latin typeface="Times New Roman" panose="02020603050405020304" pitchFamily="18" charset="0"/>
                <a:ea typeface="Arial" panose="020B0604020202020204" pitchFamily="34" charset="0"/>
              </a:rPr>
              <a:t>khéo</a:t>
            </a:r>
            <a:r>
              <a:rPr lang="en-US" sz="2800" b="1" dirty="0">
                <a:solidFill>
                  <a:srgbClr val="0D0D0D"/>
                </a:solidFill>
                <a:effectLst/>
                <a:latin typeface="Times New Roman" panose="02020603050405020304" pitchFamily="18" charset="0"/>
                <a:ea typeface="Arial" panose="020B0604020202020204" pitchFamily="34" charset="0"/>
              </a:rPr>
              <a:t> </a:t>
            </a:r>
            <a:r>
              <a:rPr lang="en-US" sz="2800" b="1" dirty="0" err="1">
                <a:solidFill>
                  <a:srgbClr val="0D0D0D"/>
                </a:solidFill>
                <a:effectLst/>
                <a:latin typeface="Times New Roman" panose="02020603050405020304" pitchFamily="18" charset="0"/>
                <a:ea typeface="Arial" panose="020B0604020202020204" pitchFamily="34" charset="0"/>
              </a:rPr>
              <a:t>léo</a:t>
            </a:r>
            <a:r>
              <a:rPr lang="en-US" sz="2800" b="1" dirty="0">
                <a:solidFill>
                  <a:srgbClr val="0D0D0D"/>
                </a:solidFill>
                <a:effectLst/>
                <a:latin typeface="Times New Roman" panose="02020603050405020304" pitchFamily="18" charset="0"/>
                <a:ea typeface="Arial" panose="020B0604020202020204" pitchFamily="34" charset="0"/>
              </a:rPr>
              <a:t>, </a:t>
            </a:r>
            <a:r>
              <a:rPr lang="en-US" sz="2800" b="1" dirty="0" err="1">
                <a:solidFill>
                  <a:srgbClr val="0D0D0D"/>
                </a:solidFill>
                <a:effectLst/>
                <a:latin typeface="Times New Roman" panose="02020603050405020304" pitchFamily="18" charset="0"/>
                <a:ea typeface="Arial" panose="020B0604020202020204" pitchFamily="34" charset="0"/>
              </a:rPr>
              <a:t>công</a:t>
            </a:r>
            <a:r>
              <a:rPr lang="en-US" sz="2800" b="1" dirty="0">
                <a:solidFill>
                  <a:srgbClr val="0D0D0D"/>
                </a:solidFill>
                <a:effectLst/>
                <a:latin typeface="Times New Roman" panose="02020603050405020304" pitchFamily="18" charset="0"/>
                <a:ea typeface="Arial" panose="020B0604020202020204" pitchFamily="34" charset="0"/>
              </a:rPr>
              <a:t> </a:t>
            </a:r>
            <a:r>
              <a:rPr lang="en-US" sz="2800" b="1" dirty="0" err="1">
                <a:solidFill>
                  <a:srgbClr val="0D0D0D"/>
                </a:solidFill>
                <a:effectLst/>
                <a:latin typeface="Times New Roman" panose="02020603050405020304" pitchFamily="18" charset="0"/>
                <a:ea typeface="Arial" panose="020B0604020202020204" pitchFamily="34" charset="0"/>
              </a:rPr>
              <a:t>phu</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trong</a:t>
            </a:r>
            <a:r>
              <a:rPr lang="en-US" sz="2800" dirty="0">
                <a:solidFill>
                  <a:srgbClr val="0D0D0D"/>
                </a:solidFill>
                <a:effectLst/>
                <a:latin typeface="Times New Roman" panose="02020603050405020304" pitchFamily="18" charset="0"/>
                <a:ea typeface="Arial" panose="020B0604020202020204" pitchFamily="34" charset="0"/>
              </a:rPr>
              <a:t> </a:t>
            </a:r>
            <a:r>
              <a:rPr lang="vi-VN" altLang="en-US" sz="2800" dirty="0">
                <a:solidFill>
                  <a:srgbClr val="0D0D0D"/>
                </a:solidFill>
                <a:effectLst/>
                <a:latin typeface="Times New Roman" panose="02020603050405020304" pitchFamily="18" charset="0"/>
                <a:ea typeface="Arial" panose="020B0604020202020204" pitchFamily="34" charset="0"/>
              </a:rPr>
              <a:t>văn bản</a:t>
            </a:r>
            <a:r>
              <a:rPr lang="en-US" sz="2800"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Tranh</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Đông</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Hồ</a:t>
            </a:r>
            <a:r>
              <a:rPr lang="en-US" sz="2800" i="1" dirty="0">
                <a:solidFill>
                  <a:srgbClr val="0D0D0D"/>
                </a:solidFill>
                <a:effectLst/>
                <a:latin typeface="Times New Roman" panose="02020603050405020304" pitchFamily="18" charset="0"/>
                <a:ea typeface="Arial" panose="020B0604020202020204" pitchFamily="34" charset="0"/>
              </a:rPr>
              <a:t> - </a:t>
            </a:r>
            <a:r>
              <a:rPr lang="en-US" sz="2800" i="1" dirty="0" err="1">
                <a:solidFill>
                  <a:srgbClr val="0D0D0D"/>
                </a:solidFill>
                <a:effectLst/>
                <a:latin typeface="Times New Roman" panose="02020603050405020304" pitchFamily="18" charset="0"/>
                <a:ea typeface="Arial" panose="020B0604020202020204" pitchFamily="34" charset="0"/>
              </a:rPr>
              <a:t>nét</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tinh</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hoa</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của</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văn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hoá</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dân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gian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Việt</a:t>
            </a:r>
            <a:r>
              <a:rPr lang="en-US" sz="2800" i="1" dirty="0">
                <a:solidFill>
                  <a:srgbClr val="0D0D0D"/>
                </a:solidFill>
                <a:effectLst/>
                <a:latin typeface="Times New Roman" panose="02020603050405020304" pitchFamily="18" charset="0"/>
                <a:ea typeface="Arial" panose="020B0604020202020204" pitchFamily="34" charset="0"/>
              </a:rPr>
              <a:t> Nam </a:t>
            </a:r>
            <a:r>
              <a:rPr lang="en-US" sz="2800" dirty="0" err="1">
                <a:solidFill>
                  <a:srgbClr val="0D0D0D"/>
                </a:solidFill>
                <a:effectLst/>
                <a:latin typeface="Times New Roman" panose="02020603050405020304" pitchFamily="18" charset="0"/>
                <a:ea typeface="Arial" panose="020B0604020202020204" pitchFamily="34" charset="0"/>
              </a:rPr>
              <a:t>là</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phù</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hợp</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nhất</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Vì</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tấm</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ảnh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sẽ</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giúp</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hỗ</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trợ</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cho</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người</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viết</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lần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người</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đọc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trong</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việc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truyền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tải</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và</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tiếp</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nhận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thông</a:t>
            </a:r>
            <a:r>
              <a:rPr lang="en-US" sz="2800" dirty="0">
                <a:solidFill>
                  <a:srgbClr val="0D0D0D"/>
                </a:solidFill>
                <a:effectLst/>
                <a:latin typeface="Times New Roman" panose="02020603050405020304" pitchFamily="18" charset="0"/>
                <a:ea typeface="Arial" panose="020B0604020202020204" pitchFamily="34" charset="0"/>
              </a:rPr>
              <a:t> tin </a:t>
            </a:r>
            <a:r>
              <a:rPr lang="en-US" sz="2800" dirty="0" err="1">
                <a:solidFill>
                  <a:srgbClr val="0D0D0D"/>
                </a:solidFill>
                <a:effectLst/>
                <a:latin typeface="Times New Roman" panose="02020603050405020304" pitchFamily="18" charset="0"/>
                <a:ea typeface="Arial" panose="020B0604020202020204" pitchFamily="34" charset="0"/>
              </a:rPr>
              <a:t>về</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quá</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trình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chế</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tác</a:t>
            </a:r>
            <a:r>
              <a:rPr lang="en-US" sz="2800" dirty="0">
                <a:solidFill>
                  <a:srgbClr val="0D0D0D"/>
                </a:solidFill>
                <a:effectLst/>
                <a:latin typeface="Times New Roman" panose="02020603050405020304" pitchFamily="18" charset="0"/>
                <a:ea typeface="Arial" panose="020B0604020202020204" pitchFamily="34" charset="0"/>
              </a:rPr>
              <a:t>, in </a:t>
            </a:r>
            <a:r>
              <a:rPr lang="en-US" sz="2800" dirty="0" err="1">
                <a:solidFill>
                  <a:srgbClr val="0D0D0D"/>
                </a:solidFill>
                <a:effectLst/>
                <a:latin typeface="Times New Roman" panose="02020603050405020304" pitchFamily="18" charset="0"/>
                <a:ea typeface="Arial" panose="020B0604020202020204" pitchFamily="34" charset="0"/>
              </a:rPr>
              <a:t>tranh</a:t>
            </a:r>
            <a:r>
              <a:rPr lang="en-US" sz="2800" dirty="0">
                <a:solidFill>
                  <a:srgbClr val="0D0D0D"/>
                </a:solidFill>
                <a:effectLst/>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p:cNvSpPr txBox="1"/>
          <p:nvPr/>
        </p:nvSpPr>
        <p:spPr>
          <a:xfrm>
            <a:off x="1432628" y="5561173"/>
            <a:ext cx="8960983" cy="1056195"/>
          </a:xfrm>
          <a:prstGeom prst="roundRect">
            <a:avLst/>
          </a:prstGeom>
          <a:noFill/>
          <a:ln w="28575">
            <a:solidFill>
              <a:srgbClr val="00CCFF"/>
            </a:solidFill>
          </a:ln>
        </p:spPr>
        <p:txBody>
          <a:bodyPr wrap="square">
            <a:spAutoFit/>
          </a:bodyPr>
          <a:lstStyle/>
          <a:p>
            <a:r>
              <a:rPr lang="en-US" sz="2800" b="1" dirty="0">
                <a:solidFill>
                  <a:srgbClr val="0D0D0D"/>
                </a:solidFill>
                <a:effectLst/>
                <a:latin typeface="Times New Roman" panose="02020603050405020304" pitchFamily="18" charset="0"/>
                <a:ea typeface="Arial" panose="020B0604020202020204" pitchFamily="34" charset="0"/>
              </a:rPr>
              <a:t>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Nếu</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được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sử</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dụng</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nên</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ghi</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chú</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thích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cho</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bức</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hình</a:t>
            </a:r>
            <a:r>
              <a:rPr lang="en-US" sz="2800" dirty="0">
                <a:solidFill>
                  <a:srgbClr val="0D0D0D"/>
                </a:solidFill>
                <a:effectLst/>
                <a:latin typeface="Times New Roman" panose="02020603050405020304" pitchFamily="18" charset="0"/>
                <a:ea typeface="Arial" panose="020B0604020202020204" pitchFamily="34" charset="0"/>
              </a:rPr>
              <a:t> </a:t>
            </a:r>
            <a:r>
              <a:rPr lang="en-US" sz="2800" dirty="0" err="1">
                <a:solidFill>
                  <a:srgbClr val="0D0D0D"/>
                </a:solidFill>
                <a:effectLst/>
                <a:latin typeface="Times New Roman" panose="02020603050405020304" pitchFamily="18" charset="0"/>
                <a:ea typeface="Arial" panose="020B0604020202020204" pitchFamily="34" charset="0"/>
              </a:rPr>
              <a:t>này</a:t>
            </a:r>
            <a:r>
              <a:rPr lang="en-US" sz="2800"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Bộ</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ván</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khắc</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gồm</a:t>
            </a:r>
            <a:r>
              <a:rPr lang="en-US" sz="2800" i="1" dirty="0">
                <a:solidFill>
                  <a:srgbClr val="0D0D0D"/>
                </a:solidFill>
                <a:effectLst/>
                <a:latin typeface="Times New Roman" panose="02020603050405020304" pitchFamily="18" charset="0"/>
                <a:ea typeface="Arial" panose="020B0604020202020204" pitchFamily="34" charset="0"/>
              </a:rPr>
              <a:t> 4 </a:t>
            </a:r>
            <a:r>
              <a:rPr lang="en-US" sz="2800" i="1" dirty="0" err="1">
                <a:solidFill>
                  <a:srgbClr val="0D0D0D"/>
                </a:solidFill>
                <a:effectLst/>
                <a:latin typeface="Times New Roman" panose="02020603050405020304" pitchFamily="18" charset="0"/>
                <a:ea typeface="Arial" panose="020B0604020202020204" pitchFamily="34" charset="0"/>
              </a:rPr>
              <a:t>tấm</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dùng</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để</a:t>
            </a:r>
            <a:r>
              <a:rPr lang="en-US" sz="2800" i="1" dirty="0">
                <a:solidFill>
                  <a:srgbClr val="0D0D0D"/>
                </a:solidFill>
                <a:effectLst/>
                <a:latin typeface="Times New Roman" panose="02020603050405020304" pitchFamily="18" charset="0"/>
                <a:ea typeface="Arial" panose="020B0604020202020204" pitchFamily="34" charset="0"/>
              </a:rPr>
              <a:t> in </a:t>
            </a:r>
            <a:r>
              <a:rPr lang="en-US" sz="2800" i="1" dirty="0" err="1">
                <a:solidFill>
                  <a:srgbClr val="0D0D0D"/>
                </a:solidFill>
                <a:effectLst/>
                <a:latin typeface="Times New Roman" panose="02020603050405020304" pitchFamily="18" charset="0"/>
                <a:ea typeface="Arial" panose="020B0604020202020204" pitchFamily="34" charset="0"/>
              </a:rPr>
              <a:t>tranh</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Đám</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cưới</a:t>
            </a:r>
            <a:r>
              <a:rPr lang="en-US" sz="2800" i="1" dirty="0">
                <a:solidFill>
                  <a:srgbClr val="0D0D0D"/>
                </a:solidFill>
                <a:effectLst/>
                <a:latin typeface="Times New Roman" panose="02020603050405020304" pitchFamily="18" charset="0"/>
                <a:ea typeface="Arial" panose="020B0604020202020204" pitchFamily="34" charset="0"/>
              </a:rPr>
              <a:t> </a:t>
            </a:r>
            <a:r>
              <a:rPr lang="en-US" sz="2800" i="1" dirty="0" err="1">
                <a:solidFill>
                  <a:srgbClr val="0D0D0D"/>
                </a:solidFill>
                <a:effectLst/>
                <a:latin typeface="Times New Roman" panose="02020603050405020304" pitchFamily="18" charset="0"/>
                <a:ea typeface="Arial" panose="020B0604020202020204" pitchFamily="34" charset="0"/>
              </a:rPr>
              <a:t>chuột</a:t>
            </a:r>
            <a:r>
              <a:rPr lang="en-US" sz="2800" i="1" dirty="0">
                <a:solidFill>
                  <a:srgbClr val="0D0D0D"/>
                </a:solidFill>
                <a:effectLst/>
                <a:latin typeface="Times New Roman" panose="02020603050405020304" pitchFamily="18" charset="0"/>
                <a:ea typeface="Arial" panose="020B0604020202020204" pitchFamily="34" charset="0"/>
              </a:rPr>
              <a:t>”</a:t>
            </a:r>
            <a:r>
              <a:rPr lang="en-US" sz="2800" dirty="0">
                <a:solidFill>
                  <a:srgbClr val="0D0D0D"/>
                </a:solidFill>
                <a:effectLst/>
                <a:latin typeface="Times New Roman" panose="02020603050405020304" pitchFamily="18" charset="0"/>
                <a:ea typeface="Arial" panose="020B0604020202020204" pitchFamily="34" charset="0"/>
              </a:rPr>
              <a:t>.</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lide Powerpoint Học Tập Đẹp, Đơn Giản, Dễ Thương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249206" y="2425959"/>
            <a:ext cx="11693588" cy="1360372"/>
          </a:xfrm>
          <a:prstGeom prst="rect">
            <a:avLst/>
          </a:prstGeom>
          <a:noFill/>
        </p:spPr>
        <p:txBody>
          <a:bodyPr wrap="square">
            <a:spAutoFit/>
          </a:bodyPr>
          <a:lstStyle/>
          <a:p>
            <a:pPr marL="0" marR="0" algn="ctr">
              <a:lnSpc>
                <a:spcPct val="115000"/>
              </a:lnSpc>
              <a:spcBef>
                <a:spcPts val="600"/>
              </a:spcBef>
              <a:spcAft>
                <a:spcPts val="600"/>
              </a:spcAft>
            </a:pPr>
            <a:r>
              <a:rPr lang="en-US" sz="3600" b="1" dirty="0">
                <a:solidFill>
                  <a:srgbClr val="0070C0"/>
                </a:solidFill>
                <a:effectLst/>
                <a:latin typeface="Snap ITC" panose="04040A07060A02020202" pitchFamily="82" charset="0"/>
                <a:ea typeface="Times New Roman" panose="02020603050405020304" pitchFamily="18" charset="0"/>
              </a:rPr>
              <a:t>THỰC HÀNH TIẾNG VIỆT</a:t>
            </a:r>
            <a:endParaRPr lang="en-US" sz="3600" dirty="0">
              <a:effectLst/>
              <a:latin typeface="Snap ITC" panose="04040A07060A02020202" pitchFamily="82" charset="0"/>
              <a:ea typeface="Times New Roman" panose="02020603050405020304" pitchFamily="18" charset="0"/>
            </a:endParaRPr>
          </a:p>
          <a:p>
            <a:pPr algn="ctr"/>
            <a:r>
              <a:rPr lang="en-US" sz="3600" b="1" dirty="0">
                <a:solidFill>
                  <a:srgbClr val="C00000"/>
                </a:solidFill>
                <a:effectLst/>
                <a:latin typeface="Snap ITC" panose="04040A07060A02020202" pitchFamily="82" charset="0"/>
                <a:ea typeface="Times New Roman" panose="02020603050405020304" pitchFamily="18" charset="0"/>
              </a:rPr>
              <a:t>PHƯƠNG TIỆN GIAO TIẾP PHI NGÔN NGỮ</a:t>
            </a:r>
            <a:endParaRPr lang="en-US" sz="3600" dirty="0">
              <a:latin typeface="Snap ITC" panose="04040A07060A02020202" pitchFamily="8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080" y="0"/>
            <a:ext cx="12324080" cy="6858000"/>
          </a:xfrm>
          <a:prstGeom prst="rect">
            <a:avLst/>
          </a:prstGeom>
        </p:spPr>
      </p:pic>
      <p:sp>
        <p:nvSpPr>
          <p:cNvPr id="2" name="Hộp Văn bản 1"/>
          <p:cNvSpPr txBox="1"/>
          <p:nvPr/>
        </p:nvSpPr>
        <p:spPr>
          <a:xfrm>
            <a:off x="1323052" y="329219"/>
            <a:ext cx="4508788" cy="578882"/>
          </a:xfrm>
          <a:prstGeom prst="roundRect">
            <a:avLst/>
          </a:prstGeom>
          <a:noFill/>
          <a:ln w="28575">
            <a:solidFill>
              <a:srgbClr val="0033CC"/>
            </a:solidFill>
          </a:ln>
        </p:spPr>
        <p:txBody>
          <a:bodyPr wrap="square">
            <a:spAutoFit/>
          </a:bodyPr>
          <a:lstStyle/>
          <a:p>
            <a:pPr algn="just"/>
            <a:r>
              <a:rPr lang="en-US" sz="2800" b="1" dirty="0" err="1">
                <a:solidFill>
                  <a:srgbClr val="0099FF"/>
                </a:solidFill>
                <a:latin typeface="Times New Roman" panose="02020603050405020304" pitchFamily="18" charset="0"/>
                <a:cs typeface="Times New Roman" panose="02020603050405020304" pitchFamily="18" charset="0"/>
              </a:rPr>
              <a:t>Bài</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tập</a:t>
            </a:r>
            <a:r>
              <a:rPr lang="en-US" sz="2800" b="1" dirty="0">
                <a:solidFill>
                  <a:srgbClr val="0099FF"/>
                </a:solidFill>
                <a:latin typeface="Times New Roman" panose="02020603050405020304" pitchFamily="18" charset="0"/>
                <a:cs typeface="Times New Roman" panose="02020603050405020304" pitchFamily="18" charset="0"/>
              </a:rPr>
              <a:t> 4 (Tr.91/ SGK): </a:t>
            </a:r>
            <a:endParaRPr lang="en-US" sz="2800" dirty="0">
              <a:solidFill>
                <a:srgbClr val="0099FF"/>
              </a:solidFill>
              <a:latin typeface="Times New Roman" panose="02020603050405020304" pitchFamily="18" charset="0"/>
              <a:cs typeface="Times New Roman" panose="02020603050405020304" pitchFamily="18" charset="0"/>
            </a:endParaRPr>
          </a:p>
        </p:txBody>
      </p:sp>
      <p:pic>
        <p:nvPicPr>
          <p:cNvPr id="3" name="Picture 35" descr="Một góc trưng bày Phòng truyền thống Nhà hát Cải lương Trần Hữu Tra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0162" y="260157"/>
            <a:ext cx="5059680" cy="2467873"/>
          </a:xfrm>
          <a:prstGeom prst="rect">
            <a:avLst/>
          </a:prstGeom>
          <a:noFill/>
          <a:ln>
            <a:noFill/>
          </a:ln>
        </p:spPr>
      </p:pic>
      <p:sp>
        <p:nvSpPr>
          <p:cNvPr id="9" name="Hộp Văn bản 8"/>
          <p:cNvSpPr txBox="1"/>
          <p:nvPr/>
        </p:nvSpPr>
        <p:spPr>
          <a:xfrm>
            <a:off x="6558282" y="2715732"/>
            <a:ext cx="4663440" cy="703911"/>
          </a:xfrm>
          <a:prstGeom prst="rect">
            <a:avLst/>
          </a:prstGeom>
          <a:noFill/>
        </p:spPr>
        <p:txBody>
          <a:bodyPr wrap="square">
            <a:spAutoFit/>
          </a:bodyPr>
          <a:lstStyle/>
          <a:p>
            <a:pPr marL="0" marR="0" algn="ctr">
              <a:lnSpc>
                <a:spcPct val="115000"/>
              </a:lnSpc>
              <a:spcBef>
                <a:spcPts val="600"/>
              </a:spcBef>
              <a:spcAft>
                <a:spcPts val="600"/>
              </a:spcAft>
              <a:tabLst>
                <a:tab pos="1386840" algn="l"/>
              </a:tabLst>
            </a:pPr>
            <a:r>
              <a:rPr lang="en-US" sz="1800" dirty="0" err="1">
                <a:solidFill>
                  <a:srgbClr val="0D0D0D"/>
                </a:solidFill>
                <a:effectLst/>
                <a:latin typeface="Times New Roman" panose="02020603050405020304" pitchFamily="18" charset="0"/>
                <a:ea typeface="Times New Roman" panose="02020603050405020304" pitchFamily="18" charset="0"/>
              </a:rPr>
              <a:t>Hình</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Một</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góc</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trưng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bày</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Phòng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truyền</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thống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Nhà</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hát</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Cải</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lương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Trần</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Hữu</a:t>
            </a:r>
            <a:r>
              <a:rPr lang="en-US" sz="1800" i="1" dirty="0">
                <a:solidFill>
                  <a:srgbClr val="0D0D0D"/>
                </a:solidFill>
                <a:effectLst/>
                <a:latin typeface="Times New Roman" panose="02020603050405020304" pitchFamily="18" charset="0"/>
                <a:ea typeface="Times New Roman" panose="02020603050405020304" pitchFamily="18" charset="0"/>
              </a:rPr>
              <a:t> Trang</a:t>
            </a:r>
            <a:endParaRPr lang="en-US" sz="1600" dirty="0">
              <a:effectLst/>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288777" y="3463648"/>
            <a:ext cx="10513348" cy="1055608"/>
          </a:xfrm>
          <a:prstGeom prst="roundRect">
            <a:avLst/>
          </a:prstGeom>
          <a:noFill/>
          <a:ln w="28575">
            <a:solidFill>
              <a:srgbClr val="00CCFF"/>
            </a:solidFill>
          </a:ln>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88777" y="4595960"/>
            <a:ext cx="10513347" cy="2009061"/>
          </a:xfrm>
          <a:prstGeom prst="roundRect">
            <a:avLst/>
          </a:prstGeom>
          <a:noFill/>
          <a:ln w="28575">
            <a:solidFill>
              <a:srgbClr val="00CCFF"/>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Trang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p:cNvSpPr/>
          <p:nvPr/>
        </p:nvSpPr>
        <p:spPr>
          <a:xfrm>
            <a:off x="4733925" y="479425"/>
            <a:ext cx="4130675" cy="831850"/>
          </a:xfrm>
          <a:prstGeom prst="roundRect">
            <a:avLst/>
          </a:prstGeom>
          <a:gradFill flip="none" rotWithShape="1">
            <a:gsLst>
              <a:gs pos="14000">
                <a:srgbClr val="00CCFF"/>
              </a:gs>
              <a:gs pos="71000">
                <a:srgbClr val="0033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400" b="1" dirty="0" err="1">
                <a:latin typeface="Times New Roman" panose="02020603050405020304" pitchFamily="18" charset="0"/>
                <a:cs typeface="Times New Roman" panose="02020603050405020304" pitchFamily="18" charset="0"/>
              </a:rPr>
              <a:t>III.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p:txBody>
      </p:sp>
      <p:pic>
        <p:nvPicPr>
          <p:cNvPr id="6" name="Hình ả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497" y="2051120"/>
            <a:ext cx="5114925" cy="442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2" name="Hộp Văn bản 1"/>
          <p:cNvSpPr txBox="1"/>
          <p:nvPr/>
        </p:nvSpPr>
        <p:spPr>
          <a:xfrm>
            <a:off x="1226532" y="994580"/>
            <a:ext cx="10579388" cy="578444"/>
          </a:xfrm>
          <a:prstGeom prst="roundRect">
            <a:avLst/>
          </a:prstGeom>
          <a:noFill/>
          <a:ln w="28575">
            <a:solidFill>
              <a:srgbClr val="0033CC"/>
            </a:solidFill>
          </a:ln>
        </p:spPr>
        <p:txBody>
          <a:bodyPr wrap="square">
            <a:spAutoFit/>
          </a:bodyPr>
          <a:lstStyle/>
          <a:p>
            <a:pPr algn="just"/>
            <a:r>
              <a:rPr lang="en-US" sz="2800" b="1" dirty="0" err="1">
                <a:solidFill>
                  <a:srgbClr val="0099FF"/>
                </a:solidFill>
                <a:latin typeface="Times New Roman" panose="02020603050405020304" pitchFamily="18" charset="0"/>
                <a:cs typeface="Times New Roman" panose="02020603050405020304" pitchFamily="18" charset="0"/>
              </a:rPr>
              <a:t>Yêu</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cầu</a:t>
            </a:r>
            <a:r>
              <a:rPr lang="en-US" sz="2800" b="1" dirty="0">
                <a:solidFill>
                  <a:srgbClr val="0099FF"/>
                </a:solidFill>
                <a:latin typeface="Times New Roman" panose="02020603050405020304" pitchFamily="18" charset="0"/>
                <a:cs typeface="Times New Roman" panose="02020603050405020304" pitchFamily="18" charset="0"/>
              </a:rPr>
              <a:t>: </a:t>
            </a:r>
            <a:r>
              <a:rPr lang="vi-VN" altLang="en-US" sz="2800" b="1" dirty="0" err="1">
                <a:latin typeface="Times New Roman" panose="02020603050405020304" pitchFamily="18" charset="0"/>
                <a:cs typeface="Times New Roman" panose="02020603050405020304" pitchFamily="18" charset="0"/>
              </a:rPr>
              <a:t>Học sinh chọn đáp án đúng nhất.</a:t>
            </a:r>
            <a:endParaRPr lang="vi-VN" altLang="en-US" sz="2800" dirty="0">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97940" y="299085"/>
            <a:ext cx="6111240"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1. </a:t>
            </a:r>
            <a:r>
              <a:rPr lang="en-US" sz="3200" b="1" dirty="0" err="1">
                <a:solidFill>
                  <a:srgbClr val="0033CC"/>
                </a:solidFill>
                <a:effectLst/>
                <a:latin typeface="Times New Roman" panose="02020603050405020304" pitchFamily="18" charset="0"/>
                <a:ea typeface="Times New Roman" panose="02020603050405020304" pitchFamily="18" charset="0"/>
              </a:rPr>
              <a:t>T</a:t>
            </a:r>
            <a:r>
              <a:rPr lang="vi-VN" altLang="en-US" sz="3200" b="1" dirty="0" err="1">
                <a:solidFill>
                  <a:srgbClr val="0033CC"/>
                </a:solidFill>
                <a:effectLst/>
                <a:latin typeface="Times New Roman" panose="02020603050405020304" pitchFamily="18" charset="0"/>
                <a:ea typeface="Times New Roman" panose="02020603050405020304" pitchFamily="18" charset="0"/>
              </a:rPr>
              <a:t>RẮC NGHIỆM NHANH</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940" y="1780540"/>
            <a:ext cx="10416540" cy="3939540"/>
          </a:xfrm>
          <a:prstGeom prst="rect">
            <a:avLst/>
          </a:prstGeom>
          <a:noFill/>
        </p:spPr>
        <p:txBody>
          <a:bodyPr wrap="square">
            <a:noAutofit/>
          </a:bodyPr>
          <a:lstStyle/>
          <a:p>
            <a:pPr marL="0" marR="0" algn="just">
              <a:spcBef>
                <a:spcPts val="600"/>
              </a:spcBef>
              <a:spcAft>
                <a:spcPts val="600"/>
              </a:spcAft>
            </a:pPr>
            <a:r>
              <a:rPr lang="en-US" altLang="en-US" sz="3200" b="1" dirty="0">
                <a:solidFill>
                  <a:srgbClr val="FF0000"/>
                </a:solidFill>
                <a:effectLst/>
                <a:latin typeface="Times New Roman" panose="02020603050405020304" pitchFamily="18" charset="0"/>
                <a:ea typeface="Times New Roman" panose="02020603050405020304" pitchFamily="18" charset="0"/>
              </a:rPr>
              <a:t>Câu 1: Ph</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ơng tiện giao tiếp phi ngôn ngữ là gì?</a:t>
            </a:r>
            <a:endParaRPr lang="en-US" altLang="en-US" sz="32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A. Hình thức giao tiếp sử dụng từ ngữ r</a:t>
            </a:r>
            <a:r>
              <a:rPr lang="en-US" altLang="en-US" sz="3200" b="1" dirty="0">
                <a:solidFill>
                  <a:srgbClr val="00CCFF"/>
                </a:solidFill>
                <a:effectLst/>
                <a:latin typeface="Times New Roman" panose="02020603050405020304" pitchFamily="18" charset="0"/>
                <a:ea typeface="Times New Roman" panose="02020603050405020304" pitchFamily="18" charset="0"/>
              </a:rPr>
              <a:t>õ</a:t>
            </a:r>
            <a:r>
              <a:rPr lang="en-US" altLang="en-US" sz="3200" b="1" dirty="0">
                <a:solidFill>
                  <a:srgbClr val="00CCFF"/>
                </a:solidFill>
                <a:effectLst/>
                <a:latin typeface="Times New Roman" panose="02020603050405020304" pitchFamily="18" charset="0"/>
                <a:ea typeface="Times New Roman" panose="02020603050405020304" pitchFamily="18" charset="0"/>
              </a:rPr>
              <a:t> ràng và mạch lạc.</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B. Hình thức giao tiếp dựa vào các tín hiệu, biểu cảm và hành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ộng.</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C. Hình thức giao tiếp chỉ sử dụng âm thanh và giọng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iệu.</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D. Hình thức giao tiếp thông qua v</a:t>
            </a:r>
            <a:r>
              <a:rPr lang="en-US" altLang="en-US" sz="3200" b="1" dirty="0">
                <a:solidFill>
                  <a:srgbClr val="00CCFF"/>
                </a:solidFill>
                <a:effectLst/>
                <a:latin typeface="Times New Roman" panose="02020603050405020304" pitchFamily="18" charset="0"/>
                <a:ea typeface="Times New Roman" panose="02020603050405020304" pitchFamily="18" charset="0"/>
              </a:rPr>
              <a:t>ă</a:t>
            </a:r>
            <a:r>
              <a:rPr lang="en-US" altLang="en-US" sz="3200" b="1" dirty="0">
                <a:solidFill>
                  <a:srgbClr val="00CCFF"/>
                </a:solidFill>
                <a:effectLst/>
                <a:latin typeface="Times New Roman" panose="02020603050405020304" pitchFamily="18" charset="0"/>
                <a:ea typeface="Times New Roman" panose="02020603050405020304" pitchFamily="18" charset="0"/>
              </a:rPr>
              <a:t>n bản viết.</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endParaRPr lang="en-US" altLang="en-US" sz="3200" b="1" dirty="0">
              <a:solidFill>
                <a:srgbClr val="00CCFF"/>
              </a:solidFill>
              <a:effectLst/>
              <a:latin typeface="Times New Roman" panose="02020603050405020304" pitchFamily="18" charset="0"/>
              <a:ea typeface="Times New Roman" panose="02020603050405020304" pitchFamily="18" charset="0"/>
            </a:endParaRPr>
          </a:p>
        </p:txBody>
      </p:sp>
      <p:sp>
        <p:nvSpPr>
          <p:cNvPr id="3" name="Oval 4"/>
          <p:cNvSpPr/>
          <p:nvPr/>
        </p:nvSpPr>
        <p:spPr>
          <a:xfrm>
            <a:off x="1297623" y="3136900"/>
            <a:ext cx="533400" cy="3810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endParaRPr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000000"/>
                                          </p:val>
                                        </p:tav>
                                        <p:tav tm="100000">
                                          <p:val>
                                            <p:fltVal val="1,000000"/>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000000"/>
                                          </p:val>
                                        </p:tav>
                                        <p:tav tm="100000">
                                          <p:val>
                                            <p:fltVal val="1,000000"/>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000000"/>
                                          </p:val>
                                        </p:tav>
                                        <p:tav tm="100000">
                                          <p:val>
                                            <p:fltVal val="1,000000"/>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12" name="Hộp Văn bản 11"/>
          <p:cNvSpPr txBox="1"/>
          <p:nvPr/>
        </p:nvSpPr>
        <p:spPr>
          <a:xfrm>
            <a:off x="1297940" y="299085"/>
            <a:ext cx="6111240"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1. </a:t>
            </a:r>
            <a:r>
              <a:rPr lang="en-US" sz="3200" b="1" dirty="0" err="1">
                <a:solidFill>
                  <a:srgbClr val="0033CC"/>
                </a:solidFill>
                <a:effectLst/>
                <a:latin typeface="Times New Roman" panose="02020603050405020304" pitchFamily="18" charset="0"/>
                <a:ea typeface="Times New Roman" panose="02020603050405020304" pitchFamily="18" charset="0"/>
              </a:rPr>
              <a:t>T</a:t>
            </a:r>
            <a:r>
              <a:rPr lang="vi-VN" altLang="en-US" sz="3200" b="1" dirty="0" err="1">
                <a:solidFill>
                  <a:srgbClr val="0033CC"/>
                </a:solidFill>
                <a:effectLst/>
                <a:latin typeface="Times New Roman" panose="02020603050405020304" pitchFamily="18" charset="0"/>
                <a:ea typeface="Times New Roman" panose="02020603050405020304" pitchFamily="18" charset="0"/>
              </a:rPr>
              <a:t>RẮC NGHIỆM NHANH</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940" y="1084580"/>
            <a:ext cx="10168890" cy="4635500"/>
          </a:xfrm>
          <a:prstGeom prst="rect">
            <a:avLst/>
          </a:prstGeom>
          <a:noFill/>
        </p:spPr>
        <p:txBody>
          <a:bodyPr wrap="square">
            <a:noAutofit/>
          </a:bodyPr>
          <a:lstStyle/>
          <a:p>
            <a:pPr marL="0" marR="0" algn="just">
              <a:spcBef>
                <a:spcPts val="600"/>
              </a:spcBef>
              <a:spcAft>
                <a:spcPts val="600"/>
              </a:spcAft>
            </a:pPr>
            <a:r>
              <a:rPr lang="en-US" altLang="en-US" sz="3200" b="1" dirty="0">
                <a:solidFill>
                  <a:srgbClr val="FF0000"/>
                </a:solidFill>
                <a:effectLst/>
                <a:latin typeface="Times New Roman" panose="02020603050405020304" pitchFamily="18" charset="0"/>
                <a:ea typeface="Times New Roman" panose="02020603050405020304" pitchFamily="18" charset="0"/>
              </a:rPr>
              <a:t>Câu </a:t>
            </a:r>
            <a:r>
              <a:rPr lang="vi-VN" altLang="en-US" sz="3200" b="1" dirty="0">
                <a:solidFill>
                  <a:srgbClr val="FF0000"/>
                </a:solidFill>
                <a:effectLst/>
                <a:latin typeface="Times New Roman" panose="02020603050405020304" pitchFamily="18" charset="0"/>
                <a:ea typeface="Times New Roman" panose="02020603050405020304" pitchFamily="18" charset="0"/>
              </a:rPr>
              <a:t>2</a:t>
            </a:r>
            <a:r>
              <a:rPr lang="en-US" altLang="en-US" sz="3200" b="1" dirty="0">
                <a:solidFill>
                  <a:srgbClr val="FF0000"/>
                </a:solidFill>
                <a:effectLst/>
                <a:latin typeface="Times New Roman" panose="02020603050405020304" pitchFamily="18" charset="0"/>
                <a:ea typeface="Times New Roman" panose="02020603050405020304" pitchFamily="18" charset="0"/>
              </a:rPr>
              <a:t>: Trong các tình huống nào thì giao tiếp phi ngôn ngữ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ặc biệt quan trọng?</a:t>
            </a:r>
            <a:endParaRPr lang="en-US" altLang="en-US" sz="32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A. Khi giao tiếp với ng</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ời không cùng ngôn ngữ.</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B. Khi trao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ổi thông tin kỹ thuật phức tạp.</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C. Khi viết báo cáo khoa học.</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D. Khi soạn thảo hợp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ồng pháp l</a:t>
            </a:r>
            <a:r>
              <a:rPr lang="en-US" altLang="en-US" sz="3200" b="1" dirty="0">
                <a:solidFill>
                  <a:srgbClr val="00CCFF"/>
                </a:solidFill>
                <a:effectLst/>
                <a:latin typeface="Times New Roman" panose="02020603050405020304" pitchFamily="18" charset="0"/>
                <a:ea typeface="Times New Roman" panose="02020603050405020304" pitchFamily="18" charset="0"/>
              </a:rPr>
              <a:t>ý</a:t>
            </a:r>
            <a:r>
              <a:rPr lang="en-US" altLang="en-US" sz="3200" b="1" dirty="0">
                <a:solidFill>
                  <a:srgbClr val="00CCFF"/>
                </a:solidFill>
                <a:effectLst/>
                <a:latin typeface="Times New Roman" panose="02020603050405020304" pitchFamily="18" charset="0"/>
                <a:ea typeface="Times New Roman" panose="02020603050405020304" pitchFamily="18" charset="0"/>
              </a:rPr>
              <a:t>.</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endParaRPr lang="en-US" altLang="en-US" sz="3200" b="1" dirty="0">
              <a:solidFill>
                <a:srgbClr val="00CCFF"/>
              </a:solidFill>
              <a:effectLst/>
              <a:latin typeface="Times New Roman" panose="02020603050405020304" pitchFamily="18" charset="0"/>
              <a:ea typeface="Times New Roman" panose="02020603050405020304" pitchFamily="18" charset="0"/>
            </a:endParaRPr>
          </a:p>
        </p:txBody>
      </p:sp>
      <p:sp>
        <p:nvSpPr>
          <p:cNvPr id="3" name="Oval 4"/>
          <p:cNvSpPr/>
          <p:nvPr/>
        </p:nvSpPr>
        <p:spPr>
          <a:xfrm>
            <a:off x="1241108" y="2326005"/>
            <a:ext cx="533400" cy="381000"/>
          </a:xfrm>
          <a:prstGeom prst="ellipse">
            <a:avLst/>
          </a:prstGeom>
          <a:solidFill>
            <a:srgbClr val="FFFF00"/>
          </a:solidFill>
          <a:ln w="9525" cap="flat" cmpd="sng">
            <a:solidFill>
              <a:schemeClr val="tx1"/>
            </a:solidFill>
            <a:prstDash val="solid"/>
            <a:headEnd type="none" w="med" len="med"/>
            <a:tailEnd type="none" w="med" len="med"/>
          </a:ln>
        </p:spPr>
        <p:txBody>
          <a:bodyPr wrap="none" anchor="ctr" anchorCtr="0"/>
          <a:p>
            <a:endParaRPr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000000"/>
                                          </p:val>
                                        </p:tav>
                                        <p:tav tm="100000">
                                          <p:val>
                                            <p:fltVal val="1,000000"/>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000000"/>
                                          </p:val>
                                        </p:tav>
                                        <p:tav tm="100000">
                                          <p:val>
                                            <p:fltVal val="1,000000"/>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000000"/>
                                          </p:val>
                                        </p:tav>
                                        <p:tav tm="100000">
                                          <p:val>
                                            <p:fltVal val="1,000000"/>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12" name="Hộp Văn bản 11"/>
          <p:cNvSpPr txBox="1"/>
          <p:nvPr/>
        </p:nvSpPr>
        <p:spPr>
          <a:xfrm>
            <a:off x="1297940" y="299085"/>
            <a:ext cx="6111240"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1. </a:t>
            </a:r>
            <a:r>
              <a:rPr lang="en-US" sz="3200" b="1" dirty="0" err="1">
                <a:solidFill>
                  <a:srgbClr val="0033CC"/>
                </a:solidFill>
                <a:effectLst/>
                <a:latin typeface="Times New Roman" panose="02020603050405020304" pitchFamily="18" charset="0"/>
                <a:ea typeface="Times New Roman" panose="02020603050405020304" pitchFamily="18" charset="0"/>
              </a:rPr>
              <a:t>T</a:t>
            </a:r>
            <a:r>
              <a:rPr lang="vi-VN" altLang="en-US" sz="3200" b="1" dirty="0" err="1">
                <a:solidFill>
                  <a:srgbClr val="0033CC"/>
                </a:solidFill>
                <a:effectLst/>
                <a:latin typeface="Times New Roman" panose="02020603050405020304" pitchFamily="18" charset="0"/>
                <a:ea typeface="Times New Roman" panose="02020603050405020304" pitchFamily="18" charset="0"/>
              </a:rPr>
              <a:t>RẮC NGHIỆM NHANH</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940" y="960755"/>
            <a:ext cx="10168890" cy="4759325"/>
          </a:xfrm>
          <a:prstGeom prst="rect">
            <a:avLst/>
          </a:prstGeom>
          <a:noFill/>
        </p:spPr>
        <p:txBody>
          <a:bodyPr wrap="square">
            <a:noAutofit/>
          </a:bodyPr>
          <a:lstStyle/>
          <a:p>
            <a:pPr marL="0" marR="0" algn="just">
              <a:spcBef>
                <a:spcPts val="600"/>
              </a:spcBef>
              <a:spcAft>
                <a:spcPts val="600"/>
              </a:spcAft>
            </a:pPr>
            <a:r>
              <a:rPr lang="en-US" altLang="en-US" sz="3200" b="1" dirty="0">
                <a:solidFill>
                  <a:srgbClr val="FF0000"/>
                </a:solidFill>
                <a:effectLst/>
                <a:latin typeface="Times New Roman" panose="02020603050405020304" pitchFamily="18" charset="0"/>
                <a:ea typeface="Times New Roman" panose="02020603050405020304" pitchFamily="18" charset="0"/>
              </a:rPr>
              <a:t>Câu </a:t>
            </a:r>
            <a:r>
              <a:rPr lang="vi-VN" altLang="en-US" sz="3200" b="1" dirty="0">
                <a:solidFill>
                  <a:srgbClr val="FF0000"/>
                </a:solidFill>
                <a:effectLst/>
                <a:latin typeface="Times New Roman" panose="02020603050405020304" pitchFamily="18" charset="0"/>
                <a:ea typeface="Times New Roman" panose="02020603050405020304" pitchFamily="18" charset="0"/>
              </a:rPr>
              <a:t>3</a:t>
            </a:r>
            <a:r>
              <a:rPr lang="en-US" altLang="en-US" sz="3200" b="1" dirty="0">
                <a:solidFill>
                  <a:srgbClr val="FF0000"/>
                </a:solidFill>
                <a:effectLst/>
                <a:latin typeface="Times New Roman" panose="02020603050405020304" pitchFamily="18" charset="0"/>
                <a:ea typeface="Times New Roman" panose="02020603050405020304" pitchFamily="18" charset="0"/>
              </a:rPr>
              <a:t>: Trong v</a:t>
            </a:r>
            <a:r>
              <a:rPr lang="en-US" altLang="en-US" sz="3200" b="1" dirty="0">
                <a:solidFill>
                  <a:srgbClr val="FF0000"/>
                </a:solidFill>
                <a:effectLst/>
                <a:latin typeface="Times New Roman" panose="02020603050405020304" pitchFamily="18" charset="0"/>
                <a:ea typeface="Times New Roman" panose="02020603050405020304" pitchFamily="18" charset="0"/>
              </a:rPr>
              <a:t>ă</a:t>
            </a:r>
            <a:r>
              <a:rPr lang="en-US" altLang="en-US" sz="3200" b="1" dirty="0">
                <a:solidFill>
                  <a:srgbClr val="FF0000"/>
                </a:solidFill>
                <a:effectLst/>
                <a:latin typeface="Times New Roman" panose="02020603050405020304" pitchFamily="18" charset="0"/>
                <a:ea typeface="Times New Roman" panose="02020603050405020304" pitchFamily="18" charset="0"/>
              </a:rPr>
              <a:t>n hóa ph</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ơng Tây, màu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en th</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ờng biểu t</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ợng cho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iều gì?</a:t>
            </a:r>
            <a:endParaRPr lang="en-US" altLang="en-US" sz="32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A. Hạnh phúc</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B. Tang tóc</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C. Sự thuần khiết</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D. Sự giàu có</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endParaRPr lang="en-US" altLang="en-US" sz="3200" b="1" dirty="0">
              <a:solidFill>
                <a:srgbClr val="00CCFF"/>
              </a:solidFill>
              <a:effectLst/>
              <a:latin typeface="Times New Roman" panose="02020603050405020304" pitchFamily="18" charset="0"/>
              <a:ea typeface="Times New Roman" panose="02020603050405020304" pitchFamily="18" charset="0"/>
            </a:endParaRPr>
          </a:p>
        </p:txBody>
      </p:sp>
      <p:sp>
        <p:nvSpPr>
          <p:cNvPr id="3" name="Oval 4"/>
          <p:cNvSpPr/>
          <p:nvPr/>
        </p:nvSpPr>
        <p:spPr>
          <a:xfrm>
            <a:off x="1241108" y="2855595"/>
            <a:ext cx="533400" cy="381000"/>
          </a:xfrm>
          <a:prstGeom prst="ellipse">
            <a:avLst/>
          </a:prstGeom>
          <a:solidFill>
            <a:srgbClr val="C00000"/>
          </a:solidFill>
          <a:ln w="9525" cap="flat" cmpd="sng">
            <a:solidFill>
              <a:schemeClr val="tx1"/>
            </a:solidFill>
            <a:prstDash val="solid"/>
            <a:headEnd type="none" w="med" len="med"/>
            <a:tailEnd type="none" w="med" len="med"/>
          </a:ln>
        </p:spPr>
        <p:txBody>
          <a:bodyPr wrap="none" anchor="ctr" anchorCtr="0"/>
          <a:p>
            <a:endParaRPr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000000"/>
                                          </p:val>
                                        </p:tav>
                                        <p:tav tm="100000">
                                          <p:val>
                                            <p:fltVal val="1,000000"/>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000000"/>
                                          </p:val>
                                        </p:tav>
                                        <p:tav tm="100000">
                                          <p:val>
                                            <p:fltVal val="1,000000"/>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000000"/>
                                          </p:val>
                                        </p:tav>
                                        <p:tav tm="100000">
                                          <p:val>
                                            <p:fltVal val="1,000000"/>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12" name="Hộp Văn bản 11"/>
          <p:cNvSpPr txBox="1"/>
          <p:nvPr/>
        </p:nvSpPr>
        <p:spPr>
          <a:xfrm>
            <a:off x="1297940" y="299085"/>
            <a:ext cx="6111240"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1. </a:t>
            </a:r>
            <a:r>
              <a:rPr lang="en-US" sz="3200" b="1" dirty="0" err="1">
                <a:solidFill>
                  <a:srgbClr val="0033CC"/>
                </a:solidFill>
                <a:effectLst/>
                <a:latin typeface="Times New Roman" panose="02020603050405020304" pitchFamily="18" charset="0"/>
                <a:ea typeface="Times New Roman" panose="02020603050405020304" pitchFamily="18" charset="0"/>
              </a:rPr>
              <a:t>T</a:t>
            </a:r>
            <a:r>
              <a:rPr lang="vi-VN" altLang="en-US" sz="3200" b="1" dirty="0" err="1">
                <a:solidFill>
                  <a:srgbClr val="0033CC"/>
                </a:solidFill>
                <a:effectLst/>
                <a:latin typeface="Times New Roman" panose="02020603050405020304" pitchFamily="18" charset="0"/>
                <a:ea typeface="Times New Roman" panose="02020603050405020304" pitchFamily="18" charset="0"/>
              </a:rPr>
              <a:t>RẮC NGHIỆM NHANH</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940" y="1022985"/>
            <a:ext cx="10168890" cy="4697095"/>
          </a:xfrm>
          <a:prstGeom prst="rect">
            <a:avLst/>
          </a:prstGeom>
          <a:noFill/>
        </p:spPr>
        <p:txBody>
          <a:bodyPr wrap="square">
            <a:noAutofit/>
          </a:bodyPr>
          <a:lstStyle/>
          <a:p>
            <a:pPr marL="0" marR="0" algn="just">
              <a:spcBef>
                <a:spcPts val="600"/>
              </a:spcBef>
              <a:spcAft>
                <a:spcPts val="600"/>
              </a:spcAft>
            </a:pPr>
            <a:r>
              <a:rPr lang="en-US" altLang="en-US" sz="3200" b="1" dirty="0">
                <a:solidFill>
                  <a:srgbClr val="FF0000"/>
                </a:solidFill>
                <a:effectLst/>
                <a:latin typeface="Times New Roman" panose="02020603050405020304" pitchFamily="18" charset="0"/>
                <a:ea typeface="Times New Roman" panose="02020603050405020304" pitchFamily="18" charset="0"/>
              </a:rPr>
              <a:t>Câu </a:t>
            </a:r>
            <a:r>
              <a:rPr lang="vi-VN" altLang="en-US" sz="3200" b="1" dirty="0">
                <a:solidFill>
                  <a:srgbClr val="FF0000"/>
                </a:solidFill>
                <a:effectLst/>
                <a:latin typeface="Times New Roman" panose="02020603050405020304" pitchFamily="18" charset="0"/>
                <a:ea typeface="Times New Roman" panose="02020603050405020304" pitchFamily="18" charset="0"/>
              </a:rPr>
              <a:t>4</a:t>
            </a:r>
            <a:r>
              <a:rPr lang="en-US" altLang="en-US" sz="3200" b="1" dirty="0">
                <a:solidFill>
                  <a:srgbClr val="FF0000"/>
                </a:solidFill>
                <a:effectLst/>
                <a:latin typeface="Times New Roman" panose="02020603050405020304" pitchFamily="18" charset="0"/>
                <a:ea typeface="Times New Roman" panose="02020603050405020304" pitchFamily="18" charset="0"/>
              </a:rPr>
              <a:t>: Hành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ộng nào sau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ây có thể </a:t>
            </a:r>
            <a:r>
              <a:rPr lang="en-US" altLang="en-US" sz="3200" b="1" dirty="0">
                <a:solidFill>
                  <a:srgbClr val="FF0000"/>
                </a:solidFill>
                <a:effectLst/>
                <a:latin typeface="Times New Roman" panose="02020603050405020304" pitchFamily="18" charset="0"/>
                <a:ea typeface="Times New Roman" panose="02020603050405020304" pitchFamily="18" charset="0"/>
              </a:rPr>
              <a:t>đư</a:t>
            </a:r>
            <a:r>
              <a:rPr lang="en-US" altLang="en-US" sz="3200" b="1" dirty="0">
                <a:solidFill>
                  <a:srgbClr val="FF0000"/>
                </a:solidFill>
                <a:effectLst/>
                <a:latin typeface="Times New Roman" panose="02020603050405020304" pitchFamily="18" charset="0"/>
                <a:ea typeface="Times New Roman" panose="02020603050405020304" pitchFamily="18" charset="0"/>
              </a:rPr>
              <a:t>ợc coi là một ví dụ về giao tiếp phi ngôn ngữ thể hiện sự tôn trọng trong một cuộc họp?</a:t>
            </a:r>
            <a:endParaRPr lang="en-US" altLang="en-US" sz="32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A. Liên tục ngắt lời ng</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ời khác.</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B. Tránh giao tiếp bằng mắt với ng</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ời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ang nói.</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C. Khoanh tay tr</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ớc ngực và nhìn ra chỗ khác.</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D. Gật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ầu nhẹ khi ng</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ời khác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ang trình bày </a:t>
            </a:r>
            <a:r>
              <a:rPr lang="en-US" altLang="en-US" sz="3200" b="1" dirty="0">
                <a:solidFill>
                  <a:srgbClr val="00CCFF"/>
                </a:solidFill>
                <a:effectLst/>
                <a:latin typeface="Times New Roman" panose="02020603050405020304" pitchFamily="18" charset="0"/>
                <a:ea typeface="Times New Roman" panose="02020603050405020304" pitchFamily="18" charset="0"/>
              </a:rPr>
              <a:t>ý</a:t>
            </a:r>
            <a:r>
              <a:rPr lang="en-US" altLang="en-US" sz="3200" b="1" dirty="0">
                <a:solidFill>
                  <a:srgbClr val="00CCFF"/>
                </a:solidFill>
                <a:effectLst/>
                <a:latin typeface="Times New Roman" panose="02020603050405020304" pitchFamily="18" charset="0"/>
                <a:ea typeface="Times New Roman" panose="02020603050405020304" pitchFamily="18" charset="0"/>
              </a:rPr>
              <a:t> kiến.</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endParaRPr lang="en-US" altLang="en-US" sz="3200" b="1" dirty="0">
              <a:solidFill>
                <a:srgbClr val="00CCFF"/>
              </a:solidFill>
              <a:effectLst/>
              <a:latin typeface="Times New Roman" panose="02020603050405020304" pitchFamily="18" charset="0"/>
              <a:ea typeface="Times New Roman" panose="02020603050405020304" pitchFamily="18" charset="0"/>
            </a:endParaRPr>
          </a:p>
        </p:txBody>
      </p:sp>
      <p:sp>
        <p:nvSpPr>
          <p:cNvPr id="3" name="Oval 4"/>
          <p:cNvSpPr/>
          <p:nvPr/>
        </p:nvSpPr>
        <p:spPr>
          <a:xfrm>
            <a:off x="1297623" y="4665980"/>
            <a:ext cx="533400" cy="381000"/>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nchorCtr="0"/>
          <a:p>
            <a:endParaRPr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000000"/>
                                          </p:val>
                                        </p:tav>
                                        <p:tav tm="100000">
                                          <p:val>
                                            <p:fltVal val="1,000000"/>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000000"/>
                                          </p:val>
                                        </p:tav>
                                        <p:tav tm="100000">
                                          <p:val>
                                            <p:fltVal val="1,000000"/>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000000"/>
                                          </p:val>
                                        </p:tav>
                                        <p:tav tm="100000">
                                          <p:val>
                                            <p:fltVal val="1,000000"/>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12" name="Hộp Văn bản 11"/>
          <p:cNvSpPr txBox="1"/>
          <p:nvPr/>
        </p:nvSpPr>
        <p:spPr>
          <a:xfrm>
            <a:off x="1297940" y="299085"/>
            <a:ext cx="6111240"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1. </a:t>
            </a:r>
            <a:r>
              <a:rPr lang="en-US" sz="3200" b="1" dirty="0" err="1">
                <a:solidFill>
                  <a:srgbClr val="0033CC"/>
                </a:solidFill>
                <a:effectLst/>
                <a:latin typeface="Times New Roman" panose="02020603050405020304" pitchFamily="18" charset="0"/>
                <a:ea typeface="Times New Roman" panose="02020603050405020304" pitchFamily="18" charset="0"/>
              </a:rPr>
              <a:t>T</a:t>
            </a:r>
            <a:r>
              <a:rPr lang="vi-VN" altLang="en-US" sz="3200" b="1" dirty="0" err="1">
                <a:solidFill>
                  <a:srgbClr val="0033CC"/>
                </a:solidFill>
                <a:effectLst/>
                <a:latin typeface="Times New Roman" panose="02020603050405020304" pitchFamily="18" charset="0"/>
                <a:ea typeface="Times New Roman" panose="02020603050405020304" pitchFamily="18" charset="0"/>
              </a:rPr>
              <a:t>RẮC NGHIỆM NHANH</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940" y="1010920"/>
            <a:ext cx="10168890" cy="4709160"/>
          </a:xfrm>
          <a:prstGeom prst="rect">
            <a:avLst/>
          </a:prstGeom>
          <a:noFill/>
        </p:spPr>
        <p:txBody>
          <a:bodyPr wrap="square">
            <a:noAutofit/>
          </a:bodyPr>
          <a:lstStyle/>
          <a:p>
            <a:pPr marL="0" marR="0" algn="just">
              <a:spcBef>
                <a:spcPts val="600"/>
              </a:spcBef>
              <a:spcAft>
                <a:spcPts val="600"/>
              </a:spcAft>
            </a:pPr>
            <a:r>
              <a:rPr lang="en-US" altLang="en-US" sz="3200" b="1" dirty="0">
                <a:solidFill>
                  <a:srgbClr val="FF0000"/>
                </a:solidFill>
                <a:effectLst/>
                <a:latin typeface="Times New Roman" panose="02020603050405020304" pitchFamily="18" charset="0"/>
                <a:ea typeface="Times New Roman" panose="02020603050405020304" pitchFamily="18" charset="0"/>
              </a:rPr>
              <a:t>Câu </a:t>
            </a:r>
            <a:r>
              <a:rPr lang="vi-VN" altLang="en-US" sz="3200" b="1" dirty="0">
                <a:solidFill>
                  <a:srgbClr val="FF0000"/>
                </a:solidFill>
                <a:effectLst/>
                <a:latin typeface="Times New Roman" panose="02020603050405020304" pitchFamily="18" charset="0"/>
                <a:ea typeface="Times New Roman" panose="02020603050405020304" pitchFamily="18" charset="0"/>
              </a:rPr>
              <a:t>5</a:t>
            </a:r>
            <a:r>
              <a:rPr lang="en-US" altLang="en-US" sz="3200" b="1" dirty="0">
                <a:solidFill>
                  <a:srgbClr val="FF0000"/>
                </a:solidFill>
                <a:effectLst/>
                <a:latin typeface="Times New Roman" panose="02020603050405020304" pitchFamily="18" charset="0"/>
                <a:ea typeface="Times New Roman" panose="02020603050405020304" pitchFamily="18" charset="0"/>
              </a:rPr>
              <a:t>: Giao tiếp phi ngôn ngữ có thể làm gì cho thông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iệp ngôn ngữ?</a:t>
            </a:r>
            <a:endParaRPr lang="en-US" altLang="en-US" sz="32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A. Làm phức tạp thêm thông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iệp.</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B. Làm r</a:t>
            </a:r>
            <a:r>
              <a:rPr lang="en-US" altLang="en-US" sz="3200" b="1" dirty="0">
                <a:solidFill>
                  <a:srgbClr val="00CCFF"/>
                </a:solidFill>
                <a:effectLst/>
                <a:latin typeface="Times New Roman" panose="02020603050405020304" pitchFamily="18" charset="0"/>
                <a:ea typeface="Times New Roman" panose="02020603050405020304" pitchFamily="18" charset="0"/>
              </a:rPr>
              <a:t>õ</a:t>
            </a:r>
            <a:r>
              <a:rPr lang="en-US" altLang="en-US" sz="3200" b="1" dirty="0">
                <a:solidFill>
                  <a:srgbClr val="00CCFF"/>
                </a:solidFill>
                <a:effectLst/>
                <a:latin typeface="Times New Roman" panose="02020603050405020304" pitchFamily="18" charset="0"/>
                <a:ea typeface="Times New Roman" panose="02020603050405020304" pitchFamily="18" charset="0"/>
              </a:rPr>
              <a:t> và bổ sung thông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iệp.</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C. Thay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ổi hoàn toàn </a:t>
            </a:r>
            <a:r>
              <a:rPr lang="en-US" altLang="en-US" sz="3200" b="1" dirty="0">
                <a:solidFill>
                  <a:srgbClr val="00CCFF"/>
                </a:solidFill>
                <a:effectLst/>
                <a:latin typeface="Times New Roman" panose="02020603050405020304" pitchFamily="18" charset="0"/>
                <a:ea typeface="Times New Roman" panose="02020603050405020304" pitchFamily="18" charset="0"/>
              </a:rPr>
              <a:t>ý</a:t>
            </a:r>
            <a:r>
              <a:rPr lang="en-US" altLang="en-US" sz="3200" b="1" dirty="0">
                <a:solidFill>
                  <a:srgbClr val="00CCFF"/>
                </a:solidFill>
                <a:effectLst/>
                <a:latin typeface="Times New Roman" panose="02020603050405020304" pitchFamily="18" charset="0"/>
                <a:ea typeface="Times New Roman" panose="02020603050405020304" pitchFamily="18" charset="0"/>
              </a:rPr>
              <a:t> ngh</a:t>
            </a:r>
            <a:r>
              <a:rPr lang="en-US" altLang="en-US" sz="3200" b="1" dirty="0">
                <a:solidFill>
                  <a:srgbClr val="00CCFF"/>
                </a:solidFill>
                <a:effectLst/>
                <a:latin typeface="Times New Roman" panose="02020603050405020304" pitchFamily="18" charset="0"/>
                <a:ea typeface="Times New Roman" panose="02020603050405020304" pitchFamily="18" charset="0"/>
              </a:rPr>
              <a:t>ĩ</a:t>
            </a:r>
            <a:r>
              <a:rPr lang="en-US" altLang="en-US" sz="3200" b="1" dirty="0">
                <a:solidFill>
                  <a:srgbClr val="00CCFF"/>
                </a:solidFill>
                <a:effectLst/>
                <a:latin typeface="Times New Roman" panose="02020603050405020304" pitchFamily="18" charset="0"/>
                <a:ea typeface="Times New Roman" panose="02020603050405020304" pitchFamily="18" charset="0"/>
              </a:rPr>
              <a:t>a của thông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iệp.</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D. Loại bỏ hoàn toàn sự cần thiết của ngôn ngữ.</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endParaRPr lang="en-US" altLang="en-US" sz="3200" b="1" dirty="0">
              <a:solidFill>
                <a:srgbClr val="00CCFF"/>
              </a:solidFill>
              <a:effectLst/>
              <a:latin typeface="Times New Roman" panose="02020603050405020304" pitchFamily="18" charset="0"/>
              <a:ea typeface="Times New Roman" panose="02020603050405020304" pitchFamily="18" charset="0"/>
            </a:endParaRPr>
          </a:p>
        </p:txBody>
      </p:sp>
      <p:sp>
        <p:nvSpPr>
          <p:cNvPr id="3" name="Oval 4"/>
          <p:cNvSpPr/>
          <p:nvPr/>
        </p:nvSpPr>
        <p:spPr>
          <a:xfrm>
            <a:off x="1241108" y="2905125"/>
            <a:ext cx="533400" cy="381000"/>
          </a:xfrm>
          <a:prstGeom prst="ellipse">
            <a:avLst/>
          </a:prstGeom>
          <a:gradFill>
            <a:gsLst>
              <a:gs pos="50000">
                <a:schemeClr val="accent6"/>
              </a:gs>
              <a:gs pos="0">
                <a:schemeClr val="accent6">
                  <a:lumMod val="25000"/>
                  <a:lumOff val="75000"/>
                </a:schemeClr>
              </a:gs>
              <a:gs pos="100000">
                <a:schemeClr val="accent6">
                  <a:lumMod val="85000"/>
                </a:schemeClr>
              </a:gs>
            </a:gsLst>
            <a:lin ang="5400000" scaled="1"/>
          </a:gradFill>
          <a:ln w="9525" cap="flat" cmpd="sng">
            <a:solidFill>
              <a:schemeClr val="tx1"/>
            </a:solidFill>
            <a:prstDash val="solid"/>
            <a:headEnd type="none" w="med" len="med"/>
            <a:tailEnd type="none" w="med" len="med"/>
          </a:ln>
        </p:spPr>
        <p:txBody>
          <a:bodyPr wrap="none" anchor="ctr" anchorCtr="0"/>
          <a:p>
            <a:endParaRPr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000000"/>
                                          </p:val>
                                        </p:tav>
                                        <p:tav tm="100000">
                                          <p:val>
                                            <p:fltVal val="1,000000"/>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000000"/>
                                          </p:val>
                                        </p:tav>
                                        <p:tav tm="100000">
                                          <p:val>
                                            <p:fltVal val="1,000000"/>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000000"/>
                                          </p:val>
                                        </p:tav>
                                        <p:tav tm="100000">
                                          <p:val>
                                            <p:fltVal val="1,000000"/>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12" name="Hộp Văn bản 11"/>
          <p:cNvSpPr txBox="1"/>
          <p:nvPr/>
        </p:nvSpPr>
        <p:spPr>
          <a:xfrm>
            <a:off x="1297940" y="299085"/>
            <a:ext cx="6111240"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1. </a:t>
            </a:r>
            <a:r>
              <a:rPr lang="en-US" sz="3200" b="1" dirty="0" err="1">
                <a:solidFill>
                  <a:srgbClr val="0033CC"/>
                </a:solidFill>
                <a:effectLst/>
                <a:latin typeface="Times New Roman" panose="02020603050405020304" pitchFamily="18" charset="0"/>
                <a:ea typeface="Times New Roman" panose="02020603050405020304" pitchFamily="18" charset="0"/>
              </a:rPr>
              <a:t>T</a:t>
            </a:r>
            <a:r>
              <a:rPr lang="vi-VN" altLang="en-US" sz="3200" b="1" dirty="0" err="1">
                <a:solidFill>
                  <a:srgbClr val="0033CC"/>
                </a:solidFill>
                <a:effectLst/>
                <a:latin typeface="Times New Roman" panose="02020603050405020304" pitchFamily="18" charset="0"/>
                <a:ea typeface="Times New Roman" panose="02020603050405020304" pitchFamily="18" charset="0"/>
              </a:rPr>
              <a:t>RẮC NGHIỆM NHANH</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940" y="882015"/>
            <a:ext cx="10168890" cy="4838065"/>
          </a:xfrm>
          <a:prstGeom prst="rect">
            <a:avLst/>
          </a:prstGeom>
          <a:noFill/>
        </p:spPr>
        <p:txBody>
          <a:bodyPr wrap="square">
            <a:noAutofit/>
          </a:bodyPr>
          <a:lstStyle/>
          <a:p>
            <a:pPr marL="0" marR="0" algn="just">
              <a:spcBef>
                <a:spcPts val="600"/>
              </a:spcBef>
              <a:spcAft>
                <a:spcPts val="600"/>
              </a:spcAft>
            </a:pPr>
            <a:r>
              <a:rPr lang="en-US" altLang="en-US" sz="3200" b="1" dirty="0">
                <a:solidFill>
                  <a:srgbClr val="FF0000"/>
                </a:solidFill>
                <a:effectLst/>
                <a:latin typeface="Times New Roman" panose="02020603050405020304" pitchFamily="18" charset="0"/>
                <a:ea typeface="Times New Roman" panose="02020603050405020304" pitchFamily="18" charset="0"/>
              </a:rPr>
              <a:t>Câu </a:t>
            </a:r>
            <a:r>
              <a:rPr lang="vi-VN" altLang="en-US" sz="3200" b="1" dirty="0">
                <a:solidFill>
                  <a:srgbClr val="FF0000"/>
                </a:solidFill>
                <a:effectLst/>
                <a:latin typeface="Times New Roman" panose="02020603050405020304" pitchFamily="18" charset="0"/>
                <a:ea typeface="Times New Roman" panose="02020603050405020304" pitchFamily="18" charset="0"/>
              </a:rPr>
              <a:t>6</a:t>
            </a:r>
            <a:r>
              <a:rPr lang="en-US" altLang="en-US" sz="3200" b="1" dirty="0">
                <a:solidFill>
                  <a:srgbClr val="FF0000"/>
                </a:solidFill>
                <a:effectLst/>
                <a:latin typeface="Times New Roman" panose="02020603050405020304" pitchFamily="18" charset="0"/>
                <a:ea typeface="Times New Roman" panose="02020603050405020304" pitchFamily="18" charset="0"/>
              </a:rPr>
              <a:t>: V</a:t>
            </a:r>
            <a:r>
              <a:rPr lang="en-US" altLang="en-US" sz="3200" b="1" dirty="0">
                <a:solidFill>
                  <a:srgbClr val="FF0000"/>
                </a:solidFill>
                <a:effectLst/>
                <a:latin typeface="Times New Roman" panose="02020603050405020304" pitchFamily="18" charset="0"/>
                <a:ea typeface="Times New Roman" panose="02020603050405020304" pitchFamily="18" charset="0"/>
              </a:rPr>
              <a:t>ă</a:t>
            </a:r>
            <a:r>
              <a:rPr lang="en-US" altLang="en-US" sz="3200" b="1" dirty="0">
                <a:solidFill>
                  <a:srgbClr val="FF0000"/>
                </a:solidFill>
                <a:effectLst/>
                <a:latin typeface="Times New Roman" panose="02020603050405020304" pitchFamily="18" charset="0"/>
                <a:ea typeface="Times New Roman" panose="02020603050405020304" pitchFamily="18" charset="0"/>
              </a:rPr>
              <a:t>n hóa có ảnh h</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ởng nh</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 thế nào </a:t>
            </a:r>
            <a:r>
              <a:rPr lang="en-US" altLang="en-US" sz="3200" b="1" dirty="0">
                <a:solidFill>
                  <a:srgbClr val="FF0000"/>
                </a:solidFill>
                <a:effectLst/>
                <a:latin typeface="Times New Roman" panose="02020603050405020304" pitchFamily="18" charset="0"/>
                <a:ea typeface="Times New Roman" panose="02020603050405020304" pitchFamily="18" charset="0"/>
              </a:rPr>
              <a:t>đ</a:t>
            </a:r>
            <a:r>
              <a:rPr lang="en-US" altLang="en-US" sz="3200" b="1" dirty="0">
                <a:solidFill>
                  <a:srgbClr val="FF0000"/>
                </a:solidFill>
                <a:effectLst/>
                <a:latin typeface="Times New Roman" panose="02020603050405020304" pitchFamily="18" charset="0"/>
                <a:ea typeface="Times New Roman" panose="02020603050405020304" pitchFamily="18" charset="0"/>
              </a:rPr>
              <a:t>ến việc sử dụng ph</a:t>
            </a:r>
            <a:r>
              <a:rPr lang="en-US" altLang="en-US" sz="3200" b="1" dirty="0">
                <a:solidFill>
                  <a:srgbClr val="FF0000"/>
                </a:solidFill>
                <a:effectLst/>
                <a:latin typeface="Times New Roman" panose="02020603050405020304" pitchFamily="18" charset="0"/>
                <a:ea typeface="Times New Roman" panose="02020603050405020304" pitchFamily="18" charset="0"/>
              </a:rPr>
              <a:t>ư</a:t>
            </a:r>
            <a:r>
              <a:rPr lang="en-US" altLang="en-US" sz="3200" b="1" dirty="0">
                <a:solidFill>
                  <a:srgbClr val="FF0000"/>
                </a:solidFill>
                <a:effectLst/>
                <a:latin typeface="Times New Roman" panose="02020603050405020304" pitchFamily="18" charset="0"/>
                <a:ea typeface="Times New Roman" panose="02020603050405020304" pitchFamily="18" charset="0"/>
              </a:rPr>
              <a:t>ơng tiện giao tiếp phi ngôn ngữ?</a:t>
            </a:r>
            <a:endParaRPr lang="en-US" altLang="en-US" sz="32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A. Không ảnh h</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ởng gì.</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B. Ảnh h</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ởng sâu sắc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ến cách hiểu và sử dụng các tín hiệu phi ngôn ngữ.</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C. Chỉ ảnh h</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ởng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ến ngôn ngữ, không ảnh h</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ởng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ến phi ngôn ngữ.</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altLang="en-US" sz="3200" b="1" dirty="0">
                <a:solidFill>
                  <a:srgbClr val="00CCFF"/>
                </a:solidFill>
                <a:effectLst/>
                <a:latin typeface="Times New Roman" panose="02020603050405020304" pitchFamily="18" charset="0"/>
                <a:ea typeface="Times New Roman" panose="02020603050405020304" pitchFamily="18" charset="0"/>
              </a:rPr>
              <a:t>D. Chỉ ảnh h</a:t>
            </a:r>
            <a:r>
              <a:rPr lang="en-US" altLang="en-US" sz="3200" b="1" dirty="0">
                <a:solidFill>
                  <a:srgbClr val="00CCFF"/>
                </a:solidFill>
                <a:effectLst/>
                <a:latin typeface="Times New Roman" panose="02020603050405020304" pitchFamily="18" charset="0"/>
                <a:ea typeface="Times New Roman" panose="02020603050405020304" pitchFamily="18" charset="0"/>
              </a:rPr>
              <a:t>ư</a:t>
            </a:r>
            <a:r>
              <a:rPr lang="en-US" altLang="en-US" sz="3200" b="1" dirty="0">
                <a:solidFill>
                  <a:srgbClr val="00CCFF"/>
                </a:solidFill>
                <a:effectLst/>
                <a:latin typeface="Times New Roman" panose="02020603050405020304" pitchFamily="18" charset="0"/>
                <a:ea typeface="Times New Roman" panose="02020603050405020304" pitchFamily="18" charset="0"/>
              </a:rPr>
              <a:t>ởng </a:t>
            </a:r>
            <a:r>
              <a:rPr lang="en-US" altLang="en-US" sz="3200" b="1" dirty="0">
                <a:solidFill>
                  <a:srgbClr val="00CCFF"/>
                </a:solidFill>
                <a:effectLst/>
                <a:latin typeface="Times New Roman" panose="02020603050405020304" pitchFamily="18" charset="0"/>
                <a:ea typeface="Times New Roman" panose="02020603050405020304" pitchFamily="18" charset="0"/>
              </a:rPr>
              <a:t>đ</a:t>
            </a:r>
            <a:r>
              <a:rPr lang="en-US" altLang="en-US" sz="3200" b="1" dirty="0">
                <a:solidFill>
                  <a:srgbClr val="00CCFF"/>
                </a:solidFill>
                <a:effectLst/>
                <a:latin typeface="Times New Roman" panose="02020603050405020304" pitchFamily="18" charset="0"/>
                <a:ea typeface="Times New Roman" panose="02020603050405020304" pitchFamily="18" charset="0"/>
              </a:rPr>
              <a:t>ến một số ít các tín hiệu phi ngôn ngữ.</a:t>
            </a:r>
            <a:endParaRPr lang="en-US" altLang="en-US" sz="3200" b="1" dirty="0">
              <a:solidFill>
                <a:srgbClr val="00CCFF"/>
              </a:solidFill>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endParaRPr lang="en-US" altLang="en-US" sz="3200" b="1" dirty="0">
              <a:solidFill>
                <a:srgbClr val="00CCFF"/>
              </a:solidFill>
              <a:effectLst/>
              <a:latin typeface="Times New Roman" panose="02020603050405020304" pitchFamily="18" charset="0"/>
              <a:ea typeface="Times New Roman" panose="02020603050405020304" pitchFamily="18" charset="0"/>
            </a:endParaRPr>
          </a:p>
        </p:txBody>
      </p:sp>
      <p:sp>
        <p:nvSpPr>
          <p:cNvPr id="3" name="Oval 4"/>
          <p:cNvSpPr/>
          <p:nvPr/>
        </p:nvSpPr>
        <p:spPr>
          <a:xfrm>
            <a:off x="1297623" y="2766695"/>
            <a:ext cx="533400" cy="381000"/>
          </a:xfrm>
          <a:prstGeom prst="ellipse">
            <a:avLst/>
          </a:prstGeom>
          <a:solidFill>
            <a:srgbClr val="FF0000"/>
          </a:solidFill>
          <a:ln w="9525" cap="flat" cmpd="sng">
            <a:solidFill>
              <a:schemeClr val="tx1"/>
            </a:solidFill>
            <a:prstDash val="solid"/>
            <a:headEnd type="none" w="med" len="med"/>
            <a:tailEnd type="none" w="med" len="med"/>
          </a:ln>
        </p:spPr>
        <p:txBody>
          <a:bodyPr wrap="none" anchor="ctr" anchorCtr="0"/>
          <a:p>
            <a:endParaRPr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000000"/>
                                          </p:val>
                                        </p:tav>
                                        <p:tav tm="100000">
                                          <p:val>
                                            <p:fltVal val="1,000000"/>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000000"/>
                                          </p:val>
                                        </p:tav>
                                        <p:tav tm="100000">
                                          <p:val>
                                            <p:fltVal val="1,000000"/>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000000"/>
                                          </p:val>
                                        </p:tav>
                                        <p:tav tm="100000">
                                          <p:val>
                                            <p:fltVal val="1,000000"/>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 y="0"/>
            <a:ext cx="12303760" cy="6858000"/>
          </a:xfrm>
          <a:prstGeom prst="rect">
            <a:avLst/>
          </a:prstGeom>
        </p:spPr>
      </p:pic>
      <p:sp>
        <p:nvSpPr>
          <p:cNvPr id="2" name="Hộp Văn bản 1"/>
          <p:cNvSpPr txBox="1"/>
          <p:nvPr/>
        </p:nvSpPr>
        <p:spPr>
          <a:xfrm>
            <a:off x="1226532" y="994580"/>
            <a:ext cx="10579388" cy="1532334"/>
          </a:xfrm>
          <a:prstGeom prst="roundRect">
            <a:avLst/>
          </a:prstGeom>
          <a:noFill/>
          <a:ln w="28575">
            <a:solidFill>
              <a:srgbClr val="0033CC"/>
            </a:solidFill>
          </a:ln>
        </p:spPr>
        <p:txBody>
          <a:bodyPr wrap="square">
            <a:spAutoFit/>
          </a:bodyPr>
          <a:lstStyle/>
          <a:p>
            <a:pPr algn="just"/>
            <a:r>
              <a:rPr lang="en-US" sz="2800" b="1" dirty="0" err="1">
                <a:solidFill>
                  <a:srgbClr val="0099FF"/>
                </a:solidFill>
                <a:latin typeface="Times New Roman" panose="02020603050405020304" pitchFamily="18" charset="0"/>
                <a:cs typeface="Times New Roman" panose="02020603050405020304" pitchFamily="18" charset="0"/>
              </a:rPr>
              <a:t>Yêu</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cầu</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200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97940" y="299085"/>
            <a:ext cx="4993005" cy="583565"/>
          </a:xfrm>
          <a:prstGeom prst="rect">
            <a:avLst/>
          </a:prstGeom>
          <a:noFill/>
        </p:spPr>
        <p:txBody>
          <a:bodyPr wrap="square">
            <a:spAutoFit/>
          </a:bodyPr>
          <a:lstStyle/>
          <a:p>
            <a:pPr marL="0" marR="0" algn="just">
              <a:spcBef>
                <a:spcPts val="600"/>
              </a:spcBef>
              <a:spcAft>
                <a:spcPts val="600"/>
              </a:spcAft>
            </a:pPr>
            <a:r>
              <a:rPr lang="vi-VN" altLang="en-US" sz="3200" b="1" dirty="0" err="1">
                <a:solidFill>
                  <a:srgbClr val="0033CC"/>
                </a:solidFill>
                <a:effectLst/>
                <a:latin typeface="Times New Roman" panose="02020603050405020304" pitchFamily="18" charset="0"/>
                <a:ea typeface="Times New Roman" panose="02020603050405020304" pitchFamily="18" charset="0"/>
              </a:rPr>
              <a:t>2. </a:t>
            </a:r>
            <a:r>
              <a:rPr lang="en-US" sz="3200" b="1" dirty="0" err="1">
                <a:solidFill>
                  <a:srgbClr val="0033CC"/>
                </a:solidFill>
                <a:effectLst/>
                <a:latin typeface="Times New Roman" panose="02020603050405020304" pitchFamily="18" charset="0"/>
                <a:ea typeface="Times New Roman" panose="02020603050405020304" pitchFamily="18" charset="0"/>
              </a:rPr>
              <a:t>Từ</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Đọc</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đến</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Viết</a:t>
            </a:r>
            <a:r>
              <a:rPr lang="en-US" sz="3200" b="1" dirty="0">
                <a:solidFill>
                  <a:srgbClr val="0033CC"/>
                </a:solidFill>
                <a:effectLst/>
                <a:latin typeface="Times New Roman" panose="02020603050405020304" pitchFamily="18" charset="0"/>
                <a:ea typeface="Times New Roman" panose="02020603050405020304" pitchFamily="18" charset="0"/>
              </a:rPr>
              <a:t>:</a:t>
            </a:r>
            <a:endParaRPr lang="en-US" sz="2800" dirty="0">
              <a:solidFill>
                <a:srgbClr val="0033CC"/>
              </a:solidFill>
              <a:effectLst/>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97652" y="2637923"/>
            <a:ext cx="7051040" cy="523220"/>
          </a:xfrm>
          <a:prstGeom prst="rect">
            <a:avLst/>
          </a:prstGeom>
          <a:noFill/>
        </p:spPr>
        <p:txBody>
          <a:bodyPr wrap="square">
            <a:spAutoFit/>
          </a:bodyPr>
          <a:lstStyle/>
          <a:p>
            <a:pPr marL="0" marR="0" algn="just">
              <a:spcBef>
                <a:spcPts val="600"/>
              </a:spcBef>
              <a:spcAft>
                <a:spcPts val="600"/>
              </a:spcAft>
            </a:pPr>
            <a:r>
              <a:rPr lang="en-US" sz="2800" b="1" dirty="0" err="1">
                <a:solidFill>
                  <a:srgbClr val="00CCFF"/>
                </a:solidFill>
                <a:effectLst/>
                <a:latin typeface="Times New Roman" panose="02020603050405020304" pitchFamily="18" charset="0"/>
                <a:ea typeface="Times New Roman" panose="02020603050405020304" pitchFamily="18" charset="0"/>
              </a:rPr>
              <a:t>Bản</a:t>
            </a:r>
            <a:r>
              <a:rPr lang="en-US" sz="2800" b="1" dirty="0">
                <a:solidFill>
                  <a:srgbClr val="00CCFF"/>
                </a:solidFill>
                <a:effectLst/>
                <a:latin typeface="Times New Roman" panose="02020603050405020304" pitchFamily="18" charset="0"/>
                <a:ea typeface="Times New Roman" panose="02020603050405020304" pitchFamily="18" charset="0"/>
              </a:rPr>
              <a:t> tin </a:t>
            </a:r>
            <a:r>
              <a:rPr lang="en-US" sz="2800" b="1" dirty="0" err="1">
                <a:solidFill>
                  <a:srgbClr val="00CCFF"/>
                </a:solidFill>
                <a:effectLst/>
                <a:latin typeface="Times New Roman" panose="02020603050405020304" pitchFamily="18" charset="0"/>
                <a:ea typeface="Times New Roman" panose="02020603050405020304" pitchFamily="18" charset="0"/>
              </a:rPr>
              <a:t>của</a:t>
            </a:r>
            <a:r>
              <a:rPr lang="en-US" sz="2800" b="1" dirty="0">
                <a:solidFill>
                  <a:srgbClr val="00CCFF"/>
                </a:solidFill>
                <a:effectLst/>
                <a:latin typeface="Times New Roman" panose="02020603050405020304" pitchFamily="18" charset="0"/>
                <a:ea typeface="Times New Roman" panose="02020603050405020304" pitchFamily="18" charset="0"/>
              </a:rPr>
              <a:t> HS </a:t>
            </a:r>
            <a:r>
              <a:rPr lang="en-US" sz="2800" b="1" dirty="0" err="1">
                <a:solidFill>
                  <a:srgbClr val="00CCFF"/>
                </a:solidFill>
                <a:effectLst/>
                <a:latin typeface="Times New Roman" panose="02020603050405020304" pitchFamily="18" charset="0"/>
                <a:ea typeface="Times New Roman" panose="02020603050405020304" pitchFamily="18" charset="0"/>
              </a:rPr>
              <a:t>cần</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đảm</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bảo</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các</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yêu</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cầu</a:t>
            </a:r>
            <a:r>
              <a:rPr lang="en-US" sz="2800" b="1" dirty="0">
                <a:solidFill>
                  <a:srgbClr val="00CCFF"/>
                </a:solidFill>
                <a:effectLst/>
                <a:latin typeface="Times New Roman" panose="02020603050405020304" pitchFamily="18" charset="0"/>
                <a:ea typeface="Times New Roman" panose="02020603050405020304" pitchFamily="18" charset="0"/>
              </a:rPr>
              <a:t>: </a:t>
            </a:r>
            <a:endParaRPr lang="en-US" sz="2800" b="1" dirty="0">
              <a:solidFill>
                <a:srgbClr val="00CCFF"/>
              </a:solidFill>
              <a:effectLst/>
              <a:latin typeface="Times New Roman" panose="02020603050405020304" pitchFamily="18" charset="0"/>
              <a:ea typeface="Times New Roman" panose="02020603050405020304" pitchFamily="18" charset="0"/>
            </a:endParaRPr>
          </a:p>
        </p:txBody>
      </p:sp>
      <p:sp>
        <p:nvSpPr>
          <p:cNvPr id="15" name="Hộp Văn bản 14"/>
          <p:cNvSpPr txBox="1"/>
          <p:nvPr/>
        </p:nvSpPr>
        <p:spPr>
          <a:xfrm>
            <a:off x="1464337" y="3232053"/>
            <a:ext cx="3199103" cy="578882"/>
          </a:xfrm>
          <a:prstGeom prst="roundRect">
            <a:avLst/>
          </a:prstGeom>
          <a:gradFill flip="none" rotWithShape="1">
            <a:gsLst>
              <a:gs pos="66000">
                <a:srgbClr val="0088F7"/>
              </a:gs>
              <a:gs pos="92000">
                <a:srgbClr val="0099FF"/>
              </a:gs>
            </a:gsLst>
            <a:path path="circle">
              <a:fillToRect l="50000" t="50000" r="50000" b="50000"/>
            </a:path>
            <a:tileRect/>
          </a:gradFill>
          <a:ln w="28575">
            <a:noFill/>
          </a:ln>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tin</a:t>
            </a:r>
            <a:endParaRPr lang="en-US" sz="2800" b="1" dirty="0">
              <a:latin typeface="Times New Roman" panose="02020603050405020304" pitchFamily="18" charset="0"/>
              <a:cs typeface="Times New Roman" panose="02020603050405020304" pitchFamily="18" charset="0"/>
            </a:endParaRPr>
          </a:p>
        </p:txBody>
      </p:sp>
      <p:sp>
        <p:nvSpPr>
          <p:cNvPr id="16" name="Hộp Văn bản 15"/>
          <p:cNvSpPr txBox="1"/>
          <p:nvPr/>
        </p:nvSpPr>
        <p:spPr>
          <a:xfrm>
            <a:off x="1561884" y="3881845"/>
            <a:ext cx="7978356" cy="578882"/>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phi </a:t>
            </a:r>
            <a:r>
              <a:rPr lang="en-US" sz="2800" dirty="0" err="1">
                <a:solidFill>
                  <a:srgbClr val="000000"/>
                </a:solidFill>
                <a:effectLst/>
                <a:latin typeface="Times New Roman" panose="02020603050405020304" pitchFamily="18" charset="0"/>
                <a:ea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7" name="Hộp Văn bản 16"/>
          <p:cNvSpPr txBox="1"/>
          <p:nvPr/>
        </p:nvSpPr>
        <p:spPr>
          <a:xfrm>
            <a:off x="1561884" y="4567151"/>
            <a:ext cx="5758396" cy="578882"/>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200 </a:t>
            </a:r>
            <a:r>
              <a:rPr lang="en-US" sz="2800" dirty="0" err="1">
                <a:solidFill>
                  <a:srgbClr val="000000"/>
                </a:solidFill>
                <a:effectLst/>
                <a:latin typeface="Times New Roman" panose="02020603050405020304" pitchFamily="18" charset="0"/>
                <a:ea typeface="Times New Roman" panose="02020603050405020304" pitchFamily="18" charset="0"/>
              </a:rPr>
              <a:t>chữ</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303760" cy="6858000"/>
          </a:xfrm>
          <a:prstGeom prst="rect">
            <a:avLst/>
          </a:prstGeom>
        </p:spPr>
      </p:pic>
      <p:sp>
        <p:nvSpPr>
          <p:cNvPr id="14" name="Hộp Văn bản 13"/>
          <p:cNvSpPr txBox="1"/>
          <p:nvPr/>
        </p:nvSpPr>
        <p:spPr>
          <a:xfrm>
            <a:off x="1216372" y="263353"/>
            <a:ext cx="7051040" cy="523220"/>
          </a:xfrm>
          <a:prstGeom prst="rect">
            <a:avLst/>
          </a:prstGeom>
          <a:noFill/>
        </p:spPr>
        <p:txBody>
          <a:bodyPr wrap="square">
            <a:spAutoFit/>
          </a:bodyPr>
          <a:lstStyle/>
          <a:p>
            <a:pPr marL="0" marR="0" algn="just">
              <a:spcBef>
                <a:spcPts val="600"/>
              </a:spcBef>
              <a:spcAft>
                <a:spcPts val="600"/>
              </a:spcAft>
            </a:pPr>
            <a:r>
              <a:rPr lang="en-US" sz="2800" b="1" dirty="0" err="1">
                <a:solidFill>
                  <a:srgbClr val="00CCFF"/>
                </a:solidFill>
                <a:effectLst/>
                <a:latin typeface="Times New Roman" panose="02020603050405020304" pitchFamily="18" charset="0"/>
                <a:ea typeface="Times New Roman" panose="02020603050405020304" pitchFamily="18" charset="0"/>
              </a:rPr>
              <a:t>Bản</a:t>
            </a:r>
            <a:r>
              <a:rPr lang="en-US" sz="2800" b="1" dirty="0">
                <a:solidFill>
                  <a:srgbClr val="00CCFF"/>
                </a:solidFill>
                <a:effectLst/>
                <a:latin typeface="Times New Roman" panose="02020603050405020304" pitchFamily="18" charset="0"/>
                <a:ea typeface="Times New Roman" panose="02020603050405020304" pitchFamily="18" charset="0"/>
              </a:rPr>
              <a:t> tin </a:t>
            </a:r>
            <a:r>
              <a:rPr lang="en-US" sz="2800" b="1" dirty="0" err="1">
                <a:solidFill>
                  <a:srgbClr val="00CCFF"/>
                </a:solidFill>
                <a:effectLst/>
                <a:latin typeface="Times New Roman" panose="02020603050405020304" pitchFamily="18" charset="0"/>
                <a:ea typeface="Times New Roman" panose="02020603050405020304" pitchFamily="18" charset="0"/>
              </a:rPr>
              <a:t>của</a:t>
            </a:r>
            <a:r>
              <a:rPr lang="en-US" sz="2800" b="1" dirty="0">
                <a:solidFill>
                  <a:srgbClr val="00CCFF"/>
                </a:solidFill>
                <a:effectLst/>
                <a:latin typeface="Times New Roman" panose="02020603050405020304" pitchFamily="18" charset="0"/>
                <a:ea typeface="Times New Roman" panose="02020603050405020304" pitchFamily="18" charset="0"/>
              </a:rPr>
              <a:t> HS </a:t>
            </a:r>
            <a:r>
              <a:rPr lang="en-US" sz="2800" b="1" dirty="0" err="1">
                <a:solidFill>
                  <a:srgbClr val="00CCFF"/>
                </a:solidFill>
                <a:effectLst/>
                <a:latin typeface="Times New Roman" panose="02020603050405020304" pitchFamily="18" charset="0"/>
                <a:ea typeface="Times New Roman" panose="02020603050405020304" pitchFamily="18" charset="0"/>
              </a:rPr>
              <a:t>cần</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đảm</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bảo</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các</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yêu</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cầu</a:t>
            </a:r>
            <a:r>
              <a:rPr lang="en-US" sz="2800" b="1" dirty="0">
                <a:solidFill>
                  <a:srgbClr val="00CCFF"/>
                </a:solidFill>
                <a:effectLst/>
                <a:latin typeface="Times New Roman" panose="02020603050405020304" pitchFamily="18" charset="0"/>
                <a:ea typeface="Times New Roman" panose="02020603050405020304" pitchFamily="18" charset="0"/>
              </a:rPr>
              <a:t>: </a:t>
            </a:r>
            <a:endParaRPr lang="en-US" sz="2800" b="1" dirty="0">
              <a:solidFill>
                <a:srgbClr val="00CCFF"/>
              </a:solidFill>
              <a:effectLst/>
              <a:latin typeface="Times New Roman" panose="02020603050405020304" pitchFamily="18" charset="0"/>
              <a:ea typeface="Times New Roman" panose="02020603050405020304" pitchFamily="18" charset="0"/>
            </a:endParaRPr>
          </a:p>
        </p:txBody>
      </p:sp>
      <p:sp>
        <p:nvSpPr>
          <p:cNvPr id="15" name="Hộp Văn bản 14"/>
          <p:cNvSpPr txBox="1"/>
          <p:nvPr/>
        </p:nvSpPr>
        <p:spPr>
          <a:xfrm>
            <a:off x="1216372" y="786573"/>
            <a:ext cx="10209503" cy="1055608"/>
          </a:xfrm>
          <a:prstGeom prst="roundRect">
            <a:avLst/>
          </a:prstGeom>
          <a:gradFill flip="none" rotWithShape="1">
            <a:gsLst>
              <a:gs pos="66000">
                <a:srgbClr val="0088F7"/>
              </a:gs>
              <a:gs pos="92000">
                <a:srgbClr val="0099FF"/>
              </a:gs>
            </a:gsLst>
            <a:path path="circle">
              <a:fillToRect l="50000" t="50000" r="50000" b="50000"/>
            </a:path>
            <a:tileRect/>
          </a:gradFill>
          <a:ln w="28575">
            <a:noFill/>
          </a:ln>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một</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hoạt</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động</a:t>
            </a:r>
            <a:r>
              <a:rPr lang="vi-VN" sz="2800" dirty="0">
                <a:solidFill>
                  <a:srgbClr val="0D0D0D"/>
                </a:solidFill>
                <a:effectLst/>
                <a:latin typeface="Times New Roman" panose="02020603050405020304" pitchFamily="18" charset="0"/>
                <a:ea typeface="Times New Roman" panose="02020603050405020304" pitchFamily="18" charset="0"/>
              </a:rPr>
              <a:t> hay </a:t>
            </a:r>
            <a:r>
              <a:rPr lang="vi-VN" sz="2800" dirty="0" err="1">
                <a:solidFill>
                  <a:srgbClr val="0D0D0D"/>
                </a:solidFill>
                <a:effectLst/>
                <a:latin typeface="Times New Roman" panose="02020603050405020304" pitchFamily="18" charset="0"/>
                <a:ea typeface="Times New Roman" panose="02020603050405020304" pitchFamily="18" charset="0"/>
              </a:rPr>
              <a:t>sự</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kiện</a:t>
            </a:r>
            <a:r>
              <a:rPr lang="vi-VN" sz="2800" dirty="0">
                <a:solidFill>
                  <a:srgbClr val="0D0D0D"/>
                </a:solidFill>
                <a:effectLst/>
                <a:latin typeface="Times New Roman" panose="02020603050405020304" pitchFamily="18" charset="0"/>
                <a:ea typeface="Times New Roman" panose="02020603050405020304" pitchFamily="18" charset="0"/>
              </a:rPr>
              <a:t> văn </a:t>
            </a:r>
            <a:r>
              <a:rPr lang="vi-VN" sz="2800" dirty="0" err="1">
                <a:solidFill>
                  <a:srgbClr val="0D0D0D"/>
                </a:solidFill>
                <a:effectLst/>
                <a:latin typeface="Times New Roman" panose="02020603050405020304" pitchFamily="18" charset="0"/>
                <a:ea typeface="Times New Roman" panose="02020603050405020304" pitchFamily="18" charset="0"/>
              </a:rPr>
              <a:t>hoá</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giáo</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dục</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mới</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diễn</a:t>
            </a:r>
            <a:r>
              <a:rPr lang="vi-VN" sz="2800" dirty="0">
                <a:solidFill>
                  <a:srgbClr val="0D0D0D"/>
                </a:solidFill>
                <a:effectLst/>
                <a:latin typeface="Times New Roman" panose="02020603050405020304" pitchFamily="18" charset="0"/>
                <a:ea typeface="Times New Roman" panose="02020603050405020304" pitchFamily="18" charset="0"/>
              </a:rPr>
              <a:t> ra trong </a:t>
            </a:r>
            <a:r>
              <a:rPr lang="vi-VN" sz="2800" dirty="0" err="1">
                <a:solidFill>
                  <a:srgbClr val="0D0D0D"/>
                </a:solidFill>
                <a:effectLst/>
                <a:latin typeface="Times New Roman" panose="02020603050405020304" pitchFamily="18" charset="0"/>
                <a:ea typeface="Times New Roman" panose="02020603050405020304" pitchFamily="18" charset="0"/>
              </a:rPr>
              <a:t>nhà</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trường</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hoặc</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tại</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địa</a:t>
            </a:r>
            <a:r>
              <a:rPr lang="vi-VN" sz="2800" dirty="0">
                <a:solidFill>
                  <a:srgbClr val="0D0D0D"/>
                </a:solidFill>
                <a:effectLst/>
                <a:latin typeface="Times New Roman" panose="02020603050405020304" pitchFamily="18" charset="0"/>
                <a:ea typeface="Times New Roman" panose="02020603050405020304" pitchFamily="18" charset="0"/>
              </a:rPr>
              <a:t> phương</a:t>
            </a:r>
            <a:endParaRPr lang="en-US" sz="2400" dirty="0">
              <a:effectLst/>
              <a:latin typeface="Times New Roman" panose="02020603050405020304" pitchFamily="18" charset="0"/>
              <a:ea typeface="Times New Roman" panose="02020603050405020304" pitchFamily="18" charset="0"/>
            </a:endParaRPr>
          </a:p>
        </p:txBody>
      </p:sp>
      <p:sp>
        <p:nvSpPr>
          <p:cNvPr id="17" name="Hộp Văn bản 16"/>
          <p:cNvSpPr txBox="1"/>
          <p:nvPr/>
        </p:nvSpPr>
        <p:spPr>
          <a:xfrm>
            <a:off x="1348487" y="1968587"/>
            <a:ext cx="9945271" cy="1055608"/>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Chọn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Em </a:t>
            </a:r>
            <a:r>
              <a:rPr lang="vi-VN" sz="2800" dirty="0" err="1">
                <a:solidFill>
                  <a:srgbClr val="000000"/>
                </a:solidFill>
                <a:effectLst/>
                <a:latin typeface="Times New Roman" panose="02020603050405020304" pitchFamily="18" charset="0"/>
                <a:ea typeface="Times New Roman" panose="02020603050405020304" pitchFamily="18" charset="0"/>
              </a:rPr>
              <a:t>định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viết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bản</a:t>
            </a:r>
            <a:r>
              <a:rPr lang="vi-VN" sz="2800" dirty="0">
                <a:solidFill>
                  <a:srgbClr val="000000"/>
                </a:solidFill>
                <a:effectLst/>
                <a:latin typeface="Times New Roman" panose="02020603050405020304" pitchFamily="18" charset="0"/>
                <a:ea typeface="Times New Roman" panose="02020603050405020304" pitchFamily="18" charset="0"/>
              </a:rPr>
              <a:t> tin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sự</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sự</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kiện</a:t>
            </a:r>
            <a:r>
              <a:rPr lang="vi-VN" sz="2800" dirty="0">
                <a:solidFill>
                  <a:srgbClr val="000000"/>
                </a:solidFill>
                <a:effectLst/>
                <a:latin typeface="Times New Roman" panose="02020603050405020304" pitchFamily="18" charset="0"/>
                <a:ea typeface="Times New Roman" panose="02020603050405020304" pitchFamily="18" charset="0"/>
              </a:rPr>
              <a:t> văn </a:t>
            </a:r>
            <a:r>
              <a:rPr lang="vi-VN" sz="2800" dirty="0" err="1">
                <a:solidFill>
                  <a:srgbClr val="000000"/>
                </a:solidFill>
                <a:effectLst/>
                <a:latin typeface="Times New Roman" panose="02020603050405020304" pitchFamily="18" charset="0"/>
                <a:ea typeface="Times New Roman" panose="02020603050405020304" pitchFamily="18" charset="0"/>
              </a:rPr>
              <a:t>hoá</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quê hương hay </a:t>
            </a:r>
            <a:r>
              <a:rPr lang="vi-VN" sz="2800" dirty="0" err="1">
                <a:solidFill>
                  <a:srgbClr val="000000"/>
                </a:solidFill>
                <a:effectLst/>
                <a:latin typeface="Times New Roman" panose="02020603050405020304" pitchFamily="18" charset="0"/>
                <a:ea typeface="Times New Roman" panose="02020603050405020304" pitchFamily="18" charset="0"/>
              </a:rPr>
              <a:t>hoạt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giáo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trường</a:t>
            </a:r>
            <a:r>
              <a:rPr lang="vi-VN"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p:cNvSpPr txBox="1"/>
          <p:nvPr/>
        </p:nvSpPr>
        <p:spPr>
          <a:xfrm>
            <a:off x="1495772" y="3057505"/>
            <a:ext cx="1481108" cy="523220"/>
          </a:xfrm>
          <a:prstGeom prst="rect">
            <a:avLst/>
          </a:prstGeom>
          <a:noFill/>
        </p:spPr>
        <p:txBody>
          <a:bodyPr wrap="square">
            <a:spAutoFit/>
          </a:bodyPr>
          <a:lstStyle/>
          <a:p>
            <a:pPr algn="just">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p:cNvSpPr txBox="1"/>
          <p:nvPr/>
        </p:nvSpPr>
        <p:spPr>
          <a:xfrm>
            <a:off x="1653252" y="3512625"/>
            <a:ext cx="5987068" cy="523220"/>
          </a:xfrm>
          <a:prstGeom prst="rect">
            <a:avLst/>
          </a:prstGeom>
          <a:noFill/>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p:cNvSpPr txBox="1"/>
          <p:nvPr/>
        </p:nvSpPr>
        <p:spPr>
          <a:xfrm>
            <a:off x="1653252" y="4043730"/>
            <a:ext cx="5987068" cy="523220"/>
          </a:xfrm>
          <a:prstGeom prst="rect">
            <a:avLst/>
          </a:prstGeom>
          <a:noFill/>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p:cNvSpPr txBox="1"/>
          <p:nvPr/>
        </p:nvSpPr>
        <p:spPr>
          <a:xfrm>
            <a:off x="1643091" y="4574835"/>
            <a:ext cx="9782783" cy="1538883"/>
          </a:xfrm>
          <a:prstGeom prst="rect">
            <a:avLst/>
          </a:prstGeom>
          <a:noFill/>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trường</a:t>
            </a:r>
            <a:endParaRPr lang="en-US" sz="24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3"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p>
            <a:endParaRPr lang="en-US"/>
          </a:p>
        </p:txBody>
      </p:sp>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p:cNvSpPr/>
          <p:nvPr/>
        </p:nvSpPr>
        <p:spPr>
          <a:xfrm>
            <a:off x="4758474" y="326250"/>
            <a:ext cx="3602921" cy="833636"/>
          </a:xfrm>
          <a:prstGeom prst="roundRect">
            <a:avLst/>
          </a:prstGeom>
          <a:gradFill flip="none" rotWithShape="1">
            <a:gsLst>
              <a:gs pos="14000">
                <a:srgbClr val="00CCFF"/>
              </a:gs>
              <a:gs pos="71000">
                <a:srgbClr val="0033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lgerian" panose="04020705040A02060702" pitchFamily="82" charset="0"/>
                <a:cs typeface="Times New Roman" panose="02020603050405020304" pitchFamily="18" charset="0"/>
              </a:rPr>
              <a:t>KHỞI ĐỘNG</a:t>
            </a:r>
            <a:endParaRPr lang="en-US" sz="4400" b="1" dirty="0">
              <a:latin typeface="Algerian" panose="04020705040A02060702" pitchFamily="82" charset="0"/>
              <a:cs typeface="Times New Roman" panose="02020603050405020304" pitchFamily="18" charset="0"/>
            </a:endParaRPr>
          </a:p>
        </p:txBody>
      </p:sp>
      <p:sp>
        <p:nvSpPr>
          <p:cNvPr id="7" name="Rectangle 2"/>
          <p:cNvSpPr>
            <a:spLocks noChangeArrowheads="1"/>
          </p:cNvSpPr>
          <p:nvPr/>
        </p:nvSpPr>
        <p:spPr bwMode="auto">
          <a:xfrm>
            <a:off x="2287270" y="2143760"/>
            <a:ext cx="8299450" cy="424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no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Lắc</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en-US" sz="28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en-US" sz="28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en-US" sz="28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 tượng</a:t>
            </a: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vi-VN" altLang="en-US" sz="2800" i="1" dirty="0">
                <a:ln>
                  <a:noFill/>
                </a:ln>
                <a:effectLst/>
                <a:latin typeface="Times New Roman" panose="02020603050405020304" pitchFamily="18" charset="0"/>
                <a:ea typeface="Times New Roman" panose="02020603050405020304" pitchFamily="18" charset="0"/>
                <a:cs typeface="Times New Roman" panose="02020603050405020304" pitchFamily="18" charset="0"/>
                <a:sym typeface="+mn-ea"/>
              </a:rPr>
              <a:t>d. Chào mừng quý thầy cô giáo về tham dự tiết dự giờ chúng ta ngày hôm nay!</a:t>
            </a: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0"/>
          <p:cNvSpPr txBox="1"/>
          <p:nvPr/>
        </p:nvSpPr>
        <p:spPr>
          <a:xfrm>
            <a:off x="1411317" y="1160315"/>
            <a:ext cx="10097843" cy="1056259"/>
          </a:xfrm>
          <a:prstGeom prst="roundRect">
            <a:avLst/>
          </a:prstGeom>
          <a:noFill/>
          <a:ln w="28575">
            <a:solidFill>
              <a:srgbClr val="0033CC"/>
            </a:solidFill>
          </a:ln>
        </p:spPr>
        <p:txBody>
          <a:bodyPr wrap="square">
            <a:spAutoFit/>
          </a:bodyPr>
          <a:lstStyle/>
          <a:p>
            <a:pPr lvl="0" eaLnBrk="0" fontAlgn="base" hangingPunct="0">
              <a:spcBef>
                <a:spcPct val="0"/>
              </a:spcBef>
              <a:spcAft>
                <a:spcPct val="0"/>
              </a:spcAft>
            </a:pPr>
            <a:r>
              <a:rPr kumimoji="0" lang="en-US" altLang="en-US" sz="2800" b="1" i="0" u="none" strike="noStrike" cap="none" normalizeH="0" baseline="0" dirty="0" err="1">
                <a:ln>
                  <a:noFill/>
                </a:ln>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Yêu</a:t>
            </a:r>
            <a:r>
              <a:rPr kumimoji="0" lang="en-US" altLang="en-US" sz="2800" b="1" i="0" u="none" strike="noStrike" cap="none" normalizeH="0" baseline="0" dirty="0">
                <a:ln>
                  <a:noFill/>
                </a:ln>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1" i="0" u="none" strike="noStrike" cap="none" normalizeH="0" baseline="0" dirty="0" err="1">
                <a:ln>
                  <a:noFill/>
                </a:ln>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cầu</a:t>
            </a:r>
            <a:r>
              <a:rPr kumimoji="0" lang="en-US" altLang="en-US" sz="2800" b="1" i="0" u="none" strike="noStrike" cap="none" normalizeH="0" baseline="0" dirty="0">
                <a:ln>
                  <a:noFill/>
                </a:ln>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vi-VN" altLang="en-US" sz="280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ãy</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cho</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biết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nội dung</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biểu hiện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tiện</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giao</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tiếp</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trong</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trường</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hợp</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sau</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alt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3" name="Hình ảnh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80" y="3429000"/>
            <a:ext cx="1914010" cy="3216531"/>
          </a:xfrm>
          <a:prstGeom prst="rect">
            <a:avLst/>
          </a:prstGeom>
        </p:spPr>
      </p:pic>
      <p:pic>
        <p:nvPicPr>
          <p:cNvPr id="3" name="Picture 3" descr="https://giadinhphattu.vn/wp-content/uploads/2022/09/CAC-BIEN-BAO-DUONG-GIAO-NHAU-NOI-CO-TRE.jpg"/>
          <p:cNvPicPr/>
          <p:nvPr>
            <p:ph sz="half" idx="1"/>
          </p:nvPr>
        </p:nvPicPr>
        <p:blipFill>
          <a:blip r:embed="rId3">
            <a:extLst>
              <a:ext uri="{28A0092B-C50C-407E-A947-70E740481C1C}">
                <a14:useLocalDpi xmlns:a14="http://schemas.microsoft.com/office/drawing/2010/main" val="0"/>
              </a:ext>
            </a:extLst>
          </a:blip>
          <a:srcRect t="15608" b="15608"/>
          <a:stretch>
            <a:fillRect/>
          </a:stretch>
        </p:blipFill>
        <p:spPr bwMode="auto">
          <a:xfrm>
            <a:off x="3524885" y="3086100"/>
            <a:ext cx="1628775" cy="1542415"/>
          </a:xfrm>
          <a:noFill/>
          <a:ln>
            <a:noFill/>
          </a:ln>
        </p:spPr>
      </p:pic>
      <p:pic>
        <p:nvPicPr>
          <p:cNvPr id="12" name="Picture 2" descr="Icon buồn | Canva"/>
          <p:cNvPicPr/>
          <p:nvPr>
            <p:ph sz="half" idx="2"/>
          </p:nvPr>
        </p:nvPicPr>
        <p:blipFill>
          <a:blip r:embed="rId4">
            <a:extLst>
              <a:ext uri="{28A0092B-C50C-407E-A947-70E740481C1C}">
                <a14:useLocalDpi xmlns:a14="http://schemas.microsoft.com/office/drawing/2010/main" val="0"/>
              </a:ext>
            </a:extLst>
          </a:blip>
          <a:srcRect t="8009" b="8009"/>
          <a:stretch>
            <a:fillRect/>
          </a:stretch>
        </p:blipFill>
        <p:spPr bwMode="auto">
          <a:xfrm>
            <a:off x="5505450" y="4413885"/>
            <a:ext cx="1181735" cy="1246505"/>
          </a:xfr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barn(inVertical)">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wipe(down)">
                                      <p:cBhvr>
                                        <p:cTn id="4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303760" cy="6858000"/>
          </a:xfrm>
          <a:prstGeom prst="rect">
            <a:avLst/>
          </a:prstGeom>
        </p:spPr>
      </p:pic>
      <p:sp>
        <p:nvSpPr>
          <p:cNvPr id="14" name="Hộp Văn bản 13"/>
          <p:cNvSpPr txBox="1"/>
          <p:nvPr/>
        </p:nvSpPr>
        <p:spPr>
          <a:xfrm>
            <a:off x="1216372" y="171223"/>
            <a:ext cx="7051040" cy="523220"/>
          </a:xfrm>
          <a:prstGeom prst="rect">
            <a:avLst/>
          </a:prstGeom>
          <a:noFill/>
        </p:spPr>
        <p:txBody>
          <a:bodyPr wrap="square">
            <a:spAutoFit/>
          </a:bodyPr>
          <a:lstStyle/>
          <a:p>
            <a:pPr marL="0" marR="0" algn="just">
              <a:spcBef>
                <a:spcPts val="600"/>
              </a:spcBef>
              <a:spcAft>
                <a:spcPts val="600"/>
              </a:spcAft>
            </a:pPr>
            <a:r>
              <a:rPr lang="en-US" sz="2800" b="1" dirty="0" err="1">
                <a:solidFill>
                  <a:srgbClr val="00CCFF"/>
                </a:solidFill>
                <a:effectLst/>
                <a:latin typeface="Times New Roman" panose="02020603050405020304" pitchFamily="18" charset="0"/>
                <a:ea typeface="Times New Roman" panose="02020603050405020304" pitchFamily="18" charset="0"/>
              </a:rPr>
              <a:t>Bản</a:t>
            </a:r>
            <a:r>
              <a:rPr lang="en-US" sz="2800" b="1" dirty="0">
                <a:solidFill>
                  <a:srgbClr val="00CCFF"/>
                </a:solidFill>
                <a:effectLst/>
                <a:latin typeface="Times New Roman" panose="02020603050405020304" pitchFamily="18" charset="0"/>
                <a:ea typeface="Times New Roman" panose="02020603050405020304" pitchFamily="18" charset="0"/>
              </a:rPr>
              <a:t> tin </a:t>
            </a:r>
            <a:r>
              <a:rPr lang="en-US" sz="2800" b="1" dirty="0" err="1">
                <a:solidFill>
                  <a:srgbClr val="00CCFF"/>
                </a:solidFill>
                <a:effectLst/>
                <a:latin typeface="Times New Roman" panose="02020603050405020304" pitchFamily="18" charset="0"/>
                <a:ea typeface="Times New Roman" panose="02020603050405020304" pitchFamily="18" charset="0"/>
              </a:rPr>
              <a:t>của</a:t>
            </a:r>
            <a:r>
              <a:rPr lang="en-US" sz="2800" b="1" dirty="0">
                <a:solidFill>
                  <a:srgbClr val="00CCFF"/>
                </a:solidFill>
                <a:effectLst/>
                <a:latin typeface="Times New Roman" panose="02020603050405020304" pitchFamily="18" charset="0"/>
                <a:ea typeface="Times New Roman" panose="02020603050405020304" pitchFamily="18" charset="0"/>
              </a:rPr>
              <a:t> HS </a:t>
            </a:r>
            <a:r>
              <a:rPr lang="en-US" sz="2800" b="1" dirty="0" err="1">
                <a:solidFill>
                  <a:srgbClr val="00CCFF"/>
                </a:solidFill>
                <a:effectLst/>
                <a:latin typeface="Times New Roman" panose="02020603050405020304" pitchFamily="18" charset="0"/>
                <a:ea typeface="Times New Roman" panose="02020603050405020304" pitchFamily="18" charset="0"/>
              </a:rPr>
              <a:t>cần</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đảm</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bảo</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các</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yêu</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cầu</a:t>
            </a:r>
            <a:r>
              <a:rPr lang="en-US" sz="2800" b="1" dirty="0">
                <a:solidFill>
                  <a:srgbClr val="00CCFF"/>
                </a:solidFill>
                <a:effectLst/>
                <a:latin typeface="Times New Roman" panose="02020603050405020304" pitchFamily="18" charset="0"/>
                <a:ea typeface="Times New Roman" panose="02020603050405020304" pitchFamily="18" charset="0"/>
              </a:rPr>
              <a:t>: </a:t>
            </a:r>
            <a:endParaRPr lang="en-US" sz="2800" b="1" dirty="0">
              <a:solidFill>
                <a:srgbClr val="00CCFF"/>
              </a:solidFill>
              <a:effectLst/>
              <a:latin typeface="Times New Roman" panose="02020603050405020304" pitchFamily="18" charset="0"/>
              <a:ea typeface="Times New Roman" panose="02020603050405020304" pitchFamily="18" charset="0"/>
            </a:endParaRPr>
          </a:p>
        </p:txBody>
      </p:sp>
      <p:sp>
        <p:nvSpPr>
          <p:cNvPr id="15" name="Hộp Văn bản 14"/>
          <p:cNvSpPr txBox="1"/>
          <p:nvPr/>
        </p:nvSpPr>
        <p:spPr>
          <a:xfrm>
            <a:off x="1348487" y="694443"/>
            <a:ext cx="10209503" cy="1055608"/>
          </a:xfrm>
          <a:prstGeom prst="roundRect">
            <a:avLst/>
          </a:prstGeom>
          <a:gradFill flip="none" rotWithShape="1">
            <a:gsLst>
              <a:gs pos="66000">
                <a:srgbClr val="0088F7"/>
              </a:gs>
              <a:gs pos="92000">
                <a:srgbClr val="0099FF"/>
              </a:gs>
            </a:gsLst>
            <a:path path="circle">
              <a:fillToRect l="50000" t="50000" r="50000" b="50000"/>
            </a:path>
            <a:tileRect/>
          </a:gradFill>
          <a:ln w="28575">
            <a:noFill/>
          </a:ln>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một</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hoạt</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động</a:t>
            </a:r>
            <a:r>
              <a:rPr lang="vi-VN" sz="2800" dirty="0">
                <a:solidFill>
                  <a:srgbClr val="0D0D0D"/>
                </a:solidFill>
                <a:effectLst/>
                <a:latin typeface="Times New Roman" panose="02020603050405020304" pitchFamily="18" charset="0"/>
                <a:ea typeface="Times New Roman" panose="02020603050405020304" pitchFamily="18" charset="0"/>
              </a:rPr>
              <a:t> hay </a:t>
            </a:r>
            <a:r>
              <a:rPr lang="vi-VN" sz="2800" dirty="0" err="1">
                <a:solidFill>
                  <a:srgbClr val="0D0D0D"/>
                </a:solidFill>
                <a:effectLst/>
                <a:latin typeface="Times New Roman" panose="02020603050405020304" pitchFamily="18" charset="0"/>
                <a:ea typeface="Times New Roman" panose="02020603050405020304" pitchFamily="18" charset="0"/>
              </a:rPr>
              <a:t>sự</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kiện</a:t>
            </a:r>
            <a:r>
              <a:rPr lang="vi-VN" sz="2800" dirty="0">
                <a:solidFill>
                  <a:srgbClr val="0D0D0D"/>
                </a:solidFill>
                <a:effectLst/>
                <a:latin typeface="Times New Roman" panose="02020603050405020304" pitchFamily="18" charset="0"/>
                <a:ea typeface="Times New Roman" panose="02020603050405020304" pitchFamily="18" charset="0"/>
              </a:rPr>
              <a:t> văn </a:t>
            </a:r>
            <a:r>
              <a:rPr lang="vi-VN" sz="2800" dirty="0" err="1">
                <a:solidFill>
                  <a:srgbClr val="0D0D0D"/>
                </a:solidFill>
                <a:effectLst/>
                <a:latin typeface="Times New Roman" panose="02020603050405020304" pitchFamily="18" charset="0"/>
                <a:ea typeface="Times New Roman" panose="02020603050405020304" pitchFamily="18" charset="0"/>
              </a:rPr>
              <a:t>hoá</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giáo</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dục</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mới</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diễn</a:t>
            </a:r>
            <a:r>
              <a:rPr lang="vi-VN" sz="2800" dirty="0">
                <a:solidFill>
                  <a:srgbClr val="0D0D0D"/>
                </a:solidFill>
                <a:effectLst/>
                <a:latin typeface="Times New Roman" panose="02020603050405020304" pitchFamily="18" charset="0"/>
                <a:ea typeface="Times New Roman" panose="02020603050405020304" pitchFamily="18" charset="0"/>
              </a:rPr>
              <a:t> ra trong </a:t>
            </a:r>
            <a:r>
              <a:rPr lang="vi-VN" sz="2800" dirty="0" err="1">
                <a:solidFill>
                  <a:srgbClr val="0D0D0D"/>
                </a:solidFill>
                <a:effectLst/>
                <a:latin typeface="Times New Roman" panose="02020603050405020304" pitchFamily="18" charset="0"/>
                <a:ea typeface="Times New Roman" panose="02020603050405020304" pitchFamily="18" charset="0"/>
              </a:rPr>
              <a:t>nhà</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trường</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hoặc</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tại</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địa</a:t>
            </a:r>
            <a:r>
              <a:rPr lang="vi-VN" sz="2800" dirty="0">
                <a:solidFill>
                  <a:srgbClr val="0D0D0D"/>
                </a:solidFill>
                <a:effectLst/>
                <a:latin typeface="Times New Roman" panose="02020603050405020304" pitchFamily="18" charset="0"/>
                <a:ea typeface="Times New Roman" panose="02020603050405020304" pitchFamily="18" charset="0"/>
              </a:rPr>
              <a:t> phương</a:t>
            </a:r>
            <a:endParaRPr lang="en-US" sz="2400" dirty="0">
              <a:effectLst/>
              <a:latin typeface="Times New Roman" panose="02020603050405020304" pitchFamily="18" charset="0"/>
              <a:ea typeface="Times New Roman" panose="02020603050405020304" pitchFamily="18" charset="0"/>
            </a:endParaRPr>
          </a:p>
        </p:txBody>
      </p:sp>
      <p:sp>
        <p:nvSpPr>
          <p:cNvPr id="17" name="Hộp Văn bản 16"/>
          <p:cNvSpPr txBox="1"/>
          <p:nvPr/>
        </p:nvSpPr>
        <p:spPr>
          <a:xfrm>
            <a:off x="1348487" y="1825837"/>
            <a:ext cx="9945271" cy="1055608"/>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Em </a:t>
            </a:r>
            <a:r>
              <a:rPr lang="vi-VN" sz="2800" dirty="0" err="1">
                <a:solidFill>
                  <a:srgbClr val="000000"/>
                </a:solidFill>
                <a:effectLst/>
                <a:latin typeface="Times New Roman" panose="02020603050405020304" pitchFamily="18" charset="0"/>
                <a:ea typeface="Times New Roman" panose="02020603050405020304" pitchFamily="18" charset="0"/>
              </a:rPr>
              <a:t>định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giới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thiệu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thông tin </a:t>
            </a:r>
            <a:r>
              <a:rPr lang="vi-VN" sz="2800" dirty="0" err="1">
                <a:solidFill>
                  <a:srgbClr val="000000"/>
                </a:solidFill>
                <a:effectLst/>
                <a:latin typeface="Times New Roman" panose="02020603050405020304" pitchFamily="18" charset="0"/>
                <a:ea typeface="Times New Roman" panose="02020603050405020304" pitchFamily="18" charset="0"/>
              </a:rPr>
              <a:t>chính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sự</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gian, </a:t>
            </a:r>
            <a:r>
              <a:rPr lang="vi-VN" sz="2800" dirty="0" err="1">
                <a:solidFill>
                  <a:srgbClr val="000000"/>
                </a:solidFill>
                <a:effectLst/>
                <a:latin typeface="Times New Roman" panose="02020603050405020304" pitchFamily="18" charset="0"/>
                <a:ea typeface="Times New Roman" panose="02020603050405020304" pitchFamily="18" charset="0"/>
              </a:rPr>
              <a:t>địa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điểm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tổ</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chức</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ai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các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hoạt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chính</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Hộp Văn bản 1"/>
          <p:cNvSpPr txBox="1"/>
          <p:nvPr/>
        </p:nvSpPr>
        <p:spPr>
          <a:xfrm>
            <a:off x="1348487" y="2957231"/>
            <a:ext cx="9945271" cy="1055608"/>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vắn</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tổng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tường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Hộp Văn bản 7"/>
          <p:cNvSpPr txBox="1"/>
          <p:nvPr/>
        </p:nvSpPr>
        <p:spPr>
          <a:xfrm>
            <a:off x="1348487" y="4121271"/>
            <a:ext cx="9945271" cy="1055608"/>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tiện</a:t>
            </a:r>
            <a:r>
              <a:rPr lang="en-US" sz="2800" dirty="0">
                <a:effectLst/>
                <a:latin typeface="Times New Roman" panose="02020603050405020304" pitchFamily="18" charset="0"/>
                <a:ea typeface="Times New Roman" panose="02020603050405020304" pitchFamily="18" charset="0"/>
              </a:rPr>
              <a:t> phi </a:t>
            </a:r>
            <a:r>
              <a:rPr lang="en-US" sz="2800" dirty="0" err="1">
                <a:effectLst/>
                <a:latin typeface="Times New Roman" panose="02020603050405020304" pitchFamily="18" charset="0"/>
                <a:ea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p:cNvSpPr txBox="1"/>
          <p:nvPr/>
        </p:nvSpPr>
        <p:spPr>
          <a:xfrm>
            <a:off x="1348487" y="5251132"/>
            <a:ext cx="9945271" cy="1055608"/>
          </a:xfrm>
          <a:prstGeom prst="roundRect">
            <a:avLst/>
          </a:prstGeom>
          <a:noFill/>
          <a:ln w="28575">
            <a:solidFill>
              <a:srgbClr val="00CCFF"/>
            </a:solidFill>
          </a:ln>
        </p:spPr>
        <p:txBody>
          <a:bodyPr wrap="square">
            <a:spAutoFit/>
          </a:bodyPr>
          <a:lstStyle/>
          <a:p>
            <a:pPr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tin.</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p:cNvSpPr txBox="1"/>
          <p:nvPr/>
        </p:nvSpPr>
        <p:spPr>
          <a:xfrm>
            <a:off x="1612718" y="6136133"/>
            <a:ext cx="9945271" cy="578882"/>
          </a:xfrm>
          <a:prstGeom prst="roundRect">
            <a:avLst/>
          </a:prstGeom>
          <a:noFill/>
          <a:ln w="28575">
            <a:noFill/>
          </a:ln>
        </p:spPr>
        <p:txBody>
          <a:bodyPr wrap="square">
            <a:spAutoFit/>
          </a:bodyPr>
          <a:lstStyle/>
          <a:p>
            <a:pPr algn="ctr">
              <a:spcBef>
                <a:spcPts val="600"/>
              </a:spcBef>
              <a:spcAft>
                <a:spcPts val="600"/>
              </a:spcAft>
            </a:pP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8"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noFill/>
        </p:spPr>
        <p:txBody>
          <a:bodyPr wrap="square" lIns="0" tIns="0" rIns="0" bIns="0">
            <a:normAutofit/>
          </a:bodyPr>
          <a:lstStyle/>
          <a:p>
            <a:r>
              <a:rPr lang="en-US" sz="3600" spc="0" dirty="0">
                <a:solidFill>
                  <a:schemeClr val="tx1"/>
                </a:solidFill>
                <a:latin typeface="+mj-lt"/>
              </a:rPr>
              <a:t>Your title here</a:t>
            </a:r>
            <a:endParaRPr lang="en-US" sz="3600" spc="0" dirty="0">
              <a:solidFill>
                <a:schemeClr val="tx1"/>
              </a:solidFill>
            </a:endParaRPr>
          </a:p>
        </p:txBody>
      </p:sp>
      <p:pic>
        <p:nvPicPr>
          <p:cNvPr id="5" name="Content Placeholder 4"/>
          <p:cNvPicPr>
            <a:picLocks noChangeAspect="1"/>
          </p:cNvPicPr>
          <p:nvPr>
            <p:ph idx="1"/>
          </p:nvPr>
        </p:nvPicPr>
        <p:blipFill>
          <a:blip r:embed="rId2"/>
          <a:stretch>
            <a:fillRect/>
          </a:stretch>
        </p:blipFill>
        <p:spPr>
          <a:xfrm>
            <a:off x="635" y="0"/>
            <a:ext cx="12190730" cy="68580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0" y="635"/>
            <a:ext cx="5608320" cy="6857365"/>
          </a:xfrm>
          <a:prstGeom prst="rect">
            <a:avLst/>
          </a:prstGeom>
        </p:spPr>
      </p:pic>
      <p:pic>
        <p:nvPicPr>
          <p:cNvPr id="5" name="Picture 4"/>
          <p:cNvPicPr>
            <a:picLocks noChangeAspect="1"/>
          </p:cNvPicPr>
          <p:nvPr/>
        </p:nvPicPr>
        <p:blipFill>
          <a:blip r:embed="rId2"/>
          <a:stretch>
            <a:fillRect/>
          </a:stretch>
        </p:blipFill>
        <p:spPr>
          <a:xfrm>
            <a:off x="5749925" y="0"/>
            <a:ext cx="6269355" cy="68580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844800" y="-71120"/>
            <a:ext cx="7040880" cy="584775"/>
          </a:xfrm>
          <a:prstGeom prst="rect">
            <a:avLst/>
          </a:prstGeom>
          <a:noFill/>
        </p:spPr>
        <p:txBody>
          <a:bodyPr wrap="square">
            <a:spAutoFit/>
          </a:bodyPr>
          <a:lstStyle/>
          <a:p>
            <a:r>
              <a:rPr lang="en-US" sz="3200"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Bảng</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kiểm</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đánh</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giá</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bản</a:t>
            </a:r>
            <a:r>
              <a:rPr lang="en-US" sz="3200" b="1" dirty="0">
                <a:solidFill>
                  <a:srgbClr val="0033CC"/>
                </a:solidFill>
                <a:effectLst/>
                <a:latin typeface="Times New Roman" panose="02020603050405020304" pitchFamily="18" charset="0"/>
                <a:ea typeface="Times New Roman" panose="02020603050405020304" pitchFamily="18" charset="0"/>
              </a:rPr>
              <a:t> tin </a:t>
            </a:r>
            <a:r>
              <a:rPr lang="en-US" sz="3200" b="1" dirty="0" err="1">
                <a:solidFill>
                  <a:srgbClr val="0033CC"/>
                </a:solidFill>
                <a:effectLst/>
                <a:latin typeface="Times New Roman" panose="02020603050405020304" pitchFamily="18" charset="0"/>
                <a:ea typeface="Times New Roman" panose="02020603050405020304" pitchFamily="18" charset="0"/>
              </a:rPr>
              <a:t>của</a:t>
            </a:r>
            <a:r>
              <a:rPr lang="en-US" sz="3200" b="1" dirty="0">
                <a:solidFill>
                  <a:srgbClr val="0033CC"/>
                </a:solidFill>
                <a:effectLst/>
                <a:latin typeface="Times New Roman" panose="02020603050405020304" pitchFamily="18" charset="0"/>
                <a:ea typeface="Times New Roman" panose="02020603050405020304" pitchFamily="18" charset="0"/>
              </a:rPr>
              <a:t> HS: </a:t>
            </a:r>
            <a:endParaRPr lang="en-US" sz="3200" dirty="0">
              <a:solidFill>
                <a:srgbClr val="0033CC"/>
              </a:solidFill>
            </a:endParaRPr>
          </a:p>
        </p:txBody>
      </p:sp>
      <p:graphicFrame>
        <p:nvGraphicFramePr>
          <p:cNvPr id="8" name="Bảng 7"/>
          <p:cNvGraphicFramePr>
            <a:graphicFrameLocks noGrp="1"/>
          </p:cNvGraphicFramePr>
          <p:nvPr/>
        </p:nvGraphicFramePr>
        <p:xfrm>
          <a:off x="158032" y="513655"/>
          <a:ext cx="11875936" cy="6242395"/>
        </p:xfrm>
        <a:graphic>
          <a:graphicData uri="http://schemas.openxmlformats.org/drawingml/2006/table">
            <a:tbl>
              <a:tblPr firstRow="1" firstCol="1" lastRow="1" lastCol="1" bandRow="1" bandCol="1">
                <a:tableStyleId>{5C22544A-7EE6-4342-B048-85BDC9FD1C3A}</a:tableStyleId>
              </a:tblPr>
              <a:tblGrid>
                <a:gridCol w="1999009"/>
                <a:gridCol w="7660290"/>
                <a:gridCol w="2216637"/>
              </a:tblGrid>
              <a:tr h="327336">
                <a:tc>
                  <a:txBody>
                    <a:bodyPr/>
                    <a:lstStyle/>
                    <a:p>
                      <a:pPr marL="0" marR="0" algn="ctr">
                        <a:lnSpc>
                          <a:spcPct val="115000"/>
                        </a:lnSpc>
                        <a:spcBef>
                          <a:spcPts val="600"/>
                        </a:spcBef>
                        <a:spcAft>
                          <a:spcPts val="600"/>
                        </a:spcAft>
                      </a:pPr>
                      <a:r>
                        <a:rPr lang="en-US" sz="2550" dirty="0" err="1">
                          <a:effectLst/>
                          <a:latin typeface="Times New Roman" panose="02020603050405020304" pitchFamily="18" charset="0"/>
                          <a:cs typeface="Times New Roman" panose="02020603050405020304" pitchFamily="18" charset="0"/>
                        </a:rPr>
                        <a:t>Tiêu</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chí</a:t>
                      </a:r>
                      <a:endParaRPr lang="en-US" sz="2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15000"/>
                        </a:lnSpc>
                        <a:spcBef>
                          <a:spcPts val="600"/>
                        </a:spcBef>
                        <a:spcAft>
                          <a:spcPts val="600"/>
                        </a:spcAft>
                      </a:pPr>
                      <a:r>
                        <a:rPr lang="en-US" sz="2550" dirty="0" err="1">
                          <a:effectLst/>
                          <a:latin typeface="Times New Roman" panose="02020603050405020304" pitchFamily="18" charset="0"/>
                          <a:cs typeface="Times New Roman" panose="02020603050405020304" pitchFamily="18" charset="0"/>
                        </a:rPr>
                        <a:t>Mô</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tả</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tiêu</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chí</a:t>
                      </a:r>
                      <a:endParaRPr lang="en-US" sz="2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15000"/>
                        </a:lnSpc>
                        <a:spcBef>
                          <a:spcPts val="600"/>
                        </a:spcBef>
                        <a:spcAft>
                          <a:spcPts val="600"/>
                        </a:spcAft>
                      </a:pPr>
                      <a:r>
                        <a:rPr lang="en-US" sz="2550" dirty="0" err="1">
                          <a:effectLst/>
                          <a:latin typeface="Times New Roman" panose="02020603050405020304" pitchFamily="18" charset="0"/>
                          <a:cs typeface="Times New Roman" panose="02020603050405020304" pitchFamily="18" charset="0"/>
                        </a:rPr>
                        <a:t>Đạt</a:t>
                      </a:r>
                      <a:r>
                        <a:rPr lang="en-US" sz="2550" dirty="0">
                          <a:effectLst/>
                          <a:latin typeface="Times New Roman" panose="02020603050405020304" pitchFamily="18" charset="0"/>
                          <a:cs typeface="Times New Roman" panose="02020603050405020304" pitchFamily="18" charset="0"/>
                        </a:rPr>
                        <a:t>/</a:t>
                      </a:r>
                      <a:r>
                        <a:rPr lang="en-US" sz="2550" dirty="0" err="1">
                          <a:effectLst/>
                          <a:latin typeface="Times New Roman" panose="02020603050405020304" pitchFamily="18" charset="0"/>
                          <a:cs typeface="Times New Roman" panose="02020603050405020304" pitchFamily="18" charset="0"/>
                        </a:rPr>
                        <a:t>Chưa</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đạt</a:t>
                      </a:r>
                      <a:endParaRPr lang="en-US" sz="2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r>
              <a:tr h="327336">
                <a:tc rowSpan="2">
                  <a:txBody>
                    <a:bodyPr/>
                    <a:lstStyle/>
                    <a:p>
                      <a:pPr marL="0" marR="0" algn="just">
                        <a:lnSpc>
                          <a:spcPct val="115000"/>
                        </a:lnSpc>
                        <a:spcBef>
                          <a:spcPts val="600"/>
                        </a:spcBef>
                        <a:spcAft>
                          <a:spcPts val="600"/>
                        </a:spcAft>
                      </a:pPr>
                      <a:r>
                        <a:rPr lang="en-US" sz="2550" dirty="0" err="1">
                          <a:effectLst/>
                          <a:latin typeface="Times New Roman" panose="02020603050405020304" pitchFamily="18" charset="0"/>
                          <a:cs typeface="Times New Roman" panose="02020603050405020304" pitchFamily="18" charset="0"/>
                        </a:rPr>
                        <a:t>Hình</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thức</a:t>
                      </a:r>
                      <a:endParaRPr lang="en-US" sz="2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Đảm</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bảo</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hình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thức</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ngắn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gọn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của</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bản</a:t>
                      </a:r>
                      <a:r>
                        <a:rPr lang="en-US" sz="2550" b="0" dirty="0">
                          <a:solidFill>
                            <a:schemeClr val="tx1"/>
                          </a:solidFill>
                          <a:effectLst/>
                          <a:latin typeface="Times New Roman" panose="02020603050405020304" pitchFamily="18" charset="0"/>
                          <a:cs typeface="Times New Roman" panose="02020603050405020304" pitchFamily="18" charset="0"/>
                        </a:rPr>
                        <a:t> tin</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a:solidFill>
                            <a:schemeClr val="tx1"/>
                          </a:solidFill>
                          <a:effectLst/>
                          <a:latin typeface="Times New Roman" panose="02020603050405020304" pitchFamily="18" charset="0"/>
                          <a:cs typeface="Times New Roman" panose="02020603050405020304" pitchFamily="18" charset="0"/>
                        </a:rPr>
                        <a:t> </a:t>
                      </a:r>
                      <a:endParaRPr lang="en-US" sz="255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3224">
                <a:tc vMerge="1">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Có</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thể</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sử</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dụng</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các</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phương</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tiện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giao</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tiếp</a:t>
                      </a:r>
                      <a:r>
                        <a:rPr lang="en-US" sz="2550" b="0" dirty="0">
                          <a:solidFill>
                            <a:schemeClr val="tx1"/>
                          </a:solidFill>
                          <a:effectLst/>
                          <a:latin typeface="Times New Roman" panose="02020603050405020304" pitchFamily="18" charset="0"/>
                          <a:cs typeface="Times New Roman" panose="02020603050405020304" pitchFamily="18" charset="0"/>
                        </a:rPr>
                        <a:t> phi </a:t>
                      </a:r>
                      <a:r>
                        <a:rPr lang="en-US" sz="2550" b="0" dirty="0" err="1">
                          <a:solidFill>
                            <a:schemeClr val="tx1"/>
                          </a:solidFill>
                          <a:effectLst/>
                          <a:latin typeface="Times New Roman" panose="02020603050405020304" pitchFamily="18" charset="0"/>
                          <a:cs typeface="Times New Roman" panose="02020603050405020304" pitchFamily="18" charset="0"/>
                        </a:rPr>
                        <a:t>ngôn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ngữ</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hình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ảnh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số</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liệu</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biểu</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đồ</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sơ</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đồ</a:t>
                      </a:r>
                      <a:r>
                        <a:rPr lang="en-US" sz="2550" b="0" dirty="0">
                          <a:solidFill>
                            <a:schemeClr val="tx1"/>
                          </a:solidFill>
                          <a:effectLst/>
                          <a:latin typeface="Times New Roman" panose="02020603050405020304" pitchFamily="18" charset="0"/>
                          <a:cs typeface="Times New Roman" panose="02020603050405020304" pitchFamily="18" charset="0"/>
                        </a:rPr>
                        <a:t>,…</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a:solidFill>
                            <a:schemeClr val="tx1"/>
                          </a:solidFill>
                          <a:effectLst/>
                          <a:latin typeface="Times New Roman" panose="02020603050405020304" pitchFamily="18" charset="0"/>
                          <a:cs typeface="Times New Roman" panose="02020603050405020304" pitchFamily="18" charset="0"/>
                        </a:rPr>
                        <a:t> </a:t>
                      </a:r>
                      <a:endParaRPr lang="en-US" sz="255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7336">
                <a:tc rowSpan="3">
                  <a:txBody>
                    <a:bodyPr/>
                    <a:lstStyle/>
                    <a:p>
                      <a:pPr marL="0" marR="0" algn="just">
                        <a:lnSpc>
                          <a:spcPct val="115000"/>
                        </a:lnSpc>
                        <a:spcBef>
                          <a:spcPts val="600"/>
                        </a:spcBef>
                        <a:spcAft>
                          <a:spcPts val="600"/>
                        </a:spcAft>
                      </a:pPr>
                      <a:r>
                        <a:rPr lang="en-US" sz="2550">
                          <a:effectLst/>
                          <a:latin typeface="Times New Roman" panose="02020603050405020304" pitchFamily="18" charset="0"/>
                          <a:cs typeface="Times New Roman" panose="02020603050405020304" pitchFamily="18" charset="0"/>
                        </a:rPr>
                        <a:t>Nội dung</a:t>
                      </a:r>
                      <a:endParaRPr lang="en-US" sz="2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15000"/>
                        </a:lnSpc>
                        <a:spcBef>
                          <a:spcPts val="600"/>
                        </a:spcBef>
                        <a:spcAft>
                          <a:spcPts val="600"/>
                        </a:spcAft>
                      </a:pPr>
                      <a:r>
                        <a:rPr lang="en-US" sz="2550" b="0">
                          <a:solidFill>
                            <a:schemeClr val="tx1"/>
                          </a:solidFill>
                          <a:effectLst/>
                          <a:latin typeface="Times New Roman" panose="02020603050405020304" pitchFamily="18" charset="0"/>
                          <a:cs typeface="Times New Roman" panose="02020603050405020304" pitchFamily="18" charset="0"/>
                        </a:rPr>
                        <a:t>- Có nhan đề (nếu cần)</a:t>
                      </a:r>
                      <a:endParaRPr lang="en-US" sz="255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a:solidFill>
                            <a:schemeClr val="tx1"/>
                          </a:solidFill>
                          <a:effectLst/>
                          <a:latin typeface="Times New Roman" panose="02020603050405020304" pitchFamily="18" charset="0"/>
                          <a:cs typeface="Times New Roman" panose="02020603050405020304" pitchFamily="18" charset="0"/>
                        </a:rPr>
                        <a:t> </a:t>
                      </a:r>
                      <a:endParaRPr lang="en-US" sz="255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39112">
                <a:tc vMerge="1">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Nêu</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được</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những</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thông</a:t>
                      </a:r>
                      <a:r>
                        <a:rPr lang="en-US" sz="2550" b="0" dirty="0">
                          <a:solidFill>
                            <a:schemeClr val="tx1"/>
                          </a:solidFill>
                          <a:effectLst/>
                          <a:latin typeface="Times New Roman" panose="02020603050405020304" pitchFamily="18" charset="0"/>
                          <a:cs typeface="Times New Roman" panose="02020603050405020304" pitchFamily="18" charset="0"/>
                        </a:rPr>
                        <a:t> tin </a:t>
                      </a:r>
                      <a:r>
                        <a:rPr lang="en-US" sz="2550" b="0" dirty="0" err="1">
                          <a:solidFill>
                            <a:schemeClr val="tx1"/>
                          </a:solidFill>
                          <a:effectLst/>
                          <a:latin typeface="Times New Roman" panose="02020603050405020304" pitchFamily="18" charset="0"/>
                          <a:cs typeface="Times New Roman" panose="02020603050405020304" pitchFamily="18" charset="0"/>
                        </a:rPr>
                        <a:t>chính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mang</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tính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thời</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sự</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về</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sự</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kiện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Việc</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gì</a:t>
                      </a:r>
                      <a:r>
                        <a:rPr lang="en-US" sz="2550" b="0" dirty="0">
                          <a:solidFill>
                            <a:schemeClr val="tx1"/>
                          </a:solidFill>
                          <a:effectLst/>
                          <a:latin typeface="Times New Roman" panose="02020603050405020304" pitchFamily="18" charset="0"/>
                          <a:cs typeface="Times New Roman" panose="02020603050405020304" pitchFamily="18" charset="0"/>
                        </a:rPr>
                        <a:t>? Ai </a:t>
                      </a:r>
                      <a:r>
                        <a:rPr lang="en-US" sz="2550" b="0" dirty="0" err="1">
                          <a:solidFill>
                            <a:schemeClr val="tx1"/>
                          </a:solidFill>
                          <a:effectLst/>
                          <a:latin typeface="Times New Roman" panose="02020603050405020304" pitchFamily="18" charset="0"/>
                          <a:cs typeface="Times New Roman" panose="02020603050405020304" pitchFamily="18" charset="0"/>
                        </a:rPr>
                        <a:t>liên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quan</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Xảy</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ra</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khi</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nào</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Xảy</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ra</a:t>
                      </a:r>
                      <a:r>
                        <a:rPr lang="en-US" sz="2550" b="0" dirty="0">
                          <a:solidFill>
                            <a:schemeClr val="tx1"/>
                          </a:solidFill>
                          <a:effectLst/>
                          <a:latin typeface="Times New Roman" panose="02020603050405020304" pitchFamily="18" charset="0"/>
                          <a:cs typeface="Times New Roman" panose="02020603050405020304" pitchFamily="18" charset="0"/>
                        </a:rPr>
                        <a:t> ở </a:t>
                      </a:r>
                      <a:r>
                        <a:rPr lang="en-US" sz="2550" b="0" dirty="0" err="1">
                          <a:solidFill>
                            <a:schemeClr val="tx1"/>
                          </a:solidFill>
                          <a:effectLst/>
                          <a:latin typeface="Times New Roman" panose="02020603050405020304" pitchFamily="18" charset="0"/>
                          <a:cs typeface="Times New Roman" panose="02020603050405020304" pitchFamily="18" charset="0"/>
                        </a:rPr>
                        <a:t>đâu</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Tại</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sao</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xảy</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ra</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Xảy</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ra</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thế</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nào</a:t>
                      </a:r>
                      <a:r>
                        <a:rPr lang="en-US" sz="2550" b="0" dirty="0">
                          <a:solidFill>
                            <a:schemeClr val="tx1"/>
                          </a:solidFill>
                          <a:effectLst/>
                          <a:latin typeface="Times New Roman" panose="02020603050405020304" pitchFamily="18" charset="0"/>
                          <a:cs typeface="Times New Roman" panose="02020603050405020304" pitchFamily="18" charset="0"/>
                        </a:rPr>
                        <a:t>?</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3224">
                <a:tc vMerge="1">
                  <a:tcPr/>
                </a:tc>
                <a:tc>
                  <a:txBody>
                    <a:bodyPr/>
                    <a:lstStyle/>
                    <a:p>
                      <a:pPr marL="0" marR="0" algn="just">
                        <a:lnSpc>
                          <a:spcPct val="115000"/>
                        </a:lnSpc>
                        <a:spcBef>
                          <a:spcPts val="600"/>
                        </a:spcBef>
                        <a:spcAft>
                          <a:spcPts val="600"/>
                        </a:spcAft>
                      </a:pPr>
                      <a:r>
                        <a:rPr lang="en-US" sz="2550" b="0">
                          <a:solidFill>
                            <a:schemeClr val="tx1"/>
                          </a:solidFill>
                          <a:effectLst/>
                          <a:latin typeface="Times New Roman" panose="02020603050405020304" pitchFamily="18" charset="0"/>
                          <a:cs typeface="Times New Roman" panose="02020603050405020304" pitchFamily="18" charset="0"/>
                        </a:rPr>
                        <a:t>Đã thể hiện được mục đích và quan điểm của người viết trong bản tin.</a:t>
                      </a:r>
                      <a:endParaRPr lang="en-US" sz="255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algn="just">
                        <a:lnSpc>
                          <a:spcPct val="115000"/>
                        </a:lnSpc>
                        <a:spcBef>
                          <a:spcPts val="600"/>
                        </a:spcBef>
                        <a:spcAft>
                          <a:spcPts val="600"/>
                        </a:spcAft>
                      </a:pPr>
                      <a:r>
                        <a:rPr lang="en-US" sz="2550">
                          <a:effectLst/>
                          <a:latin typeface="Times New Roman" panose="02020603050405020304" pitchFamily="18" charset="0"/>
                          <a:cs typeface="Times New Roman" panose="02020603050405020304" pitchFamily="18" charset="0"/>
                        </a:rPr>
                        <a:t>Chính tả, ngữ pháp của chữ viết</a:t>
                      </a:r>
                      <a:endParaRPr lang="en-US" sz="2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nSpc>
                          <a:spcPct val="115000"/>
                        </a:lnSpc>
                        <a:spcBef>
                          <a:spcPts val="600"/>
                        </a:spcBef>
                        <a:spcAft>
                          <a:spcPts val="600"/>
                        </a:spcAft>
                      </a:pPr>
                      <a:r>
                        <a:rPr lang="vi-VN" sz="2550" b="0" dirty="0" err="1">
                          <a:solidFill>
                            <a:schemeClr val="tx1"/>
                          </a:solidFill>
                          <a:effectLst/>
                          <a:latin typeface="Times New Roman" panose="02020603050405020304" pitchFamily="18" charset="0"/>
                          <a:cs typeface="Times New Roman" panose="02020603050405020304" pitchFamily="18" charset="0"/>
                        </a:rPr>
                        <a:t>Đảm</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bảo</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chuẩn</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chính</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tả</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ngữ</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pháp</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tiếng</a:t>
                      </a:r>
                      <a:r>
                        <a:rPr lang="vi-VN" sz="2550" b="0" dirty="0">
                          <a:solidFill>
                            <a:schemeClr val="tx1"/>
                          </a:solidFill>
                          <a:effectLst/>
                          <a:latin typeface="Times New Roman" panose="02020603050405020304" pitchFamily="18" charset="0"/>
                          <a:cs typeface="Times New Roman" panose="02020603050405020304" pitchFamily="18" charset="0"/>
                        </a:rPr>
                        <a:t> </a:t>
                      </a:r>
                      <a:r>
                        <a:rPr lang="vi-VN" sz="2550" b="0" dirty="0" err="1">
                          <a:solidFill>
                            <a:schemeClr val="tx1"/>
                          </a:solidFill>
                          <a:effectLst/>
                          <a:latin typeface="Times New Roman" panose="02020603050405020304" pitchFamily="18" charset="0"/>
                          <a:cs typeface="Times New Roman" panose="02020603050405020304" pitchFamily="18" charset="0"/>
                        </a:rPr>
                        <a:t>Việt</a:t>
                      </a:r>
                      <a:r>
                        <a:rPr lang="vi-VN" sz="2550" b="0" dirty="0">
                          <a:solidFill>
                            <a:schemeClr val="tx1"/>
                          </a:solidFill>
                          <a:effectLst/>
                          <a:latin typeface="Times New Roman" panose="02020603050405020304" pitchFamily="18" charset="0"/>
                          <a:cs typeface="Times New Roman" panose="02020603050405020304" pitchFamily="18" charset="0"/>
                        </a:rPr>
                        <a:t>.</a:t>
                      </a:r>
                      <a:endParaRPr lang="en-US" sz="2550" b="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3224">
                <a:tc>
                  <a:txBody>
                    <a:bodyPr/>
                    <a:lstStyle/>
                    <a:p>
                      <a:pPr marL="0" marR="0" algn="just">
                        <a:lnSpc>
                          <a:spcPct val="115000"/>
                        </a:lnSpc>
                        <a:spcBef>
                          <a:spcPts val="600"/>
                        </a:spcBef>
                        <a:spcAft>
                          <a:spcPts val="600"/>
                        </a:spcAft>
                      </a:pPr>
                      <a:r>
                        <a:rPr lang="en-US" sz="2550" dirty="0" err="1">
                          <a:effectLst/>
                          <a:latin typeface="Times New Roman" panose="02020603050405020304" pitchFamily="18" charset="0"/>
                          <a:cs typeface="Times New Roman" panose="02020603050405020304" pitchFamily="18" charset="0"/>
                        </a:rPr>
                        <a:t>Sáng</a:t>
                      </a:r>
                      <a:r>
                        <a:rPr lang="en-US" sz="2550" dirty="0">
                          <a:effectLst/>
                          <a:latin typeface="Times New Roman" panose="02020603050405020304" pitchFamily="18" charset="0"/>
                          <a:cs typeface="Times New Roman" panose="02020603050405020304" pitchFamily="18" charset="0"/>
                        </a:rPr>
                        <a:t> </a:t>
                      </a:r>
                      <a:r>
                        <a:rPr lang="en-US" sz="2550" dirty="0" err="1">
                          <a:effectLst/>
                          <a:latin typeface="Times New Roman" panose="02020603050405020304" pitchFamily="18" charset="0"/>
                          <a:cs typeface="Times New Roman" panose="02020603050405020304" pitchFamily="18" charset="0"/>
                        </a:rPr>
                        <a:t>tạo</a:t>
                      </a:r>
                      <a:endParaRPr lang="en-US" sz="2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15000"/>
                        </a:lnSpc>
                        <a:spcBef>
                          <a:spcPts val="600"/>
                        </a:spcBef>
                        <a:spcAft>
                          <a:spcPts val="600"/>
                        </a:spcAft>
                      </a:pPr>
                      <a:r>
                        <a:rPr lang="en-US" sz="2550" b="0" dirty="0" err="1">
                          <a:solidFill>
                            <a:schemeClr val="tx1"/>
                          </a:solidFill>
                          <a:effectLst/>
                          <a:latin typeface="Times New Roman" panose="02020603050405020304" pitchFamily="18" charset="0"/>
                          <a:cs typeface="Times New Roman" panose="02020603050405020304" pitchFamily="18" charset="0"/>
                        </a:rPr>
                        <a:t>Sử</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dụng</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cách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trình</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bày</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thông</a:t>
                      </a:r>
                      <a:r>
                        <a:rPr lang="en-US" sz="2550" b="0" dirty="0">
                          <a:solidFill>
                            <a:schemeClr val="tx1"/>
                          </a:solidFill>
                          <a:effectLst/>
                          <a:latin typeface="Times New Roman" panose="02020603050405020304" pitchFamily="18" charset="0"/>
                          <a:cs typeface="Times New Roman" panose="02020603050405020304" pitchFamily="18" charset="0"/>
                        </a:rPr>
                        <a:t> tin </a:t>
                      </a:r>
                      <a:r>
                        <a:rPr lang="en-US" sz="2550" b="0" dirty="0" err="1">
                          <a:solidFill>
                            <a:schemeClr val="tx1"/>
                          </a:solidFill>
                          <a:effectLst/>
                          <a:latin typeface="Times New Roman" panose="02020603050405020304" pitchFamily="18" charset="0"/>
                          <a:cs typeface="Times New Roman" panose="02020603050405020304" pitchFamily="18" charset="0"/>
                        </a:rPr>
                        <a:t>độc</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đáo</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nổi</a:t>
                      </a:r>
                      <a:r>
                        <a:rPr lang="en-US" sz="2550" b="0" dirty="0">
                          <a:solidFill>
                            <a:schemeClr val="tx1"/>
                          </a:solidFill>
                          <a:effectLst/>
                          <a:latin typeface="Times New Roman" panose="02020603050405020304" pitchFamily="18" charset="0"/>
                          <a:cs typeface="Times New Roman" panose="02020603050405020304" pitchFamily="18" charset="0"/>
                        </a:rPr>
                        <a:t> </a:t>
                      </a:r>
                      <a:r>
                        <a:rPr lang="en-US" sz="2550" b="0" dirty="0" err="1">
                          <a:solidFill>
                            <a:schemeClr val="tx1"/>
                          </a:solidFill>
                          <a:effectLst/>
                          <a:latin typeface="Times New Roman" panose="02020603050405020304" pitchFamily="18" charset="0"/>
                          <a:cs typeface="Times New Roman" panose="02020603050405020304" pitchFamily="18" charset="0"/>
                        </a:rPr>
                        <a:t>bật</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550" b="0" dirty="0">
                          <a:solidFill>
                            <a:schemeClr val="tx1"/>
                          </a:solidFill>
                          <a:effectLst/>
                          <a:latin typeface="Times New Roman" panose="02020603050405020304" pitchFamily="18" charset="0"/>
                          <a:cs typeface="Times New Roman" panose="02020603050405020304" pitchFamily="18" charset="0"/>
                        </a:rPr>
                        <a:t> </a:t>
                      </a:r>
                      <a:endParaRPr lang="en-US" sz="25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81" marR="649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p>
            <a:endParaRPr lang="en-US"/>
          </a:p>
        </p:txBody>
      </p:sp>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7" name="Rectangle 2"/>
          <p:cNvSpPr>
            <a:spLocks noChangeArrowheads="1"/>
          </p:cNvSpPr>
          <p:nvPr/>
        </p:nvSpPr>
        <p:spPr bwMode="auto">
          <a:xfrm>
            <a:off x="1283335" y="364808"/>
            <a:ext cx="4269105" cy="612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Lắc</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en-US" sz="28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en-US" sz="28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kumimoji="0" lang="en-US"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 tượng</a:t>
            </a: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Chào mừng quý thầy cô giáo về tham dự tiết dự giờ chúng ta ngày hôm nay!</a:t>
            </a:r>
            <a:endParaRPr kumimoji="0" lang="vi-VN" altLang="en-US"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p:cNvSpPr txBox="1"/>
          <p:nvPr/>
        </p:nvSpPr>
        <p:spPr>
          <a:xfrm>
            <a:off x="5552440" y="3513455"/>
            <a:ext cx="5866130" cy="521970"/>
          </a:xfrm>
          <a:prstGeom prst="rect">
            <a:avLst/>
          </a:prstGeom>
          <a:noFill/>
        </p:spPr>
        <p:txBody>
          <a:bodyPr wrap="square">
            <a:spAutoFit/>
          </a:bodyPr>
          <a:lstStyle/>
          <a:p>
            <a:pPr marL="0" marR="0">
              <a:spcBef>
                <a:spcPts val="600"/>
              </a:spcBef>
              <a:spcAft>
                <a:spcPts val="600"/>
              </a:spcAft>
            </a:pPr>
            <a:r>
              <a:rPr lang="en-US" sz="2800" dirty="0">
                <a:solidFill>
                  <a:srgbClr val="262626"/>
                </a:solidFill>
                <a:effectLst/>
                <a:latin typeface="Times New Roman" panose="02020603050405020304" pitchFamily="18" charset="0"/>
                <a:ea typeface="Arial" panose="020B0604020202020204" pitchFamily="34" charset="0"/>
              </a:rPr>
              <a:t>c. </a:t>
            </a:r>
            <a:r>
              <a:rPr lang="en-US" sz="2800" dirty="0" err="1">
                <a:solidFill>
                  <a:srgbClr val="262626"/>
                </a:solidFill>
                <a:effectLst/>
                <a:latin typeface="Times New Roman" panose="02020603050405020304" pitchFamily="18" charset="0"/>
                <a:ea typeface="Arial" panose="020B0604020202020204" pitchFamily="34" charset="0"/>
              </a:rPr>
              <a:t>B</a:t>
            </a:r>
            <a:r>
              <a:rPr lang="vi-VN" altLang="en-US" sz="2800" dirty="0" err="1">
                <a:solidFill>
                  <a:srgbClr val="262626"/>
                </a:solidFill>
                <a:effectLst/>
                <a:latin typeface="Times New Roman" panose="02020603050405020304" pitchFamily="18" charset="0"/>
                <a:ea typeface="Arial" panose="020B0604020202020204" pitchFamily="34" charset="0"/>
              </a:rPr>
              <a:t>iểu hiện cảm xúc buồn</a:t>
            </a:r>
            <a:r>
              <a:rPr lang="en-US" sz="2800" dirty="0">
                <a:solidFill>
                  <a:srgbClr val="262626"/>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p:cNvSpPr txBox="1"/>
          <p:nvPr/>
        </p:nvSpPr>
        <p:spPr>
          <a:xfrm>
            <a:off x="5596255" y="535553"/>
            <a:ext cx="5475648" cy="523220"/>
          </a:xfrm>
          <a:prstGeom prst="rect">
            <a:avLst/>
          </a:prstGeom>
          <a:noFill/>
        </p:spPr>
        <p:txBody>
          <a:bodyPr wrap="square">
            <a:spAutoFit/>
          </a:bodyPr>
          <a:lstStyle/>
          <a:p>
            <a:pPr marL="0" marR="0">
              <a:spcBef>
                <a:spcPts val="600"/>
              </a:spcBef>
              <a:spcAft>
                <a:spcPts val="600"/>
              </a:spcAft>
            </a:pPr>
            <a:r>
              <a:rPr lang="en-US" sz="2800" dirty="0">
                <a:solidFill>
                  <a:srgbClr val="0D0D0D"/>
                </a:solidFill>
                <a:effectLst/>
                <a:latin typeface="Times New Roman" panose="02020603050405020304" pitchFamily="18" charset="0"/>
                <a:ea typeface="Arial" panose="020B0604020202020204" pitchFamily="34" charset="0"/>
              </a:rPr>
              <a:t>a</a:t>
            </a:r>
            <a:r>
              <a:rPr lang="en-US" sz="2800" dirty="0">
                <a:solidFill>
                  <a:srgbClr val="262626"/>
                </a:solidFill>
                <a:effectLst/>
                <a:latin typeface="Times New Roman" panose="02020603050405020304" pitchFamily="18" charset="0"/>
                <a:ea typeface="Arial" panose="020B0604020202020204" pitchFamily="34" charset="0"/>
              </a:rPr>
              <a:t>. </a:t>
            </a:r>
            <a:r>
              <a:rPr lang="en-US" sz="2800" dirty="0" err="1">
                <a:solidFill>
                  <a:srgbClr val="262626"/>
                </a:solidFill>
                <a:effectLst/>
                <a:latin typeface="Times New Roman" panose="02020603050405020304" pitchFamily="18" charset="0"/>
                <a:ea typeface="Arial" panose="020B0604020202020204" pitchFamily="34" charset="0"/>
              </a:rPr>
              <a:t>Không</a:t>
            </a:r>
            <a:r>
              <a:rPr lang="en-US" sz="2800" dirty="0">
                <a:solidFill>
                  <a:srgbClr val="262626"/>
                </a:solidFill>
                <a:effectLst/>
                <a:latin typeface="Times New Roman" panose="02020603050405020304" pitchFamily="18" charset="0"/>
                <a:ea typeface="Arial" panose="020B0604020202020204" pitchFamily="34" charset="0"/>
              </a:rPr>
              <a:t> </a:t>
            </a:r>
            <a:r>
              <a:rPr lang="en-US" sz="2800" dirty="0" err="1">
                <a:solidFill>
                  <a:srgbClr val="262626"/>
                </a:solidFill>
                <a:effectLst/>
                <a:latin typeface="Times New Roman" panose="02020603050405020304" pitchFamily="18" charset="0"/>
                <a:ea typeface="Arial" panose="020B0604020202020204" pitchFamily="34" charset="0"/>
              </a:rPr>
              <a:t>đồng</a:t>
            </a:r>
            <a:r>
              <a:rPr lang="en-US" sz="2800" dirty="0">
                <a:solidFill>
                  <a:srgbClr val="262626"/>
                </a:solidFill>
                <a:effectLst/>
                <a:latin typeface="Times New Roman" panose="02020603050405020304" pitchFamily="18" charset="0"/>
                <a:ea typeface="Arial" panose="020B0604020202020204" pitchFamily="34" charset="0"/>
              </a:rPr>
              <a:t> ý/ </a:t>
            </a:r>
            <a:r>
              <a:rPr lang="en-US" sz="2800" dirty="0" err="1">
                <a:solidFill>
                  <a:srgbClr val="262626"/>
                </a:solidFill>
                <a:effectLst/>
                <a:latin typeface="Times New Roman" panose="02020603050405020304" pitchFamily="18" charset="0"/>
                <a:ea typeface="Arial" panose="020B0604020202020204" pitchFamily="34" charset="0"/>
              </a:rPr>
              <a:t>không</a:t>
            </a:r>
            <a:r>
              <a:rPr lang="en-US" sz="2800" dirty="0">
                <a:solidFill>
                  <a:srgbClr val="262626"/>
                </a:solidFill>
                <a:effectLst/>
                <a:latin typeface="Times New Roman" panose="02020603050405020304" pitchFamily="18" charset="0"/>
                <a:ea typeface="Arial" panose="020B0604020202020204" pitchFamily="34" charset="0"/>
              </a:rPr>
              <a:t> </a:t>
            </a:r>
            <a:r>
              <a:rPr lang="en-US" sz="2800" dirty="0" err="1">
                <a:solidFill>
                  <a:srgbClr val="262626"/>
                </a:solidFill>
                <a:effectLst/>
                <a:latin typeface="Times New Roman" panose="02020603050405020304" pitchFamily="18" charset="0"/>
                <a:ea typeface="Arial" panose="020B0604020202020204" pitchFamily="34" charset="0"/>
              </a:rPr>
              <a:t>đồng</a:t>
            </a:r>
            <a:r>
              <a:rPr lang="en-US" sz="2800" dirty="0">
                <a:solidFill>
                  <a:srgbClr val="262626"/>
                </a:solidFill>
                <a:effectLst/>
                <a:latin typeface="Times New Roman" panose="02020603050405020304" pitchFamily="18" charset="0"/>
                <a:ea typeface="Arial" panose="020B0604020202020204" pitchFamily="34" charset="0"/>
              </a:rPr>
              <a:t> </a:t>
            </a:r>
            <a:r>
              <a:rPr lang="en-US" sz="2800" dirty="0" err="1">
                <a:solidFill>
                  <a:srgbClr val="262626"/>
                </a:solidFill>
                <a:effectLst/>
                <a:latin typeface="Times New Roman" panose="02020603050405020304" pitchFamily="18" charset="0"/>
                <a:ea typeface="Arial" panose="020B0604020202020204" pitchFamily="34" charset="0"/>
              </a:rPr>
              <a:t>tình</a:t>
            </a:r>
            <a:r>
              <a:rPr lang="en-US" sz="2800" dirty="0">
                <a:solidFill>
                  <a:srgbClr val="262626"/>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cxnSp>
        <p:nvCxnSpPr>
          <p:cNvPr id="14" name="Đường nối Thẳng 13"/>
          <p:cNvCxnSpPr/>
          <p:nvPr/>
        </p:nvCxnSpPr>
        <p:spPr>
          <a:xfrm>
            <a:off x="5552440" y="1536970"/>
            <a:ext cx="0" cy="5119678"/>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16" name="Hộp Văn bản 15"/>
          <p:cNvSpPr txBox="1"/>
          <p:nvPr/>
        </p:nvSpPr>
        <p:spPr>
          <a:xfrm>
            <a:off x="5614670" y="1609725"/>
            <a:ext cx="6249035" cy="1968500"/>
          </a:xfrm>
          <a:prstGeom prst="rect">
            <a:avLst/>
          </a:prstGeom>
          <a:noFill/>
        </p:spPr>
        <p:txBody>
          <a:bodyPr wrap="square">
            <a:spAutoFit/>
          </a:bodyPr>
          <a:lstStyle/>
          <a:p>
            <a:pPr algn="just">
              <a:spcBef>
                <a:spcPts val="600"/>
              </a:spcBef>
              <a:spcAft>
                <a:spcPts val="600"/>
              </a:spcAft>
            </a:pPr>
            <a:r>
              <a:rPr lang="en-US" sz="2800" dirty="0">
                <a:solidFill>
                  <a:srgbClr val="0D0D0D"/>
                </a:solidFill>
                <a:latin typeface="Times New Roman" panose="02020603050405020304" pitchFamily="18" charset="0"/>
                <a:ea typeface="Arial" panose="020B0604020202020204" pitchFamily="34" charset="0"/>
              </a:rPr>
              <a:t>b</a:t>
            </a:r>
            <a:r>
              <a:rPr lang="en-US" sz="2800" dirty="0">
                <a:solidFill>
                  <a:srgbClr val="262626"/>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báo</a:t>
            </a:r>
            <a:r>
              <a:rPr lang="vi-VN" altLang="en-US" sz="2800" dirty="0" err="1">
                <a:solidFill>
                  <a:srgbClr val="000000"/>
                </a:solidFill>
                <a:effectLst/>
                <a:latin typeface="Times New Roman" panose="02020603050405020304" pitchFamily="18" charset="0"/>
                <a:ea typeface="Times New Roman" panose="02020603050405020304" pitchFamily="18" charset="0"/>
              </a:rPr>
              <a:t> đi chậm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vi-VN" altLang="en-US" sz="2800" dirty="0">
                <a:solidFill>
                  <a:srgbClr val="000000"/>
                </a:solidFill>
                <a:effectLst/>
                <a:latin typeface="Times New Roman" panose="02020603050405020304" pitchFamily="18" charset="0"/>
                <a:ea typeface="Times New Roman" panose="02020603050405020304" pitchFamily="18" charset="0"/>
              </a:rPr>
              <a:t>khu vực trường học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ngang</a:t>
            </a:r>
            <a:r>
              <a:rPr lang="en-US" sz="2800" dirty="0">
                <a:solidFill>
                  <a:srgbClr val="000000"/>
                </a:solidFill>
                <a:effectLst/>
                <a:latin typeface="Times New Roman" panose="02020603050405020304" pitchFamily="18" charset="0"/>
                <a:ea typeface="Times New Roman" panose="02020603050405020304" pitchFamily="18" charset="0"/>
              </a:rPr>
              <a:t> qua. </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endParaRPr lang="en-US" sz="2800" dirty="0">
              <a:effectLst/>
              <a:latin typeface="Times New Roman" panose="02020603050405020304" pitchFamily="18" charset="0"/>
              <a:ea typeface="Times New Roman" panose="02020603050405020304" pitchFamily="18" charset="0"/>
            </a:endParaRPr>
          </a:p>
        </p:txBody>
      </p:sp>
      <p:pic>
        <p:nvPicPr>
          <p:cNvPr id="3" name="Picture 3" descr="https://giadinhphattu.vn/wp-content/uploads/2022/09/CAC-BIEN-BAO-DUONG-GIAO-NHAU-NOI-CO-TRE.jpg"/>
          <p:cNvPicPr/>
          <p:nvPr>
            <p:ph sz="half" idx="1"/>
          </p:nvPr>
        </p:nvPicPr>
        <p:blipFill>
          <a:blip r:embed="rId2">
            <a:extLst>
              <a:ext uri="{28A0092B-C50C-407E-A947-70E740481C1C}">
                <a14:useLocalDpi xmlns:a14="http://schemas.microsoft.com/office/drawing/2010/main" val="0"/>
              </a:ext>
            </a:extLst>
          </a:blip>
          <a:srcRect t="15608" b="15608"/>
          <a:stretch>
            <a:fillRect/>
          </a:stretch>
        </p:blipFill>
        <p:spPr bwMode="auto">
          <a:xfrm>
            <a:off x="1881505" y="1369695"/>
            <a:ext cx="2821305" cy="1661795"/>
          </a:xfrm>
          <a:noFill/>
          <a:ln>
            <a:noFill/>
          </a:ln>
        </p:spPr>
      </p:pic>
      <p:pic>
        <p:nvPicPr>
          <p:cNvPr id="2" name="Picture 2" descr="Icon buồn | Canva"/>
          <p:cNvPicPr/>
          <p:nvPr>
            <p:ph sz="half" idx="2"/>
          </p:nvPr>
        </p:nvPicPr>
        <p:blipFill>
          <a:blip r:embed="rId3">
            <a:extLst>
              <a:ext uri="{28A0092B-C50C-407E-A947-70E740481C1C}">
                <a14:useLocalDpi xmlns:a14="http://schemas.microsoft.com/office/drawing/2010/main" val="0"/>
              </a:ext>
            </a:extLst>
          </a:blip>
          <a:srcRect t="8009" b="8009"/>
          <a:stretch>
            <a:fillRect/>
          </a:stretch>
        </p:blipFill>
        <p:spPr bwMode="auto">
          <a:xfrm>
            <a:off x="2170430" y="3578225"/>
            <a:ext cx="1530350" cy="1366520"/>
          </a:xfrm>
          <a:noFill/>
          <a:ln>
            <a:noFill/>
          </a:ln>
        </p:spPr>
      </p:pic>
      <p:sp>
        <p:nvSpPr>
          <p:cNvPr id="8" name="Hộp Văn bản 5"/>
          <p:cNvSpPr txBox="1"/>
          <p:nvPr/>
        </p:nvSpPr>
        <p:spPr>
          <a:xfrm>
            <a:off x="5595620" y="5034915"/>
            <a:ext cx="5866130" cy="953135"/>
          </a:xfrm>
          <a:prstGeom prst="rect">
            <a:avLst/>
          </a:prstGeom>
          <a:noFill/>
        </p:spPr>
        <p:txBody>
          <a:bodyPr wrap="square">
            <a:spAutoFit/>
          </a:bodyPr>
          <a:lstStyle/>
          <a:p>
            <a:pPr marL="0" marR="0">
              <a:spcBef>
                <a:spcPts val="600"/>
              </a:spcBef>
              <a:spcAft>
                <a:spcPts val="600"/>
              </a:spcAft>
            </a:pPr>
            <a:r>
              <a:rPr lang="vi-VN" altLang="en-US" sz="2800" dirty="0">
                <a:solidFill>
                  <a:srgbClr val="262626"/>
                </a:solidFill>
                <a:effectLst/>
                <a:latin typeface="Times New Roman" panose="02020603050405020304" pitchFamily="18" charset="0"/>
                <a:ea typeface="Arial" panose="020B0604020202020204" pitchFamily="34" charset="0"/>
              </a:rPr>
              <a:t>d</a:t>
            </a:r>
            <a:r>
              <a:rPr lang="en-US" sz="2800" dirty="0">
                <a:solidFill>
                  <a:srgbClr val="262626"/>
                </a:solidFill>
                <a:effectLst/>
                <a:latin typeface="Times New Roman" panose="02020603050405020304" pitchFamily="18" charset="0"/>
                <a:ea typeface="Arial" panose="020B0604020202020204" pitchFamily="34" charset="0"/>
              </a:rPr>
              <a:t>. </a:t>
            </a:r>
            <a:r>
              <a:rPr lang="vi-VN" altLang="en-US" sz="2800" dirty="0">
                <a:solidFill>
                  <a:srgbClr val="262626"/>
                </a:solidFill>
                <a:effectLst/>
                <a:latin typeface="Times New Roman" panose="02020603050405020304" pitchFamily="18" charset="0"/>
                <a:ea typeface="Arial" panose="020B0604020202020204" pitchFamily="34" charset="0"/>
              </a:rPr>
              <a:t>Thông tin về việc thầy cô giáo về dự giờ của lớp.</a:t>
            </a:r>
            <a:endParaRPr lang="vi-VN" altLang="en-US" sz="2800" dirty="0">
              <a:solidFill>
                <a:srgbClr val="262626"/>
              </a:solidFill>
              <a:effectLst/>
              <a:latin typeface="Times New Roman" panose="02020603050405020304" pitchFamily="18" charset="0"/>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4" dur="5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7" presetClass="entr" presetSubtype="4" fill="hold" nodeType="clickEffect">
                                  <p:stCondLst>
                                    <p:cond delay="0"/>
                                  </p:stCondLst>
                                  <p:childTnLst>
                                    <p:set>
                                      <p:cBhvr>
                                        <p:cTn id="48" dur="1" fill="hold">
                                          <p:stCondLst>
                                            <p:cond delay="0"/>
                                          </p:stCondLst>
                                        </p:cTn>
                                        <p:tgtEl>
                                          <p:spTgt spid="7">
                                            <p:txEl>
                                              <p:pRg st="11" end="11"/>
                                            </p:txEl>
                                          </p:spTgt>
                                        </p:tgtEl>
                                        <p:attrNameLst>
                                          <p:attrName>style.visibility</p:attrName>
                                        </p:attrNameLst>
                                      </p:cBhvr>
                                      <p:to>
                                        <p:strVal val="visible"/>
                                      </p:to>
                                    </p:set>
                                    <p:anim calcmode="lin" valueType="num">
                                      <p:cBhvr additive="base">
                                        <p:cTn id="49" dur="50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p:cNvSpPr/>
          <p:nvPr/>
        </p:nvSpPr>
        <p:spPr>
          <a:xfrm>
            <a:off x="2905125" y="356870"/>
            <a:ext cx="8009255" cy="831850"/>
          </a:xfrm>
          <a:prstGeom prst="roundRect">
            <a:avLst/>
          </a:prstGeom>
          <a:gradFill flip="none" rotWithShape="1">
            <a:gsLst>
              <a:gs pos="14000">
                <a:srgbClr val="00CCFF"/>
              </a:gs>
              <a:gs pos="71000">
                <a:srgbClr val="0033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lgerian" panose="04020705040A02060702" pitchFamily="82" charset="0"/>
                <a:cs typeface="Times New Roman" panose="02020603050405020304" pitchFamily="18" charset="0"/>
              </a:rPr>
              <a:t>HÌNH THÀNH KIẾN THỨC</a:t>
            </a:r>
            <a:endParaRPr lang="en-US" sz="4400" b="1" dirty="0">
              <a:latin typeface="Algerian" panose="04020705040A02060702" pitchFamily="82" charset="0"/>
              <a:cs typeface="Times New Roman" panose="02020603050405020304" pitchFamily="18" charset="0"/>
            </a:endParaRPr>
          </a:p>
        </p:txBody>
      </p:sp>
      <p:pic>
        <p:nvPicPr>
          <p:cNvPr id="22" name="Hình ảnh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110" y="1301750"/>
            <a:ext cx="4762500" cy="4762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5" name="Hộp Văn bản 14"/>
          <p:cNvSpPr txBox="1"/>
          <p:nvPr/>
        </p:nvSpPr>
        <p:spPr>
          <a:xfrm>
            <a:off x="1384012" y="1945116"/>
            <a:ext cx="9086850" cy="645160"/>
          </a:xfrm>
          <a:prstGeom prst="rect">
            <a:avLst/>
          </a:prstGeom>
          <a:noFill/>
        </p:spPr>
        <p:txBody>
          <a:bodyPr wrap="square">
            <a:spAutoFit/>
          </a:bodyPr>
          <a:lstStyle/>
          <a:p>
            <a:pPr marR="0" lvl="0">
              <a:spcBef>
                <a:spcPts val="600"/>
              </a:spcBef>
              <a:spcAft>
                <a:spcPts val="600"/>
              </a:spcAft>
              <a:buSzPts val="1400"/>
            </a:pPr>
            <a:r>
              <a:rPr lang="vi-VN" altLang="en-US" sz="3600" dirty="0">
                <a:solidFill>
                  <a:srgbClr val="FF0000"/>
                </a:solidFill>
                <a:effectLst/>
                <a:latin typeface="Times New Roman" panose="02020603050405020304" pitchFamily="18" charset="0"/>
                <a:ea typeface="Times New Roman" panose="02020603050405020304" pitchFamily="18" charset="0"/>
              </a:rPr>
              <a:t>?</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Thế</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nào</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là</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phương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tiện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giao</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tiếp</a:t>
            </a:r>
            <a:r>
              <a:rPr lang="en-US" sz="3600" dirty="0">
                <a:solidFill>
                  <a:srgbClr val="FF0000"/>
                </a:solidFill>
                <a:effectLst/>
                <a:latin typeface="Times New Roman" panose="02020603050405020304" pitchFamily="18" charset="0"/>
                <a:ea typeface="Times New Roman" panose="02020603050405020304" pitchFamily="18" charset="0"/>
              </a:rPr>
              <a:t> phi </a:t>
            </a:r>
            <a:r>
              <a:rPr lang="en-US" sz="3600" dirty="0" err="1">
                <a:solidFill>
                  <a:srgbClr val="FF0000"/>
                </a:solidFill>
                <a:effectLst/>
                <a:latin typeface="Times New Roman" panose="02020603050405020304" pitchFamily="18" charset="0"/>
                <a:ea typeface="Times New Roman" panose="02020603050405020304" pitchFamily="18" charset="0"/>
              </a:rPr>
              <a:t>ngôn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ngữ</a:t>
            </a:r>
            <a:r>
              <a:rPr lang="en-US" sz="3600" dirty="0">
                <a:solidFill>
                  <a:srgbClr val="FF0000"/>
                </a:solidFill>
                <a:effectLst/>
                <a:latin typeface="Times New Roman" panose="02020603050405020304" pitchFamily="18" charset="0"/>
                <a:ea typeface="Times New Roman" panose="02020603050405020304" pitchFamily="18" charset="0"/>
              </a:rPr>
              <a:t>? </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pic>
        <p:nvPicPr>
          <p:cNvPr id="20" name="Hình ảnh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47237" y="4907725"/>
            <a:ext cx="2244763" cy="1928247"/>
          </a:xfrm>
          <a:prstGeom prst="rect">
            <a:avLst/>
          </a:prstGeom>
        </p:spPr>
      </p:pic>
      <p:sp>
        <p:nvSpPr>
          <p:cNvPr id="3" name="Hộp Văn bản 2"/>
          <p:cNvSpPr txBox="1"/>
          <p:nvPr/>
        </p:nvSpPr>
        <p:spPr>
          <a:xfrm>
            <a:off x="1229360" y="158115"/>
            <a:ext cx="10699750" cy="583565"/>
          </a:xfrm>
          <a:prstGeom prst="rect">
            <a:avLst/>
          </a:prstGeom>
          <a:noFill/>
        </p:spPr>
        <p:txBody>
          <a:bodyPr wrap="square">
            <a:spAutoFit/>
          </a:bodyPr>
          <a:lstStyle/>
          <a:p>
            <a:pPr marL="0" marR="0">
              <a:spcBef>
                <a:spcPts val="600"/>
              </a:spcBef>
              <a:spcAft>
                <a:spcPts val="600"/>
              </a:spcAft>
            </a:pP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I. </a:t>
            </a:r>
            <a:r>
              <a:rPr lang="vi-VN" altLang="en-US" sz="3200" b="1" dirty="0" err="1">
                <a:solidFill>
                  <a:schemeClr val="bg1"/>
                </a:solidFill>
                <a:effectLst/>
                <a:highlight>
                  <a:srgbClr val="0033CC"/>
                </a:highlight>
                <a:latin typeface="Times New Roman" panose="02020603050405020304" pitchFamily="18" charset="0"/>
                <a:ea typeface="Arial" panose="020B0604020202020204" pitchFamily="34" charset="0"/>
              </a:rPr>
              <a:t>Tìm hiểu chung</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về</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phương</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tiện</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giao</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tiếp</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phi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ngôn</a:t>
            </a:r>
            <a:r>
              <a:rPr lang="en-US" sz="3200" b="1" dirty="0">
                <a:solidFill>
                  <a:schemeClr val="bg1"/>
                </a:solidFill>
                <a:effectLst/>
                <a:highlight>
                  <a:srgbClr val="0033CC"/>
                </a:highlight>
                <a:latin typeface="Times New Roman" panose="02020603050405020304" pitchFamily="18" charset="0"/>
                <a:ea typeface="Arial" panose="020B0604020202020204" pitchFamily="34" charset="0"/>
              </a:rPr>
              <a:t> </a:t>
            </a:r>
            <a:r>
              <a:rPr lang="en-US" sz="3200" b="1" dirty="0" err="1">
                <a:solidFill>
                  <a:schemeClr val="bg1"/>
                </a:solidFill>
                <a:effectLst/>
                <a:highlight>
                  <a:srgbClr val="0033CC"/>
                </a:highlight>
                <a:latin typeface="Times New Roman" panose="02020603050405020304" pitchFamily="18" charset="0"/>
                <a:ea typeface="Arial" panose="020B0604020202020204" pitchFamily="34" charset="0"/>
              </a:rPr>
              <a:t>ngữ</a:t>
            </a:r>
            <a:endParaRPr lang="en-US" sz="3200" b="1" dirty="0" err="1">
              <a:solidFill>
                <a:schemeClr val="bg1"/>
              </a:solidFill>
              <a:effectLst/>
              <a:highlight>
                <a:srgbClr val="0033CC"/>
              </a:highlight>
              <a:latin typeface="Times New Roman" panose="02020603050405020304" pitchFamily="18" charset="0"/>
              <a:ea typeface="Arial" panose="020B0604020202020204" pitchFamily="34" charset="0"/>
            </a:endParaRPr>
          </a:p>
        </p:txBody>
      </p:sp>
      <p:sp>
        <p:nvSpPr>
          <p:cNvPr id="12" name="Hộp Văn bản 11"/>
          <p:cNvSpPr txBox="1"/>
          <p:nvPr/>
        </p:nvSpPr>
        <p:spPr>
          <a:xfrm>
            <a:off x="1384300" y="1075326"/>
            <a:ext cx="6096000" cy="645160"/>
          </a:xfrm>
          <a:prstGeom prst="rect">
            <a:avLst/>
          </a:prstGeom>
          <a:noFill/>
        </p:spPr>
        <p:txBody>
          <a:bodyPr wrap="square">
            <a:spAutoFit/>
          </a:bodyPr>
          <a:lstStyle/>
          <a:p>
            <a:pPr marL="0" marR="0">
              <a:spcBef>
                <a:spcPts val="600"/>
              </a:spcBef>
              <a:spcAft>
                <a:spcPts val="600"/>
              </a:spcAft>
            </a:pPr>
            <a:r>
              <a:rPr lang="en-US" sz="3600" b="1" dirty="0">
                <a:solidFill>
                  <a:srgbClr val="0033CC"/>
                </a:solidFill>
                <a:effectLst/>
                <a:latin typeface="Times New Roman" panose="02020603050405020304" pitchFamily="18" charset="0"/>
                <a:ea typeface="Arial" panose="020B0604020202020204" pitchFamily="34" charset="0"/>
              </a:rPr>
              <a:t>1. </a:t>
            </a:r>
            <a:r>
              <a:rPr lang="en-US" sz="3600" b="1" dirty="0" err="1">
                <a:solidFill>
                  <a:srgbClr val="0033CC"/>
                </a:solidFill>
                <a:effectLst/>
                <a:latin typeface="Times New Roman" panose="02020603050405020304" pitchFamily="18" charset="0"/>
                <a:ea typeface="Arial" panose="020B0604020202020204" pitchFamily="34" charset="0"/>
              </a:rPr>
              <a:t>Khái</a:t>
            </a:r>
            <a:r>
              <a:rPr lang="en-US" sz="3600" b="1" dirty="0">
                <a:solidFill>
                  <a:srgbClr val="0033CC"/>
                </a:solidFill>
                <a:effectLst/>
                <a:latin typeface="Times New Roman" panose="02020603050405020304" pitchFamily="18" charset="0"/>
                <a:ea typeface="Arial" panose="020B0604020202020204" pitchFamily="34" charset="0"/>
              </a:rPr>
              <a:t> </a:t>
            </a:r>
            <a:r>
              <a:rPr lang="en-US" sz="3600" b="1" dirty="0" err="1">
                <a:solidFill>
                  <a:srgbClr val="0033CC"/>
                </a:solidFill>
                <a:effectLst/>
                <a:latin typeface="Times New Roman" panose="02020603050405020304" pitchFamily="18" charset="0"/>
                <a:ea typeface="Arial" panose="020B0604020202020204" pitchFamily="34" charset="0"/>
              </a:rPr>
              <a:t>niệm</a:t>
            </a:r>
            <a:endParaRPr lang="en-US" sz="3600" b="1" dirty="0" err="1">
              <a:solidFill>
                <a:srgbClr val="0033CC"/>
              </a:solidFill>
              <a:effectLst/>
              <a:latin typeface="Times New Roman" panose="02020603050405020304" pitchFamily="18" charset="0"/>
              <a:ea typeface="Arial" panose="020B0604020202020204" pitchFamily="34" charset="0"/>
            </a:endParaRPr>
          </a:p>
        </p:txBody>
      </p:sp>
      <p:sp>
        <p:nvSpPr>
          <p:cNvPr id="5" name="Hộp Văn bản 1"/>
          <p:cNvSpPr txBox="1"/>
          <p:nvPr/>
        </p:nvSpPr>
        <p:spPr>
          <a:xfrm>
            <a:off x="1471295" y="2814955"/>
            <a:ext cx="10283190" cy="1731645"/>
          </a:xfrm>
          <a:prstGeom prst="roundRect">
            <a:avLst/>
          </a:prstGeom>
          <a:noFill/>
          <a:ln w="28575">
            <a:solidFill>
              <a:srgbClr val="00CCFF"/>
            </a:solidFill>
          </a:ln>
        </p:spPr>
        <p:txBody>
          <a:bodyPr wrap="square">
            <a:noAutofit/>
          </a:bodyPr>
          <a:lstStyle/>
          <a:p>
            <a:pPr algn="just">
              <a:spcBef>
                <a:spcPts val="600"/>
              </a:spcBef>
              <a:spcAft>
                <a:spcPts val="600"/>
              </a:spcAft>
            </a:pPr>
            <a:r>
              <a:rPr lang="en-US" sz="3600" i="1" dirty="0" err="1">
                <a:solidFill>
                  <a:srgbClr val="0D0D0D"/>
                </a:solidFill>
                <a:effectLst/>
                <a:latin typeface="Times New Roman" panose="02020603050405020304" pitchFamily="18" charset="0"/>
                <a:ea typeface="Arial" panose="020B0604020202020204" pitchFamily="34" charset="0"/>
              </a:rPr>
              <a:t>Phương</a:t>
            </a:r>
            <a:r>
              <a:rPr lang="en-US" sz="3600" i="1" dirty="0">
                <a:solidFill>
                  <a:srgbClr val="0D0D0D"/>
                </a:solidFill>
                <a:effectLst/>
                <a:latin typeface="Times New Roman" panose="02020603050405020304" pitchFamily="18" charset="0"/>
                <a:ea typeface="Arial" panose="020B0604020202020204" pitchFamily="34" charset="0"/>
              </a:rPr>
              <a:t> </a:t>
            </a:r>
            <a:r>
              <a:rPr lang="en-US" sz="3600" i="1" dirty="0" err="1">
                <a:solidFill>
                  <a:srgbClr val="0D0D0D"/>
                </a:solidFill>
                <a:effectLst/>
                <a:latin typeface="Times New Roman" panose="02020603050405020304" pitchFamily="18" charset="0"/>
                <a:ea typeface="Arial" panose="020B0604020202020204" pitchFamily="34" charset="0"/>
              </a:rPr>
              <a:t>tiện</a:t>
            </a:r>
            <a:r>
              <a:rPr lang="en-US" sz="3600" i="1" dirty="0">
                <a:solidFill>
                  <a:srgbClr val="0D0D0D"/>
                </a:solidFill>
                <a:effectLst/>
                <a:latin typeface="Times New Roman" panose="02020603050405020304" pitchFamily="18" charset="0"/>
                <a:ea typeface="Arial" panose="020B0604020202020204" pitchFamily="34" charset="0"/>
              </a:rPr>
              <a:t> </a:t>
            </a:r>
            <a:r>
              <a:rPr lang="en-US" sz="3600" i="1" dirty="0" err="1">
                <a:solidFill>
                  <a:srgbClr val="0D0D0D"/>
                </a:solidFill>
                <a:effectLst/>
                <a:latin typeface="Times New Roman" panose="02020603050405020304" pitchFamily="18" charset="0"/>
                <a:ea typeface="Arial" panose="020B0604020202020204" pitchFamily="34" charset="0"/>
              </a:rPr>
              <a:t>giao</a:t>
            </a:r>
            <a:r>
              <a:rPr lang="en-US" sz="3600" i="1" dirty="0">
                <a:solidFill>
                  <a:srgbClr val="0D0D0D"/>
                </a:solidFill>
                <a:effectLst/>
                <a:latin typeface="Times New Roman" panose="02020603050405020304" pitchFamily="18" charset="0"/>
                <a:ea typeface="Arial" panose="020B0604020202020204" pitchFamily="34" charset="0"/>
              </a:rPr>
              <a:t> </a:t>
            </a:r>
            <a:r>
              <a:rPr lang="en-US" sz="3600" i="1" dirty="0" err="1">
                <a:solidFill>
                  <a:srgbClr val="0D0D0D"/>
                </a:solidFill>
                <a:effectLst/>
                <a:latin typeface="Times New Roman" panose="02020603050405020304" pitchFamily="18" charset="0"/>
                <a:ea typeface="Arial" panose="020B0604020202020204" pitchFamily="34" charset="0"/>
              </a:rPr>
              <a:t>tiếp</a:t>
            </a:r>
            <a:r>
              <a:rPr lang="en-US" sz="3600" i="1" dirty="0">
                <a:solidFill>
                  <a:srgbClr val="0D0D0D"/>
                </a:solidFill>
                <a:effectLst/>
                <a:latin typeface="Times New Roman" panose="02020603050405020304" pitchFamily="18" charset="0"/>
                <a:ea typeface="Arial" panose="020B0604020202020204" pitchFamily="34" charset="0"/>
              </a:rPr>
              <a:t> phi </a:t>
            </a:r>
            <a:r>
              <a:rPr lang="en-US" sz="3600" i="1" dirty="0" err="1">
                <a:solidFill>
                  <a:srgbClr val="0D0D0D"/>
                </a:solidFill>
                <a:effectLst/>
                <a:latin typeface="Times New Roman" panose="02020603050405020304" pitchFamily="18" charset="0"/>
                <a:ea typeface="Arial" panose="020B0604020202020204" pitchFamily="34" charset="0"/>
              </a:rPr>
              <a:t>ngôn</a:t>
            </a:r>
            <a:r>
              <a:rPr lang="en-US" sz="3600" i="1" dirty="0">
                <a:solidFill>
                  <a:srgbClr val="0D0D0D"/>
                </a:solidFill>
                <a:effectLst/>
                <a:latin typeface="Times New Roman" panose="02020603050405020304" pitchFamily="18" charset="0"/>
                <a:ea typeface="Arial" panose="020B0604020202020204" pitchFamily="34" charset="0"/>
              </a:rPr>
              <a:t> </a:t>
            </a:r>
            <a:r>
              <a:rPr lang="en-US" sz="3600" i="1" dirty="0" err="1">
                <a:solidFill>
                  <a:srgbClr val="0D0D0D"/>
                </a:solidFill>
                <a:effectLst/>
                <a:latin typeface="Times New Roman" panose="02020603050405020304" pitchFamily="18" charset="0"/>
                <a:ea typeface="Arial" panose="020B0604020202020204" pitchFamily="34" charset="0"/>
              </a:rPr>
              <a:t>ngữ</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là</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những</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hình</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ảnh</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số</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liệu</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biểu</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đồ</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sơ</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đồ</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góp</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phần</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chuyển</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tải</a:t>
            </a:r>
            <a:r>
              <a:rPr lang="en-US" sz="3600" dirty="0">
                <a:solidFill>
                  <a:srgbClr val="0D0D0D"/>
                </a:solidFill>
                <a:effectLst/>
                <a:latin typeface="Times New Roman" panose="02020603050405020304" pitchFamily="18" charset="0"/>
                <a:ea typeface="Arial" panose="020B0604020202020204" pitchFamily="34" charset="0"/>
              </a:rPr>
              <a:t> ý </a:t>
            </a:r>
            <a:r>
              <a:rPr lang="en-US" sz="3600" dirty="0" err="1">
                <a:solidFill>
                  <a:srgbClr val="0D0D0D"/>
                </a:solidFill>
                <a:effectLst/>
                <a:latin typeface="Times New Roman" panose="02020603050405020304" pitchFamily="18" charset="0"/>
                <a:ea typeface="Arial" panose="020B0604020202020204" pitchFamily="34" charset="0"/>
              </a:rPr>
              <a:t>tưởng</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quan</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điểm</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trong</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giao</a:t>
            </a:r>
            <a:r>
              <a:rPr lang="en-US" sz="3600" dirty="0">
                <a:solidFill>
                  <a:srgbClr val="0D0D0D"/>
                </a:solidFill>
                <a:effectLst/>
                <a:latin typeface="Times New Roman" panose="02020603050405020304" pitchFamily="18" charset="0"/>
                <a:ea typeface="Arial" panose="020B0604020202020204" pitchFamily="34" charset="0"/>
              </a:rPr>
              <a:t> </a:t>
            </a:r>
            <a:r>
              <a:rPr lang="en-US" sz="3600" dirty="0" err="1">
                <a:solidFill>
                  <a:srgbClr val="0D0D0D"/>
                </a:solidFill>
                <a:effectLst/>
                <a:latin typeface="Times New Roman" panose="02020603050405020304" pitchFamily="18" charset="0"/>
                <a:ea typeface="Arial" panose="020B0604020202020204" pitchFamily="34" charset="0"/>
              </a:rPr>
              <a:t>tiếp</a:t>
            </a:r>
            <a:r>
              <a:rPr lang="en-US" sz="3600" dirty="0">
                <a:solidFill>
                  <a:srgbClr val="0D0D0D"/>
                </a:solidFill>
                <a:effectLst/>
                <a:latin typeface="Times New Roman" panose="02020603050405020304" pitchFamily="18" charset="0"/>
                <a:ea typeface="Arial" panose="020B0604020202020204" pitchFamily="34" charset="0"/>
              </a:rPr>
              <a:t>.</a:t>
            </a:r>
            <a:endParaRPr lang="en-US" sz="3600" dirty="0">
              <a:solidFill>
                <a:srgbClr val="0D0D0D"/>
              </a:solidFill>
              <a:effectLst/>
              <a:latin typeface="Times New Roman" panose="02020603050405020304" pitchFamily="18" charset="0"/>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4705"/>
            <a:ext cx="12192000" cy="6858000"/>
          </a:xfrm>
          <a:prstGeom prst="rect">
            <a:avLst/>
          </a:prstGeom>
        </p:spPr>
      </p:pic>
      <p:sp>
        <p:nvSpPr>
          <p:cNvPr id="14" name="Hộp Văn bản 13"/>
          <p:cNvSpPr txBox="1"/>
          <p:nvPr/>
        </p:nvSpPr>
        <p:spPr>
          <a:xfrm>
            <a:off x="1371600" y="246380"/>
            <a:ext cx="9448165" cy="977265"/>
          </a:xfrm>
          <a:prstGeom prst="rect">
            <a:avLst/>
          </a:prstGeom>
          <a:noFill/>
        </p:spPr>
        <p:txBody>
          <a:bodyPr wrap="square">
            <a:spAutoFit/>
          </a:bodyPr>
          <a:lstStyle/>
          <a:p>
            <a:pPr marL="0" marR="0" algn="just">
              <a:lnSpc>
                <a:spcPct val="90000"/>
              </a:lnSpc>
              <a:spcBef>
                <a:spcPts val="600"/>
              </a:spcBef>
              <a:spcAft>
                <a:spcPts val="600"/>
              </a:spcAft>
            </a:pPr>
            <a:r>
              <a:rPr lang="vi-VN" altLang="en-US" sz="3200" b="1" dirty="0">
                <a:solidFill>
                  <a:srgbClr val="0033CC"/>
                </a:solidFill>
                <a:latin typeface="Times New Roman" panose="02020603050405020304" pitchFamily="18" charset="0"/>
                <a:ea typeface="Times New Roman" panose="02020603050405020304" pitchFamily="18" charset="0"/>
              </a:rPr>
              <a:t>2</a:t>
            </a:r>
            <a:r>
              <a:rPr lang="en-US" sz="3200" b="1" dirty="0">
                <a:solidFill>
                  <a:srgbClr val="0033CC"/>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Yêu</a:t>
            </a:r>
            <a:r>
              <a:rPr lang="en-US" sz="3200" b="1" dirty="0">
                <a:solidFill>
                  <a:srgbClr val="0033CC"/>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cầu</a:t>
            </a:r>
            <a:r>
              <a:rPr lang="en-US" sz="3200" b="1" dirty="0">
                <a:solidFill>
                  <a:srgbClr val="0033CC"/>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khi</a:t>
            </a:r>
            <a:r>
              <a:rPr lang="en-US" sz="3200" b="1" dirty="0">
                <a:solidFill>
                  <a:srgbClr val="0033CC"/>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sử</a:t>
            </a:r>
            <a:r>
              <a:rPr lang="en-US" sz="3200" b="1" dirty="0">
                <a:solidFill>
                  <a:srgbClr val="0033CC"/>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dụng</a:t>
            </a:r>
            <a:r>
              <a:rPr lang="vi-VN" altLang="en-US" sz="3200" b="1" dirty="0" err="1">
                <a:solidFill>
                  <a:srgbClr val="0033CC"/>
                </a:solidFill>
                <a:latin typeface="Times New Roman" panose="02020603050405020304" pitchFamily="18" charset="0"/>
                <a:ea typeface="Times New Roman" panose="02020603050405020304" pitchFamily="18" charset="0"/>
              </a:rPr>
              <a:t> các phương tiện giao tiếp phi ngôn ngữ:</a:t>
            </a:r>
            <a:endParaRPr lang="vi-VN" altLang="en-US" sz="3200" b="1" dirty="0" err="1">
              <a:solidFill>
                <a:srgbClr val="0033CC"/>
              </a:solidFill>
              <a:effectLst/>
              <a:latin typeface="Times New Roman" panose="02020603050405020304" pitchFamily="18" charset="0"/>
              <a:ea typeface="Times New Roman" panose="02020603050405020304" pitchFamily="18" charset="0"/>
            </a:endParaRPr>
          </a:p>
        </p:txBody>
      </p:sp>
      <p:sp>
        <p:nvSpPr>
          <p:cNvPr id="19" name="Hộp Văn bản 18"/>
          <p:cNvSpPr txBox="1"/>
          <p:nvPr>
            <p:custDataLst>
              <p:tags r:id="rId2"/>
            </p:custDataLst>
          </p:nvPr>
        </p:nvSpPr>
        <p:spPr>
          <a:xfrm>
            <a:off x="1405636" y="2222519"/>
            <a:ext cx="10102467" cy="1082999"/>
          </a:xfrm>
          <a:prstGeom prst="roundRect">
            <a:avLst/>
          </a:prstGeom>
          <a:noFill/>
          <a:ln w="28575">
            <a:solidFill>
              <a:srgbClr val="00CCFF"/>
            </a:solidFill>
          </a:ln>
        </p:spPr>
        <p:txBody>
          <a:bodyPr wrap="square">
            <a:spAutoFit/>
          </a:bodyPr>
          <a:lstStyle/>
          <a:p>
            <a:pPr>
              <a:lnSpc>
                <a:spcPct val="90000"/>
              </a:lnSpc>
              <a:spcBef>
                <a:spcPts val="600"/>
              </a:spcBef>
              <a:spcAft>
                <a:spcPts val="600"/>
              </a:spcAft>
            </a:pP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Lựa</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chọn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các</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hình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ảnh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số</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liệu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biểu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đồ</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sơ</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đồ</a:t>
            </a:r>
            <a:r>
              <a:rPr lang="en-US" sz="3200" dirty="0">
                <a:solidFill>
                  <a:srgbClr val="0D0D0D"/>
                </a:solidFill>
                <a:effectLst/>
                <a:latin typeface="Times New Roman" panose="02020603050405020304" pitchFamily="18" charset="0"/>
                <a:ea typeface="Arial" panose="020B0604020202020204" pitchFamily="34" charset="0"/>
              </a:rPr>
              <a:t>,…</a:t>
            </a:r>
            <a:r>
              <a:rPr lang="en-US" sz="3200" dirty="0" err="1">
                <a:solidFill>
                  <a:srgbClr val="0D0D0D"/>
                </a:solidFill>
                <a:effectLst/>
                <a:latin typeface="Times New Roman" panose="02020603050405020304" pitchFamily="18" charset="0"/>
                <a:ea typeface="Arial" panose="020B0604020202020204" pitchFamily="34" charset="0"/>
              </a:rPr>
              <a:t>liên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quan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trực</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tiếp</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đến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luận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điểm</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của</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bài</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viết</a:t>
            </a:r>
            <a:r>
              <a:rPr lang="en-US" sz="3200" dirty="0">
                <a:solidFill>
                  <a:srgbClr val="0D0D0D"/>
                </a:solidFill>
                <a:effectLst/>
                <a:latin typeface="Times New Roman" panose="02020603050405020304" pitchFamily="18" charset="0"/>
                <a:ea typeface="Arial" panose="020B0604020202020204" pitchFamily="34" charset="0"/>
              </a:rPr>
              <a:t>.</a:t>
            </a:r>
            <a:endParaRPr lang="en-US" sz="3200" dirty="0">
              <a:solidFill>
                <a:srgbClr val="0D0D0D"/>
              </a:solidFill>
              <a:effectLst/>
              <a:latin typeface="Times New Roman" panose="02020603050405020304" pitchFamily="18" charset="0"/>
              <a:ea typeface="Arial" panose="020B0604020202020204" pitchFamily="34" charset="0"/>
            </a:endParaRPr>
          </a:p>
        </p:txBody>
      </p:sp>
      <p:sp>
        <p:nvSpPr>
          <p:cNvPr id="23" name="Hộp Văn bản 22"/>
          <p:cNvSpPr txBox="1"/>
          <p:nvPr>
            <p:custDataLst>
              <p:tags r:id="rId3"/>
            </p:custDataLst>
          </p:nvPr>
        </p:nvSpPr>
        <p:spPr>
          <a:xfrm>
            <a:off x="1409065" y="3376930"/>
            <a:ext cx="5884545" cy="591815"/>
          </a:xfrm>
          <a:prstGeom prst="roundRect">
            <a:avLst/>
          </a:prstGeom>
          <a:noFill/>
          <a:ln w="28575">
            <a:solidFill>
              <a:srgbClr val="00CCFF"/>
            </a:solidFill>
          </a:ln>
        </p:spPr>
        <p:txBody>
          <a:bodyPr wrap="square">
            <a:spAutoFit/>
          </a:bodyPr>
          <a:lstStyle/>
          <a:p>
            <a:pPr>
              <a:lnSpc>
                <a:spcPct val="90000"/>
              </a:lnSpc>
              <a:spcBef>
                <a:spcPts val="600"/>
              </a:spcBef>
              <a:spcAft>
                <a:spcPts val="600"/>
              </a:spcAft>
            </a:pP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Sử</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dụng</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đúng</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thời</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điểm</a:t>
            </a:r>
            <a:r>
              <a:rPr lang="en-US" sz="3200" dirty="0">
                <a:solidFill>
                  <a:srgbClr val="0D0D0D"/>
                </a:solidFill>
                <a:effectLst/>
                <a:latin typeface="Times New Roman" panose="02020603050405020304" pitchFamily="18" charset="0"/>
                <a:ea typeface="Arial" panose="020B0604020202020204" pitchFamily="34" charset="0"/>
              </a:rPr>
              <a:t>.</a:t>
            </a:r>
            <a:endParaRPr lang="en-US" sz="3200" dirty="0">
              <a:solidFill>
                <a:srgbClr val="0D0D0D"/>
              </a:solidFill>
              <a:effectLst/>
              <a:latin typeface="Times New Roman" panose="02020603050405020304" pitchFamily="18" charset="0"/>
              <a:ea typeface="Arial" panose="020B0604020202020204" pitchFamily="34" charset="0"/>
            </a:endParaRPr>
          </a:p>
        </p:txBody>
      </p:sp>
      <p:pic>
        <p:nvPicPr>
          <p:cNvPr id="3" name="Hình ảnh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5775" y="-124443"/>
            <a:ext cx="1158239" cy="1158239"/>
          </a:xfrm>
          <a:prstGeom prst="rect">
            <a:avLst/>
          </a:prstGeom>
        </p:spPr>
      </p:pic>
      <p:sp>
        <p:nvSpPr>
          <p:cNvPr id="6" name="Hộp Văn bản 5"/>
          <p:cNvSpPr txBox="1"/>
          <p:nvPr>
            <p:custDataLst>
              <p:tags r:id="rId5"/>
            </p:custDataLst>
          </p:nvPr>
        </p:nvSpPr>
        <p:spPr>
          <a:xfrm>
            <a:off x="1409065" y="4053205"/>
            <a:ext cx="8065770" cy="591815"/>
          </a:xfrm>
          <a:prstGeom prst="roundRect">
            <a:avLst/>
          </a:prstGeom>
          <a:noFill/>
          <a:ln w="28575">
            <a:solidFill>
              <a:srgbClr val="00CCFF"/>
            </a:solidFill>
          </a:ln>
        </p:spPr>
        <p:txBody>
          <a:bodyPr wrap="square">
            <a:spAutoFit/>
          </a:bodyPr>
          <a:lstStyle/>
          <a:p>
            <a:pPr>
              <a:lnSpc>
                <a:spcPct val="90000"/>
              </a:lnSpc>
              <a:spcBef>
                <a:spcPts val="600"/>
              </a:spcBef>
              <a:spcAft>
                <a:spcPts val="600"/>
              </a:spcAft>
            </a:pP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Đưa</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ra</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các</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chỉ</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dẫn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cần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thiết</a:t>
            </a:r>
            <a:r>
              <a:rPr lang="en-US" sz="3200" dirty="0">
                <a:solidFill>
                  <a:srgbClr val="0D0D0D"/>
                </a:solidFill>
                <a:effectLst/>
                <a:latin typeface="Times New Roman" panose="02020603050405020304" pitchFamily="18" charset="0"/>
                <a:ea typeface="Arial" panose="020B0604020202020204" pitchFamily="34" charset="0"/>
              </a:rPr>
              <a:t>.</a:t>
            </a:r>
            <a:endParaRPr lang="en-US" sz="3200" dirty="0">
              <a:solidFill>
                <a:srgbClr val="0D0D0D"/>
              </a:solidFill>
              <a:effectLst/>
              <a:latin typeface="Times New Roman" panose="02020603050405020304" pitchFamily="18" charset="0"/>
              <a:ea typeface="Arial" panose="020B0604020202020204" pitchFamily="34" charset="0"/>
            </a:endParaRPr>
          </a:p>
        </p:txBody>
      </p:sp>
      <p:sp>
        <p:nvSpPr>
          <p:cNvPr id="8" name="Hộp Văn bản 7"/>
          <p:cNvSpPr txBox="1"/>
          <p:nvPr>
            <p:custDataLst>
              <p:tags r:id="rId6"/>
            </p:custDataLst>
          </p:nvPr>
        </p:nvSpPr>
        <p:spPr>
          <a:xfrm>
            <a:off x="1409065" y="4729480"/>
            <a:ext cx="10412095" cy="1845310"/>
          </a:xfrm>
          <a:prstGeom prst="roundRect">
            <a:avLst/>
          </a:prstGeom>
          <a:noFill/>
          <a:ln w="28575">
            <a:solidFill>
              <a:srgbClr val="00CCFF"/>
            </a:solidFill>
          </a:ln>
        </p:spPr>
        <p:txBody>
          <a:bodyPr wrap="square">
            <a:noAutofit/>
          </a:bodyPr>
          <a:lstStyle/>
          <a:p>
            <a:pPr algn="just">
              <a:lnSpc>
                <a:spcPct val="90000"/>
              </a:lnSpc>
              <a:spcBef>
                <a:spcPts val="600"/>
              </a:spcBef>
              <a:spcAft>
                <a:spcPts val="600"/>
              </a:spcAft>
            </a:pP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Chú</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thích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cho</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các</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hình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ảnh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số</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liệu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biểu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đồ</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sơ</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đồ</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trong</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bài</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viết</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giải</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thích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rõ</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về</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vị</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trí</a:t>
            </a:r>
            <a:r>
              <a:rPr lang="en-US" sz="3200" dirty="0">
                <a:solidFill>
                  <a:srgbClr val="0D0D0D"/>
                </a:solidFill>
                <a:effectLst/>
                <a:latin typeface="Times New Roman" panose="02020603050405020304" pitchFamily="18" charset="0"/>
                <a:ea typeface="Arial" panose="020B0604020202020204" pitchFamily="34" charset="0"/>
              </a:rPr>
              <a:t>, ý </a:t>
            </a:r>
            <a:r>
              <a:rPr lang="en-US" sz="3200" dirty="0" err="1">
                <a:solidFill>
                  <a:srgbClr val="0D0D0D"/>
                </a:solidFill>
                <a:effectLst/>
                <a:latin typeface="Times New Roman" panose="02020603050405020304" pitchFamily="18" charset="0"/>
                <a:ea typeface="Arial" panose="020B0604020202020204" pitchFamily="34" charset="0"/>
              </a:rPr>
              <a:t>nghĩa</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của</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hình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ảnh</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số</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liệu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biểu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đồ</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sơ</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đồ</a:t>
            </a:r>
            <a:r>
              <a:rPr lang="en-US" sz="3200" dirty="0">
                <a:solidFill>
                  <a:srgbClr val="0D0D0D"/>
                </a:solidFill>
                <a:effectLst/>
                <a:latin typeface="Times New Roman" panose="02020603050405020304" pitchFamily="18" charset="0"/>
                <a:ea typeface="Arial" panose="020B0604020202020204" pitchFamily="34" charset="0"/>
              </a:rPr>
              <a:t>,… ; </a:t>
            </a:r>
            <a:r>
              <a:rPr lang="en-US" sz="3200" dirty="0" err="1">
                <a:solidFill>
                  <a:srgbClr val="0D0D0D"/>
                </a:solidFill>
                <a:effectLst/>
                <a:latin typeface="Times New Roman" panose="02020603050405020304" pitchFamily="18" charset="0"/>
                <a:ea typeface="Arial" panose="020B0604020202020204" pitchFamily="34" charset="0"/>
              </a:rPr>
              <a:t>nêu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nguồn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dẫn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nếu</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dẫn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lại</a:t>
            </a:r>
            <a:r>
              <a:rPr lang="vi-VN" altLang="en-US" sz="3200" dirty="0" err="1">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nguồn</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khác</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bài</a:t>
            </a:r>
            <a:r>
              <a:rPr lang="en-US" sz="3200" dirty="0">
                <a:solidFill>
                  <a:srgbClr val="0D0D0D"/>
                </a:solidFill>
                <a:effectLst/>
                <a:latin typeface="Times New Roman" panose="02020603050405020304" pitchFamily="18" charset="0"/>
                <a:ea typeface="Arial" panose="020B0604020202020204" pitchFamily="34" charset="0"/>
              </a:rPr>
              <a:t> </a:t>
            </a:r>
            <a:r>
              <a:rPr lang="en-US" sz="3200" dirty="0" err="1">
                <a:solidFill>
                  <a:srgbClr val="0D0D0D"/>
                </a:solidFill>
                <a:effectLst/>
                <a:latin typeface="Times New Roman" panose="02020603050405020304" pitchFamily="18" charset="0"/>
                <a:ea typeface="Arial" panose="020B0604020202020204" pitchFamily="34" charset="0"/>
              </a:rPr>
              <a:t>khác</a:t>
            </a:r>
            <a:r>
              <a:rPr lang="en-US" sz="3200" dirty="0">
                <a:solidFill>
                  <a:srgbClr val="0D0D0D"/>
                </a:solidFill>
                <a:effectLst/>
                <a:latin typeface="Times New Roman" panose="02020603050405020304" pitchFamily="18" charset="0"/>
                <a:ea typeface="Arial" panose="020B0604020202020204" pitchFamily="34" charset="0"/>
              </a:rPr>
              <a:t>).</a:t>
            </a:r>
            <a:endParaRPr lang="en-US" sz="3200" dirty="0">
              <a:solidFill>
                <a:srgbClr val="0D0D0D"/>
              </a:solidFill>
              <a:effectLst/>
              <a:latin typeface="Times New Roman" panose="02020603050405020304" pitchFamily="18" charset="0"/>
              <a:ea typeface="Arial" panose="020B0604020202020204" pitchFamily="34" charset="0"/>
            </a:endParaRPr>
          </a:p>
        </p:txBody>
      </p:sp>
      <p:sp>
        <p:nvSpPr>
          <p:cNvPr id="18" name="Hộp Văn bản 17"/>
          <p:cNvSpPr txBox="1"/>
          <p:nvPr/>
        </p:nvSpPr>
        <p:spPr>
          <a:xfrm>
            <a:off x="1502757" y="1242740"/>
            <a:ext cx="10005348" cy="977265"/>
          </a:xfrm>
          <a:prstGeom prst="rect">
            <a:avLst/>
          </a:prstGeom>
          <a:noFill/>
        </p:spPr>
        <p:txBody>
          <a:bodyPr wrap="square">
            <a:spAutoFit/>
          </a:bodyPr>
          <a:lstStyle/>
          <a:p>
            <a:pPr algn="just">
              <a:lnSpc>
                <a:spcPct val="90000"/>
              </a:lnSpc>
              <a:spcBef>
                <a:spcPts val="600"/>
              </a:spcBef>
              <a:spcAft>
                <a:spcPts val="600"/>
              </a:spcAft>
              <a:buSzPts val="1400"/>
            </a:pPr>
            <a:r>
              <a:rPr lang="vi-VN" altLang="en-US" sz="3200" dirty="0">
                <a:solidFill>
                  <a:srgbClr val="FF0000"/>
                </a:solidFill>
                <a:effectLst/>
                <a:latin typeface="Times New Roman" panose="02020603050405020304" pitchFamily="18" charset="0"/>
                <a:ea typeface="Times New Roman" panose="02020603050405020304" pitchFamily="18" charset="0"/>
              </a:rPr>
              <a:t>?</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Việc</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sử</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dụng</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các</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phương</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tiện</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giao</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tiếp</a:t>
            </a:r>
            <a:r>
              <a:rPr lang="en-US" sz="3200" dirty="0">
                <a:solidFill>
                  <a:srgbClr val="FF0000"/>
                </a:solidFill>
                <a:effectLst/>
                <a:latin typeface="Times New Roman" panose="02020603050405020304" pitchFamily="18" charset="0"/>
                <a:ea typeface="Times New Roman" panose="02020603050405020304" pitchFamily="18" charset="0"/>
              </a:rPr>
              <a:t> phi </a:t>
            </a:r>
            <a:r>
              <a:rPr lang="en-US" sz="3200" dirty="0" err="1">
                <a:solidFill>
                  <a:srgbClr val="FF0000"/>
                </a:solidFill>
                <a:effectLst/>
                <a:latin typeface="Times New Roman" panose="02020603050405020304" pitchFamily="18" charset="0"/>
                <a:ea typeface="Times New Roman" panose="02020603050405020304" pitchFamily="18" charset="0"/>
              </a:rPr>
              <a:t>ngôn</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ngữ</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cần</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đáp</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ứng</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các</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yêu</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cầu</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nào</a:t>
            </a:r>
            <a:r>
              <a:rPr lang="en-US" sz="3200" dirty="0">
                <a:solidFill>
                  <a:srgbClr val="FF0000"/>
                </a:solidFill>
                <a:effectLst/>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bldLvl="0" animBg="1"/>
      <p:bldP spid="23" grpId="0" bldLvl="0" animBg="1"/>
      <p:bldP spid="6" grpId="0" bldLvl="0" animBg="1"/>
      <p:bldP spid="8" grpId="0" bldLvl="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p:cNvSpPr/>
          <p:nvPr/>
        </p:nvSpPr>
        <p:spPr>
          <a:xfrm>
            <a:off x="4151630" y="377825"/>
            <a:ext cx="4067810" cy="831850"/>
          </a:xfrm>
          <a:prstGeom prst="roundRect">
            <a:avLst/>
          </a:prstGeom>
          <a:gradFill flip="none" rotWithShape="1">
            <a:gsLst>
              <a:gs pos="14000">
                <a:srgbClr val="00CCFF"/>
              </a:gs>
              <a:gs pos="71000">
                <a:srgbClr val="0033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400" b="1" dirty="0" err="1">
                <a:latin typeface="Times New Roman" panose="02020603050405020304" pitchFamily="18" charset="0"/>
                <a:cs typeface="Times New Roman" panose="02020603050405020304" pitchFamily="18" charset="0"/>
              </a:rPr>
              <a:t>II.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endParaRPr lang="en-US" sz="4400" b="1" dirty="0">
              <a:latin typeface="Times New Roman" panose="02020603050405020304" pitchFamily="18" charset="0"/>
              <a:cs typeface="Times New Roman" panose="02020603050405020304" pitchFamily="18" charset="0"/>
            </a:endParaRPr>
          </a:p>
        </p:txBody>
      </p:sp>
      <p:pic>
        <p:nvPicPr>
          <p:cNvPr id="3" name="Hình ả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630" y="1301750"/>
            <a:ext cx="4762500" cy="4762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pic>
        <p:nvPicPr>
          <p:cNvPr id="4" name="Picture 2" descr="150+ Hình Nền Slide PowerPoint Thuyết Trình Đẹp Nhất"/>
          <p:cNvPicPr>
            <a:picLocks noChangeAspect="1" noChangeArrowheads="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5" name="Hình chữ nhật: Góc Tròn 4"/>
          <p:cNvSpPr/>
          <p:nvPr/>
        </p:nvSpPr>
        <p:spPr>
          <a:xfrm>
            <a:off x="4151630" y="377825"/>
            <a:ext cx="4067810" cy="831850"/>
          </a:xfrm>
          <a:prstGeom prst="roundRect">
            <a:avLst/>
          </a:prstGeom>
          <a:gradFill flip="none" rotWithShape="1">
            <a:gsLst>
              <a:gs pos="14000">
                <a:srgbClr val="00CCFF"/>
              </a:gs>
              <a:gs pos="71000">
                <a:srgbClr val="0033C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400" b="1" dirty="0" err="1">
                <a:latin typeface="Times New Roman" panose="02020603050405020304" pitchFamily="18" charset="0"/>
                <a:cs typeface="Times New Roman" panose="02020603050405020304" pitchFamily="18" charset="0"/>
              </a:rPr>
              <a:t>II.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endParaRPr lang="en-US" sz="4400" b="1" dirty="0">
              <a:latin typeface="Times New Roman" panose="02020603050405020304" pitchFamily="18" charset="0"/>
              <a:cs typeface="Times New Roman" panose="02020603050405020304" pitchFamily="18" charset="0"/>
            </a:endParaRPr>
          </a:p>
        </p:txBody>
      </p:sp>
      <p:sp>
        <p:nvSpPr>
          <p:cNvPr id="2" name="Hộp Văn bản 1"/>
          <p:cNvSpPr txBox="1"/>
          <p:nvPr/>
        </p:nvSpPr>
        <p:spPr>
          <a:xfrm>
            <a:off x="1560195" y="1297940"/>
            <a:ext cx="9413240" cy="1197969"/>
          </a:xfrm>
          <a:prstGeom prst="roundRect">
            <a:avLst/>
          </a:prstGeom>
          <a:noFill/>
          <a:ln w="28575">
            <a:solidFill>
              <a:srgbClr val="0033CC"/>
            </a:solidFill>
          </a:ln>
        </p:spPr>
        <p:txBody>
          <a:bodyPr wrap="square">
            <a:spAutoFit/>
          </a:bodyPr>
          <a:lstStyle/>
          <a:p>
            <a:pPr algn="just"/>
            <a:r>
              <a:rPr lang="vi-VN" altLang="en-US" sz="3200" b="1" dirty="0">
                <a:solidFill>
                  <a:srgbClr val="0099FF"/>
                </a:solidFill>
                <a:latin typeface="Times New Roman" panose="02020603050405020304" pitchFamily="18" charset="0"/>
                <a:cs typeface="Times New Roman" panose="02020603050405020304" pitchFamily="18" charset="0"/>
              </a:rPr>
              <a:t>Thảo luận nhóm nhỏ theo bàn trả lời phiếu học tập.</a:t>
            </a:r>
            <a:endParaRPr lang="vi-VN" altLang="en-US" sz="3200" b="1" dirty="0">
              <a:solidFill>
                <a:srgbClr val="0099FF"/>
              </a:solidFill>
              <a:latin typeface="Times New Roman" panose="02020603050405020304" pitchFamily="18" charset="0"/>
              <a:cs typeface="Times New Roman" panose="02020603050405020304" pitchFamily="18" charset="0"/>
            </a:endParaRPr>
          </a:p>
          <a:p>
            <a:pPr algn="just"/>
            <a:r>
              <a:rPr lang="vi-VN" altLang="en-US" sz="3200" b="1" dirty="0">
                <a:solidFill>
                  <a:srgbClr val="0099FF"/>
                </a:solidFill>
                <a:latin typeface="Times New Roman" panose="02020603050405020304" pitchFamily="18" charset="0"/>
                <a:cs typeface="Times New Roman" panose="02020603050405020304" pitchFamily="18" charset="0"/>
              </a:rPr>
              <a:t>Thời gian 5 phút</a:t>
            </a:r>
            <a:r>
              <a:rPr lang="en-US" sz="3200" b="1" dirty="0">
                <a:solidFill>
                  <a:srgbClr val="0099FF"/>
                </a:solidFill>
                <a:latin typeface="Times New Roman" panose="02020603050405020304" pitchFamily="18" charset="0"/>
                <a:cs typeface="Times New Roman" panose="02020603050405020304" pitchFamily="18" charset="0"/>
              </a:rPr>
              <a:t> </a:t>
            </a:r>
            <a:endParaRPr lang="en-US" sz="3200" b="1" dirty="0">
              <a:solidFill>
                <a:srgbClr val="0099FF"/>
              </a:solidFill>
              <a:latin typeface="Times New Roman" panose="02020603050405020304" pitchFamily="18" charset="0"/>
              <a:cs typeface="Times New Roman" panose="02020603050405020304" pitchFamily="18" charset="0"/>
            </a:endParaRPr>
          </a:p>
        </p:txBody>
      </p:sp>
      <p:pic>
        <p:nvPicPr>
          <p:cNvPr id="7" name="Đồng hồ đếm ngược 5 phút - 5 Minutes">
            <a:hlinkClick r:id="" action="ppaction://media"/>
          </p:cNvPr>
          <p:cNvPicPr>
            <a:picLocks noChangeAspect="1"/>
          </p:cNvPicPr>
          <p:nvPr>
            <p:ph idx="1"/>
            <a:videoFile r:link="rId2"/>
            <p:extLst>
              <p:ext uri="{DAA4B4D4-6D71-4841-9C94-3DE7FCFB9230}">
                <p14:media xmlns:p14="http://schemas.microsoft.com/office/powerpoint/2010/main" r:embed="rId3"/>
              </p:ext>
            </p:extLst>
          </p:nvPr>
        </p:nvPicPr>
        <p:blipFill>
          <a:blip r:embed="rId4"/>
          <a:srcRect t="13215" b="13215"/>
          <a:stretch>
            <a:fillRect/>
          </a:stretch>
        </p:blipFill>
        <p:spPr>
          <a:xfrm>
            <a:off x="2316480" y="2533650"/>
            <a:ext cx="8453755" cy="3643630"/>
          </a:xfr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SLIDE_ID" val="custom2023841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416"/>
  <p:tag name="KSO_WM_SLIDE_TYPE" val="text"/>
  <p:tag name="KSO_WM_SLIDE_SUBTYPE" val="picTxt"/>
  <p:tag name="KSO_WM_SLIDE_SIZE" val="904.564*328.446"/>
  <p:tag name="KSO_WM_SLIDE_POSITION" val="-7.87402e-05*139.181"/>
  <p:tag name="KSO_WM_SLIDE_LAYOUT" val="a_l"/>
  <p:tag name="KSO_WM_SLIDE_LAYOUT_CNT" val="1_1"/>
  <p:tag name="KSO_WM_SPECIAL_SOURCE" val="bdnull"/>
  <p:tag name="KSO_WM_DIAGRAM_GROUP_CODE" val="l1-1"/>
  <p:tag name="KSO_WM_SLIDE_DIAGTYPE" val="l"/>
</p:tagLst>
</file>

<file path=ppt/tags/tag11.xml><?xml version="1.0" encoding="utf-8"?>
<p:tagLst xmlns:p="http://schemas.openxmlformats.org/presentationml/2006/main">
  <p:tag name="KSO_WM_BEAUTIFY_FLAG" val="#wm#"/>
  <p:tag name="KSO_WM_TEMPLATE_CATEGORY" val="custom"/>
  <p:tag name="KSO_WM_TEMPLATE_INDEX" val="2023841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DIAGRAM_VIRTUALLY_FRAME" val="{&quot;height&quot;:322.51141732283475,&quot;left&quot;:110.92992125984252,&quot;top&quot;:147.6014960629921,&quot;width&quot;:795.4699212598425}"/>
</p:tagLst>
</file>

<file path=ppt/tags/tag6.xml><?xml version="1.0" encoding="utf-8"?>
<p:tagLst xmlns:p="http://schemas.openxmlformats.org/presentationml/2006/main">
  <p:tag name="KSO_WM_DIAGRAM_VIRTUALLY_FRAME" val="{&quot;height&quot;:322.51141732283475,&quot;left&quot;:110.92992125984252,&quot;top&quot;:147.6014960629921,&quot;width&quot;:795.4699212598425}"/>
</p:tagLst>
</file>

<file path=ppt/tags/tag7.xml><?xml version="1.0" encoding="utf-8"?>
<p:tagLst xmlns:p="http://schemas.openxmlformats.org/presentationml/2006/main">
  <p:tag name="KSO_WM_DIAGRAM_VIRTUALLY_FRAME" val="{&quot;height&quot;:322.51141732283475,&quot;left&quot;:110.92992125984252,&quot;top&quot;:147.6014960629921,&quot;width&quot;:795.4699212598425}"/>
</p:tagLst>
</file>

<file path=ppt/tags/tag8.xml><?xml version="1.0" encoding="utf-8"?>
<p:tagLst xmlns:p="http://schemas.openxmlformats.org/presentationml/2006/main">
  <p:tag name="KSO_WM_DIAGRAM_VIRTUALLY_FRAME" val="{&quot;height&quot;:322.51141732283475,&quot;left&quot;:110.92992125984252,&quot;top&quot;:147.6014960629921,&quot;width&quot;:795.469921259842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16_1*a*1"/>
  <p:tag name="KSO_WM_TEMPLATE_CATEGORY" val="custom"/>
  <p:tag name="KSO_WM_TEMPLATE_INDEX" val="20238416"/>
  <p:tag name="KSO_WM_UNIT_LAYERLEVEL" val="1"/>
  <p:tag name="KSO_WM_TAG_VERSION" val="3.0"/>
  <p:tag name="KSO_WM_BEAUTIFY_FLAG" val="#wm#"/>
  <p:tag name="KSO_WM_UNIT_ISCONTENTSTITLE" val="0"/>
  <p:tag name="KSO_WM_UNIT_ISNUMDGMTITLE" val="0"/>
  <p:tag name="KSO_WM_UNIT_NOCLEAR" val="0"/>
  <p:tag name="KSO_WM_DIAGRAM_GROUP_CODE" val="l1-1"/>
  <p:tag name="KSO_WM_UNIT_TYPE" val="a"/>
  <p:tag name="KSO_WM_UNIT_INDEX" val="1"/>
  <p:tag name="KSO_WM_UNIT_VALUE" val="29"/>
  <p:tag name="KSO_WM_UNIT_PRESET_TEXT" val="Your title here"/>
  <p:tag name="KSO_WM_UNIT_TEXT_FILL_FORE_SCHEMECOLOR_INDEX" val="13"/>
  <p:tag name="KSO_WM_UNIT_TEXT_FILL_TYPE" val="1"/>
  <p:tag name="KSO_WM_UNIT_USESOURCEFORMAT_APPLY"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8958</Words>
  <Application>WPS Presentation</Application>
  <PresentationFormat>Màn hình rộng</PresentationFormat>
  <Paragraphs>374</Paragraphs>
  <Slides>33</Slides>
  <Notes>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33</vt:i4>
      </vt:variant>
    </vt:vector>
  </HeadingPairs>
  <TitlesOfParts>
    <vt:vector size="49" baseType="lpstr">
      <vt:lpstr>Arial</vt:lpstr>
      <vt:lpstr>SimSun</vt:lpstr>
      <vt:lpstr>Wingdings</vt:lpstr>
      <vt:lpstr>Agency FB</vt:lpstr>
      <vt:lpstr>Futura-Black</vt:lpstr>
      <vt:lpstr>Snap ITC</vt:lpstr>
      <vt:lpstr>Times New Roman</vt:lpstr>
      <vt:lpstr>Algerian</vt:lpstr>
      <vt:lpstr>Tahoma</vt:lpstr>
      <vt:lpstr>Calibri</vt:lpstr>
      <vt:lpstr>Segoe Print</vt:lpstr>
      <vt:lpstr>Microsoft YaHei</vt:lpstr>
      <vt:lpstr>Arial Unicode MS</vt:lpstr>
      <vt:lpstr>Calibri Light</vt:lpstr>
      <vt:lpstr>Chủ đề Office</vt:lpstr>
      <vt:lpstr>1_Chủ đề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Your title here</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Văn Thống Hà</cp:lastModifiedBy>
  <cp:revision>26</cp:revision>
  <dcterms:created xsi:type="dcterms:W3CDTF">2022-09-25T02:09:00Z</dcterms:created>
  <dcterms:modified xsi:type="dcterms:W3CDTF">2025-11-26T13:56:27Z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1D713E8549A8466A87F0F22158CE6F2C_12</vt:lpwstr>
  </property>
  <property fmtid="{D5CDD505-2E9C-101B-9397-08002B2CF9AE}" pid="3" name="KSOProductBuildVer">
    <vt:lpwstr>1033-12.2.0.23155</vt:lpwstr>
  </property>
</Properties>
</file>