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</p:sldMasterIdLst>
  <p:notesMasterIdLst>
    <p:notesMasterId r:id="rId27"/>
  </p:notesMasterIdLst>
  <p:sldIdLst>
    <p:sldId id="426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494" r:id="rId15"/>
    <p:sldId id="498" r:id="rId16"/>
    <p:sldId id="270" r:id="rId17"/>
    <p:sldId id="272" r:id="rId18"/>
    <p:sldId id="257" r:id="rId19"/>
    <p:sldId id="495" r:id="rId20"/>
    <p:sldId id="265" r:id="rId21"/>
    <p:sldId id="266" r:id="rId22"/>
    <p:sldId id="267" r:id="rId23"/>
    <p:sldId id="274" r:id="rId24"/>
    <p:sldId id="27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7" userDrawn="1">
          <p15:clr>
            <a:srgbClr val="A4A3A4"/>
          </p15:clr>
        </p15:guide>
        <p15:guide id="2" pos="7264" userDrawn="1">
          <p15:clr>
            <a:srgbClr val="A4A3A4"/>
          </p15:clr>
        </p15:guide>
        <p15:guide id="4" orient="horz" pos="685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2" y="144"/>
      </p:cViewPr>
      <p:guideLst>
        <p:guide pos="427"/>
        <p:guide pos="7264"/>
        <p:guide orient="horz" pos="685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/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7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345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8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8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4"/>
            </p:custDataLst>
          </p:nvPr>
        </p:nvSpPr>
        <p:spPr>
          <a:xfrm>
            <a:off x="1028065" y="474345"/>
            <a:ext cx="8657590" cy="28486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latin typeface="+mj-lt"/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1028700" y="3373755"/>
            <a:ext cx="7196455" cy="6883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  <a:sym typeface="+mn-ea"/>
              </a:defRPr>
            </a:lvl1pPr>
          </a:lstStyle>
          <a:p>
            <a:pPr lvl="0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028700" y="4257675"/>
            <a:ext cx="4262120" cy="6248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chemeClr val="accent6"/>
                </a:solidFill>
                <a:latin typeface="+mn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j-lt"/>
                <a:sym typeface="+mn-ea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 hasCustomPrompt="1"/>
            <p:custDataLst>
              <p:tags r:id="rId6"/>
            </p:custDataLst>
          </p:nvPr>
        </p:nvSpPr>
        <p:spPr>
          <a:xfrm>
            <a:off x="608013" y="1493838"/>
            <a:ext cx="10969625" cy="4538662"/>
          </a:xfrm>
        </p:spPr>
        <p:txBody>
          <a:bodyPr vert="horz" lIns="91440" tIns="45720" rIns="91440" bIns="45720" rtlCol="0">
            <a:normAutofit/>
          </a:bodyPr>
          <a:lstStyle>
            <a:lvl1pPr eaLnBrk="1" fontAlgn="auto" latinLnBrk="0" hangingPunct="1">
              <a:defRPr lang="en-US" u="none" strike="noStrike" kern="1200" cap="none" spc="0" normalizeH="0" dirty="0" smtClean="0">
                <a:solidFill>
                  <a:schemeClr val="tx1"/>
                </a:solidFill>
                <a:uFillTx/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4"/>
            </p:custDataLst>
          </p:nvPr>
        </p:nvSpPr>
        <p:spPr>
          <a:xfrm>
            <a:off x="985520" y="473710"/>
            <a:ext cx="5958205" cy="108077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400" b="1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838200" y="1040130"/>
            <a:ext cx="8346440" cy="39516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latin typeface="+mj-lt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3" hasCustomPrompt="1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algn="l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2pPr>
            <a:lvl3pPr marL="1143000" marR="0" lvl="2" indent="-228600" algn="l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3pPr>
            <a:lvl4pPr marL="1600200" marR="0" lvl="3" indent="-228600" algn="l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4pPr>
            <a:lvl5pPr marL="2057400" marR="0" lvl="4" indent="-228600" algn="l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 hasCustomPrompt="1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文"/>
          <p:cNvSpPr txBox="1">
            <a:spLocks noGrp="1"/>
          </p:cNvSpPr>
          <p:nvPr>
            <p:ph idx="5" hasCustomPrompt="1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 hasCustomPrompt="1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 hasCustomPrompt="1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608400" y="1429200"/>
            <a:ext cx="53424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2"/>
            </p:custDataLst>
          </p:nvPr>
        </p:nvSpPr>
        <p:spPr>
          <a:xfrm>
            <a:off x="608330" y="1313815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4"/>
            </p:custDataLst>
          </p:nvPr>
        </p:nvSpPr>
        <p:spPr>
          <a:xfrm>
            <a:off x="1028700" y="1566545"/>
            <a:ext cx="7196455" cy="21913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j-lt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028700" y="3963670"/>
            <a:ext cx="4578350" cy="490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chemeClr val="accent6"/>
                </a:solidFill>
                <a:latin typeface="+mn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0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9" Type="http://schemas.openxmlformats.org/officeDocument/2006/relationships/tags" Target="../tags/tag69.xml"/><Relationship Id="rId18" Type="http://schemas.openxmlformats.org/officeDocument/2006/relationships/image" Target="../media/image5.png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000" spc="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>
              <a:defRPr sz="1000" spc="4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8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6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320F-082F-4868-B9D2-FFB38819D3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E07F-2A6F-45D4-A83A-BE81C2D79D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65CE74E-AB26-4998-AD42-012C4C1AD076}" type="slidenum">
              <a:rPr lang="en-US" smtClean="0"/>
            </a:fld>
            <a:endParaRPr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en-US">
                <a:latin typeface="+mj-lt"/>
              </a:rPr>
              <a:t>Click to add title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R="0" lvl="1" indent="-228600" algn="l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2pPr>
            <a:lvl3pPr marR="0" lvl="2" indent="-228600" algn="l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3pPr>
            <a:lvl4pPr marR="0" lvl="3" indent="-228600" algn="l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4pPr>
            <a:lvl5pPr marR="0" lvl="4" indent="-228600" algn="l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2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71.xml"/><Relationship Id="rId2" Type="http://schemas.openxmlformats.org/officeDocument/2006/relationships/image" Target="../media/image6.jpeg"/><Relationship Id="rId1" Type="http://schemas.openxmlformats.org/officeDocument/2006/relationships/tags" Target="../tags/tag7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Your title here</a:t>
            </a:r>
            <a:endParaRPr lang="en-US"/>
          </a:p>
        </p:txBody>
      </p:sp>
      <p:pic>
        <p:nvPicPr>
          <p:cNvPr id="38945" name="Content Placeholder 38944" descr="images[9]"/>
          <p:cNvPicPr>
            <a:picLocks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036425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4" name="Rectangles 60423"/>
          <p:cNvSpPr/>
          <p:nvPr/>
        </p:nvSpPr>
        <p:spPr>
          <a:xfrm>
            <a:off x="111760" y="736600"/>
            <a:ext cx="11392535" cy="296291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44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VNI-Thufap1" panose="00000400000000000000" charset="0"/>
                <a:ea typeface="VNI-Thufap1" panose="00000400000000000000" charset="0"/>
              </a:rPr>
              <a:t>Trường THPT Số 3 An Nhơn</a:t>
            </a:r>
            <a:endParaRPr lang="en-US" sz="44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VNI-Thufap1" panose="00000400000000000000" charset="0"/>
              <a:ea typeface="VNI-Thufap1" panose="00000400000000000000" charset="0"/>
            </a:endParaRPr>
          </a:p>
          <a:p>
            <a:pPr algn="ctr"/>
            <a:r>
              <a:rPr lang="en-US" sz="44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VNI-Thufap1" panose="00000400000000000000" charset="0"/>
                <a:ea typeface="VNI-Thufap1" panose="00000400000000000000" charset="0"/>
              </a:rPr>
              <a:t>Tổ Ngữ văn</a:t>
            </a:r>
            <a:r>
              <a:rPr lang="vi-VN" altLang="en-US" sz="44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VNI-Thufap1" panose="00000400000000000000" charset="0"/>
                <a:ea typeface="VNI-Thufap1" panose="00000400000000000000" charset="0"/>
              </a:rPr>
              <a:t>-Thiết bị-Thư viện</a:t>
            </a:r>
            <a:endParaRPr lang="en-US" sz="44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VNI-Thufap1" panose="00000400000000000000" charset="0"/>
              <a:ea typeface="VNI-Thufap1" panose="00000400000000000000" charset="0"/>
            </a:endParaRPr>
          </a:p>
          <a:p>
            <a:pPr algn="ctr"/>
            <a:endParaRPr lang="en-US" sz="44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VNI-Thufap1" panose="00000400000000000000" charset="0"/>
              <a:ea typeface="VNI-Thufap1" panose="00000400000000000000" charset="0"/>
            </a:endParaRPr>
          </a:p>
          <a:p>
            <a:pPr algn="ctr"/>
            <a:r>
              <a:rPr lang="en-US" sz="44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VNI-Thufap1" panose="00000400000000000000" charset="0"/>
                <a:ea typeface="VNI-Thufap1" panose="00000400000000000000" charset="0"/>
              </a:rPr>
              <a:t>Chaøo möøng quyù thaày coâ về dự giờ thăm lớp!</a:t>
            </a:r>
            <a:endParaRPr lang="en-US" sz="44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VNI-Thufap1" panose="00000400000000000000" charset="0"/>
              <a:ea typeface="VNI-Thufap1" panose="00000400000000000000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Picture 7" descr="Tăng cường xử lý nghiêm học sinh vi phạm giao thông trên địa ...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0"/>
            <a:ext cx="3869690" cy="685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Yên Bái mạnh tay xử lý học sinh vi phạm giao thông"/>
          <p:cNvPicPr>
            <a:picLocks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30" y="-635"/>
            <a:ext cx="4509770" cy="685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Tăng cường xử lý nghiêm học sinh vi phạm giao thông trên địa bàn thị xã An  Nhơ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3175" cy="6857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213944"/>
            <a:ext cx="814756" cy="814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791" y="32893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148" y="213944"/>
            <a:ext cx="1016707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KIỂU BÀI VIẾT VĂN BẢN NGHỊ LUẬN VỀ MỘT VẤN ĐỀ XÃ HỘI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55" y="2897505"/>
            <a:ext cx="11628120" cy="2707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1</a:t>
            </a:r>
            <a:r>
              <a:rPr lang="en-US" alt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)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Kiểu bài: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Văn </a:t>
            </a:r>
            <a:r>
              <a:rPr lang="en-US" altLang="vi-VN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bản </a:t>
            </a:r>
            <a:r>
              <a:rPr lang="vi-VN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nghị luận về một vấn đề xã hội là </a:t>
            </a:r>
            <a:r>
              <a:rPr lang="en-US" altLang="vi-VN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kiểu văn bản dùng </a:t>
            </a:r>
            <a:r>
              <a:rPr lang="vi-VN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lí lẽ, bằng chứng để </a:t>
            </a:r>
            <a:r>
              <a:rPr lang="en-US" altLang="vi-VN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bàn luận và </a:t>
            </a:r>
            <a:r>
              <a:rPr lang="vi-VN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làm sáng tỏ về vấn đề xã hội 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(một ý kiến, một tư tưởng đạo lí, hay một hiện tượng xã hội)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giúp người đọc nhận thức đúng vấn đề và có thái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độ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giải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pháp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phù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hợp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đối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với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vấn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đề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đó</a:t>
            </a:r>
            <a:r>
              <a:rPr lang="vi-VN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77" name="Text Placeholder 54276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5" y="5372100"/>
            <a:ext cx="1428115" cy="1200150"/>
          </a:xfrm>
          <a:prstGeom prst="rect">
            <a:avLst/>
          </a:prstGeom>
        </p:spPr>
      </p:pic>
      <p:sp>
        <p:nvSpPr>
          <p:cNvPr id="54276" name="Cloud Callout 54275"/>
          <p:cNvSpPr/>
          <p:nvPr/>
        </p:nvSpPr>
        <p:spPr>
          <a:xfrm>
            <a:off x="4521200" y="1301750"/>
            <a:ext cx="6870065" cy="2254250"/>
          </a:xfrm>
          <a:prstGeom prst="cloudCallout">
            <a:avLst>
              <a:gd name="adj1" fmla="val -97721"/>
              <a:gd name="adj2" fmla="val 11442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 nào là kiểu bài viết văn bản nghị luận về một vấn đề xã hội?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400" y="544919"/>
            <a:ext cx="10858500" cy="6277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alt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Yêu cầu đối với bài văn</a:t>
            </a:r>
            <a:r>
              <a:rPr lang="en-US" alt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 luận về một vấn đề xã hội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-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Nêu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giải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thích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được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vấn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nghị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luận.</a:t>
            </a:r>
            <a:endParaRPr lang="vi-VN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ý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 đề.</a:t>
            </a:r>
            <a:endParaRPr lang="en-US" sz="3200" dirty="0" err="1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Sử dụng được các bằng chứng thực tế đáng tin cậy nhằm củng cố cho lí lẽ.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 xếp các luận điểm, lí lẽ theo trình tự hợp lí.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Diễn đạt mạch lạc, khúc triết, có sức thuyết phục.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400" y="657247"/>
            <a:ext cx="10858500" cy="5646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alt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Dàn ý chung của bài văn nghị luận về một vấn đề xã hội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Mở bài: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Nêu vấn đề cần bàn luận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Thân bài: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213944"/>
            <a:ext cx="814756" cy="814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465" y="328930"/>
            <a:ext cx="72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148" y="213944"/>
            <a:ext cx="101670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NGỮ LIỆU THAM KHẢO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100" y="1661337"/>
            <a:ext cx="10858500" cy="394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alt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ngữ liệu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tượng.</a:t>
            </a:r>
            <a:endParaRPr lang="en-US" sz="3200" b="1" dirty="0" err="1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2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. </a:t>
            </a:r>
            <a:r>
              <a:rPr lang="en-US" alt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Phân tích ngữ liệu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: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altLang="vi-VN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vi-VN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sùng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77" name="Text Placeholder 54276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5" y="5372100"/>
            <a:ext cx="1428115" cy="1200150"/>
          </a:xfrm>
          <a:prstGeom prst="rect">
            <a:avLst/>
          </a:prstGeom>
        </p:spPr>
      </p:pic>
      <p:sp>
        <p:nvSpPr>
          <p:cNvPr id="54276" name="Cloud Callout 54275"/>
          <p:cNvSpPr/>
          <p:nvPr/>
        </p:nvSpPr>
        <p:spPr>
          <a:xfrm>
            <a:off x="5593080" y="692150"/>
            <a:ext cx="6057900" cy="1169670"/>
          </a:xfrm>
          <a:prstGeom prst="cloudCallout">
            <a:avLst>
              <a:gd name="adj1" fmla="val -120272"/>
              <a:gd name="adj2" fmla="val 33279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viết bàn luận về vấn đề gì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en-US"/>
              <a:t>Hà Văn Thống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4276" name="Cloud Callout 54275"/>
          <p:cNvSpPr/>
          <p:nvPr/>
        </p:nvSpPr>
        <p:spPr>
          <a:xfrm rot="21060000">
            <a:off x="1072515" y="1445895"/>
            <a:ext cx="11005820" cy="2516505"/>
          </a:xfrm>
          <a:prstGeom prst="cloudCallout">
            <a:avLst>
              <a:gd name="adj1" fmla="val -47438"/>
              <a:gd name="adj2" fmla="val 700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cách mở đầu bài viết?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viết bao gồm những luận điểm nào? Các luận điểm được triển khai qua các lí lẽ và dẫn chứng nào?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7" name="Text Placeholder 54276" descr="Picture15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1047115" y="5029200"/>
            <a:ext cx="1428750" cy="1200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82245"/>
            <a:ext cx="10858500" cy="66763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Cách triển khai: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Đoạn mở đầu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 vấn đề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trải nghiệm của chính người viết (nhân vật 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 trong cuộc 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rất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vấn 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alt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lẽ: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,…)</a:t>
            </a:r>
            <a:endParaRPr lang="en-US" sz="2800" i="1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++ Dẫn</a:t>
            </a:r>
            <a:r>
              <a:rPr lang="en-US" sz="280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280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chứng</a:t>
            </a:r>
            <a:r>
              <a:rPr lang="en-US" sz="280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: </a:t>
            </a:r>
            <a:r>
              <a:rPr lang="en-US" sz="2800" i="1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Chẳng</a:t>
            </a:r>
            <a:r>
              <a:rPr lang="en-US" sz="2800" i="1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2800" i="1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hạn</a:t>
            </a:r>
            <a:r>
              <a:rPr lang="en-US" sz="2800" i="1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,…</a:t>
            </a:r>
            <a:r>
              <a:rPr lang="en-US" sz="2800" i="1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Tương</a:t>
            </a:r>
            <a:r>
              <a:rPr lang="en-US" sz="2800" i="1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2800" i="1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tự</a:t>
            </a:r>
            <a:r>
              <a:rPr lang="en-US" sz="2800" i="1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,…</a:t>
            </a:r>
            <a:endParaRPr lang="en-US" sz="2800" i="1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lẽ: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Tuy nhiên, ... rất mật thiết với nhau.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307218"/>
            <a:ext cx="10858500" cy="4954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ngộ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++ L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lẽ: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“Khi một hình ảnh...ngộ nhận”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++ D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ẫn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chứng: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“Trên thực tế...đề cao quá mức”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++ L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“Trong những trường hợp ấy... rất cần thiết”.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028700"/>
            <a:ext cx="108585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Đoạn kết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 định lại vấn đề bàn luận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Quan điểm, thái độ của người viết: phê phán, lên án vấn đề ngộ nhận thần tượng. Người viết khuyên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>
            <a:grpSpLocks noGrp="1" noRot="1" noChangeAspect="1" noMove="1" noResize="1" noUngrp="1"/>
          </p:cNvGrpSpPr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>
            <a:grpSpLocks noGrp="1" noRot="1" noChangeAspect="1" noMove="1" noResize="1" noUngrp="1"/>
          </p:cNvGrpSpPr>
          <p:nvPr/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Hexagon 4"/>
          <p:cNvSpPr/>
          <p:nvPr/>
        </p:nvSpPr>
        <p:spPr>
          <a:xfrm>
            <a:off x="0" y="3424555"/>
            <a:ext cx="3032760" cy="3013075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 quan trọng của động cơ học tập</a:t>
            </a:r>
            <a:endParaRPr lang="en-US" altLang="vi-VN" sz="2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3102610" y="3540760"/>
            <a:ext cx="2909570" cy="2896235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 xử trên không gian mạng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" y="2529840"/>
            <a:ext cx="2006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86175" y="2626360"/>
            <a:ext cx="19710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Cloud Callout 54275"/>
          <p:cNvSpPr/>
          <p:nvPr/>
        </p:nvSpPr>
        <p:spPr>
          <a:xfrm>
            <a:off x="1072515" y="1445895"/>
            <a:ext cx="11005820" cy="1370330"/>
          </a:xfrm>
          <a:prstGeom prst="cloudCallout">
            <a:avLst>
              <a:gd name="adj1" fmla="val -30833"/>
              <a:gd name="adj2" fmla="val 4842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32880" y="2529840"/>
            <a:ext cx="19710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676765" y="2529840"/>
            <a:ext cx="19710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102985" y="3424555"/>
            <a:ext cx="3019425" cy="301244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niệm về lòng vị tha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9296400" y="3424555"/>
            <a:ext cx="2895600" cy="301244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 hiếu của thanh niên ngày nay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899791" y="328934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525145" y="213995"/>
            <a:ext cx="111258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 VIẾT THEO QUY TRÌNH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033" name="Rectangle 10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1037" name="Straight Connector 103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74065" y="811530"/>
            <a:ext cx="10641330" cy="285051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l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17+18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VIẾT VĂN BẢN NGHỊ LUẬN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VỀ MỘT VẤN ĐỀ XÃ HỘI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0400" y="213944"/>
            <a:ext cx="8286801" cy="814756"/>
            <a:chOff x="660400" y="213944"/>
            <a:chExt cx="8286801" cy="8147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0400" y="213944"/>
              <a:ext cx="814756" cy="8147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16663" y="328934"/>
              <a:ext cx="65722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vi-V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156" y="328934"/>
              <a:ext cx="747204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r>
                <a:rPr lang="vi-V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VIẾT THEO QUY TRÌNH</a:t>
              </a:r>
              <a:endPara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0400" y="913130"/>
            <a:ext cx="10858500" cy="58280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Các bước chuẩn bị: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Bước 1: Chuẩn bị</a:t>
            </a:r>
            <a:r>
              <a:rPr lang="en-US" alt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Xác định đề tài</a:t>
            </a:r>
            <a:endParaRPr lang="en-US" sz="2800" b="1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Xác định mục đích viết, đối tượng người đọc</a:t>
            </a:r>
            <a:endParaRPr lang="en-US" sz="2800" b="1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alt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 thập tư liệu</a:t>
            </a:r>
            <a:endParaRPr lang="en-US" altLang="vi-VN" sz="2800" b="1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b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. Bước </a:t>
            </a:r>
            <a:r>
              <a:rPr lang="en-US" alt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2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: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Tìm ý và lập dàn ý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- Tìm ý</a:t>
            </a:r>
            <a:endParaRPr lang="en-US" sz="2800" b="1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- Lập dàn ý</a:t>
            </a:r>
            <a:endParaRPr lang="en-US" sz="2800" b="1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. Bước </a:t>
            </a:r>
            <a:r>
              <a:rPr lang="en-US" alt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3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: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Viết bài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d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. Bước </a:t>
            </a:r>
            <a:r>
              <a:rPr lang="en-US" alt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4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: </a:t>
            </a:r>
            <a:r>
              <a:rPr lang="en-US" alt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Xem lại và chỉnh sửa</a:t>
            </a:r>
            <a:endParaRPr lang="en-US" altLang="vi-VN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2565"/>
            <a:ext cx="10858500" cy="9334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 KIỂM KĨ NĂNG 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VĂN BẢN NGHỊ LUẬN VỀ MỘT VẤN ĐỀ XÃ HỘI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3210" y="1135895"/>
          <a:ext cx="10858500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1514475"/>
                <a:gridCol w="7509510"/>
                <a:gridCol w="659765"/>
                <a:gridCol w="11747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kiểm tra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 vấn đề xã hội cần nghị luận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 ý nghĩa/tính cấp thiết/tầm quan trọng của vấn đề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 bày và làm rõ ý kiến qua ít nhất hai luận điểm chính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xét vấn đề từ nhiều phía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 hiện nhận thức, quan niệm, thái độ, lập trường của người viết về vấn đề nghị luận (trước các biểu hiện đúng/sai/tốt/xấu)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sáng tỏ vấn đề bằng các lí lẽ và bằng chứng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Hướng đến nhận thức chung hoặc nêu giải pháp vấn đề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Kết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Khẳng định lại về vấn đề, ý kiến đã trình bày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 ý nghĩa thực tiễn của vấn đề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Kĩ năng trình bày, diễn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Sắp xếp luận điểm, lí lẽ, bằng chứng hợp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 đạt rõ ràng, gãy gọn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Sử dụng các từ ngữ, câu văn tạo sự gắn kết giữa các luận điểm, giữa bằng chứng với lí lẽ và đảm bảo mạch lạc cho bài viết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1130300"/>
            <a:ext cx="6065835" cy="564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2548" y="699841"/>
            <a:ext cx="45171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26235" y="2163910"/>
            <a:ext cx="5283069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phân loại: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 là hành động/hiện tượng/sự việc tích cực? Đâu là hành động/hiện tượng/sự việc tiêu cực?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2548" y="4248746"/>
            <a:ext cx="5190204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những hiện tượng/sự việc trên, em còn bắt gặp những hành động/hiện tượng/sự việc nào mà em ấn tượng trong cuộc sống?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0622" y="127896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541" b="2"/>
          <a:stretch>
            <a:fillRect/>
          </a:stretch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20" name="TextBox 19"/>
          <p:cNvSpPr txBox="1"/>
          <p:nvPr/>
        </p:nvSpPr>
        <p:spPr>
          <a:xfrm>
            <a:off x="7583470" y="407179"/>
            <a:ext cx="3631156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1: 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 vi vứt rác bừa bãi.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5440" r="15174" b="-2"/>
          <a:stretch>
            <a:fillRect/>
          </a:stretch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297858" y="1735729"/>
            <a:ext cx="3963117" cy="338654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/>
          </a:p>
        </p:txBody>
      </p:sp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5040" r="-1" b="-1"/>
          <a:stretch>
            <a:fillRect/>
          </a:stretch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471949" y="1366274"/>
            <a:ext cx="3816340" cy="3559687"/>
          </a:xfrm>
          <a:prstGeom prst="hexagon">
            <a:avLst>
              <a:gd name="adj" fmla="val 23757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3</a:t>
            </a:r>
            <a:r>
              <a:rPr lang="vi-VN" sz="32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hành động cùng nhau trồng cây chắn cát, chắn sóng ven biển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3" name="Group 12"/>
          <p:cNvGrpSpPr>
            <a:grpSpLocks noGrp="1" noRot="1" noChangeAspect="1" noMove="1" noResize="1" noUngrp="1"/>
          </p:cNvGrpSpPr>
          <p:nvPr/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18" name="Freeform: Shape 17"/>
              <p:cNvSpPr/>
              <p:nvPr/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16" name="Freeform: Shape 15"/>
              <p:cNvSpPr/>
              <p:nvPr/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>
            <a:grpSpLocks noGrp="1" noRot="1" noChangeAspect="1" noMove="1" noResize="1" noUngrp="1"/>
          </p:cNvGrpSpPr>
          <p:nvPr/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2" name="Rectangle 21"/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3" name="Oval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r="-2" b="1584"/>
          <a:stretch>
            <a:fillRect/>
          </a:stretch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35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36" name="Freeform: Shape 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grpSp>
        <p:nvGrpSpPr>
          <p:cNvPr id="42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3" name="Freeform: Shape 4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0594" y="1893125"/>
            <a:ext cx="4567146" cy="2572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4: </a:t>
            </a:r>
            <a:r>
              <a:rPr lang="vi-VN" sz="4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 động hút thuốc lá ở học sinh TH</a:t>
            </a:r>
            <a:r>
              <a:rPr lang="en-US" sz="4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</a:t>
            </a:r>
            <a:r>
              <a:rPr lang="vi-VN" sz="4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1130300"/>
            <a:ext cx="6065835" cy="56486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2488" y="127896"/>
            <a:ext cx="3368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PHÂN LOẠI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Close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3312" y="1452350"/>
            <a:ext cx="1458351" cy="1458351"/>
          </a:xfrm>
          <a:prstGeom prst="rect">
            <a:avLst/>
          </a:prstGeom>
        </p:spPr>
      </p:pic>
      <p:pic>
        <p:nvPicPr>
          <p:cNvPr id="12" name="Graphic 11" descr="Close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7649" y="4135603"/>
            <a:ext cx="1458351" cy="1458351"/>
          </a:xfrm>
          <a:prstGeom prst="rect">
            <a:avLst/>
          </a:prstGeom>
        </p:spPr>
      </p:pic>
      <p:sp>
        <p:nvSpPr>
          <p:cNvPr id="10" name="Arrow: Left 9"/>
          <p:cNvSpPr/>
          <p:nvPr/>
        </p:nvSpPr>
        <p:spPr>
          <a:xfrm>
            <a:off x="6812115" y="589561"/>
            <a:ext cx="4898103" cy="2403987"/>
          </a:xfrm>
          <a:prstGeom prst="leftArrow">
            <a:avLst>
              <a:gd name="adj1" fmla="val 68405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hành động 2, 3: hiện tượng đ/s tích cực.</a:t>
            </a:r>
            <a:endParaRPr lang="en-US" sz="3200"/>
          </a:p>
        </p:txBody>
      </p:sp>
      <p:sp>
        <p:nvSpPr>
          <p:cNvPr id="13" name="Arrow: Left 12"/>
          <p:cNvSpPr/>
          <p:nvPr/>
        </p:nvSpPr>
        <p:spPr>
          <a:xfrm>
            <a:off x="6812114" y="3864452"/>
            <a:ext cx="4898103" cy="2403987"/>
          </a:xfrm>
          <a:prstGeom prst="leftArrow">
            <a:avLst>
              <a:gd name="adj1" fmla="val 68405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hành động 1, 4: hiện tượng đ/s tiêu cực.</a:t>
            </a:r>
            <a:endParaRPr lang="en-US" sz="3200"/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4673" r="12008" b="481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9" y="898844"/>
            <a:ext cx="6443528" cy="35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Ngoài ra, trong cuộc sống, ta còn bắt gặp rất nhiều những sự việc, hiện tượng như: việc sử dụng túi nilông; hiện tượng vi phạm luật giao thông hay nghiện game ở học sinh; hành động dũng cảm cứu giúp người khác; chiến dịch dọn rác thải ở sông, hồ, biển;…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VALUE" val="84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PLACING_PICTURE_USER_VIEWPORT" val="{&quot;height&quot;:752,&quot;width&quot;:17274}"/>
  <p:tag name="KSO_WM_UNIT_CONTENT_GROUP_TYPE" val="titlestyle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耐心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59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CONTENT_GROUP_TYPE" val="contentchip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60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60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9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60"/>
  <p:tag name="KSO_WM_SPECIAL_SOURCE" val="bdnull"/>
  <p:tag name="KSO_WM_TEMPLATE_THUMBS_INDEX" val="1、1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文档副标题内容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CONTENT_GROUP_TYPE" val="contentchip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60_9*a*1"/>
  <p:tag name="KSO_WM_TEMPLATE_CATEGORY" val="custom"/>
  <p:tag name="KSO_WM_TEMPLATE_INDEX" val="20233460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71.xml><?xml version="1.0" encoding="utf-8"?>
<p:tagLst xmlns:p="http://schemas.openxmlformats.org/presentationml/2006/main">
  <p:tag name="KSO_WM_SLIDE_ID" val="custom20233460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60"/>
  <p:tag name="KSO_WM_SLIDE_TYPE" val="sectionTitle"/>
  <p:tag name="KSO_WM_SLIDE_SUBTYPE" val="pureTxt"/>
  <p:tag name="KSO_WM_SLIDE_LAYOUT" val="a"/>
  <p:tag name="KSO_WM_SLIDE_LAYOUT_CNT" val="1"/>
  <p:tag name="KSO_WM_SPECIAL_SOURCE" val="bdnull"/>
  <p:tag name="KSO_WM_SLIDE_CONTENT_AREA" val="{&quot;left&quot;:&quot;52.2&quot;,&quot;top&quot;:&quot;117.4&quot;,&quot;width&quot;:&quot;521.85&quot;,&quot;height&quot;:&quot;319.1&quot;}"/>
</p:tagLst>
</file>

<file path=ppt/tags/tag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CONTENT_GROUP_TYPE" val="contentchip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自定义 66">
      <a:dk1>
        <a:sysClr val="windowText" lastClr="000000"/>
      </a:dk1>
      <a:lt1>
        <a:sysClr val="window" lastClr="FFFFFF"/>
      </a:lt1>
      <a:dk2>
        <a:srgbClr val="3D4842"/>
      </a:dk2>
      <a:lt2>
        <a:srgbClr val="E5E8E6"/>
      </a:lt2>
      <a:accent1>
        <a:srgbClr val="7D9085"/>
      </a:accent1>
      <a:accent2>
        <a:srgbClr val="8B7D74"/>
      </a:accent2>
      <a:accent3>
        <a:srgbClr val="996A64"/>
      </a:accent3>
      <a:accent4>
        <a:srgbClr val="A75853"/>
      </a:accent4>
      <a:accent5>
        <a:srgbClr val="B54543"/>
      </a:accent5>
      <a:accent6>
        <a:srgbClr val="C33232"/>
      </a:accent6>
      <a:hlink>
        <a:srgbClr val="658BD5"/>
      </a:hlink>
      <a:folHlink>
        <a:srgbClr val="A16AA5"/>
      </a:folHlink>
    </a:clrScheme>
    <a:fontScheme name="Crimson Text SemiBold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5350</Words>
  <Application>WPS Presentation</Application>
  <PresentationFormat>Widescreen</PresentationFormat>
  <Paragraphs>236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43" baseType="lpstr">
      <vt:lpstr>Arial</vt:lpstr>
      <vt:lpstr>SimSun</vt:lpstr>
      <vt:lpstr>Wingdings</vt:lpstr>
      <vt:lpstr>Garamond</vt:lpstr>
      <vt:lpstr>Source Sans Pro SemiBold</vt:lpstr>
      <vt:lpstr>Segoe Print</vt:lpstr>
      <vt:lpstr>Wingdings</vt:lpstr>
      <vt:lpstr>VNI-Thufap1</vt:lpstr>
      <vt:lpstr>Times New Roman</vt:lpstr>
      <vt:lpstr>Calibri</vt:lpstr>
      <vt:lpstr>Calibri</vt:lpstr>
      <vt:lpstr>Rockwell</vt:lpstr>
      <vt:lpstr>Avenir Next LT Pro</vt:lpstr>
      <vt:lpstr>Crimson Text SemiBold</vt:lpstr>
      <vt:lpstr>Microsoft YaHei</vt:lpstr>
      <vt:lpstr>Arial Unicode MS</vt:lpstr>
      <vt:lpstr>Charis SIL</vt:lpstr>
      <vt:lpstr>Calibri Light</vt:lpstr>
      <vt:lpstr>SavonVTI</vt:lpstr>
      <vt:lpstr>Office Theme</vt:lpstr>
      <vt:lpstr>FunkyShapesVTI</vt:lpstr>
      <vt:lpstr>1_Office Theme</vt:lpstr>
      <vt:lpstr>Your title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Văn Thống Hà</cp:lastModifiedBy>
  <cp:revision>37</cp:revision>
  <dcterms:created xsi:type="dcterms:W3CDTF">2022-07-22T00:48:00Z</dcterms:created>
  <dcterms:modified xsi:type="dcterms:W3CDTF">2025-10-13T08:47:21Z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209813F0BD314BAB9375669E2FC116DD_12</vt:lpwstr>
  </property>
  <property fmtid="{D5CDD505-2E9C-101B-9397-08002B2CF9AE}" pid="3" name="KSOProductBuildVer">
    <vt:lpwstr>1033-12.2.0.22549</vt:lpwstr>
  </property>
</Properties>
</file>