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62" r:id="rId3"/>
    <p:sldId id="263" r:id="rId4"/>
    <p:sldId id="264" r:id="rId5"/>
    <p:sldId id="300" r:id="rId6"/>
    <p:sldId id="301" r:id="rId7"/>
    <p:sldId id="265" r:id="rId8"/>
    <p:sldId id="299" r:id="rId9"/>
    <p:sldId id="266" r:id="rId10"/>
    <p:sldId id="267" r:id="rId11"/>
    <p:sldId id="290" r:id="rId12"/>
    <p:sldId id="281" r:id="rId13"/>
    <p:sldId id="292" r:id="rId14"/>
    <p:sldId id="305" r:id="rId15"/>
    <p:sldId id="303" r:id="rId16"/>
    <p:sldId id="304" r:id="rId17"/>
    <p:sldId id="283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7" d="100"/>
          <a:sy n="97" d="100"/>
        </p:scale>
        <p:origin x="-606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E9132-A85C-4920-B60B-6DDC4C3BA206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4FFD3-B4CA-43DD-8882-87EDEBE1B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34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18137B0F-0D36-4ACF-A8A8-0706142ECC44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11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02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2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3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64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1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48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87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64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52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38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9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84A7-2BD0-4381-A436-1ED3BDC5D69B}" type="datetimeFigureOut">
              <a:rPr lang="en-US" smtClean="0"/>
              <a:pPr/>
              <a:t>13/01/2026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BB87-EC17-41B1-96BB-26188615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85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3350"/>
            <a:ext cx="6629400" cy="838199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</a:rPr>
              <a:t>KHỞI ĐỘNG</a:t>
            </a:r>
            <a:br>
              <a:rPr lang="en-US" sz="2800" b="1" dirty="0" smtClean="0">
                <a:latin typeface="Times New Roman" pitchFamily="18" charset="0"/>
              </a:rPr>
            </a:b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66800" y="1143000"/>
            <a:ext cx="6629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4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5800" y="857250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Lớp</a:t>
            </a:r>
            <a:r>
              <a:rPr lang="en-US" sz="2800" dirty="0"/>
              <a:t> chia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smtClean="0"/>
              <a:t>4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800" smtClean="0">
                <a:cs typeface="Times New Roman" pitchFamily="18" charset="0"/>
              </a:rPr>
              <a:t>Mỗi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nhóm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được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trả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lời</a:t>
            </a:r>
            <a:r>
              <a:rPr lang="en-US" sz="2800" dirty="0" smtClean="0">
                <a:cs typeface="Times New Roman" pitchFamily="18" charset="0"/>
              </a:rPr>
              <a:t> 2 </a:t>
            </a:r>
            <a:r>
              <a:rPr lang="en-US" sz="2800" dirty="0" err="1" smtClean="0">
                <a:cs typeface="Times New Roman" pitchFamily="18" charset="0"/>
              </a:rPr>
              <a:t>câu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hỏi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trong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thời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gian</a:t>
            </a:r>
            <a:r>
              <a:rPr lang="en-US" sz="2800" dirty="0" smtClean="0">
                <a:cs typeface="Times New Roman" pitchFamily="18" charset="0"/>
              </a:rPr>
              <a:t> 10 </a:t>
            </a:r>
            <a:r>
              <a:rPr lang="en-US" sz="2800" dirty="0" err="1" smtClean="0">
                <a:cs typeface="Times New Roman" pitchFamily="18" charset="0"/>
              </a:rPr>
              <a:t>giây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en-US" sz="2800" dirty="0" err="1" smtClean="0">
                <a:cs typeface="Times New Roman" pitchFamily="18" charset="0"/>
              </a:rPr>
              <a:t>Nếu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không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trả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lời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được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sẽ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để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lại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cho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khán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giả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lớp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trả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lời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dirty="0"/>
          </a:p>
        </p:txBody>
      </p:sp>
      <p:pic>
        <p:nvPicPr>
          <p:cNvPr id="22533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757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7924800" y="432435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6195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Ion      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…..</a:t>
            </a:r>
            <a:endParaRPr kumimoji="0" lang="en-US" sz="3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67000" y="514350"/>
          <a:ext cx="685800" cy="457200"/>
        </p:xfrm>
        <a:graphic>
          <a:graphicData uri="http://schemas.openxmlformats.org/presentationml/2006/ole">
            <p:oleObj spid="_x0000_s2050" name="Equation" r:id="rId4" imgW="368280" imgH="241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722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9" name="j02131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288" y="480"/>
            <a:chExt cx="5088" cy="3312"/>
          </a:xfrm>
        </p:grpSpPr>
        <p:pic>
          <p:nvPicPr>
            <p:cNvPr id="4120" name="Picture 179" descr="bg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13" t="5725" r="1764" b="19624"/>
            <a:stretch>
              <a:fillRect/>
            </a:stretch>
          </p:blipFill>
          <p:spPr bwMode="auto">
            <a:xfrm>
              <a:off x="288" y="480"/>
              <a:ext cx="5088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180" descr="balo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720"/>
              <a:ext cx="64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8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92"/>
              <a:ext cx="586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18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14" y="992982"/>
            <a:ext cx="61277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8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61277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4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614" y="421482"/>
            <a:ext cx="61277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85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4" y="421482"/>
            <a:ext cx="61277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7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14" y="3964781"/>
            <a:ext cx="82232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8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414" y="3450431"/>
            <a:ext cx="82232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9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4" y="3679031"/>
            <a:ext cx="82232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92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4" y="3964781"/>
            <a:ext cx="82232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3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4" y="3450431"/>
            <a:ext cx="82232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94" descr="flora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4" y="3679031"/>
            <a:ext cx="82232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0" name="Picture 200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14700"/>
            <a:ext cx="7620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2" name="Picture 202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43350"/>
            <a:ext cx="7620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1" name="Picture 211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0500"/>
            <a:ext cx="7620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2" name="Picture 212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14700"/>
            <a:ext cx="7620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3" name="Picture 213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7620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4" name="Picture 214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71900"/>
            <a:ext cx="7620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5" name="Picture 215" descr="3d 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762000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Text Box 209"/>
          <p:cNvSpPr txBox="1">
            <a:spLocks noChangeArrowheads="1"/>
          </p:cNvSpPr>
          <p:nvPr/>
        </p:nvSpPr>
        <p:spPr bwMode="auto">
          <a:xfrm>
            <a:off x="1828800" y="2571750"/>
            <a:ext cx="568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LUYỆN TẬP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19" name="Rectangle 208"/>
          <p:cNvSpPr>
            <a:spLocks noChangeArrowheads="1"/>
          </p:cNvSpPr>
          <p:nvPr/>
        </p:nvSpPr>
        <p:spPr bwMode="auto">
          <a:xfrm>
            <a:off x="304800" y="158115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đề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CÂN BẰNG HÓA HỌC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9374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3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8" dur="5000" fill="hold"/>
                                        <p:tgtEl>
                                          <p:spTgt spid="30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10" dur="5000" fill="hold"/>
                                        <p:tgtEl>
                                          <p:spTgt spid="30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12" dur="5000" fill="hold"/>
                                        <p:tgtEl>
                                          <p:spTgt spid="3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ptsTypes="ffffffffffffffffffffffffA">
                                      <p:cBhvr>
                                        <p:cTn id="14" dur="5000" fill="hold"/>
                                        <p:tgtEl>
                                          <p:spTgt spid="30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2.59259E-6 C -0.00556 0.00046 -0.01111 0.0037 -0.01649 0.00231 C -0.02656 0.00023 -0.01163 -0.01297 -0.02344 2.59259E-6 C -0.02153 0.00046 -0.01788 -0.00093 -0.01788 0.00231 C -0.01788 0.01203 -0.02622 0.00555 -0.02743 0.00463 C -0.03212 0.00856 -0.03646 0.01157 -0.04132 0.01412 C -0.04271 0.01319 -0.04392 0.01157 -0.04549 0.01157 C -0.04757 0.01227 -0.04896 0.01759 -0.05087 0.0162 C -0.05312 0.01528 -0.0533 0.00949 -0.05503 0.00694 C -0.0566 0.00463 -0.05885 0.00393 -0.06059 0.00231 C -0.06076 0.00185 -0.0625 -0.01389 -0.06476 -0.01389 C -0.06615 -0.01389 -0.0658 -0.00972 -0.06615 -0.00718 C -0.07153 -0.01389 -0.07517 -0.01551 -0.08125 -0.01898 C -0.08924 -0.01551 -0.09687 -0.01204 -0.10469 -0.00972 C -0.10347 -0.0088 -0.09948 -0.0088 -0.10052 -0.00718 C -0.11076 0.00463 -0.1066 -0.00695 -0.11285 -0.00972 C -0.11736 -0.01111 -0.12205 -0.01111 -0.12674 -0.01181 C -0.12882 -0.01297 -0.13385 -0.01528 -0.13507 -0.01898 C -0.13663 -0.02477 -0.13698 -0.03125 -0.13785 -0.03773 C -0.13819 -0.04121 -0.13976 -0.04422 -0.14045 -0.04722 C -0.14115 -0.05047 -0.1408 -0.05417 -0.14201 -0.05695 C -0.14271 -0.05834 -0.15174 -0.06806 -0.15434 -0.07084 C -0.15556 -0.07222 -0.15833 -0.07547 -0.15833 -0.075 C -0.15712 -0.07639 -0.15556 -0.07685 -0.15434 -0.07778 C -0.15278 -0.07917 -0.15017 -0.08241 -0.15017 -0.08218 " pathEditMode="relative" rAng="0" ptsTypes="ffffffffffffffffffffffffA">
                                      <p:cBhvr>
                                        <p:cTn id="16" dur="5000" fill="hold"/>
                                        <p:tgtEl>
                                          <p:spTgt spid="30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32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643 0.0007 -0.01285 0.00348 -0.01927 0.00232 C -0.03108 0.00024 -0.01354 -0.0118 -0.02743 0 C -0.02518 0.0007 -0.02084 -0.00069 -0.02084 0.00232 C -0.02084 0.01111 -0.03056 0.0051 -0.03212 0.0044 C -0.0375 0.00787 -0.04254 0.01065 -0.04827 0.01297 C -0.04983 0.01227 -0.05139 0.01065 -0.05313 0.01088 C -0.05556 0.01135 -0.05729 0.01598 -0.05955 0.01505 C -0.06216 0.01412 -0.06233 0.0088 -0.06441 0.00649 C -0.06615 0.0044 -0.06875 0.00371 -0.07084 0.00232 C -0.07101 0.00162 -0.07309 -0.01273 -0.0757 -0.01273 C -0.07743 -0.01273 -0.07691 -0.00856 -0.07743 -0.00648 C -0.08368 -0.0125 -0.08802 -0.01412 -0.09514 -0.01713 C -0.10434 -0.01412 -0.11337 -0.01088 -0.12257 -0.00856 C -0.12101 -0.00787 -0.11632 -0.00787 -0.11771 -0.00648 C -0.12952 0.00417 -0.12466 -0.00625 -0.13212 -0.00856 C -0.13733 -0.01018 -0.14289 -0.00995 -0.14827 -0.01064 C -0.1507 -0.0118 -0.1566 -0.01365 -0.15799 -0.01713 C -0.1599 -0.02245 -0.16025 -0.02847 -0.16129 -0.03426 C -0.16181 -0.0375 -0.16354 -0.04004 -0.16441 -0.04305 C -0.16511 -0.04583 -0.16476 -0.0493 -0.16615 -0.05162 C -0.16702 -0.05301 -0.17761 -0.0618 -0.18056 -0.06435 C -0.18212 -0.06574 -0.18542 -0.06875 -0.18542 -0.06875 C -0.18386 -0.06944 -0.18212 -0.0699 -0.18056 -0.07083 C -0.17882 -0.07199 -0.1757 -0.07523 -0.1757 -0.07523 " pathEditMode="relative" rAng="0" ptsTypes="ffffffffffffffffffffffffA">
                                      <p:cBhvr>
                                        <p:cTn id="18" dur="5000" fill="hold"/>
                                        <p:tgtEl>
                                          <p:spTgt spid="30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285750"/>
            <a:ext cx="8001000" cy="8382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Hoạt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động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cặp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đôi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: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Thảo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luận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câu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1</a:t>
            </a:r>
            <a:endParaRPr lang="en-US" sz="2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33400" y="1428750"/>
            <a:ext cx="8001000" cy="2971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Câu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1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: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Viết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biểu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thức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h</a:t>
            </a:r>
            <a:r>
              <a:rPr lang="en-US" sz="3200" dirty="0" err="1" smtClean="0"/>
              <a:t>ằng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cân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K</a:t>
            </a:r>
            <a:r>
              <a:rPr lang="en-US" sz="3200" baseline="-25000" dirty="0" smtClean="0"/>
              <a:t>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phản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vi-VN" sz="3200" dirty="0" smtClean="0">
                <a:effectLst/>
                <a:latin typeface="+mj-lt"/>
                <a:ea typeface="Calibri"/>
                <a:cs typeface="Times New Roman"/>
              </a:rPr>
              <a:t>:</a:t>
            </a:r>
            <a:endParaRPr lang="en-US" sz="3200" dirty="0" smtClean="0">
              <a:effectLst/>
              <a:latin typeface="+mj-lt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US" sz="3200" dirty="0" smtClean="0">
                <a:latin typeface="+mj-lt"/>
                <a:ea typeface="Calibri"/>
                <a:cs typeface="Times New Roman"/>
              </a:rPr>
              <a:t>2SO</a:t>
            </a:r>
            <a:r>
              <a:rPr lang="en-US" sz="3200" baseline="-25000" dirty="0" smtClean="0">
                <a:latin typeface="+mj-lt"/>
                <a:ea typeface="Calibri"/>
                <a:cs typeface="Times New Roman"/>
              </a:rPr>
              <a:t>2(g) 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+ O</a:t>
            </a:r>
            <a:r>
              <a:rPr lang="en-US" sz="3200" baseline="-25000" dirty="0" smtClean="0">
                <a:latin typeface="+mj-lt"/>
                <a:ea typeface="Calibri"/>
                <a:cs typeface="Times New Roman"/>
              </a:rPr>
              <a:t>2(g)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          </a:t>
            </a:r>
            <a:r>
              <a:rPr lang="en-US" sz="3200" dirty="0" smtClean="0">
                <a:ea typeface="Calibri"/>
                <a:cs typeface="Times New Roman"/>
              </a:rPr>
              <a:t>2SO</a:t>
            </a:r>
            <a:r>
              <a:rPr lang="en-US" sz="3200" baseline="-25000" dirty="0" smtClean="0">
                <a:ea typeface="Calibri"/>
                <a:cs typeface="Times New Roman"/>
              </a:rPr>
              <a:t>3(g)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US" sz="3200" dirty="0" smtClean="0">
                <a:ea typeface="Calibri"/>
                <a:cs typeface="Times New Roman"/>
              </a:rPr>
              <a:t>COCl</a:t>
            </a:r>
            <a:r>
              <a:rPr lang="en-US" sz="3200" baseline="-25000" dirty="0" smtClean="0">
                <a:ea typeface="Calibri"/>
                <a:cs typeface="Times New Roman"/>
              </a:rPr>
              <a:t>2(g)                </a:t>
            </a:r>
            <a:r>
              <a:rPr lang="en-US" sz="3200" dirty="0" smtClean="0">
                <a:ea typeface="Calibri"/>
                <a:cs typeface="Times New Roman"/>
              </a:rPr>
              <a:t>CO</a:t>
            </a:r>
            <a:r>
              <a:rPr lang="en-US" sz="3200" baseline="-25000" dirty="0" smtClean="0">
                <a:ea typeface="Calibri"/>
                <a:cs typeface="Times New Roman"/>
              </a:rPr>
              <a:t>(g) </a:t>
            </a:r>
            <a:r>
              <a:rPr lang="en-US" sz="3200" dirty="0" smtClean="0">
                <a:ea typeface="Calibri"/>
                <a:cs typeface="Times New Roman"/>
              </a:rPr>
              <a:t>+ Cl</a:t>
            </a:r>
            <a:r>
              <a:rPr lang="en-US" sz="3200" baseline="-25000" dirty="0" smtClean="0">
                <a:ea typeface="Calibri"/>
                <a:cs typeface="Times New Roman"/>
              </a:rPr>
              <a:t>2(g)</a:t>
            </a:r>
            <a:endParaRPr lang="en-US" sz="3200" baseline="-25000" dirty="0"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3070224"/>
          <a:ext cx="838200" cy="339726"/>
        </p:xfrm>
        <a:graphic>
          <a:graphicData uri="http://schemas.openxmlformats.org/presentationml/2006/ole">
            <p:oleObj spid="_x0000_s3074" name="Equation" r:id="rId3" imgW="190440" imgH="1522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62200" y="3714750"/>
          <a:ext cx="838200" cy="339726"/>
        </p:xfrm>
        <a:graphic>
          <a:graphicData uri="http://schemas.openxmlformats.org/presentationml/2006/ole">
            <p:oleObj spid="_x0000_s3075" name="Equation" r:id="rId4" imgW="190440" imgH="1522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161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133350"/>
            <a:ext cx="8001000" cy="1066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Hoạt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động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nhóm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Thảo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luận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câu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2</a:t>
            </a:r>
            <a:endParaRPr lang="en-US" sz="2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09600" y="1276350"/>
            <a:ext cx="8001000" cy="38671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Câu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2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: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Xét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cân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kín</a:t>
            </a:r>
            <a:r>
              <a:rPr lang="vi-VN" sz="3200" dirty="0" smtClean="0">
                <a:effectLst/>
                <a:latin typeface="+mj-lt"/>
                <a:ea typeface="Calibri"/>
                <a:cs typeface="Times New Roman"/>
              </a:rPr>
              <a:t>:</a:t>
            </a:r>
            <a:endParaRPr lang="en-US" sz="32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+mj-lt"/>
                <a:ea typeface="Calibri"/>
                <a:cs typeface="Times New Roman"/>
              </a:rPr>
              <a:t>C</a:t>
            </a:r>
            <a:r>
              <a:rPr lang="en-US" sz="3200" baseline="-25000" dirty="0" smtClean="0">
                <a:latin typeface="+mj-lt"/>
                <a:ea typeface="Calibri"/>
                <a:cs typeface="Times New Roman"/>
              </a:rPr>
              <a:t>(s)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 + CO</a:t>
            </a:r>
            <a:r>
              <a:rPr lang="en-US" sz="3200" baseline="-25000" dirty="0" smtClean="0">
                <a:latin typeface="+mj-lt"/>
                <a:ea typeface="Calibri"/>
                <a:cs typeface="Times New Roman"/>
              </a:rPr>
              <a:t>2(g)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      2CO</a:t>
            </a:r>
            <a:r>
              <a:rPr lang="en-US" sz="3200" baseline="-25000" dirty="0" smtClean="0">
                <a:latin typeface="+mj-lt"/>
                <a:ea typeface="Calibri"/>
                <a:cs typeface="Times New Roman"/>
              </a:rPr>
              <a:t>(g)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smtClean="0">
                <a:latin typeface="+mj-lt"/>
                <a:ea typeface="Calibri"/>
                <a:cs typeface="Times New Roman"/>
                <a:sym typeface="Symbol"/>
              </a:rPr>
              <a:t></a:t>
            </a:r>
            <a:r>
              <a:rPr lang="en-US" sz="3200" baseline="-25000" dirty="0" err="1" smtClean="0">
                <a:latin typeface="+mj-lt"/>
                <a:ea typeface="Calibri"/>
                <a:cs typeface="Times New Roman"/>
                <a:sym typeface="Symbol"/>
              </a:rPr>
              <a:t>r</a:t>
            </a:r>
            <a:r>
              <a:rPr lang="en-US" sz="3200" dirty="0" err="1" smtClean="0">
                <a:ea typeface="Calibri"/>
                <a:cs typeface="Times New Roman"/>
              </a:rPr>
              <a:t>H</a:t>
            </a:r>
            <a:r>
              <a:rPr lang="en-US" sz="3200" dirty="0" smtClean="0">
                <a:ea typeface="Calibri"/>
                <a:cs typeface="Times New Roman"/>
              </a:rPr>
              <a:t> = 172,5 </a:t>
            </a:r>
            <a:r>
              <a:rPr lang="en-US" sz="3200" smtClean="0">
                <a:ea typeface="Calibri"/>
                <a:cs typeface="Times New Roman"/>
              </a:rPr>
              <a:t>Kj</a:t>
            </a:r>
            <a:endParaRPr lang="en-US" sz="32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+mj-lt"/>
                <a:ea typeface="Calibri"/>
                <a:cs typeface="Times New Roman"/>
              </a:rPr>
              <a:t>Cân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bằng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trên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thay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đổi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theo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chiều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nào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khi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thay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đổi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một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trong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các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điều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kiện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sau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+mj-lt"/>
                <a:ea typeface="Calibri"/>
                <a:cs typeface="Times New Roman"/>
              </a:rPr>
              <a:t>a.Tăng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nhiệt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độ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		b.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Giảm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áp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suất</a:t>
            </a:r>
            <a:endParaRPr lang="en-US" sz="32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+mj-lt"/>
                <a:ea typeface="Calibri"/>
                <a:cs typeface="Times New Roman"/>
              </a:rPr>
              <a:t>c.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Lấy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bớt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+mj-lt"/>
                <a:ea typeface="Calibri"/>
                <a:cs typeface="Times New Roman"/>
              </a:rPr>
              <a:t>khí</a:t>
            </a:r>
            <a:r>
              <a:rPr lang="en-US" sz="3200" dirty="0" smtClean="0">
                <a:latin typeface="+mj-lt"/>
                <a:ea typeface="Calibri"/>
                <a:cs typeface="Times New Roman"/>
              </a:rPr>
              <a:t> CO.</a:t>
            </a:r>
            <a:endParaRPr lang="en-US" sz="3200" dirty="0"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590800" y="2079625"/>
          <a:ext cx="838200" cy="339725"/>
        </p:xfrm>
        <a:graphic>
          <a:graphicData uri="http://schemas.openxmlformats.org/presentationml/2006/ole">
            <p:oleObj spid="_x0000_s31746" name="Equation" r:id="rId3" imgW="190440" imgH="1522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161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285750"/>
            <a:ext cx="8001000" cy="8382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Hoạt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động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cặp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đôi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: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Thảo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luận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câu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3</a:t>
            </a:r>
            <a:endParaRPr lang="en-US" sz="2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33400" y="1428750"/>
            <a:ext cx="8001000" cy="2971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Câu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3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: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thuyết</a:t>
            </a:r>
            <a:r>
              <a:rPr lang="en-US" sz="3200" dirty="0" smtClean="0"/>
              <a:t> acid – base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Bronsted</a:t>
            </a:r>
            <a:r>
              <a:rPr lang="en-US" sz="3200" dirty="0" smtClean="0"/>
              <a:t> – Lowry,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xác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acid,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base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phản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</a:p>
          <a:p>
            <a:pPr algn="just"/>
            <a:r>
              <a:rPr lang="en-US" sz="3200" dirty="0" smtClean="0"/>
              <a:t>a)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COOH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     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COO</a:t>
            </a:r>
            <a:r>
              <a:rPr lang="en-US" sz="3200" baseline="30000" dirty="0" smtClean="0"/>
              <a:t>- </a:t>
            </a:r>
            <a:r>
              <a:rPr lang="en-US" sz="3200" dirty="0" smtClean="0"/>
              <a:t>+ 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</a:t>
            </a:r>
            <a:r>
              <a:rPr lang="en-US" sz="3200" baseline="30000" dirty="0" smtClean="0"/>
              <a:t>+</a:t>
            </a:r>
            <a:endParaRPr lang="en-US" sz="3200" dirty="0" smtClean="0"/>
          </a:p>
          <a:p>
            <a:pPr algn="just"/>
            <a:r>
              <a:rPr lang="en-US" sz="3200" dirty="0" smtClean="0"/>
              <a:t>b) S</a:t>
            </a:r>
            <a:r>
              <a:rPr lang="en-US" sz="3200" baseline="30000" dirty="0" smtClean="0"/>
              <a:t>2- </a:t>
            </a:r>
            <a:r>
              <a:rPr lang="en-US" sz="3200" dirty="0" smtClean="0"/>
              <a:t>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      HS</a:t>
            </a:r>
            <a:r>
              <a:rPr lang="en-US" sz="3200" baseline="30000" dirty="0" smtClean="0"/>
              <a:t>- </a:t>
            </a:r>
            <a:r>
              <a:rPr lang="en-US" sz="3200" dirty="0" smtClean="0"/>
              <a:t>+ OH</a:t>
            </a:r>
            <a:r>
              <a:rPr lang="en-US" sz="3200" baseline="30000" dirty="0" smtClean="0"/>
              <a:t>-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33800" y="3257550"/>
          <a:ext cx="838200" cy="339726"/>
        </p:xfrm>
        <a:graphic>
          <a:graphicData uri="http://schemas.openxmlformats.org/presentationml/2006/ole">
            <p:oleObj spid="_x0000_s34818" name="Equation" r:id="rId3" imgW="190440" imgH="1522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14600" y="3714750"/>
          <a:ext cx="838200" cy="339726"/>
        </p:xfrm>
        <a:graphic>
          <a:graphicData uri="http://schemas.openxmlformats.org/presentationml/2006/ole">
            <p:oleObj spid="_x0000_s34819" name="Equation" r:id="rId4" imgW="190440" imgH="1522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161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133350"/>
            <a:ext cx="8001000" cy="1066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Hoạt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động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nhóm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Thảo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luận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câu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4</a:t>
            </a:r>
            <a:endParaRPr lang="en-US" sz="2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09600" y="1276350"/>
            <a:ext cx="8001000" cy="3352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Câu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4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: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dầu</a:t>
            </a:r>
            <a:r>
              <a:rPr lang="en-US" sz="3200" dirty="0" smtClean="0"/>
              <a:t> </a:t>
            </a:r>
            <a:r>
              <a:rPr lang="en-US" sz="3200" dirty="0" err="1" smtClean="0"/>
              <a:t>gội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nồng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ion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 10</a:t>
            </a:r>
            <a:r>
              <a:rPr lang="en-US" sz="3200" baseline="30000" dirty="0" smtClean="0"/>
              <a:t>-5,17</a:t>
            </a:r>
            <a:r>
              <a:rPr lang="en-US" sz="3200" dirty="0" smtClean="0"/>
              <a:t> mol/L</a:t>
            </a:r>
          </a:p>
          <a:p>
            <a:pPr algn="just"/>
            <a:r>
              <a:rPr lang="en-US" sz="3200" dirty="0" smtClean="0"/>
              <a:t>a)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nồng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ion 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, pH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dầu</a:t>
            </a:r>
            <a:r>
              <a:rPr lang="en-US" sz="3200" dirty="0" smtClean="0"/>
              <a:t> </a:t>
            </a:r>
            <a:r>
              <a:rPr lang="en-US" sz="3200" dirty="0" err="1" smtClean="0"/>
              <a:t>gội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b)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gội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acid, base hay 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161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133350"/>
            <a:ext cx="8001000" cy="685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Hoạt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động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+mj-lt"/>
                <a:ea typeface="Calibri"/>
                <a:cs typeface="Times New Roman"/>
              </a:rPr>
              <a:t>nhóm</a:t>
            </a:r>
            <a:r>
              <a:rPr lang="en-US" sz="3600" b="1" dirty="0" smtClean="0">
                <a:effectLst/>
                <a:latin typeface="+mj-lt"/>
                <a:ea typeface="Calibri"/>
                <a:cs typeface="Times New Roman"/>
              </a:rPr>
              <a:t>: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Thảo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luận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+mj-lt"/>
                <a:ea typeface="Calibri"/>
                <a:cs typeface="Times New Roman"/>
              </a:rPr>
              <a:t>câu</a:t>
            </a:r>
            <a:r>
              <a:rPr lang="en-US" sz="3600" b="1" dirty="0" smtClean="0">
                <a:latin typeface="+mj-lt"/>
                <a:ea typeface="Calibri"/>
                <a:cs typeface="Times New Roman"/>
              </a:rPr>
              <a:t> 5</a:t>
            </a:r>
            <a:endParaRPr lang="en-US" sz="2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28600" y="1047750"/>
            <a:ext cx="8686800" cy="38671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 smtClean="0">
                <a:effectLst/>
                <a:latin typeface="+mj-lt"/>
                <a:ea typeface="Calibri"/>
                <a:cs typeface="Times New Roman"/>
              </a:rPr>
              <a:t>Câu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5</a:t>
            </a:r>
            <a:r>
              <a:rPr lang="vi-VN" sz="3200" b="1" dirty="0" smtClean="0">
                <a:effectLst/>
                <a:latin typeface="+mj-lt"/>
                <a:ea typeface="Calibri"/>
                <a:cs typeface="Times New Roman"/>
              </a:rPr>
              <a:t>:</a:t>
            </a:r>
            <a:r>
              <a:rPr lang="en-US" sz="3200" b="1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chuẩn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NaOH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axit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chuẩn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0,01M.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ta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dung </a:t>
            </a:r>
            <a:r>
              <a:rPr lang="en-US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NaOH</a:t>
            </a:r>
            <a:r>
              <a:rPr lang="en-US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burettevào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tam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giác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chứa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10,00ml dung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0,01M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phenolphtalein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khi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tam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giác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xuất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màu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hồng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NaOH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25,0ml.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nồng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NaOH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ban </a:t>
            </a:r>
            <a:r>
              <a:rPr lang="en-US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đầu</a:t>
            </a:r>
            <a:r>
              <a:rPr lang="en-US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3200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endParaRPr lang="en-US" sz="3200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3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195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…..(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848600" y="432435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9555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…..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nghịch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5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750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001000" y="4629150"/>
            <a:ext cx="978408" cy="356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4315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1950"/>
            <a:ext cx="8229600" cy="160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772400" y="432435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190750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1950"/>
            <a:ext cx="8229600" cy="160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772400" y="432435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190750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1950"/>
            <a:ext cx="8229600" cy="160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772400" y="432435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190750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575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511796" y="4234434"/>
            <a:ext cx="978408" cy="318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03835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1950"/>
            <a:ext cx="8229600" cy="16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Bronsted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Lowry: Acid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772400" y="432435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57351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Bronsted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Lowry: Base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10515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195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…....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696200" y="4234434"/>
            <a:ext cx="685800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50495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5275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spcBef>
                <a:spcPct val="20000"/>
              </a:spcBef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Ion Al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3+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hydroxide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…..</a:t>
            </a:r>
            <a:endParaRPr kumimoji="0" lang="en-US" sz="3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5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80e9623dfc5ead669beb2e4f45eea881986cc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737</Words>
  <Application>Microsoft Office PowerPoint</Application>
  <PresentationFormat>On-screen Show (16:9)</PresentationFormat>
  <Paragraphs>46</Paragraphs>
  <Slides>17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KHỞI ĐỘNG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72</cp:revision>
  <dcterms:created xsi:type="dcterms:W3CDTF">2019-01-27T00:45:10Z</dcterms:created>
  <dcterms:modified xsi:type="dcterms:W3CDTF">2026-01-13T07:18:39Z</dcterms:modified>
</cp:coreProperties>
</file>