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25"/>
  </p:notesMasterIdLst>
  <p:sldIdLst>
    <p:sldId id="330" r:id="rId2"/>
    <p:sldId id="331" r:id="rId3"/>
    <p:sldId id="329" r:id="rId4"/>
    <p:sldId id="332" r:id="rId5"/>
    <p:sldId id="259" r:id="rId6"/>
    <p:sldId id="333" r:id="rId7"/>
    <p:sldId id="334" r:id="rId8"/>
    <p:sldId id="335" r:id="rId9"/>
    <p:sldId id="336" r:id="rId10"/>
    <p:sldId id="337" r:id="rId11"/>
    <p:sldId id="292" r:id="rId12"/>
    <p:sldId id="338" r:id="rId13"/>
    <p:sldId id="295" r:id="rId14"/>
    <p:sldId id="297" r:id="rId15"/>
    <p:sldId id="303" r:id="rId16"/>
    <p:sldId id="298" r:id="rId17"/>
    <p:sldId id="339" r:id="rId18"/>
    <p:sldId id="261" r:id="rId19"/>
    <p:sldId id="275" r:id="rId20"/>
    <p:sldId id="340" r:id="rId21"/>
    <p:sldId id="342" r:id="rId22"/>
    <p:sldId id="344"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CCFF"/>
    <a:srgbClr val="F6F4F5"/>
    <a:srgbClr val="1B5F74"/>
    <a:srgbClr val="417A8D"/>
    <a:srgbClr val="AAECE8"/>
    <a:srgbClr val="003300"/>
    <a:srgbClr val="004C00"/>
    <a:srgbClr val="1A5634"/>
    <a:srgbClr val="FF66FF"/>
    <a:srgbClr val="00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06" autoAdjust="0"/>
    <p:restoredTop sz="94660"/>
  </p:normalViewPr>
  <p:slideViewPr>
    <p:cSldViewPr snapToGrid="0">
      <p:cViewPr>
        <p:scale>
          <a:sx n="66" d="100"/>
          <a:sy n="66" d="100"/>
        </p:scale>
        <p:origin x="-888" y="-25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CBB30-72BA-4F47-900D-2C8211104054}" type="datetimeFigureOut">
              <a:rPr lang="en-US" smtClean="0"/>
              <a:pPr/>
              <a:t>13/01/2026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9DC953-A8B6-4F74-9ADC-2D3192741296}" type="slidenum">
              <a:rPr lang="en-US" smtClean="0"/>
              <a:pPr/>
              <a:t>‹#›</a:t>
            </a:fld>
            <a:endParaRPr lang="en-US"/>
          </a:p>
        </p:txBody>
      </p:sp>
    </p:spTree>
    <p:extLst>
      <p:ext uri="{BB962C8B-B14F-4D97-AF65-F5344CB8AC3E}">
        <p14:creationId xmlns="" xmlns:p14="http://schemas.microsoft.com/office/powerpoint/2010/main" val="2956397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1284548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252762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1531471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4044899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333823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2687002405"/>
      </p:ext>
    </p:extLst>
  </p:cSld>
  <p:clrMapOvr>
    <a:masterClrMapping/>
  </p:clrMapOvr>
  <p:extLst mod="1">
    <p:ext uri="{DCECCB84-F9BA-43D5-87BE-67443E8EF086}">
      <p15:sldGuideLst xmlns=""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2174989099"/>
      </p:ext>
    </p:extLst>
  </p:cSld>
  <p:clrMapOvr>
    <a:masterClrMapping/>
  </p:clrMapOvr>
  <p:extLst mod="1">
    <p:ext uri="{DCECCB84-F9BA-43D5-87BE-67443E8EF086}">
      <p15:sldGuideLst xmlns=""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3134951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333703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846833953"/>
      </p:ext>
    </p:extLst>
  </p:cSld>
  <p:clrMapOvr>
    <a:masterClrMapping/>
  </p:clrMapOvr>
  <p:extLst mod="1">
    <p:ext uri="{DCECCB84-F9BA-43D5-87BE-67443E8EF086}">
      <p15:sldGuideLst xmlns=""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2820844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3E9C45-6EE4-483B-B6BA-11AA624AD1C2}" type="slidenum">
              <a:rPr lang="en-US" smtClean="0"/>
              <a:pPr/>
              <a:t>‹#›</a:t>
            </a:fld>
            <a:endParaRPr lang="en-US"/>
          </a:p>
        </p:txBody>
      </p:sp>
    </p:spTree>
    <p:extLst>
      <p:ext uri="{BB962C8B-B14F-4D97-AF65-F5344CB8AC3E}">
        <p14:creationId xmlns="" xmlns:p14="http://schemas.microsoft.com/office/powerpoint/2010/main" val="984156248"/>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9999"/>
          </a:blip>
          <a:srcRect l="2146" t="19087" r="1843" b="9618"/>
          <a:stretch>
            <a:fillRect/>
          </a:stretch>
        </p:blipFill>
        <p:spPr>
          <a:xfrm>
            <a:off x="0" y="0"/>
            <a:ext cx="12192000" cy="6858000"/>
          </a:xfrm>
          <a:prstGeom prst="rect">
            <a:avLst/>
          </a:prstGeom>
          <a:solidFill>
            <a:schemeClr val="bg1"/>
          </a:solidFill>
        </p:spPr>
      </p:pic>
      <p:sp>
        <p:nvSpPr>
          <p:cNvPr id="7" name="Freeform 7"/>
          <p:cNvSpPr/>
          <p:nvPr/>
        </p:nvSpPr>
        <p:spPr>
          <a:xfrm>
            <a:off x="1908808" y="90595"/>
            <a:ext cx="4194561" cy="3363805"/>
          </a:xfrm>
          <a:custGeom>
            <a:avLst/>
            <a:gdLst/>
            <a:ahLst/>
            <a:cxnLst/>
            <a:rect l="l" t="t" r="r" b="b"/>
            <a:pathLst>
              <a:path w="8461246" h="6768997">
                <a:moveTo>
                  <a:pt x="0" y="0"/>
                </a:moveTo>
                <a:lnTo>
                  <a:pt x="8461246" y="0"/>
                </a:lnTo>
                <a:lnTo>
                  <a:pt x="8461246" y="6768997"/>
                </a:lnTo>
                <a:lnTo>
                  <a:pt x="0" y="6768997"/>
                </a:lnTo>
                <a:lnTo>
                  <a:pt x="0" y="0"/>
                </a:lnTo>
                <a:close/>
              </a:path>
            </a:pathLst>
          </a:custGeom>
          <a:blipFill>
            <a:blip r:embed="rId3">
              <a:extLst>
                <a:ext uri="{96DAC541-7B7A-43D3-8B79-37D633B846F1}">
                  <asvg:svgBlip xmlns="" xmlns:asvg="http://schemas.microsoft.com/office/drawing/2016/SVG/main" r:embed=""/>
                </a:ext>
              </a:extLst>
            </a:blip>
            <a:stretch>
              <a:fillRect/>
            </a:stretch>
          </a:blipFill>
        </p:spPr>
        <p:txBody>
          <a:bodyPr lIns="60954" tIns="30477" rIns="60954" bIns="30477"/>
          <a:lstStyle/>
          <a:p>
            <a:pPr defTabSz="609539">
              <a:defRPr/>
            </a:pPr>
            <a:endParaRPr lang="en-US" sz="1200" dirty="0">
              <a:solidFill>
                <a:prstClr val="black"/>
              </a:solidFill>
              <a:latin typeface="Calibri"/>
            </a:endParaRPr>
          </a:p>
        </p:txBody>
      </p:sp>
      <p:sp>
        <p:nvSpPr>
          <p:cNvPr id="11" name="Rectangle 22">
            <a:extLst>
              <a:ext uri="{FF2B5EF4-FFF2-40B4-BE49-F238E27FC236}">
                <a16:creationId xmlns="" xmlns:a16="http://schemas.microsoft.com/office/drawing/2014/main" id="{3374D65B-59FD-AE2E-2C3F-6F96262B5781}"/>
              </a:ext>
            </a:extLst>
          </p:cNvPr>
          <p:cNvSpPr/>
          <p:nvPr/>
        </p:nvSpPr>
        <p:spPr>
          <a:xfrm>
            <a:off x="1799771" y="290286"/>
            <a:ext cx="4031638" cy="2031319"/>
          </a:xfrm>
          <a:prstGeom prst="rect">
            <a:avLst/>
          </a:prstGeom>
        </p:spPr>
        <p:txBody>
          <a:bodyPr wrap="square" lIns="60954" tIns="30477" rIns="60954" bIns="30477">
            <a:spAutoFit/>
          </a:bodyPr>
          <a:lstStyle/>
          <a:p>
            <a:pPr algn="ctr" defTabSz="609539">
              <a:defRPr/>
            </a:pPr>
            <a:r>
              <a:rPr lang="en-US" sz="3200" b="1" dirty="0" err="1">
                <a:solidFill>
                  <a:srgbClr val="FF0000"/>
                </a:solidFill>
                <a:latin typeface="Cambria" panose="02040503050406030204" pitchFamily="18" charset="0"/>
                <a:ea typeface="Cambria" panose="02040503050406030204" pitchFamily="18" charset="0"/>
              </a:rPr>
              <a:t>Bạn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có</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biết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thành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phần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chính</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của</a:t>
            </a:r>
            <a:r>
              <a:rPr lang="en-US" sz="3200" b="1" dirty="0">
                <a:solidFill>
                  <a:srgbClr val="FF0000"/>
                </a:solidFill>
                <a:latin typeface="Cambria" panose="02040503050406030204" pitchFamily="18" charset="0"/>
                <a:ea typeface="Cambria" panose="02040503050406030204" pitchFamily="18" charset="0"/>
              </a:rPr>
              <a:t> </a:t>
            </a:r>
            <a:r>
              <a:rPr lang="en-US" sz="3200" b="1" dirty="0" err="1" smtClean="0">
                <a:solidFill>
                  <a:srgbClr val="FF0000"/>
                </a:solidFill>
                <a:latin typeface="Cambria" panose="02040503050406030204" pitchFamily="18" charset="0"/>
                <a:ea typeface="Cambria" panose="02040503050406030204" pitchFamily="18" charset="0"/>
              </a:rPr>
              <a:t>khí</a:t>
            </a:r>
            <a:r>
              <a:rPr lang="en-US" sz="3200" b="1" dirty="0" smtClean="0">
                <a:solidFill>
                  <a:srgbClr val="FF0000"/>
                </a:solidFill>
                <a:latin typeface="Cambria" panose="02040503050406030204" pitchFamily="18" charset="0"/>
                <a:ea typeface="Cambria" panose="02040503050406030204" pitchFamily="18" charset="0"/>
              </a:rPr>
              <a:t> gas  </a:t>
            </a:r>
            <a:r>
              <a:rPr lang="en-US" sz="3200" b="1" dirty="0" err="1">
                <a:solidFill>
                  <a:srgbClr val="FF0000"/>
                </a:solidFill>
                <a:latin typeface="Cambria" panose="02040503050406030204" pitchFamily="18" charset="0"/>
                <a:ea typeface="Cambria" panose="02040503050406030204" pitchFamily="18" charset="0"/>
              </a:rPr>
              <a:t>là</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nào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không</a:t>
            </a:r>
            <a:r>
              <a:rPr lang="en-US" sz="3200" b="1" dirty="0">
                <a:solidFill>
                  <a:srgbClr val="FF0000"/>
                </a:solidFill>
                <a:latin typeface="Cambria" panose="02040503050406030204" pitchFamily="18" charset="0"/>
                <a:ea typeface="Cambria" panose="02040503050406030204" pitchFamily="18" charset="0"/>
              </a:rPr>
              <a:t>?</a:t>
            </a:r>
            <a:endParaRPr lang="vi-VN" sz="3200" dirty="0">
              <a:solidFill>
                <a:srgbClr val="FF0000"/>
              </a:solidFill>
              <a:latin typeface="Cambria" panose="02040503050406030204" pitchFamily="18" charset="0"/>
              <a:ea typeface="Cambria" panose="02040503050406030204" pitchFamily="18" charset="0"/>
            </a:endParaRPr>
          </a:p>
        </p:txBody>
      </p:sp>
      <p:pic>
        <p:nvPicPr>
          <p:cNvPr id="9" name="Hình ảnh 8">
            <a:extLst>
              <a:ext uri="{FF2B5EF4-FFF2-40B4-BE49-F238E27FC236}">
                <a16:creationId xmlns="" xmlns:a16="http://schemas.microsoft.com/office/drawing/2014/main" id="{6584583A-A4EC-EE84-CA2E-DC1F42742A56}"/>
              </a:ext>
            </a:extLst>
          </p:cNvPr>
          <p:cNvPicPr>
            <a:picLocks noChangeAspect="1"/>
          </p:cNvPicPr>
          <p:nvPr/>
        </p:nvPicPr>
        <p:blipFill>
          <a:blip r:embed="rId4"/>
          <a:stretch>
            <a:fillRect/>
          </a:stretch>
        </p:blipFill>
        <p:spPr>
          <a:xfrm>
            <a:off x="863953" y="3076676"/>
            <a:ext cx="3942655" cy="322681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Hình ảnh 9">
            <a:extLst>
              <a:ext uri="{FF2B5EF4-FFF2-40B4-BE49-F238E27FC236}">
                <a16:creationId xmlns="" xmlns:a16="http://schemas.microsoft.com/office/drawing/2014/main" id="{829BE5C0-99F2-A2A7-8C27-98534B472504}"/>
              </a:ext>
            </a:extLst>
          </p:cNvPr>
          <p:cNvPicPr>
            <a:picLocks noChangeAspect="1"/>
          </p:cNvPicPr>
          <p:nvPr/>
        </p:nvPicPr>
        <p:blipFill>
          <a:blip r:embed="rId5"/>
          <a:stretch>
            <a:fillRect/>
          </a:stretch>
        </p:blipFill>
        <p:spPr>
          <a:xfrm rot="402423">
            <a:off x="6712821" y="3121940"/>
            <a:ext cx="4474367" cy="296426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Bong bóng Lời nói: Hình bầu dục 12">
            <a:extLst>
              <a:ext uri="{FF2B5EF4-FFF2-40B4-BE49-F238E27FC236}">
                <a16:creationId xmlns="" xmlns:a16="http://schemas.microsoft.com/office/drawing/2014/main" id="{6F47AFA1-78A2-2F1C-6473-43D7F7B5E014}"/>
              </a:ext>
            </a:extLst>
          </p:cNvPr>
          <p:cNvSpPr/>
          <p:nvPr/>
        </p:nvSpPr>
        <p:spPr>
          <a:xfrm>
            <a:off x="7772400" y="520648"/>
            <a:ext cx="3810000" cy="2556028"/>
          </a:xfrm>
          <a:prstGeom prst="wedgeEllipseCallout">
            <a:avLst>
              <a:gd name="adj1" fmla="val -43500"/>
              <a:gd name="adj2" fmla="val 59188"/>
            </a:avLst>
          </a:prstGeom>
          <a:solidFill>
            <a:srgbClr val="FFE79E"/>
          </a:solidFill>
        </p:spPr>
        <p:style>
          <a:lnRef idx="2">
            <a:schemeClr val="accent1">
              <a:shade val="15000"/>
            </a:schemeClr>
          </a:lnRef>
          <a:fillRef idx="1">
            <a:schemeClr val="accent1"/>
          </a:fillRef>
          <a:effectRef idx="0">
            <a:schemeClr val="accent1"/>
          </a:effectRef>
          <a:fontRef idx="minor">
            <a:schemeClr val="lt1"/>
          </a:fontRef>
        </p:style>
        <p:txBody>
          <a:bodyPr lIns="60954" tIns="30477" rIns="60954" bIns="30477" rtlCol="0" anchor="ctr"/>
          <a:lstStyle/>
          <a:p>
            <a:pPr algn="ctr"/>
            <a:endParaRPr lang="en-US"/>
          </a:p>
        </p:txBody>
      </p:sp>
      <p:sp>
        <p:nvSpPr>
          <p:cNvPr id="14" name="Rectangle 22">
            <a:extLst>
              <a:ext uri="{FF2B5EF4-FFF2-40B4-BE49-F238E27FC236}">
                <a16:creationId xmlns="" xmlns:a16="http://schemas.microsoft.com/office/drawing/2014/main" id="{5CB16563-5876-8CF7-0FD8-1A15E44535DA}"/>
              </a:ext>
            </a:extLst>
          </p:cNvPr>
          <p:cNvSpPr/>
          <p:nvPr/>
        </p:nvSpPr>
        <p:spPr>
          <a:xfrm>
            <a:off x="8084261" y="833948"/>
            <a:ext cx="3046479" cy="1846653"/>
          </a:xfrm>
          <a:prstGeom prst="rect">
            <a:avLst/>
          </a:prstGeom>
        </p:spPr>
        <p:txBody>
          <a:bodyPr wrap="square" lIns="60954" tIns="30477" rIns="60954" bIns="30477">
            <a:spAutoFit/>
          </a:bodyPr>
          <a:lstStyle/>
          <a:p>
            <a:pPr algn="ctr" defTabSz="609539">
              <a:defRPr/>
            </a:pPr>
            <a:r>
              <a:rPr lang="en-US" sz="2900" b="1" dirty="0" err="1">
                <a:solidFill>
                  <a:srgbClr val="007D7A"/>
                </a:solidFill>
                <a:latin typeface="Cambria" panose="02040503050406030204" pitchFamily="18" charset="0"/>
                <a:ea typeface="Cambria" panose="02040503050406030204" pitchFamily="18" charset="0"/>
              </a:rPr>
              <a:t>Tại</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sao</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bề</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mặt</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vũng</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đầm</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lầy</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lại</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xuất</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hiện</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các</a:t>
            </a:r>
            <a:r>
              <a:rPr lang="en-US" sz="2900" b="1" dirty="0">
                <a:solidFill>
                  <a:srgbClr val="007D7A"/>
                </a:solidFill>
                <a:latin typeface="Cambria" panose="02040503050406030204" pitchFamily="18" charset="0"/>
                <a:ea typeface="Cambria" panose="02040503050406030204" pitchFamily="18" charset="0"/>
              </a:rPr>
              <a:t> bong </a:t>
            </a:r>
            <a:r>
              <a:rPr lang="en-US" sz="2900" b="1" dirty="0" err="1">
                <a:solidFill>
                  <a:srgbClr val="007D7A"/>
                </a:solidFill>
                <a:latin typeface="Cambria" panose="02040503050406030204" pitchFamily="18" charset="0"/>
                <a:ea typeface="Cambria" panose="02040503050406030204" pitchFamily="18" charset="0"/>
              </a:rPr>
              <a:t>bóng</a:t>
            </a:r>
            <a:r>
              <a:rPr lang="en-US" sz="2900" b="1" dirty="0">
                <a:solidFill>
                  <a:srgbClr val="007D7A"/>
                </a:solidFill>
                <a:latin typeface="Cambria" panose="02040503050406030204" pitchFamily="18" charset="0"/>
                <a:ea typeface="Cambria" panose="02040503050406030204" pitchFamily="18" charset="0"/>
              </a:rPr>
              <a:t> </a:t>
            </a:r>
            <a:r>
              <a:rPr lang="en-US" sz="2900" b="1" dirty="0" err="1">
                <a:solidFill>
                  <a:srgbClr val="007D7A"/>
                </a:solidFill>
                <a:latin typeface="Cambria" panose="02040503050406030204" pitchFamily="18" charset="0"/>
                <a:ea typeface="Cambria" panose="02040503050406030204" pitchFamily="18" charset="0"/>
              </a:rPr>
              <a:t>khí</a:t>
            </a:r>
            <a:r>
              <a:rPr lang="en-US" sz="2900" b="1" dirty="0">
                <a:solidFill>
                  <a:srgbClr val="007D7A"/>
                </a:solidFill>
                <a:latin typeface="Cambria" panose="02040503050406030204" pitchFamily="18" charset="0"/>
                <a:ea typeface="Cambria" panose="02040503050406030204" pitchFamily="18" charset="0"/>
              </a:rPr>
              <a:t>?</a:t>
            </a:r>
            <a:endParaRPr lang="vi-VN" sz="2900" dirty="0">
              <a:solidFill>
                <a:srgbClr val="007D7A"/>
              </a:solidFill>
              <a:latin typeface="Cambria" panose="02040503050406030204" pitchFamily="18" charset="0"/>
              <a:ea typeface="Cambria" panose="02040503050406030204" pitchFamily="18" charset="0"/>
            </a:endParaRPr>
          </a:p>
        </p:txBody>
      </p:sp>
    </p:spTree>
    <p:extLst>
      <p:ext uri="{BB962C8B-B14F-4D97-AF65-F5344CB8AC3E}">
        <p14:creationId xmlns="" xmlns:p14="http://schemas.microsoft.com/office/powerpoint/2010/main" val="405355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3" grpId="0" animBg="1"/>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4" name="Freeform 3"/>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600" b="1" kern="1200" dirty="0" smtClean="0">
                <a:solidFill>
                  <a:srgbClr val="FF0000"/>
                </a:solidFill>
              </a:rPr>
              <a:t>I</a:t>
            </a:r>
            <a:r>
              <a:rPr lang="en-US" sz="3600" b="1" kern="1200" dirty="0" smtClean="0">
                <a:solidFill>
                  <a:srgbClr val="FF0000"/>
                </a:solidFill>
              </a:rPr>
              <a:t>I</a:t>
            </a:r>
            <a:r>
              <a:rPr lang="vi-VN" sz="3600" b="1" kern="1200" dirty="0" smtClean="0">
                <a:solidFill>
                  <a:srgbClr val="FF0000"/>
                </a:solidFill>
              </a:rPr>
              <a:t>. </a:t>
            </a:r>
            <a:r>
              <a:rPr lang="en-US" sz="3600" b="1" dirty="0" smtClean="0">
                <a:solidFill>
                  <a:srgbClr val="FF0000"/>
                </a:solidFill>
              </a:rPr>
              <a:t>DANH PHÁP ALKANE</a:t>
            </a:r>
            <a:endParaRPr lang="en-US" sz="3600" b="1" kern="1200" dirty="0">
              <a:solidFill>
                <a:srgbClr val="FF0000"/>
              </a:solidFill>
            </a:endParaRPr>
          </a:p>
        </p:txBody>
      </p:sp>
      <p:sp>
        <p:nvSpPr>
          <p:cNvPr id="5" name="Rectangle 1"/>
          <p:cNvSpPr>
            <a:spLocks noChangeArrowheads="1"/>
          </p:cNvSpPr>
          <p:nvPr/>
        </p:nvSpPr>
        <p:spPr bwMode="auto">
          <a:xfrm>
            <a:off x="725443" y="785678"/>
            <a:ext cx="11240133" cy="230832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1" u="none" strike="noStrike" cap="none" normalizeH="0" baseline="0" dirty="0" smtClean="0">
                <a:ln>
                  <a:noFill/>
                </a:ln>
                <a:effectLst/>
                <a:latin typeface="Arial" panose="020B0604020202020204" pitchFamily="34" charset="0"/>
                <a:ea typeface="Times New Roman" panose="02020603050405020304" pitchFamily="18" charset="0"/>
              </a:rPr>
              <a:t>a)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Tên</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theo</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danh</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pháp</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thay</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thế</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của</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alkane</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mạch</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không</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phân</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nhánh</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a:t>
            </a:r>
            <a:endParaRPr kumimoji="0" lang="en-US" altLang="en-US" sz="3200" b="0" i="0" u="none" strike="noStrike" cap="none" normalizeH="0" baseline="0" dirty="0" smtClean="0">
              <a:ln>
                <a:noFill/>
              </a:ln>
              <a:effectLst/>
              <a:latin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3200" b="0" i="0" u="none" strike="noStrike" cap="none" normalizeH="0" baseline="0" dirty="0" smtClean="0">
              <a:ln>
                <a:noFill/>
              </a:ln>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2318049116"/>
              </p:ext>
            </p:extLst>
          </p:nvPr>
        </p:nvGraphicFramePr>
        <p:xfrm>
          <a:off x="537030" y="2322284"/>
          <a:ext cx="11045370" cy="827315"/>
        </p:xfrm>
        <a:graphic>
          <a:graphicData uri="http://schemas.openxmlformats.org/drawingml/2006/table">
            <a:tbl>
              <a:tblPr firstRow="1" firstCol="1" bandRow="1">
                <a:tableStyleId>{5C22544A-7EE6-4342-B048-85BDC9FD1C3A}</a:tableStyleId>
              </a:tblPr>
              <a:tblGrid>
                <a:gridCol w="9288828">
                  <a:extLst>
                    <a:ext uri="{9D8B030D-6E8A-4147-A177-3AD203B41FA5}">
                      <a16:colId xmlns="" xmlns:a16="http://schemas.microsoft.com/office/drawing/2014/main" val="377717566"/>
                    </a:ext>
                  </a:extLst>
                </a:gridCol>
                <a:gridCol w="1756542">
                  <a:extLst>
                    <a:ext uri="{9D8B030D-6E8A-4147-A177-3AD203B41FA5}">
                      <a16:colId xmlns="" xmlns:a16="http://schemas.microsoft.com/office/drawing/2014/main" val="566816703"/>
                    </a:ext>
                  </a:extLst>
                </a:gridCol>
              </a:tblGrid>
              <a:tr h="827315">
                <a:tc>
                  <a:txBody>
                    <a:bodyPr/>
                    <a:lstStyle/>
                    <a:p>
                      <a:pPr algn="ctr">
                        <a:lnSpc>
                          <a:spcPct val="150000"/>
                        </a:lnSpc>
                      </a:pPr>
                      <a:r>
                        <a:rPr lang="en-US" sz="3600" dirty="0" err="1" smtClean="0">
                          <a:solidFill>
                            <a:srgbClr val="003300"/>
                          </a:solidFill>
                          <a:effectLst/>
                          <a:latin typeface="+mn-lt"/>
                        </a:rPr>
                        <a:t>Tiền</a:t>
                      </a:r>
                      <a:r>
                        <a:rPr lang="en-US" sz="3600" baseline="0" dirty="0" smtClean="0">
                          <a:solidFill>
                            <a:srgbClr val="003300"/>
                          </a:solidFill>
                          <a:effectLst/>
                          <a:latin typeface="+mn-lt"/>
                        </a:rPr>
                        <a:t> </a:t>
                      </a:r>
                      <a:r>
                        <a:rPr lang="en-US" sz="3600" baseline="0" dirty="0" err="1" smtClean="0">
                          <a:solidFill>
                            <a:srgbClr val="003300"/>
                          </a:solidFill>
                          <a:effectLst/>
                          <a:latin typeface="+mn-lt"/>
                        </a:rPr>
                        <a:t>tố</a:t>
                      </a:r>
                      <a:r>
                        <a:rPr lang="en-US" sz="3600" baseline="0" dirty="0" smtClean="0">
                          <a:solidFill>
                            <a:srgbClr val="003300"/>
                          </a:solidFill>
                          <a:effectLst/>
                          <a:latin typeface="+mn-lt"/>
                        </a:rPr>
                        <a:t> </a:t>
                      </a:r>
                      <a:r>
                        <a:rPr lang="en-US" sz="3600" baseline="0" dirty="0" err="1" smtClean="0">
                          <a:solidFill>
                            <a:srgbClr val="003300"/>
                          </a:solidFill>
                          <a:effectLst/>
                          <a:latin typeface="+mn-lt"/>
                        </a:rPr>
                        <a:t>ứng</a:t>
                      </a:r>
                      <a:r>
                        <a:rPr lang="en-US" sz="3600" baseline="0" dirty="0" smtClean="0">
                          <a:solidFill>
                            <a:srgbClr val="003300"/>
                          </a:solidFill>
                          <a:effectLst/>
                          <a:latin typeface="+mn-lt"/>
                        </a:rPr>
                        <a:t> </a:t>
                      </a:r>
                      <a:r>
                        <a:rPr lang="en-US" sz="3600" baseline="0" dirty="0" err="1" smtClean="0">
                          <a:solidFill>
                            <a:srgbClr val="003300"/>
                          </a:solidFill>
                          <a:effectLst/>
                          <a:latin typeface="+mn-lt"/>
                        </a:rPr>
                        <a:t>với</a:t>
                      </a:r>
                      <a:r>
                        <a:rPr lang="en-US" sz="3600" baseline="0" dirty="0" smtClean="0">
                          <a:solidFill>
                            <a:srgbClr val="003300"/>
                          </a:solidFill>
                          <a:effectLst/>
                          <a:latin typeface="+mn-lt"/>
                        </a:rPr>
                        <a:t> </a:t>
                      </a:r>
                      <a:r>
                        <a:rPr lang="en-US" sz="3600" baseline="0" dirty="0" err="1" smtClean="0">
                          <a:solidFill>
                            <a:srgbClr val="003300"/>
                          </a:solidFill>
                          <a:effectLst/>
                          <a:latin typeface="+mn-lt"/>
                        </a:rPr>
                        <a:t>số</a:t>
                      </a:r>
                      <a:r>
                        <a:rPr lang="en-US" sz="3600" baseline="0" dirty="0" smtClean="0">
                          <a:solidFill>
                            <a:srgbClr val="003300"/>
                          </a:solidFill>
                          <a:effectLst/>
                          <a:latin typeface="+mn-lt"/>
                        </a:rPr>
                        <a:t> </a:t>
                      </a:r>
                      <a:r>
                        <a:rPr lang="en-US" sz="3600" dirty="0" err="1" smtClean="0">
                          <a:solidFill>
                            <a:srgbClr val="003300"/>
                          </a:solidFill>
                          <a:effectLst/>
                          <a:latin typeface="+mn-lt"/>
                        </a:rPr>
                        <a:t>nguyên</a:t>
                      </a:r>
                      <a:r>
                        <a:rPr lang="en-US" sz="3600" dirty="0" smtClean="0">
                          <a:solidFill>
                            <a:srgbClr val="003300"/>
                          </a:solidFill>
                          <a:effectLst/>
                          <a:latin typeface="+mn-lt"/>
                        </a:rPr>
                        <a:t> </a:t>
                      </a:r>
                      <a:r>
                        <a:rPr lang="en-US" sz="3600" dirty="0" err="1">
                          <a:solidFill>
                            <a:srgbClr val="003300"/>
                          </a:solidFill>
                          <a:effectLst/>
                          <a:latin typeface="+mn-lt"/>
                        </a:rPr>
                        <a:t>tử</a:t>
                      </a:r>
                      <a:r>
                        <a:rPr lang="en-US" sz="3600" dirty="0">
                          <a:solidFill>
                            <a:srgbClr val="003300"/>
                          </a:solidFill>
                          <a:effectLst/>
                          <a:latin typeface="+mn-lt"/>
                        </a:rPr>
                        <a:t> </a:t>
                      </a:r>
                      <a:r>
                        <a:rPr lang="en-US" sz="3600" dirty="0" smtClean="0">
                          <a:solidFill>
                            <a:srgbClr val="003300"/>
                          </a:solidFill>
                          <a:effectLst/>
                          <a:latin typeface="+mn-lt"/>
                        </a:rPr>
                        <a:t>carbon </a:t>
                      </a:r>
                      <a:r>
                        <a:rPr lang="en-US" sz="3600" dirty="0" err="1" smtClean="0">
                          <a:solidFill>
                            <a:srgbClr val="003300"/>
                          </a:solidFill>
                          <a:effectLst/>
                          <a:latin typeface="+mn-lt"/>
                        </a:rPr>
                        <a:t>của</a:t>
                      </a:r>
                      <a:r>
                        <a:rPr lang="en-US" sz="3600" dirty="0" smtClean="0">
                          <a:solidFill>
                            <a:srgbClr val="003300"/>
                          </a:solidFill>
                          <a:effectLst/>
                          <a:latin typeface="+mn-lt"/>
                        </a:rPr>
                        <a:t> </a:t>
                      </a:r>
                      <a:r>
                        <a:rPr lang="en-US" sz="3600" dirty="0" err="1" smtClean="0">
                          <a:solidFill>
                            <a:srgbClr val="003300"/>
                          </a:solidFill>
                          <a:effectLst/>
                          <a:latin typeface="+mn-lt"/>
                        </a:rPr>
                        <a:t>alkane</a:t>
                      </a:r>
                      <a:endParaRPr lang="en-US" sz="3600" dirty="0">
                        <a:solidFill>
                          <a:srgbClr val="0033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a:lnSpc>
                          <a:spcPct val="150000"/>
                        </a:lnSpc>
                      </a:pPr>
                      <a:r>
                        <a:rPr lang="en-US" sz="3600" dirty="0" err="1">
                          <a:solidFill>
                            <a:srgbClr val="003300"/>
                          </a:solidFill>
                          <a:effectLst/>
                          <a:latin typeface="+mn-lt"/>
                        </a:rPr>
                        <a:t>ane</a:t>
                      </a:r>
                      <a:endParaRPr lang="en-US" sz="3600" dirty="0">
                        <a:solidFill>
                          <a:srgbClr val="003300"/>
                        </a:solidFill>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 xmlns:a16="http://schemas.microsoft.com/office/drawing/2014/main" val="336624333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 xmlns:p14="http://schemas.microsoft.com/office/powerpoint/2010/main" val="3807709890"/>
              </p:ext>
            </p:extLst>
          </p:nvPr>
        </p:nvGraphicFramePr>
        <p:xfrm>
          <a:off x="391885" y="102032"/>
          <a:ext cx="11451772" cy="7157154"/>
        </p:xfrm>
        <a:graphic>
          <a:graphicData uri="http://schemas.openxmlformats.org/drawingml/2006/table">
            <a:tbl>
              <a:tblPr firstRow="1" firstCol="1" lastRow="1" lastCol="1" bandRow="1" bandCol="1">
                <a:tableStyleId>{5C22544A-7EE6-4342-B048-85BDC9FD1C3A}</a:tableStyleId>
              </a:tblPr>
              <a:tblGrid>
                <a:gridCol w="2762883">
                  <a:extLst>
                    <a:ext uri="{9D8B030D-6E8A-4147-A177-3AD203B41FA5}">
                      <a16:colId xmlns="" xmlns:a16="http://schemas.microsoft.com/office/drawing/2014/main" val="1885845384"/>
                    </a:ext>
                  </a:extLst>
                </a:gridCol>
                <a:gridCol w="3151179">
                  <a:extLst>
                    <a:ext uri="{9D8B030D-6E8A-4147-A177-3AD203B41FA5}">
                      <a16:colId xmlns="" xmlns:a16="http://schemas.microsoft.com/office/drawing/2014/main" val="418371491"/>
                    </a:ext>
                  </a:extLst>
                </a:gridCol>
                <a:gridCol w="2434322">
                  <a:extLst>
                    <a:ext uri="{9D8B030D-6E8A-4147-A177-3AD203B41FA5}">
                      <a16:colId xmlns="" xmlns:a16="http://schemas.microsoft.com/office/drawing/2014/main" val="696989559"/>
                    </a:ext>
                  </a:extLst>
                </a:gridCol>
                <a:gridCol w="3103388">
                  <a:extLst>
                    <a:ext uri="{9D8B030D-6E8A-4147-A177-3AD203B41FA5}">
                      <a16:colId xmlns="" xmlns:a16="http://schemas.microsoft.com/office/drawing/2014/main" val="3264747437"/>
                    </a:ext>
                  </a:extLst>
                </a:gridCol>
              </a:tblGrid>
              <a:tr h="756354">
                <a:tc>
                  <a:txBody>
                    <a:bodyPr/>
                    <a:lstStyle/>
                    <a:p>
                      <a:pPr marL="90170" indent="0" algn="ctr">
                        <a:lnSpc>
                          <a:spcPct val="150000"/>
                        </a:lnSpc>
                        <a:spcAft>
                          <a:spcPts val="0"/>
                        </a:spcAft>
                        <a:buFont typeface="+mj-lt"/>
                        <a:buNone/>
                      </a:pPr>
                      <a:r>
                        <a:rPr lang="en-US" sz="2800" dirty="0" err="1">
                          <a:effectLst/>
                        </a:rPr>
                        <a:t>Số</a:t>
                      </a:r>
                      <a:r>
                        <a:rPr lang="en-US" sz="2800" dirty="0">
                          <a:effectLst/>
                        </a:rPr>
                        <a:t> </a:t>
                      </a:r>
                      <a:r>
                        <a:rPr lang="en-US" sz="2800" dirty="0" err="1" smtClean="0">
                          <a:effectLst/>
                        </a:rPr>
                        <a:t>nguyên</a:t>
                      </a:r>
                      <a:r>
                        <a:rPr lang="en-US" sz="2800" dirty="0" smtClean="0">
                          <a:effectLst/>
                        </a:rPr>
                        <a:t> </a:t>
                      </a:r>
                      <a:r>
                        <a:rPr lang="en-US" sz="2800" dirty="0" err="1" smtClean="0">
                          <a:effectLst/>
                        </a:rPr>
                        <a:t>tử</a:t>
                      </a:r>
                      <a:r>
                        <a:rPr lang="en-US" sz="2800" dirty="0" smtClean="0">
                          <a:effectLst/>
                        </a:rPr>
                        <a:t> </a:t>
                      </a:r>
                      <a:r>
                        <a:rPr lang="en-US" sz="2800" dirty="0">
                          <a:effectLst/>
                        </a:rPr>
                        <a:t>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Công thức alkane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Phần nền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Tên alkane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3375805621"/>
                  </a:ext>
                </a:extLst>
              </a:tr>
              <a:tr h="565326">
                <a:tc>
                  <a:txBody>
                    <a:bodyPr/>
                    <a:lstStyle/>
                    <a:p>
                      <a:pPr marL="0" lvl="0" indent="0" algn="ctr">
                        <a:lnSpc>
                          <a:spcPct val="150000"/>
                        </a:lnSpc>
                        <a:spcAft>
                          <a:spcPts val="0"/>
                        </a:spcAft>
                        <a:buFont typeface="+mj-lt"/>
                        <a:buNone/>
                      </a:pPr>
                      <a:r>
                        <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4</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Meth-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Methane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827231154"/>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2</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Eth-</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Ethane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4153216777"/>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3</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2</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Prop-</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Propane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556874727"/>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4</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2</a:t>
                      </a:r>
                      <a:r>
                        <a:rPr lang="en-US" sz="2800">
                          <a:effectLst/>
                        </a:rPr>
                        <a:t>]</a:t>
                      </a:r>
                      <a:r>
                        <a:rPr lang="en-US" sz="2800" baseline="-25000">
                          <a:effectLst/>
                        </a:rPr>
                        <a:t>2</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But-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Butane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05011489"/>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5</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2</a:t>
                      </a:r>
                      <a:r>
                        <a:rPr lang="en-US" sz="2800">
                          <a:effectLst/>
                        </a:rPr>
                        <a:t>]</a:t>
                      </a:r>
                      <a:r>
                        <a:rPr lang="en-US" sz="2800" baseline="-25000">
                          <a:effectLst/>
                        </a:rPr>
                        <a:t>3</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Pent-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Pentane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1012916173"/>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6</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2</a:t>
                      </a:r>
                      <a:r>
                        <a:rPr lang="en-US" sz="2800">
                          <a:effectLst/>
                        </a:rPr>
                        <a:t>]</a:t>
                      </a:r>
                      <a:r>
                        <a:rPr lang="en-US" sz="2800" baseline="-25000">
                          <a:effectLst/>
                        </a:rPr>
                        <a:t>4</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Hex-</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Hexane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217420503"/>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7</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2</a:t>
                      </a:r>
                      <a:r>
                        <a:rPr lang="en-US" sz="2800">
                          <a:effectLst/>
                        </a:rPr>
                        <a:t>]</a:t>
                      </a:r>
                      <a:r>
                        <a:rPr lang="en-US" sz="2800" baseline="-25000">
                          <a:effectLst/>
                        </a:rPr>
                        <a:t>5</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Hept-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Heptane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2413532891"/>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8</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2</a:t>
                      </a:r>
                      <a:r>
                        <a:rPr lang="en-US" sz="2800">
                          <a:effectLst/>
                        </a:rPr>
                        <a:t>]</a:t>
                      </a:r>
                      <a:r>
                        <a:rPr lang="en-US" sz="2800" baseline="-25000">
                          <a:effectLst/>
                        </a:rPr>
                        <a:t>6</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Oct-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Octane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922777016"/>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9</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dirty="0">
                          <a:effectLst/>
                        </a:rPr>
                        <a:t>CH</a:t>
                      </a:r>
                      <a:r>
                        <a:rPr lang="en-US" sz="2800" baseline="-25000" dirty="0">
                          <a:effectLst/>
                        </a:rPr>
                        <a:t>3</a:t>
                      </a:r>
                      <a:r>
                        <a:rPr lang="en-US" sz="2800" dirty="0">
                          <a:effectLst/>
                        </a:rPr>
                        <a:t>[CH</a:t>
                      </a:r>
                      <a:r>
                        <a:rPr lang="en-US" sz="2800" baseline="-25000" dirty="0">
                          <a:effectLst/>
                        </a:rPr>
                        <a:t>2</a:t>
                      </a:r>
                      <a:r>
                        <a:rPr lang="en-US" sz="2800" dirty="0">
                          <a:effectLst/>
                        </a:rPr>
                        <a:t>]</a:t>
                      </a:r>
                      <a:r>
                        <a:rPr lang="en-US" sz="2800" baseline="-25000" dirty="0">
                          <a:effectLst/>
                        </a:rPr>
                        <a:t>7</a:t>
                      </a:r>
                      <a:r>
                        <a:rPr lang="en-US" sz="2800" dirty="0">
                          <a:effectLst/>
                        </a:rPr>
                        <a:t>CH</a:t>
                      </a:r>
                      <a:r>
                        <a:rPr lang="en-US" sz="2800" baseline="-25000" dirty="0">
                          <a:effectLst/>
                        </a:rPr>
                        <a:t>3</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Non-</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Nonane</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746458994"/>
                  </a:ext>
                </a:extLst>
              </a:tr>
              <a:tr h="567524">
                <a:tc>
                  <a:txBody>
                    <a:bodyPr/>
                    <a:lstStyle/>
                    <a:p>
                      <a:pPr marL="0" lvl="0" indent="0" algn="ctr">
                        <a:lnSpc>
                          <a:spcPct val="150000"/>
                        </a:lnSpc>
                        <a:spcAft>
                          <a:spcPts val="0"/>
                        </a:spcAft>
                        <a:buFont typeface="+mj-lt"/>
                        <a:buNone/>
                      </a:pPr>
                      <a:r>
                        <a:rPr lang="en-US" sz="2800" b="1" kern="1200" smtClean="0">
                          <a:solidFill>
                            <a:schemeClr val="lt1"/>
                          </a:solidFill>
                          <a:effectLst/>
                          <a:latin typeface="+mn-lt"/>
                          <a:ea typeface="+mn-ea"/>
                          <a:cs typeface="+mn-cs"/>
                        </a:rPr>
                        <a:t>10</a:t>
                      </a:r>
                      <a:endParaRPr lang="en-US" sz="2800" b="1" kern="1200">
                        <a:solidFill>
                          <a:schemeClr val="lt1"/>
                        </a:solidFill>
                        <a:effectLst/>
                        <a:latin typeface="+mn-lt"/>
                        <a:ea typeface="+mn-ea"/>
                        <a:cs typeface="+mn-cs"/>
                      </a:endParaRPr>
                    </a:p>
                  </a:txBody>
                  <a:tcPr marL="0" marR="0" marT="0" marB="0"/>
                </a:tc>
                <a:tc>
                  <a:txBody>
                    <a:bodyPr/>
                    <a:lstStyle/>
                    <a:p>
                      <a:pPr marL="90170" algn="just">
                        <a:lnSpc>
                          <a:spcPct val="150000"/>
                        </a:lnSpc>
                        <a:spcAft>
                          <a:spcPts val="0"/>
                        </a:spcAft>
                      </a:pPr>
                      <a:r>
                        <a:rPr lang="en-US" sz="2800">
                          <a:effectLst/>
                        </a:rPr>
                        <a:t>CH</a:t>
                      </a:r>
                      <a:r>
                        <a:rPr lang="en-US" sz="2800" baseline="-25000">
                          <a:effectLst/>
                        </a:rPr>
                        <a:t>3</a:t>
                      </a:r>
                      <a:r>
                        <a:rPr lang="en-US" sz="2800">
                          <a:effectLst/>
                        </a:rPr>
                        <a:t>[CH</a:t>
                      </a:r>
                      <a:r>
                        <a:rPr lang="en-US" sz="2800" baseline="-25000">
                          <a:effectLst/>
                        </a:rPr>
                        <a:t>2</a:t>
                      </a:r>
                      <a:r>
                        <a:rPr lang="en-US" sz="2800">
                          <a:effectLst/>
                        </a:rPr>
                        <a:t>]</a:t>
                      </a:r>
                      <a:r>
                        <a:rPr lang="en-US" sz="2800" baseline="-25000">
                          <a:effectLst/>
                        </a:rPr>
                        <a:t>8</a:t>
                      </a:r>
                      <a:r>
                        <a:rPr lang="en-US" sz="2800">
                          <a:effectLst/>
                        </a:rPr>
                        <a:t>CH</a:t>
                      </a:r>
                      <a:r>
                        <a:rPr lang="en-US" sz="2800" baseline="-25000">
                          <a:effectLst/>
                        </a:rPr>
                        <a:t>3</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a:effectLst/>
                        </a:rPr>
                        <a:t>Đec-</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tc>
                  <a:txBody>
                    <a:bodyPr/>
                    <a:lstStyle/>
                    <a:p>
                      <a:pPr marL="90170" algn="just">
                        <a:lnSpc>
                          <a:spcPct val="150000"/>
                        </a:lnSpc>
                        <a:spcAft>
                          <a:spcPts val="0"/>
                        </a:spcAft>
                      </a:pPr>
                      <a:r>
                        <a:rPr lang="en-US" sz="2800" dirty="0" err="1">
                          <a:effectLst/>
                        </a:rPr>
                        <a:t>Đecane</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tc>
                <a:extLst>
                  <a:ext uri="{0D108BD9-81ED-4DB2-BD59-A6C34878D82A}">
                    <a16:rowId xmlns="" xmlns:a16="http://schemas.microsoft.com/office/drawing/2014/main" val="778775030"/>
                  </a:ext>
                </a:extLst>
              </a:tr>
            </a:tbl>
          </a:graphicData>
        </a:graphic>
      </p:graphicFrame>
    </p:spTree>
    <p:extLst>
      <p:ext uri="{BB962C8B-B14F-4D97-AF65-F5344CB8AC3E}">
        <p14:creationId xmlns="" xmlns:p14="http://schemas.microsoft.com/office/powerpoint/2010/main" val="3769755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2" name="Freeform 1"/>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600" b="1" kern="1200" dirty="0" smtClean="0">
                <a:solidFill>
                  <a:srgbClr val="FF0000"/>
                </a:solidFill>
              </a:rPr>
              <a:t>I</a:t>
            </a:r>
            <a:r>
              <a:rPr lang="en-US" sz="3600" b="1" kern="1200" dirty="0" smtClean="0">
                <a:solidFill>
                  <a:srgbClr val="FF0000"/>
                </a:solidFill>
              </a:rPr>
              <a:t>I</a:t>
            </a:r>
            <a:r>
              <a:rPr lang="vi-VN" sz="3600" b="1" kern="1200" dirty="0" smtClean="0">
                <a:solidFill>
                  <a:srgbClr val="FF0000"/>
                </a:solidFill>
              </a:rPr>
              <a:t>. </a:t>
            </a:r>
            <a:r>
              <a:rPr lang="en-US" sz="3600" b="1" dirty="0" smtClean="0">
                <a:solidFill>
                  <a:srgbClr val="FF0000"/>
                </a:solidFill>
              </a:rPr>
              <a:t>DANH PHÁP ALKANE</a:t>
            </a:r>
            <a:endParaRPr lang="en-US" sz="3600" b="1" kern="1200" dirty="0">
              <a:solidFill>
                <a:srgbClr val="FF0000"/>
              </a:solidFill>
            </a:endParaRPr>
          </a:p>
        </p:txBody>
      </p:sp>
      <p:sp>
        <p:nvSpPr>
          <p:cNvPr id="3" name="Rectangle 2"/>
          <p:cNvSpPr/>
          <p:nvPr/>
        </p:nvSpPr>
        <p:spPr>
          <a:xfrm>
            <a:off x="827315" y="764678"/>
            <a:ext cx="11176000" cy="584775"/>
          </a:xfrm>
          <a:prstGeom prst="rect">
            <a:avLst/>
          </a:prstGeom>
        </p:spPr>
        <p:txBody>
          <a:bodyPr wrap="square">
            <a:spAutoFit/>
          </a:bodyPr>
          <a:lstStyle/>
          <a:p>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Tên</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theo</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danh</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pháp</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thay</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thế</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của</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alkane</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mạch</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phân</a:t>
            </a:r>
            <a:r>
              <a:rPr lang="en-US" altLang="en-US" sz="3200" dirty="0">
                <a:latin typeface="Arial" panose="020B0604020202020204" pitchFamily="34" charset="0"/>
                <a:ea typeface="Times New Roman" panose="02020603050405020304" pitchFamily="18" charset="0"/>
              </a:rPr>
              <a:t> </a:t>
            </a:r>
            <a:r>
              <a:rPr lang="en-US" altLang="en-US" sz="3200" dirty="0" err="1">
                <a:latin typeface="Arial" panose="020B0604020202020204" pitchFamily="34" charset="0"/>
                <a:ea typeface="Times New Roman" panose="02020603050405020304" pitchFamily="18" charset="0"/>
              </a:rPr>
              <a:t>nhánh</a:t>
            </a:r>
            <a:r>
              <a:rPr lang="en-US" altLang="en-US" sz="3200" dirty="0">
                <a:latin typeface="Arial" panose="020B0604020202020204" pitchFamily="34" charset="0"/>
                <a:ea typeface="Times New Roman" panose="02020603050405020304" pitchFamily="18" charset="0"/>
              </a:rPr>
              <a:t>:</a:t>
            </a:r>
            <a:endParaRPr lang="en-US" sz="3200" dirty="0"/>
          </a:p>
        </p:txBody>
      </p:sp>
      <p:graphicFrame>
        <p:nvGraphicFramePr>
          <p:cNvPr id="4" name="Table 3"/>
          <p:cNvGraphicFramePr>
            <a:graphicFrameLocks noGrp="1"/>
          </p:cNvGraphicFramePr>
          <p:nvPr>
            <p:extLst>
              <p:ext uri="{D42A27DB-BD31-4B8C-83A1-F6EECF244321}">
                <p14:modId xmlns="" xmlns:p14="http://schemas.microsoft.com/office/powerpoint/2010/main" val="2050100962"/>
              </p:ext>
            </p:extLst>
          </p:nvPr>
        </p:nvGraphicFramePr>
        <p:xfrm>
          <a:off x="829745" y="1570500"/>
          <a:ext cx="9286712" cy="1463040"/>
        </p:xfrm>
        <a:graphic>
          <a:graphicData uri="http://schemas.openxmlformats.org/drawingml/2006/table">
            <a:tbl>
              <a:tblPr firstRow="1" firstCol="1" bandRow="1">
                <a:tableStyleId>{5C22544A-7EE6-4342-B048-85BDC9FD1C3A}</a:tableStyleId>
              </a:tblPr>
              <a:tblGrid>
                <a:gridCol w="5270211">
                  <a:extLst>
                    <a:ext uri="{9D8B030D-6E8A-4147-A177-3AD203B41FA5}">
                      <a16:colId xmlns="" xmlns:a16="http://schemas.microsoft.com/office/drawing/2014/main" val="3443699018"/>
                    </a:ext>
                  </a:extLst>
                </a:gridCol>
                <a:gridCol w="4016501">
                  <a:extLst>
                    <a:ext uri="{9D8B030D-6E8A-4147-A177-3AD203B41FA5}">
                      <a16:colId xmlns="" xmlns:a16="http://schemas.microsoft.com/office/drawing/2014/main" val="1307765586"/>
                    </a:ext>
                  </a:extLst>
                </a:gridCol>
              </a:tblGrid>
              <a:tr h="968988">
                <a:tc>
                  <a:txBody>
                    <a:bodyPr/>
                    <a:lstStyle/>
                    <a:p>
                      <a:pPr algn="just">
                        <a:lnSpc>
                          <a:spcPct val="150000"/>
                        </a:lnSpc>
                      </a:pPr>
                      <a:r>
                        <a:rPr lang="en-US" sz="3200" dirty="0" err="1">
                          <a:solidFill>
                            <a:srgbClr val="FF0000"/>
                          </a:solidFill>
                          <a:effectLst/>
                          <a:latin typeface="Times New Roman" pitchFamily="18" charset="0"/>
                          <a:cs typeface="Times New Roman" pitchFamily="18" charset="0"/>
                        </a:rPr>
                        <a:t>Số</a:t>
                      </a:r>
                      <a:r>
                        <a:rPr lang="en-US" sz="3200" dirty="0">
                          <a:solidFill>
                            <a:srgbClr val="FF0000"/>
                          </a:solidFill>
                          <a:effectLst/>
                          <a:latin typeface="Times New Roman" pitchFamily="18" charset="0"/>
                          <a:cs typeface="Times New Roman" pitchFamily="18" charset="0"/>
                        </a:rPr>
                        <a:t> </a:t>
                      </a:r>
                      <a:r>
                        <a:rPr lang="en-US" sz="3200" dirty="0" err="1">
                          <a:solidFill>
                            <a:srgbClr val="FF0000"/>
                          </a:solidFill>
                          <a:effectLst/>
                          <a:latin typeface="Times New Roman" pitchFamily="18" charset="0"/>
                          <a:cs typeface="Times New Roman" pitchFamily="18" charset="0"/>
                        </a:rPr>
                        <a:t>chỉ</a:t>
                      </a:r>
                      <a:r>
                        <a:rPr lang="en-US" sz="3200" dirty="0">
                          <a:solidFill>
                            <a:srgbClr val="FF0000"/>
                          </a:solidFill>
                          <a:effectLst/>
                          <a:latin typeface="Times New Roman" pitchFamily="18" charset="0"/>
                          <a:cs typeface="Times New Roman" pitchFamily="18" charset="0"/>
                        </a:rPr>
                        <a:t> </a:t>
                      </a:r>
                      <a:r>
                        <a:rPr lang="en-US" sz="3200" dirty="0" err="1">
                          <a:solidFill>
                            <a:srgbClr val="FF0000"/>
                          </a:solidFill>
                          <a:effectLst/>
                          <a:latin typeface="Times New Roman" pitchFamily="18" charset="0"/>
                          <a:cs typeface="Times New Roman" pitchFamily="18" charset="0"/>
                        </a:rPr>
                        <a:t>vị</a:t>
                      </a:r>
                      <a:r>
                        <a:rPr lang="en-US" sz="3200" dirty="0">
                          <a:solidFill>
                            <a:srgbClr val="FF0000"/>
                          </a:solidFill>
                          <a:effectLst/>
                          <a:latin typeface="Times New Roman" pitchFamily="18" charset="0"/>
                          <a:cs typeface="Times New Roman" pitchFamily="18" charset="0"/>
                        </a:rPr>
                        <a:t> </a:t>
                      </a:r>
                      <a:r>
                        <a:rPr lang="en-US" sz="3200" dirty="0" err="1">
                          <a:solidFill>
                            <a:srgbClr val="FF0000"/>
                          </a:solidFill>
                          <a:effectLst/>
                          <a:latin typeface="Times New Roman" pitchFamily="18" charset="0"/>
                          <a:cs typeface="Times New Roman" pitchFamily="18" charset="0"/>
                        </a:rPr>
                        <a:t>trí</a:t>
                      </a:r>
                      <a:r>
                        <a:rPr lang="en-US" sz="3200" dirty="0">
                          <a:solidFill>
                            <a:srgbClr val="FF0000"/>
                          </a:solidFill>
                          <a:effectLst/>
                          <a:latin typeface="Times New Roman" pitchFamily="18" charset="0"/>
                          <a:cs typeface="Times New Roman" pitchFamily="18" charset="0"/>
                        </a:rPr>
                        <a:t> </a:t>
                      </a:r>
                      <a:r>
                        <a:rPr lang="en-US" sz="3200" dirty="0" err="1">
                          <a:solidFill>
                            <a:srgbClr val="FF0000"/>
                          </a:solidFill>
                          <a:effectLst/>
                          <a:latin typeface="Times New Roman" pitchFamily="18" charset="0"/>
                          <a:cs typeface="Times New Roman" pitchFamily="18" charset="0"/>
                        </a:rPr>
                        <a:t>nhánh</a:t>
                      </a:r>
                      <a:r>
                        <a:rPr lang="en-US" sz="3200" dirty="0">
                          <a:solidFill>
                            <a:srgbClr val="FF0000"/>
                          </a:solidFill>
                          <a:effectLst/>
                          <a:latin typeface="Times New Roman" pitchFamily="18" charset="0"/>
                          <a:cs typeface="Times New Roman" pitchFamily="18" charset="0"/>
                        </a:rPr>
                        <a:t> – </a:t>
                      </a:r>
                      <a:r>
                        <a:rPr lang="en-US" sz="3200" dirty="0" err="1">
                          <a:solidFill>
                            <a:srgbClr val="FF0000"/>
                          </a:solidFill>
                          <a:effectLst/>
                          <a:latin typeface="Times New Roman" pitchFamily="18" charset="0"/>
                          <a:cs typeface="Times New Roman" pitchFamily="18" charset="0"/>
                        </a:rPr>
                        <a:t>tên</a:t>
                      </a:r>
                      <a:r>
                        <a:rPr lang="en-US" sz="3200" dirty="0">
                          <a:solidFill>
                            <a:srgbClr val="FF0000"/>
                          </a:solidFill>
                          <a:effectLst/>
                          <a:latin typeface="Times New Roman" pitchFamily="18" charset="0"/>
                          <a:cs typeface="Times New Roman" pitchFamily="18" charset="0"/>
                        </a:rPr>
                        <a:t> </a:t>
                      </a:r>
                      <a:r>
                        <a:rPr lang="en-US" sz="3200" dirty="0" err="1">
                          <a:solidFill>
                            <a:srgbClr val="FF0000"/>
                          </a:solidFill>
                          <a:effectLst/>
                          <a:latin typeface="Times New Roman" pitchFamily="18" charset="0"/>
                          <a:cs typeface="Times New Roman" pitchFamily="18" charset="0"/>
                        </a:rPr>
                        <a:t>nhánh</a:t>
                      </a:r>
                      <a:endParaRPr lang="en-US" sz="3200" dirty="0">
                        <a:solidFill>
                          <a:srgbClr val="FF0000"/>
                        </a:solidFill>
                        <a:effectLst/>
                        <a:latin typeface="Times New Roman" pitchFamily="18" charset="0"/>
                        <a:ea typeface="Times New Roman" panose="02020603050405020304" pitchFamily="18" charset="0"/>
                        <a:cs typeface="Times New Roman" pitchFamily="18" charset="0"/>
                      </a:endParaRPr>
                    </a:p>
                  </a:txBody>
                  <a:tcPr marL="68580" marR="68580" marT="0" marB="0" anchor="ctr"/>
                </a:tc>
                <a:tc>
                  <a:txBody>
                    <a:bodyPr/>
                    <a:lstStyle/>
                    <a:p>
                      <a:pPr algn="just">
                        <a:lnSpc>
                          <a:spcPct val="150000"/>
                        </a:lnSpc>
                      </a:pPr>
                      <a:r>
                        <a:rPr lang="en-US" sz="3200" dirty="0" err="1" smtClean="0">
                          <a:solidFill>
                            <a:srgbClr val="FFFF00"/>
                          </a:solidFill>
                          <a:effectLst/>
                          <a:latin typeface="Times New Roman" pitchFamily="18" charset="0"/>
                          <a:cs typeface="Times New Roman" pitchFamily="18" charset="0"/>
                        </a:rPr>
                        <a:t>Tiền</a:t>
                      </a:r>
                      <a:r>
                        <a:rPr lang="en-US" sz="3200" baseline="0" dirty="0" smtClean="0">
                          <a:solidFill>
                            <a:srgbClr val="FFFF00"/>
                          </a:solidFill>
                          <a:effectLst/>
                          <a:latin typeface="Times New Roman" pitchFamily="18" charset="0"/>
                          <a:cs typeface="Times New Roman" pitchFamily="18" charset="0"/>
                        </a:rPr>
                        <a:t> </a:t>
                      </a:r>
                      <a:r>
                        <a:rPr lang="en-US" sz="3200" baseline="0" dirty="0" err="1" smtClean="0">
                          <a:solidFill>
                            <a:srgbClr val="FFFF00"/>
                          </a:solidFill>
                          <a:effectLst/>
                          <a:latin typeface="Times New Roman" pitchFamily="18" charset="0"/>
                          <a:cs typeface="Times New Roman" pitchFamily="18" charset="0"/>
                        </a:rPr>
                        <a:t>tố</a:t>
                      </a:r>
                      <a:r>
                        <a:rPr lang="en-US" sz="3200" baseline="0" dirty="0" smtClean="0">
                          <a:solidFill>
                            <a:srgbClr val="FFFF00"/>
                          </a:solidFill>
                          <a:effectLst/>
                          <a:latin typeface="Times New Roman" pitchFamily="18" charset="0"/>
                          <a:cs typeface="Times New Roman" pitchFamily="18" charset="0"/>
                        </a:rPr>
                        <a:t> </a:t>
                      </a:r>
                      <a:r>
                        <a:rPr lang="en-US" sz="3200" baseline="0" dirty="0" err="1" smtClean="0">
                          <a:solidFill>
                            <a:srgbClr val="FFFF00"/>
                          </a:solidFill>
                          <a:effectLst/>
                          <a:latin typeface="Times New Roman" pitchFamily="18" charset="0"/>
                          <a:cs typeface="Times New Roman" pitchFamily="18" charset="0"/>
                        </a:rPr>
                        <a:t>ứng</a:t>
                      </a:r>
                      <a:r>
                        <a:rPr lang="en-US" sz="3200" baseline="0" dirty="0" smtClean="0">
                          <a:solidFill>
                            <a:srgbClr val="FFFF00"/>
                          </a:solidFill>
                          <a:effectLst/>
                          <a:latin typeface="Times New Roman" pitchFamily="18" charset="0"/>
                          <a:cs typeface="Times New Roman" pitchFamily="18" charset="0"/>
                        </a:rPr>
                        <a:t> </a:t>
                      </a:r>
                      <a:r>
                        <a:rPr lang="en-US" sz="3200" baseline="0" dirty="0" err="1" smtClean="0">
                          <a:solidFill>
                            <a:srgbClr val="FFFF00"/>
                          </a:solidFill>
                          <a:effectLst/>
                          <a:latin typeface="Times New Roman" pitchFamily="18" charset="0"/>
                          <a:cs typeface="Times New Roman" pitchFamily="18" charset="0"/>
                        </a:rPr>
                        <a:t>với</a:t>
                      </a:r>
                      <a:r>
                        <a:rPr lang="en-US" sz="3200" baseline="0" dirty="0" smtClean="0">
                          <a:solidFill>
                            <a:srgbClr val="FFFF00"/>
                          </a:solidFill>
                          <a:effectLst/>
                          <a:latin typeface="Times New Roman" pitchFamily="18" charset="0"/>
                          <a:cs typeface="Times New Roman" pitchFamily="18" charset="0"/>
                        </a:rPr>
                        <a:t> </a:t>
                      </a:r>
                      <a:r>
                        <a:rPr lang="en-US" sz="3200" baseline="0" dirty="0" err="1" smtClean="0">
                          <a:solidFill>
                            <a:srgbClr val="FFFF00"/>
                          </a:solidFill>
                          <a:effectLst/>
                          <a:latin typeface="Times New Roman" pitchFamily="18" charset="0"/>
                          <a:cs typeface="Times New Roman" pitchFamily="18" charset="0"/>
                        </a:rPr>
                        <a:t>số</a:t>
                      </a:r>
                      <a:r>
                        <a:rPr lang="en-US" sz="3200" baseline="0" dirty="0" smtClean="0">
                          <a:solidFill>
                            <a:srgbClr val="FFFF00"/>
                          </a:solidFill>
                          <a:effectLst/>
                          <a:latin typeface="Times New Roman" pitchFamily="18" charset="0"/>
                          <a:cs typeface="Times New Roman" pitchFamily="18" charset="0"/>
                        </a:rPr>
                        <a:t> </a:t>
                      </a:r>
                      <a:r>
                        <a:rPr lang="en-US" sz="3200" dirty="0" err="1" smtClean="0">
                          <a:solidFill>
                            <a:srgbClr val="FFFF00"/>
                          </a:solidFill>
                          <a:effectLst/>
                          <a:latin typeface="Times New Roman" pitchFamily="18" charset="0"/>
                          <a:cs typeface="Times New Roman" pitchFamily="18" charset="0"/>
                        </a:rPr>
                        <a:t>nguyên</a:t>
                      </a:r>
                      <a:r>
                        <a:rPr lang="en-US" sz="3200" dirty="0" smtClean="0">
                          <a:solidFill>
                            <a:srgbClr val="FFFF00"/>
                          </a:solidFill>
                          <a:effectLst/>
                          <a:latin typeface="Times New Roman" pitchFamily="18" charset="0"/>
                          <a:cs typeface="Times New Roman" pitchFamily="18" charset="0"/>
                        </a:rPr>
                        <a:t> </a:t>
                      </a:r>
                      <a:r>
                        <a:rPr lang="en-US" sz="3200" dirty="0" err="1" smtClean="0">
                          <a:solidFill>
                            <a:srgbClr val="FFFF00"/>
                          </a:solidFill>
                          <a:effectLst/>
                          <a:latin typeface="Times New Roman" pitchFamily="18" charset="0"/>
                          <a:cs typeface="Times New Roman" pitchFamily="18" charset="0"/>
                        </a:rPr>
                        <a:t>tử</a:t>
                      </a:r>
                      <a:r>
                        <a:rPr lang="en-US" sz="3200" dirty="0" smtClean="0">
                          <a:solidFill>
                            <a:srgbClr val="FFFF00"/>
                          </a:solidFill>
                          <a:effectLst/>
                          <a:latin typeface="Times New Roman" pitchFamily="18" charset="0"/>
                          <a:cs typeface="Times New Roman" pitchFamily="18" charset="0"/>
                        </a:rPr>
                        <a:t> carbon </a:t>
                      </a:r>
                      <a:endParaRPr lang="en-US" sz="3200" dirty="0">
                        <a:solidFill>
                          <a:srgbClr val="FFFF00"/>
                        </a:solidFill>
                        <a:effectLst/>
                        <a:latin typeface="Times New Roman" pitchFamily="18" charset="0"/>
                        <a:ea typeface="Times New Roman" panose="02020603050405020304" pitchFamily="18" charset="0"/>
                        <a:cs typeface="Times New Roman" pitchFamily="18" charset="0"/>
                      </a:endParaRPr>
                    </a:p>
                  </a:txBody>
                  <a:tcPr marL="68580" marR="68580" marT="0" marB="0" anchor="ctr"/>
                </a:tc>
                <a:extLst>
                  <a:ext uri="{0D108BD9-81ED-4DB2-BD59-A6C34878D82A}">
                    <a16:rowId xmlns="" xmlns:a16="http://schemas.microsoft.com/office/drawing/2014/main" val="3585750314"/>
                  </a:ext>
                </a:extLst>
              </a:tr>
            </a:tbl>
          </a:graphicData>
        </a:graphic>
      </p:graphicFrame>
      <p:graphicFrame>
        <p:nvGraphicFramePr>
          <p:cNvPr id="7" name="Table 6"/>
          <p:cNvGraphicFramePr>
            <a:graphicFrameLocks noGrp="1"/>
          </p:cNvGraphicFramePr>
          <p:nvPr/>
        </p:nvGraphicFramePr>
        <p:xfrm>
          <a:off x="10276114" y="1785256"/>
          <a:ext cx="1161143" cy="972457"/>
        </p:xfrm>
        <a:graphic>
          <a:graphicData uri="http://schemas.openxmlformats.org/drawingml/2006/table">
            <a:tbl>
              <a:tblPr/>
              <a:tblGrid>
                <a:gridCol w="1161143"/>
              </a:tblGrid>
              <a:tr h="972457">
                <a:tc>
                  <a:txBody>
                    <a:bodyPr/>
                    <a:lstStyle/>
                    <a:p>
                      <a:r>
                        <a:rPr lang="en-US" sz="3600" b="1" dirty="0" err="1" smtClean="0">
                          <a:latin typeface="Times New Roman" pitchFamily="18" charset="0"/>
                          <a:cs typeface="Times New Roman" pitchFamily="18" charset="0"/>
                        </a:rPr>
                        <a:t>ane</a:t>
                      </a:r>
                      <a:endParaRPr lang="en-US" sz="3600" b="1" dirty="0">
                        <a:latin typeface="Times New Roman" pitchFamily="18" charset="0"/>
                        <a:cs typeface="Times New Roman"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TextBox 7"/>
          <p:cNvSpPr txBox="1"/>
          <p:nvPr/>
        </p:nvSpPr>
        <p:spPr>
          <a:xfrm>
            <a:off x="1074057" y="3135086"/>
            <a:ext cx="4601029" cy="584775"/>
          </a:xfrm>
          <a:prstGeom prst="rect">
            <a:avLst/>
          </a:prstGeom>
          <a:noFill/>
        </p:spPr>
        <p:txBody>
          <a:bodyPr wrap="square" rtlCol="0">
            <a:spAutoFit/>
          </a:bodyPr>
          <a:lstStyle/>
          <a:p>
            <a:r>
              <a:rPr lang="en-US" sz="3200" dirty="0" err="1" smtClean="0">
                <a:latin typeface="Times New Roman" pitchFamily="18" charset="0"/>
                <a:cs typeface="Times New Roman" pitchFamily="18" charset="0"/>
              </a:rPr>
              <a:t>Tên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nhánh</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gốc</a:t>
            </a:r>
            <a:r>
              <a:rPr lang="en-US" sz="3200" dirty="0" smtClean="0">
                <a:latin typeface="Times New Roman" pitchFamily="18" charset="0"/>
                <a:cs typeface="Times New Roman" pitchFamily="18" charset="0"/>
              </a:rPr>
              <a:t> alkyl</a:t>
            </a:r>
            <a:endParaRPr lang="en-US" sz="3200" dirty="0"/>
          </a:p>
        </p:txBody>
      </p:sp>
      <p:sp>
        <p:nvSpPr>
          <p:cNvPr id="9" name="Rectangle 5"/>
          <p:cNvSpPr>
            <a:spLocks noChangeArrowheads="1"/>
          </p:cNvSpPr>
          <p:nvPr/>
        </p:nvSpPr>
        <p:spPr bwMode="auto">
          <a:xfrm>
            <a:off x="656409" y="3857815"/>
            <a:ext cx="10998561"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Tên</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gốc</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alkyl</a:t>
            </a:r>
            <a:r>
              <a:rPr lang="en-US" altLang="en-US" sz="3200" dirty="0" smtClean="0">
                <a:ea typeface="Times New Roman" panose="02020603050405020304" pitchFamily="18" charset="0"/>
              </a:rPr>
              <a:t>= </a:t>
            </a:r>
            <a:r>
              <a:rPr lang="en-US" altLang="en-US" sz="3200" dirty="0" err="1" smtClean="0">
                <a:ea typeface="Times New Roman" panose="02020603050405020304" pitchFamily="18" charset="0"/>
              </a:rPr>
              <a:t>Tên</a:t>
            </a:r>
            <a:r>
              <a:rPr lang="en-US" altLang="en-US" sz="3200" dirty="0" smtClean="0">
                <a:ea typeface="Times New Roman" panose="02020603050405020304" pitchFamily="18" charset="0"/>
              </a:rPr>
              <a:t> </a:t>
            </a:r>
            <a:r>
              <a:rPr lang="en-US" altLang="en-US" sz="3200" dirty="0" err="1" smtClean="0">
                <a:ea typeface="Times New Roman" panose="02020603050405020304" pitchFamily="18" charset="0"/>
              </a:rPr>
              <a:t>alkane</a:t>
            </a:r>
            <a:r>
              <a:rPr lang="en-US" altLang="en-US" sz="3200" dirty="0" smtClean="0">
                <a:ea typeface="Times New Roman" panose="02020603050405020304" pitchFamily="18" charset="0"/>
              </a:rPr>
              <a:t> </a:t>
            </a:r>
            <a:r>
              <a:rPr lang="en-US" altLang="en-US" sz="3200" dirty="0" err="1" smtClean="0">
                <a:ea typeface="Times New Roman" panose="02020603050405020304" pitchFamily="18" charset="0"/>
              </a:rPr>
              <a:t>tương</a:t>
            </a:r>
            <a:r>
              <a:rPr lang="en-US" altLang="en-US" sz="3200" dirty="0" smtClean="0">
                <a:ea typeface="Times New Roman" panose="02020603050405020304" pitchFamily="18" charset="0"/>
              </a:rPr>
              <a:t> </a:t>
            </a:r>
            <a:r>
              <a:rPr lang="en-US" altLang="en-US" sz="3200" dirty="0" err="1" smtClean="0">
                <a:ea typeface="Times New Roman" panose="02020603050405020304" pitchFamily="18" charset="0"/>
              </a:rPr>
              <a:t>ứng</a:t>
            </a:r>
            <a:r>
              <a:rPr lang="en-US" altLang="en-US" sz="3200" dirty="0" smtClean="0">
                <a:ea typeface="Times New Roman" panose="02020603050405020304" pitchFamily="18" charset="0"/>
              </a:rPr>
              <a:t> – “</a:t>
            </a:r>
            <a:r>
              <a:rPr lang="en-US" altLang="en-US" sz="3200" dirty="0" err="1" smtClean="0">
                <a:ea typeface="Times New Roman" panose="02020603050405020304" pitchFamily="18" charset="0"/>
              </a:rPr>
              <a:t>ane</a:t>
            </a:r>
            <a:r>
              <a:rPr lang="en-US" altLang="en-US" sz="3200" dirty="0" smtClean="0">
                <a:ea typeface="Times New Roman" panose="02020603050405020304" pitchFamily="18" charset="0"/>
              </a:rPr>
              <a:t>”+ “</a:t>
            </a:r>
            <a:r>
              <a:rPr lang="en-US" altLang="en-US" sz="3200" dirty="0" err="1" smtClean="0">
                <a:ea typeface="Times New Roman" panose="02020603050405020304" pitchFamily="18" charset="0"/>
              </a:rPr>
              <a:t>yl</a:t>
            </a:r>
            <a:r>
              <a:rPr lang="en-US" altLang="en-US" sz="3200" dirty="0" smtClean="0">
                <a:ea typeface="Times New Roman" panose="02020603050405020304" pitchFamily="18" charset="0"/>
              </a:rPr>
              <a:t>”</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endParaRPr kumimoji="0" lang="en-US" altLang="en-US" sz="3200" b="0" i="0" u="none" strike="noStrike" cap="none" normalizeH="0" baseline="0" dirty="0" smtClean="0">
              <a:ln>
                <a:noFill/>
              </a:ln>
              <a:effectLst/>
              <a:latin typeface="Arial" panose="020B0604020202020204" pitchFamily="34" charset="0"/>
            </a:endParaRPr>
          </a:p>
        </p:txBody>
      </p:sp>
      <p:sp>
        <p:nvSpPr>
          <p:cNvPr id="10" name="Rectangle 5"/>
          <p:cNvSpPr>
            <a:spLocks noChangeArrowheads="1"/>
          </p:cNvSpPr>
          <p:nvPr/>
        </p:nvSpPr>
        <p:spPr bwMode="auto">
          <a:xfrm>
            <a:off x="1644197" y="4482561"/>
            <a:ext cx="7920717"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Ví</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dụ</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methyl 	(CH</a:t>
            </a:r>
            <a:r>
              <a:rPr kumimoji="0" lang="en-US" altLang="en-US" sz="3200" b="0" i="0" u="none" strike="noStrike" cap="none" normalizeH="0" baseline="-25000" dirty="0" smtClean="0">
                <a:ln>
                  <a:noFill/>
                </a:ln>
                <a:effectLst/>
                <a:latin typeface="Arial" panose="020B0604020202020204" pitchFamily="34" charset="0"/>
                <a:ea typeface="Times New Roman" panose="02020603050405020304" pitchFamily="18" charset="0"/>
              </a:rPr>
              <a:t>3</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a:t>
            </a:r>
          </a:p>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ethyl 	(C</a:t>
            </a:r>
            <a:r>
              <a:rPr kumimoji="0" lang="en-US" altLang="en-US" sz="3200" b="0" i="0" u="none" strike="noStrike" cap="none" normalizeH="0" baseline="-25000" dirty="0" smtClean="0">
                <a:ln>
                  <a:noFill/>
                </a:ln>
                <a:effectLst/>
                <a:latin typeface="Arial" panose="020B0604020202020204" pitchFamily="34" charset="0"/>
                <a:ea typeface="Times New Roman" panose="02020603050405020304" pitchFamily="18" charset="0"/>
              </a:rPr>
              <a:t>2</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H</a:t>
            </a:r>
            <a:r>
              <a:rPr kumimoji="0" lang="en-US" altLang="en-US" sz="3200" b="0" i="0" u="none" strike="noStrike" cap="none" normalizeH="0" baseline="-25000" dirty="0" smtClean="0">
                <a:ln>
                  <a:noFill/>
                </a:ln>
                <a:effectLst/>
                <a:latin typeface="Arial" panose="020B0604020202020204" pitchFamily="34" charset="0"/>
                <a:ea typeface="Times New Roman" panose="02020603050405020304" pitchFamily="18" charset="0"/>
              </a:rPr>
              <a:t>5</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rgbClr val="00B0F0"/>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dirty="0" smtClean="0">
                <a:solidFill>
                  <a:schemeClr val="tx1"/>
                </a:solidFill>
              </a:rPr>
              <a:t>I</a:t>
            </a:r>
            <a:r>
              <a:rPr lang="en-US" sz="3000" b="1" kern="1200" dirty="0" smtClean="0">
                <a:solidFill>
                  <a:schemeClr val="tx1"/>
                </a:solidFill>
              </a:rPr>
              <a:t>I</a:t>
            </a:r>
            <a:r>
              <a:rPr lang="vi-VN" sz="3000" b="1" kern="1200" dirty="0" smtClean="0">
                <a:solidFill>
                  <a:schemeClr val="tx1"/>
                </a:solidFill>
              </a:rPr>
              <a:t>. </a:t>
            </a:r>
            <a:r>
              <a:rPr lang="en-US" sz="3000" b="1" dirty="0" smtClean="0">
                <a:solidFill>
                  <a:schemeClr val="tx1"/>
                </a:solidFill>
              </a:rPr>
              <a:t>DANH PHÁP</a:t>
            </a:r>
            <a:endParaRPr lang="en-US" sz="3000" b="1" kern="1200" dirty="0">
              <a:solidFill>
                <a:schemeClr val="tx1"/>
              </a:solidFill>
            </a:endParaRPr>
          </a:p>
        </p:txBody>
      </p:sp>
      <p:sp>
        <p:nvSpPr>
          <p:cNvPr id="10" name="Rectangle 3"/>
          <p:cNvSpPr>
            <a:spLocks noChangeArrowheads="1"/>
          </p:cNvSpPr>
          <p:nvPr/>
        </p:nvSpPr>
        <p:spPr bwMode="auto">
          <a:xfrm>
            <a:off x="222157" y="1028519"/>
            <a:ext cx="11315248" cy="51717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just" defTabSz="914400" rtl="0" eaLnBrk="0" fontAlgn="base" latinLnBrk="0" hangingPunct="0">
              <a:lnSpc>
                <a:spcPct val="150000"/>
              </a:lnSpc>
              <a:spcBef>
                <a:spcPct val="0"/>
              </a:spcBef>
              <a:spcAft>
                <a:spcPct val="0"/>
              </a:spcAft>
              <a:buClrTx/>
              <a:buSzTx/>
              <a:buFontTx/>
              <a:buNone/>
              <a:tabLst/>
            </a:pPr>
            <a:r>
              <a:rPr kumimoji="0" lang="en-US" altLang="en-US" sz="3200" b="1" i="1"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1" i="1" u="sng"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Lưu</a:t>
            </a:r>
            <a:r>
              <a:rPr kumimoji="0" lang="en-US" altLang="en-US" sz="3200" b="1" i="1" u="sng"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ý.</a:t>
            </a:r>
            <a:endPar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endParaRPr>
          </a:p>
          <a:p>
            <a:pPr lvl="0" algn="just">
              <a:lnSpc>
                <a:spcPct val="150000"/>
              </a:lnSpc>
            </a:pP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Chọn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lang="en-US" altLang="en-US" sz="3200" dirty="0" err="1" smtClean="0">
                <a:solidFill>
                  <a:schemeClr val="bg1"/>
                </a:solidFill>
                <a:ea typeface="Times New Roman" panose="02020603050405020304" pitchFamily="18" charset="0"/>
              </a:rPr>
              <a:t>mạch</a:t>
            </a:r>
            <a:r>
              <a:rPr lang="en-US" altLang="en-US" sz="3200" dirty="0" smtClean="0">
                <a:solidFill>
                  <a:schemeClr val="bg1"/>
                </a:solidFill>
                <a:ea typeface="Times New Roman" panose="02020603050405020304" pitchFamily="18" charset="0"/>
              </a:rPr>
              <a:t> </a:t>
            </a:r>
            <a:r>
              <a:rPr lang="en-US" altLang="en-US" sz="3200" dirty="0" err="1" smtClean="0">
                <a:solidFill>
                  <a:srgbClr val="FFFF00"/>
                </a:solidFill>
                <a:ea typeface="Times New Roman" panose="02020603050405020304" pitchFamily="18" charset="0"/>
              </a:rPr>
              <a:t>chính</a:t>
            </a:r>
            <a:r>
              <a:rPr lang="en-US" altLang="en-US" sz="3200" dirty="0" smtClean="0">
                <a:solidFill>
                  <a:srgbClr val="FFFF00"/>
                </a:solidFill>
                <a:ea typeface="Times New Roman" panose="02020603050405020304" pitchFamily="18" charset="0"/>
              </a:rPr>
              <a:t> </a:t>
            </a:r>
            <a:r>
              <a:rPr lang="en-US" altLang="en-US" sz="3200" dirty="0" err="1" smtClean="0">
                <a:solidFill>
                  <a:srgbClr val="FFFF00"/>
                </a:solidFill>
                <a:ea typeface="Times New Roman" panose="02020603050405020304" pitchFamily="18" charset="0"/>
              </a:rPr>
              <a:t>là</a:t>
            </a:r>
            <a:r>
              <a:rPr lang="en-US" altLang="en-US" sz="3200" dirty="0" smtClean="0">
                <a:solidFill>
                  <a:srgbClr val="FFFF00"/>
                </a:solidFill>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mạch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carbon</a:t>
            </a:r>
            <a:r>
              <a:rPr kumimoji="0" lang="en-US" altLang="en-US" sz="3200" b="0" i="0" u="none" strike="noStrike" cap="none" normalizeH="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rgbClr val="FFFF00"/>
                </a:solidFill>
                <a:effectLst/>
                <a:latin typeface="Arial" panose="020B0604020202020204" pitchFamily="34" charset="0"/>
                <a:ea typeface="Times New Roman" panose="02020603050405020304" pitchFamily="18" charset="0"/>
              </a:rPr>
              <a:t>dài</a:t>
            </a:r>
            <a:r>
              <a:rPr kumimoji="0" lang="en-US" altLang="en-US" sz="3200" b="0" i="0" u="none" strike="noStrike" cap="none" normalizeH="0" dirty="0" smtClean="0">
                <a:ln>
                  <a:noFill/>
                </a:ln>
                <a:solidFill>
                  <a:srgbClr val="FFFF00"/>
                </a:solidFill>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solidFill>
                  <a:srgbClr val="FFFF00"/>
                </a:solidFill>
                <a:effectLst/>
                <a:latin typeface="Arial" panose="020B0604020202020204" pitchFamily="34" charset="0"/>
                <a:ea typeface="Times New Roman" panose="02020603050405020304" pitchFamily="18" charset="0"/>
              </a:rPr>
              <a:t>nhất</a:t>
            </a:r>
            <a:endParaRPr kumimoji="0" lang="en-US" altLang="en-US" sz="3200" b="0"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Char char="-"/>
              <a:tabLst/>
            </a:pP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Đánh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số</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nguyên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tử</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carbon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1"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mạch</a:t>
            </a:r>
            <a:r>
              <a:rPr kumimoji="0" lang="en-US" altLang="en-US" sz="3200" b="1"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1"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chính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sao</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cho</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mạch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nhánh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có</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số</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chỉ</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vị</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trí</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rgbClr val="FFFF00"/>
                </a:solidFill>
                <a:effectLst/>
                <a:latin typeface="Arial" panose="020B0604020202020204" pitchFamily="34" charset="0"/>
                <a:ea typeface="Times New Roman" panose="02020603050405020304" pitchFamily="18" charset="0"/>
              </a:rPr>
              <a:t>nhánh</a:t>
            </a:r>
            <a:r>
              <a:rPr kumimoji="0" lang="en-US" altLang="en-US" sz="3200" b="0" i="0" u="none" strike="noStrike" cap="none" normalizeH="0" dirty="0" smtClean="0">
                <a:ln>
                  <a:noFill/>
                </a:ln>
                <a:solidFill>
                  <a:srgbClr val="FFFF00"/>
                </a:solidFill>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solidFill>
                  <a:srgbClr val="FFFF00"/>
                </a:solidFill>
                <a:effectLst/>
                <a:latin typeface="Arial" panose="020B0604020202020204" pitchFamily="34" charset="0"/>
                <a:ea typeface="Times New Roman" panose="02020603050405020304" pitchFamily="18" charset="0"/>
              </a:rPr>
              <a:t>là</a:t>
            </a:r>
            <a:r>
              <a:rPr kumimoji="0" lang="en-US" altLang="en-US" sz="3200" b="0" i="0" u="none" strike="noStrike" cap="none" normalizeH="0" dirty="0" smtClean="0">
                <a:ln>
                  <a:noFill/>
                </a:ln>
                <a:solidFill>
                  <a:srgbClr val="FFFF00"/>
                </a:solidFill>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solidFill>
                  <a:srgbClr val="FFFF00"/>
                </a:solidFill>
                <a:effectLst/>
                <a:latin typeface="Arial" panose="020B0604020202020204" pitchFamily="34" charset="0"/>
                <a:ea typeface="Times New Roman" panose="02020603050405020304" pitchFamily="18" charset="0"/>
              </a:rPr>
              <a:t>nhỏ</a:t>
            </a:r>
            <a:r>
              <a:rPr kumimoji="0" lang="en-US" altLang="en-US" sz="3200" b="0" i="0" u="none" strike="noStrike" cap="none" normalizeH="0" dirty="0" smtClean="0">
                <a:ln>
                  <a:noFill/>
                </a:ln>
                <a:solidFill>
                  <a:srgbClr val="FFFF00"/>
                </a:solidFill>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solidFill>
                  <a:srgbClr val="FFFF00"/>
                </a:solidFill>
                <a:effectLst/>
                <a:latin typeface="Arial" panose="020B0604020202020204" pitchFamily="34" charset="0"/>
                <a:ea typeface="Times New Roman" panose="02020603050405020304" pitchFamily="18" charset="0"/>
              </a:rPr>
              <a:t>nhất</a:t>
            </a:r>
            <a:endParaRPr kumimoji="0" lang="en-US" altLang="en-US" sz="3200" b="0" i="0" u="none" strike="noStrike" cap="none" normalizeH="0" baseline="0" dirty="0" smtClean="0">
              <a:ln>
                <a:noFill/>
              </a:ln>
              <a:solidFill>
                <a:srgbClr val="FFFF00"/>
              </a:solidFill>
              <a:effectLst/>
              <a:latin typeface="Arial" panose="020B0604020202020204" pitchFamily="34" charset="0"/>
              <a:ea typeface="Times New Roman" panose="02020603050405020304" pitchFamily="18" charset="0"/>
            </a:endParaRPr>
          </a:p>
          <a:p>
            <a:pPr marL="0" marR="0" lvl="0" indent="457200" algn="just" defTabSz="914400" rtl="0" eaLnBrk="0" fontAlgn="base" latinLnBrk="0" hangingPunct="0">
              <a:lnSpc>
                <a:spcPct val="150000"/>
              </a:lnSpc>
              <a:spcBef>
                <a:spcPct val="0"/>
              </a:spcBef>
              <a:spcAft>
                <a:spcPct val="0"/>
              </a:spcAft>
              <a:buClrTx/>
              <a:buSzTx/>
              <a:buFontTx/>
              <a:buChar char="-"/>
              <a:tabLst/>
            </a:pP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Nếu</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có</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nhiều</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nhánh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giống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nhau</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dùng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các</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từ</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như</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di</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-(2), tri-(3), tetra- (4),...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để</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chỉ</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số</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lượng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nhóm</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giống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nhau</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tên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nhánh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viết</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theo</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thứ</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tự</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bảng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chữ</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cái</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a:t>
            </a: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Tree>
    <p:extLst>
      <p:ext uri="{BB962C8B-B14F-4D97-AF65-F5344CB8AC3E}">
        <p14:creationId xmlns="" xmlns:p14="http://schemas.microsoft.com/office/powerpoint/2010/main" val="235289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6572" y="572964"/>
            <a:ext cx="457200" cy="65821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5"/>
          <p:cNvSpPr>
            <a:spLocks noChangeArrowheads="1"/>
          </p:cNvSpPr>
          <p:nvPr/>
        </p:nvSpPr>
        <p:spPr bwMode="auto">
          <a:xfrm rot="10800000" flipV="1">
            <a:off x="1920240" y="1000342"/>
            <a:ext cx="360534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sz="2400">
              <a:solidFill>
                <a:schemeClr val="bg1"/>
              </a:solidFill>
            </a:endParaRPr>
          </a:p>
        </p:txBody>
      </p:sp>
      <p:sp>
        <p:nvSpPr>
          <p:cNvPr id="7" name="Rectangle 6"/>
          <p:cNvSpPr>
            <a:spLocks noChangeArrowheads="1"/>
          </p:cNvSpPr>
          <p:nvPr/>
        </p:nvSpPr>
        <p:spPr bwMode="auto">
          <a:xfrm rot="10800000" flipV="1">
            <a:off x="1219201" y="1810182"/>
            <a:ext cx="10554789" cy="2062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2.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Viết</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các</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công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thức</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cấu</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tạo</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và</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gọi</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tên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theo</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danh</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pháp</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thay</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thế</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của</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alkane</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có</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công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thức</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phân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tử</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C</a:t>
            </a:r>
            <a:r>
              <a:rPr kumimoji="0" lang="en-US" altLang="en-US" sz="3200" b="0" i="0" u="none" strike="noStrike" cap="none" normalizeH="0" baseline="-30000" dirty="0" smtClean="0">
                <a:ln>
                  <a:noFill/>
                </a:ln>
                <a:solidFill>
                  <a:schemeClr val="bg1"/>
                </a:solidFill>
                <a:effectLst/>
                <a:latin typeface="Arial" panose="020B0604020202020204" pitchFamily="34" charset="0"/>
                <a:ea typeface="Times New Roman" panose="02020603050405020304" pitchFamily="18" charset="0"/>
              </a:rPr>
              <a:t>5</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H</a:t>
            </a:r>
            <a:r>
              <a:rPr kumimoji="0" lang="en-US" altLang="en-US" sz="3200" b="0" i="0" u="none" strike="noStrike" cap="none" normalizeH="0" baseline="-30000" dirty="0" smtClean="0">
                <a:ln>
                  <a:noFill/>
                </a:ln>
                <a:solidFill>
                  <a:schemeClr val="bg1"/>
                </a:solidFill>
                <a:effectLst/>
                <a:latin typeface="Arial" panose="020B0604020202020204" pitchFamily="34" charset="0"/>
                <a:ea typeface="Times New Roman" panose="02020603050405020304" pitchFamily="18" charset="0"/>
              </a:rPr>
              <a:t>12</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và</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phân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loại</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các</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đồng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phân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đó</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sp>
        <p:nvSpPr>
          <p:cNvPr id="8" name="Rectangle 7"/>
          <p:cNvSpPr>
            <a:spLocks noChangeArrowheads="1"/>
          </p:cNvSpPr>
          <p:nvPr/>
        </p:nvSpPr>
        <p:spPr bwMode="auto">
          <a:xfrm rot="10800000" flipV="1">
            <a:off x="1057030" y="217715"/>
            <a:ext cx="10655997"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1.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Viết</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công</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thức</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cấu</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tạo</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của</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alkane</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có</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tên</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bg1"/>
                </a:solidFill>
                <a:effectLst/>
                <a:latin typeface="Arial" panose="020B0604020202020204" pitchFamily="34" charset="0"/>
                <a:ea typeface="Times New Roman" panose="02020603050405020304" pitchFamily="18" charset="0"/>
              </a:rPr>
              <a:t>gọi</a:t>
            </a: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chemeClr val="bg1"/>
                </a:solidFill>
                <a:effectLst/>
                <a:latin typeface="Arial" panose="020B0604020202020204" pitchFamily="34" charset="0"/>
                <a:ea typeface="Times New Roman" panose="02020603050405020304" pitchFamily="18" charset="0"/>
              </a:rPr>
              <a:t>            2-methylpropane.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smtClean="0">
              <a:ln>
                <a:noFill/>
              </a:ln>
              <a:solidFill>
                <a:schemeClr val="bg1"/>
              </a:solidFill>
              <a:effectLst/>
              <a:latin typeface="Arial" panose="020B0604020202020204" pitchFamily="34" charset="0"/>
            </a:endParaRPr>
          </a:p>
        </p:txBody>
      </p:sp>
      <p:pic>
        <p:nvPicPr>
          <p:cNvPr id="15" name="Picture 16" descr="Điểm Thẩm Vấn Dấu Hỏi Chấm - Miễn Phí vector hình ảnh trên Pixabay"/>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6572" y="2285471"/>
            <a:ext cx="457200" cy="6582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9538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34098BED-153F-837D-FEB4-21E6FD2B6DA7}"/>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359CEFF4-635E-2183-D525-B09CB0026CC1}"/>
              </a:ext>
            </a:extLst>
          </p:cNvPr>
          <p:cNvPicPr/>
          <p:nvPr/>
        </p:nvPicPr>
        <p:blipFill rotWithShape="1">
          <a:blip r:embed="rId2"/>
          <a:srcRect r="933" b="77711"/>
          <a:stretch/>
        </p:blipFill>
        <p:spPr>
          <a:xfrm>
            <a:off x="0" y="0"/>
            <a:ext cx="12078269" cy="1528549"/>
          </a:xfrm>
          <a:prstGeom prst="rect">
            <a:avLst/>
          </a:prstGeom>
        </p:spPr>
      </p:pic>
      <p:pic>
        <p:nvPicPr>
          <p:cNvPr id="9" name="Picture 16" descr="Điểm Thẩm Vấn Dấu Hỏi Chấm - Miễn Phí vector hình ảnh trên Pixabay"/>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64303" y="501849"/>
            <a:ext cx="457200" cy="658210"/>
          </a:xfrm>
          <a:prstGeom prst="rect">
            <a:avLst/>
          </a:prstGeom>
          <a:noFill/>
          <a:extLst>
            <a:ext uri="{909E8E84-426E-40DD-AFC4-6F175D3DCCD1}">
              <a14:hiddenFill xmlns="" xmlns:a14="http://schemas.microsoft.com/office/drawing/2010/main">
                <a:solidFill>
                  <a:srgbClr val="FFFFFF"/>
                </a:solidFill>
              </a14:hiddenFill>
            </a:ext>
          </a:extLst>
        </p:spPr>
      </p:pic>
      <p:sp>
        <p:nvSpPr>
          <p:cNvPr id="11" name="Rectangle 10"/>
          <p:cNvSpPr>
            <a:spLocks noChangeArrowheads="1"/>
          </p:cNvSpPr>
          <p:nvPr/>
        </p:nvSpPr>
        <p:spPr bwMode="auto">
          <a:xfrm rot="10800000" flipV="1">
            <a:off x="2421503" y="-77170"/>
            <a:ext cx="9656766" cy="2062103"/>
          </a:xfrm>
          <a:prstGeom prst="rect">
            <a:avLst/>
          </a:prstGeom>
          <a:solidFill>
            <a:srgbClr val="F6F4F5"/>
          </a:solidFill>
          <a:ln>
            <a:noFill/>
          </a:ln>
          <a:effectLs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ct val="0"/>
              </a:spcAft>
              <a:buClrTx/>
              <a:buSzTx/>
              <a:buFontTx/>
              <a:buNone/>
              <a:tabLst/>
            </a:pP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p>
          <a:p>
            <a:pPr marL="0" marR="0" lvl="0" indent="0" algn="l" defTabSz="914400" rtl="0" eaLnBrk="0" fontAlgn="base" latinLnBrk="0" hangingPunct="0">
              <a:spcBef>
                <a:spcPct val="0"/>
              </a:spcBef>
              <a:spcAft>
                <a:spcPct val="0"/>
              </a:spcAft>
              <a:buClrTx/>
              <a:buSzTx/>
              <a:buFontTx/>
              <a:buNone/>
              <a:tabLst/>
            </a:pP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1.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Viết</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công</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thức</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cấu</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tạo</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của</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alkane</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có</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tên</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solidFill>
                  <a:schemeClr val="tx1">
                    <a:lumMod val="95000"/>
                    <a:lumOff val="5000"/>
                  </a:schemeClr>
                </a:solidFill>
                <a:effectLst/>
                <a:latin typeface="Arial" panose="020B0604020202020204" pitchFamily="34" charset="0"/>
                <a:ea typeface="Times New Roman" panose="02020603050405020304" pitchFamily="18" charset="0"/>
              </a:rPr>
              <a:t>gọi</a:t>
            </a:r>
            <a:r>
              <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a typeface="Times New Roman" panose="02020603050405020304" pitchFamily="18" charset="0"/>
              </a:rPr>
              <a:t> 2-methylpropane.</a:t>
            </a:r>
          </a:p>
          <a:p>
            <a:pPr marL="0" marR="0" lvl="0" indent="0" algn="l" defTabSz="914400" rtl="0" eaLnBrk="0" fontAlgn="base" latinLnBrk="0" hangingPunct="0">
              <a:spcBef>
                <a:spcPct val="0"/>
              </a:spcBef>
              <a:spcAft>
                <a:spcPct val="0"/>
              </a:spcAft>
              <a:buClrTx/>
              <a:buSzTx/>
              <a:buFontTx/>
              <a:buNone/>
              <a:tabLst/>
            </a:pPr>
            <a:endParaRPr kumimoji="0" lang="en-US" altLang="en-US" sz="3200" b="0" i="0" u="none" strike="noStrike" cap="none" normalizeH="0" baseline="0" dirty="0" smtClean="0">
              <a:ln>
                <a:noFill/>
              </a:ln>
              <a:solidFill>
                <a:schemeClr val="tx1">
                  <a:lumMod val="95000"/>
                  <a:lumOff val="5000"/>
                </a:schemeClr>
              </a:solidFill>
              <a:effectLst/>
              <a:latin typeface="Arial" panose="020B0604020202020204" pitchFamily="34" charset="0"/>
            </a:endParaRPr>
          </a:p>
        </p:txBody>
      </p:sp>
      <p:pic>
        <p:nvPicPr>
          <p:cNvPr id="12" name="Picture 11">
            <a:extLst>
              <a:ext uri="{FF2B5EF4-FFF2-40B4-BE49-F238E27FC236}">
                <a16:creationId xmlns="" xmlns:a16="http://schemas.microsoft.com/office/drawing/2014/main" id="{359CEFF4-635E-2183-D525-B09CB0026CC1}"/>
              </a:ext>
            </a:extLst>
          </p:cNvPr>
          <p:cNvPicPr/>
          <p:nvPr/>
        </p:nvPicPr>
        <p:blipFill rotWithShape="1">
          <a:blip r:embed="rId2"/>
          <a:srcRect l="15746" t="45140" r="52239" b="36551"/>
          <a:stretch/>
        </p:blipFill>
        <p:spPr>
          <a:xfrm>
            <a:off x="3155231" y="3086951"/>
            <a:ext cx="3903261" cy="1255594"/>
          </a:xfrm>
          <a:prstGeom prst="rect">
            <a:avLst/>
          </a:prstGeom>
        </p:spPr>
      </p:pic>
    </p:spTree>
    <p:extLst>
      <p:ext uri="{BB962C8B-B14F-4D97-AF65-F5344CB8AC3E}">
        <p14:creationId xmlns="" xmlns:p14="http://schemas.microsoft.com/office/powerpoint/2010/main" val="229214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34098BED-153F-837D-FEB4-21E6FD2B6DA7}"/>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359CEFF4-635E-2183-D525-B09CB0026CC1}"/>
              </a:ext>
            </a:extLst>
          </p:cNvPr>
          <p:cNvPicPr/>
          <p:nvPr/>
        </p:nvPicPr>
        <p:blipFill rotWithShape="1">
          <a:blip r:embed="rId2"/>
          <a:srcRect r="933" b="66169"/>
          <a:stretch/>
        </p:blipFill>
        <p:spPr>
          <a:xfrm>
            <a:off x="0" y="0"/>
            <a:ext cx="12078269" cy="2320119"/>
          </a:xfrm>
          <a:prstGeom prst="rect">
            <a:avLst/>
          </a:prstGeom>
        </p:spPr>
      </p:pic>
      <p:pic>
        <p:nvPicPr>
          <p:cNvPr id="4" name="Picture 3">
            <a:extLst>
              <a:ext uri="{FF2B5EF4-FFF2-40B4-BE49-F238E27FC236}">
                <a16:creationId xmlns="" xmlns:a16="http://schemas.microsoft.com/office/drawing/2014/main" id="{359CEFF4-635E-2183-D525-B09CB0026CC1}"/>
              </a:ext>
            </a:extLst>
          </p:cNvPr>
          <p:cNvPicPr/>
          <p:nvPr/>
        </p:nvPicPr>
        <p:blipFill rotWithShape="1">
          <a:blip r:embed="rId2"/>
          <a:srcRect l="15746" t="34195" r="52239" b="6899"/>
          <a:stretch/>
        </p:blipFill>
        <p:spPr>
          <a:xfrm>
            <a:off x="1828799" y="2579428"/>
            <a:ext cx="3903261" cy="4039737"/>
          </a:xfrm>
          <a:prstGeom prst="rect">
            <a:avLst/>
          </a:prstGeom>
        </p:spPr>
      </p:pic>
      <p:sp>
        <p:nvSpPr>
          <p:cNvPr id="5" name="Rectangle 4"/>
          <p:cNvSpPr/>
          <p:nvPr/>
        </p:nvSpPr>
        <p:spPr>
          <a:xfrm>
            <a:off x="5732060" y="2579428"/>
            <a:ext cx="4967785" cy="4039737"/>
          </a:xfrm>
          <a:prstGeom prst="rect">
            <a:avLst/>
          </a:prstGeom>
          <a:solidFill>
            <a:srgbClr val="F6F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6F4F5"/>
              </a:solidFill>
            </a:endParaRPr>
          </a:p>
        </p:txBody>
      </p:sp>
      <p:sp>
        <p:nvSpPr>
          <p:cNvPr id="6" name="TextBox 5"/>
          <p:cNvSpPr txBox="1"/>
          <p:nvPr/>
        </p:nvSpPr>
        <p:spPr>
          <a:xfrm>
            <a:off x="6325737" y="2743200"/>
            <a:ext cx="4142096" cy="523220"/>
          </a:xfrm>
          <a:prstGeom prst="rect">
            <a:avLst/>
          </a:prstGeom>
          <a:solidFill>
            <a:srgbClr val="1B5F74"/>
          </a:solidFill>
        </p:spPr>
        <p:txBody>
          <a:bodyPr wrap="square" rtlCol="0">
            <a:spAutoFit/>
          </a:bodyPr>
          <a:lstStyle/>
          <a:p>
            <a:r>
              <a:rPr lang="en-US" sz="2800" b="1" smtClean="0">
                <a:solidFill>
                  <a:schemeClr val="bg1"/>
                </a:solidFill>
              </a:rPr>
              <a:t>pentane</a:t>
            </a:r>
            <a:endParaRPr lang="en-US" sz="2800" b="1">
              <a:solidFill>
                <a:schemeClr val="bg1"/>
              </a:solidFill>
            </a:endParaRPr>
          </a:p>
        </p:txBody>
      </p:sp>
      <p:sp>
        <p:nvSpPr>
          <p:cNvPr id="7" name="TextBox 6"/>
          <p:cNvSpPr txBox="1"/>
          <p:nvPr/>
        </p:nvSpPr>
        <p:spPr>
          <a:xfrm>
            <a:off x="6325737" y="3473271"/>
            <a:ext cx="4142096" cy="523220"/>
          </a:xfrm>
          <a:prstGeom prst="rect">
            <a:avLst/>
          </a:prstGeom>
          <a:solidFill>
            <a:srgbClr val="1B5F74"/>
          </a:solidFill>
        </p:spPr>
        <p:txBody>
          <a:bodyPr wrap="square" rtlCol="0">
            <a:spAutoFit/>
          </a:bodyPr>
          <a:lstStyle/>
          <a:p>
            <a:r>
              <a:rPr lang="en-US" sz="2800" b="1" smtClean="0">
                <a:solidFill>
                  <a:schemeClr val="bg1"/>
                </a:solidFill>
              </a:rPr>
              <a:t>2-methylbutane</a:t>
            </a:r>
            <a:endParaRPr lang="en-US" sz="2800" b="1">
              <a:solidFill>
                <a:schemeClr val="bg1"/>
              </a:solidFill>
            </a:endParaRPr>
          </a:p>
        </p:txBody>
      </p:sp>
      <p:sp>
        <p:nvSpPr>
          <p:cNvPr id="8" name="TextBox 7"/>
          <p:cNvSpPr txBox="1"/>
          <p:nvPr/>
        </p:nvSpPr>
        <p:spPr>
          <a:xfrm>
            <a:off x="6325737" y="5329367"/>
            <a:ext cx="4142096" cy="523220"/>
          </a:xfrm>
          <a:prstGeom prst="rect">
            <a:avLst/>
          </a:prstGeom>
          <a:solidFill>
            <a:srgbClr val="1B5F74"/>
          </a:solidFill>
        </p:spPr>
        <p:txBody>
          <a:bodyPr wrap="square" rtlCol="0">
            <a:spAutoFit/>
          </a:bodyPr>
          <a:lstStyle/>
          <a:p>
            <a:r>
              <a:rPr lang="en-US" sz="2800" b="1" smtClean="0">
                <a:solidFill>
                  <a:schemeClr val="bg1"/>
                </a:solidFill>
              </a:rPr>
              <a:t>2,2-dimethylpropane</a:t>
            </a:r>
            <a:endParaRPr lang="en-US" sz="2800" b="1">
              <a:solidFill>
                <a:schemeClr val="bg1"/>
              </a:solidFill>
            </a:endParaRPr>
          </a:p>
        </p:txBody>
      </p:sp>
      <p:pic>
        <p:nvPicPr>
          <p:cNvPr id="9" name="Picture 16" descr="Điểm Thẩm Vấn Dấu Hỏi Chấm - Miễn Phí vector hình ảnh trên Pixabay"/>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964303" y="501849"/>
            <a:ext cx="457200" cy="658210"/>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TextBox 9"/>
          <p:cNvSpPr txBox="1"/>
          <p:nvPr/>
        </p:nvSpPr>
        <p:spPr>
          <a:xfrm>
            <a:off x="2561879" y="569344"/>
            <a:ext cx="440628" cy="523220"/>
          </a:xfrm>
          <a:prstGeom prst="rect">
            <a:avLst/>
          </a:prstGeom>
          <a:solidFill>
            <a:srgbClr val="1B5F74"/>
          </a:solidFill>
        </p:spPr>
        <p:txBody>
          <a:bodyPr wrap="square" rtlCol="0">
            <a:spAutoFit/>
          </a:bodyPr>
          <a:lstStyle/>
          <a:p>
            <a:r>
              <a:rPr lang="en-US" sz="2800" b="1" smtClean="0">
                <a:solidFill>
                  <a:schemeClr val="bg1"/>
                </a:solidFill>
              </a:rPr>
              <a:t>1</a:t>
            </a:r>
            <a:endParaRPr lang="en-US" sz="2800" b="1">
              <a:solidFill>
                <a:schemeClr val="bg1"/>
              </a:solidFill>
            </a:endParaRPr>
          </a:p>
        </p:txBody>
      </p:sp>
    </p:spTree>
    <p:extLst>
      <p:ext uri="{BB962C8B-B14F-4D97-AF65-F5344CB8AC3E}">
        <p14:creationId xmlns="" xmlns:p14="http://schemas.microsoft.com/office/powerpoint/2010/main" val="339507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3" name="Freeform 2"/>
          <p:cNvSpPr/>
          <p:nvPr/>
        </p:nvSpPr>
        <p:spPr>
          <a:xfrm>
            <a:off x="0" y="0"/>
            <a:ext cx="6621521" cy="717269"/>
          </a:xfrm>
          <a:custGeom>
            <a:avLst/>
            <a:gdLst>
              <a:gd name="connsiteX0" fmla="*/ 0 w 6621521"/>
              <a:gd name="connsiteY0" fmla="*/ 0 h 717269"/>
              <a:gd name="connsiteX1" fmla="*/ 6621521 w 6621521"/>
              <a:gd name="connsiteY1" fmla="*/ 0 h 717269"/>
              <a:gd name="connsiteX2" fmla="*/ 6621521 w 6621521"/>
              <a:gd name="connsiteY2" fmla="*/ 717269 h 717269"/>
              <a:gd name="connsiteX3" fmla="*/ 0 w 6621521"/>
              <a:gd name="connsiteY3" fmla="*/ 717269 h 717269"/>
              <a:gd name="connsiteX4" fmla="*/ 0 w 6621521"/>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1521" h="717269">
                <a:moveTo>
                  <a:pt x="0" y="0"/>
                </a:moveTo>
                <a:lnTo>
                  <a:pt x="6621521" y="0"/>
                </a:lnTo>
                <a:lnTo>
                  <a:pt x="6621521" y="717269"/>
                </a:lnTo>
                <a:lnTo>
                  <a:pt x="0" y="717269"/>
                </a:lnTo>
                <a:lnTo>
                  <a:pt x="0" y="0"/>
                </a:lnTo>
                <a:close/>
              </a:path>
            </a:pathLst>
          </a:custGeom>
          <a:solidFill>
            <a:srgbClr val="92D050"/>
          </a:solidFill>
        </p:spPr>
        <p:style>
          <a:lnRef idx="2">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000" b="1" kern="1200" smtClean="0">
                <a:solidFill>
                  <a:schemeClr val="tx1"/>
                </a:solidFill>
              </a:rPr>
              <a:t>III. TÍNH CHẤT VẬT LÍ</a:t>
            </a:r>
            <a:endParaRPr lang="en-US" sz="3000" b="1" kern="1200">
              <a:solidFill>
                <a:schemeClr val="tx1"/>
              </a:solidFill>
            </a:endParaRPr>
          </a:p>
        </p:txBody>
      </p:sp>
      <p:sp>
        <p:nvSpPr>
          <p:cNvPr id="4" name="Rectangle 5"/>
          <p:cNvSpPr>
            <a:spLocks noChangeArrowheads="1"/>
          </p:cNvSpPr>
          <p:nvPr/>
        </p:nvSpPr>
        <p:spPr bwMode="auto">
          <a:xfrm>
            <a:off x="219232" y="826221"/>
            <a:ext cx="11737073"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indent="287338"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Ở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điều</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kiện</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thường</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alkane</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từ</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C1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đến</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C4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và</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neopentane</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ở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trạng</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thái</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khí</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a:t>
            </a:r>
          </a:p>
        </p:txBody>
      </p:sp>
      <p:sp>
        <p:nvSpPr>
          <p:cNvPr id="5" name="Rectangle 6"/>
          <p:cNvSpPr>
            <a:spLocks noChangeArrowheads="1"/>
          </p:cNvSpPr>
          <p:nvPr/>
        </p:nvSpPr>
        <p:spPr bwMode="auto">
          <a:xfrm>
            <a:off x="464458" y="4026391"/>
            <a:ext cx="11539098"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Khi</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số</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nguyên</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tử</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C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tăng</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thì</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nhiệt</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độ</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sôi</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nhiệt</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độ</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nóng</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chảy</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của</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các</a:t>
            </a:r>
            <a:r>
              <a:rPr lang="en-US" altLang="en-US" sz="3200" dirty="0" smtClean="0">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alkane</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nói</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chung</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cũng</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tăng</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endParaRPr kumimoji="0" lang="en-US" altLang="en-US" sz="3200" b="0" i="0" u="none" strike="noStrike" cap="none" normalizeH="0" baseline="0" dirty="0" smtClean="0">
              <a:ln>
                <a:noFill/>
              </a:ln>
              <a:effectLst/>
              <a:latin typeface="Arial" panose="020B0604020202020204" pitchFamily="34" charset="0"/>
            </a:endParaRPr>
          </a:p>
        </p:txBody>
      </p:sp>
      <p:sp>
        <p:nvSpPr>
          <p:cNvPr id="6" name="Rectangle 7"/>
          <p:cNvSpPr>
            <a:spLocks noChangeArrowheads="1"/>
          </p:cNvSpPr>
          <p:nvPr/>
        </p:nvSpPr>
        <p:spPr bwMode="auto">
          <a:xfrm>
            <a:off x="512605" y="2337372"/>
            <a:ext cx="11416270" cy="15696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eaLnBrk="0" fontAlgn="base" hangingPunct="0">
              <a:lnSpc>
                <a:spcPct val="150000"/>
              </a:lnSpc>
              <a:spcBef>
                <a:spcPct val="0"/>
              </a:spcBef>
              <a:spcAft>
                <a:spcPct val="0"/>
              </a:spcAft>
            </a:pP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Các</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a</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lkane</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đều</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nhẹ</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hơn</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nước</a:t>
            </a:r>
            <a:r>
              <a:rPr lang="en-US" altLang="en-US" sz="3200" dirty="0" smtClean="0">
                <a:latin typeface="Arial" panose="020B0604020202020204" pitchFamily="34" charset="0"/>
                <a:ea typeface="Times New Roman" panose="02020603050405020304" pitchFamily="18" charset="0"/>
              </a:rPr>
              <a:t>, </a:t>
            </a:r>
            <a:r>
              <a:rPr lang="en-US" altLang="en-US" sz="3200" dirty="0" err="1" smtClean="0">
                <a:latin typeface="Arial" panose="020B0604020202020204" pitchFamily="34" charset="0"/>
                <a:ea typeface="Times New Roman" panose="02020603050405020304" pitchFamily="18" charset="0"/>
              </a:rPr>
              <a:t>không</a:t>
            </a:r>
            <a:r>
              <a:rPr lang="en-US" altLang="en-US" sz="3200" dirty="0" smtClean="0">
                <a:latin typeface="Arial" panose="020B0604020202020204" pitchFamily="34" charset="0"/>
                <a:ea typeface="Times New Roman" panose="02020603050405020304" pitchFamily="18" charset="0"/>
              </a:rPr>
              <a:t> </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tan,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nhưng</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tan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tốt</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hơn</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trong</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các</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dung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môi</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hữu</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cơ</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baseline="0" dirty="0" err="1" smtClean="0">
                <a:ln>
                  <a:noFill/>
                </a:ln>
                <a:effectLst/>
                <a:latin typeface="Arial" panose="020B0604020202020204" pitchFamily="34" charset="0"/>
                <a:ea typeface="Times New Roman" panose="02020603050405020304" pitchFamily="18" charset="0"/>
              </a:rPr>
              <a:t>không</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phân</a:t>
            </a:r>
            <a:r>
              <a:rPr kumimoji="0" lang="en-US" altLang="en-US" sz="3200" b="0" i="0" u="none" strike="noStrike" cap="none" normalizeH="0" dirty="0" smtClean="0">
                <a:ln>
                  <a:noFill/>
                </a:ln>
                <a:effectLst/>
                <a:latin typeface="Arial" panose="020B0604020202020204" pitchFamily="34" charset="0"/>
                <a:ea typeface="Times New Roman" panose="02020603050405020304" pitchFamily="18" charset="0"/>
              </a:rPr>
              <a:t> </a:t>
            </a:r>
            <a:r>
              <a:rPr kumimoji="0" lang="en-US" altLang="en-US" sz="3200" b="0" i="0" u="none" strike="noStrike" cap="none" normalizeH="0" dirty="0" err="1" smtClean="0">
                <a:ln>
                  <a:noFill/>
                </a:ln>
                <a:effectLst/>
                <a:latin typeface="Arial" panose="020B0604020202020204" pitchFamily="34" charset="0"/>
                <a:ea typeface="Times New Roman" panose="02020603050405020304" pitchFamily="18" charset="0"/>
              </a:rPr>
              <a:t>cực</a:t>
            </a:r>
            <a:r>
              <a:rPr kumimoji="0" lang="en-US" altLang="en-US" sz="3200" b="0" i="0" u="none" strike="noStrike" cap="none" normalizeH="0" baseline="0" dirty="0" smtClean="0">
                <a:ln>
                  <a:noFill/>
                </a:ln>
                <a:effectLst/>
                <a:latin typeface="Arial" panose="020B0604020202020204" pitchFamily="34" charset="0"/>
                <a:ea typeface="Times New Roman" panose="02020603050405020304" pitchFamily="18" charset="0"/>
              </a:rPr>
              <a:t>.</a:t>
            </a:r>
            <a:endParaRPr kumimoji="0" lang="en-US" altLang="en-US" sz="3200" b="0" i="0" u="none" strike="noStrike" cap="none" normalizeH="0" baseline="0" dirty="0" smtClean="0">
              <a:ln>
                <a:noFill/>
              </a:ln>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525521" y="2784143"/>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Google Shape;487;p3"/>
          <p:cNvSpPr/>
          <p:nvPr/>
        </p:nvSpPr>
        <p:spPr>
          <a:xfrm>
            <a:off x="556491" y="529771"/>
            <a:ext cx="11069451" cy="2532743"/>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ctr"/>
            <a:r>
              <a:rPr lang="en-US" sz="3600" b="1" i="0" u="none" strike="noStrike" cap="none" dirty="0" smtClean="0">
                <a:solidFill>
                  <a:srgbClr val="002060"/>
                </a:solidFill>
                <a:latin typeface="Times New Roman" pitchFamily="18" charset="0"/>
                <a:ea typeface="Arima Medium"/>
                <a:cs typeface="Times New Roman" pitchFamily="18" charset="0"/>
                <a:sym typeface="Arima"/>
              </a:rPr>
              <a:t>PHIẾU HỌC TẬP SỐ 3</a:t>
            </a:r>
          </a:p>
          <a:p>
            <a:pPr algn="just"/>
            <a:r>
              <a:rPr lang="en-US" sz="3600" dirty="0" err="1" smtClean="0">
                <a:solidFill>
                  <a:srgbClr val="002060"/>
                </a:solidFill>
                <a:latin typeface="Times New Roman" pitchFamily="18" charset="0"/>
                <a:ea typeface="Arima Medium"/>
                <a:cs typeface="Times New Roman" pitchFamily="18" charset="0"/>
                <a:sym typeface="Arima"/>
              </a:rPr>
              <a:t>Tại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sao</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khi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số</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nguyên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tử</a:t>
            </a:r>
            <a:r>
              <a:rPr lang="en-US" sz="3600" dirty="0" smtClean="0">
                <a:solidFill>
                  <a:srgbClr val="002060"/>
                </a:solidFill>
                <a:latin typeface="Times New Roman" pitchFamily="18" charset="0"/>
                <a:ea typeface="Arima Medium"/>
                <a:cs typeface="Times New Roman" pitchFamily="18" charset="0"/>
                <a:sym typeface="Arima"/>
              </a:rPr>
              <a:t> carbon </a:t>
            </a:r>
            <a:r>
              <a:rPr lang="en-US" sz="3600" dirty="0" err="1" smtClean="0">
                <a:solidFill>
                  <a:srgbClr val="002060"/>
                </a:solidFill>
                <a:latin typeface="Times New Roman" pitchFamily="18" charset="0"/>
                <a:ea typeface="Arima Medium"/>
                <a:cs typeface="Times New Roman" pitchFamily="18" charset="0"/>
                <a:sym typeface="Arima"/>
              </a:rPr>
              <a:t>tăng</a:t>
            </a:r>
            <a:r>
              <a:rPr lang="en-US" sz="3600" dirty="0" smtClean="0">
                <a:solidFill>
                  <a:srgbClr val="002060"/>
                </a:solidFill>
                <a:latin typeface="Times New Roman" pitchFamily="18" charset="0"/>
                <a:ea typeface="Arima Medium"/>
                <a:cs typeface="Times New Roman" pitchFamily="18" charset="0"/>
                <a:sym typeface="Arima"/>
              </a:rPr>
              <a:t> , </a:t>
            </a:r>
            <a:r>
              <a:rPr lang="en-US" sz="3600" dirty="0" err="1" smtClean="0">
                <a:solidFill>
                  <a:srgbClr val="002060"/>
                </a:solidFill>
                <a:latin typeface="Times New Roman" pitchFamily="18" charset="0"/>
                <a:ea typeface="Arima Medium"/>
                <a:cs typeface="Times New Roman" pitchFamily="18" charset="0"/>
                <a:sym typeface="Arima"/>
              </a:rPr>
              <a:t>thể</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của</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các</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phân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tử</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alkane</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chuyển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từ</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khí</a:t>
            </a:r>
            <a:r>
              <a:rPr lang="en-US" sz="3600" dirty="0" smtClean="0">
                <a:solidFill>
                  <a:srgbClr val="002060"/>
                </a:solidFill>
                <a:latin typeface="Times New Roman" pitchFamily="18" charset="0"/>
                <a:ea typeface="Arima Medium"/>
                <a:cs typeface="Times New Roman" pitchFamily="18" charset="0"/>
                <a:sym typeface="Arima"/>
              </a:rPr>
              <a:t> sang </a:t>
            </a:r>
            <a:r>
              <a:rPr lang="en-US" sz="3600" dirty="0" err="1" smtClean="0">
                <a:solidFill>
                  <a:srgbClr val="002060"/>
                </a:solidFill>
                <a:latin typeface="Times New Roman" pitchFamily="18" charset="0"/>
                <a:ea typeface="Arima Medium"/>
                <a:cs typeface="Times New Roman" pitchFamily="18" charset="0"/>
                <a:sym typeface="Arima"/>
              </a:rPr>
              <a:t>lỏng</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rồi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rắn</a:t>
            </a:r>
            <a:r>
              <a:rPr lang="en-US" sz="3600" dirty="0" smtClean="0">
                <a:solidFill>
                  <a:srgbClr val="002060"/>
                </a:solidFill>
                <a:latin typeface="Times New Roman" pitchFamily="18" charset="0"/>
                <a:ea typeface="Arima Medium"/>
                <a:cs typeface="Times New Roman" pitchFamily="18" charset="0"/>
                <a:sym typeface="Arima"/>
              </a:rPr>
              <a:t>.</a:t>
            </a:r>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sp>
        <p:nvSpPr>
          <p:cNvPr id="11" name="Google Shape;487;p3"/>
          <p:cNvSpPr/>
          <p:nvPr/>
        </p:nvSpPr>
        <p:spPr>
          <a:xfrm>
            <a:off x="730662" y="3243942"/>
            <a:ext cx="11069451" cy="2532743"/>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ct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Vì</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sao</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người</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ta</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thường</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dùng</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xăng</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để</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rửa</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sạch</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các</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vết</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bẩn</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dầu</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a:t>
            </a:r>
            <a:r>
              <a:rPr lang="en-US" sz="3600" b="1" i="0" u="none" strike="noStrike" cap="none" dirty="0" err="1" smtClean="0">
                <a:solidFill>
                  <a:srgbClr val="002060"/>
                </a:solidFill>
                <a:latin typeface="Times New Roman" pitchFamily="18" charset="0"/>
                <a:ea typeface="Arima Medium"/>
                <a:cs typeface="Times New Roman" pitchFamily="18" charset="0"/>
                <a:sym typeface="Arima"/>
              </a:rPr>
              <a:t>mỡ</a:t>
            </a:r>
            <a:r>
              <a:rPr lang="en-US" sz="3600" b="1" i="0" u="none" strike="noStrike" cap="none" dirty="0" smtClean="0">
                <a:solidFill>
                  <a:srgbClr val="002060"/>
                </a:solidFill>
                <a:latin typeface="Times New Roman" pitchFamily="18" charset="0"/>
                <a:ea typeface="Arima Medium"/>
                <a:cs typeface="Times New Roman" pitchFamily="18" charset="0"/>
                <a:sym typeface="Arima"/>
              </a:rPr>
              <a:t>?</a:t>
            </a:r>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spTree>
    <p:extLst>
      <p:ext uri="{BB962C8B-B14F-4D97-AF65-F5344CB8AC3E}">
        <p14:creationId xmlns="" xmlns:p14="http://schemas.microsoft.com/office/powerpoint/2010/main" val="113948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Freeform 6"/>
          <p:cNvSpPr/>
          <p:nvPr/>
        </p:nvSpPr>
        <p:spPr>
          <a:xfrm>
            <a:off x="0" y="6490"/>
            <a:ext cx="8314006" cy="717269"/>
          </a:xfrm>
          <a:custGeom>
            <a:avLst/>
            <a:gdLst>
              <a:gd name="connsiteX0" fmla="*/ 0 w 6779270"/>
              <a:gd name="connsiteY0" fmla="*/ 0 h 717269"/>
              <a:gd name="connsiteX1" fmla="*/ 6779270 w 6779270"/>
              <a:gd name="connsiteY1" fmla="*/ 0 h 717269"/>
              <a:gd name="connsiteX2" fmla="*/ 6779270 w 6779270"/>
              <a:gd name="connsiteY2" fmla="*/ 717269 h 717269"/>
              <a:gd name="connsiteX3" fmla="*/ 0 w 6779270"/>
              <a:gd name="connsiteY3" fmla="*/ 717269 h 717269"/>
              <a:gd name="connsiteX4" fmla="*/ 0 w 6779270"/>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9270" h="717269">
                <a:moveTo>
                  <a:pt x="0" y="0"/>
                </a:moveTo>
                <a:lnTo>
                  <a:pt x="6779270" y="0"/>
                </a:lnTo>
                <a:lnTo>
                  <a:pt x="6779270" y="717269"/>
                </a:lnTo>
                <a:lnTo>
                  <a:pt x="0" y="717269"/>
                </a:lnTo>
                <a:lnTo>
                  <a:pt x="0" y="0"/>
                </a:lnTo>
                <a:close/>
              </a:path>
            </a:pathLst>
          </a:custGeom>
          <a:solidFill>
            <a:srgbClr val="FFFF00"/>
          </a:solidFill>
        </p:spPr>
        <p:style>
          <a:lnRef idx="2">
            <a:schemeClr val="lt1">
              <a:hueOff val="0"/>
              <a:satOff val="0"/>
              <a:lumOff val="0"/>
              <a:alphaOff val="0"/>
            </a:schemeClr>
          </a:lnRef>
          <a:fillRef idx="1">
            <a:schemeClr val="accent4">
              <a:hueOff val="2598923"/>
              <a:satOff val="-11992"/>
              <a:lumOff val="441"/>
              <a:alphaOff val="0"/>
            </a:schemeClr>
          </a:fillRef>
          <a:effectRef idx="0">
            <a:schemeClr val="accent4">
              <a:hueOff val="2598923"/>
              <a:satOff val="-11992"/>
              <a:lumOff val="441"/>
              <a:alphaOff val="0"/>
            </a:schemeClr>
          </a:effectRef>
          <a:fontRef idx="minor">
            <a:schemeClr val="lt1"/>
          </a:fontRef>
        </p:style>
        <p:txBody>
          <a:bodyPr spcFirstLastPara="0" vert="horz" wrap="square" lIns="569332" tIns="93980" rIns="93980" bIns="93980" numCol="1" spcCol="1270" anchor="ctr" anchorCtr="0">
            <a:noAutofit/>
          </a:bodyPr>
          <a:lstStyle/>
          <a:p>
            <a:pPr lvl="0" defTabSz="1644650">
              <a:lnSpc>
                <a:spcPct val="90000"/>
              </a:lnSpc>
              <a:spcBef>
                <a:spcPct val="0"/>
              </a:spcBef>
              <a:spcAft>
                <a:spcPct val="35000"/>
              </a:spcAft>
            </a:pPr>
            <a:r>
              <a:rPr lang="en-US" sz="3200" b="1" dirty="0" smtClean="0">
                <a:solidFill>
                  <a:schemeClr val="tx1"/>
                </a:solidFill>
              </a:rPr>
              <a:t>III. ĐẶC ĐIỂM CẤU TẠO</a:t>
            </a:r>
            <a:endParaRPr lang="en-US" sz="3200" b="1" dirty="0">
              <a:solidFill>
                <a:schemeClr val="tx1"/>
              </a:solidFill>
            </a:endParaRPr>
          </a:p>
        </p:txBody>
      </p:sp>
      <p:sp>
        <p:nvSpPr>
          <p:cNvPr id="13" name="Rectangle 12"/>
          <p:cNvSpPr/>
          <p:nvPr/>
        </p:nvSpPr>
        <p:spPr>
          <a:xfrm>
            <a:off x="387723" y="882700"/>
            <a:ext cx="11416553" cy="3323987"/>
          </a:xfrm>
          <a:prstGeom prst="rect">
            <a:avLst/>
          </a:prstGeom>
        </p:spPr>
        <p:txBody>
          <a:bodyPr wrap="square">
            <a:spAutoFit/>
          </a:bodyPr>
          <a:lstStyle/>
          <a:p>
            <a:pPr indent="633413" algn="just">
              <a:lnSpc>
                <a:spcPct val="150000"/>
              </a:lnSpc>
            </a:pPr>
            <a:r>
              <a:rPr lang="en-US" sz="2800" dirty="0" err="1">
                <a:solidFill>
                  <a:srgbClr val="FF0000"/>
                </a:solidFill>
                <a:latin typeface="Times New Roman" panose="02020603050405020304" pitchFamily="18" charset="0"/>
                <a:ea typeface="Times New Roman" panose="02020603050405020304" pitchFamily="18" charset="0"/>
              </a:rPr>
              <a:t>Trong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tử</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alkane</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chỉ</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chứa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đơn</a:t>
            </a:r>
            <a:r>
              <a:rPr lang="en-US" sz="2800" dirty="0">
                <a:solidFill>
                  <a:srgbClr val="FF0000"/>
                </a:solidFill>
                <a:latin typeface="Times New Roman" panose="02020603050405020304" pitchFamily="18" charset="0"/>
                <a:ea typeface="Times New Roman" panose="02020603050405020304" pitchFamily="18" charset="0"/>
              </a:rPr>
              <a:t> C–C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C–H, </a:t>
            </a:r>
            <a:r>
              <a:rPr lang="en-US" sz="2800" dirty="0" err="1">
                <a:solidFill>
                  <a:srgbClr val="FF0000"/>
                </a:solidFill>
                <a:latin typeface="Times New Roman" panose="02020603050405020304" pitchFamily="18" charset="0"/>
                <a:ea typeface="Times New Roman" panose="02020603050405020304" pitchFamily="18" charset="0"/>
              </a:rPr>
              <a:t>các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này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o </a:t>
            </a:r>
            <a:r>
              <a:rPr lang="en-US" sz="2800" dirty="0" err="1">
                <a:solidFill>
                  <a:srgbClr val="FF0000"/>
                </a:solidFill>
                <a:latin typeface="Times New Roman" panose="02020603050405020304" pitchFamily="18" charset="0"/>
                <a:ea typeface="Times New Roman" panose="02020603050405020304" pitchFamily="18" charset="0"/>
              </a:rPr>
              <a:t>bền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vững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kém</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cực</a:t>
            </a:r>
            <a:r>
              <a:rPr lang="en-US" sz="2800" dirty="0">
                <a:solidFill>
                  <a:srgbClr val="FF0000"/>
                </a:solidFill>
                <a:latin typeface="Times New Roman" panose="02020603050405020304" pitchFamily="18" charset="0"/>
                <a:ea typeface="Times New Roman" panose="02020603050405020304" pitchFamily="18" charset="0"/>
              </a:rPr>
              <a:t>. Do </a:t>
            </a:r>
            <a:r>
              <a:rPr lang="en-US" sz="2800" dirty="0" err="1">
                <a:solidFill>
                  <a:srgbClr val="FF0000"/>
                </a:solidFill>
                <a:latin typeface="Times New Roman" panose="02020603050405020304" pitchFamily="18" charset="0"/>
                <a:ea typeface="Times New Roman" panose="02020603050405020304" pitchFamily="18" charset="0"/>
              </a:rPr>
              <a:t>vậy</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tử</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alkane</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hầu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như</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không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cực</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ở </a:t>
            </a:r>
            <a:r>
              <a:rPr lang="en-US" sz="2800" dirty="0" err="1">
                <a:solidFill>
                  <a:srgbClr val="FF0000"/>
                </a:solidFill>
                <a:latin typeface="Times New Roman" panose="02020603050405020304" pitchFamily="18" charset="0"/>
                <a:ea typeface="Times New Roman" panose="02020603050405020304" pitchFamily="18" charset="0"/>
              </a:rPr>
              <a:t>điều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kiện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thường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chúng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tương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đối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trơ</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về</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mặt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hoá</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học</a:t>
            </a:r>
            <a:r>
              <a:rPr lang="en-US" sz="2800" dirty="0">
                <a:solidFill>
                  <a:srgbClr val="FF0000"/>
                </a:solidFill>
                <a:latin typeface="Times New Roman" panose="02020603050405020304" pitchFamily="18" charset="0"/>
                <a:ea typeface="Times New Roman" panose="02020603050405020304" pitchFamily="18" charset="0"/>
              </a:rPr>
              <a:t>.</a:t>
            </a:r>
          </a:p>
          <a:p>
            <a:pPr indent="633413" algn="just">
              <a:lnSpc>
                <a:spcPct val="150000"/>
              </a:lnSpc>
            </a:pPr>
            <a:r>
              <a:rPr lang="en-US" sz="2800" dirty="0" err="1">
                <a:solidFill>
                  <a:srgbClr val="FF0000"/>
                </a:solidFill>
                <a:latin typeface="Times New Roman" panose="02020603050405020304" pitchFamily="18" charset="0"/>
                <a:ea typeface="Times New Roman" panose="02020603050405020304" pitchFamily="18" charset="0"/>
              </a:rPr>
              <a:t>Trong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phân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tử</a:t>
            </a:r>
            <a:r>
              <a:rPr lang="en-US" sz="2800" dirty="0">
                <a:solidFill>
                  <a:srgbClr val="FF0000"/>
                </a:solidFill>
                <a:latin typeface="Times New Roman" panose="02020603050405020304" pitchFamily="18" charset="0"/>
                <a:ea typeface="Times New Roman" panose="02020603050405020304" pitchFamily="18" charset="0"/>
              </a:rPr>
              <a:t> methane, </a:t>
            </a:r>
            <a:r>
              <a:rPr lang="en-US" sz="2800" dirty="0" err="1">
                <a:solidFill>
                  <a:srgbClr val="FF0000"/>
                </a:solidFill>
                <a:latin typeface="Times New Roman" panose="02020603050405020304" pitchFamily="18" charset="0"/>
                <a:ea typeface="Times New Roman" panose="02020603050405020304" pitchFamily="18" charset="0"/>
              </a:rPr>
              <a:t>bốn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liên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kết</a:t>
            </a:r>
            <a:r>
              <a:rPr lang="en-US" sz="2800" dirty="0">
                <a:solidFill>
                  <a:srgbClr val="FF0000"/>
                </a:solidFill>
                <a:latin typeface="Times New Roman" panose="02020603050405020304" pitchFamily="18" charset="0"/>
                <a:ea typeface="Times New Roman" panose="02020603050405020304" pitchFamily="18" charset="0"/>
              </a:rPr>
              <a:t> C–H </a:t>
            </a:r>
            <a:r>
              <a:rPr lang="en-US" sz="2800" dirty="0" err="1">
                <a:solidFill>
                  <a:srgbClr val="FF0000"/>
                </a:solidFill>
                <a:latin typeface="Times New Roman" panose="02020603050405020304" pitchFamily="18" charset="0"/>
                <a:ea typeface="Times New Roman" panose="02020603050405020304" pitchFamily="18" charset="0"/>
              </a:rPr>
              <a:t>giống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nhau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tạo</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với</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nhau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một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góc</a:t>
            </a:r>
            <a:r>
              <a:rPr lang="en-US" sz="2800" dirty="0">
                <a:solidFill>
                  <a:srgbClr val="FF0000"/>
                </a:solidFill>
                <a:latin typeface="Times New Roman" panose="02020603050405020304" pitchFamily="18" charset="0"/>
                <a:ea typeface="Times New Roman" panose="02020603050405020304" pitchFamily="18" charset="0"/>
              </a:rPr>
              <a:t> 109,5° </a:t>
            </a:r>
            <a:r>
              <a:rPr lang="en-US" sz="2800" dirty="0" err="1">
                <a:solidFill>
                  <a:srgbClr val="FF0000"/>
                </a:solidFill>
                <a:latin typeface="Times New Roman" panose="02020603050405020304" pitchFamily="18" charset="0"/>
                <a:ea typeface="Times New Roman" panose="02020603050405020304" pitchFamily="18" charset="0"/>
              </a:rPr>
              <a:t>và</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hướng</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về</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bốn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đỉnh</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của</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một</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tứ</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diện</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đều</a:t>
            </a:r>
            <a:r>
              <a:rPr lang="en-US" sz="2800" dirty="0">
                <a:solidFill>
                  <a:srgbClr val="FF0000"/>
                </a:solidFill>
                <a:latin typeface="Times New Roman" panose="02020603050405020304" pitchFamily="18" charset="0"/>
                <a:ea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rPr>
              <a:t>Hình</a:t>
            </a:r>
            <a:r>
              <a:rPr lang="en-US" sz="2800" dirty="0">
                <a:solidFill>
                  <a:srgbClr val="FF0000"/>
                </a:solidFill>
                <a:latin typeface="Times New Roman" panose="02020603050405020304" pitchFamily="18" charset="0"/>
                <a:ea typeface="Times New Roman" panose="02020603050405020304" pitchFamily="18" charset="0"/>
              </a:rPr>
              <a:t> 15.1a).</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pic>
        <p:nvPicPr>
          <p:cNvPr id="15" name="Picture 14"/>
          <p:cNvPicPr/>
          <p:nvPr/>
        </p:nvPicPr>
        <p:blipFill>
          <a:blip r:embed="rId2"/>
          <a:stretch>
            <a:fillRect/>
          </a:stretch>
        </p:blipFill>
        <p:spPr>
          <a:xfrm>
            <a:off x="2499043" y="4206686"/>
            <a:ext cx="6407859" cy="2306655"/>
          </a:xfrm>
          <a:prstGeom prst="rect">
            <a:avLst/>
          </a:prstGeom>
        </p:spPr>
      </p:pic>
    </p:spTree>
    <p:extLst>
      <p:ext uri="{BB962C8B-B14F-4D97-AF65-F5344CB8AC3E}">
        <p14:creationId xmlns="" xmlns:p14="http://schemas.microsoft.com/office/powerpoint/2010/main" val="824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2">
            <a:extLst>
              <a:ext uri="{FF2B5EF4-FFF2-40B4-BE49-F238E27FC236}">
                <a16:creationId xmlns="" xmlns:a16="http://schemas.microsoft.com/office/drawing/2014/main" id="{818C4313-CDBE-00D4-786C-3E36691ADC2D}"/>
              </a:ext>
            </a:extLst>
          </p:cNvPr>
          <p:cNvSpPr/>
          <p:nvPr/>
        </p:nvSpPr>
        <p:spPr>
          <a:xfrm>
            <a:off x="925722" y="497022"/>
            <a:ext cx="10340557" cy="5863957"/>
          </a:xfrm>
          <a:custGeom>
            <a:avLst/>
            <a:gdLst/>
            <a:ahLst/>
            <a:cxnLst/>
            <a:rect l="l" t="t" r="r" b="b"/>
            <a:pathLst>
              <a:path w="15510835" h="8795936">
                <a:moveTo>
                  <a:pt x="0" y="0"/>
                </a:moveTo>
                <a:lnTo>
                  <a:pt x="15510834" y="0"/>
                </a:lnTo>
                <a:lnTo>
                  <a:pt x="15510834" y="8795936"/>
                </a:lnTo>
                <a:lnTo>
                  <a:pt x="0" y="8795936"/>
                </a:lnTo>
                <a:lnTo>
                  <a:pt x="0" y="0"/>
                </a:lnTo>
                <a:close/>
              </a:path>
            </a:pathLst>
          </a:custGeom>
          <a:blipFill>
            <a:blip r:embed="rId2">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p>
        </p:txBody>
      </p:sp>
      <p:sp>
        <p:nvSpPr>
          <p:cNvPr id="2" name="Freeform 2"/>
          <p:cNvSpPr/>
          <p:nvPr/>
        </p:nvSpPr>
        <p:spPr>
          <a:xfrm rot="-5057016">
            <a:off x="-1261226" y="4974586"/>
            <a:ext cx="3000503" cy="2647944"/>
          </a:xfrm>
          <a:custGeom>
            <a:avLst/>
            <a:gdLst/>
            <a:ahLst/>
            <a:cxnLst/>
            <a:rect l="l" t="t" r="r" b="b"/>
            <a:pathLst>
              <a:path w="4500755" h="3971916">
                <a:moveTo>
                  <a:pt x="0" y="0"/>
                </a:moveTo>
                <a:lnTo>
                  <a:pt x="4500755" y="0"/>
                </a:lnTo>
                <a:lnTo>
                  <a:pt x="4500755" y="3971916"/>
                </a:lnTo>
                <a:lnTo>
                  <a:pt x="0" y="3971916"/>
                </a:lnTo>
                <a:lnTo>
                  <a:pt x="0" y="0"/>
                </a:lnTo>
                <a:close/>
              </a:path>
            </a:pathLst>
          </a:custGeom>
          <a:blipFill>
            <a:blip r:embed="rId3" cstate="print">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cs typeface="+mn-ea"/>
              <a:sym typeface="+mn-lt"/>
            </a:endParaRPr>
          </a:p>
        </p:txBody>
      </p:sp>
      <p:sp>
        <p:nvSpPr>
          <p:cNvPr id="6" name="Freeform 6"/>
          <p:cNvSpPr/>
          <p:nvPr/>
        </p:nvSpPr>
        <p:spPr>
          <a:xfrm rot="-5057016">
            <a:off x="-1070717" y="5503533"/>
            <a:ext cx="2360902" cy="2083496"/>
          </a:xfrm>
          <a:custGeom>
            <a:avLst/>
            <a:gdLst/>
            <a:ahLst/>
            <a:cxnLst/>
            <a:rect l="l" t="t" r="r" b="b"/>
            <a:pathLst>
              <a:path w="3541353" h="3125244">
                <a:moveTo>
                  <a:pt x="0" y="0"/>
                </a:moveTo>
                <a:lnTo>
                  <a:pt x="3541353" y="0"/>
                </a:lnTo>
                <a:lnTo>
                  <a:pt x="3541353" y="3125244"/>
                </a:lnTo>
                <a:lnTo>
                  <a:pt x="0" y="3125244"/>
                </a:lnTo>
                <a:lnTo>
                  <a:pt x="0" y="0"/>
                </a:lnTo>
                <a:close/>
              </a:path>
            </a:pathLst>
          </a:custGeom>
          <a:blipFill>
            <a:blip r:embed="rId4" cstate="print">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cs typeface="+mn-ea"/>
              <a:sym typeface="+mn-lt"/>
            </a:endParaRPr>
          </a:p>
        </p:txBody>
      </p:sp>
      <p:sp>
        <p:nvSpPr>
          <p:cNvPr id="8" name="Freeform 8"/>
          <p:cNvSpPr/>
          <p:nvPr/>
        </p:nvSpPr>
        <p:spPr>
          <a:xfrm>
            <a:off x="10370872" y="-362830"/>
            <a:ext cx="2270657" cy="2097261"/>
          </a:xfrm>
          <a:custGeom>
            <a:avLst/>
            <a:gdLst/>
            <a:ahLst/>
            <a:cxnLst/>
            <a:rect l="l" t="t" r="r" b="b"/>
            <a:pathLst>
              <a:path w="3405986" h="3145892">
                <a:moveTo>
                  <a:pt x="0" y="0"/>
                </a:moveTo>
                <a:lnTo>
                  <a:pt x="3405986" y="0"/>
                </a:lnTo>
                <a:lnTo>
                  <a:pt x="3405986" y="3145892"/>
                </a:lnTo>
                <a:lnTo>
                  <a:pt x="0" y="3145892"/>
                </a:lnTo>
                <a:lnTo>
                  <a:pt x="0" y="0"/>
                </a:lnTo>
                <a:close/>
              </a:path>
            </a:pathLst>
          </a:custGeom>
          <a:blipFill>
            <a:blip r:embed="rId5" cstate="print">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cs typeface="+mn-ea"/>
              <a:sym typeface="+mn-lt"/>
            </a:endParaRPr>
          </a:p>
        </p:txBody>
      </p:sp>
      <p:sp>
        <p:nvSpPr>
          <p:cNvPr id="9" name="Freeform 9"/>
          <p:cNvSpPr/>
          <p:nvPr/>
        </p:nvSpPr>
        <p:spPr>
          <a:xfrm rot="2827924">
            <a:off x="-1355344" y="-1016825"/>
            <a:ext cx="2710688" cy="4333948"/>
          </a:xfrm>
          <a:custGeom>
            <a:avLst/>
            <a:gdLst/>
            <a:ahLst/>
            <a:cxnLst/>
            <a:rect l="l" t="t" r="r" b="b"/>
            <a:pathLst>
              <a:path w="4066032" h="6500922">
                <a:moveTo>
                  <a:pt x="0" y="0"/>
                </a:moveTo>
                <a:lnTo>
                  <a:pt x="4066032" y="0"/>
                </a:lnTo>
                <a:lnTo>
                  <a:pt x="4066032" y="6500922"/>
                </a:lnTo>
                <a:lnTo>
                  <a:pt x="0" y="6500922"/>
                </a:lnTo>
                <a:lnTo>
                  <a:pt x="0" y="0"/>
                </a:lnTo>
                <a:close/>
              </a:path>
            </a:pathLst>
          </a:custGeom>
          <a:blipFill>
            <a:blip r:embed="rId6">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cs typeface="+mn-ea"/>
              <a:sym typeface="+mn-lt"/>
            </a:endParaRPr>
          </a:p>
        </p:txBody>
      </p:sp>
      <p:sp>
        <p:nvSpPr>
          <p:cNvPr id="10" name="TextBox 10"/>
          <p:cNvSpPr txBox="1"/>
          <p:nvPr/>
        </p:nvSpPr>
        <p:spPr>
          <a:xfrm>
            <a:off x="2123564" y="3248698"/>
            <a:ext cx="7357836" cy="1166986"/>
          </a:xfrm>
          <a:prstGeom prst="rect">
            <a:avLst/>
          </a:prstGeom>
        </p:spPr>
        <p:txBody>
          <a:bodyPr wrap="square" lIns="0" tIns="0" rIns="0" bIns="0" rtlCol="0" anchor="t">
            <a:spAutoFit/>
          </a:bodyPr>
          <a:lstStyle/>
          <a:p>
            <a:pPr algn="ctr">
              <a:lnSpc>
                <a:spcPts val="9118"/>
              </a:lnSpc>
            </a:pPr>
            <a:r>
              <a:rPr lang="en-US" sz="13900" b="1" spc="400" dirty="0">
                <a:solidFill>
                  <a:srgbClr val="007D7A"/>
                </a:solidFill>
                <a:effectLst>
                  <a:outerShdw blurRad="38100" dist="38100" dir="2700000" algn="tl">
                    <a:srgbClr val="000000">
                      <a:alpha val="43137"/>
                    </a:srgbClr>
                  </a:outerShdw>
                </a:effectLst>
                <a:cs typeface="+mn-ea"/>
                <a:sym typeface="+mn-lt"/>
              </a:rPr>
              <a:t>ALKANE</a:t>
            </a:r>
          </a:p>
        </p:txBody>
      </p:sp>
      <p:sp>
        <p:nvSpPr>
          <p:cNvPr id="13" name="Freeform 13"/>
          <p:cNvSpPr/>
          <p:nvPr/>
        </p:nvSpPr>
        <p:spPr>
          <a:xfrm>
            <a:off x="8501540" y="1925346"/>
            <a:ext cx="529687" cy="588814"/>
          </a:xfrm>
          <a:custGeom>
            <a:avLst/>
            <a:gdLst/>
            <a:ahLst/>
            <a:cxnLst/>
            <a:rect l="l" t="t" r="r" b="b"/>
            <a:pathLst>
              <a:path w="794530" h="883221">
                <a:moveTo>
                  <a:pt x="0" y="0"/>
                </a:moveTo>
                <a:lnTo>
                  <a:pt x="794530" y="0"/>
                </a:lnTo>
                <a:lnTo>
                  <a:pt x="794530" y="883220"/>
                </a:lnTo>
                <a:lnTo>
                  <a:pt x="0" y="883220"/>
                </a:lnTo>
                <a:lnTo>
                  <a:pt x="0" y="0"/>
                </a:lnTo>
                <a:close/>
              </a:path>
            </a:pathLst>
          </a:custGeom>
          <a:blipFill>
            <a:blip r:embed="rId7" cstate="print">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cs typeface="+mn-ea"/>
              <a:sym typeface="+mn-lt"/>
            </a:endParaRPr>
          </a:p>
        </p:txBody>
      </p:sp>
      <p:sp>
        <p:nvSpPr>
          <p:cNvPr id="14" name="Freeform 14"/>
          <p:cNvSpPr/>
          <p:nvPr/>
        </p:nvSpPr>
        <p:spPr>
          <a:xfrm>
            <a:off x="9094682" y="2514159"/>
            <a:ext cx="366443" cy="407348"/>
          </a:xfrm>
          <a:custGeom>
            <a:avLst/>
            <a:gdLst/>
            <a:ahLst/>
            <a:cxnLst/>
            <a:rect l="l" t="t" r="r" b="b"/>
            <a:pathLst>
              <a:path w="549665" h="611022">
                <a:moveTo>
                  <a:pt x="0" y="0"/>
                </a:moveTo>
                <a:lnTo>
                  <a:pt x="549665" y="0"/>
                </a:lnTo>
                <a:lnTo>
                  <a:pt x="549665" y="611022"/>
                </a:lnTo>
                <a:lnTo>
                  <a:pt x="0" y="611022"/>
                </a:lnTo>
                <a:lnTo>
                  <a:pt x="0" y="0"/>
                </a:lnTo>
                <a:close/>
              </a:path>
            </a:pathLst>
          </a:custGeom>
          <a:blipFill>
            <a:blip r:embed="rId8" cstate="print">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cs typeface="+mn-ea"/>
              <a:sym typeface="+mn-lt"/>
            </a:endParaRPr>
          </a:p>
        </p:txBody>
      </p:sp>
      <p:sp>
        <p:nvSpPr>
          <p:cNvPr id="15" name="TextBox 15"/>
          <p:cNvSpPr txBox="1"/>
          <p:nvPr/>
        </p:nvSpPr>
        <p:spPr>
          <a:xfrm>
            <a:off x="4762777" y="1895372"/>
            <a:ext cx="2914696" cy="461665"/>
          </a:xfrm>
          <a:prstGeom prst="rect">
            <a:avLst/>
          </a:prstGeom>
        </p:spPr>
        <p:txBody>
          <a:bodyPr wrap="square" lIns="0" tIns="0" rIns="0" bIns="0" rtlCol="0" anchor="t">
            <a:spAutoFit/>
          </a:bodyPr>
          <a:lstStyle/>
          <a:p>
            <a:pPr algn="ctr">
              <a:lnSpc>
                <a:spcPts val="3648"/>
              </a:lnSpc>
            </a:pPr>
            <a:r>
              <a:rPr lang="en-US" sz="5300" b="1" spc="320" dirty="0" err="1">
                <a:effectLst>
                  <a:outerShdw blurRad="38100" dist="38100" dir="2700000" algn="tl">
                    <a:srgbClr val="000000">
                      <a:alpha val="43137"/>
                    </a:srgbClr>
                  </a:outerShdw>
                </a:effectLst>
                <a:cs typeface="+mn-ea"/>
                <a:sym typeface="+mn-lt"/>
              </a:rPr>
              <a:t>Bài</a:t>
            </a:r>
            <a:r>
              <a:rPr lang="en-US" sz="5300" b="1" spc="320" dirty="0">
                <a:effectLst>
                  <a:outerShdw blurRad="38100" dist="38100" dir="2700000" algn="tl">
                    <a:srgbClr val="000000">
                      <a:alpha val="43137"/>
                    </a:srgbClr>
                  </a:outerShdw>
                </a:effectLst>
                <a:cs typeface="+mn-ea"/>
                <a:sym typeface="+mn-lt"/>
              </a:rPr>
              <a:t> 12</a:t>
            </a:r>
          </a:p>
        </p:txBody>
      </p:sp>
      <p:pic>
        <p:nvPicPr>
          <p:cNvPr id="1028" name="Picture 4" descr="Vetor de Methane molecule - structural formula do Stock | Adobe Stock">
            <a:extLst>
              <a:ext uri="{FF2B5EF4-FFF2-40B4-BE49-F238E27FC236}">
                <a16:creationId xmlns="" xmlns:a16="http://schemas.microsoft.com/office/drawing/2014/main" id="{3B1FE327-DCC5-CE49-E527-54AD5A50EBAE}"/>
              </a:ext>
            </a:extLst>
          </p:cNvPr>
          <p:cNvPicPr>
            <a:picLocks noChangeAspect="1" noChangeArrowheads="1"/>
          </p:cNvPicPr>
          <p:nvPr/>
        </p:nvPicPr>
        <p:blipFill>
          <a:blip r:embed="rId9" cstate="print">
            <a:extLst>
              <a:ext uri="{BEBA8EAE-BF5A-486C-A8C5-ECC9F3942E4B}">
                <a14:imgProps xmlns="" xmlns:a14="http://schemas.microsoft.com/office/drawing/2010/main">
                  <a14:imgLayer r:embed="">
                    <a14:imgEffect>
                      <a14:backgroundRemoval t="10000" b="90000" l="10000" r="90000"/>
                    </a14:imgEffect>
                  </a14:imgLayer>
                </a14:imgProps>
              </a:ext>
              <a:ext uri="{28A0092B-C50C-407E-A947-70E740481C1C}">
                <a14:useLocalDpi xmlns="" xmlns:a14="http://schemas.microsoft.com/office/drawing/2010/main" val="0"/>
              </a:ext>
            </a:extLst>
          </a:blip>
          <a:srcRect/>
          <a:stretch>
            <a:fillRect/>
          </a:stretch>
        </p:blipFill>
        <p:spPr bwMode="auto">
          <a:xfrm>
            <a:off x="8621671" y="3249569"/>
            <a:ext cx="2901299" cy="2773641"/>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Freeform 6">
            <a:extLst>
              <a:ext uri="{FF2B5EF4-FFF2-40B4-BE49-F238E27FC236}">
                <a16:creationId xmlns="" xmlns:a16="http://schemas.microsoft.com/office/drawing/2014/main" id="{5ED391CA-CDF7-B055-58E3-DB21E2F593EA}"/>
              </a:ext>
            </a:extLst>
          </p:cNvPr>
          <p:cNvSpPr/>
          <p:nvPr/>
        </p:nvSpPr>
        <p:spPr>
          <a:xfrm rot="9869978">
            <a:off x="9437263" y="5724814"/>
            <a:ext cx="3779923" cy="2595720"/>
          </a:xfrm>
          <a:custGeom>
            <a:avLst/>
            <a:gdLst/>
            <a:ahLst/>
            <a:cxnLst/>
            <a:rect l="l" t="t" r="r" b="b"/>
            <a:pathLst>
              <a:path w="7181017" h="5565288">
                <a:moveTo>
                  <a:pt x="0" y="0"/>
                </a:moveTo>
                <a:lnTo>
                  <a:pt x="7181017" y="0"/>
                </a:lnTo>
                <a:lnTo>
                  <a:pt x="7181017" y="5565288"/>
                </a:lnTo>
                <a:lnTo>
                  <a:pt x="0" y="5565288"/>
                </a:lnTo>
                <a:lnTo>
                  <a:pt x="0" y="0"/>
                </a:lnTo>
                <a:close/>
              </a:path>
            </a:pathLst>
          </a:custGeom>
          <a:blipFill>
            <a:blip r:embed="rId10" cstate="print">
              <a:extLst>
                <a:ext uri="{96DAC541-7B7A-43D3-8B79-37D633B846F1}">
                  <asvg:svgBlip xmlns="" xmlns:asvg="http://schemas.microsoft.com/office/drawing/2016/SVG/main" r:embed=""/>
                </a:ext>
              </a:extLst>
            </a:blip>
            <a:stretch>
              <a:fillRect/>
            </a:stretch>
          </a:blipFill>
        </p:spPr>
        <p:txBody>
          <a:bodyPr lIns="60954" tIns="30477" rIns="60954" bIns="30477"/>
          <a:lstStyle/>
          <a:p>
            <a:endParaRPr lang="en-US">
              <a:cs typeface="+mn-ea"/>
              <a:sym typeface="+mn-lt"/>
            </a:endParaRP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4" name="Google Shape;487;p3"/>
          <p:cNvSpPr/>
          <p:nvPr/>
        </p:nvSpPr>
        <p:spPr>
          <a:xfrm>
            <a:off x="571005" y="442685"/>
            <a:ext cx="11069451" cy="2532743"/>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ctr"/>
            <a:r>
              <a:rPr lang="en-US" sz="3600" b="1" i="0" u="none" strike="noStrike" cap="none" dirty="0" smtClean="0">
                <a:solidFill>
                  <a:srgbClr val="002060"/>
                </a:solidFill>
                <a:latin typeface="Times New Roman" pitchFamily="18" charset="0"/>
                <a:ea typeface="Arima Medium"/>
                <a:cs typeface="Times New Roman" pitchFamily="18" charset="0"/>
                <a:sym typeface="Arima"/>
              </a:rPr>
              <a:t>PHIẾU HỌC TẬP SỐ 4</a:t>
            </a:r>
          </a:p>
          <a:p>
            <a:pPr algn="just"/>
            <a:r>
              <a:rPr lang="en-US" sz="3600" b="1" dirty="0" err="1" smtClean="0">
                <a:solidFill>
                  <a:srgbClr val="002060"/>
                </a:solidFill>
                <a:latin typeface="Times New Roman" pitchFamily="18" charset="0"/>
                <a:ea typeface="Arima Medium"/>
                <a:cs typeface="Times New Roman" pitchFamily="18" charset="0"/>
                <a:sym typeface="Arima"/>
              </a:rPr>
              <a:t>Những</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nguyên</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tử</a:t>
            </a:r>
            <a:r>
              <a:rPr lang="en-US" sz="3600" b="1" dirty="0" smtClean="0">
                <a:solidFill>
                  <a:srgbClr val="002060"/>
                </a:solidFill>
                <a:latin typeface="Times New Roman" pitchFamily="18" charset="0"/>
                <a:ea typeface="Arima Medium"/>
                <a:cs typeface="Times New Roman" pitchFamily="18" charset="0"/>
                <a:sym typeface="Arima"/>
              </a:rPr>
              <a:t> carbon </a:t>
            </a:r>
            <a:r>
              <a:rPr lang="en-US" sz="3600" b="1" dirty="0" err="1" smtClean="0">
                <a:solidFill>
                  <a:srgbClr val="002060"/>
                </a:solidFill>
                <a:latin typeface="Times New Roman" pitchFamily="18" charset="0"/>
                <a:ea typeface="Arima Medium"/>
                <a:cs typeface="Times New Roman" pitchFamily="18" charset="0"/>
                <a:sym typeface="Arima"/>
              </a:rPr>
              <a:t>trong</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phân</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tử</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alkane</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có</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nằm</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trên</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một</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mặt</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phẳng</a:t>
            </a:r>
            <a:r>
              <a:rPr lang="en-US" sz="3600" b="1" dirty="0" smtClean="0">
                <a:solidFill>
                  <a:srgbClr val="002060"/>
                </a:solidFill>
                <a:latin typeface="Times New Roman" pitchFamily="18" charset="0"/>
                <a:ea typeface="Arima Medium"/>
                <a:cs typeface="Times New Roman" pitchFamily="18" charset="0"/>
                <a:sym typeface="Arima"/>
              </a:rPr>
              <a:t> hay </a:t>
            </a:r>
            <a:r>
              <a:rPr lang="en-US" sz="3600" b="1" dirty="0" err="1" smtClean="0">
                <a:solidFill>
                  <a:srgbClr val="002060"/>
                </a:solidFill>
                <a:latin typeface="Times New Roman" pitchFamily="18" charset="0"/>
                <a:ea typeface="Arima Medium"/>
                <a:cs typeface="Times New Roman" pitchFamily="18" charset="0"/>
                <a:sym typeface="Arima"/>
              </a:rPr>
              <a:t>không?Giải</a:t>
            </a:r>
            <a:r>
              <a:rPr lang="en-US" sz="3600" b="1" dirty="0" smtClean="0">
                <a:solidFill>
                  <a:srgbClr val="002060"/>
                </a:solidFill>
                <a:latin typeface="Times New Roman" pitchFamily="18" charset="0"/>
                <a:ea typeface="Arima Medium"/>
                <a:cs typeface="Times New Roman" pitchFamily="18" charset="0"/>
                <a:sym typeface="Arima"/>
              </a:rPr>
              <a:t> </a:t>
            </a:r>
            <a:r>
              <a:rPr lang="en-US" sz="3600" b="1" dirty="0" err="1" smtClean="0">
                <a:solidFill>
                  <a:srgbClr val="002060"/>
                </a:solidFill>
                <a:latin typeface="Times New Roman" pitchFamily="18" charset="0"/>
                <a:ea typeface="Arima Medium"/>
                <a:cs typeface="Times New Roman" pitchFamily="18" charset="0"/>
                <a:sym typeface="Arima"/>
              </a:rPr>
              <a:t>thích</a:t>
            </a:r>
            <a:r>
              <a:rPr lang="en-US" sz="3600" b="1" dirty="0" smtClean="0">
                <a:solidFill>
                  <a:srgbClr val="002060"/>
                </a:solidFill>
                <a:latin typeface="Times New Roman" pitchFamily="18" charset="0"/>
                <a:ea typeface="Arima Medium"/>
                <a:cs typeface="Times New Roman" pitchFamily="18" charset="0"/>
                <a:sym typeface="Arima"/>
              </a:rPr>
              <a:t>.</a:t>
            </a:r>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830774" y="0"/>
            <a:ext cx="4607256" cy="873457"/>
          </a:xfrm>
        </p:spPr>
        <p:txBody>
          <a:bodyPr/>
          <a:lstStyle/>
          <a:p>
            <a:pPr algn="ctr"/>
            <a:r>
              <a:rPr lang="en-US" b="1" dirty="0" smtClean="0">
                <a:solidFill>
                  <a:srgbClr val="FF0000"/>
                </a:solidFill>
              </a:rPr>
              <a:t>LUYỆN TẬP</a:t>
            </a:r>
            <a:endParaRPr lang="en-US" b="1" dirty="0">
              <a:solidFill>
                <a:srgbClr val="FF0000"/>
              </a:solidFill>
            </a:endParaRPr>
          </a:p>
        </p:txBody>
      </p:sp>
      <p:sp>
        <p:nvSpPr>
          <p:cNvPr id="5" name="Rectangle 4"/>
          <p:cNvSpPr/>
          <p:nvPr/>
        </p:nvSpPr>
        <p:spPr>
          <a:xfrm>
            <a:off x="0" y="778303"/>
            <a:ext cx="11709780" cy="2133918"/>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dirty="0" smtClean="0">
                <a:latin typeface="Times New Roman" panose="02020603050405020304" pitchFamily="18" charset="0"/>
                <a:ea typeface="Times New Roman" panose="02020603050405020304" pitchFamily="18" charset="0"/>
              </a:rPr>
              <a:t>Câu 1: </a:t>
            </a:r>
            <a:r>
              <a:rPr lang="nl-NL" sz="2800" dirty="0" smtClean="0">
                <a:latin typeface="Times New Roman" panose="02020603050405020304" pitchFamily="18" charset="0"/>
                <a:ea typeface="Times New Roman" panose="02020603050405020304" pitchFamily="18" charset="0"/>
              </a:rPr>
              <a:t>Công </a:t>
            </a:r>
            <a:r>
              <a:rPr lang="nl-NL" sz="2800" dirty="0">
                <a:latin typeface="Times New Roman" panose="02020603050405020304" pitchFamily="18" charset="0"/>
                <a:ea typeface="Times New Roman" panose="02020603050405020304" pitchFamily="18" charset="0"/>
              </a:rPr>
              <a:t>thức chung của dãy đồng đẳng của methane là</a:t>
            </a:r>
            <a:endParaRPr lang="en-US" sz="2800" dirty="0">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pt-BR" sz="2800" b="1" dirty="0">
                <a:latin typeface="Times New Roman" panose="02020603050405020304" pitchFamily="18" charset="0"/>
                <a:ea typeface="Calibri" panose="020F0502020204030204" pitchFamily="34" charset="0"/>
                <a:cs typeface="Times New Roman" panose="02020603050405020304" pitchFamily="18" charset="0"/>
              </a:rPr>
              <a:t>A. </a:t>
            </a:r>
            <a:r>
              <a:rPr lang="pt-BR" sz="2800" dirty="0">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n+1</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2n+2</a:t>
            </a:r>
            <a:r>
              <a:rPr lang="pt-BR" sz="2800" dirty="0">
                <a:latin typeface="Times New Roman" panose="02020603050405020304" pitchFamily="18" charset="0"/>
                <a:ea typeface="Calibri" panose="020F0502020204030204" pitchFamily="34" charset="0"/>
                <a:cs typeface="Times New Roman" panose="02020603050405020304" pitchFamily="18" charset="0"/>
              </a:rPr>
              <a:t>.	</a:t>
            </a:r>
            <a:r>
              <a:rPr lang="pt-B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pt-BR" sz="2800" b="1" dirty="0" smtClean="0">
                <a:latin typeface="Times New Roman" panose="02020603050405020304" pitchFamily="18" charset="0"/>
                <a:ea typeface="Calibri" panose="020F0502020204030204" pitchFamily="34" charset="0"/>
                <a:cs typeface="Times New Roman" panose="02020603050405020304" pitchFamily="18" charset="0"/>
              </a:rPr>
              <a:t>B</a:t>
            </a:r>
            <a:r>
              <a:rPr lang="pt-BR" sz="2800" b="1" dirty="0">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n</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2n</a:t>
            </a:r>
            <a:r>
              <a:rPr lang="pt-B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pt-BR" sz="2800" b="1" dirty="0">
                <a:latin typeface="Times New Roman" panose="02020603050405020304" pitchFamily="18" charset="0"/>
                <a:ea typeface="Calibri" panose="020F0502020204030204" pitchFamily="34" charset="0"/>
                <a:cs typeface="Times New Roman" panose="02020603050405020304" pitchFamily="18" charset="0"/>
              </a:rPr>
              <a:t>C. </a:t>
            </a:r>
            <a:r>
              <a:rPr lang="pt-BR" sz="2800" dirty="0">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n</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2n-2</a:t>
            </a:r>
            <a:r>
              <a:rPr lang="pt-BR" sz="2800" dirty="0">
                <a:latin typeface="Times New Roman" panose="02020603050405020304" pitchFamily="18" charset="0"/>
                <a:ea typeface="Calibri" panose="020F0502020204030204" pitchFamily="34" charset="0"/>
                <a:cs typeface="Times New Roman" panose="02020603050405020304" pitchFamily="18" charset="0"/>
              </a:rPr>
              <a:t>.	</a:t>
            </a:r>
            <a:r>
              <a:rPr lang="pt-BR"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pt-BR" sz="2800" b="1" dirty="0" smtClean="0">
                <a:latin typeface="Times New Roman" panose="02020603050405020304" pitchFamily="18" charset="0"/>
                <a:ea typeface="Calibri" panose="020F0502020204030204" pitchFamily="34" charset="0"/>
                <a:cs typeface="Times New Roman" panose="02020603050405020304" pitchFamily="18" charset="0"/>
              </a:rPr>
              <a:t>D</a:t>
            </a:r>
            <a:r>
              <a:rPr lang="pt-BR" sz="2800" b="1" dirty="0">
                <a:latin typeface="Times New Roman" panose="02020603050405020304" pitchFamily="18" charset="0"/>
                <a:ea typeface="Calibri" panose="020F0502020204030204" pitchFamily="34" charset="0"/>
                <a:cs typeface="Times New Roman" panose="02020603050405020304" pitchFamily="18" charset="0"/>
              </a:rPr>
              <a:t>. </a:t>
            </a:r>
            <a:r>
              <a:rPr lang="pt-BR" sz="2800" dirty="0">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n</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2n+2</a:t>
            </a:r>
            <a:r>
              <a:rPr lang="pt-BR" sz="28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Oval 3"/>
          <p:cNvSpPr/>
          <p:nvPr/>
        </p:nvSpPr>
        <p:spPr>
          <a:xfrm>
            <a:off x="4486050" y="2274302"/>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69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2830774" y="0"/>
            <a:ext cx="4607256" cy="873457"/>
          </a:xfrm>
        </p:spPr>
        <p:txBody>
          <a:bodyPr/>
          <a:lstStyle/>
          <a:p>
            <a:pPr algn="ctr"/>
            <a:r>
              <a:rPr lang="en-US" b="1" dirty="0" smtClean="0">
                <a:solidFill>
                  <a:srgbClr val="FF0000"/>
                </a:solidFill>
              </a:rPr>
              <a:t>LUYỆN TẬP</a:t>
            </a:r>
            <a:endParaRPr lang="en-US" b="1" dirty="0">
              <a:solidFill>
                <a:srgbClr val="FF0000"/>
              </a:solidFill>
            </a:endParaRPr>
          </a:p>
        </p:txBody>
      </p:sp>
      <p:sp>
        <p:nvSpPr>
          <p:cNvPr id="5" name="Rectangle 4"/>
          <p:cNvSpPr/>
          <p:nvPr/>
        </p:nvSpPr>
        <p:spPr>
          <a:xfrm>
            <a:off x="0" y="865388"/>
            <a:ext cx="11709780" cy="4175502"/>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dirty="0" smtClean="0">
                <a:latin typeface="Times New Roman" panose="02020603050405020304" pitchFamily="18" charset="0"/>
                <a:ea typeface="Times New Roman" panose="02020603050405020304" pitchFamily="18" charset="0"/>
              </a:rPr>
              <a:t>Câu 2:</a:t>
            </a:r>
            <a:r>
              <a:rPr lang="pt-BR" sz="2800" u="sng" dirty="0" smtClean="0">
                <a:latin typeface="Times New Roman" panose="02020603050405020304" pitchFamily="18" charset="0"/>
                <a:ea typeface="Times New Roman" panose="02020603050405020304" pitchFamily="18" charset="0"/>
              </a:rPr>
              <a:t> </a:t>
            </a:r>
            <a:r>
              <a:rPr lang="pt-BR" sz="2800" dirty="0">
                <a:latin typeface="Times New Roman" panose="02020603050405020304" pitchFamily="18" charset="0"/>
                <a:ea typeface="Times New Roman" panose="02020603050405020304" pitchFamily="18" charset="0"/>
              </a:rPr>
              <a:t>Dãy chất nào sau đây thuộc dãy đồng đẳng có công thức chung là C</a:t>
            </a:r>
            <a:r>
              <a:rPr lang="pt-BR" sz="2800" baseline="-25000" dirty="0">
                <a:latin typeface="Times New Roman" panose="02020603050405020304" pitchFamily="18" charset="0"/>
                <a:ea typeface="Times New Roman" panose="02020603050405020304" pitchFamily="18" charset="0"/>
              </a:rPr>
              <a:t>n</a:t>
            </a:r>
            <a:r>
              <a:rPr lang="pt-BR" sz="2800" dirty="0">
                <a:latin typeface="Times New Roman" panose="02020603050405020304" pitchFamily="18" charset="0"/>
                <a:ea typeface="Times New Roman" panose="02020603050405020304" pitchFamily="18" charset="0"/>
              </a:rPr>
              <a:t>H</a:t>
            </a:r>
            <a:r>
              <a:rPr lang="pt-BR" sz="2800" baseline="-25000" dirty="0">
                <a:latin typeface="Times New Roman" panose="02020603050405020304" pitchFamily="18" charset="0"/>
                <a:ea typeface="Times New Roman" panose="02020603050405020304" pitchFamily="18" charset="0"/>
              </a:rPr>
              <a:t>2n+2</a:t>
            </a:r>
            <a:r>
              <a:rPr lang="pt-BR" sz="2800" dirty="0">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indent="179705">
              <a:lnSpc>
                <a:spcPct val="150000"/>
              </a:lnSpc>
              <a:spcBef>
                <a:spcPts val="200"/>
              </a:spcBef>
              <a:spcAft>
                <a:spcPts val="200"/>
              </a:spcAft>
              <a:tabLst>
                <a:tab pos="540385" algn="l"/>
              </a:tabLst>
            </a:pPr>
            <a:r>
              <a:rPr lang="pt-BR" sz="2800" b="1" dirty="0">
                <a:latin typeface="Times New Roman" panose="02020603050405020304" pitchFamily="18" charset="0"/>
                <a:ea typeface="Calibri" panose="020F0502020204030204" pitchFamily="34" charset="0"/>
                <a:cs typeface="Times New Roman" panose="02020603050405020304" pitchFamily="18" charset="0"/>
              </a:rPr>
              <a:t>A. </a:t>
            </a:r>
            <a:r>
              <a:rPr lang="pt-BR" sz="2800" dirty="0">
                <a:latin typeface="Times New Roman" panose="02020603050405020304" pitchFamily="18" charset="0"/>
                <a:ea typeface="Calibri" panose="020F0502020204030204" pitchFamily="34" charset="0"/>
                <a:cs typeface="Times New Roman" panose="02020603050405020304" pitchFamily="18" charset="0"/>
              </a:rPr>
              <a:t>CH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4</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8</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4</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10</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6</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12.</a:t>
            </a:r>
            <a:r>
              <a:rPr lang="pt-B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dirty="0">
                <a:latin typeface="Times New Roman" panose="02020603050405020304" pitchFamily="18" charset="0"/>
                <a:ea typeface="Calibri" panose="020F0502020204030204" pitchFamily="34" charset="0"/>
                <a:cs typeface="Times New Roman" panose="02020603050405020304" pitchFamily="18" charset="0"/>
              </a:rPr>
              <a:t>B. </a:t>
            </a:r>
            <a:r>
              <a:rPr lang="pt-BR" sz="2800" dirty="0">
                <a:latin typeface="Times New Roman" panose="02020603050405020304" pitchFamily="18" charset="0"/>
                <a:ea typeface="Calibri" panose="020F0502020204030204" pitchFamily="34" charset="0"/>
                <a:cs typeface="Times New Roman" panose="02020603050405020304" pitchFamily="18" charset="0"/>
              </a:rPr>
              <a:t>CH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4</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8</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4</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10</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5</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12</a:t>
            </a:r>
            <a:r>
              <a:rPr lang="pt-BR"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dirty="0">
                <a:latin typeface="Times New Roman" panose="02020603050405020304" pitchFamily="18" charset="0"/>
                <a:ea typeface="Calibri" panose="020F0502020204030204" pitchFamily="34" charset="0"/>
                <a:cs typeface="Times New Roman" panose="02020603050405020304" pitchFamily="18" charset="0"/>
              </a:rPr>
              <a:t>C. </a:t>
            </a:r>
            <a:r>
              <a:rPr lang="pt-BR" sz="2800" dirty="0">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4</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10</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5</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12</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6</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12</a:t>
            </a:r>
            <a:r>
              <a:rPr lang="pt-BR" sz="28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179705">
              <a:lnSpc>
                <a:spcPct val="150000"/>
              </a:lnSpc>
              <a:spcBef>
                <a:spcPts val="200"/>
              </a:spcBef>
              <a:spcAft>
                <a:spcPts val="200"/>
              </a:spcAft>
              <a:tabLst>
                <a:tab pos="540385" algn="l"/>
              </a:tabLst>
            </a:pPr>
            <a:r>
              <a:rPr lang="pt-BR" sz="2800" b="1" dirty="0">
                <a:latin typeface="Times New Roman" panose="02020603050405020304" pitchFamily="18" charset="0"/>
                <a:ea typeface="Calibri" panose="020F0502020204030204" pitchFamily="34" charset="0"/>
                <a:cs typeface="Times New Roman" panose="02020603050405020304" pitchFamily="18" charset="0"/>
              </a:rPr>
              <a:t>D. </a:t>
            </a:r>
            <a:r>
              <a:rPr lang="pt-BR" sz="2800" dirty="0">
                <a:latin typeface="Times New Roman" panose="02020603050405020304" pitchFamily="18" charset="0"/>
                <a:ea typeface="Calibri" panose="020F0502020204030204" pitchFamily="34" charset="0"/>
                <a:cs typeface="Times New Roman" panose="02020603050405020304" pitchFamily="18" charset="0"/>
              </a:rPr>
              <a:t>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6</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6</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4</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8</a:t>
            </a:r>
            <a:r>
              <a:rPr lang="pt-BR" sz="2800" dirty="0">
                <a:latin typeface="Times New Roman" panose="02020603050405020304" pitchFamily="18" charset="0"/>
                <a:ea typeface="Calibri" panose="020F0502020204030204" pitchFamily="34" charset="0"/>
                <a:cs typeface="Times New Roman" panose="02020603050405020304" pitchFamily="18" charset="0"/>
              </a:rPr>
              <a:t>, C</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5</a:t>
            </a:r>
            <a:r>
              <a:rPr lang="pt-BR" sz="2800" dirty="0">
                <a:latin typeface="Times New Roman" panose="02020603050405020304" pitchFamily="18" charset="0"/>
                <a:ea typeface="Calibri" panose="020F0502020204030204" pitchFamily="34" charset="0"/>
                <a:cs typeface="Times New Roman" panose="02020603050405020304" pitchFamily="18" charset="0"/>
              </a:rPr>
              <a:t>H</a:t>
            </a:r>
            <a:r>
              <a:rPr lang="pt-BR" sz="2800" baseline="-25000" dirty="0">
                <a:latin typeface="Times New Roman" panose="02020603050405020304" pitchFamily="18" charset="0"/>
                <a:ea typeface="Calibri" panose="020F0502020204030204" pitchFamily="34" charset="0"/>
                <a:cs typeface="Times New Roman" panose="02020603050405020304" pitchFamily="18" charset="0"/>
              </a:rPr>
              <a:t>12</a:t>
            </a:r>
            <a:r>
              <a:rPr lang="pt-BR"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Oval 9"/>
          <p:cNvSpPr/>
          <p:nvPr/>
        </p:nvSpPr>
        <p:spPr>
          <a:xfrm>
            <a:off x="0" y="3035164"/>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66996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11" name="Rectangle 10"/>
          <p:cNvSpPr/>
          <p:nvPr/>
        </p:nvSpPr>
        <p:spPr>
          <a:xfrm>
            <a:off x="236561" y="873457"/>
            <a:ext cx="11841708" cy="2831544"/>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dirty="0">
                <a:latin typeface="Times New Roman" panose="02020603050405020304" pitchFamily="18" charset="0"/>
                <a:ea typeface="Times New Roman" panose="02020603050405020304" pitchFamily="18" charset="0"/>
              </a:rPr>
              <a:t>Câu </a:t>
            </a:r>
            <a:r>
              <a:rPr lang="nl-NL" sz="2800" b="1" u="sng" dirty="0" smtClean="0">
                <a:latin typeface="Times New Roman" panose="02020603050405020304" pitchFamily="18" charset="0"/>
                <a:ea typeface="Times New Roman" panose="02020603050405020304" pitchFamily="18" charset="0"/>
              </a:rPr>
              <a:t>3:</a:t>
            </a:r>
            <a:r>
              <a:rPr lang="pt-BR" sz="2800" dirty="0" smtClean="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Hợp</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chất</a:t>
            </a:r>
            <a:r>
              <a:rPr lang="en-US" sz="2800" dirty="0">
                <a:latin typeface="Times New Roman" panose="02020603050405020304" pitchFamily="18" charset="0"/>
                <a:ea typeface="Times New Roman" panose="02020603050405020304" pitchFamily="18" charset="0"/>
              </a:rPr>
              <a:t> 2,3 – </a:t>
            </a:r>
            <a:r>
              <a:rPr lang="en-US" sz="2800" dirty="0" err="1">
                <a:latin typeface="Times New Roman" panose="02020603050405020304" pitchFamily="18" charset="0"/>
                <a:ea typeface="Times New Roman" panose="02020603050405020304" pitchFamily="18" charset="0"/>
              </a:rPr>
              <a:t>dimethylbutane</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thức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cấu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là</a:t>
            </a:r>
            <a:endParaRPr lang="en-US" sz="2800" dirty="0">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A. </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B</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2</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en-US" sz="2800" b="1" dirty="0">
                <a:latin typeface="Times New Roman" panose="02020603050405020304" pitchFamily="18" charset="0"/>
                <a:ea typeface="Calibri" panose="020F0502020204030204" pitchFamily="34" charset="0"/>
                <a:cs typeface="Times New Roman" panose="02020603050405020304" pitchFamily="18" charset="0"/>
              </a:rPr>
              <a:t>C. </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D</a:t>
            </a:r>
            <a:r>
              <a:rPr lang="en-US"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)CH(CH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)CH</a:t>
            </a:r>
            <a:r>
              <a:rPr lang="en-US" sz="2800" baseline="-25000" dirty="0">
                <a:latin typeface="Times New Roman" panose="02020603050405020304" pitchFamily="18" charset="0"/>
                <a:ea typeface="Calibri" panose="020F0502020204030204" pitchFamily="34" charset="0"/>
                <a:cs typeface="Times New Roman" panose="02020603050405020304" pitchFamily="18" charset="0"/>
              </a:rPr>
              <a:t>3</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p:cNvSpPr>
            <a:spLocks noGrp="1"/>
          </p:cNvSpPr>
          <p:nvPr>
            <p:ph type="title"/>
          </p:nvPr>
        </p:nvSpPr>
        <p:spPr>
          <a:xfrm>
            <a:off x="2830774" y="0"/>
            <a:ext cx="4607256" cy="873457"/>
          </a:xfrm>
        </p:spPr>
        <p:txBody>
          <a:bodyPr/>
          <a:lstStyle/>
          <a:p>
            <a:pPr algn="ctr"/>
            <a:r>
              <a:rPr lang="en-US" b="1" dirty="0" err="1" smtClean="0"/>
              <a:t>Luyện</a:t>
            </a:r>
            <a:r>
              <a:rPr lang="en-US" b="1" dirty="0" smtClean="0"/>
              <a:t> </a:t>
            </a:r>
            <a:r>
              <a:rPr lang="en-US" b="1" dirty="0" err="1" smtClean="0"/>
              <a:t>tập</a:t>
            </a:r>
            <a:endParaRPr lang="en-US" b="1" dirty="0"/>
          </a:p>
        </p:txBody>
      </p:sp>
      <p:sp>
        <p:nvSpPr>
          <p:cNvPr id="4" name="Oval 3"/>
          <p:cNvSpPr/>
          <p:nvPr/>
        </p:nvSpPr>
        <p:spPr>
          <a:xfrm>
            <a:off x="6593574" y="2402113"/>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50292" y="3587628"/>
            <a:ext cx="11841708" cy="2133918"/>
          </a:xfrm>
          <a:prstGeom prst="rect">
            <a:avLst/>
          </a:prstGeom>
        </p:spPr>
        <p:txBody>
          <a:bodyPr wrap="square">
            <a:spAutoFit/>
          </a:bodyPr>
          <a:lstStyle/>
          <a:p>
            <a:pPr lvl="0" algn="just" fontAlgn="base">
              <a:lnSpc>
                <a:spcPct val="150000"/>
              </a:lnSpc>
              <a:spcBef>
                <a:spcPts val="200"/>
              </a:spcBef>
              <a:spcAft>
                <a:spcPts val="200"/>
              </a:spcAft>
              <a:tabLst>
                <a:tab pos="540385" algn="l"/>
              </a:tabLst>
            </a:pPr>
            <a:r>
              <a:rPr lang="nl-NL" sz="2800" b="1" u="sng" dirty="0" smtClean="0">
                <a:latin typeface="Times New Roman" panose="02020603050405020304" pitchFamily="18" charset="0"/>
                <a:ea typeface="Times New Roman" panose="02020603050405020304" pitchFamily="18" charset="0"/>
              </a:rPr>
              <a:t>Câu 4:</a:t>
            </a:r>
            <a:r>
              <a:rPr lang="nl-NL" sz="2800" b="1" dirty="0" smtClean="0">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Hợp chất có công thức cấu tạo CH</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-CH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-CH</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có tên là</a:t>
            </a:r>
            <a:endParaRPr lang="en-US" sz="2800" dirty="0">
              <a:latin typeface="Times New Roman" panose="02020603050405020304" pitchFamily="18" charset="0"/>
              <a:ea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dirty="0">
                <a:latin typeface="Times New Roman" panose="02020603050405020304" pitchFamily="18" charset="0"/>
                <a:ea typeface="Calibri" panose="020F0502020204030204" pitchFamily="34" charset="0"/>
                <a:cs typeface="Times New Roman" panose="02020603050405020304" pitchFamily="18" charset="0"/>
              </a:rPr>
              <a:t>A. </a:t>
            </a:r>
            <a:r>
              <a:rPr lang="nl-NL" sz="2800" dirty="0">
                <a:latin typeface="Times New Roman" panose="02020603050405020304" pitchFamily="18" charset="0"/>
                <a:ea typeface="Calibri" panose="020F0502020204030204" pitchFamily="34" charset="0"/>
                <a:cs typeface="Times New Roman" panose="02020603050405020304" pitchFamily="18" charset="0"/>
              </a:rPr>
              <a:t>Pentane.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B</a:t>
            </a:r>
            <a:r>
              <a:rPr lang="nl-NL" sz="2800" b="1"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butane.	</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indent="179705" algn="just">
              <a:lnSpc>
                <a:spcPct val="150000"/>
              </a:lnSpc>
              <a:spcBef>
                <a:spcPts val="200"/>
              </a:spcBef>
              <a:spcAft>
                <a:spcPts val="200"/>
              </a:spcAft>
              <a:tabLst>
                <a:tab pos="540385" algn="l"/>
              </a:tabLst>
            </a:pPr>
            <a:r>
              <a:rPr lang="nl-NL" sz="2800" b="1" dirty="0">
                <a:latin typeface="Times New Roman" panose="02020603050405020304" pitchFamily="18" charset="0"/>
                <a:ea typeface="Calibri" panose="020F0502020204030204" pitchFamily="34" charset="0"/>
                <a:cs typeface="Times New Roman" panose="02020603050405020304" pitchFamily="18" charset="0"/>
              </a:rPr>
              <a:t>C. </a:t>
            </a:r>
            <a:r>
              <a:rPr lang="nl-NL" sz="2800" dirty="0">
                <a:latin typeface="Times New Roman" panose="02020603050405020304" pitchFamily="18" charset="0"/>
                <a:ea typeface="Calibri" panose="020F0502020204030204" pitchFamily="34" charset="0"/>
                <a:cs typeface="Times New Roman" panose="02020603050405020304" pitchFamily="18" charset="0"/>
              </a:rPr>
              <a:t>Iso pentane.	</a:t>
            </a:r>
            <a:r>
              <a:rPr lang="nl-NL" sz="2800" dirty="0" smtClean="0">
                <a:latin typeface="Times New Roman" panose="02020603050405020304" pitchFamily="18" charset="0"/>
                <a:ea typeface="Calibri" panose="020F0502020204030204" pitchFamily="34" charset="0"/>
                <a:cs typeface="Times New Roman" panose="02020603050405020304" pitchFamily="18" charset="0"/>
              </a:rPr>
              <a:t>				</a:t>
            </a:r>
            <a:r>
              <a:rPr lang="nl-NL" sz="2800" b="1" dirty="0" smtClean="0">
                <a:latin typeface="Times New Roman" panose="02020603050405020304" pitchFamily="18" charset="0"/>
                <a:ea typeface="Calibri" panose="020F0502020204030204" pitchFamily="34" charset="0"/>
                <a:cs typeface="Times New Roman" panose="02020603050405020304" pitchFamily="18" charset="0"/>
              </a:rPr>
              <a:t>D</a:t>
            </a:r>
            <a:r>
              <a:rPr lang="nl-NL" sz="2800" b="1" dirty="0">
                <a:latin typeface="Times New Roman" panose="02020603050405020304" pitchFamily="18" charset="0"/>
                <a:ea typeface="Calibri" panose="020F0502020204030204" pitchFamily="34" charset="0"/>
                <a:cs typeface="Times New Roman" panose="02020603050405020304" pitchFamily="18" charset="0"/>
              </a:rPr>
              <a:t>. </a:t>
            </a:r>
            <a:r>
              <a:rPr lang="nl-NL" sz="2800" dirty="0">
                <a:latin typeface="Times New Roman" panose="02020603050405020304" pitchFamily="18" charset="0"/>
                <a:ea typeface="Calibri" panose="020F0502020204030204" pitchFamily="34" charset="0"/>
                <a:cs typeface="Times New Roman" panose="02020603050405020304" pitchFamily="18" charset="0"/>
              </a:rPr>
              <a:t>neo Pentan.</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Oval 6"/>
          <p:cNvSpPr/>
          <p:nvPr/>
        </p:nvSpPr>
        <p:spPr>
          <a:xfrm>
            <a:off x="454031" y="4434113"/>
            <a:ext cx="545691" cy="545691"/>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195145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6"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reeform 3"/>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600" b="1" kern="1200" dirty="0" smtClean="0">
                <a:solidFill>
                  <a:srgbClr val="FF0000"/>
                </a:solidFill>
              </a:rPr>
              <a:t>I. </a:t>
            </a:r>
            <a:r>
              <a:rPr lang="en-US" sz="3600" b="1" dirty="0" smtClean="0">
                <a:solidFill>
                  <a:srgbClr val="FF0000"/>
                </a:solidFill>
              </a:rPr>
              <a:t>KHÁI NIỆM VỀ ALKANE</a:t>
            </a:r>
            <a:endParaRPr lang="en-US" sz="3600" b="1" kern="1200" dirty="0">
              <a:solidFill>
                <a:srgbClr val="FF0000"/>
              </a:solidFill>
            </a:endParaRPr>
          </a:p>
        </p:txBody>
      </p:sp>
      <p:sp>
        <p:nvSpPr>
          <p:cNvPr id="5" name="Freeform 4"/>
          <p:cNvSpPr/>
          <p:nvPr/>
        </p:nvSpPr>
        <p:spPr>
          <a:xfrm>
            <a:off x="986971" y="653143"/>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en-US" sz="3600" b="1" kern="1200" dirty="0" smtClean="0">
                <a:solidFill>
                  <a:srgbClr val="FF0000"/>
                </a:solidFill>
              </a:rPr>
              <a:t>1</a:t>
            </a:r>
            <a:r>
              <a:rPr lang="vi-VN" sz="3600" b="1" kern="1200" dirty="0" smtClean="0">
                <a:solidFill>
                  <a:srgbClr val="FF0000"/>
                </a:solidFill>
              </a:rPr>
              <a:t>. </a:t>
            </a:r>
            <a:r>
              <a:rPr lang="en-US" sz="3600" b="1" dirty="0" err="1" smtClean="0">
                <a:solidFill>
                  <a:srgbClr val="FF0000"/>
                </a:solidFill>
              </a:rPr>
              <a:t>Nguồn</a:t>
            </a:r>
            <a:r>
              <a:rPr lang="en-US" sz="3600" b="1" dirty="0" smtClean="0">
                <a:solidFill>
                  <a:srgbClr val="FF0000"/>
                </a:solidFill>
              </a:rPr>
              <a:t> </a:t>
            </a:r>
            <a:r>
              <a:rPr lang="en-US" sz="3600" b="1" dirty="0" err="1" smtClean="0">
                <a:solidFill>
                  <a:srgbClr val="FF0000"/>
                </a:solidFill>
              </a:rPr>
              <a:t>alkane</a:t>
            </a:r>
            <a:r>
              <a:rPr lang="en-US" sz="3600" b="1" dirty="0" smtClean="0">
                <a:solidFill>
                  <a:srgbClr val="FF0000"/>
                </a:solidFill>
              </a:rPr>
              <a:t> </a:t>
            </a:r>
            <a:r>
              <a:rPr lang="en-US" sz="3600" b="1" dirty="0" err="1" smtClean="0">
                <a:solidFill>
                  <a:srgbClr val="FF0000"/>
                </a:solidFill>
              </a:rPr>
              <a:t>trong</a:t>
            </a:r>
            <a:r>
              <a:rPr lang="en-US" sz="3600" b="1" dirty="0" smtClean="0">
                <a:solidFill>
                  <a:srgbClr val="FF0000"/>
                </a:solidFill>
              </a:rPr>
              <a:t> </a:t>
            </a:r>
            <a:r>
              <a:rPr lang="en-US" sz="3600" b="1" dirty="0" err="1" smtClean="0">
                <a:solidFill>
                  <a:srgbClr val="FF0000"/>
                </a:solidFill>
              </a:rPr>
              <a:t>thiên</a:t>
            </a:r>
            <a:r>
              <a:rPr lang="en-US" sz="3600" b="1" dirty="0" smtClean="0">
                <a:solidFill>
                  <a:srgbClr val="FF0000"/>
                </a:solidFill>
              </a:rPr>
              <a:t> </a:t>
            </a:r>
            <a:r>
              <a:rPr lang="en-US" sz="3600" b="1" dirty="0" err="1" smtClean="0">
                <a:solidFill>
                  <a:srgbClr val="FF0000"/>
                </a:solidFill>
              </a:rPr>
              <a:t>nhiên</a:t>
            </a:r>
            <a:endParaRPr lang="en-US" sz="3600" b="1" kern="1200" dirty="0">
              <a:solidFill>
                <a:srgbClr val="FF0000"/>
              </a:solidFill>
            </a:endParaRPr>
          </a:p>
        </p:txBody>
      </p:sp>
      <p:sp>
        <p:nvSpPr>
          <p:cNvPr id="6" name="Google Shape;489;p3"/>
          <p:cNvSpPr/>
          <p:nvPr/>
        </p:nvSpPr>
        <p:spPr>
          <a:xfrm>
            <a:off x="7344229" y="1410606"/>
            <a:ext cx="4215080" cy="1709965"/>
          </a:xfrm>
          <a:prstGeom prst="wedgeRoundRectCallout">
            <a:avLst>
              <a:gd name="adj1" fmla="val -65246"/>
              <a:gd name="adj2" fmla="val 43323"/>
              <a:gd name="adj3" fmla="val 16667"/>
            </a:avLst>
          </a:prstGeom>
          <a:solidFill>
            <a:srgbClr val="FAF1DD"/>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dirty="0" err="1" smtClean="0">
                <a:solidFill>
                  <a:srgbClr val="002060"/>
                </a:solidFill>
                <a:latin typeface="Arima"/>
                <a:ea typeface="Arima"/>
                <a:cs typeface="Arima"/>
                <a:sym typeface="Arima"/>
              </a:rPr>
              <a:t>Trong</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tự</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nhiên</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alkane</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có</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mặt</a:t>
            </a:r>
            <a:r>
              <a:rPr lang="en-US" sz="3200" b="0" i="0" u="none" strike="noStrike" cap="none" dirty="0" smtClean="0">
                <a:solidFill>
                  <a:srgbClr val="002060"/>
                </a:solidFill>
                <a:latin typeface="Arima"/>
                <a:ea typeface="Arima"/>
                <a:cs typeface="Arima"/>
                <a:sym typeface="Arima"/>
              </a:rPr>
              <a:t> ở </a:t>
            </a:r>
            <a:r>
              <a:rPr lang="en-US" sz="3200" b="0" i="0" u="none" strike="noStrike" cap="none" dirty="0" err="1" smtClean="0">
                <a:solidFill>
                  <a:srgbClr val="002060"/>
                </a:solidFill>
                <a:latin typeface="Arima"/>
                <a:ea typeface="Arima"/>
                <a:cs typeface="Arima"/>
                <a:sym typeface="Arima"/>
              </a:rPr>
              <a:t>đâu</a:t>
            </a:r>
            <a:r>
              <a:rPr lang="en-US" sz="3200" b="0" i="0" u="none" strike="noStrike" cap="none" dirty="0" smtClean="0">
                <a:solidFill>
                  <a:srgbClr val="002060"/>
                </a:solidFill>
                <a:latin typeface="Arima"/>
                <a:ea typeface="Arima"/>
                <a:cs typeface="Arima"/>
                <a:sym typeface="Arima"/>
              </a:rPr>
              <a:t>?</a:t>
            </a:r>
            <a:endParaRPr sz="3200"/>
          </a:p>
        </p:txBody>
      </p:sp>
      <p:sp>
        <p:nvSpPr>
          <p:cNvPr id="7" name="Google Shape;487;p3"/>
          <p:cNvSpPr/>
          <p:nvPr/>
        </p:nvSpPr>
        <p:spPr>
          <a:xfrm>
            <a:off x="527463" y="1407885"/>
            <a:ext cx="6532418" cy="1872343"/>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just"/>
            <a:r>
              <a:rPr lang="en-US" sz="3600" b="1" dirty="0" err="1" smtClean="0">
                <a:solidFill>
                  <a:srgbClr val="002060"/>
                </a:solidFill>
                <a:latin typeface="Times New Roman" pitchFamily="18" charset="0"/>
                <a:ea typeface="Arima"/>
                <a:cs typeface="Times New Roman" pitchFamily="18" charset="0"/>
                <a:sym typeface="Arima"/>
              </a:rPr>
              <a:t>Trong</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tự</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nhiên</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alkane</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có</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trong</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dầu</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mỏ</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khí</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thiên</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nhiên</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và</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khí</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mỏ</a:t>
            </a:r>
            <a:r>
              <a:rPr lang="en-US" sz="3600" b="1" dirty="0" smtClean="0">
                <a:solidFill>
                  <a:srgbClr val="002060"/>
                </a:solidFill>
                <a:latin typeface="Times New Roman" pitchFamily="18" charset="0"/>
                <a:ea typeface="Arima"/>
                <a:cs typeface="Times New Roman" pitchFamily="18" charset="0"/>
                <a:sym typeface="Arima"/>
              </a:rPr>
              <a:t> </a:t>
            </a:r>
            <a:r>
              <a:rPr lang="en-US" sz="3600" b="1" dirty="0" err="1" smtClean="0">
                <a:solidFill>
                  <a:srgbClr val="002060"/>
                </a:solidFill>
                <a:latin typeface="Times New Roman" pitchFamily="18" charset="0"/>
                <a:ea typeface="Arima"/>
                <a:cs typeface="Times New Roman" pitchFamily="18" charset="0"/>
                <a:sym typeface="Arima"/>
              </a:rPr>
              <a:t>dầu</a:t>
            </a:r>
            <a:r>
              <a:rPr lang="en-US" sz="3600" b="1" dirty="0" smtClean="0">
                <a:solidFill>
                  <a:srgbClr val="002060"/>
                </a:solidFill>
                <a:latin typeface="Times New Roman" pitchFamily="18" charset="0"/>
                <a:ea typeface="Arima"/>
                <a:cs typeface="Times New Roman" pitchFamily="18" charset="0"/>
                <a:sym typeface="Arima"/>
              </a:rPr>
              <a:t> </a:t>
            </a:r>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sp>
        <p:nvSpPr>
          <p:cNvPr id="8" name="Google Shape;489;p3"/>
          <p:cNvSpPr/>
          <p:nvPr/>
        </p:nvSpPr>
        <p:spPr>
          <a:xfrm>
            <a:off x="7271657" y="3457120"/>
            <a:ext cx="4215080" cy="1709965"/>
          </a:xfrm>
          <a:prstGeom prst="wedgeRoundRectCallout">
            <a:avLst>
              <a:gd name="adj1" fmla="val -65246"/>
              <a:gd name="adj2" fmla="val 43323"/>
              <a:gd name="adj3" fmla="val 16667"/>
            </a:avLst>
          </a:prstGeom>
          <a:solidFill>
            <a:srgbClr val="FAF1DD"/>
          </a:solidFill>
          <a:ln w="952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3200" b="0" i="0" u="none" strike="noStrike" cap="none" dirty="0" err="1" smtClean="0">
                <a:solidFill>
                  <a:srgbClr val="002060"/>
                </a:solidFill>
                <a:latin typeface="Arima"/>
                <a:ea typeface="Arima"/>
                <a:cs typeface="Arima"/>
                <a:sym typeface="Arima"/>
              </a:rPr>
              <a:t>Vì</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sao</a:t>
            </a:r>
            <a:r>
              <a:rPr lang="en-US" sz="3200" b="0" i="0" u="none" strike="noStrike" cap="none" dirty="0" smtClean="0">
                <a:solidFill>
                  <a:srgbClr val="002060"/>
                </a:solidFill>
                <a:latin typeface="Arima"/>
                <a:ea typeface="Arima"/>
                <a:cs typeface="Arima"/>
                <a:sym typeface="Arima"/>
              </a:rPr>
              <a:t> methane </a:t>
            </a:r>
            <a:r>
              <a:rPr lang="en-US" sz="3200" b="0" i="0" u="none" strike="noStrike" cap="none" dirty="0" err="1" smtClean="0">
                <a:solidFill>
                  <a:srgbClr val="002060"/>
                </a:solidFill>
                <a:latin typeface="Arima"/>
                <a:ea typeface="Arima"/>
                <a:cs typeface="Arima"/>
                <a:sym typeface="Arima"/>
              </a:rPr>
              <a:t>được</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gọi</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là</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khí</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ao</a:t>
            </a:r>
            <a:r>
              <a:rPr lang="en-US" sz="3200" b="0" i="0" u="none" strike="noStrike" cap="none" dirty="0" smtClean="0">
                <a:solidFill>
                  <a:srgbClr val="002060"/>
                </a:solidFill>
                <a:latin typeface="Arima"/>
                <a:ea typeface="Arima"/>
                <a:cs typeface="Arima"/>
                <a:sym typeface="Arima"/>
              </a:rPr>
              <a:t> </a:t>
            </a:r>
            <a:r>
              <a:rPr lang="en-US" sz="3200" b="0" i="0" u="none" strike="noStrike" cap="none" dirty="0" err="1" smtClean="0">
                <a:solidFill>
                  <a:srgbClr val="002060"/>
                </a:solidFill>
                <a:latin typeface="Arima"/>
                <a:ea typeface="Arima"/>
                <a:cs typeface="Arima"/>
                <a:sym typeface="Arima"/>
              </a:rPr>
              <a:t>hồ</a:t>
            </a:r>
            <a:r>
              <a:rPr lang="en-US" sz="3200" b="0" i="0" u="none" strike="noStrike" cap="none" dirty="0" smtClean="0">
                <a:solidFill>
                  <a:srgbClr val="002060"/>
                </a:solidFill>
                <a:latin typeface="Arima"/>
                <a:ea typeface="Arima"/>
                <a:cs typeface="Arima"/>
                <a:sym typeface="Arima"/>
              </a:rPr>
              <a:t>?</a:t>
            </a:r>
            <a:endParaRPr sz="3200"/>
          </a:p>
        </p:txBody>
      </p:sp>
      <p:sp>
        <p:nvSpPr>
          <p:cNvPr id="9" name="Google Shape;487;p3"/>
          <p:cNvSpPr/>
          <p:nvPr/>
        </p:nvSpPr>
        <p:spPr>
          <a:xfrm>
            <a:off x="425861" y="3696726"/>
            <a:ext cx="9777681" cy="2805674"/>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just"/>
            <a:r>
              <a:rPr lang="vi-VN" sz="3600" dirty="0" smtClean="0">
                <a:solidFill>
                  <a:srgbClr val="002060"/>
                </a:solidFill>
                <a:latin typeface="Times New Roman" pitchFamily="18" charset="0"/>
                <a:ea typeface="Arima"/>
                <a:cs typeface="Times New Roman" pitchFamily="18" charset="0"/>
                <a:sym typeface="Arima"/>
              </a:rPr>
              <a:t>vì nó được sinh ra và thoát ra dưới dạng bọt khí từ đáy các ao hồ, đầm lầy và khu vực ngập nước, do quá trình phân hủy chất hữu cơ trong điều kiện thiếu oxy (phân hủy kỵ khí), nơi nó tồn tại phổ biến trong tự nhiên</a:t>
            </a:r>
            <a:endParaRPr lang="en-US" sz="3600" dirty="0">
              <a:solidFill>
                <a:srgbClr val="002060"/>
              </a:solidFill>
              <a:latin typeface="Times New Roman" pitchFamily="18" charset="0"/>
              <a:ea typeface="Arima"/>
              <a:cs typeface="Times New Roman" pitchFamily="18" charset="0"/>
              <a:sym typeface="Arima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5" name="Freeform 4"/>
          <p:cNvSpPr/>
          <p:nvPr/>
        </p:nvSpPr>
        <p:spPr>
          <a:xfrm>
            <a:off x="798284" y="275771"/>
            <a:ext cx="9463315"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en-US" sz="3600" b="1" kern="1200" dirty="0" smtClean="0">
                <a:solidFill>
                  <a:srgbClr val="FF0000"/>
                </a:solidFill>
              </a:rPr>
              <a:t>2</a:t>
            </a:r>
            <a:r>
              <a:rPr lang="vi-VN" sz="3600" b="1" kern="1200" dirty="0" smtClean="0">
                <a:solidFill>
                  <a:srgbClr val="FF0000"/>
                </a:solidFill>
              </a:rPr>
              <a:t>. </a:t>
            </a:r>
            <a:r>
              <a:rPr lang="en-US" sz="3600" b="1" kern="1200" dirty="0" err="1" smtClean="0">
                <a:solidFill>
                  <a:srgbClr val="FF0000"/>
                </a:solidFill>
              </a:rPr>
              <a:t>Khái</a:t>
            </a:r>
            <a:r>
              <a:rPr lang="en-US" sz="3600" b="1" kern="1200" dirty="0" smtClean="0">
                <a:solidFill>
                  <a:srgbClr val="FF0000"/>
                </a:solidFill>
              </a:rPr>
              <a:t> </a:t>
            </a:r>
            <a:r>
              <a:rPr lang="en-US" sz="3600" b="1" kern="1200" dirty="0" err="1" smtClean="0">
                <a:solidFill>
                  <a:srgbClr val="FF0000"/>
                </a:solidFill>
              </a:rPr>
              <a:t>niệm</a:t>
            </a:r>
            <a:r>
              <a:rPr lang="en-US" sz="3600" b="1" kern="1200" dirty="0" smtClean="0">
                <a:solidFill>
                  <a:srgbClr val="FF0000"/>
                </a:solidFill>
              </a:rPr>
              <a:t> </a:t>
            </a:r>
            <a:r>
              <a:rPr lang="en-US" sz="3600" b="1" kern="1200" dirty="0" err="1" smtClean="0">
                <a:solidFill>
                  <a:srgbClr val="FF0000"/>
                </a:solidFill>
              </a:rPr>
              <a:t>và</a:t>
            </a:r>
            <a:r>
              <a:rPr lang="en-US" sz="3600" b="1" kern="1200" dirty="0" smtClean="0">
                <a:solidFill>
                  <a:srgbClr val="FF0000"/>
                </a:solidFill>
              </a:rPr>
              <a:t> </a:t>
            </a:r>
            <a:r>
              <a:rPr lang="en-US" sz="3600" b="1" kern="1200" dirty="0" err="1" smtClean="0">
                <a:solidFill>
                  <a:srgbClr val="FF0000"/>
                </a:solidFill>
              </a:rPr>
              <a:t>công</a:t>
            </a:r>
            <a:r>
              <a:rPr lang="en-US" sz="3600" b="1" kern="1200" dirty="0" smtClean="0">
                <a:solidFill>
                  <a:srgbClr val="FF0000"/>
                </a:solidFill>
              </a:rPr>
              <a:t> </a:t>
            </a:r>
            <a:r>
              <a:rPr lang="en-US" sz="3600" b="1" kern="1200" dirty="0" err="1" smtClean="0">
                <a:solidFill>
                  <a:srgbClr val="FF0000"/>
                </a:solidFill>
              </a:rPr>
              <a:t>thức</a:t>
            </a:r>
            <a:r>
              <a:rPr lang="en-US" sz="3600" b="1" kern="1200" dirty="0" smtClean="0">
                <a:solidFill>
                  <a:srgbClr val="FF0000"/>
                </a:solidFill>
              </a:rPr>
              <a:t> </a:t>
            </a:r>
            <a:r>
              <a:rPr lang="en-US" sz="3600" b="1" kern="1200" dirty="0" err="1" smtClean="0">
                <a:solidFill>
                  <a:srgbClr val="FF0000"/>
                </a:solidFill>
              </a:rPr>
              <a:t>chung</a:t>
            </a:r>
            <a:r>
              <a:rPr lang="en-US" sz="3600" b="1" kern="1200" dirty="0" smtClean="0">
                <a:solidFill>
                  <a:srgbClr val="FF0000"/>
                </a:solidFill>
              </a:rPr>
              <a:t> </a:t>
            </a:r>
            <a:r>
              <a:rPr lang="en-US" sz="3600" b="1" kern="1200" dirty="0" err="1" smtClean="0">
                <a:solidFill>
                  <a:srgbClr val="FF0000"/>
                </a:solidFill>
              </a:rPr>
              <a:t>alkane</a:t>
            </a:r>
            <a:endParaRPr lang="en-US" sz="3600" b="1" kern="1200" dirty="0">
              <a:solidFill>
                <a:srgbClr val="FF0000"/>
              </a:solidFill>
            </a:endParaRPr>
          </a:p>
        </p:txBody>
      </p:sp>
      <p:sp>
        <p:nvSpPr>
          <p:cNvPr id="6" name="Google Shape;487;p3"/>
          <p:cNvSpPr/>
          <p:nvPr/>
        </p:nvSpPr>
        <p:spPr>
          <a:xfrm>
            <a:off x="0" y="1045030"/>
            <a:ext cx="11974286" cy="5812970"/>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ctr"/>
            <a:r>
              <a:rPr lang="en-US" sz="2800" b="1" dirty="0" smtClean="0">
                <a:solidFill>
                  <a:srgbClr val="002060"/>
                </a:solidFill>
                <a:latin typeface="Times New Roman" pitchFamily="18" charset="0"/>
                <a:ea typeface="Arima"/>
                <a:cs typeface="Times New Roman" pitchFamily="18" charset="0"/>
                <a:sym typeface="Arima"/>
              </a:rPr>
              <a:t>PHIẾU HỌC TẬP SỐ 1</a:t>
            </a:r>
          </a:p>
          <a:p>
            <a:pPr lvl="0" algn="just"/>
            <a:r>
              <a:rPr lang="en-US" sz="2800" b="1" i="0" u="none" strike="noStrike" cap="none" dirty="0" err="1" smtClean="0">
                <a:solidFill>
                  <a:srgbClr val="002060"/>
                </a:solidFill>
                <a:latin typeface="Times New Roman" pitchFamily="18" charset="0"/>
                <a:ea typeface="Arima Medium"/>
                <a:cs typeface="Times New Roman" pitchFamily="18" charset="0"/>
                <a:sym typeface="Arima"/>
              </a:rPr>
              <a:t>Câu</a:t>
            </a:r>
            <a:r>
              <a:rPr lang="en-US" sz="2800" b="1" i="0" u="none" strike="noStrike" cap="none" dirty="0" smtClean="0">
                <a:solidFill>
                  <a:srgbClr val="002060"/>
                </a:solidFill>
                <a:latin typeface="Times New Roman" pitchFamily="18" charset="0"/>
                <a:ea typeface="Arima Medium"/>
                <a:cs typeface="Times New Roman" pitchFamily="18" charset="0"/>
                <a:sym typeface="Arima"/>
              </a:rPr>
              <a:t> 1.</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Dựa</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vào</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công</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thức</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cấu</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tạo</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của</a:t>
            </a:r>
            <a:r>
              <a:rPr lang="en-US" sz="2800" i="0" u="none" strike="noStrike" cap="none" dirty="0" smtClean="0">
                <a:solidFill>
                  <a:srgbClr val="002060"/>
                </a:solidFill>
                <a:latin typeface="Times New Roman" pitchFamily="18" charset="0"/>
                <a:ea typeface="Arima Medium"/>
                <a:cs typeface="Times New Roman" pitchFamily="18" charset="0"/>
                <a:sym typeface="Arima"/>
              </a:rPr>
              <a:t> methane, ethane, propane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hãy</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nêu</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đặc</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điểm</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cấu</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tạo</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phân</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tử</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alkane</a:t>
            </a:r>
            <a:r>
              <a:rPr lang="en-US" sz="2800" i="0" u="none" strike="noStrike" cap="none" dirty="0" smtClean="0">
                <a:solidFill>
                  <a:srgbClr val="002060"/>
                </a:solidFill>
                <a:latin typeface="Times New Roman" pitchFamily="18" charset="0"/>
                <a:ea typeface="Arima Medium"/>
                <a:cs typeface="Times New Roman" pitchFamily="18" charset="0"/>
                <a:sym typeface="Arima"/>
              </a:rPr>
              <a:t>.</a:t>
            </a:r>
          </a:p>
          <a:p>
            <a:pPr lvl="0" algn="just"/>
            <a:r>
              <a:rPr lang="en-US" sz="2800" b="1" dirty="0" err="1" smtClean="0">
                <a:solidFill>
                  <a:srgbClr val="002060"/>
                </a:solidFill>
                <a:latin typeface="Times New Roman" pitchFamily="18" charset="0"/>
                <a:ea typeface="Arima Medium"/>
                <a:cs typeface="Times New Roman" pitchFamily="18" charset="0"/>
                <a:sym typeface="Arima"/>
              </a:rPr>
              <a:t>Câu</a:t>
            </a:r>
            <a:r>
              <a:rPr lang="en-US" sz="2800" b="1" dirty="0" smtClean="0">
                <a:solidFill>
                  <a:srgbClr val="002060"/>
                </a:solidFill>
                <a:latin typeface="Times New Roman" pitchFamily="18" charset="0"/>
                <a:ea typeface="Arima Medium"/>
                <a:cs typeface="Times New Roman" pitchFamily="18" charset="0"/>
                <a:sym typeface="Arima"/>
              </a:rPr>
              <a:t> 2. </a:t>
            </a:r>
            <a:r>
              <a:rPr lang="en-US" sz="2800" dirty="0" err="1" smtClean="0">
                <a:solidFill>
                  <a:srgbClr val="002060"/>
                </a:solidFill>
                <a:latin typeface="Times New Roman" pitchFamily="18" charset="0"/>
                <a:ea typeface="Arima Medium"/>
                <a:cs typeface="Times New Roman" pitchFamily="18" charset="0"/>
                <a:sym typeface="Arima"/>
              </a:rPr>
              <a:t>Vì</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sao</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các</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alkan</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còn</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được</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gọi</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là</a:t>
            </a:r>
            <a:r>
              <a:rPr lang="en-US" sz="2800" dirty="0" smtClean="0">
                <a:solidFill>
                  <a:srgbClr val="002060"/>
                </a:solidFill>
                <a:latin typeface="Times New Roman" pitchFamily="18" charset="0"/>
                <a:ea typeface="Arima Medium"/>
                <a:cs typeface="Times New Roman" pitchFamily="18" charset="0"/>
                <a:sym typeface="Arima"/>
              </a:rPr>
              <a:t> hydrocarbon </a:t>
            </a:r>
            <a:r>
              <a:rPr lang="en-US" sz="2800" dirty="0" err="1" smtClean="0">
                <a:solidFill>
                  <a:srgbClr val="002060"/>
                </a:solidFill>
                <a:latin typeface="Times New Roman" pitchFamily="18" charset="0"/>
                <a:ea typeface="Arima Medium"/>
                <a:cs typeface="Times New Roman" pitchFamily="18" charset="0"/>
                <a:sym typeface="Arima"/>
              </a:rPr>
              <a:t>bão</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hòa</a:t>
            </a:r>
            <a:r>
              <a:rPr lang="en-US" sz="2800" dirty="0" smtClean="0">
                <a:solidFill>
                  <a:srgbClr val="002060"/>
                </a:solidFill>
                <a:latin typeface="Times New Roman" pitchFamily="18" charset="0"/>
                <a:ea typeface="Arima Medium"/>
                <a:cs typeface="Times New Roman" pitchFamily="18" charset="0"/>
                <a:sym typeface="Arima"/>
              </a:rPr>
              <a:t> hay hydrocarbon no.</a:t>
            </a:r>
          </a:p>
          <a:p>
            <a:pPr lvl="0" algn="just"/>
            <a:r>
              <a:rPr lang="en-US" sz="2800" b="1" dirty="0" err="1" smtClean="0">
                <a:solidFill>
                  <a:srgbClr val="002060"/>
                </a:solidFill>
                <a:latin typeface="Times New Roman" pitchFamily="18" charset="0"/>
                <a:ea typeface="Arima Medium"/>
                <a:cs typeface="Times New Roman" pitchFamily="18" charset="0"/>
                <a:sym typeface="Arima"/>
              </a:rPr>
              <a:t>Câu</a:t>
            </a:r>
            <a:r>
              <a:rPr lang="en-US" sz="2800" b="1" dirty="0" smtClean="0">
                <a:solidFill>
                  <a:srgbClr val="002060"/>
                </a:solidFill>
                <a:latin typeface="Times New Roman" pitchFamily="18" charset="0"/>
                <a:ea typeface="Arima Medium"/>
                <a:cs typeface="Times New Roman" pitchFamily="18" charset="0"/>
                <a:sym typeface="Arima"/>
              </a:rPr>
              <a:t> 3. </a:t>
            </a:r>
            <a:r>
              <a:rPr lang="en-US" sz="2800" dirty="0" err="1" smtClean="0">
                <a:solidFill>
                  <a:srgbClr val="002060"/>
                </a:solidFill>
                <a:latin typeface="Times New Roman" pitchFamily="18" charset="0"/>
                <a:ea typeface="Arima Medium"/>
                <a:cs typeface="Times New Roman" pitchFamily="18" charset="0"/>
                <a:sym typeface="Arima"/>
              </a:rPr>
              <a:t>Dựa</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vào</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công</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thức</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phân</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tử</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của</a:t>
            </a:r>
            <a:r>
              <a:rPr lang="en-US" sz="2800" dirty="0" smtClean="0">
                <a:solidFill>
                  <a:srgbClr val="002060"/>
                </a:solidFill>
                <a:latin typeface="Times New Roman" pitchFamily="18" charset="0"/>
                <a:ea typeface="Arima Medium"/>
                <a:cs typeface="Times New Roman" pitchFamily="18" charset="0"/>
                <a:sym typeface="Arima"/>
              </a:rPr>
              <a:t> methane, ethane, propane </a:t>
            </a:r>
            <a:r>
              <a:rPr lang="en-US" sz="2800" dirty="0" err="1" smtClean="0">
                <a:solidFill>
                  <a:srgbClr val="002060"/>
                </a:solidFill>
                <a:latin typeface="Times New Roman" pitchFamily="18" charset="0"/>
                <a:ea typeface="Arima Medium"/>
                <a:cs typeface="Times New Roman" pitchFamily="18" charset="0"/>
                <a:sym typeface="Arima"/>
              </a:rPr>
              <a:t>hãy</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nêu</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công</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thức</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chung</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của</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alkane</a:t>
            </a:r>
            <a:r>
              <a:rPr lang="en-US" sz="2800" dirty="0" smtClean="0">
                <a:solidFill>
                  <a:srgbClr val="002060"/>
                </a:solidFill>
                <a:latin typeface="Times New Roman" pitchFamily="18" charset="0"/>
                <a:ea typeface="Arima Medium"/>
                <a:cs typeface="Times New Roman" pitchFamily="18" charset="0"/>
                <a:sym typeface="Arima"/>
              </a:rPr>
              <a:t>.</a:t>
            </a:r>
          </a:p>
          <a:p>
            <a:pPr lvl="0" algn="just"/>
            <a:r>
              <a:rPr lang="en-US" sz="2800" b="1" dirty="0" err="1" smtClean="0">
                <a:solidFill>
                  <a:srgbClr val="002060"/>
                </a:solidFill>
                <a:latin typeface="Times New Roman" pitchFamily="18" charset="0"/>
                <a:ea typeface="Arima Medium"/>
                <a:cs typeface="Times New Roman" pitchFamily="18" charset="0"/>
                <a:sym typeface="Arima"/>
              </a:rPr>
              <a:t>Câu</a:t>
            </a:r>
            <a:r>
              <a:rPr lang="en-US" sz="2800" b="1" dirty="0" smtClean="0">
                <a:solidFill>
                  <a:srgbClr val="002060"/>
                </a:solidFill>
                <a:latin typeface="Times New Roman" pitchFamily="18" charset="0"/>
                <a:ea typeface="Arima Medium"/>
                <a:cs typeface="Times New Roman" pitchFamily="18" charset="0"/>
                <a:sym typeface="Arima"/>
              </a:rPr>
              <a:t> 4. </a:t>
            </a:r>
            <a:r>
              <a:rPr lang="en-US" sz="2800" dirty="0" err="1" smtClean="0">
                <a:solidFill>
                  <a:srgbClr val="002060"/>
                </a:solidFill>
                <a:latin typeface="Times New Roman" pitchFamily="18" charset="0"/>
                <a:ea typeface="Arima Medium"/>
                <a:cs typeface="Times New Roman" pitchFamily="18" charset="0"/>
                <a:sym typeface="Arima"/>
              </a:rPr>
              <a:t>Hãy</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nêu</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khái</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niệm</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về</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alkane</a:t>
            </a:r>
            <a:r>
              <a:rPr lang="en-US" sz="2800" dirty="0" smtClean="0">
                <a:solidFill>
                  <a:srgbClr val="002060"/>
                </a:solidFill>
                <a:latin typeface="Times New Roman" pitchFamily="18" charset="0"/>
                <a:ea typeface="Arima Medium"/>
                <a:cs typeface="Times New Roman" pitchFamily="18" charset="0"/>
                <a:sym typeface="Arima"/>
              </a:rPr>
              <a:t>.</a:t>
            </a:r>
          </a:p>
          <a:p>
            <a:pPr lvl="0" algn="just"/>
            <a:r>
              <a:rPr lang="en-US" sz="2800" b="1" dirty="0" err="1" smtClean="0">
                <a:solidFill>
                  <a:srgbClr val="002060"/>
                </a:solidFill>
                <a:latin typeface="Times New Roman" pitchFamily="18" charset="0"/>
                <a:ea typeface="Arima Medium"/>
                <a:cs typeface="Times New Roman" pitchFamily="18" charset="0"/>
                <a:sym typeface="Arima"/>
              </a:rPr>
              <a:t>Câu</a:t>
            </a:r>
            <a:r>
              <a:rPr lang="en-US" sz="2800" b="1" dirty="0" smtClean="0">
                <a:solidFill>
                  <a:srgbClr val="002060"/>
                </a:solidFill>
                <a:latin typeface="Times New Roman" pitchFamily="18" charset="0"/>
                <a:ea typeface="Arima Medium"/>
                <a:cs typeface="Times New Roman" pitchFamily="18" charset="0"/>
                <a:sym typeface="Arima"/>
              </a:rPr>
              <a:t> 5. </a:t>
            </a:r>
            <a:r>
              <a:rPr lang="en-US" sz="2800" dirty="0" err="1" smtClean="0">
                <a:solidFill>
                  <a:srgbClr val="002060"/>
                </a:solidFill>
                <a:latin typeface="Times New Roman" pitchFamily="18" charset="0"/>
                <a:ea typeface="Arima Medium"/>
                <a:cs typeface="Times New Roman" pitchFamily="18" charset="0"/>
                <a:sym typeface="Arima"/>
              </a:rPr>
              <a:t>Viết</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công</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thức</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phân</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tử</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của</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các</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alkane</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trong</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các</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trường</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hợp</a:t>
            </a:r>
            <a:r>
              <a:rPr lang="en-US" sz="2800" dirty="0" smtClean="0">
                <a:solidFill>
                  <a:srgbClr val="002060"/>
                </a:solidFill>
                <a:latin typeface="Times New Roman" pitchFamily="18" charset="0"/>
                <a:ea typeface="Arima Medium"/>
                <a:cs typeface="Times New Roman" pitchFamily="18" charset="0"/>
                <a:sym typeface="Arima"/>
              </a:rPr>
              <a:t> </a:t>
            </a:r>
            <a:r>
              <a:rPr lang="en-US" sz="2800" dirty="0" err="1" smtClean="0">
                <a:solidFill>
                  <a:srgbClr val="002060"/>
                </a:solidFill>
                <a:latin typeface="Times New Roman" pitchFamily="18" charset="0"/>
                <a:ea typeface="Arima Medium"/>
                <a:cs typeface="Times New Roman" pitchFamily="18" charset="0"/>
                <a:sym typeface="Arima"/>
              </a:rPr>
              <a:t>sau</a:t>
            </a:r>
            <a:r>
              <a:rPr lang="en-US" sz="2800" dirty="0" smtClean="0">
                <a:solidFill>
                  <a:srgbClr val="002060"/>
                </a:solidFill>
                <a:latin typeface="Times New Roman" pitchFamily="18" charset="0"/>
                <a:ea typeface="Arima Medium"/>
                <a:cs typeface="Times New Roman" pitchFamily="18" charset="0"/>
                <a:sym typeface="Arima"/>
              </a:rPr>
              <a:t>:</a:t>
            </a:r>
          </a:p>
          <a:p>
            <a:pPr marL="742950" lvl="0" indent="-742950" algn="just">
              <a:buAutoNum type="alphaLcParenR"/>
            </a:pPr>
            <a:r>
              <a:rPr lang="en-US" sz="2800" i="0" u="none" strike="noStrike" cap="none" dirty="0" err="1" smtClean="0">
                <a:solidFill>
                  <a:srgbClr val="002060"/>
                </a:solidFill>
                <a:latin typeface="Times New Roman" pitchFamily="18" charset="0"/>
                <a:ea typeface="Arima Medium"/>
                <a:cs typeface="Times New Roman" pitchFamily="18" charset="0"/>
                <a:sym typeface="Arima"/>
              </a:rPr>
              <a:t>Có</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chứa</a:t>
            </a:r>
            <a:r>
              <a:rPr lang="en-US" sz="2800" i="0" u="none" strike="noStrike" cap="none" dirty="0" smtClean="0">
                <a:solidFill>
                  <a:srgbClr val="002060"/>
                </a:solidFill>
                <a:latin typeface="Times New Roman" pitchFamily="18" charset="0"/>
                <a:ea typeface="Arima Medium"/>
                <a:cs typeface="Times New Roman" pitchFamily="18" charset="0"/>
                <a:sym typeface="Arima"/>
              </a:rPr>
              <a:t> 6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nguyên</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tử</a:t>
            </a:r>
            <a:r>
              <a:rPr lang="en-US" sz="2800" i="0" u="none" strike="noStrike" cap="none" dirty="0" smtClean="0">
                <a:solidFill>
                  <a:srgbClr val="002060"/>
                </a:solidFill>
                <a:latin typeface="Times New Roman" pitchFamily="18" charset="0"/>
                <a:ea typeface="Arima Medium"/>
                <a:cs typeface="Times New Roman" pitchFamily="18" charset="0"/>
                <a:sym typeface="Arima"/>
              </a:rPr>
              <a:t> carbon.</a:t>
            </a:r>
          </a:p>
          <a:p>
            <a:pPr marL="742950" lvl="0" indent="-742950" algn="just">
              <a:buAutoNum type="alphaLcParenR"/>
            </a:pPr>
            <a:r>
              <a:rPr lang="en-US" sz="2800" i="0" u="none" strike="noStrike" cap="none" dirty="0" err="1" smtClean="0">
                <a:solidFill>
                  <a:srgbClr val="002060"/>
                </a:solidFill>
                <a:latin typeface="Times New Roman" pitchFamily="18" charset="0"/>
                <a:ea typeface="Arima Medium"/>
                <a:cs typeface="Times New Roman" pitchFamily="18" charset="0"/>
                <a:sym typeface="Arima"/>
              </a:rPr>
              <a:t>Có</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chứa</a:t>
            </a:r>
            <a:r>
              <a:rPr lang="en-US" sz="2800" i="0" u="none" strike="noStrike" cap="none" dirty="0" smtClean="0">
                <a:solidFill>
                  <a:srgbClr val="002060"/>
                </a:solidFill>
                <a:latin typeface="Times New Roman" pitchFamily="18" charset="0"/>
                <a:ea typeface="Arima Medium"/>
                <a:cs typeface="Times New Roman" pitchFamily="18" charset="0"/>
                <a:sym typeface="Arima"/>
              </a:rPr>
              <a:t> 52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nguyên</a:t>
            </a:r>
            <a:r>
              <a:rPr lang="en-US" sz="2800" i="0" u="none" strike="noStrike" cap="none" dirty="0" smtClean="0">
                <a:solidFill>
                  <a:srgbClr val="002060"/>
                </a:solidFill>
                <a:latin typeface="Times New Roman" pitchFamily="18" charset="0"/>
                <a:ea typeface="Arima Medium"/>
                <a:cs typeface="Times New Roman" pitchFamily="18" charset="0"/>
                <a:sym typeface="Arima"/>
              </a:rPr>
              <a:t> </a:t>
            </a:r>
            <a:r>
              <a:rPr lang="en-US" sz="2800" i="0" u="none" strike="noStrike" cap="none" dirty="0" err="1" smtClean="0">
                <a:solidFill>
                  <a:srgbClr val="002060"/>
                </a:solidFill>
                <a:latin typeface="Times New Roman" pitchFamily="18" charset="0"/>
                <a:ea typeface="Arima Medium"/>
                <a:cs typeface="Times New Roman" pitchFamily="18" charset="0"/>
                <a:sym typeface="Arima"/>
              </a:rPr>
              <a:t>tử</a:t>
            </a:r>
            <a:r>
              <a:rPr lang="en-US" sz="2800" i="0" u="none" strike="noStrike" cap="none" dirty="0" smtClean="0">
                <a:solidFill>
                  <a:srgbClr val="002060"/>
                </a:solidFill>
                <a:latin typeface="Times New Roman" pitchFamily="18" charset="0"/>
                <a:ea typeface="Arima Medium"/>
                <a:cs typeface="Times New Roman" pitchFamily="18" charset="0"/>
                <a:sym typeface="Arima"/>
              </a:rPr>
              <a:t> hydrogen.</a:t>
            </a:r>
          </a:p>
          <a:p>
            <a:pPr lvl="0" algn="ctr"/>
            <a:endParaRPr sz="2800" b="1" i="0" u="none" strike="noStrike" cap="none">
              <a:solidFill>
                <a:srgbClr val="002060"/>
              </a:solidFill>
              <a:latin typeface="Times New Roman" pitchFamily="18" charset="0"/>
              <a:ea typeface="Arima Medium"/>
              <a:cs typeface="Times New Roman" pitchFamily="18" charset="0"/>
              <a:sym typeface="Arima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11" name="Rectangle 10"/>
          <p:cNvSpPr/>
          <p:nvPr/>
        </p:nvSpPr>
        <p:spPr>
          <a:xfrm>
            <a:off x="429352" y="700820"/>
            <a:ext cx="11579768" cy="4275979"/>
          </a:xfrm>
          <a:prstGeom prst="rect">
            <a:avLst/>
          </a:prstGeom>
        </p:spPr>
        <p:txBody>
          <a:bodyPr wrap="square">
            <a:spAutoFit/>
          </a:bodyPr>
          <a:lstStyle/>
          <a:p>
            <a:pPr marL="342900" lvl="0" indent="-342900" algn="just">
              <a:lnSpc>
                <a:spcPct val="150000"/>
              </a:lnSpc>
              <a:spcAft>
                <a:spcPts val="500"/>
              </a:spcAft>
              <a:buFont typeface="Symbol" panose="05050102010706020507" pitchFamily="18" charset="2"/>
              <a:buBlip>
                <a:blip r:embed="rId2"/>
              </a:buBlip>
              <a:tabLst>
                <a:tab pos="457200" algn="l"/>
              </a:tabLst>
            </a:pPr>
            <a:r>
              <a:rPr lang="en-US" sz="3600" dirty="0" err="1">
                <a:solidFill>
                  <a:srgbClr val="FF0000"/>
                </a:solidFill>
                <a:latin typeface="Times New Roman" panose="02020603050405020304" pitchFamily="18" charset="0"/>
                <a:ea typeface="Times New Roman" panose="02020603050405020304" pitchFamily="18" charset="0"/>
              </a:rPr>
              <a:t>Alkane</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là</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các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hydrocacbon</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mạch</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hở</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chỉ</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chứa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liên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kết</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đơn</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trong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phân</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tử</a:t>
            </a:r>
            <a:r>
              <a:rPr lang="en-US" sz="3600" dirty="0">
                <a:solidFill>
                  <a:srgbClr val="FF0000"/>
                </a:solidFill>
                <a:latin typeface="Times New Roman" panose="02020603050405020304" pitchFamily="18" charset="0"/>
                <a:ea typeface="Times New Roman" panose="02020603050405020304" pitchFamily="18" charset="0"/>
              </a:rPr>
              <a:t>.</a:t>
            </a:r>
          </a:p>
          <a:p>
            <a:pPr marL="342900" lvl="0" indent="-342900" algn="just">
              <a:lnSpc>
                <a:spcPct val="150000"/>
              </a:lnSpc>
              <a:spcAft>
                <a:spcPts val="500"/>
              </a:spcAft>
              <a:buFont typeface="Symbol" panose="05050102010706020507" pitchFamily="18" charset="2"/>
              <a:buBlip>
                <a:blip r:embed="rId2"/>
              </a:buBlip>
              <a:tabLst>
                <a:tab pos="457200" algn="l"/>
              </a:tabLst>
            </a:pPr>
            <a:r>
              <a:rPr lang="en-US" sz="3600" dirty="0" err="1">
                <a:solidFill>
                  <a:srgbClr val="FF0000"/>
                </a:solidFill>
                <a:latin typeface="Times New Roman" panose="02020603050405020304" pitchFamily="18" charset="0"/>
                <a:ea typeface="Times New Roman" panose="02020603050405020304" pitchFamily="18" charset="0"/>
              </a:rPr>
              <a:t>Công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thức</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chung</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của</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alkane</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smtClean="0">
                <a:solidFill>
                  <a:srgbClr val="FF0000"/>
                </a:solidFill>
                <a:latin typeface="Times New Roman" panose="02020603050405020304" pitchFamily="18" charset="0"/>
                <a:ea typeface="Times New Roman" panose="02020603050405020304" pitchFamily="18" charset="0"/>
              </a:rPr>
              <a:t>C</a:t>
            </a:r>
            <a:r>
              <a:rPr lang="en-US" sz="3600" baseline="-25000" dirty="0" smtClean="0">
                <a:solidFill>
                  <a:srgbClr val="FF0000"/>
                </a:solidFill>
                <a:latin typeface="Times New Roman" panose="02020603050405020304" pitchFamily="18" charset="0"/>
                <a:ea typeface="Times New Roman" panose="02020603050405020304" pitchFamily="18" charset="0"/>
              </a:rPr>
              <a:t>n</a:t>
            </a:r>
            <a:r>
              <a:rPr lang="en-US" sz="3600" dirty="0" smtClean="0">
                <a:solidFill>
                  <a:srgbClr val="FF0000"/>
                </a:solidFill>
                <a:latin typeface="Times New Roman" panose="02020603050405020304" pitchFamily="18" charset="0"/>
                <a:ea typeface="Times New Roman" panose="02020603050405020304" pitchFamily="18" charset="0"/>
              </a:rPr>
              <a:t>H</a:t>
            </a:r>
            <a:r>
              <a:rPr lang="en-US" sz="3600" baseline="-25000" dirty="0" smtClean="0">
                <a:solidFill>
                  <a:srgbClr val="FF0000"/>
                </a:solidFill>
                <a:latin typeface="Times New Roman" panose="02020603050405020304" pitchFamily="18" charset="0"/>
                <a:ea typeface="Times New Roman" panose="02020603050405020304" pitchFamily="18" charset="0"/>
              </a:rPr>
              <a:t>2n+2</a:t>
            </a:r>
            <a:r>
              <a:rPr lang="en-US" sz="3600" dirty="0" smtClean="0">
                <a:solidFill>
                  <a:srgbClr val="FF0000"/>
                </a:solidFill>
                <a:latin typeface="Times New Roman" panose="02020603050405020304" pitchFamily="18" charset="0"/>
                <a:ea typeface="Times New Roman" panose="02020603050405020304" pitchFamily="18" charset="0"/>
              </a:rPr>
              <a:t>  (n </a:t>
            </a:r>
            <a:r>
              <a:rPr lang="en-US" sz="3600" dirty="0" err="1">
                <a:solidFill>
                  <a:srgbClr val="FF0000"/>
                </a:solidFill>
                <a:latin typeface="Times New Roman" panose="02020603050405020304" pitchFamily="18" charset="0"/>
                <a:ea typeface="Times New Roman" panose="02020603050405020304" pitchFamily="18" charset="0"/>
              </a:rPr>
              <a:t>là</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số</a:t>
            </a:r>
            <a:r>
              <a:rPr lang="en-US" sz="3600" dirty="0" smtClean="0">
                <a:solidFill>
                  <a:srgbClr val="FF0000"/>
                </a:solidFill>
                <a:latin typeface="Times New Roman" panose="02020603050405020304" pitchFamily="18" charset="0"/>
                <a:ea typeface="Times New Roman" panose="02020603050405020304" pitchFamily="18" charset="0"/>
              </a:rPr>
              <a:t> </a:t>
            </a:r>
            <a:r>
              <a:rPr lang="en-US" sz="3600" dirty="0" err="1" smtClean="0">
                <a:solidFill>
                  <a:srgbClr val="FF0000"/>
                </a:solidFill>
                <a:latin typeface="Times New Roman" panose="02020603050405020304" pitchFamily="18" charset="0"/>
                <a:ea typeface="Times New Roman" panose="02020603050405020304" pitchFamily="18" charset="0"/>
              </a:rPr>
              <a:t>nguyên</a:t>
            </a:r>
            <a:r>
              <a:rPr lang="en-US" sz="3600" dirty="0" smtClean="0">
                <a:solidFill>
                  <a:srgbClr val="FF0000"/>
                </a:solidFill>
                <a:latin typeface="Times New Roman" panose="02020603050405020304" pitchFamily="18" charset="0"/>
                <a:ea typeface="Times New Roman" panose="02020603050405020304" pitchFamily="18" charset="0"/>
              </a:rPr>
              <a:t>, n</a:t>
            </a:r>
            <a:r>
              <a:rPr lang="en-US" sz="3600" dirty="0" smtClean="0">
                <a:solidFill>
                  <a:srgbClr val="FF0000"/>
                </a:solidFill>
                <a:latin typeface="Cambria Math" panose="02040503050406030204" pitchFamily="18" charset="0"/>
                <a:ea typeface="Cambria Math" panose="02040503050406030204" pitchFamily="18" charset="0"/>
              </a:rPr>
              <a:t>≥1</a:t>
            </a:r>
            <a:r>
              <a:rPr lang="en-US" sz="3600" dirty="0" smtClean="0">
                <a:solidFill>
                  <a:srgbClr val="FF0000"/>
                </a:solidFill>
                <a:latin typeface="Times New Roman" panose="02020603050405020304" pitchFamily="18" charset="0"/>
                <a:ea typeface="Times New Roman" panose="02020603050405020304" pitchFamily="18" charset="0"/>
              </a:rPr>
              <a:t>).</a:t>
            </a:r>
            <a:endParaRPr lang="en-US" sz="3600" dirty="0">
              <a:solidFill>
                <a:srgbClr val="FF0000"/>
              </a:solidFill>
              <a:latin typeface="Times New Roman" panose="02020603050405020304" pitchFamily="18" charset="0"/>
              <a:ea typeface="Times New Roman" panose="02020603050405020304" pitchFamily="18" charset="0"/>
            </a:endParaRPr>
          </a:p>
          <a:p>
            <a:pPr indent="457200" algn="just">
              <a:lnSpc>
                <a:spcPct val="150000"/>
              </a:lnSpc>
            </a:pPr>
            <a:r>
              <a:rPr lang="en-US" sz="3600" dirty="0" err="1">
                <a:solidFill>
                  <a:srgbClr val="FF0000"/>
                </a:solidFill>
                <a:latin typeface="Times New Roman" panose="02020603050405020304" pitchFamily="18" charset="0"/>
                <a:ea typeface="Times New Roman" panose="02020603050405020304" pitchFamily="18" charset="0"/>
              </a:rPr>
              <a:t>Ví</a:t>
            </a:r>
            <a:r>
              <a:rPr lang="en-US" sz="3600" dirty="0">
                <a:solidFill>
                  <a:srgbClr val="FF0000"/>
                </a:solidFill>
                <a:latin typeface="Times New Roman" panose="02020603050405020304" pitchFamily="18" charset="0"/>
                <a:ea typeface="Times New Roman" panose="02020603050405020304" pitchFamily="18" charset="0"/>
              </a:rPr>
              <a:t> </a:t>
            </a:r>
            <a:r>
              <a:rPr lang="en-US" sz="3600" dirty="0" err="1">
                <a:solidFill>
                  <a:srgbClr val="FF0000"/>
                </a:solidFill>
                <a:latin typeface="Times New Roman" panose="02020603050405020304" pitchFamily="18" charset="0"/>
                <a:ea typeface="Times New Roman" panose="02020603050405020304" pitchFamily="18" charset="0"/>
              </a:rPr>
              <a:t>dụ</a:t>
            </a:r>
            <a:r>
              <a:rPr lang="en-US" sz="3600" dirty="0" smtClean="0">
                <a:solidFill>
                  <a:srgbClr val="FF0000"/>
                </a:solidFill>
                <a:latin typeface="Times New Roman" panose="02020603050405020304" pitchFamily="18" charset="0"/>
                <a:ea typeface="Times New Roman" panose="02020603050405020304" pitchFamily="18" charset="0"/>
              </a:rPr>
              <a:t>: CH</a:t>
            </a:r>
            <a:r>
              <a:rPr lang="en-US" sz="3600" baseline="-25000" dirty="0" smtClean="0">
                <a:solidFill>
                  <a:srgbClr val="FF0000"/>
                </a:solidFill>
                <a:latin typeface="Times New Roman" panose="02020603050405020304" pitchFamily="18" charset="0"/>
                <a:ea typeface="Times New Roman" panose="02020603050405020304" pitchFamily="18" charset="0"/>
              </a:rPr>
              <a:t>4</a:t>
            </a:r>
            <a:r>
              <a:rPr lang="en-US" sz="3600" dirty="0" smtClean="0">
                <a:solidFill>
                  <a:srgbClr val="FF0000"/>
                </a:solidFill>
                <a:latin typeface="Times New Roman" panose="02020603050405020304" pitchFamily="18" charset="0"/>
                <a:ea typeface="Times New Roman" panose="02020603050405020304" pitchFamily="18" charset="0"/>
              </a:rPr>
              <a:t>, C</a:t>
            </a:r>
            <a:r>
              <a:rPr lang="en-US" sz="3600" baseline="-25000" dirty="0" smtClean="0">
                <a:solidFill>
                  <a:srgbClr val="FF0000"/>
                </a:solidFill>
                <a:latin typeface="Times New Roman" panose="02020603050405020304" pitchFamily="18" charset="0"/>
                <a:ea typeface="Times New Roman" panose="02020603050405020304" pitchFamily="18" charset="0"/>
              </a:rPr>
              <a:t>2</a:t>
            </a:r>
            <a:r>
              <a:rPr lang="en-US" sz="3600" dirty="0" smtClean="0">
                <a:solidFill>
                  <a:srgbClr val="FF0000"/>
                </a:solidFill>
                <a:latin typeface="Times New Roman" panose="02020603050405020304" pitchFamily="18" charset="0"/>
                <a:ea typeface="Times New Roman" panose="02020603050405020304" pitchFamily="18" charset="0"/>
              </a:rPr>
              <a:t>H</a:t>
            </a:r>
            <a:r>
              <a:rPr lang="en-US" sz="3600" baseline="-25000" dirty="0" smtClean="0">
                <a:solidFill>
                  <a:srgbClr val="FF0000"/>
                </a:solidFill>
                <a:latin typeface="Times New Roman" panose="02020603050405020304" pitchFamily="18" charset="0"/>
                <a:ea typeface="Times New Roman" panose="02020603050405020304" pitchFamily="18" charset="0"/>
              </a:rPr>
              <a:t>6</a:t>
            </a:r>
            <a:r>
              <a:rPr lang="en-US" sz="3600" dirty="0" smtClean="0">
                <a:solidFill>
                  <a:srgbClr val="FF0000"/>
                </a:solidFill>
                <a:latin typeface="Times New Roman" panose="02020603050405020304" pitchFamily="18" charset="0"/>
                <a:ea typeface="Times New Roman" panose="02020603050405020304" pitchFamily="18" charset="0"/>
              </a:rPr>
              <a:t>, C</a:t>
            </a:r>
            <a:r>
              <a:rPr lang="en-US" sz="3600" baseline="-25000" dirty="0" smtClean="0">
                <a:solidFill>
                  <a:srgbClr val="FF0000"/>
                </a:solidFill>
                <a:latin typeface="Times New Roman" panose="02020603050405020304" pitchFamily="18" charset="0"/>
                <a:ea typeface="Times New Roman" panose="02020603050405020304" pitchFamily="18" charset="0"/>
              </a:rPr>
              <a:t>3</a:t>
            </a:r>
            <a:r>
              <a:rPr lang="en-US" sz="3600" dirty="0" smtClean="0">
                <a:solidFill>
                  <a:srgbClr val="FF0000"/>
                </a:solidFill>
                <a:latin typeface="Times New Roman" panose="02020603050405020304" pitchFamily="18" charset="0"/>
                <a:ea typeface="Times New Roman" panose="02020603050405020304" pitchFamily="18" charset="0"/>
              </a:rPr>
              <a:t>H</a:t>
            </a:r>
            <a:r>
              <a:rPr lang="en-US" sz="3600" baseline="-25000" dirty="0" smtClean="0">
                <a:solidFill>
                  <a:srgbClr val="FF0000"/>
                </a:solidFill>
                <a:latin typeface="Times New Roman" panose="02020603050405020304" pitchFamily="18" charset="0"/>
                <a:ea typeface="Times New Roman" panose="02020603050405020304" pitchFamily="18" charset="0"/>
              </a:rPr>
              <a:t>8</a:t>
            </a:r>
            <a:r>
              <a:rPr lang="en-US" sz="3600" dirty="0" smtClean="0">
                <a:solidFill>
                  <a:srgbClr val="FF0000"/>
                </a:solidFill>
                <a:latin typeface="Times New Roman" panose="02020603050405020304" pitchFamily="18" charset="0"/>
                <a:ea typeface="Times New Roman" panose="02020603050405020304" pitchFamily="18" charset="0"/>
              </a:rPr>
              <a:t>, C</a:t>
            </a:r>
            <a:r>
              <a:rPr lang="en-US" sz="3600" baseline="-25000" dirty="0" smtClean="0">
                <a:solidFill>
                  <a:srgbClr val="FF0000"/>
                </a:solidFill>
                <a:latin typeface="Times New Roman" panose="02020603050405020304" pitchFamily="18" charset="0"/>
                <a:ea typeface="Times New Roman" panose="02020603050405020304" pitchFamily="18" charset="0"/>
              </a:rPr>
              <a:t>4</a:t>
            </a:r>
            <a:r>
              <a:rPr lang="en-US" sz="3600" dirty="0" smtClean="0">
                <a:solidFill>
                  <a:srgbClr val="FF0000"/>
                </a:solidFill>
                <a:latin typeface="Times New Roman" panose="02020603050405020304" pitchFamily="18" charset="0"/>
                <a:ea typeface="Times New Roman" panose="02020603050405020304" pitchFamily="18" charset="0"/>
              </a:rPr>
              <a:t>H</a:t>
            </a:r>
            <a:r>
              <a:rPr lang="en-US" sz="3600" baseline="-25000" dirty="0" smtClean="0">
                <a:solidFill>
                  <a:srgbClr val="FF0000"/>
                </a:solidFill>
                <a:latin typeface="Times New Roman" panose="02020603050405020304" pitchFamily="18" charset="0"/>
                <a:ea typeface="Times New Roman" panose="02020603050405020304" pitchFamily="18" charset="0"/>
              </a:rPr>
              <a:t>10</a:t>
            </a:r>
            <a:r>
              <a:rPr lang="en-US" sz="3600" dirty="0" smtClean="0">
                <a:solidFill>
                  <a:srgbClr val="FF0000"/>
                </a:solidFill>
                <a:latin typeface="Times New Roman" panose="02020603050405020304" pitchFamily="18" charset="0"/>
                <a:ea typeface="Times New Roman" panose="02020603050405020304" pitchFamily="18" charset="0"/>
              </a:rPr>
              <a:t>, …</a:t>
            </a:r>
            <a:endParaRPr lang="en-US" sz="36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32015113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4" name="Freeform 3"/>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600" b="1" kern="1200" dirty="0" smtClean="0">
                <a:solidFill>
                  <a:srgbClr val="FF0000"/>
                </a:solidFill>
              </a:rPr>
              <a:t>I. </a:t>
            </a:r>
            <a:r>
              <a:rPr lang="en-US" sz="3600" b="1" dirty="0" smtClean="0">
                <a:solidFill>
                  <a:srgbClr val="FF0000"/>
                </a:solidFill>
              </a:rPr>
              <a:t>KHÁI NIỆM VỀ ALKANE</a:t>
            </a:r>
            <a:endParaRPr lang="en-US" sz="3600" b="1" kern="1200" dirty="0">
              <a:solidFill>
                <a:srgbClr val="FF0000"/>
              </a:solidFill>
            </a:endParaRPr>
          </a:p>
        </p:txBody>
      </p:sp>
      <p:sp>
        <p:nvSpPr>
          <p:cNvPr id="5" name="Freeform 4"/>
          <p:cNvSpPr/>
          <p:nvPr/>
        </p:nvSpPr>
        <p:spPr>
          <a:xfrm>
            <a:off x="986970" y="653143"/>
            <a:ext cx="9463315"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en-US" sz="3600" b="1" kern="1200" dirty="0" smtClean="0">
                <a:solidFill>
                  <a:srgbClr val="FF0000"/>
                </a:solidFill>
              </a:rPr>
              <a:t>2</a:t>
            </a:r>
            <a:r>
              <a:rPr lang="vi-VN" sz="3600" b="1" kern="1200" dirty="0" smtClean="0">
                <a:solidFill>
                  <a:srgbClr val="FF0000"/>
                </a:solidFill>
              </a:rPr>
              <a:t>. </a:t>
            </a:r>
            <a:r>
              <a:rPr lang="en-US" sz="3600" b="1" kern="1200" dirty="0" err="1" smtClean="0">
                <a:solidFill>
                  <a:srgbClr val="FF0000"/>
                </a:solidFill>
              </a:rPr>
              <a:t>Khái</a:t>
            </a:r>
            <a:r>
              <a:rPr lang="en-US" sz="3600" b="1" kern="1200" dirty="0" smtClean="0">
                <a:solidFill>
                  <a:srgbClr val="FF0000"/>
                </a:solidFill>
              </a:rPr>
              <a:t> </a:t>
            </a:r>
            <a:r>
              <a:rPr lang="en-US" sz="3600" b="1" kern="1200" dirty="0" err="1" smtClean="0">
                <a:solidFill>
                  <a:srgbClr val="FF0000"/>
                </a:solidFill>
              </a:rPr>
              <a:t>niệm</a:t>
            </a:r>
            <a:r>
              <a:rPr lang="en-US" sz="3600" b="1" kern="1200" dirty="0" smtClean="0">
                <a:solidFill>
                  <a:srgbClr val="FF0000"/>
                </a:solidFill>
              </a:rPr>
              <a:t> </a:t>
            </a:r>
            <a:r>
              <a:rPr lang="en-US" sz="3600" b="1" kern="1200" dirty="0" err="1" smtClean="0">
                <a:solidFill>
                  <a:srgbClr val="FF0000"/>
                </a:solidFill>
              </a:rPr>
              <a:t>và</a:t>
            </a:r>
            <a:r>
              <a:rPr lang="en-US" sz="3600" b="1" kern="1200" dirty="0" smtClean="0">
                <a:solidFill>
                  <a:srgbClr val="FF0000"/>
                </a:solidFill>
              </a:rPr>
              <a:t> </a:t>
            </a:r>
            <a:r>
              <a:rPr lang="en-US" sz="3600" b="1" kern="1200" dirty="0" err="1" smtClean="0">
                <a:solidFill>
                  <a:srgbClr val="FF0000"/>
                </a:solidFill>
              </a:rPr>
              <a:t>công</a:t>
            </a:r>
            <a:r>
              <a:rPr lang="en-US" sz="3600" b="1" kern="1200" dirty="0" smtClean="0">
                <a:solidFill>
                  <a:srgbClr val="FF0000"/>
                </a:solidFill>
              </a:rPr>
              <a:t> </a:t>
            </a:r>
            <a:r>
              <a:rPr lang="en-US" sz="3600" b="1" kern="1200" dirty="0" err="1" smtClean="0">
                <a:solidFill>
                  <a:srgbClr val="FF0000"/>
                </a:solidFill>
              </a:rPr>
              <a:t>thức</a:t>
            </a:r>
            <a:r>
              <a:rPr lang="en-US" sz="3600" b="1" kern="1200" dirty="0" smtClean="0">
                <a:solidFill>
                  <a:srgbClr val="FF0000"/>
                </a:solidFill>
              </a:rPr>
              <a:t> </a:t>
            </a:r>
            <a:r>
              <a:rPr lang="en-US" sz="3600" b="1" kern="1200" dirty="0" err="1" smtClean="0">
                <a:solidFill>
                  <a:srgbClr val="FF0000"/>
                </a:solidFill>
              </a:rPr>
              <a:t>chung</a:t>
            </a:r>
            <a:r>
              <a:rPr lang="en-US" sz="3600" b="1" kern="1200" dirty="0" smtClean="0">
                <a:solidFill>
                  <a:srgbClr val="FF0000"/>
                </a:solidFill>
              </a:rPr>
              <a:t> </a:t>
            </a:r>
            <a:r>
              <a:rPr lang="en-US" sz="3600" b="1" kern="1200" dirty="0" err="1" smtClean="0">
                <a:solidFill>
                  <a:srgbClr val="FF0000"/>
                </a:solidFill>
              </a:rPr>
              <a:t>alkane</a:t>
            </a:r>
            <a:endParaRPr lang="en-US" sz="3600" b="1" kern="1200" dirty="0">
              <a:solidFill>
                <a:srgbClr val="FF0000"/>
              </a:solidFill>
            </a:endParaRPr>
          </a:p>
        </p:txBody>
      </p:sp>
      <p:sp>
        <p:nvSpPr>
          <p:cNvPr id="6" name="Google Shape;487;p3"/>
          <p:cNvSpPr/>
          <p:nvPr/>
        </p:nvSpPr>
        <p:spPr>
          <a:xfrm>
            <a:off x="440376" y="1451429"/>
            <a:ext cx="11069451" cy="1843313"/>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just"/>
            <a:r>
              <a:rPr lang="en-US" sz="3600" b="1" dirty="0" err="1" smtClean="0">
                <a:solidFill>
                  <a:srgbClr val="002060"/>
                </a:solidFill>
                <a:latin typeface="Times New Roman" pitchFamily="18" charset="0"/>
                <a:ea typeface="Arima"/>
                <a:cs typeface="Times New Roman" pitchFamily="18" charset="0"/>
                <a:sym typeface="Arima"/>
              </a:rPr>
              <a:t>Chú</a:t>
            </a:r>
            <a:r>
              <a:rPr lang="en-US" sz="3600" b="1" dirty="0" smtClean="0">
                <a:solidFill>
                  <a:srgbClr val="002060"/>
                </a:solidFill>
                <a:latin typeface="Times New Roman" pitchFamily="18" charset="0"/>
                <a:ea typeface="Arima"/>
                <a:cs typeface="Times New Roman" pitchFamily="18" charset="0"/>
                <a:sym typeface="Arima"/>
              </a:rPr>
              <a:t> ý: </a:t>
            </a:r>
            <a:r>
              <a:rPr lang="en-US" sz="3600" dirty="0" err="1" smtClean="0">
                <a:solidFill>
                  <a:srgbClr val="002060"/>
                </a:solidFill>
                <a:latin typeface="Times New Roman" pitchFamily="18" charset="0"/>
                <a:ea typeface="Arima"/>
                <a:cs typeface="Times New Roman" pitchFamily="18" charset="0"/>
                <a:sym typeface="Arima"/>
              </a:rPr>
              <a:t>Bậc</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của</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một</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nguyên</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tử</a:t>
            </a:r>
            <a:r>
              <a:rPr lang="en-US" sz="3600" dirty="0" smtClean="0">
                <a:solidFill>
                  <a:srgbClr val="002060"/>
                </a:solidFill>
                <a:latin typeface="Times New Roman" pitchFamily="18" charset="0"/>
                <a:ea typeface="Arima"/>
                <a:cs typeface="Times New Roman" pitchFamily="18" charset="0"/>
                <a:sym typeface="Arima"/>
              </a:rPr>
              <a:t> carbon </a:t>
            </a:r>
            <a:r>
              <a:rPr lang="en-US" sz="3600" dirty="0" err="1" smtClean="0">
                <a:solidFill>
                  <a:srgbClr val="002060"/>
                </a:solidFill>
                <a:latin typeface="Times New Roman" pitchFamily="18" charset="0"/>
                <a:ea typeface="Arima"/>
                <a:cs typeface="Times New Roman" pitchFamily="18" charset="0"/>
                <a:sym typeface="Arima"/>
              </a:rPr>
              <a:t>trong</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phân</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tử</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alkane</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được</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xác</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định</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bằng</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số</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nguyên</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tử</a:t>
            </a:r>
            <a:r>
              <a:rPr lang="en-US" sz="3600" dirty="0" smtClean="0">
                <a:solidFill>
                  <a:srgbClr val="002060"/>
                </a:solidFill>
                <a:latin typeface="Times New Roman" pitchFamily="18" charset="0"/>
                <a:ea typeface="Arima"/>
                <a:cs typeface="Times New Roman" pitchFamily="18" charset="0"/>
                <a:sym typeface="Arima"/>
              </a:rPr>
              <a:t> carbon </a:t>
            </a:r>
            <a:r>
              <a:rPr lang="en-US" sz="3600" dirty="0" err="1" smtClean="0">
                <a:solidFill>
                  <a:srgbClr val="002060"/>
                </a:solidFill>
                <a:latin typeface="Times New Roman" pitchFamily="18" charset="0"/>
                <a:ea typeface="Arima"/>
                <a:cs typeface="Times New Roman" pitchFamily="18" charset="0"/>
                <a:sym typeface="Arima"/>
              </a:rPr>
              <a:t>liên</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kết</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trực</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tiếp</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với</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nguyên</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tử</a:t>
            </a:r>
            <a:r>
              <a:rPr lang="en-US" sz="3600" dirty="0" smtClean="0">
                <a:solidFill>
                  <a:srgbClr val="002060"/>
                </a:solidFill>
                <a:latin typeface="Times New Roman" pitchFamily="18" charset="0"/>
                <a:ea typeface="Arima"/>
                <a:cs typeface="Times New Roman" pitchFamily="18" charset="0"/>
                <a:sym typeface="Arima"/>
              </a:rPr>
              <a:t> carbon </a:t>
            </a:r>
            <a:r>
              <a:rPr lang="en-US" sz="3600" dirty="0" err="1" smtClean="0">
                <a:solidFill>
                  <a:srgbClr val="002060"/>
                </a:solidFill>
                <a:latin typeface="Times New Roman" pitchFamily="18" charset="0"/>
                <a:ea typeface="Arima"/>
                <a:cs typeface="Times New Roman" pitchFamily="18" charset="0"/>
                <a:sym typeface="Arima"/>
              </a:rPr>
              <a:t>đó</a:t>
            </a:r>
            <a:r>
              <a:rPr lang="en-US" sz="3600" dirty="0" smtClean="0">
                <a:solidFill>
                  <a:srgbClr val="002060"/>
                </a:solidFill>
                <a:latin typeface="Times New Roman" pitchFamily="18" charset="0"/>
                <a:ea typeface="Arima"/>
                <a:cs typeface="Times New Roman" pitchFamily="18" charset="0"/>
                <a:sym typeface="Arima"/>
              </a:rPr>
              <a:t>. </a:t>
            </a:r>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4" name="Freeform 3"/>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600" b="1" kern="1200" dirty="0" smtClean="0">
                <a:solidFill>
                  <a:srgbClr val="FF0000"/>
                </a:solidFill>
              </a:rPr>
              <a:t>I. </a:t>
            </a:r>
            <a:r>
              <a:rPr lang="en-US" sz="3600" b="1" dirty="0" smtClean="0">
                <a:solidFill>
                  <a:srgbClr val="FF0000"/>
                </a:solidFill>
              </a:rPr>
              <a:t>KHÁI NIỆM VỀ ALKANE</a:t>
            </a:r>
            <a:endParaRPr lang="en-US" sz="3600" b="1" kern="1200" dirty="0">
              <a:solidFill>
                <a:srgbClr val="FF0000"/>
              </a:solidFill>
            </a:endParaRPr>
          </a:p>
        </p:txBody>
      </p:sp>
      <p:sp>
        <p:nvSpPr>
          <p:cNvPr id="5" name="Freeform 4"/>
          <p:cNvSpPr/>
          <p:nvPr/>
        </p:nvSpPr>
        <p:spPr>
          <a:xfrm>
            <a:off x="986970" y="653143"/>
            <a:ext cx="9463315"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en-US" sz="3600" b="1" kern="1200" dirty="0" smtClean="0">
                <a:solidFill>
                  <a:srgbClr val="FF0000"/>
                </a:solidFill>
              </a:rPr>
              <a:t>2</a:t>
            </a:r>
            <a:r>
              <a:rPr lang="vi-VN" sz="3600" b="1" kern="1200" dirty="0" smtClean="0">
                <a:solidFill>
                  <a:srgbClr val="FF0000"/>
                </a:solidFill>
              </a:rPr>
              <a:t>. </a:t>
            </a:r>
            <a:r>
              <a:rPr lang="en-US" sz="3600" b="1" kern="1200" dirty="0" err="1" smtClean="0">
                <a:solidFill>
                  <a:srgbClr val="FF0000"/>
                </a:solidFill>
              </a:rPr>
              <a:t>Khái</a:t>
            </a:r>
            <a:r>
              <a:rPr lang="en-US" sz="3600" b="1" kern="1200" dirty="0" smtClean="0">
                <a:solidFill>
                  <a:srgbClr val="FF0000"/>
                </a:solidFill>
              </a:rPr>
              <a:t> </a:t>
            </a:r>
            <a:r>
              <a:rPr lang="en-US" sz="3600" b="1" kern="1200" dirty="0" err="1" smtClean="0">
                <a:solidFill>
                  <a:srgbClr val="FF0000"/>
                </a:solidFill>
              </a:rPr>
              <a:t>niệm</a:t>
            </a:r>
            <a:r>
              <a:rPr lang="en-US" sz="3600" b="1" kern="1200" dirty="0" smtClean="0">
                <a:solidFill>
                  <a:srgbClr val="FF0000"/>
                </a:solidFill>
              </a:rPr>
              <a:t> </a:t>
            </a:r>
            <a:r>
              <a:rPr lang="en-US" sz="3600" b="1" kern="1200" dirty="0" err="1" smtClean="0">
                <a:solidFill>
                  <a:srgbClr val="FF0000"/>
                </a:solidFill>
              </a:rPr>
              <a:t>và</a:t>
            </a:r>
            <a:r>
              <a:rPr lang="en-US" sz="3600" b="1" kern="1200" dirty="0" smtClean="0">
                <a:solidFill>
                  <a:srgbClr val="FF0000"/>
                </a:solidFill>
              </a:rPr>
              <a:t> </a:t>
            </a:r>
            <a:r>
              <a:rPr lang="en-US" sz="3600" b="1" kern="1200" dirty="0" err="1" smtClean="0">
                <a:solidFill>
                  <a:srgbClr val="FF0000"/>
                </a:solidFill>
              </a:rPr>
              <a:t>công</a:t>
            </a:r>
            <a:r>
              <a:rPr lang="en-US" sz="3600" b="1" kern="1200" dirty="0" smtClean="0">
                <a:solidFill>
                  <a:srgbClr val="FF0000"/>
                </a:solidFill>
              </a:rPr>
              <a:t> </a:t>
            </a:r>
            <a:r>
              <a:rPr lang="en-US" sz="3600" b="1" kern="1200" dirty="0" err="1" smtClean="0">
                <a:solidFill>
                  <a:srgbClr val="FF0000"/>
                </a:solidFill>
              </a:rPr>
              <a:t>thức</a:t>
            </a:r>
            <a:r>
              <a:rPr lang="en-US" sz="3600" b="1" kern="1200" dirty="0" smtClean="0">
                <a:solidFill>
                  <a:srgbClr val="FF0000"/>
                </a:solidFill>
              </a:rPr>
              <a:t> </a:t>
            </a:r>
            <a:r>
              <a:rPr lang="en-US" sz="3600" b="1" kern="1200" dirty="0" err="1" smtClean="0">
                <a:solidFill>
                  <a:srgbClr val="FF0000"/>
                </a:solidFill>
              </a:rPr>
              <a:t>chung</a:t>
            </a:r>
            <a:r>
              <a:rPr lang="en-US" sz="3600" b="1" kern="1200" dirty="0" smtClean="0">
                <a:solidFill>
                  <a:srgbClr val="FF0000"/>
                </a:solidFill>
              </a:rPr>
              <a:t> </a:t>
            </a:r>
            <a:r>
              <a:rPr lang="en-US" sz="3600" b="1" kern="1200" dirty="0" err="1" smtClean="0">
                <a:solidFill>
                  <a:srgbClr val="FF0000"/>
                </a:solidFill>
              </a:rPr>
              <a:t>alkane</a:t>
            </a:r>
            <a:endParaRPr lang="en-US" sz="3600" b="1" kern="1200" dirty="0">
              <a:solidFill>
                <a:srgbClr val="FF0000"/>
              </a:solidFill>
            </a:endParaRPr>
          </a:p>
        </p:txBody>
      </p:sp>
      <p:sp>
        <p:nvSpPr>
          <p:cNvPr id="7" name="Google Shape;487;p3"/>
          <p:cNvSpPr/>
          <p:nvPr/>
        </p:nvSpPr>
        <p:spPr>
          <a:xfrm>
            <a:off x="469405" y="1785258"/>
            <a:ext cx="11069451" cy="1915886"/>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just"/>
            <a:r>
              <a:rPr lang="en-US" sz="3600" b="1" i="0" u="none" strike="noStrike" cap="none" dirty="0" err="1" smtClean="0">
                <a:solidFill>
                  <a:srgbClr val="002060"/>
                </a:solidFill>
                <a:latin typeface="Times New Roman" pitchFamily="18" charset="0"/>
                <a:ea typeface="Arima Medium"/>
                <a:cs typeface="Times New Roman" pitchFamily="18" charset="0"/>
                <a:sym typeface="Arima"/>
              </a:rPr>
              <a:t>Câu</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6 .</a:t>
            </a:r>
            <a:r>
              <a:rPr lang="en-US" sz="3600" i="0" u="none" strike="noStrike" cap="none" dirty="0" smtClean="0">
                <a:solidFill>
                  <a:srgbClr val="002060"/>
                </a:solidFill>
                <a:latin typeface="Times New Roman" pitchFamily="18" charset="0"/>
                <a:ea typeface="Arima Medium"/>
                <a:cs typeface="Times New Roman" pitchFamily="18" charset="0"/>
                <a:sym typeface="Arima"/>
              </a:rPr>
              <a:t>  </a:t>
            </a:r>
            <a:r>
              <a:rPr lang="en-US" sz="3600" i="0" u="none" strike="noStrike" cap="none" dirty="0" err="1" smtClean="0">
                <a:solidFill>
                  <a:srgbClr val="002060"/>
                </a:solidFill>
                <a:latin typeface="Times New Roman" pitchFamily="18" charset="0"/>
                <a:ea typeface="Arima Medium"/>
                <a:cs typeface="Times New Roman" pitchFamily="18" charset="0"/>
                <a:sym typeface="Arima"/>
              </a:rPr>
              <a:t>Xác</a:t>
            </a:r>
            <a:r>
              <a:rPr lang="en-US" sz="3600" i="0" u="none" strike="noStrike" cap="none" dirty="0" smtClean="0">
                <a:solidFill>
                  <a:srgbClr val="002060"/>
                </a:solidFill>
                <a:latin typeface="Times New Roman" pitchFamily="18" charset="0"/>
                <a:ea typeface="Arima Medium"/>
                <a:cs typeface="Times New Roman" pitchFamily="18" charset="0"/>
                <a:sym typeface="Arima"/>
              </a:rPr>
              <a:t> </a:t>
            </a:r>
            <a:r>
              <a:rPr lang="en-US" sz="3600" i="0" u="none" strike="noStrike" cap="none" dirty="0" err="1" smtClean="0">
                <a:solidFill>
                  <a:srgbClr val="002060"/>
                </a:solidFill>
                <a:latin typeface="Times New Roman" pitchFamily="18" charset="0"/>
                <a:ea typeface="Arima Medium"/>
                <a:cs typeface="Times New Roman" pitchFamily="18" charset="0"/>
                <a:sym typeface="Arima"/>
              </a:rPr>
              <a:t>định</a:t>
            </a:r>
            <a:r>
              <a:rPr lang="en-US" sz="3600" i="0" u="none" strike="noStrike" cap="none" dirty="0" smtClean="0">
                <a:solidFill>
                  <a:srgbClr val="002060"/>
                </a:solidFill>
                <a:latin typeface="Times New Roman" pitchFamily="18" charset="0"/>
                <a:ea typeface="Arima Medium"/>
                <a:cs typeface="Times New Roman" pitchFamily="18" charset="0"/>
                <a:sym typeface="Arima"/>
              </a:rPr>
              <a:t> </a:t>
            </a:r>
            <a:r>
              <a:rPr lang="en-US" sz="3600" i="0" u="none" strike="noStrike" cap="none" dirty="0" err="1" smtClean="0">
                <a:solidFill>
                  <a:srgbClr val="002060"/>
                </a:solidFill>
                <a:latin typeface="Times New Roman" pitchFamily="18" charset="0"/>
                <a:ea typeface="Arima Medium"/>
                <a:cs typeface="Times New Roman" pitchFamily="18" charset="0"/>
                <a:sym typeface="Arima"/>
              </a:rPr>
              <a:t>bậc</a:t>
            </a:r>
            <a:r>
              <a:rPr lang="en-US" sz="3600" i="0" u="none" strike="noStrike" cap="none" dirty="0" smtClean="0">
                <a:solidFill>
                  <a:srgbClr val="002060"/>
                </a:solidFill>
                <a:latin typeface="Times New Roman" pitchFamily="18" charset="0"/>
                <a:ea typeface="Arima Medium"/>
                <a:cs typeface="Times New Roman" pitchFamily="18" charset="0"/>
                <a:sym typeface="Arima"/>
              </a:rPr>
              <a:t> </a:t>
            </a:r>
            <a:r>
              <a:rPr lang="en-US" sz="3600" i="0" u="none" strike="noStrike" cap="none" dirty="0" err="1" smtClean="0">
                <a:solidFill>
                  <a:srgbClr val="002060"/>
                </a:solidFill>
                <a:latin typeface="Times New Roman" pitchFamily="18" charset="0"/>
                <a:ea typeface="Arima Medium"/>
                <a:cs typeface="Times New Roman" pitchFamily="18" charset="0"/>
                <a:sym typeface="Arima"/>
              </a:rPr>
              <a:t>của</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nguyên</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tử</a:t>
            </a:r>
            <a:r>
              <a:rPr lang="en-US" sz="3600" dirty="0" smtClean="0">
                <a:solidFill>
                  <a:srgbClr val="002060"/>
                </a:solidFill>
                <a:latin typeface="Times New Roman" pitchFamily="18" charset="0"/>
                <a:ea typeface="Arima"/>
                <a:cs typeface="Times New Roman" pitchFamily="18" charset="0"/>
                <a:sym typeface="Arima"/>
              </a:rPr>
              <a:t> carbon </a:t>
            </a:r>
            <a:r>
              <a:rPr lang="en-US" sz="3600" dirty="0" err="1" smtClean="0">
                <a:solidFill>
                  <a:srgbClr val="002060"/>
                </a:solidFill>
                <a:latin typeface="Times New Roman" pitchFamily="18" charset="0"/>
                <a:ea typeface="Arima"/>
                <a:cs typeface="Times New Roman" pitchFamily="18" charset="0"/>
                <a:sym typeface="Arima"/>
              </a:rPr>
              <a:t>trong</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các</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phân</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tử</a:t>
            </a:r>
            <a:r>
              <a:rPr lang="en-US" sz="3600" dirty="0" smtClean="0">
                <a:solidFill>
                  <a:srgbClr val="002060"/>
                </a:solidFill>
                <a:latin typeface="Times New Roman" pitchFamily="18" charset="0"/>
                <a:ea typeface="Arima"/>
                <a:cs typeface="Times New Roman" pitchFamily="18" charset="0"/>
                <a:sym typeface="Arima"/>
              </a:rPr>
              <a:t> </a:t>
            </a:r>
            <a:r>
              <a:rPr lang="en-US" sz="3600" dirty="0" err="1" smtClean="0">
                <a:solidFill>
                  <a:srgbClr val="002060"/>
                </a:solidFill>
                <a:latin typeface="Times New Roman" pitchFamily="18" charset="0"/>
                <a:ea typeface="Arima"/>
                <a:cs typeface="Times New Roman" pitchFamily="18" charset="0"/>
                <a:sym typeface="Arima"/>
              </a:rPr>
              <a:t>sau</a:t>
            </a:r>
            <a:r>
              <a:rPr lang="en-US" sz="3600" dirty="0" smtClean="0">
                <a:solidFill>
                  <a:srgbClr val="002060"/>
                </a:solidFill>
                <a:latin typeface="Times New Roman" pitchFamily="18" charset="0"/>
                <a:ea typeface="Arima"/>
                <a:cs typeface="Times New Roman" pitchFamily="18" charset="0"/>
                <a:sym typeface="Arima"/>
              </a:rPr>
              <a:t>: </a:t>
            </a:r>
            <a:r>
              <a:rPr lang="en-US" sz="3600" i="0" u="none" strike="noStrike" cap="none" dirty="0" smtClean="0">
                <a:solidFill>
                  <a:srgbClr val="002060"/>
                </a:solidFill>
                <a:latin typeface="Times New Roman" pitchFamily="18" charset="0"/>
                <a:ea typeface="Arima Medium"/>
                <a:cs typeface="Times New Roman" pitchFamily="18" charset="0"/>
                <a:sym typeface="Arima"/>
              </a:rPr>
              <a:t> </a:t>
            </a:r>
          </a:p>
          <a:p>
            <a:pPr lvl="0" algn="ctr"/>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pic>
        <p:nvPicPr>
          <p:cNvPr id="8" name="Picture 15"/>
          <p:cNvPicPr>
            <a:picLocks noChangeAspect="1" noChangeArrowheads="1"/>
          </p:cNvPicPr>
          <p:nvPr/>
        </p:nvPicPr>
        <p:blipFill>
          <a:blip r:embed="rId2">
            <a:extLst>
              <a:ext uri="{28A0092B-C50C-407E-A947-70E740481C1C}">
                <a14:useLocalDpi xmlns="" xmlns:a14="http://schemas.microsoft.com/office/drawing/2010/main" val="0"/>
              </a:ext>
            </a:extLst>
          </a:blip>
          <a:srcRect r="54465" b="21992"/>
          <a:stretch>
            <a:fillRect/>
          </a:stretch>
        </p:blipFill>
        <p:spPr bwMode="auto">
          <a:xfrm>
            <a:off x="1143216" y="3989987"/>
            <a:ext cx="4226077" cy="2352412"/>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17"/>
          <p:cNvPicPr>
            <a:picLocks noChangeAspect="1" noChangeArrowheads="1"/>
          </p:cNvPicPr>
          <p:nvPr/>
        </p:nvPicPr>
        <p:blipFill>
          <a:blip r:embed="rId2">
            <a:extLst>
              <a:ext uri="{28A0092B-C50C-407E-A947-70E740481C1C}">
                <a14:useLocalDpi xmlns="" xmlns:a14="http://schemas.microsoft.com/office/drawing/2010/main" val="0"/>
              </a:ext>
            </a:extLst>
          </a:blip>
          <a:srcRect l="53836"/>
          <a:stretch>
            <a:fillRect/>
          </a:stretch>
        </p:blipFill>
        <p:spPr bwMode="auto">
          <a:xfrm>
            <a:off x="7316722" y="3950033"/>
            <a:ext cx="3246850" cy="2544157"/>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4" name="Freeform 3"/>
          <p:cNvSpPr/>
          <p:nvPr/>
        </p:nvSpPr>
        <p:spPr>
          <a:xfrm>
            <a:off x="0" y="0"/>
            <a:ext cx="7293244" cy="717269"/>
          </a:xfrm>
          <a:custGeom>
            <a:avLst/>
            <a:gdLst>
              <a:gd name="connsiteX0" fmla="*/ 0 w 7293244"/>
              <a:gd name="connsiteY0" fmla="*/ 0 h 717269"/>
              <a:gd name="connsiteX1" fmla="*/ 7293244 w 7293244"/>
              <a:gd name="connsiteY1" fmla="*/ 0 h 717269"/>
              <a:gd name="connsiteX2" fmla="*/ 7293244 w 7293244"/>
              <a:gd name="connsiteY2" fmla="*/ 717269 h 717269"/>
              <a:gd name="connsiteX3" fmla="*/ 0 w 7293244"/>
              <a:gd name="connsiteY3" fmla="*/ 717269 h 717269"/>
              <a:gd name="connsiteX4" fmla="*/ 0 w 7293244"/>
              <a:gd name="connsiteY4" fmla="*/ 0 h 7172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3244" h="717269">
                <a:moveTo>
                  <a:pt x="0" y="0"/>
                </a:moveTo>
                <a:lnTo>
                  <a:pt x="7293244" y="0"/>
                </a:lnTo>
                <a:lnTo>
                  <a:pt x="7293244" y="717269"/>
                </a:lnTo>
                <a:lnTo>
                  <a:pt x="0" y="717269"/>
                </a:lnTo>
                <a:lnTo>
                  <a:pt x="0" y="0"/>
                </a:lnTo>
                <a:close/>
              </a:path>
            </a:pathLst>
          </a:custGeom>
          <a:solidFill>
            <a:schemeClr val="bg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69332" tIns="93980" rIns="93980" bIns="93980" numCol="1" spcCol="1270" anchor="ctr" anchorCtr="0">
            <a:noAutofit/>
          </a:bodyPr>
          <a:lstStyle/>
          <a:p>
            <a:pPr lvl="0" algn="l" defTabSz="1644650">
              <a:lnSpc>
                <a:spcPct val="90000"/>
              </a:lnSpc>
              <a:spcBef>
                <a:spcPct val="0"/>
              </a:spcBef>
              <a:spcAft>
                <a:spcPct val="35000"/>
              </a:spcAft>
            </a:pPr>
            <a:r>
              <a:rPr lang="vi-VN" sz="3600" b="1" kern="1200" dirty="0" smtClean="0">
                <a:solidFill>
                  <a:srgbClr val="FF0000"/>
                </a:solidFill>
              </a:rPr>
              <a:t>I</a:t>
            </a:r>
            <a:r>
              <a:rPr lang="en-US" sz="3600" b="1" kern="1200" dirty="0" smtClean="0">
                <a:solidFill>
                  <a:srgbClr val="FF0000"/>
                </a:solidFill>
              </a:rPr>
              <a:t>I</a:t>
            </a:r>
            <a:r>
              <a:rPr lang="vi-VN" sz="3600" b="1" kern="1200" dirty="0" smtClean="0">
                <a:solidFill>
                  <a:srgbClr val="FF0000"/>
                </a:solidFill>
              </a:rPr>
              <a:t>. </a:t>
            </a:r>
            <a:r>
              <a:rPr lang="en-US" sz="3600" b="1" dirty="0" smtClean="0">
                <a:solidFill>
                  <a:srgbClr val="FF0000"/>
                </a:solidFill>
              </a:rPr>
              <a:t>DANH PHÁP ALKANE</a:t>
            </a:r>
            <a:endParaRPr lang="en-US" sz="3600" b="1" kern="1200" dirty="0">
              <a:solidFill>
                <a:srgbClr val="FF0000"/>
              </a:solidFill>
            </a:endParaRPr>
          </a:p>
        </p:txBody>
      </p:sp>
      <p:sp>
        <p:nvSpPr>
          <p:cNvPr id="5" name="Google Shape;487;p3"/>
          <p:cNvSpPr/>
          <p:nvPr/>
        </p:nvSpPr>
        <p:spPr>
          <a:xfrm>
            <a:off x="411348" y="1081314"/>
            <a:ext cx="11069451" cy="5776686"/>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ctr"/>
            <a:r>
              <a:rPr lang="en-US" sz="3600" b="1" i="0" u="none" strike="noStrike" cap="none" dirty="0" smtClean="0">
                <a:solidFill>
                  <a:srgbClr val="002060"/>
                </a:solidFill>
                <a:latin typeface="Times New Roman" pitchFamily="18" charset="0"/>
                <a:ea typeface="Arima Medium"/>
                <a:cs typeface="Times New Roman" pitchFamily="18" charset="0"/>
                <a:sym typeface="Arima"/>
              </a:rPr>
              <a:t>PHIẾU HỌC TẬP SỐ 2</a:t>
            </a:r>
          </a:p>
          <a:p>
            <a:pPr lvl="0" algn="just"/>
            <a:r>
              <a:rPr lang="en-US" sz="3600" b="1" i="0" u="none" strike="noStrike" cap="none" dirty="0" err="1" smtClean="0">
                <a:solidFill>
                  <a:srgbClr val="002060"/>
                </a:solidFill>
                <a:latin typeface="Times New Roman" pitchFamily="18" charset="0"/>
                <a:ea typeface="Arima Medium"/>
                <a:cs typeface="Times New Roman" pitchFamily="18" charset="0"/>
                <a:sym typeface="Arima"/>
              </a:rPr>
              <a:t>Câu</a:t>
            </a:r>
            <a:r>
              <a:rPr lang="en-US" sz="3600" b="1" i="0" u="none" strike="noStrike" cap="none" dirty="0" smtClean="0">
                <a:solidFill>
                  <a:srgbClr val="002060"/>
                </a:solidFill>
                <a:latin typeface="Times New Roman" pitchFamily="18" charset="0"/>
                <a:ea typeface="Arima Medium"/>
                <a:cs typeface="Times New Roman" pitchFamily="18" charset="0"/>
                <a:sym typeface="Arima"/>
              </a:rPr>
              <a:t> 1 .</a:t>
            </a:r>
            <a:r>
              <a:rPr lang="en-US" sz="3600" i="0" u="none" strike="noStrike" cap="none"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Hãy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trình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bày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cách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gọi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tên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theo</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danh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pháp</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thay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thế</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của</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alkane</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không</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phân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nhánh</a:t>
            </a:r>
            <a:r>
              <a:rPr lang="en-US" sz="3600" dirty="0" smtClean="0">
                <a:solidFill>
                  <a:srgbClr val="002060"/>
                </a:solidFill>
                <a:latin typeface="Times New Roman" pitchFamily="18" charset="0"/>
                <a:ea typeface="Arima Medium"/>
                <a:cs typeface="Times New Roman" pitchFamily="18" charset="0"/>
                <a:sym typeface="Arima"/>
              </a:rPr>
              <a:t>.</a:t>
            </a:r>
          </a:p>
          <a:p>
            <a:pPr algn="just"/>
            <a:r>
              <a:rPr lang="en-US" sz="3600" b="1" dirty="0" err="1" smtClean="0">
                <a:solidFill>
                  <a:srgbClr val="002060"/>
                </a:solidFill>
                <a:latin typeface="Times New Roman" pitchFamily="18" charset="0"/>
                <a:ea typeface="Arima Medium"/>
                <a:cs typeface="Times New Roman" pitchFamily="18" charset="0"/>
                <a:sym typeface="Arima"/>
              </a:rPr>
              <a:t>Câu</a:t>
            </a:r>
            <a:r>
              <a:rPr lang="en-US" sz="3600" b="1" dirty="0" smtClean="0">
                <a:solidFill>
                  <a:srgbClr val="002060"/>
                </a:solidFill>
                <a:latin typeface="Times New Roman" pitchFamily="18" charset="0"/>
                <a:ea typeface="Arima Medium"/>
                <a:cs typeface="Times New Roman" pitchFamily="18" charset="0"/>
                <a:sym typeface="Arima"/>
              </a:rPr>
              <a:t> 2 .</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Hãy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trình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bày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các</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bước</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và</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cách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gọi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tên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theo</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danh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pháp</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thay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thế</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của</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alkane</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phân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nhánh</a:t>
            </a:r>
            <a:r>
              <a:rPr lang="en-US" sz="3600" dirty="0" smtClean="0">
                <a:solidFill>
                  <a:srgbClr val="002060"/>
                </a:solidFill>
                <a:latin typeface="Times New Roman" pitchFamily="18" charset="0"/>
                <a:ea typeface="Arima Medium"/>
                <a:cs typeface="Times New Roman" pitchFamily="18" charset="0"/>
                <a:sym typeface="Arima"/>
              </a:rPr>
              <a:t>.</a:t>
            </a:r>
          </a:p>
          <a:p>
            <a:pPr algn="just"/>
            <a:r>
              <a:rPr lang="en-US" sz="3600" b="1" dirty="0" err="1" smtClean="0">
                <a:solidFill>
                  <a:srgbClr val="002060"/>
                </a:solidFill>
                <a:latin typeface="Times New Roman" pitchFamily="18" charset="0"/>
                <a:ea typeface="Arima Medium"/>
                <a:cs typeface="Times New Roman" pitchFamily="18" charset="0"/>
                <a:sym typeface="Arima"/>
              </a:rPr>
              <a:t>Câu</a:t>
            </a:r>
            <a:r>
              <a:rPr lang="en-US" sz="3600" b="1" dirty="0" smtClean="0">
                <a:solidFill>
                  <a:srgbClr val="002060"/>
                </a:solidFill>
                <a:latin typeface="Times New Roman" pitchFamily="18" charset="0"/>
                <a:ea typeface="Arima Medium"/>
                <a:cs typeface="Times New Roman" pitchFamily="18" charset="0"/>
                <a:sym typeface="Arima"/>
              </a:rPr>
              <a:t> 3 .</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Hãy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trình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bày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cách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gọi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tên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gốc</a:t>
            </a:r>
            <a:r>
              <a:rPr lang="en-US" sz="3600" dirty="0" smtClean="0">
                <a:solidFill>
                  <a:srgbClr val="002060"/>
                </a:solidFill>
                <a:latin typeface="Times New Roman" pitchFamily="18" charset="0"/>
                <a:ea typeface="Arima Medium"/>
                <a:cs typeface="Times New Roman" pitchFamily="18" charset="0"/>
                <a:sym typeface="Arima"/>
              </a:rPr>
              <a:t> alkyl</a:t>
            </a:r>
          </a:p>
          <a:p>
            <a:pPr algn="just"/>
            <a:r>
              <a:rPr lang="en-US" sz="3600" b="1" dirty="0" err="1" smtClean="0">
                <a:solidFill>
                  <a:srgbClr val="002060"/>
                </a:solidFill>
                <a:latin typeface="Times New Roman" pitchFamily="18" charset="0"/>
                <a:ea typeface="Arima Medium"/>
                <a:cs typeface="Times New Roman" pitchFamily="18" charset="0"/>
                <a:sym typeface="Arima"/>
              </a:rPr>
              <a:t>Câu</a:t>
            </a:r>
            <a:r>
              <a:rPr lang="en-US" sz="3600" b="1" dirty="0" smtClean="0">
                <a:solidFill>
                  <a:srgbClr val="002060"/>
                </a:solidFill>
                <a:latin typeface="Times New Roman" pitchFamily="18" charset="0"/>
                <a:ea typeface="Arima Medium"/>
                <a:cs typeface="Times New Roman" pitchFamily="18" charset="0"/>
                <a:sym typeface="Arima"/>
              </a:rPr>
              <a:t> 4. </a:t>
            </a:r>
            <a:r>
              <a:rPr lang="en-US" sz="3600" dirty="0" err="1" smtClean="0">
                <a:solidFill>
                  <a:srgbClr val="002060"/>
                </a:solidFill>
                <a:latin typeface="Times New Roman" pitchFamily="18" charset="0"/>
                <a:ea typeface="Arima Medium"/>
                <a:cs typeface="Times New Roman" pitchFamily="18" charset="0"/>
                <a:sym typeface="Arima"/>
              </a:rPr>
              <a:t>gọi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tên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theo</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danh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pháp</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thay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thế</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của</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alkane</a:t>
            </a:r>
            <a:endParaRPr lang="en-US" sz="3600" dirty="0" smtClean="0">
              <a:solidFill>
                <a:srgbClr val="002060"/>
              </a:solidFill>
              <a:latin typeface="Times New Roman" pitchFamily="18" charset="0"/>
              <a:ea typeface="Arima Medium"/>
              <a:cs typeface="Times New Roman" pitchFamily="18" charset="0"/>
              <a:sym typeface="Arima"/>
            </a:endParaRPr>
          </a:p>
          <a:p>
            <a:pPr lvl="0" algn="just"/>
            <a:endParaRPr lang="en-US" sz="3600" i="0" u="none" strike="noStrike" cap="none" dirty="0" smtClean="0">
              <a:solidFill>
                <a:srgbClr val="002060"/>
              </a:solidFill>
              <a:latin typeface="Times New Roman" pitchFamily="18" charset="0"/>
              <a:ea typeface="Arima Medium"/>
              <a:cs typeface="Times New Roman" pitchFamily="18" charset="0"/>
              <a:sym typeface="Arima"/>
            </a:endParaRPr>
          </a:p>
          <a:p>
            <a:pPr lvl="0" algn="ctr"/>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3300">
            <a:alpha val="0"/>
          </a:srgbClr>
        </a:solidFill>
        <a:effectLst/>
      </p:bgPr>
    </p:bg>
    <p:spTree>
      <p:nvGrpSpPr>
        <p:cNvPr id="1" name=""/>
        <p:cNvGrpSpPr/>
        <p:nvPr/>
      </p:nvGrpSpPr>
      <p:grpSpPr>
        <a:xfrm>
          <a:off x="0" y="0"/>
          <a:ext cx="0" cy="0"/>
          <a:chOff x="0" y="0"/>
          <a:chExt cx="0" cy="0"/>
        </a:xfrm>
      </p:grpSpPr>
      <p:sp>
        <p:nvSpPr>
          <p:cNvPr id="5" name="Google Shape;487;p3"/>
          <p:cNvSpPr/>
          <p:nvPr/>
        </p:nvSpPr>
        <p:spPr>
          <a:xfrm>
            <a:off x="571005" y="442686"/>
            <a:ext cx="11069451" cy="5043714"/>
          </a:xfrm>
          <a:prstGeom prst="roundRect">
            <a:avLst>
              <a:gd name="adj" fmla="val 16667"/>
            </a:avLst>
          </a:prstGeom>
          <a:solidFill>
            <a:schemeClr val="lt1"/>
          </a:solidFill>
          <a:ln w="19050" cap="flat" cmpd="sng">
            <a:solidFill>
              <a:schemeClr val="dk1"/>
            </a:solidFill>
            <a:prstDash val="dot"/>
            <a:round/>
            <a:headEnd type="none" w="sm" len="sm"/>
            <a:tailEnd type="none" w="sm" len="sm"/>
          </a:ln>
        </p:spPr>
        <p:txBody>
          <a:bodyPr spcFirstLastPara="1" wrap="square" lIns="91425" tIns="45700" rIns="91425" bIns="45700" anchor="ctr" anchorCtr="0">
            <a:noAutofit/>
          </a:bodyPr>
          <a:lstStyle/>
          <a:p>
            <a:pPr lvl="0" algn="ctr"/>
            <a:r>
              <a:rPr lang="en-US" sz="3600" b="1" i="0" u="none" strike="noStrike" cap="none" dirty="0" smtClean="0">
                <a:solidFill>
                  <a:srgbClr val="002060"/>
                </a:solidFill>
                <a:latin typeface="Times New Roman" pitchFamily="18" charset="0"/>
                <a:ea typeface="Arima Medium"/>
                <a:cs typeface="Times New Roman" pitchFamily="18" charset="0"/>
                <a:sym typeface="Arima"/>
              </a:rPr>
              <a:t>PHIẾU HỌC TẬP SỐ 2</a:t>
            </a:r>
          </a:p>
          <a:p>
            <a:pPr algn="just"/>
            <a:r>
              <a:rPr lang="en-US" sz="3600" b="1" dirty="0" err="1" smtClean="0">
                <a:solidFill>
                  <a:srgbClr val="002060"/>
                </a:solidFill>
                <a:latin typeface="Times New Roman" pitchFamily="18" charset="0"/>
                <a:ea typeface="Arima Medium"/>
                <a:cs typeface="Times New Roman" pitchFamily="18" charset="0"/>
                <a:sym typeface="Arima"/>
              </a:rPr>
              <a:t>Câu</a:t>
            </a:r>
            <a:r>
              <a:rPr lang="en-US" sz="3600" b="1" dirty="0" smtClean="0">
                <a:solidFill>
                  <a:srgbClr val="002060"/>
                </a:solidFill>
                <a:latin typeface="Times New Roman" pitchFamily="18" charset="0"/>
                <a:ea typeface="Arima Medium"/>
                <a:cs typeface="Times New Roman" pitchFamily="18" charset="0"/>
                <a:sym typeface="Arima"/>
              </a:rPr>
              <a:t> 4. </a:t>
            </a:r>
            <a:r>
              <a:rPr lang="en-US" sz="3600" dirty="0" err="1" smtClean="0">
                <a:solidFill>
                  <a:srgbClr val="002060"/>
                </a:solidFill>
                <a:latin typeface="Times New Roman" pitchFamily="18" charset="0"/>
                <a:ea typeface="Arima Medium"/>
                <a:cs typeface="Times New Roman" pitchFamily="18" charset="0"/>
                <a:sym typeface="Arima"/>
              </a:rPr>
              <a:t>gọi</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tên</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theo</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danh</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pháp</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thay</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thế</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của</a:t>
            </a:r>
            <a:r>
              <a:rPr lang="en-US" sz="3600" dirty="0" smtClean="0">
                <a:solidFill>
                  <a:srgbClr val="002060"/>
                </a:solidFill>
                <a:latin typeface="Times New Roman" pitchFamily="18" charset="0"/>
                <a:ea typeface="Arima Medium"/>
                <a:cs typeface="Times New Roman" pitchFamily="18" charset="0"/>
                <a:sym typeface="Arima"/>
              </a:rPr>
              <a:t> </a:t>
            </a:r>
            <a:r>
              <a:rPr lang="en-US" sz="3600" dirty="0" err="1" smtClean="0">
                <a:solidFill>
                  <a:srgbClr val="002060"/>
                </a:solidFill>
                <a:latin typeface="Times New Roman" pitchFamily="18" charset="0"/>
                <a:ea typeface="Arima Medium"/>
                <a:cs typeface="Times New Roman" pitchFamily="18" charset="0"/>
                <a:sym typeface="Arima"/>
              </a:rPr>
              <a:t>alkane</a:t>
            </a:r>
            <a:r>
              <a:rPr lang="en-US" sz="3600" dirty="0" smtClean="0">
                <a:solidFill>
                  <a:srgbClr val="002060"/>
                </a:solidFill>
                <a:latin typeface="Times New Roman" pitchFamily="18" charset="0"/>
                <a:ea typeface="Arima Medium"/>
                <a:cs typeface="Times New Roman" pitchFamily="18" charset="0"/>
                <a:sym typeface="Arima"/>
              </a:rPr>
              <a:t>:</a:t>
            </a:r>
          </a:p>
          <a:p>
            <a:pPr algn="just"/>
            <a:endParaRPr lang="en-US" sz="3600" dirty="0" smtClean="0">
              <a:solidFill>
                <a:srgbClr val="002060"/>
              </a:solidFill>
              <a:latin typeface="Times New Roman" pitchFamily="18" charset="0"/>
              <a:ea typeface="Arima Medium"/>
              <a:cs typeface="Times New Roman" pitchFamily="18" charset="0"/>
              <a:sym typeface="Arima"/>
            </a:endParaRPr>
          </a:p>
          <a:p>
            <a:pPr marL="742950" indent="-742950" algn="just">
              <a:buAutoNum type="alphaLcPeriod"/>
            </a:pPr>
            <a:r>
              <a:rPr lang="en-US" sz="3600" b="1" dirty="0" smtClean="0"/>
              <a:t>CH</a:t>
            </a:r>
            <a:r>
              <a:rPr lang="en-US" sz="3600" b="1" baseline="-25000" dirty="0" smtClean="0"/>
              <a:t>3</a:t>
            </a:r>
            <a:r>
              <a:rPr lang="en-US" sz="3600" b="1" dirty="0" smtClean="0"/>
              <a:t>–CH</a:t>
            </a:r>
            <a:r>
              <a:rPr lang="en-US" sz="3600" b="1" baseline="-25000" dirty="0" smtClean="0"/>
              <a:t>2</a:t>
            </a:r>
            <a:r>
              <a:rPr lang="en-US" sz="3600" b="1" dirty="0" smtClean="0"/>
              <a:t>–CH</a:t>
            </a:r>
            <a:r>
              <a:rPr lang="en-US" sz="3600" b="1" baseline="-25000" dirty="0" smtClean="0"/>
              <a:t>2</a:t>
            </a:r>
            <a:r>
              <a:rPr lang="en-US" sz="3600" b="1" dirty="0" smtClean="0"/>
              <a:t>–CH</a:t>
            </a:r>
            <a:r>
              <a:rPr lang="en-US" sz="3600" b="1" baseline="-25000" dirty="0" smtClean="0"/>
              <a:t>3       </a:t>
            </a:r>
            <a:r>
              <a:rPr lang="en-US" sz="3600" b="1" dirty="0" smtClean="0"/>
              <a:t>   </a:t>
            </a:r>
            <a:r>
              <a:rPr lang="en-US" sz="3600" i="0" u="none" strike="noStrike" cap="none" dirty="0" smtClean="0">
                <a:solidFill>
                  <a:srgbClr val="002060"/>
                </a:solidFill>
                <a:latin typeface="Times New Roman" pitchFamily="18" charset="0"/>
                <a:ea typeface="Arima Medium"/>
                <a:cs typeface="Times New Roman" pitchFamily="18" charset="0"/>
                <a:sym typeface="Arima"/>
              </a:rPr>
              <a:t>b. </a:t>
            </a:r>
          </a:p>
          <a:p>
            <a:pPr lvl="0" algn="just"/>
            <a:endParaRPr lang="en-US" sz="3600" b="1" i="0" u="none" strike="noStrike" cap="none" dirty="0" smtClean="0">
              <a:solidFill>
                <a:srgbClr val="002060"/>
              </a:solidFill>
              <a:latin typeface="Times New Roman" pitchFamily="18" charset="0"/>
              <a:ea typeface="Arima Medium"/>
              <a:cs typeface="Times New Roman" pitchFamily="18" charset="0"/>
              <a:sym typeface="Arima Medium"/>
            </a:endParaRPr>
          </a:p>
          <a:p>
            <a:pPr lvl="0" algn="just"/>
            <a:endParaRPr lang="en-US" sz="3600" b="1" i="0" u="none" strike="noStrike" cap="none" dirty="0" smtClean="0">
              <a:solidFill>
                <a:srgbClr val="002060"/>
              </a:solidFill>
              <a:latin typeface="Times New Roman" pitchFamily="18" charset="0"/>
              <a:ea typeface="Arima Medium"/>
              <a:cs typeface="Times New Roman" pitchFamily="18" charset="0"/>
              <a:sym typeface="Arima Medium"/>
            </a:endParaRPr>
          </a:p>
          <a:p>
            <a:pPr lvl="0" algn="just"/>
            <a:r>
              <a:rPr lang="en-US" sz="3600" b="1" dirty="0" smtClean="0">
                <a:solidFill>
                  <a:srgbClr val="002060"/>
                </a:solidFill>
                <a:latin typeface="Times New Roman" pitchFamily="18" charset="0"/>
                <a:ea typeface="Arima Medium"/>
                <a:cs typeface="Times New Roman" pitchFamily="18" charset="0"/>
                <a:sym typeface="Arima Medium"/>
              </a:rPr>
              <a:t>c.                                            d. </a:t>
            </a:r>
          </a:p>
          <a:p>
            <a:pPr lvl="0" algn="just"/>
            <a:endParaRPr lang="en-US" sz="3600" b="1" i="0" u="none" strike="noStrike" cap="none" dirty="0" smtClean="0">
              <a:solidFill>
                <a:srgbClr val="002060"/>
              </a:solidFill>
              <a:latin typeface="Times New Roman" pitchFamily="18" charset="0"/>
              <a:ea typeface="Arima Medium"/>
              <a:cs typeface="Times New Roman" pitchFamily="18" charset="0"/>
              <a:sym typeface="Arima Medium"/>
            </a:endParaRPr>
          </a:p>
          <a:p>
            <a:pPr lvl="0" algn="just"/>
            <a:endParaRPr sz="3600" b="1" i="0" u="none" strike="noStrike" cap="none">
              <a:solidFill>
                <a:srgbClr val="002060"/>
              </a:solidFill>
              <a:latin typeface="Times New Roman" pitchFamily="18" charset="0"/>
              <a:ea typeface="Arima Medium"/>
              <a:cs typeface="Times New Roman" pitchFamily="18" charset="0"/>
              <a:sym typeface="Arima Medium"/>
            </a:endParaRPr>
          </a:p>
        </p:txBody>
      </p:sp>
      <p:sp>
        <p:nvSpPr>
          <p:cNvPr id="102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25" name="Object 1"/>
          <p:cNvGraphicFramePr>
            <a:graphicFrameLocks noChangeAspect="1"/>
          </p:cNvGraphicFramePr>
          <p:nvPr/>
        </p:nvGraphicFramePr>
        <p:xfrm>
          <a:off x="6531429" y="2075542"/>
          <a:ext cx="2728686" cy="769257"/>
        </p:xfrm>
        <a:graphic>
          <a:graphicData uri="http://schemas.openxmlformats.org/presentationml/2006/ole">
            <p:oleObj spid="_x0000_s1025" r:id="rId3" imgW="1391081" imgH="237689" progId="">
              <p:embed/>
            </p:oleObj>
          </a:graphicData>
        </a:graphic>
      </p:graphicFrame>
      <p:pic>
        <p:nvPicPr>
          <p:cNvPr id="1027" name="Picture 3"/>
          <p:cNvPicPr>
            <a:picLocks noChangeAspect="1" noChangeArrowheads="1"/>
          </p:cNvPicPr>
          <p:nvPr/>
        </p:nvPicPr>
        <p:blipFill>
          <a:blip r:embed="rId4"/>
          <a:srcRect/>
          <a:stretch>
            <a:fillRect/>
          </a:stretch>
        </p:blipFill>
        <p:spPr bwMode="auto">
          <a:xfrm>
            <a:off x="1382938" y="3583895"/>
            <a:ext cx="4171950" cy="12287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7014255" y="3327174"/>
            <a:ext cx="2924175" cy="18002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1185</TotalTime>
  <Words>1090</Words>
  <Application>Microsoft Office PowerPoint</Application>
  <PresentationFormat>Custom</PresentationFormat>
  <Paragraphs>141</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23</vt:i4>
      </vt:variant>
    </vt:vector>
  </HeadingPairs>
  <TitlesOfParts>
    <vt:vector size="2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LUYỆN TẬP</vt:lpstr>
      <vt:lpstr>LUYỆN TẬP</vt:lpstr>
      <vt:lpstr>Luyện tập</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Windows User</cp:lastModifiedBy>
  <cp:revision>106</cp:revision>
  <dcterms:created xsi:type="dcterms:W3CDTF">2021-10-01T15:50:38Z</dcterms:created>
  <dcterms:modified xsi:type="dcterms:W3CDTF">2026-01-13T07:13:35Z</dcterms:modified>
</cp:coreProperties>
</file>