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2.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4.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5.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 id="2147483786" r:id="rId9"/>
    <p:sldMasterId id="2147483804" r:id="rId10"/>
    <p:sldMasterId id="2147483822" r:id="rId11"/>
    <p:sldMasterId id="2147483840" r:id="rId12"/>
    <p:sldMasterId id="2147483858" r:id="rId13"/>
    <p:sldMasterId id="2147483876" r:id="rId14"/>
    <p:sldMasterId id="2147483894" r:id="rId15"/>
    <p:sldMasterId id="2147483912" r:id="rId16"/>
  </p:sldMasterIdLst>
  <p:notesMasterIdLst>
    <p:notesMasterId r:id="rId73"/>
  </p:notesMasterIdLst>
  <p:handoutMasterIdLst>
    <p:handoutMasterId r:id="rId74"/>
  </p:handoutMasterIdLst>
  <p:sldIdLst>
    <p:sldId id="294" r:id="rId17"/>
    <p:sldId id="767" r:id="rId18"/>
    <p:sldId id="862" r:id="rId19"/>
    <p:sldId id="864" r:id="rId20"/>
    <p:sldId id="863" r:id="rId21"/>
    <p:sldId id="835" r:id="rId22"/>
    <p:sldId id="914" r:id="rId23"/>
    <p:sldId id="868" r:id="rId24"/>
    <p:sldId id="912" r:id="rId25"/>
    <p:sldId id="869" r:id="rId26"/>
    <p:sldId id="908" r:id="rId27"/>
    <p:sldId id="913" r:id="rId28"/>
    <p:sldId id="870" r:id="rId29"/>
    <p:sldId id="915" r:id="rId30"/>
    <p:sldId id="788" r:id="rId31"/>
    <p:sldId id="849" r:id="rId32"/>
    <p:sldId id="968" r:id="rId33"/>
    <p:sldId id="833" r:id="rId34"/>
    <p:sldId id="853" r:id="rId35"/>
    <p:sldId id="854" r:id="rId36"/>
    <p:sldId id="855" r:id="rId37"/>
    <p:sldId id="856" r:id="rId38"/>
    <p:sldId id="875" r:id="rId39"/>
    <p:sldId id="857" r:id="rId40"/>
    <p:sldId id="847" r:id="rId41"/>
    <p:sldId id="859" r:id="rId42"/>
    <p:sldId id="860" r:id="rId43"/>
    <p:sldId id="876" r:id="rId44"/>
    <p:sldId id="910" r:id="rId45"/>
    <p:sldId id="834" r:id="rId46"/>
    <p:sldId id="969" r:id="rId47"/>
    <p:sldId id="881" r:id="rId48"/>
    <p:sldId id="882" r:id="rId49"/>
    <p:sldId id="916" r:id="rId50"/>
    <p:sldId id="883" r:id="rId51"/>
    <p:sldId id="885" r:id="rId52"/>
    <p:sldId id="886" r:id="rId53"/>
    <p:sldId id="887" r:id="rId54"/>
    <p:sldId id="911" r:id="rId55"/>
    <p:sldId id="873" r:id="rId56"/>
    <p:sldId id="890" r:id="rId57"/>
    <p:sldId id="891" r:id="rId58"/>
    <p:sldId id="892" r:id="rId59"/>
    <p:sldId id="893" r:id="rId60"/>
    <p:sldId id="889" r:id="rId61"/>
    <p:sldId id="897" r:id="rId62"/>
    <p:sldId id="898" r:id="rId63"/>
    <p:sldId id="899" r:id="rId64"/>
    <p:sldId id="900" r:id="rId65"/>
    <p:sldId id="861" r:id="rId66"/>
    <p:sldId id="831" r:id="rId67"/>
    <p:sldId id="901" r:id="rId68"/>
    <p:sldId id="902" r:id="rId69"/>
    <p:sldId id="903" r:id="rId70"/>
    <p:sldId id="904" r:id="rId71"/>
    <p:sldId id="905" r:id="rId72"/>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33"/>
    <a:srgbClr val="FFFF00"/>
    <a:srgbClr val="CCFFCC"/>
    <a:srgbClr val="0000FF"/>
    <a:srgbClr val="CCFF99"/>
    <a:srgbClr val="CC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3"/>
    <p:restoredTop sz="95255"/>
  </p:normalViewPr>
  <p:slideViewPr>
    <p:cSldViewPr showGuides="1">
      <p:cViewPr varScale="1">
        <p:scale>
          <a:sx n="86" d="100"/>
          <a:sy n="86" d="100"/>
        </p:scale>
        <p:origin x="686" y="58"/>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E606F0E-CE45-4C87-906F-19D938BA4A32}"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11/11/2024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4F9CA71-1841-4B80-9FC4-811D7A07ADE5}"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572"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EE1F0702-1AF5-4259-A874-06A739507CEE}"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126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a:t>
            </a:fld>
            <a:endParaRPr lang="en-US" altLang="en-US" sz="1200" dirty="0"/>
          </a:p>
        </p:txBody>
      </p:sp>
      <p:sp>
        <p:nvSpPr>
          <p:cNvPr id="1126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p:sp>
      <p:sp>
        <p:nvSpPr>
          <p:cNvPr id="11469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146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
        <p:nvSpPr>
          <p:cNvPr id="11469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9A1DA177-1825-4CDC-9292-050B4F6BD6D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6F1AFB21-B333-4E5D-8EBF-99684857D0E4}"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FE3DC6D8-07C5-4116-94F2-FC1FA4BA17C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2DF7D76D-FC48-4B93-BEE7-FE880F698AA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1BD94C5A-473B-4C18-A212-90057DB018B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0B36345E-E2CD-4574-9D52-8ECF0BEFC3F9}"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6322" name="Picture 6" descr="Celestia-R1---OverlayTitle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2"/>
          </p:nvPr>
        </p:nvSpPr>
        <p:spPr>
          <a:xfrm>
            <a:off x="89328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3962400" y="5870575"/>
            <a:ext cx="48942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6092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10611E1-DD97-44FF-9512-1EFDF5C8AB9A}"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734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B50A77D-7764-4221-A443-06017FE736F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837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8CB4188-AEC9-4310-834C-5A4EE8D44DF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939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216D7CB-DAE8-42D1-90F4-5456E640CC2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8DBAF0A-FD95-41C6-9B34-F448A716F41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041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3"/>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4"/>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B8C8930-C761-4C47-9C8A-8E6E4E1C1B2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4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Date Placeholder 1"/>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2"/>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3"/>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5EADCFA-7D4B-456A-BBE1-D99F094A611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246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A27E5AB-4184-4CDC-B476-935C704288D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349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0A5C570-B338-4DBA-A8A5-76D7E1F3A198}"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451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71DF47C-5FD8-42BB-8622-D19396B4C9A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553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F39DC38-893D-4B5B-831A-4C3BDD0C2615}"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656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467AA7BE-3B74-4F89-AB29-9DF85544781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758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0211376-0A28-4E40-9136-69358FFC52B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861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BCA0DB9-6E64-4454-9763-2905394E39C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963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DEB5BA4-8C2B-4AC4-8240-EAB3B527D95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065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27C5A78-F4D7-4D55-810E-70523A50D3B3}"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68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CAFBF39-4559-4F99-A8D1-BC1257DC57AF}"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B3AC8DCA-F9C7-4EA4-833A-015BBB658A7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97C43649-7649-4048-838B-6B5D9771C41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D6E6F14D-FEF9-4AC5-BB8F-DB74C9886C6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69AD0299-D541-4AE8-86DD-B7494E42D95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093F55AB-94D0-4148-8D55-2C93A9A37B76}"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C898C35D-3D4D-4EC9-AB4A-7CAB101DE8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7B675497-B5FB-4386-86B8-A11C080F49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31D64CD7-00BB-4F57-866C-8E0744EEF6F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90E7C661-C9BE-458C-BCBA-7BF36A857479}"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22" name="Picture 6" descr="Celestia-R1---OverlayTitle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2"/>
          </p:nvPr>
        </p:nvSpPr>
        <p:spPr>
          <a:xfrm>
            <a:off x="89328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3962400" y="5870575"/>
            <a:ext cx="48942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6092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5DC6990-9429-4BCF-899C-EF5676752CF3}"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294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4EF68B9-3865-47BF-BB05-44DC5EE209D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397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49D9B2A3-AB39-4A5C-B0B2-02B78D1F16E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499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D2FF0CA-9FB6-408C-9B6B-801FE0FB6E3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11C113-91A8-472D-9ECC-3A8C1BED668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601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3"/>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4"/>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CE9594F-7766-4F89-A7D5-E5506D11A9B5}"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704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Date Placeholder 1"/>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2"/>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3"/>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1BEC911-18AF-4F7A-9C2B-73307F3511A2}"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806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684E075-925B-400D-BF5E-1C405B43D661}"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909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39EBF2C-102B-4723-A489-82A33CABC36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011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090F0FA0-B46C-4300-B062-3FC769FBB0FF}"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113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A6D0D1A-3472-4FE6-BBFA-AFFCC298C42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16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48EAA47C-083B-4A74-8C56-BA7580CCA2DC}"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318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82046FE-CEFF-49E4-9FBE-A7A6EF8414AF}"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421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C7FF774-5605-4E65-9724-B468ED6E08E1}"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523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17FFAE21-F2BE-4EB9-8511-4414312E1AB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625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C2C1A41-86D0-4065-965A-F6345B1D45E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728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71C939E-1A90-4253-8F36-6707023760E3}"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191B39B1-A76C-49A0-A842-1245681397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459FDC74-098C-448D-8F9F-76FD7F457D6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F0299B8B-8929-4BAF-A71A-D6627812B57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24B10C14-E1B5-47A4-9998-81508DCDDA20}"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1378" name="Picture 6" descr="Slate-V2-HD-compPhotoInset.png"/>
          <p:cNvPicPr>
            <a:picLocks noChangeAspect="1"/>
          </p:cNvPicPr>
          <p:nvPr/>
        </p:nvPicPr>
        <p:blipFill>
          <a:blip r:embed="rId3"/>
          <a:stretch>
            <a:fillRect/>
          </a:stretch>
        </p:blipFill>
        <p:spPr>
          <a:xfrm>
            <a:off x="914400" y="1735138"/>
            <a:ext cx="5087938" cy="4148137"/>
          </a:xfrm>
          <a:prstGeom prst="rect">
            <a:avLst/>
          </a:prstGeom>
          <a:noFill/>
          <a:ln w="9525">
            <a:noFill/>
          </a:ln>
        </p:spPr>
      </p:pic>
      <p:pic>
        <p:nvPicPr>
          <p:cNvPr id="101379" name="Picture 7" descr="Slate-V2-HD-compPhotoInset.png"/>
          <p:cNvPicPr>
            <a:picLocks noChangeAspect="1"/>
          </p:cNvPicPr>
          <p:nvPr/>
        </p:nvPicPr>
        <p:blipFill>
          <a:blip r:embed="rId3"/>
          <a:stretch>
            <a:fillRect/>
          </a:stretch>
        </p:blipFill>
        <p:spPr>
          <a:xfrm>
            <a:off x="6178550" y="1735138"/>
            <a:ext cx="5089525" cy="4148137"/>
          </a:xfrm>
          <a:prstGeom prst="rect">
            <a:avLst/>
          </a:prstGeom>
          <a:noFill/>
          <a:ln w="9525">
            <a:noFill/>
          </a:ln>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2"/>
          </p:nvPr>
        </p:nvSpPr>
        <p:spPr>
          <a:xfrm>
            <a:off x="7678738" y="5883275"/>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10" name="Footer Placeholder 7"/>
          <p:cNvSpPr>
            <a:spLocks noGrp="1"/>
          </p:cNvSpPr>
          <p:nvPr>
            <p:ph type="ftr" sz="quarter" idx="13"/>
          </p:nvPr>
        </p:nvSpPr>
        <p:spPr>
          <a:xfrm>
            <a:off x="914400" y="5883275"/>
            <a:ext cx="6672263"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11" name="Slide Number Placeholder 8"/>
          <p:cNvSpPr>
            <a:spLocks noGrp="1"/>
          </p:cNvSpPr>
          <p:nvPr>
            <p:ph type="sldNum" sz="quarter" idx="14"/>
          </p:nvPr>
        </p:nvSpPr>
        <p:spPr>
          <a:xfrm>
            <a:off x="10514013" y="5883275"/>
            <a:ext cx="754063"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1A69558-A6B6-43D3-B748-9AB857188B02}"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402" name="Picture 6" descr="Slate-V2-HD-vertPhotoInset.png"/>
          <p:cNvPicPr>
            <a:picLocks noChangeAspect="1"/>
          </p:cNvPicPr>
          <p:nvPr/>
        </p:nvPicPr>
        <p:blipFill>
          <a:blip r:embed="rId3"/>
          <a:stretch>
            <a:fillRect/>
          </a:stretch>
        </p:blipFill>
        <p:spPr>
          <a:xfrm>
            <a:off x="7292975" y="609600"/>
            <a:ext cx="3584575" cy="5205413"/>
          </a:xfrm>
          <a:prstGeom prst="rect">
            <a:avLst/>
          </a:prstGeom>
          <a:noFill/>
          <a:ln w="9525">
            <a:noFill/>
          </a:ln>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4" name="Text Placeholder 3"/>
          <p:cNvSpPr>
            <a:spLocks noGrp="1"/>
          </p:cNvSpPr>
          <p:nvPr>
            <p:ph type="body" sz="half" idx="2"/>
          </p:nvPr>
        </p:nvSpPr>
        <p:spPr>
          <a:xfrm>
            <a:off x="913795" y="2439261"/>
            <a:ext cx="5934949"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7678738" y="5883275"/>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9" name="Footer Placeholder 5"/>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10" name="Slide Number Placeholder 6"/>
          <p:cNvSpPr>
            <a:spLocks noGrp="1"/>
          </p:cNvSpPr>
          <p:nvPr>
            <p:ph type="sldNum" sz="quarter" idx="4"/>
          </p:nvPr>
        </p:nvSpPr>
        <p:spPr>
          <a:xfrm>
            <a:off x="10514013" y="5883275"/>
            <a:ext cx="754063"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4AB566E-A733-41DE-AD74-A6CF80990098}"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3426" name="Picture 6" descr="Slate-V2-HD-panoPhotoInset.png"/>
          <p:cNvPicPr>
            <a:picLocks noChangeAspect="1"/>
          </p:cNvPicPr>
          <p:nvPr/>
        </p:nvPicPr>
        <p:blipFill>
          <a:blip r:embed="rId3"/>
          <a:stretch>
            <a:fillRect/>
          </a:stretch>
        </p:blipFill>
        <p:spPr>
          <a:xfrm>
            <a:off x="1014413" y="547688"/>
            <a:ext cx="10140950" cy="3816350"/>
          </a:xfrm>
          <a:prstGeom prst="rect">
            <a:avLst/>
          </a:prstGeom>
          <a:noFill/>
          <a:ln w="9525">
            <a:noFill/>
          </a:ln>
        </p:spPr>
      </p:pic>
      <p:sp>
        <p:nvSpPr>
          <p:cNvPr id="2" name="Title 1"/>
          <p:cNvSpPr>
            <a:spLocks noGrp="1"/>
          </p:cNvSpPr>
          <p:nvPr>
            <p:ph type="title"/>
          </p:nvPr>
        </p:nvSpPr>
        <p:spPr>
          <a:xfrm>
            <a:off x="913806" y="4565255"/>
            <a:ext cx="10355326"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20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Click icon to add picture</a:t>
            </a:r>
            <a:endParaRPr kumimoji="0" lang="en-US" sz="2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4" name="Text Placeholder 3"/>
          <p:cNvSpPr>
            <a:spLocks noGrp="1"/>
          </p:cNvSpPr>
          <p:nvPr>
            <p:ph type="body" sz="half" idx="2"/>
          </p:nvPr>
        </p:nvSpPr>
        <p:spPr>
          <a:xfrm>
            <a:off x="913795" y="5108728"/>
            <a:ext cx="1035376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2"/>
          </p:nvPr>
        </p:nvSpPr>
        <p:spPr>
          <a:xfrm>
            <a:off x="7678738" y="5883275"/>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9" name="Footer Placeholder 5"/>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10" name="Slide Number Placeholder 6"/>
          <p:cNvSpPr>
            <a:spLocks noGrp="1"/>
          </p:cNvSpPr>
          <p:nvPr>
            <p:ph type="sldNum" sz="quarter" idx="4"/>
          </p:nvPr>
        </p:nvSpPr>
        <p:spPr>
          <a:xfrm>
            <a:off x="10514013" y="5883275"/>
            <a:ext cx="754063"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C459A7A-E713-47C7-818E-30180F269DC2}"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990600" y="884238"/>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8" name="TextBox 7"/>
          <p:cNvSpPr txBox="1"/>
          <p:nvPr/>
        </p:nvSpPr>
        <p:spPr>
          <a:xfrm>
            <a:off x="10504488" y="292893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2"/>
          </p:nvPr>
        </p:nvSpPr>
        <p:spPr>
          <a:xfrm>
            <a:off x="7678738" y="5883275"/>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10" name="Footer Placeholder 5"/>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11" name="Slide Number Placeholder 6"/>
          <p:cNvSpPr>
            <a:spLocks noGrp="1"/>
          </p:cNvSpPr>
          <p:nvPr>
            <p:ph type="sldNum" sz="quarter" idx="4"/>
          </p:nvPr>
        </p:nvSpPr>
        <p:spPr>
          <a:xfrm>
            <a:off x="10514013" y="5883275"/>
            <a:ext cx="754063"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07C9FB8-588D-4DA3-8F51-E8BC305AD47F}"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8"/>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9"/>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2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5474" name="Picture 6" descr="Slate-V2-HD-3colPhotoInset.png"/>
          <p:cNvPicPr>
            <a:picLocks noChangeAspect="1"/>
          </p:cNvPicPr>
          <p:nvPr/>
        </p:nvPicPr>
        <p:blipFill>
          <a:blip r:embed="rId3"/>
          <a:stretch>
            <a:fillRect/>
          </a:stretch>
        </p:blipFill>
        <p:spPr>
          <a:xfrm>
            <a:off x="898525" y="1817688"/>
            <a:ext cx="3340100" cy="1847850"/>
          </a:xfrm>
          <a:prstGeom prst="rect">
            <a:avLst/>
          </a:prstGeom>
          <a:noFill/>
          <a:ln w="9525">
            <a:noFill/>
          </a:ln>
        </p:spPr>
      </p:pic>
      <p:pic>
        <p:nvPicPr>
          <p:cNvPr id="105475" name="Picture 7" descr="Slate-V2-HD-3colPhotoInset.png"/>
          <p:cNvPicPr>
            <a:picLocks noChangeAspect="1"/>
          </p:cNvPicPr>
          <p:nvPr/>
        </p:nvPicPr>
        <p:blipFill>
          <a:blip r:embed="rId3"/>
          <a:stretch>
            <a:fillRect/>
          </a:stretch>
        </p:blipFill>
        <p:spPr>
          <a:xfrm>
            <a:off x="4403725" y="1817688"/>
            <a:ext cx="3340100" cy="1847850"/>
          </a:xfrm>
          <a:prstGeom prst="rect">
            <a:avLst/>
          </a:prstGeom>
          <a:noFill/>
          <a:ln w="9525">
            <a:noFill/>
          </a:ln>
        </p:spPr>
      </p:pic>
      <p:pic>
        <p:nvPicPr>
          <p:cNvPr id="105476" name="Picture 8" descr="Slate-V2-HD-3colPhotoInset.png"/>
          <p:cNvPicPr>
            <a:picLocks noChangeAspect="1"/>
          </p:cNvPicPr>
          <p:nvPr/>
        </p:nvPicPr>
        <p:blipFill>
          <a:blip r:embed="rId3"/>
          <a:stretch>
            <a:fillRect/>
          </a:stretch>
        </p:blipFill>
        <p:spPr>
          <a:xfrm>
            <a:off x="7935913" y="1817688"/>
            <a:ext cx="3340100" cy="1847850"/>
          </a:xfrm>
          <a:prstGeom prst="rect">
            <a:avLst/>
          </a:prstGeom>
          <a:noFill/>
          <a:ln w="9525">
            <a:noFill/>
          </a:ln>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21" name="Text Placeholder 3"/>
          <p:cNvSpPr>
            <a:spLocks noGrp="1"/>
          </p:cNvSpPr>
          <p:nvPr>
            <p:ph type="body" sz="half" idx="18"/>
          </p:nvPr>
        </p:nvSpPr>
        <p:spPr>
          <a:xfrm>
            <a:off x="913795" y="4480368"/>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24" name="Text Placeholder 3"/>
          <p:cNvSpPr>
            <a:spLocks noGrp="1"/>
          </p:cNvSpPr>
          <p:nvPr>
            <p:ph type="body" sz="half" idx="19"/>
          </p:nvPr>
        </p:nvSpPr>
        <p:spPr>
          <a:xfrm>
            <a:off x="4441435" y="4480367"/>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27" name="Text Placeholder 3"/>
          <p:cNvSpPr>
            <a:spLocks noGrp="1"/>
          </p:cNvSpPr>
          <p:nvPr>
            <p:ph type="body" sz="half" idx="20"/>
          </p:nvPr>
        </p:nvSpPr>
        <p:spPr>
          <a:xfrm>
            <a:off x="7966572" y="4480365"/>
            <a:ext cx="3300984"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11" name="Footer Placeholder 3"/>
          <p:cNvSpPr>
            <a:spLocks noGrp="1"/>
          </p:cNvSpPr>
          <p:nvPr>
            <p:ph type="ftr" sz="quarter" idx="23"/>
          </p:nvPr>
        </p:nvSpPr>
        <p:spPr>
          <a:xfrm>
            <a:off x="914400" y="5883275"/>
            <a:ext cx="6672263"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12" name="Slide Number Placeholder 4"/>
          <p:cNvSpPr>
            <a:spLocks noGrp="1"/>
          </p:cNvSpPr>
          <p:nvPr>
            <p:ph type="sldNum" sz="quarter" idx="4"/>
          </p:nvPr>
        </p:nvSpPr>
        <p:spPr>
          <a:xfrm>
            <a:off x="10514013" y="5883275"/>
            <a:ext cx="754063"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AE70C52-B9B0-4CCD-8AF8-610E97C47D49}"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1424CD6B-D346-414C-A31C-E2606CC8FB0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34EEF43A-C1AD-44C4-88F3-D0204160790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1E0C0DF3-F8BA-48B8-835B-C7014F5BE1B6}"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3CC64B3C-74FF-46E9-A59A-D521C6E3211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6666D18B-0093-4A17-96BC-F94DEF0ACB6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59AA0FD0-46F0-4758-A821-5CFD7E7E19A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8E137789-F399-45C1-A620-C578A3D1D11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42AF42B6-E056-4D55-86F9-066A6E0FD899}"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accent1"/>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accent1"/>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45929480-D358-449B-81E0-09739A2D10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8EEFC8CE-CCC8-44A7-AA0C-12EFC491AD47}"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506CA422-AF63-4CCB-87F0-A37748765159}"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7650" name="Picture 6" descr="Celestia-R1---OverlayTitle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2"/>
          </p:nvPr>
        </p:nvSpPr>
        <p:spPr>
          <a:xfrm>
            <a:off x="89328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3962400" y="5870575"/>
            <a:ext cx="48942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6092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A1A01A8-553A-45D8-AD27-45BB78E2D0F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867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4C3CC67-257B-4108-A0AA-4749D81247B0}"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969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6B95D1D-3273-4C37-BA3C-D67B9285CE6F}"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2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A03751B-8BE6-4F86-93FE-D0DD94789483}"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CD84D4D-A2BC-4052-BA3A-1EADC70BFCE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174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3"/>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4"/>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15E19A7-0F9C-446C-B3EE-290AC5C119F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277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Date Placeholder 1"/>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2"/>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3"/>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10FB5D9-7636-4A8D-8381-AD9F1FCB06B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379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31C281F-1C8A-4DC3-A50C-A025764BAD0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481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B0C69E1-84C8-493C-AD9C-202FEF059AB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584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AA7E9676-C802-4B2F-9741-9B3E81CD9555}"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686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4894518-C315-4638-B64F-471B0DE7A34C}"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789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CF0D281-8F89-40F1-8373-0AE5708232C5}"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32BCD15-41FD-4DDB-B895-60FB552AEA53}"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993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52021F6-0D78-40EC-A81E-B4050948A38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6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189B64C-4148-482E-99C9-20CEE4B1045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198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72B9AE4-F9BC-447D-AB56-A2ACDACD88C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301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851B5AB-5E39-49DA-8144-8F4428D81BA8}"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accent1"/>
                </a:solidFill>
                <a:effectLst/>
                <a:uLnTx/>
                <a:uFillTx/>
                <a:latin typeface="Arial" panose="020B0604020202020204"/>
                <a:ea typeface="+mj-ea"/>
                <a:cs typeface="+mj-cs"/>
              </a:rPr>
              <a:t>“</a:t>
            </a: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accent1"/>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D7348B63-B83B-4093-9EAC-81AEBB7A3BB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A6D41923-B4EF-4190-B452-197A263987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5D41491D-F6AB-4074-9023-5C102364EF4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21" Type="http://schemas.openxmlformats.org/officeDocument/2006/relationships/image" Target="../media/image10.png"/><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image" Target="../media/image12.png"/><Relationship Id="rId10" Type="http://schemas.openxmlformats.org/officeDocument/2006/relationships/slideLayout" Target="../slideLayouts/slideLayout157.xml"/><Relationship Id="rId19" Type="http://schemas.openxmlformats.org/officeDocument/2006/relationships/image" Target="../media/image8.jpe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theme" Target="../theme/theme11.xml"/><Relationship Id="rId3" Type="http://schemas.openxmlformats.org/officeDocument/2006/relationships/slideLayout" Target="../slideLayouts/slideLayout167.xml"/><Relationship Id="rId21" Type="http://schemas.openxmlformats.org/officeDocument/2006/relationships/image" Target="../media/image10.png"/><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image" Target="../media/image9.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image" Target="../media/image12.png"/><Relationship Id="rId10" Type="http://schemas.openxmlformats.org/officeDocument/2006/relationships/slideLayout" Target="../slideLayouts/slideLayout174.xml"/><Relationship Id="rId19" Type="http://schemas.openxmlformats.org/officeDocument/2006/relationships/image" Target="../media/image8.jpe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theme" Target="../theme/theme12.xml"/><Relationship Id="rId3" Type="http://schemas.openxmlformats.org/officeDocument/2006/relationships/slideLayout" Target="../slideLayouts/slideLayout184.xml"/><Relationship Id="rId21" Type="http://schemas.openxmlformats.org/officeDocument/2006/relationships/image" Target="../media/image10.png"/><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image" Target="../media/image9.png"/><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image" Target="../media/image12.png"/><Relationship Id="rId10" Type="http://schemas.openxmlformats.org/officeDocument/2006/relationships/slideLayout" Target="../slideLayouts/slideLayout191.xml"/><Relationship Id="rId19" Type="http://schemas.openxmlformats.org/officeDocument/2006/relationships/image" Target="../media/image8.jpeg"/><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theme" Target="../theme/theme13.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image" Target="../media/image18.jpeg"/><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4.xml"/><Relationship Id="rId3" Type="http://schemas.openxmlformats.org/officeDocument/2006/relationships/slideLayout" Target="../slideLayouts/slideLayout218.xml"/><Relationship Id="rId21" Type="http://schemas.openxmlformats.org/officeDocument/2006/relationships/image" Target="../media/image5.png"/><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image" Target="../media/image4.pn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image" Target="../media/image7.png"/><Relationship Id="rId10" Type="http://schemas.openxmlformats.org/officeDocument/2006/relationships/slideLayout" Target="../slideLayouts/slideLayout225.xml"/><Relationship Id="rId19" Type="http://schemas.openxmlformats.org/officeDocument/2006/relationships/image" Target="../media/image3.jpeg"/><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theme" Target="../theme/theme1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19" Type="http://schemas.openxmlformats.org/officeDocument/2006/relationships/image" Target="../media/image28.jpeg"/><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theme" Target="../theme/theme16.xml"/><Relationship Id="rId3" Type="http://schemas.openxmlformats.org/officeDocument/2006/relationships/slideLayout" Target="../slideLayouts/slideLayout252.xml"/><Relationship Id="rId21" Type="http://schemas.openxmlformats.org/officeDocument/2006/relationships/image" Target="../media/image5.png"/><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image" Target="../media/image4.png"/><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image" Target="../media/image7.png"/><Relationship Id="rId10" Type="http://schemas.openxmlformats.org/officeDocument/2006/relationships/slideLayout" Target="../slideLayouts/slideLayout259.xml"/><Relationship Id="rId19" Type="http://schemas.openxmlformats.org/officeDocument/2006/relationships/image" Target="../media/image3.jpeg"/><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10.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2.png"/><Relationship Id="rId10" Type="http://schemas.openxmlformats.org/officeDocument/2006/relationships/slideLayout" Target="../slideLayouts/slideLayout38.xml"/><Relationship Id="rId19" Type="http://schemas.openxmlformats.org/officeDocument/2006/relationships/image" Target="../media/image8.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15.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17.png"/><Relationship Id="rId10" Type="http://schemas.openxmlformats.org/officeDocument/2006/relationships/slideLayout" Target="../slideLayouts/slideLayout55.xml"/><Relationship Id="rId19" Type="http://schemas.openxmlformats.org/officeDocument/2006/relationships/image" Target="../media/image13.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1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18.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21" Type="http://schemas.openxmlformats.org/officeDocument/2006/relationships/image" Target="../media/image23.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2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image" Target="../media/image25.png"/><Relationship Id="rId10" Type="http://schemas.openxmlformats.org/officeDocument/2006/relationships/slideLayout" Target="../slideLayouts/slideLayout89.xml"/><Relationship Id="rId19" Type="http://schemas.openxmlformats.org/officeDocument/2006/relationships/image" Target="../media/image21.jpe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2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21" Type="http://schemas.openxmlformats.org/officeDocument/2006/relationships/image" Target="../media/image5.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4.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7.png"/><Relationship Id="rId10" Type="http://schemas.openxmlformats.org/officeDocument/2006/relationships/slideLayout" Target="../slideLayouts/slideLayout106.xml"/><Relationship Id="rId19" Type="http://schemas.openxmlformats.org/officeDocument/2006/relationships/image" Target="../media/image3.jpe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21" Type="http://schemas.openxmlformats.org/officeDocument/2006/relationships/image" Target="../media/image10.png"/><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9.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image" Target="../media/image12.png"/><Relationship Id="rId10" Type="http://schemas.openxmlformats.org/officeDocument/2006/relationships/slideLayout" Target="../slideLayouts/slideLayout123.xml"/><Relationship Id="rId19" Type="http://schemas.openxmlformats.org/officeDocument/2006/relationships/image" Target="../media/image8.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image" Target="../media/image18.jpe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3BD35A4-F7D0-4986-B31E-AEEFD0BDF54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1266"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11267"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271"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11272"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27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1127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D8239E9A-BC4E-412C-A6AE-D3136C24468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2290"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1229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29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12296"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29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1229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A36BFC7D-06CF-4BE2-95D3-1BB48F64394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3314"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1331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31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13320"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32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1332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5EF82E4A-957E-4DED-AD63-69738B17CF5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4339" name="Text Placeholder 2"/>
          <p:cNvSpPr>
            <a:spLocks noGrp="1"/>
          </p:cNvSpPr>
          <p:nvPr>
            <p:ph type="body" idx="1"/>
          </p:nvPr>
        </p:nvSpPr>
        <p:spPr>
          <a:xfrm>
            <a:off x="685800" y="2141538"/>
            <a:ext cx="10131425" cy="3649662"/>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lgn="r">
              <a:defRPr sz="1000"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311C113-91A8-472D-9ECC-3A8C1BED668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ransition spd="slow">
    <p:split orient="vert"/>
  </p:transition>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5362"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15363"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367"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15368"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370"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15371"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06F403EC-7D86-4891-8771-D9B2A6CA2A9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31963"/>
            <a:ext cx="10353675" cy="4059238"/>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514013" y="5883275"/>
            <a:ext cx="754063" cy="365125"/>
          </a:xfrm>
          <a:prstGeom prst="rect">
            <a:avLst/>
          </a:prstGeom>
        </p:spPr>
        <p:txBody>
          <a:bodyPr vert="horz" wrap="square" lIns="91440" tIns="45720" rIns="91440" bIns="45720" numCol="1" anchor="ctr" anchorCtr="0" compatLnSpc="1"/>
          <a:lstStyle>
            <a:lvl1pPr algn="r">
              <a:defRPr sz="1000" smtClean="0">
                <a:solidFill>
                  <a:srgbClr val="F2F2F2"/>
                </a:solidFill>
                <a:effectLst>
                  <a:outerShdw blurRad="38100" dist="38100" dir="2700000" algn="tl">
                    <a:srgbClr val="212123"/>
                  </a:outerShdw>
                </a:effectLst>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A3ACAF6-103A-41D3-9A85-02B3CDC2340D}" type="slidenum">
              <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rPr>
              <a:t>‹#›</a:t>
            </a:fld>
            <a:endParaRPr kumimoji="0" lang="en-US" altLang="en-US" sz="1000" b="0" i="0" u="none" strike="noStrike" kern="1200" cap="none" spc="0" normalizeH="0" baseline="0" noProof="0">
              <a:ln>
                <a:noFill/>
              </a:ln>
              <a:solidFill>
                <a:srgbClr val="F2F2F2"/>
              </a:solidFill>
              <a:effectLst>
                <a:outerShdw blurRad="38100" dist="38100" dir="2700000" algn="tl">
                  <a:srgbClr val="212123"/>
                </a:outerShdw>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ransition spd="slow">
    <p:split orient="vert"/>
  </p:transition>
  <p:hf sldNum="0" hdr="0" ftr="0" dt="0"/>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panose="020B0603020202020204"/>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455"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1741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1741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41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1741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1741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204E6576-70B4-42C0-9402-F389B28897A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205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205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5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205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205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002F3D36-1157-43D1-A63D-0584D54D37DE}"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307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7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3080"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8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308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5CA771E9-18BD-4B76-B054-951389E6D09C}"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4099"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2"/>
          <a:srcRect t="28712"/>
          <a:stretch>
            <a:fillRect/>
          </a:stretch>
        </p:blipFill>
        <p:spPr>
          <a:xfrm>
            <a:off x="7999413" y="0"/>
            <a:ext cx="1604962" cy="1143000"/>
          </a:xfrm>
          <a:prstGeom prst="rect">
            <a:avLst/>
          </a:prstGeom>
          <a:noFill/>
          <a:ln w="9525">
            <a:noFill/>
          </a:ln>
        </p:spPr>
      </p:pic>
      <p:pic>
        <p:nvPicPr>
          <p:cNvPr id="4104" name="Picture 9"/>
          <p:cNvPicPr>
            <a:picLocks noChangeAspect="1"/>
          </p:cNvPicPr>
          <p:nvPr/>
        </p:nvPicPr>
        <p:blipFill>
          <a:blip r:embed="rId23"/>
          <a:srcRect b="24199"/>
          <a:stretch>
            <a:fillRect/>
          </a:stretch>
        </p:blipFill>
        <p:spPr>
          <a:xfrm>
            <a:off x="8609013" y="6092825"/>
            <a:ext cx="993775" cy="765175"/>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310225F2-B86E-4D93-A61A-F6CAFF7B3DDB}"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5123" name="Text Placeholder 2"/>
          <p:cNvSpPr>
            <a:spLocks noGrp="1"/>
          </p:cNvSpPr>
          <p:nvPr>
            <p:ph type="body" idx="1"/>
          </p:nvPr>
        </p:nvSpPr>
        <p:spPr>
          <a:xfrm>
            <a:off x="685800" y="2141538"/>
            <a:ext cx="10131425" cy="3649662"/>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lgn="r">
              <a:defRPr sz="1000"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CD84D4D-A2BC-4052-BA3A-1EADC70BFCE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split orient="vert"/>
  </p:transition>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6146"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6147"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1"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6152"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615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4BD98BFF-B212-441B-80E0-92CB2C80E13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717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717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7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717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717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A664379B-6669-4C9A-8A6E-C865A89ED18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8194"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819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9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8200"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0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820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8D4CDFA5-C8E6-475E-9CAF-2DA171FF4C82}"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slow">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43" name="Text Placeholder 2"/>
          <p:cNvSpPr>
            <a:spLocks noGrp="1"/>
          </p:cNvSpPr>
          <p:nvPr>
            <p:ph type="body" idx="1"/>
          </p:nvPr>
        </p:nvSpPr>
        <p:spPr>
          <a:xfrm>
            <a:off x="685800" y="2141538"/>
            <a:ext cx="10131425" cy="3649662"/>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lgn="r">
              <a:defRPr sz="1000"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8DBAF0A-FD95-41C6-9B34-F448A716F41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spd="slow">
    <p:split orient="vert"/>
  </p:transition>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8.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5.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5.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5.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3"/>
          <p:cNvSpPr/>
          <p:nvPr/>
        </p:nvSpPr>
        <p:spPr>
          <a:xfrm>
            <a:off x="82550" y="2073275"/>
            <a:ext cx="6089650" cy="26162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1200"/>
              </a:spcBef>
              <a:spcAft>
                <a:spcPts val="1200"/>
              </a:spcAft>
              <a:buClrTx/>
              <a:buSzTx/>
              <a:buFontTx/>
              <a:buNone/>
            </a:pPr>
            <a:r>
              <a:rPr lang="it-IT" altLang="en-US" sz="3600" b="1" dirty="0">
                <a:latin typeface="Times New Roman" panose="02020603050405020304" pitchFamily="18" charset="0"/>
                <a:cs typeface="Times New Roman" panose="02020603050405020304" pitchFamily="18" charset="0"/>
              </a:rPr>
              <a:t>B</a:t>
            </a:r>
            <a:r>
              <a:rPr lang="it-IT" altLang="en-US" sz="3600" b="1" dirty="0">
                <a:latin typeface="Times New Roman" panose="02020603050405020304" pitchFamily="18" charset="0"/>
                <a:ea typeface="Times New Roman" panose="02020603050405020304" pitchFamily="18" charset="0"/>
              </a:rPr>
              <a:t>à</a:t>
            </a:r>
            <a:r>
              <a:rPr lang="it-IT" altLang="en-US" sz="3600" b="1" dirty="0">
                <a:latin typeface="Times New Roman" panose="02020603050405020304" pitchFamily="18" charset="0"/>
                <a:cs typeface="Times New Roman" panose="02020603050405020304" pitchFamily="18" charset="0"/>
              </a:rPr>
              <a:t>i 8</a:t>
            </a:r>
          </a:p>
          <a:p>
            <a:pPr marL="0" lvl="0" indent="0" algn="ctr" defTabSz="914400">
              <a:spcBef>
                <a:spcPts val="1200"/>
              </a:spcBef>
              <a:spcAft>
                <a:spcPts val="1200"/>
              </a:spcAft>
              <a:buClrTx/>
              <a:buSzTx/>
              <a:buFontTx/>
              <a:buNone/>
            </a:pPr>
            <a:r>
              <a:rPr lang="it-IT" altLang="en-US" sz="3600" b="1" dirty="0">
                <a:solidFill>
                  <a:srgbClr val="FFFF00"/>
                </a:solidFill>
                <a:latin typeface="Times New Roman" panose="02020603050405020304" pitchFamily="18" charset="0"/>
                <a:cs typeface="Times New Roman" panose="02020603050405020304" pitchFamily="18" charset="0"/>
              </a:rPr>
              <a:t>CÁC QUY LUẬT DI TRUYỀN CỦA MORGAN VÀ DI TRUYỂN GIỚI TÍNH</a:t>
            </a:r>
            <a:endParaRPr lang="en-US" altLang="en-US" sz="1600" dirty="0">
              <a:solidFill>
                <a:srgbClr val="99FF33"/>
              </a:solidFill>
              <a:latin typeface="Arial" panose="020B0604020202020204" pitchFamily="34" charset="0"/>
              <a:ea typeface="Arial" panose="020B0604020202020204" pitchFamily="34" charset="0"/>
            </a:endParaRPr>
          </a:p>
        </p:txBody>
      </p:sp>
      <p:pic>
        <p:nvPicPr>
          <p:cNvPr id="111619" name="Picture 4"/>
          <p:cNvPicPr>
            <a:picLocks noChangeAspect="1"/>
          </p:cNvPicPr>
          <p:nvPr/>
        </p:nvPicPr>
        <p:blipFill>
          <a:blip r:embed="rId3"/>
          <a:stretch>
            <a:fillRect/>
          </a:stretch>
        </p:blipFill>
        <p:spPr>
          <a:xfrm>
            <a:off x="6248400" y="1600200"/>
            <a:ext cx="5822950" cy="3810000"/>
          </a:xfrm>
          <a:prstGeom prst="rect">
            <a:avLst/>
          </a:prstGeom>
          <a:noFill/>
          <a:ln w="9525">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763" y="168275"/>
            <a:ext cx="7505700" cy="6494463"/>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vi-VN" altLang="en-US" sz="2600" b="1" dirty="0">
                <a:solidFill>
                  <a:srgbClr val="FFFF00"/>
                </a:solidFill>
                <a:latin typeface="Times New Roman" panose="02020603050405020304" pitchFamily="18" charset="0"/>
                <a:cs typeface="Times New Roman" panose="02020603050405020304" pitchFamily="18" charset="0"/>
              </a:rPr>
              <a:t>Câu 1. NST giới tính</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Chứa các gene quy định giới tính. </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Tuỳ theo từng lo</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i, NST giới tính có thể:</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 Một cặp tương đồng = XX </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 Một cặp không tương đồng (cặp NST khác nhau về kích thước v</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 có trình tự gene không ho</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n to</a:t>
            </a:r>
            <a:r>
              <a:rPr lang="vi-VN" altLang="en-US" sz="2600" dirty="0">
                <a:latin typeface="Times New Roman" panose="02020603050405020304" pitchFamily="18" charset="0"/>
                <a:ea typeface="Times New Roman" panose="02020603050405020304" pitchFamily="18" charset="0"/>
              </a:rPr>
              <a:t>à</a:t>
            </a:r>
            <a:r>
              <a:rPr lang="vi-VN" altLang="en-US" sz="2600" dirty="0">
                <a:latin typeface="Times New Roman" panose="02020603050405020304" pitchFamily="18" charset="0"/>
                <a:cs typeface="Times New Roman" panose="02020603050405020304" pitchFamily="18" charset="0"/>
              </a:rPr>
              <a:t>n tương đồng) = XY</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NST giới tính X, Y hay z/w có: </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Vùng tương đồng: vùng chứa các locus gene giống nhau </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VD: vùng [1] chứa A/a</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Vùng không tương đồng: vùng chứa các locus gene đặc trưng cho từng nhiễm sẳc thể .</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 Không tương đồng của X: như [2] chứa B, C, D, N,..</a:t>
            </a:r>
          </a:p>
          <a:p>
            <a:pPr marL="0" lvl="0" indent="0" algn="just" eaLnBrk="1" hangingPunct="1">
              <a:spcAft>
                <a:spcPct val="0"/>
              </a:spcAft>
              <a:buClrTx/>
              <a:buSzTx/>
              <a:buNone/>
            </a:pPr>
            <a:r>
              <a:rPr lang="vi-VN" altLang="en-US" sz="2600" dirty="0">
                <a:latin typeface="Times New Roman" panose="02020603050405020304" pitchFamily="18" charset="0"/>
                <a:cs typeface="Times New Roman" panose="02020603050405020304" pitchFamily="18" charset="0"/>
              </a:rPr>
              <a:t>	++ Không tương đồng của Y: như [3] chứa k, S, ..</a:t>
            </a:r>
            <a:endParaRPr lang="vi-VN" altLang="en-US" sz="2600" dirty="0">
              <a:latin typeface="Times New Roman" panose="02020603050405020304" pitchFamily="18" charset="0"/>
              <a:ea typeface="Times New Roman" panose="02020603050405020304" pitchFamily="18" charset="0"/>
            </a:endParaRPr>
          </a:p>
        </p:txBody>
      </p:sp>
      <p:pic>
        <p:nvPicPr>
          <p:cNvPr id="123907" name="Picture 3"/>
          <p:cNvPicPr>
            <a:picLocks noChangeAspect="1"/>
          </p:cNvPicPr>
          <p:nvPr/>
        </p:nvPicPr>
        <p:blipFill>
          <a:blip r:embed="rId2"/>
          <a:stretch>
            <a:fillRect/>
          </a:stretch>
        </p:blipFill>
        <p:spPr>
          <a:xfrm>
            <a:off x="7637463" y="168275"/>
            <a:ext cx="4548187" cy="600233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left)">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88" y="66675"/>
            <a:ext cx="11069637" cy="1076325"/>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en-US" altLang="vi-VN" sz="3200" b="1" dirty="0">
                <a:solidFill>
                  <a:srgbClr val="FFFF00"/>
                </a:solidFill>
                <a:latin typeface="Times New Roman" panose="02020603050405020304" pitchFamily="18" charset="0"/>
                <a:cs typeface="Times New Roman" panose="02020603050405020304" pitchFamily="18" charset="0"/>
              </a:rPr>
              <a:t>Câu 2: </a:t>
            </a:r>
            <a:r>
              <a:rPr lang="vi-VN" altLang="en-US" sz="3200" b="1" dirty="0">
                <a:solidFill>
                  <a:srgbClr val="FFFF00"/>
                </a:solidFill>
                <a:latin typeface="Times New Roman" panose="02020603050405020304" pitchFamily="18" charset="0"/>
                <a:cs typeface="Times New Roman" panose="02020603050405020304" pitchFamily="18" charset="0"/>
              </a:rPr>
              <a:t>Hãy nêu sự khác biệt giữa NST thường v</a:t>
            </a:r>
            <a:r>
              <a:rPr lang="vi-VN" altLang="en-US" sz="3200" b="1" dirty="0">
                <a:solidFill>
                  <a:srgbClr val="FFFF00"/>
                </a:solidFill>
                <a:latin typeface="Times New Roman" panose="02020603050405020304" pitchFamily="18" charset="0"/>
                <a:ea typeface="Times New Roman" panose="02020603050405020304" pitchFamily="18" charset="0"/>
              </a:rPr>
              <a:t>à</a:t>
            </a:r>
            <a:r>
              <a:rPr lang="vi-VN" altLang="en-US" sz="3200" b="1" dirty="0">
                <a:solidFill>
                  <a:srgbClr val="FFFF00"/>
                </a:solidFill>
                <a:latin typeface="Times New Roman" panose="02020603050405020304" pitchFamily="18" charset="0"/>
                <a:cs typeface="Times New Roman" panose="02020603050405020304" pitchFamily="18" charset="0"/>
              </a:rPr>
              <a:t> NST giới tính.</a:t>
            </a:r>
            <a:endParaRPr lang="vi-VN" altLang="en-US" sz="3200" dirty="0">
              <a:latin typeface="Times New Roman" panose="02020603050405020304" pitchFamily="18" charset="0"/>
              <a:ea typeface="Times New Roman" panose="02020603050405020304" pitchFamily="18" charset="0"/>
            </a:endParaRPr>
          </a:p>
        </p:txBody>
      </p:sp>
      <p:graphicFrame>
        <p:nvGraphicFramePr>
          <p:cNvPr id="124931" name="Table 124930"/>
          <p:cNvGraphicFramePr/>
          <p:nvPr/>
        </p:nvGraphicFramePr>
        <p:xfrm>
          <a:off x="579438" y="1068388"/>
          <a:ext cx="11277600" cy="5667375"/>
        </p:xfrm>
        <a:graphic>
          <a:graphicData uri="http://schemas.openxmlformats.org/drawingml/2006/table">
            <a:tbl>
              <a:tblPr/>
              <a:tblGrid>
                <a:gridCol w="4764088">
                  <a:extLst>
                    <a:ext uri="{9D8B030D-6E8A-4147-A177-3AD203B41FA5}">
                      <a16:colId xmlns:a16="http://schemas.microsoft.com/office/drawing/2014/main" val="20000"/>
                    </a:ext>
                  </a:extLst>
                </a:gridCol>
                <a:gridCol w="6513512">
                  <a:extLst>
                    <a:ext uri="{9D8B030D-6E8A-4147-A177-3AD203B41FA5}">
                      <a16:colId xmlns:a16="http://schemas.microsoft.com/office/drawing/2014/main" val="20001"/>
                    </a:ext>
                  </a:extLst>
                </a:gridCol>
              </a:tblGrid>
              <a:tr h="641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3600" dirty="0">
                          <a:solidFill>
                            <a:srgbClr val="C00000"/>
                          </a:solidFill>
                          <a:latin typeface="Times New Roman" panose="02020603050405020304" pitchFamily="18" charset="0"/>
                          <a:cs typeface="Times New Roman" panose="02020603050405020304" pitchFamily="18" charset="0"/>
                        </a:rPr>
                        <a:t>NST thường</a:t>
                      </a:r>
                      <a:endParaRPr lang="en-US" altLang="en-US" sz="3600" dirty="0">
                        <a:solidFill>
                          <a:srgbClr val="C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3600" dirty="0">
                          <a:solidFill>
                            <a:srgbClr val="C00000"/>
                          </a:solidFill>
                          <a:latin typeface="Times New Roman" panose="02020603050405020304" pitchFamily="18" charset="0"/>
                          <a:cs typeface="Times New Roman" panose="02020603050405020304" pitchFamily="18" charset="0"/>
                        </a:rPr>
                        <a:t>NST giới tính</a:t>
                      </a:r>
                      <a:endParaRPr lang="en-US" altLang="en-US" sz="3600" dirty="0">
                        <a:solidFill>
                          <a:srgbClr val="C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0"/>
                  </a:ext>
                </a:extLst>
              </a:tr>
              <a:tr h="996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Có nhiều cặp trong tế b</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o lưỡng bội.</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Chỉ có 1 cặp trong tế b</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o lưỡng bội.</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1"/>
                  </a:ext>
                </a:extLst>
              </a:tr>
              <a:tr h="996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Luôn tồn tại th</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nh cặp tương đồng.</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Có thể l</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 cặp tương đồng XX hoặc không tương đồng XY.</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2"/>
                  </a:ext>
                </a:extLst>
              </a:tr>
              <a:tr h="9953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Giống nhau ở cá thể đực v</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 cái.</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Khác nhau ở cá thể đực v</a:t>
                      </a:r>
                      <a:r>
                        <a:rPr lang="vi-VN" altLang="en-US" sz="2000" dirty="0">
                          <a:solidFill>
                            <a:srgbClr val="99FF33"/>
                          </a:solidFill>
                          <a:latin typeface="Times New Roman" panose="02020603050405020304" pitchFamily="18" charset="0"/>
                          <a:ea typeface="Times New Roman" panose="02020603050405020304" pitchFamily="18" charset="0"/>
                        </a:rPr>
                        <a:t>à</a:t>
                      </a:r>
                      <a:r>
                        <a:rPr lang="vi-VN" altLang="en-US" sz="2000" dirty="0">
                          <a:solidFill>
                            <a:srgbClr val="99FF33"/>
                          </a:solidFill>
                          <a:latin typeface="Times New Roman" panose="02020603050405020304" pitchFamily="18" charset="0"/>
                          <a:cs typeface="Times New Roman" panose="02020603050405020304" pitchFamily="18" charset="0"/>
                        </a:rPr>
                        <a:t> cái.</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3"/>
                  </a:ext>
                </a:extLst>
              </a:tr>
              <a:tr h="2036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Mang gen quy định tính trạng thường, không liên quan đến giới tính.</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7000"/>
                        </a:lnSpc>
                        <a:buNone/>
                      </a:pPr>
                      <a:r>
                        <a:rPr lang="vi-VN" altLang="en-US" sz="2000" dirty="0">
                          <a:solidFill>
                            <a:srgbClr val="99FF33"/>
                          </a:solidFill>
                          <a:latin typeface="Times New Roman" panose="02020603050405020304" pitchFamily="18" charset="0"/>
                          <a:cs typeface="Times New Roman" panose="02020603050405020304" pitchFamily="18" charset="0"/>
                        </a:rPr>
                        <a:t>Mang gen quy định giới tính, các gen quy định tính trạng liên quan đến giới tính, các gen quy định tính trạng thường.</a:t>
                      </a:r>
                      <a:endParaRPr lang="en-US" altLang="en-US" sz="2000" dirty="0">
                        <a:solidFill>
                          <a:srgbClr val="99FF33"/>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a:stretch>
            <a:fillRect/>
          </a:stretch>
        </p:blipFill>
        <p:spPr>
          <a:xfrm>
            <a:off x="579438" y="1593850"/>
            <a:ext cx="4754562" cy="5048250"/>
          </a:xfrm>
          <a:prstGeom prst="rect">
            <a:avLst/>
          </a:prstGeom>
          <a:noFill/>
          <a:ln w="9525">
            <a:noFill/>
          </a:ln>
        </p:spPr>
      </p:pic>
      <p:pic>
        <p:nvPicPr>
          <p:cNvPr id="8" name="Picture 7"/>
          <p:cNvPicPr>
            <a:picLocks noChangeAspect="1"/>
          </p:cNvPicPr>
          <p:nvPr/>
        </p:nvPicPr>
        <p:blipFill>
          <a:blip r:embed="rId3"/>
          <a:stretch>
            <a:fillRect/>
          </a:stretch>
        </p:blipFill>
        <p:spPr>
          <a:xfrm>
            <a:off x="5334000" y="1593850"/>
            <a:ext cx="6523038" cy="504825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5105400" cy="4524375"/>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 Xác định các vị trí 1 → 10.</a:t>
            </a:r>
          </a:p>
          <a:p>
            <a:pPr marL="0" lvl="0" indent="0" algn="just" eaLnBrk="1" hangingPunct="1">
              <a:spcAft>
                <a:spcPct val="0"/>
              </a:spcAft>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 Xác định các alelle giống v</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khác trên cặp XX, XY.</a:t>
            </a:r>
          </a:p>
          <a:p>
            <a:pPr marL="0" lvl="0" indent="0" algn="just" eaLnBrk="1" hangingPunct="1">
              <a:spcAft>
                <a:spcPct val="0"/>
              </a:spcAft>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 Xác định vùng tương đồng v</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không tương đồng của X, Y?</a:t>
            </a:r>
            <a:endParaRPr lang="vi-VN" altLang="en-US" sz="3600" b="1" dirty="0">
              <a:solidFill>
                <a:srgbClr val="FFFF00"/>
              </a:solidFill>
              <a:latin typeface="Times New Roman" panose="02020603050405020304" pitchFamily="18" charset="0"/>
              <a:ea typeface="Times New Roman" panose="02020603050405020304" pitchFamily="18" charset="0"/>
            </a:endParaRPr>
          </a:p>
        </p:txBody>
      </p:sp>
      <p:pic>
        <p:nvPicPr>
          <p:cNvPr id="125955" name="Picture 2"/>
          <p:cNvPicPr>
            <a:picLocks noChangeAspect="1"/>
          </p:cNvPicPr>
          <p:nvPr/>
        </p:nvPicPr>
        <p:blipFill>
          <a:blip r:embed="rId2"/>
          <a:stretch>
            <a:fillRect/>
          </a:stretch>
        </p:blipFill>
        <p:spPr>
          <a:xfrm>
            <a:off x="6096000" y="381000"/>
            <a:ext cx="5105400" cy="5929313"/>
          </a:xfrm>
          <a:prstGeom prst="rect">
            <a:avLst/>
          </a:prstGeom>
          <a:noFill/>
          <a:ln w="9525">
            <a:noFill/>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152400"/>
            <a:ext cx="7696200" cy="6556375"/>
          </a:xfrm>
          <a:prstGeom prst="rect">
            <a:avLst/>
          </a:prstGeom>
          <a:noFill/>
          <a:ln>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vi-VN" altLang="en-US" sz="2800" b="1" dirty="0">
                <a:solidFill>
                  <a:srgbClr val="66FFFF"/>
                </a:solidFill>
                <a:latin typeface="Times New Roman" panose="02020603050405020304" pitchFamily="18" charset="0"/>
                <a:cs typeface="Times New Roman" panose="02020603050405020304" pitchFamily="18" charset="0"/>
              </a:rPr>
              <a:t>Cặp NST XY v</a:t>
            </a:r>
            <a:r>
              <a:rPr lang="vi-VN" altLang="en-US" sz="2800" b="1" dirty="0">
                <a:solidFill>
                  <a:srgbClr val="66FFFF"/>
                </a:solidFill>
                <a:latin typeface="Times New Roman" panose="02020603050405020304" pitchFamily="18" charset="0"/>
                <a:ea typeface="Times New Roman" panose="02020603050405020304" pitchFamily="18" charset="0"/>
              </a:rPr>
              <a:t>à</a:t>
            </a:r>
            <a:r>
              <a:rPr lang="vi-VN" altLang="en-US" sz="2800" b="1" dirty="0">
                <a:solidFill>
                  <a:srgbClr val="66FFFF"/>
                </a:solidFill>
                <a:latin typeface="Times New Roman" panose="02020603050405020304" pitchFamily="18" charset="0"/>
                <a:cs typeface="Times New Roman" panose="02020603050405020304" pitchFamily="18" charset="0"/>
              </a:rPr>
              <a:t> cặp XX.</a:t>
            </a:r>
          </a:p>
          <a:p>
            <a:pPr marL="0" lvl="0" indent="0" algn="just" eaLnBrk="1" hangingPunct="1">
              <a:spcAft>
                <a:spcPct val="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Xác định các vị trí 1 → 10.</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+ 1 vùng đầu mút</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+ 2 tâm động</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+ 3 → 10 locus gene </a:t>
            </a:r>
          </a:p>
          <a:p>
            <a:pPr marL="0" lvl="0" indent="0" algn="just" eaLnBrk="1" hangingPunct="1">
              <a:spcAft>
                <a:spcPct val="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Xác định các alelle giống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khác trên cặp XX, XY?</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+ 3, 4 mang 2 alelle khác nhau ở mỗi gene .</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+ 5, 6, 7 mang 2 alelle giống nhau ở mỗi gene.</a:t>
            </a:r>
          </a:p>
          <a:p>
            <a:pPr marL="0" lvl="0" indent="0" algn="just" eaLnBrk="1" hangingPunct="1">
              <a:spcAft>
                <a:spcPct val="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Xác định vùng tương đồng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không tương đồng của X, Y?</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Vùng 9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vùng không tương đồng của Y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mang 2 locus gene E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f.</a:t>
            </a:r>
          </a:p>
          <a:p>
            <a:pPr marL="0" lvl="0" indent="0" algn="just" eaLnBrk="1" hangingPunct="1">
              <a:spcAft>
                <a:spcPct val="0"/>
              </a:spcAft>
              <a:buClrTx/>
              <a:buSzTx/>
              <a:buNone/>
            </a:pPr>
            <a:r>
              <a:rPr lang="vi-VN" altLang="en-US" sz="2800" dirty="0">
                <a:latin typeface="Times New Roman" panose="02020603050405020304" pitchFamily="18" charset="0"/>
                <a:cs typeface="Times New Roman" panose="02020603050405020304" pitchFamily="18" charset="0"/>
              </a:rPr>
              <a:t>+ Vùng 10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vùng không tương đồng của X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mang 2 locus gene M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n.</a:t>
            </a:r>
            <a:endParaRPr lang="vi-VN" altLang="en-US" sz="2800" dirty="0">
              <a:latin typeface="Times New Roman" panose="02020603050405020304" pitchFamily="18" charset="0"/>
              <a:ea typeface="Times New Roman" panose="02020603050405020304" pitchFamily="18" charset="0"/>
            </a:endParaRPr>
          </a:p>
        </p:txBody>
      </p:sp>
      <p:pic>
        <p:nvPicPr>
          <p:cNvPr id="126979" name="Picture 2"/>
          <p:cNvPicPr>
            <a:picLocks noChangeAspect="1"/>
          </p:cNvPicPr>
          <p:nvPr/>
        </p:nvPicPr>
        <p:blipFill>
          <a:blip r:embed="rId2"/>
          <a:stretch>
            <a:fillRect/>
          </a:stretch>
        </p:blipFill>
        <p:spPr>
          <a:xfrm>
            <a:off x="7848600" y="533400"/>
            <a:ext cx="4191000" cy="52578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left)">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left)">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p:nvPr/>
        </p:nvSpPr>
        <p:spPr>
          <a:xfrm>
            <a:off x="228600" y="-76200"/>
            <a:ext cx="11734800" cy="3848735"/>
          </a:xfrm>
          <a:prstGeom prst="rect">
            <a:avLst/>
          </a:prstGeom>
          <a:noFill/>
          <a:ln w="9525">
            <a:noFill/>
          </a:ln>
        </p:spPr>
        <p:txBody>
          <a:bodyPr>
            <a:spAutoFit/>
          </a:bodyPr>
          <a:lstStyle/>
          <a:p>
            <a:pPr algn="ctr">
              <a:lnSpc>
                <a:spcPct val="117000"/>
              </a:lnSpc>
              <a:buNone/>
            </a:pPr>
            <a:r>
              <a:rPr lang="en-US" altLang="pt-BR" sz="2800" b="1" dirty="0">
                <a:solidFill>
                  <a:srgbClr val="FF0000"/>
                </a:solidFill>
                <a:latin typeface="Times New Roman" panose="02020603050405020304" pitchFamily="18" charset="0"/>
                <a:cs typeface="Segoe UI" panose="020B0502040204020203" pitchFamily="34" charset="0"/>
              </a:rPr>
              <a:t>Ghi nhớ kiến thức</a:t>
            </a:r>
          </a:p>
          <a:p>
            <a:pPr>
              <a:lnSpc>
                <a:spcPct val="117000"/>
              </a:lnSpc>
              <a:buNone/>
            </a:pPr>
            <a:r>
              <a:rPr lang="pt-BR" altLang="x-none" sz="2800" b="1" dirty="0">
                <a:solidFill>
                  <a:srgbClr val="FF0000"/>
                </a:solidFill>
                <a:latin typeface="Times New Roman" panose="02020603050405020304" pitchFamily="18" charset="0"/>
                <a:cs typeface="Segoe UI" panose="020B0502040204020203" pitchFamily="34" charset="0"/>
              </a:rPr>
              <a:t>a. Nhiễm sắc thể giới tính </a:t>
            </a:r>
            <a:endParaRPr sz="2800" dirty="0">
              <a:solidFill>
                <a:srgbClr val="FF0000"/>
              </a:solidFill>
              <a:latin typeface="Segoe UI" panose="020B0502040204020203" pitchFamily="34" charset="0"/>
              <a:cs typeface="Segoe UI" panose="020B0502040204020203" pitchFamily="34" charset="0"/>
            </a:endParaRPr>
          </a:p>
          <a:p>
            <a:pPr>
              <a:lnSpc>
                <a:spcPct val="115000"/>
              </a:lnSpc>
              <a:spcAft>
                <a:spcPts val="1000"/>
              </a:spcAft>
              <a:buNone/>
            </a:pPr>
            <a:r>
              <a:rPr lang="vi-VN" altLang="x-none" sz="2800" dirty="0">
                <a:latin typeface="Times New Roman" panose="02020603050405020304" pitchFamily="18" charset="0"/>
                <a:cs typeface="Segoe UI" panose="020B0502040204020203" pitchFamily="34" charset="0"/>
              </a:rPr>
              <a:t>- Chứa các gene quỵ định giới tính của một sinh vật. </a:t>
            </a:r>
            <a:endParaRPr sz="2800" dirty="0">
              <a:latin typeface="Arial" panose="020B0604020202020204" pitchFamily="34" charset="0"/>
              <a:cs typeface="Arial" panose="020B0604020202020204" pitchFamily="34" charset="0"/>
            </a:endParaRPr>
          </a:p>
          <a:p>
            <a:pPr algn="just">
              <a:lnSpc>
                <a:spcPct val="115000"/>
              </a:lnSpc>
              <a:spcAft>
                <a:spcPts val="1000"/>
              </a:spcAft>
              <a:buNone/>
            </a:pPr>
            <a:r>
              <a:rPr lang="vi-VN" altLang="x-none" sz="2800" dirty="0">
                <a:latin typeface="Times New Roman" panose="02020603050405020304" pitchFamily="18" charset="0"/>
                <a:cs typeface="Segoe UI" panose="020B0502040204020203" pitchFamily="34" charset="0"/>
              </a:rPr>
              <a:t>- NST có thể tồn tại th</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nh từng cặp tương đồng (XX) hoặc không tương đồng (XY):	+ Tương đồng: Giống nhau về kích thước v</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trình tự các loại gene.</a:t>
            </a:r>
            <a:endParaRPr sz="2800" dirty="0">
              <a:latin typeface="Arial" panose="020B0604020202020204" pitchFamily="34" charset="0"/>
              <a:cs typeface="Arial" panose="020B0604020202020204" pitchFamily="34" charset="0"/>
            </a:endParaRPr>
          </a:p>
          <a:p>
            <a:pPr algn="just">
              <a:lnSpc>
                <a:spcPct val="117000"/>
              </a:lnSpc>
              <a:buNone/>
            </a:pPr>
            <a:r>
              <a:rPr lang="vi-VN" altLang="x-none" sz="2800" dirty="0">
                <a:latin typeface="Times New Roman" panose="02020603050405020304" pitchFamily="18" charset="0"/>
                <a:cs typeface="Segoe UI" panose="020B0502040204020203" pitchFamily="34" charset="0"/>
              </a:rPr>
              <a:t>	+ Không tương đồng: 2 NST khác nhau về  kích thước v</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có trình tự gene không ho</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n to</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n tương đóng. </a:t>
            </a:r>
            <a:endParaRPr sz="2800" dirty="0">
              <a:latin typeface="Segoe UI" panose="020B0502040204020203" pitchFamily="34" charset="0"/>
              <a:ea typeface="Segoe UI" panose="020B0502040204020203" pitchFamily="34" charset="0"/>
            </a:endParaRPr>
          </a:p>
        </p:txBody>
      </p:sp>
      <p:sp>
        <p:nvSpPr>
          <p:cNvPr id="128003" name="Rectangle 4"/>
          <p:cNvSpPr/>
          <p:nvPr/>
        </p:nvSpPr>
        <p:spPr>
          <a:xfrm>
            <a:off x="228600" y="3652838"/>
            <a:ext cx="11734800" cy="3197225"/>
          </a:xfrm>
          <a:prstGeom prst="rect">
            <a:avLst/>
          </a:prstGeom>
          <a:noFill/>
          <a:ln w="9525">
            <a:noFill/>
          </a:ln>
        </p:spPr>
        <p:txBody>
          <a:bodyPr>
            <a:spAutoFit/>
          </a:bodyPr>
          <a:lstStyle/>
          <a:p>
            <a:pPr algn="just">
              <a:lnSpc>
                <a:spcPct val="117000"/>
              </a:lnSpc>
            </a:pPr>
            <a:r>
              <a:rPr lang="pt-BR" altLang="x-none" sz="2800" b="1" dirty="0">
                <a:solidFill>
                  <a:srgbClr val="FF0000"/>
                </a:solidFill>
                <a:latin typeface="Times New Roman" panose="02020603050405020304" pitchFamily="18" charset="0"/>
                <a:cs typeface="Segoe UI" panose="020B0502040204020203" pitchFamily="34" charset="0"/>
              </a:rPr>
              <a:t>b. </a:t>
            </a:r>
            <a:r>
              <a:rPr lang="vi-VN" altLang="x-none" sz="2800" b="1" dirty="0">
                <a:solidFill>
                  <a:srgbClr val="FF0000"/>
                </a:solidFill>
                <a:latin typeface="Times New Roman" panose="02020603050405020304" pitchFamily="18" charset="0"/>
                <a:cs typeface="Segoe UI" panose="020B0502040204020203" pitchFamily="34" charset="0"/>
              </a:rPr>
              <a:t>Di truyền giới tính</a:t>
            </a:r>
            <a:endParaRPr sz="2800" dirty="0">
              <a:solidFill>
                <a:srgbClr val="FF0000"/>
              </a:solidFill>
              <a:latin typeface="Segoe UI" panose="020B0502040204020203" pitchFamily="34" charset="0"/>
              <a:cs typeface="Segoe UI" panose="020B0502040204020203" pitchFamily="34" charset="0"/>
            </a:endParaRPr>
          </a:p>
          <a:p>
            <a:pPr algn="just">
              <a:lnSpc>
                <a:spcPct val="117000"/>
              </a:lnSpc>
            </a:pPr>
            <a:r>
              <a:rPr lang="vi-VN" altLang="x-none" sz="2800" dirty="0">
                <a:latin typeface="Times New Roman" panose="02020603050405020304" pitchFamily="18" charset="0"/>
                <a:cs typeface="Segoe UI" panose="020B0502040204020203" pitchFamily="34" charset="0"/>
              </a:rPr>
              <a:t>- Kiểu di truyền các NST giới tính quy định đặc điểm giới tính của một sinh vật. </a:t>
            </a:r>
            <a:endParaRPr sz="2800" dirty="0">
              <a:latin typeface="Segoe UI" panose="020B0502040204020203" pitchFamily="34" charset="0"/>
              <a:cs typeface="Segoe UI" panose="020B0502040204020203" pitchFamily="34" charset="0"/>
            </a:endParaRPr>
          </a:p>
          <a:p>
            <a:pPr algn="just">
              <a:lnSpc>
                <a:spcPct val="117000"/>
              </a:lnSpc>
            </a:pPr>
            <a:r>
              <a:rPr lang="vi-VN" altLang="x-none" sz="2800" dirty="0">
                <a:latin typeface="Times New Roman" panose="02020603050405020304" pitchFamily="18" charset="0"/>
                <a:cs typeface="Segoe UI" panose="020B0502040204020203" pitchFamily="34" charset="0"/>
              </a:rPr>
              <a:t>- Sự di truyền  giới tính l</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sự di truyền  các nhiễm sắc thế giới tính v</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quyết định giới tính của sinh vật qua các thế hệ nhờ giảm phân v</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thụ tinh. </a:t>
            </a:r>
            <a:endParaRPr sz="2800" dirty="0">
              <a:latin typeface="Segoe UI" panose="020B0502040204020203" pitchFamily="34" charset="0"/>
              <a:cs typeface="Segoe UI" panose="020B0502040204020203" pitchFamily="34" charset="0"/>
            </a:endParaRPr>
          </a:p>
          <a:p>
            <a:pPr algn="just">
              <a:lnSpc>
                <a:spcPct val="117000"/>
              </a:lnSpc>
            </a:pPr>
            <a:r>
              <a:rPr lang="vi-VN" altLang="x-none" sz="2800" dirty="0">
                <a:latin typeface="Times New Roman" panose="02020603050405020304" pitchFamily="18" charset="0"/>
                <a:cs typeface="Segoe UI" panose="020B0502040204020203" pitchFamily="34" charset="0"/>
              </a:rPr>
              <a:t>VD. Nếu giới tính được xem l</a:t>
            </a:r>
            <a:r>
              <a:rPr lang="vi-VN" altLang="x-none" sz="2800" dirty="0">
                <a:latin typeface="Times New Roman" panose="02020603050405020304" pitchFamily="18" charset="0"/>
                <a:ea typeface="Segoe UI" panose="020B0502040204020203" pitchFamily="34" charset="0"/>
              </a:rPr>
              <a:t>à</a:t>
            </a:r>
            <a:r>
              <a:rPr lang="vi-VN" altLang="x-none" sz="2800" dirty="0">
                <a:latin typeface="Times New Roman" panose="02020603050405020304" pitchFamily="18" charset="0"/>
                <a:cs typeface="Segoe UI" panose="020B0502040204020203" pitchFamily="34" charset="0"/>
              </a:rPr>
              <a:t> một tính trạng di truyền thi phép lai XX x XY → Con:  đực : cái xấp xỉ  1 : 1.</a:t>
            </a:r>
            <a:endParaRPr sz="2800" dirty="0">
              <a:latin typeface="Segoe UI" panose="020B0502040204020203" pitchFamily="34" charset="0"/>
              <a:ea typeface="Segoe UI" panose="020B0502040204020203" pitchFamily="34" charset="0"/>
            </a:endParaRPr>
          </a:p>
        </p:txBody>
      </p:sp>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295400"/>
            <a:ext cx="6705600" cy="19383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6000" b="1" dirty="0">
                <a:solidFill>
                  <a:srgbClr val="FFFF00"/>
                </a:solidFill>
                <a:latin typeface="Times New Roman" panose="02020603050405020304" pitchFamily="18" charset="0"/>
                <a:cs typeface="Times New Roman" panose="02020603050405020304" pitchFamily="18" charset="0"/>
              </a:rPr>
              <a:t>2.Di truyền liên kết với giới tính</a:t>
            </a:r>
            <a:endParaRPr lang="en-US" altLang="en-US" sz="6000" b="1" dirty="0">
              <a:solidFill>
                <a:srgbClr val="FFFF00"/>
              </a:solidFill>
              <a:latin typeface="Times New Roman" panose="02020603050405020304" pitchFamily="18" charset="0"/>
              <a:ea typeface="Times New Roman" panose="02020603050405020304" pitchFamily="18" charset="0"/>
            </a:endParaRPr>
          </a:p>
        </p:txBody>
      </p:sp>
      <p:pic>
        <p:nvPicPr>
          <p:cNvPr id="129027" name="Picture 1"/>
          <p:cNvPicPr>
            <a:picLocks noChangeAspect="1"/>
          </p:cNvPicPr>
          <p:nvPr/>
        </p:nvPicPr>
        <p:blipFill>
          <a:blip r:embed="rId2"/>
          <a:stretch>
            <a:fillRect/>
          </a:stretch>
        </p:blipFill>
        <p:spPr>
          <a:xfrm>
            <a:off x="6934200" y="1166813"/>
            <a:ext cx="5257800" cy="3862387"/>
          </a:xfrm>
          <a:prstGeom prst="rect">
            <a:avLst/>
          </a:prstGeom>
          <a:noFill/>
          <a:ln w="9525">
            <a:noFill/>
          </a:ln>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1066800"/>
            <a:ext cx="11277600" cy="5842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3200" b="1" dirty="0">
                <a:solidFill>
                  <a:srgbClr val="FFFF00"/>
                </a:solidFill>
                <a:latin typeface="Times New Roman" panose="02020603050405020304" pitchFamily="18" charset="0"/>
                <a:cs typeface="Times New Roman" panose="02020603050405020304" pitchFamily="18" charset="0"/>
              </a:rPr>
              <a:t>a.Thí nghiệm của Morgan phát hiện di truyền gene trên X</a:t>
            </a:r>
            <a:endParaRPr lang="en-US" altLang="en-US" sz="32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6350" y="25400"/>
            <a:ext cx="5175250" cy="4092575"/>
          </a:xfrm>
          <a:prstGeom prst="rect">
            <a:avLst/>
          </a:prstGeom>
          <a:solidFill>
            <a:srgbClr val="002060"/>
          </a:solidFill>
          <a:ln>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FontTx/>
              <a:buNone/>
            </a:pPr>
            <a:r>
              <a:rPr lang="vi-VN" altLang="en-US" b="1" dirty="0">
                <a:solidFill>
                  <a:srgbClr val="FFFF00"/>
                </a:solidFill>
                <a:latin typeface="Times New Roman" panose="02020603050405020304" pitchFamily="18" charset="0"/>
                <a:cs typeface="Times New Roman" panose="02020603050405020304" pitchFamily="18" charset="0"/>
              </a:rPr>
              <a:t>PHÉP LAI THUẬN</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Pt/c: ♀ Ruồi mắt đỏ </a:t>
            </a:r>
            <a:r>
              <a:rPr lang="en-US" altLang="en-US"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 ♂ Ruồi mắt trắng </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F1: 			100% ruồi mắt đỏ</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F1 </a:t>
            </a:r>
            <a:r>
              <a:rPr lang="en-US" altLang="en-US"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 F1: 		♀ mắt đỏ </a:t>
            </a:r>
            <a:r>
              <a:rPr lang="en-US" altLang="en-US"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  ♀ mắt đỏ</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F2: 		¾ ruồi mắt đỏ : ¼ ruồi mắt trắng (trắng chỉ có con đực)</a:t>
            </a:r>
          </a:p>
          <a:p>
            <a:pPr marL="0" lvl="0" indent="0" eaLnBrk="1" hangingPunct="1">
              <a:spcBef>
                <a:spcPct val="0"/>
              </a:spcBef>
              <a:buClrTx/>
              <a:buSzTx/>
              <a:buFontTx/>
              <a:buNone/>
            </a:pPr>
            <a:r>
              <a:rPr lang="vi-VN" altLang="en-US" b="1" dirty="0">
                <a:solidFill>
                  <a:srgbClr val="FFFF00"/>
                </a:solidFill>
                <a:latin typeface="Times New Roman" panose="02020603050405020304" pitchFamily="18" charset="0"/>
                <a:cs typeface="Times New Roman" panose="02020603050405020304" pitchFamily="18" charset="0"/>
              </a:rPr>
              <a:t>PHÉP LAI NGHỊCH</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Pt/c: ♀ Ruồi mắt trắng </a:t>
            </a:r>
            <a:r>
              <a:rPr lang="en-US" altLang="en-US"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 Ruồi mắt đỏ </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F1: 		</a:t>
            </a:r>
            <a:r>
              <a:rPr lang="vi-VN" altLang="en-US" dirty="0">
                <a:latin typeface="Times New Roman" panose="02020603050405020304" pitchFamily="18" charset="0"/>
                <a:ea typeface="Times New Roman" panose="02020603050405020304" pitchFamily="18" charset="0"/>
              </a:rPr>
              <a:t>½</a:t>
            </a:r>
            <a:r>
              <a:rPr lang="vi-VN" altLang="en-US" dirty="0">
                <a:latin typeface="Times New Roman" panose="02020603050405020304" pitchFamily="18" charset="0"/>
                <a:cs typeface="Times New Roman" panose="02020603050405020304" pitchFamily="18" charset="0"/>
              </a:rPr>
              <a:t> ♀ mắt đỏ : </a:t>
            </a:r>
            <a:r>
              <a:rPr lang="vi-VN" altLang="en-US" dirty="0">
                <a:latin typeface="Times New Roman" panose="02020603050405020304" pitchFamily="18" charset="0"/>
                <a:ea typeface="Times New Roman" panose="02020603050405020304" pitchFamily="18" charset="0"/>
              </a:rPr>
              <a:t>½</a:t>
            </a:r>
            <a:r>
              <a:rPr lang="vi-VN" altLang="en-US" dirty="0">
                <a:latin typeface="Times New Roman" panose="02020603050405020304" pitchFamily="18" charset="0"/>
                <a:cs typeface="Times New Roman" panose="02020603050405020304" pitchFamily="18" charset="0"/>
              </a:rPr>
              <a:t> ♂ mắt trắng</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F1 </a:t>
            </a:r>
            <a:r>
              <a:rPr lang="en-US" altLang="en-US" dirty="0">
                <a:latin typeface="Times New Roman" panose="02020603050405020304" pitchFamily="18" charset="0"/>
                <a:cs typeface="Times New Roman" panose="02020603050405020304" pitchFamily="18" charset="0"/>
              </a:rPr>
              <a:t>x</a:t>
            </a:r>
            <a:r>
              <a:rPr lang="vi-VN" altLang="en-US" dirty="0">
                <a:latin typeface="Times New Roman" panose="02020603050405020304" pitchFamily="18" charset="0"/>
                <a:cs typeface="Times New Roman" panose="02020603050405020304" pitchFamily="18" charset="0"/>
              </a:rPr>
              <a:t> F1: 	  ♀ mắt đỏ   </a:t>
            </a:r>
            <a:r>
              <a:rPr lang="en-US" altLang="en-US" dirty="0">
                <a:latin typeface="Times New Roman" panose="02020603050405020304" pitchFamily="18" charset="0"/>
                <a:cs typeface="Times New Roman" panose="02020603050405020304" pitchFamily="18" charset="0"/>
              </a:rPr>
              <a:t>x </a:t>
            </a:r>
            <a:r>
              <a:rPr lang="vi-VN" altLang="en-US" dirty="0">
                <a:latin typeface="Times New Roman" panose="02020603050405020304" pitchFamily="18" charset="0"/>
                <a:cs typeface="Times New Roman" panose="02020603050405020304" pitchFamily="18" charset="0"/>
              </a:rPr>
              <a:t> 	♂ mắt trắng</a:t>
            </a:r>
          </a:p>
          <a:p>
            <a:pPr marL="0" lvl="0" indent="0" eaLnBrk="1" hangingPunct="1">
              <a:spcBef>
                <a:spcPct val="0"/>
              </a:spcBef>
              <a:buClrTx/>
              <a:buSzTx/>
              <a:buFontTx/>
              <a:buNone/>
            </a:pPr>
            <a:r>
              <a:rPr lang="vi-VN" altLang="en-US" dirty="0">
                <a:latin typeface="Times New Roman" panose="02020603050405020304" pitchFamily="18" charset="0"/>
                <a:cs typeface="Times New Roman" panose="02020603050405020304" pitchFamily="18" charset="0"/>
              </a:rPr>
              <a:t>F2: 	1/4 ♀ mắt đỏ : 1/4 ♀ mắt trắng : ¼ ♂ mắt đỏ : ¼ ♂ mắt trắng</a:t>
            </a:r>
            <a:r>
              <a:rPr lang="vi-VN" altLang="en-US" b="1" dirty="0">
                <a:latin typeface="Times New Roman" panose="02020603050405020304" pitchFamily="18" charset="0"/>
                <a:cs typeface="Times New Roman" panose="02020603050405020304" pitchFamily="18" charset="0"/>
              </a:rPr>
              <a:t>.	</a:t>
            </a:r>
          </a:p>
          <a:p>
            <a:pPr marL="0" lvl="0" indent="0" eaLnBrk="1" hangingPunct="1">
              <a:spcBef>
                <a:spcPct val="0"/>
              </a:spcBef>
              <a:buClrTx/>
              <a:buSzTx/>
              <a:buFontTx/>
              <a:buNone/>
            </a:pPr>
            <a:r>
              <a:rPr lang="vi-VN" altLang="en-US" b="1" dirty="0">
                <a:solidFill>
                  <a:srgbClr val="FFFF00"/>
                </a:solidFill>
                <a:latin typeface="Times New Roman" panose="02020603050405020304" pitchFamily="18" charset="0"/>
                <a:cs typeface="Times New Roman" panose="02020603050405020304" pitchFamily="18" charset="0"/>
              </a:rPr>
              <a:t>Kết luận QLDT tính trạng m</a:t>
            </a:r>
            <a:r>
              <a:rPr lang="vi-VN" altLang="en-US" b="1" dirty="0">
                <a:solidFill>
                  <a:srgbClr val="FFFF00"/>
                </a:solidFill>
                <a:latin typeface="Times New Roman" panose="02020603050405020304" pitchFamily="18" charset="0"/>
                <a:ea typeface="Times New Roman" panose="02020603050405020304" pitchFamily="18" charset="0"/>
              </a:rPr>
              <a:t>à</a:t>
            </a:r>
            <a:r>
              <a:rPr lang="vi-VN" altLang="en-US" b="1" dirty="0">
                <a:solidFill>
                  <a:srgbClr val="FFFF00"/>
                </a:solidFill>
                <a:latin typeface="Times New Roman" panose="02020603050405020304" pitchFamily="18" charset="0"/>
                <a:cs typeface="Times New Roman" panose="02020603050405020304" pitchFamily="18" charset="0"/>
              </a:rPr>
              <a:t>u mắt?</a:t>
            </a:r>
            <a:endParaRPr lang="vi-VN" altLang="en-US" b="1" dirty="0">
              <a:solidFill>
                <a:srgbClr val="FFFF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5334000" y="2854325"/>
            <a:ext cx="6762750" cy="3970338"/>
          </a:xfrm>
          <a:prstGeom prst="rect">
            <a:avLst/>
          </a:prstGeom>
          <a:solidFill>
            <a:srgbClr val="00B05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FontTx/>
              <a:buNone/>
            </a:pPr>
            <a:r>
              <a:rPr lang="vi-VN" altLang="en-US" sz="2800" b="1" dirty="0">
                <a:solidFill>
                  <a:srgbClr val="FFFF00"/>
                </a:solidFill>
                <a:latin typeface="Times New Roman" panose="02020603050405020304" pitchFamily="18" charset="0"/>
                <a:cs typeface="Times New Roman" panose="02020603050405020304" pitchFamily="18" charset="0"/>
              </a:rPr>
              <a:t>Nhận định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kết luận hiện tượng di truyền</a:t>
            </a:r>
          </a:p>
          <a:p>
            <a:pPr marL="0" lvl="0" indent="0" eaLnBrk="1" hangingPunct="1">
              <a:spcBef>
                <a:spcPct val="0"/>
              </a:spcBef>
              <a:buClrTx/>
              <a:buSzTx/>
              <a:buFontTx/>
              <a:buNone/>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P → F1:</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ClrTx/>
              <a:buSzTx/>
              <a:buFontTx/>
              <a:buNone/>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Kết luận: alelle A quy định mắt đỏ &gt;&gt; alelle a quy định mắt trắng</a:t>
            </a:r>
          </a:p>
          <a:p>
            <a:pPr marL="0" lvl="0" indent="0" eaLnBrk="1" hangingPunct="1">
              <a:spcBef>
                <a:spcPct val="0"/>
              </a:spcBef>
              <a:buClrTx/>
              <a:buSzTx/>
              <a:buFontTx/>
              <a:buNone/>
            </a:pPr>
            <a:r>
              <a:rPr lang="vi-VN" altLang="en-US" sz="2800" dirty="0">
                <a:latin typeface="Times New Roman" panose="02020603050405020304" pitchFamily="18" charset="0"/>
                <a:cs typeface="Times New Roman" panose="02020603050405020304" pitchFamily="18" charset="0"/>
              </a:rPr>
              <a:t>F1 </a:t>
            </a:r>
            <a:r>
              <a:rPr lang="en-US" altLang="en-US" sz="2800" dirty="0">
                <a:latin typeface="Times New Roman" panose="02020603050405020304" pitchFamily="18" charset="0"/>
                <a:cs typeface="Times New Roman" panose="02020603050405020304" pitchFamily="18" charset="0"/>
              </a:rPr>
              <a:t>x</a:t>
            </a:r>
            <a:r>
              <a:rPr lang="vi-VN" altLang="en-US" sz="2800" dirty="0">
                <a:latin typeface="Times New Roman" panose="02020603050405020304" pitchFamily="18" charset="0"/>
                <a:cs typeface="Times New Roman" panose="02020603050405020304" pitchFamily="18" charset="0"/>
              </a:rPr>
              <a:t> F1: →  F2 : </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ClrTx/>
              <a:buSzTx/>
              <a:buFontTx/>
              <a:buNone/>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Kết luận: tất cả mắt trắng &lt;lặn&gt; chỉ xuất hiện con đực &lt;XY&gt; m</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không có con cái → Gene A, a trên NST X m</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không có trên Y.</a:t>
            </a:r>
            <a:endParaRPr lang="vi-VN" altLang="en-US" sz="28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588" y="381000"/>
            <a:ext cx="7454900" cy="6432550"/>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FontTx/>
              <a:buNone/>
            </a:pPr>
            <a:r>
              <a:rPr lang="vi-VN" altLang="en-US" sz="2400" b="1" dirty="0">
                <a:solidFill>
                  <a:srgbClr val="FFFF00"/>
                </a:solidFill>
                <a:latin typeface="Times New Roman" panose="02020603050405020304" pitchFamily="18" charset="0"/>
                <a:cs typeface="Times New Roman" panose="02020603050405020304" pitchFamily="18" charset="0"/>
              </a:rPr>
              <a:t>HOÀN THÀNH SƠ ĐỒ PL THUẬN – NGHỊCH TRÊN</a:t>
            </a:r>
          </a:p>
          <a:p>
            <a:pPr marL="0" lvl="0" indent="0" eaLnBrk="1" hangingPunct="1">
              <a:spcBef>
                <a:spcPct val="0"/>
              </a:spcBef>
              <a:buClrTx/>
              <a:buSzTx/>
              <a:buFontTx/>
              <a:buNone/>
            </a:pPr>
            <a:r>
              <a:rPr lang="vi-VN" altLang="en-US" sz="2800" b="1" dirty="0">
                <a:solidFill>
                  <a:srgbClr val="66FFFF"/>
                </a:solidFill>
                <a:latin typeface="Times New Roman" panose="02020603050405020304" pitchFamily="18" charset="0"/>
                <a:cs typeface="Times New Roman" panose="02020603050405020304" pitchFamily="18" charset="0"/>
              </a:rPr>
              <a:t>** HOÀN THÀNH PL THUẬN	</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1/ Hãy xác định các kiểu gene (1), (2), (3), (4), (5), (6), (7), (8)</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2/ Viết giao tử của (1), (2), (3), (4)?</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3/ Tỉ lệ kiểu gene (3) : (4) v</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tỉ lệ kiểu gene ở F2?</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4/ Tỉ lệ kiểu hình của F2?</a:t>
            </a:r>
            <a:endParaRPr lang="en-US" altLang="en-US" sz="2800" dirty="0">
              <a:solidFill>
                <a:srgbClr val="FFFFFF"/>
              </a:solidFill>
              <a:latin typeface="Times New Roman" panose="02020603050405020304" pitchFamily="18" charset="0"/>
              <a:cs typeface="Times New Roman" panose="02020603050405020304" pitchFamily="18" charset="0"/>
            </a:endParaRPr>
          </a:p>
          <a:p>
            <a:pPr marL="0" lvl="0" indent="0" eaLnBrk="1" hangingPunct="1">
              <a:spcBef>
                <a:spcPct val="0"/>
              </a:spcBef>
              <a:buClrTx/>
              <a:buSzTx/>
              <a:buFontTx/>
              <a:buNone/>
            </a:pPr>
            <a:endParaRPr lang="en-US" altLang="en-US" sz="2800" dirty="0">
              <a:solidFill>
                <a:srgbClr val="FFFFFF"/>
              </a:solidFill>
              <a:latin typeface="Times New Roman" panose="02020603050405020304" pitchFamily="18" charset="0"/>
              <a:cs typeface="Times New Roman" panose="02020603050405020304" pitchFamily="18" charset="0"/>
            </a:endParaRPr>
          </a:p>
          <a:p>
            <a:pPr marL="0" lvl="0" indent="0" eaLnBrk="1" hangingPunct="1">
              <a:spcBef>
                <a:spcPct val="0"/>
              </a:spcBef>
              <a:buClrTx/>
              <a:buSzTx/>
              <a:buFontTx/>
              <a:buNone/>
            </a:pPr>
            <a:r>
              <a:rPr lang="vi-VN" altLang="en-US" sz="2800" b="1" dirty="0">
                <a:solidFill>
                  <a:srgbClr val="66FFFF"/>
                </a:solidFill>
                <a:latin typeface="Times New Roman" panose="02020603050405020304" pitchFamily="18" charset="0"/>
                <a:cs typeface="Times New Roman" panose="02020603050405020304" pitchFamily="18" charset="0"/>
              </a:rPr>
              <a:t>** HOÀN THÀNH PL NGHỊCH	</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1/ Hãy xác định các kiểu gene (1), (2), (3), (4), (5), (6), (7), (8)</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2/ Viết giao tử của (1), (2), (3), (4)?</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3/ Tỉ lệ kiểu gene (3) : (4) v</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tỉ lệ kiểu gene ở F2?</a:t>
            </a:r>
          </a:p>
          <a:p>
            <a:pPr marL="0" lvl="0" indent="0" eaLnBrk="1" hangingPunct="1">
              <a:spcBef>
                <a:spcPct val="0"/>
              </a:spcBef>
              <a:buClrTx/>
              <a:buSzTx/>
              <a:buFontTx/>
              <a:buNone/>
            </a:pPr>
            <a:r>
              <a:rPr lang="vi-VN" altLang="en-US" sz="2800" dirty="0">
                <a:solidFill>
                  <a:srgbClr val="FFFFFF"/>
                </a:solidFill>
                <a:latin typeface="Times New Roman" panose="02020603050405020304" pitchFamily="18" charset="0"/>
                <a:cs typeface="Times New Roman" panose="02020603050405020304" pitchFamily="18" charset="0"/>
              </a:rPr>
              <a:t>4/ Tỉ lệ kiểu hình của F2?</a:t>
            </a:r>
          </a:p>
          <a:p>
            <a:pPr marL="0" lvl="0" indent="0" eaLnBrk="1" hangingPunct="1">
              <a:spcBef>
                <a:spcPct val="0"/>
              </a:spcBef>
              <a:buClrTx/>
              <a:buSzTx/>
              <a:buFontTx/>
              <a:buNone/>
            </a:pPr>
            <a:endParaRPr lang="vi-VN" altLang="en-US" sz="2400" dirty="0">
              <a:solidFill>
                <a:srgbClr val="FFFFFF"/>
              </a:solidFill>
              <a:latin typeface="Times New Roman" panose="02020603050405020304" pitchFamily="18" charset="0"/>
              <a:ea typeface="Times New Roman" panose="02020603050405020304" pitchFamily="18" charset="0"/>
            </a:endParaRPr>
          </a:p>
        </p:txBody>
      </p:sp>
      <p:pic>
        <p:nvPicPr>
          <p:cNvPr id="132099" name="Picture 5"/>
          <p:cNvPicPr>
            <a:picLocks noChangeAspect="1"/>
          </p:cNvPicPr>
          <p:nvPr/>
        </p:nvPicPr>
        <p:blipFill>
          <a:blip r:embed="rId2"/>
          <a:stretch>
            <a:fillRect/>
          </a:stretch>
        </p:blipFill>
        <p:spPr>
          <a:xfrm>
            <a:off x="7456488" y="0"/>
            <a:ext cx="4648200" cy="3260725"/>
          </a:xfrm>
          <a:prstGeom prst="rect">
            <a:avLst/>
          </a:prstGeom>
          <a:noFill/>
          <a:ln w="9525">
            <a:noFill/>
          </a:ln>
        </p:spPr>
      </p:pic>
      <p:pic>
        <p:nvPicPr>
          <p:cNvPr id="132100" name="Picture 6"/>
          <p:cNvPicPr>
            <a:picLocks noChangeAspect="1"/>
          </p:cNvPicPr>
          <p:nvPr/>
        </p:nvPicPr>
        <p:blipFill>
          <a:blip r:embed="rId3"/>
          <a:stretch>
            <a:fillRect/>
          </a:stretch>
        </p:blipFill>
        <p:spPr>
          <a:xfrm>
            <a:off x="7450138" y="3414713"/>
            <a:ext cx="4648200" cy="3443287"/>
          </a:xfrm>
          <a:prstGeom prst="rect">
            <a:avLst/>
          </a:prstGeom>
          <a:noFill/>
          <a:ln w="9525">
            <a:noFill/>
          </a:ln>
        </p:spPr>
      </p:pic>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73038"/>
            <a:ext cx="8026400" cy="6556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HOÀN THÀNH PL THUẬN	</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1/ Hãy xác định các kiểu gene (1), (2), (3), (4), (5), (6), (7), (8)</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(1) = XAXA, (2) = XaY, (3) = XAXa, (4) = XAY, (5) = XAXA, (6), = XAY (7) = XAXa, (8) = XaY.</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2/ Viết giao tử của (1), (2), (3), (4)?</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(1) = XAXA → giao tử (h1): XA</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(2) = XaY → giao tử (h2):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Y</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(3) = XAXa → giao tử (h3):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(4) = XAY → giao tử (h4):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Y</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3/ Tỉ lệ kiểu gene (3) : (4)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tỉ lệ kiểu gene ở F2?</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Tỉ lệ kiểu gene (3) : (4) = 1 : 1</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Tỉ lệ kiểu gene (5) : (6) : (7) : (8) = 1 : 1 : 1 : 1</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4/ Tỉ lệ kiểu hình của F2?</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Cách 1: 75% trội (mắt đỏ) : 25% lặn (mắt trắng)</a:t>
            </a:r>
            <a:endParaRPr lang="vi-VN" altLang="en-US" sz="2800" dirty="0">
              <a:latin typeface="Times New Roman" panose="02020603050405020304" pitchFamily="18" charset="0"/>
              <a:ea typeface="Times New Roman" panose="02020603050405020304" pitchFamily="18" charset="0"/>
            </a:endParaRPr>
          </a:p>
        </p:txBody>
      </p:sp>
      <p:pic>
        <p:nvPicPr>
          <p:cNvPr id="135171" name="Picture 1"/>
          <p:cNvPicPr>
            <a:picLocks noChangeAspect="1"/>
          </p:cNvPicPr>
          <p:nvPr/>
        </p:nvPicPr>
        <p:blipFill>
          <a:blip r:embed="rId2"/>
          <a:stretch>
            <a:fillRect/>
          </a:stretch>
        </p:blipFill>
        <p:spPr>
          <a:xfrm>
            <a:off x="7924800" y="228600"/>
            <a:ext cx="4240213" cy="2974975"/>
          </a:xfrm>
          <a:prstGeom prst="rect">
            <a:avLst/>
          </a:prstGeom>
          <a:noFill/>
          <a:ln w="9525">
            <a:noFill/>
          </a:ln>
        </p:spPr>
      </p:pic>
      <p:pic>
        <p:nvPicPr>
          <p:cNvPr id="135172" name="Picture 4"/>
          <p:cNvPicPr>
            <a:picLocks noChangeAspect="1"/>
          </p:cNvPicPr>
          <p:nvPr/>
        </p:nvPicPr>
        <p:blipFill>
          <a:blip r:embed="rId3"/>
          <a:stretch>
            <a:fillRect/>
          </a:stretch>
        </p:blipFill>
        <p:spPr>
          <a:xfrm>
            <a:off x="7916863" y="3643313"/>
            <a:ext cx="4241800" cy="3141662"/>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wipe(left)">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wipe(left)">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wipe(left)">
                                      <p:cBhvr>
                                        <p:cTn id="27" dur="5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wipe(left)">
                                      <p:cBhvr>
                                        <p:cTn id="32" dur="500"/>
                                        <p:tgtEl>
                                          <p:spTgt spid="1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wipe(left)">
                                      <p:cBhvr>
                                        <p:cTn id="37" dur="500"/>
                                        <p:tgtEl>
                                          <p:spTgt spid="1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12" end="12"/>
                                            </p:txEl>
                                          </p:spTgt>
                                        </p:tgtEl>
                                        <p:attrNameLst>
                                          <p:attrName>style.visibility</p:attrName>
                                        </p:attrNameLst>
                                      </p:cBhvr>
                                      <p:to>
                                        <p:strVal val="visible"/>
                                      </p:to>
                                    </p:set>
                                    <p:animEffect transition="in" filter="wipe(left)">
                                      <p:cBhvr>
                                        <p:cTn id="42"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ình ảnh Hãy Giơ Tay để Trả Lời Các Câu Hỏi đang ở Trong Lớp Học Sinh Tích  Cực Học Cách Trả Lời Các Câu Hỏi PNG , Giơ Tay Trả Lời"/>
          <p:cNvPicPr>
            <a:picLocks noChangeAspect="1"/>
          </p:cNvPicPr>
          <p:nvPr/>
        </p:nvPicPr>
        <p:blipFill>
          <a:blip r:embed="rId3"/>
          <a:srcRect l="16190" r="12325"/>
          <a:stretch>
            <a:fillRect/>
          </a:stretch>
        </p:blipFill>
        <p:spPr>
          <a:xfrm>
            <a:off x="5108575" y="4014788"/>
            <a:ext cx="1901825" cy="2724150"/>
          </a:xfrm>
          <a:prstGeom prst="rect">
            <a:avLst/>
          </a:prstGeom>
          <a:noFill/>
          <a:ln w="9525">
            <a:noFill/>
          </a:ln>
        </p:spPr>
      </p:pic>
      <p:sp>
        <p:nvSpPr>
          <p:cNvPr id="113667" name="Rectangle 2"/>
          <p:cNvSpPr/>
          <p:nvPr/>
        </p:nvSpPr>
        <p:spPr>
          <a:xfrm>
            <a:off x="3048000" y="912813"/>
            <a:ext cx="12192000" cy="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en-US" altLang="en-US" sz="1800" dirty="0">
              <a:latin typeface="Arial" panose="020B0604020202020204" pitchFamily="34" charset="0"/>
            </a:endParaRPr>
          </a:p>
        </p:txBody>
      </p:sp>
      <p:sp>
        <p:nvSpPr>
          <p:cNvPr id="6148" name="Text Box 8"/>
          <p:cNvSpPr txBox="1"/>
          <p:nvPr/>
        </p:nvSpPr>
        <p:spPr>
          <a:xfrm>
            <a:off x="4038600" y="239713"/>
            <a:ext cx="3657600" cy="769937"/>
          </a:xfrm>
          <a:prstGeom prst="rect">
            <a:avLst/>
          </a:prstGeom>
          <a:solidFill>
            <a:srgbClr val="0000FF"/>
          </a:solidFill>
          <a:ln w="38100" cap="flat" cmpd="sng">
            <a:solidFill>
              <a:schemeClr val="bg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4400" b="1" dirty="0">
                <a:solidFill>
                  <a:srgbClr val="FFFF00"/>
                </a:solidFill>
                <a:latin typeface="Times New Roman" panose="02020603050405020304" pitchFamily="18" charset="0"/>
                <a:cs typeface="Arial" panose="020B0604020202020204" pitchFamily="34" charset="0"/>
              </a:rPr>
              <a:t>KHỞI ĐỘNG</a:t>
            </a:r>
            <a:endParaRPr lang="en-US" altLang="en-US" sz="6000" b="1" i="1" dirty="0">
              <a:solidFill>
                <a:srgbClr val="FFFF00"/>
              </a:solidFill>
              <a:latin typeface="Arial" panose="020B0604020202020204" pitchFamily="34" charset="0"/>
            </a:endParaRPr>
          </a:p>
        </p:txBody>
      </p:sp>
      <p:pic>
        <p:nvPicPr>
          <p:cNvPr id="113669" name="Picture 2" descr="Cách trả lời những câu hỏi phỏng vấn thông thường (Phần 2)"/>
          <p:cNvPicPr>
            <a:picLocks noChangeAspect="1"/>
          </p:cNvPicPr>
          <p:nvPr/>
        </p:nvPicPr>
        <p:blipFill>
          <a:blip r:embed="rId4"/>
          <a:stretch>
            <a:fillRect/>
          </a:stretch>
        </p:blipFill>
        <p:spPr>
          <a:xfrm>
            <a:off x="685800" y="692150"/>
            <a:ext cx="1600200" cy="2287588"/>
          </a:xfrm>
          <a:prstGeom prst="rect">
            <a:avLst/>
          </a:prstGeom>
          <a:noFill/>
          <a:ln w="9525">
            <a:noFill/>
          </a:ln>
        </p:spPr>
      </p:pic>
      <p:sp>
        <p:nvSpPr>
          <p:cNvPr id="74755" name="TextBox 7"/>
          <p:cNvSpPr txBox="1"/>
          <p:nvPr/>
        </p:nvSpPr>
        <p:spPr>
          <a:xfrm>
            <a:off x="381000" y="2511425"/>
            <a:ext cx="4727575" cy="4108450"/>
          </a:xfrm>
          <a:prstGeom prst="rect">
            <a:avLst/>
          </a:prstGeom>
          <a:solidFill>
            <a:srgbClr val="99FF33"/>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buNone/>
            </a:pPr>
            <a:r>
              <a:rPr lang="vi-VN" altLang="en-US" sz="2900" b="1" i="1" dirty="0">
                <a:solidFill>
                  <a:srgbClr val="FF0000"/>
                </a:solidFill>
                <a:latin typeface="Times New Roman" panose="02020603050405020304" pitchFamily="18" charset="0"/>
                <a:cs typeface="Times New Roman" panose="02020603050405020304" pitchFamily="18" charset="0"/>
              </a:rPr>
              <a:t>Quy luật phân li độc lập của Mendel cho thấy các cặp allele nằm trên các cặp nhiễm sắc thể tương đồng khác nhau sẽ phân li độc lập trong quá trình giảm phân tạo giao tử. Vậy, các cặp allele nằm trên cùng một cặp nhiễm sắc thể tương đồng sẽ di truyền như thế n</a:t>
            </a:r>
            <a:r>
              <a:rPr lang="vi-VN" altLang="en-US" sz="2900" b="1" i="1" dirty="0">
                <a:solidFill>
                  <a:srgbClr val="FF0000"/>
                </a:solidFill>
                <a:latin typeface="Times New Roman" panose="02020603050405020304" pitchFamily="18" charset="0"/>
                <a:ea typeface="Times New Roman" panose="02020603050405020304" pitchFamily="18" charset="0"/>
              </a:rPr>
              <a:t>à</a:t>
            </a:r>
            <a:r>
              <a:rPr lang="vi-VN" altLang="en-US" sz="2900" b="1" i="1" dirty="0">
                <a:solidFill>
                  <a:srgbClr val="FF0000"/>
                </a:solidFill>
                <a:latin typeface="Times New Roman" panose="02020603050405020304" pitchFamily="18" charset="0"/>
                <a:cs typeface="Times New Roman" panose="02020603050405020304" pitchFamily="18" charset="0"/>
              </a:rPr>
              <a:t>o?</a:t>
            </a:r>
            <a:endParaRPr lang="vi-VN" altLang="en-US" sz="2900" b="1" i="1" dirty="0">
              <a:solidFill>
                <a:srgbClr val="FF0000"/>
              </a:solidFill>
              <a:latin typeface="Times New Roman" panose="02020603050405020304" pitchFamily="18" charset="0"/>
              <a:ea typeface="Times New Roman" panose="02020603050405020304" pitchFamily="18" charset="0"/>
            </a:endParaRPr>
          </a:p>
        </p:txBody>
      </p:sp>
      <p:sp>
        <p:nvSpPr>
          <p:cNvPr id="2" name="Thought Bubble: Cloud 1"/>
          <p:cNvSpPr/>
          <p:nvPr/>
        </p:nvSpPr>
        <p:spPr>
          <a:xfrm>
            <a:off x="6096000" y="609600"/>
            <a:ext cx="6135688" cy="4038600"/>
          </a:xfrm>
          <a:prstGeom prst="cloudCallout">
            <a:avLst>
              <a:gd name="adj1" fmla="val -35833"/>
              <a:gd name="adj2" fmla="val 4441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7"/>
          <p:cNvSpPr txBox="1"/>
          <p:nvPr/>
        </p:nvSpPr>
        <p:spPr>
          <a:xfrm>
            <a:off x="6705600" y="1312863"/>
            <a:ext cx="5105400" cy="2584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buNone/>
            </a:pPr>
            <a:r>
              <a:rPr lang="vi-VN" altLang="en-US" sz="3000" b="1" i="1" dirty="0">
                <a:solidFill>
                  <a:srgbClr val="FFFF00"/>
                </a:solidFill>
                <a:latin typeface="Times New Roman" panose="02020603050405020304" pitchFamily="18" charset="0"/>
                <a:cs typeface="Times New Roman" panose="02020603050405020304" pitchFamily="18" charset="0"/>
              </a:rPr>
              <a:t>Các cặp allele nằm trên cùng một cặp nhiễm sắc thể tương đồng sẽ di truyền cùng nhau, các nhiễm sắc thể phân li độc lập, tuân theo quy luật di truyền của Mendel.</a:t>
            </a:r>
            <a:endParaRPr lang="vi-VN" altLang="en-US" sz="3000" b="1" i="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wipe(left)">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74755" grpId="0" animBg="1"/>
      <p:bldP spid="74755" grpId="1" animBg="1"/>
      <p:bldP spid="74755" grpId="2" animBg="1"/>
      <p:bldP spid="74755" grpId="3" animBg="1"/>
      <p:bldP spid="5" grpId="0"/>
      <p:bldP spid="5" grpId="1"/>
      <p:bldP spid="5" grpId="2"/>
      <p:bldP spid="5"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73038"/>
            <a:ext cx="8026400" cy="6556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HOÀN THÀNH PL NGHỊCH	</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1/ Hãy xác định các kiểu gene (1), (2), (3), (4), (5), (6), (7), (8)</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(1) = XaXa, (2) = XAY, (3) = XAXa, (4) = XaY, (5) = XAXa, (6), = XAY (7) = XaXa, (8) = XaY.</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2/ Viết giao tử của (1), (2), (3), (4)?</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(1) = XaXa → giao tử (h1): Xa</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(2) = XAY → giao tử (h2):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Y</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(3) = XAXa → giao tử (h3):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 (4) = XaY → giao tử (h4):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Xa : </a:t>
            </a:r>
            <a:r>
              <a:rPr lang="vi-VN" altLang="en-US" sz="2800" dirty="0">
                <a:latin typeface="Times New Roman" panose="02020603050405020304" pitchFamily="18" charset="0"/>
                <a:ea typeface="Times New Roman" panose="02020603050405020304" pitchFamily="18" charset="0"/>
              </a:rPr>
              <a:t>½</a:t>
            </a:r>
            <a:r>
              <a:rPr lang="vi-VN" altLang="en-US" sz="2800" dirty="0">
                <a:latin typeface="Times New Roman" panose="02020603050405020304" pitchFamily="18" charset="0"/>
                <a:cs typeface="Times New Roman" panose="02020603050405020304" pitchFamily="18" charset="0"/>
              </a:rPr>
              <a:t> Y</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3/ Tỉ lệ kiểu gene (3) : (4)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tỉ lệ kiểu gene ở F2?</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Tỉ lệ kiểu gene (3) : (4) = 1 : 1</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 Tỉ lệ kiểu gene (5) : (6) : (7) : (8) = 1 : 1 : 1 : 1</a:t>
            </a:r>
          </a:p>
          <a:p>
            <a:pPr marL="0" lvl="0" indent="0"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4/ Tỉ lệ kiểu hình của F2?</a:t>
            </a:r>
          </a:p>
          <a:p>
            <a:pPr marL="0" lvl="0" indent="0" eaLnBrk="1" hangingPunct="1">
              <a:spcBef>
                <a:spcPct val="0"/>
              </a:spcBef>
              <a:buClrTx/>
              <a:buSzTx/>
              <a:buNone/>
            </a:pPr>
            <a:r>
              <a:rPr lang="vi-VN" altLang="en-US" sz="2800" dirty="0">
                <a:latin typeface="Times New Roman" panose="02020603050405020304" pitchFamily="18" charset="0"/>
                <a:cs typeface="Times New Roman" panose="02020603050405020304" pitchFamily="18" charset="0"/>
              </a:rPr>
              <a:t>Cách 1: 50% trội (mắt đỏ) : 50% lặn (mắt trắng)</a:t>
            </a:r>
            <a:endParaRPr lang="vi-VN" altLang="en-US" sz="2800" dirty="0">
              <a:latin typeface="Times New Roman" panose="02020603050405020304" pitchFamily="18" charset="0"/>
              <a:ea typeface="Times New Roman" panose="02020603050405020304" pitchFamily="18" charset="0"/>
            </a:endParaRPr>
          </a:p>
        </p:txBody>
      </p:sp>
      <p:pic>
        <p:nvPicPr>
          <p:cNvPr id="136195" name="Picture 1"/>
          <p:cNvPicPr>
            <a:picLocks noChangeAspect="1"/>
          </p:cNvPicPr>
          <p:nvPr/>
        </p:nvPicPr>
        <p:blipFill>
          <a:blip r:embed="rId2"/>
          <a:stretch>
            <a:fillRect/>
          </a:stretch>
        </p:blipFill>
        <p:spPr>
          <a:xfrm>
            <a:off x="8153400" y="228600"/>
            <a:ext cx="4011613" cy="2814638"/>
          </a:xfrm>
          <a:prstGeom prst="rect">
            <a:avLst/>
          </a:prstGeom>
          <a:noFill/>
          <a:ln w="9525">
            <a:noFill/>
          </a:ln>
        </p:spPr>
      </p:pic>
      <p:pic>
        <p:nvPicPr>
          <p:cNvPr id="136196" name="Picture 4"/>
          <p:cNvPicPr>
            <a:picLocks noChangeAspect="1"/>
          </p:cNvPicPr>
          <p:nvPr/>
        </p:nvPicPr>
        <p:blipFill>
          <a:blip r:embed="rId3"/>
          <a:stretch>
            <a:fillRect/>
          </a:stretch>
        </p:blipFill>
        <p:spPr>
          <a:xfrm>
            <a:off x="8001000" y="3643313"/>
            <a:ext cx="4157663" cy="307975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wipe(left)">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wipe(left)">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wipe(left)">
                                      <p:cBhvr>
                                        <p:cTn id="27" dur="5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wipe(left)">
                                      <p:cBhvr>
                                        <p:cTn id="32" dur="500"/>
                                        <p:tgtEl>
                                          <p:spTgt spid="1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wipe(left)">
                                      <p:cBhvr>
                                        <p:cTn id="37" dur="500"/>
                                        <p:tgtEl>
                                          <p:spTgt spid="1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12" end="12"/>
                                            </p:txEl>
                                          </p:spTgt>
                                        </p:tgtEl>
                                        <p:attrNameLst>
                                          <p:attrName>style.visibility</p:attrName>
                                        </p:attrNameLst>
                                      </p:cBhvr>
                                      <p:to>
                                        <p:strVal val="visible"/>
                                      </p:to>
                                    </p:set>
                                    <p:animEffect transition="in" filter="wipe(left)">
                                      <p:cBhvr>
                                        <p:cTn id="42"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1600200"/>
            <a:ext cx="10515600" cy="12001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7200" b="1" dirty="0">
                <a:solidFill>
                  <a:srgbClr val="FFFF00"/>
                </a:solidFill>
                <a:latin typeface="Times New Roman" panose="02020603050405020304" pitchFamily="18" charset="0"/>
                <a:cs typeface="Times New Roman" panose="02020603050405020304" pitchFamily="18" charset="0"/>
              </a:rPr>
              <a:t>b. </a:t>
            </a:r>
            <a:r>
              <a:rPr lang="it-IT" altLang="en-US" sz="7200" b="1" dirty="0">
                <a:solidFill>
                  <a:srgbClr val="FFFF00"/>
                </a:solidFill>
                <a:latin typeface="Times New Roman" panose="02020603050405020304" pitchFamily="18" charset="0"/>
                <a:cs typeface="Times New Roman" panose="02020603050405020304" pitchFamily="18" charset="0"/>
              </a:rPr>
              <a:t>Di truyền gene trên Y</a:t>
            </a:r>
            <a:endParaRPr lang="en-US" altLang="en-US" sz="72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76200" y="195263"/>
            <a:ext cx="4800600" cy="2400300"/>
          </a:xfrm>
          <a:prstGeom prst="rect">
            <a:avLst/>
          </a:prstGeom>
          <a:solidFill>
            <a:schemeClr val="accent4">
              <a:lumMod val="50000"/>
            </a:schemeClr>
          </a:solidFill>
          <a:ln>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defTabSz="914400">
              <a:spcBef>
                <a:spcPts val="600"/>
              </a:spcBef>
              <a:spcAft>
                <a:spcPts val="60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 1. Hãy nhận xét sự di truyền của tính trạng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y đối với 2 giới ở người. </a:t>
            </a:r>
          </a:p>
          <a:p>
            <a:pPr marL="0" lvl="0" indent="0" algn="just" defTabSz="914400">
              <a:spcBef>
                <a:spcPts val="600"/>
              </a:spcBef>
              <a:spcAft>
                <a:spcPts val="60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2. Từ đó hãy nêu đặc điểm di truyền của gen trên NST Y</a:t>
            </a:r>
            <a:endParaRPr lang="vi-VN" altLang="en-US" sz="2800" b="1" dirty="0">
              <a:solidFill>
                <a:srgbClr val="FFFF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2362200" y="2743200"/>
            <a:ext cx="6911975" cy="4002088"/>
          </a:xfrm>
          <a:prstGeom prst="rect">
            <a:avLst/>
          </a:prstGeom>
          <a:solidFill>
            <a:srgbClr val="002060"/>
          </a:solid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defTabSz="914400">
              <a:spcBef>
                <a:spcPts val="600"/>
              </a:spcBef>
              <a:spcAft>
                <a:spcPts val="60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1. Hãy nhận xét sự di truyền của tính trạng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y đối với 2 giới ở người. </a:t>
            </a:r>
          </a:p>
          <a:p>
            <a:pPr marL="0" lvl="0" indent="0" algn="just" defTabSz="914400">
              <a:spcBef>
                <a:spcPts val="600"/>
              </a:spcBef>
              <a:spcAft>
                <a:spcPts val="600"/>
              </a:spcAft>
              <a:buClrTx/>
              <a:buSzTx/>
              <a:buNone/>
            </a:pPr>
            <a:r>
              <a:rPr lang="vi-VN" altLang="en-US" sz="2800" b="1" dirty="0">
                <a:latin typeface="Times New Roman" panose="02020603050405020304" pitchFamily="18" charset="0"/>
                <a:cs typeface="Times New Roman" panose="02020603050405020304" pitchFamily="18" charset="0"/>
              </a:rPr>
              <a:t>Tính trạng chỉ biểu hiện cho giới nam: bố truyền cho con trai.</a:t>
            </a:r>
          </a:p>
          <a:p>
            <a:pPr marL="0" lvl="0" indent="0" algn="just" defTabSz="914400">
              <a:spcBef>
                <a:spcPts val="600"/>
              </a:spcBef>
              <a:spcAft>
                <a:spcPts val="600"/>
              </a:spcAft>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2. Từ đó hãy nêu đặc điểm di truyền của gen trên NST Y</a:t>
            </a:r>
          </a:p>
          <a:p>
            <a:pPr marL="0" lvl="0" indent="0" algn="just" defTabSz="914400">
              <a:spcBef>
                <a:spcPts val="600"/>
              </a:spcBef>
              <a:spcAft>
                <a:spcPts val="600"/>
              </a:spcAft>
              <a:buClrTx/>
              <a:buSzTx/>
              <a:buNone/>
            </a:pPr>
            <a:r>
              <a:rPr lang="vi-VN" altLang="en-US" sz="2800" b="1" dirty="0">
                <a:latin typeface="Times New Roman" panose="02020603050405020304" pitchFamily="18" charset="0"/>
                <a:cs typeface="Times New Roman" panose="02020603050405020304" pitchFamily="18" charset="0"/>
              </a:rPr>
              <a:t>Di truyền thẳng: Gen trên Y của giới XY truyền 100% cho giới XY.</a:t>
            </a:r>
            <a:endParaRPr lang="vi-VN" altLang="en-US" sz="2800" b="1" dirty="0">
              <a:latin typeface="Times New Roman" panose="02020603050405020304" pitchFamily="18" charset="0"/>
              <a:ea typeface="Times New Roman" panose="02020603050405020304" pitchFamily="18" charset="0"/>
            </a:endParaRPr>
          </a:p>
        </p:txBody>
      </p:sp>
      <p:pic>
        <p:nvPicPr>
          <p:cNvPr id="138244" name="Picture 2"/>
          <p:cNvPicPr>
            <a:picLocks noChangeAspect="1"/>
          </p:cNvPicPr>
          <p:nvPr/>
        </p:nvPicPr>
        <p:blipFill>
          <a:blip r:embed="rId2"/>
          <a:stretch>
            <a:fillRect/>
          </a:stretch>
        </p:blipFill>
        <p:spPr>
          <a:xfrm>
            <a:off x="4876800" y="122238"/>
            <a:ext cx="7086600" cy="2547937"/>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p:bldP spid="2" grpId="0" animBg="1"/>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76200" y="195263"/>
            <a:ext cx="5257800" cy="5262563"/>
          </a:xfrm>
          <a:prstGeom prst="rect">
            <a:avLst/>
          </a:prstGeom>
          <a:solidFill>
            <a:srgbClr val="002060"/>
          </a:solidFill>
          <a:ln>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None/>
            </a:pPr>
            <a:r>
              <a:rPr sz="2800" b="1" dirty="0">
                <a:solidFill>
                  <a:srgbClr val="FFFF00"/>
                </a:solidFill>
                <a:latin typeface="Times New Roman" panose="02020603050405020304" pitchFamily="18" charset="0"/>
                <a:cs typeface="Times New Roman" panose="02020603050405020304" pitchFamily="18" charset="0"/>
              </a:rPr>
              <a:t>c. </a:t>
            </a:r>
            <a:r>
              <a:rPr lang="vi-VN" altLang="x-none" sz="2800" b="1" dirty="0">
                <a:solidFill>
                  <a:srgbClr val="FFFF00"/>
                </a:solidFill>
                <a:latin typeface="Times New Roman" panose="02020603050405020304" pitchFamily="18" charset="0"/>
                <a:cs typeface="Times New Roman" panose="02020603050405020304" pitchFamily="18" charset="0"/>
              </a:rPr>
              <a:t>Khái niệm di truyền liên kết giới tính</a:t>
            </a:r>
            <a:endParaRPr sz="2800" b="1" dirty="0">
              <a:solidFill>
                <a:srgbClr val="FFFF00"/>
              </a:solidFill>
              <a:latin typeface="Times New Roman" panose="02020603050405020304" pitchFamily="18" charset="0"/>
              <a:cs typeface="Times New Roman" panose="02020603050405020304" pitchFamily="18" charset="0"/>
            </a:endParaRPr>
          </a:p>
          <a:p>
            <a:pPr marL="0" lvl="0" indent="0" eaLnBrk="1" hangingPunct="1">
              <a:spcBef>
                <a:spcPct val="0"/>
              </a:spcBef>
              <a:buClrTx/>
              <a:buSzTx/>
              <a:buNone/>
            </a:pPr>
            <a:r>
              <a:rPr sz="2800" dirty="0">
                <a:solidFill>
                  <a:srgbClr val="FFFFFF"/>
                </a:solidFill>
                <a:latin typeface="Times New Roman" panose="02020603050405020304" pitchFamily="18" charset="0"/>
                <a:cs typeface="Times New Roman" panose="02020603050405020304" pitchFamily="18" charset="0"/>
              </a:rPr>
              <a:t>- Khái niệm về DT LKGT?</a:t>
            </a:r>
          </a:p>
          <a:p>
            <a:pPr marL="0" lvl="0" indent="0" eaLnBrk="1" hangingPunct="1">
              <a:spcBef>
                <a:spcPct val="0"/>
              </a:spcBef>
              <a:buClrTx/>
              <a:buSzTx/>
              <a:buNone/>
            </a:pPr>
            <a:r>
              <a:rPr lang="vi-VN" altLang="x-none" sz="2800" dirty="0">
                <a:solidFill>
                  <a:srgbClr val="FFFFFF"/>
                </a:solidFill>
                <a:latin typeface="Times New Roman" panose="02020603050405020304" pitchFamily="18" charset="0"/>
                <a:cs typeface="Times New Roman" panose="02020603050405020304" pitchFamily="18" charset="0"/>
              </a:rPr>
              <a:t>- Tính trạng do gene </a:t>
            </a:r>
            <a:r>
              <a:rPr sz="2800" dirty="0">
                <a:solidFill>
                  <a:srgbClr val="FFFFFF"/>
                </a:solidFill>
                <a:latin typeface="Times New Roman" panose="02020603050405020304" pitchFamily="18" charset="0"/>
                <a:cs typeface="Times New Roman" panose="02020603050405020304" pitchFamily="18" charset="0"/>
              </a:rPr>
              <a:t>lặn</a:t>
            </a:r>
            <a:r>
              <a:rPr lang="vi-VN" altLang="x-none" sz="2800" dirty="0">
                <a:solidFill>
                  <a:srgbClr val="FFFFFF"/>
                </a:solidFill>
                <a:latin typeface="Times New Roman" panose="02020603050405020304" pitchFamily="18" charset="0"/>
                <a:cs typeface="Times New Roman" panose="02020603050405020304" pitchFamily="18" charset="0"/>
              </a:rPr>
              <a:t> liên kết X </a:t>
            </a:r>
            <a:r>
              <a:rPr sz="2800" dirty="0">
                <a:solidFill>
                  <a:srgbClr val="FFFFFF"/>
                </a:solidFill>
                <a:latin typeface="Times New Roman" panose="02020603050405020304" pitchFamily="18" charset="0"/>
                <a:cs typeface="Times New Roman" panose="02020603050405020304" pitchFamily="18" charset="0"/>
              </a:rPr>
              <a:t> t</a:t>
            </a:r>
            <a:r>
              <a:rPr lang="vi-VN" altLang="x-none" sz="2800" dirty="0">
                <a:solidFill>
                  <a:srgbClr val="FFFFFF"/>
                </a:solidFill>
                <a:latin typeface="Times New Roman" panose="02020603050405020304" pitchFamily="18" charset="0"/>
                <a:cs typeface="Times New Roman" panose="02020603050405020304" pitchFamily="18" charset="0"/>
              </a:rPr>
              <a:t>hường gặp ở cá thể có cặp </a:t>
            </a:r>
            <a:r>
              <a:rPr sz="2800" dirty="0">
                <a:solidFill>
                  <a:srgbClr val="FFFFFF"/>
                </a:solidFill>
                <a:latin typeface="Times New Roman" panose="02020603050405020304" pitchFamily="18" charset="0"/>
                <a:cs typeface="Times New Roman" panose="02020603050405020304" pitchFamily="18" charset="0"/>
              </a:rPr>
              <a:t>giới tính n</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o?</a:t>
            </a:r>
          </a:p>
          <a:p>
            <a:pPr marL="0" lvl="0" indent="0" eaLnBrk="1" hangingPunct="1">
              <a:spcBef>
                <a:spcPct val="0"/>
              </a:spcBef>
              <a:buClrTx/>
              <a:buSzTx/>
              <a:buNone/>
            </a:pPr>
            <a:r>
              <a:rPr lang="vi-VN" altLang="x-none" sz="2800" dirty="0">
                <a:solidFill>
                  <a:srgbClr val="FFFFFF"/>
                </a:solidFill>
                <a:latin typeface="Times New Roman" panose="02020603050405020304" pitchFamily="18" charset="0"/>
                <a:cs typeface="Times New Roman" panose="02020603050405020304" pitchFamily="18" charset="0"/>
              </a:rPr>
              <a:t>- Tính trạng do gene </a:t>
            </a:r>
            <a:r>
              <a:rPr sz="2800" dirty="0">
                <a:solidFill>
                  <a:srgbClr val="FFFFFF"/>
                </a:solidFill>
                <a:latin typeface="Times New Roman" panose="02020603050405020304" pitchFamily="18" charset="0"/>
                <a:cs typeface="Times New Roman" panose="02020603050405020304" pitchFamily="18" charset="0"/>
              </a:rPr>
              <a:t>trội</a:t>
            </a:r>
            <a:r>
              <a:rPr lang="vi-VN" altLang="x-none" sz="2800" dirty="0">
                <a:solidFill>
                  <a:srgbClr val="FFFFFF"/>
                </a:solidFill>
                <a:latin typeface="Times New Roman" panose="02020603050405020304" pitchFamily="18" charset="0"/>
                <a:cs typeface="Times New Roman" panose="02020603050405020304" pitchFamily="18" charset="0"/>
              </a:rPr>
              <a:t> liên kết X</a:t>
            </a:r>
            <a:r>
              <a:rPr sz="2800" dirty="0">
                <a:solidFill>
                  <a:srgbClr val="FFFFFF"/>
                </a:solidFill>
                <a:latin typeface="Times New Roman" panose="02020603050405020304" pitchFamily="18" charset="0"/>
                <a:cs typeface="Times New Roman" panose="02020603050405020304" pitchFamily="18" charset="0"/>
              </a:rPr>
              <a:t>, cá thể con n</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o luôn biểu hiện trội khi cơ thể l</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m bố mẹ mang mang gene trội?</a:t>
            </a:r>
          </a:p>
          <a:p>
            <a:pPr marL="0" lvl="0" indent="0" eaLnBrk="1" hangingPunct="1">
              <a:spcBef>
                <a:spcPct val="0"/>
              </a:spcBef>
              <a:buClrTx/>
              <a:buSzTx/>
              <a:buNone/>
            </a:pPr>
            <a:r>
              <a:rPr lang="vi-VN" altLang="x-none" sz="2800" dirty="0">
                <a:solidFill>
                  <a:srgbClr val="FFFFFF"/>
                </a:solidFill>
                <a:latin typeface="Times New Roman" panose="02020603050405020304" pitchFamily="18" charset="0"/>
                <a:cs typeface="Times New Roman" panose="02020603050405020304" pitchFamily="18" charset="0"/>
              </a:rPr>
              <a:t>- Tính trạng do gene trên Y chỉ biểu hiện ở cá thể </a:t>
            </a:r>
            <a:r>
              <a:rPr sz="2800" dirty="0">
                <a:solidFill>
                  <a:srgbClr val="FFFFFF"/>
                </a:solidFill>
                <a:latin typeface="Times New Roman" panose="02020603050405020304" pitchFamily="18" charset="0"/>
                <a:cs typeface="Times New Roman" panose="02020603050405020304" pitchFamily="18" charset="0"/>
              </a:rPr>
              <a:t>n</a:t>
            </a:r>
            <a:r>
              <a:rPr sz="2800" dirty="0">
                <a:solidFill>
                  <a:srgbClr val="FFFFFF"/>
                </a:solidFill>
                <a:latin typeface="Times New Roman" panose="02020603050405020304" pitchFamily="18" charset="0"/>
                <a:ea typeface="Times New Roman" panose="02020603050405020304" pitchFamily="18" charset="0"/>
              </a:rPr>
              <a:t>à</a:t>
            </a:r>
            <a:r>
              <a:rPr sz="2800" dirty="0">
                <a:solidFill>
                  <a:srgbClr val="FFFFFF"/>
                </a:solidFill>
                <a:latin typeface="Times New Roman" panose="02020603050405020304" pitchFamily="18" charset="0"/>
                <a:cs typeface="Times New Roman" panose="02020603050405020304" pitchFamily="18" charset="0"/>
              </a:rPr>
              <a:t>o?</a:t>
            </a:r>
            <a:endParaRPr sz="2800" dirty="0">
              <a:solidFill>
                <a:srgbClr val="FFFFFF"/>
              </a:solidFill>
              <a:latin typeface="Times New Roman" panose="02020603050405020304" pitchFamily="18" charset="0"/>
              <a:ea typeface="Times New Roman" panose="02020603050405020304" pitchFamily="18" charset="0"/>
            </a:endParaRPr>
          </a:p>
        </p:txBody>
      </p:sp>
      <p:sp>
        <p:nvSpPr>
          <p:cNvPr id="3" name="TextBox 2"/>
          <p:cNvSpPr txBox="1">
            <a:spLocks noChangeArrowheads="1"/>
          </p:cNvSpPr>
          <p:nvPr/>
        </p:nvSpPr>
        <p:spPr bwMode="auto">
          <a:xfrm>
            <a:off x="5486400" y="2457450"/>
            <a:ext cx="6553200" cy="4400550"/>
          </a:xfrm>
          <a:prstGeom prst="rect">
            <a:avLst/>
          </a:prstGeom>
          <a:solidFill>
            <a:schemeClr val="accent3">
              <a:lumMod val="50000"/>
            </a:schemeClr>
          </a:solidFill>
          <a:ln>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None/>
            </a:pPr>
            <a:r>
              <a:rPr lang="vi-VN" altLang="x-none" sz="2800" b="1" dirty="0">
                <a:solidFill>
                  <a:srgbClr val="FFFF00"/>
                </a:solidFill>
                <a:latin typeface="Times New Roman" panose="02020603050405020304" pitchFamily="18" charset="0"/>
                <a:cs typeface="Times New Roman" panose="02020603050405020304" pitchFamily="18" charset="0"/>
              </a:rPr>
              <a:t>Khái niệm:</a:t>
            </a:r>
          </a:p>
          <a:p>
            <a:pPr marL="0" lvl="0" indent="0" eaLnBrk="1" hangingPunct="1">
              <a:spcBef>
                <a:spcPct val="0"/>
              </a:spcBef>
              <a:buClrTx/>
              <a:buSzTx/>
              <a:buNone/>
            </a:pPr>
            <a:r>
              <a:rPr lang="vi-VN" altLang="x-none" sz="2800" b="1" dirty="0">
                <a:solidFill>
                  <a:srgbClr val="FFFF00"/>
                </a:solidFill>
                <a:latin typeface="Times New Roman" panose="02020603050405020304" pitchFamily="18" charset="0"/>
                <a:cs typeface="Times New Roman" panose="02020603050405020304" pitchFamily="18" charset="0"/>
              </a:rPr>
              <a:t>	</a:t>
            </a:r>
            <a:r>
              <a:rPr lang="vi-VN" altLang="x-none" sz="2800" dirty="0">
                <a:solidFill>
                  <a:srgbClr val="66FFFF"/>
                </a:solidFill>
                <a:latin typeface="Times New Roman" panose="02020603050405020304" pitchFamily="18" charset="0"/>
                <a:cs typeface="Times New Roman" panose="02020603050405020304" pitchFamily="18" charset="0"/>
              </a:rPr>
              <a:t>Di truyền liên kết giới tính l</a:t>
            </a:r>
            <a:r>
              <a:rPr lang="vi-VN" altLang="x-none" sz="2800" dirty="0">
                <a:solidFill>
                  <a:srgbClr val="66FFFF"/>
                </a:solidFill>
                <a:latin typeface="Times New Roman" panose="02020603050405020304" pitchFamily="18" charset="0"/>
                <a:ea typeface="Times New Roman" panose="02020603050405020304" pitchFamily="18" charset="0"/>
              </a:rPr>
              <a:t>à</a:t>
            </a:r>
            <a:r>
              <a:rPr lang="vi-VN" altLang="x-none" sz="2800" dirty="0">
                <a:solidFill>
                  <a:srgbClr val="66FFFF"/>
                </a:solidFill>
                <a:latin typeface="Times New Roman" panose="02020603050405020304" pitchFamily="18" charset="0"/>
                <a:cs typeface="Times New Roman" panose="02020603050405020304" pitchFamily="18" charset="0"/>
              </a:rPr>
              <a:t> sự di truyền của tính trạng do gene nằm trên nhiễm sắc thế giới tính (X hoặc Y) quy định. </a:t>
            </a:r>
          </a:p>
          <a:p>
            <a:pPr marL="0" lvl="0" indent="0" eaLnBrk="1" hangingPunct="1">
              <a:spcBef>
                <a:spcPct val="0"/>
              </a:spcBef>
              <a:buClrTx/>
              <a:buSzTx/>
              <a:buNone/>
            </a:pPr>
            <a:r>
              <a:rPr lang="vi-VN" altLang="x-none" sz="2800" dirty="0">
                <a:latin typeface="Times New Roman" panose="02020603050405020304" pitchFamily="18" charset="0"/>
                <a:cs typeface="Times New Roman" panose="02020603050405020304" pitchFamily="18" charset="0"/>
              </a:rPr>
              <a:t>- XY hơn so với ở cá thể có cặp XX. Gene lặn trên X được truyền từ cá thể có cặp XY đến đời con có cặp XX, sau đó truyền cho đời cháu có cặp XY (di truyền  chéo).</a:t>
            </a:r>
          </a:p>
          <a:p>
            <a:pPr marL="0" lvl="0" indent="0" eaLnBrk="1" hangingPunct="1">
              <a:spcBef>
                <a:spcPct val="0"/>
              </a:spcBef>
              <a:buClrTx/>
              <a:buSzTx/>
              <a:buNone/>
            </a:pPr>
            <a:r>
              <a:rPr sz="2800" dirty="0">
                <a:solidFill>
                  <a:srgbClr val="FFFF00"/>
                </a:solidFill>
                <a:latin typeface="Times New Roman" panose="02020603050405020304" pitchFamily="18" charset="0"/>
                <a:cs typeface="Times New Roman" panose="02020603050405020304" pitchFamily="18" charset="0"/>
              </a:rPr>
              <a:t>-  → </a:t>
            </a:r>
            <a:r>
              <a:rPr lang="vi-VN" altLang="x-none" sz="2800" dirty="0">
                <a:solidFill>
                  <a:srgbClr val="FFFF00"/>
                </a:solidFill>
                <a:latin typeface="Times New Roman" panose="02020603050405020304" pitchFamily="18" charset="0"/>
                <a:cs typeface="Times New Roman" panose="02020603050405020304" pitchFamily="18" charset="0"/>
              </a:rPr>
              <a:t>Con có cặp XX biểu hiện kiểu hình đó.</a:t>
            </a:r>
          </a:p>
          <a:p>
            <a:pPr marL="0" lvl="0" indent="0" eaLnBrk="1" hangingPunct="1">
              <a:spcBef>
                <a:spcPct val="0"/>
              </a:spcBef>
              <a:buClrTx/>
              <a:buSzTx/>
              <a:buNone/>
            </a:pPr>
            <a:r>
              <a:rPr sz="2800" dirty="0">
                <a:solidFill>
                  <a:srgbClr val="66FFFF"/>
                </a:solidFill>
                <a:latin typeface="Times New Roman" panose="02020603050405020304" pitchFamily="18" charset="0"/>
                <a:cs typeface="Times New Roman" panose="02020603050405020304" pitchFamily="18" charset="0"/>
              </a:rPr>
              <a:t>- → </a:t>
            </a:r>
            <a:r>
              <a:rPr lang="vi-VN" altLang="x-none" sz="2800" dirty="0">
                <a:solidFill>
                  <a:srgbClr val="66FFFF"/>
                </a:solidFill>
                <a:latin typeface="Times New Roman" panose="02020603050405020304" pitchFamily="18" charset="0"/>
                <a:cs typeface="Times New Roman" panose="02020603050405020304" pitchFamily="18" charset="0"/>
              </a:rPr>
              <a:t>Cơ thể có Y.</a:t>
            </a:r>
            <a:endParaRPr lang="vi-VN" altLang="x-none" sz="2800" dirty="0">
              <a:solidFill>
                <a:srgbClr val="66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p:bldP spid="3" grpId="0" animBg="1"/>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838200"/>
            <a:ext cx="9982200" cy="19383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6000" b="1" dirty="0">
                <a:solidFill>
                  <a:srgbClr val="FFFF00"/>
                </a:solidFill>
                <a:latin typeface="Times New Roman" panose="02020603050405020304" pitchFamily="18" charset="0"/>
                <a:cs typeface="Times New Roman" panose="02020603050405020304" pitchFamily="18" charset="0"/>
              </a:rPr>
              <a:t>3.Ứng dụng di truyền giới tính v</a:t>
            </a:r>
            <a:r>
              <a:rPr lang="en-US" altLang="en-US" sz="6000" b="1" dirty="0">
                <a:solidFill>
                  <a:srgbClr val="FFFF00"/>
                </a:solidFill>
                <a:latin typeface="Times New Roman" panose="02020603050405020304" pitchFamily="18" charset="0"/>
                <a:ea typeface="Times New Roman" panose="02020603050405020304" pitchFamily="18" charset="0"/>
              </a:rPr>
              <a:t>à</a:t>
            </a:r>
            <a:r>
              <a:rPr lang="en-US" altLang="en-US" sz="6000" b="1" dirty="0">
                <a:solidFill>
                  <a:srgbClr val="FFFF00"/>
                </a:solidFill>
                <a:latin typeface="Times New Roman" panose="02020603050405020304" pitchFamily="18" charset="0"/>
                <a:cs typeface="Times New Roman" panose="02020603050405020304" pitchFamily="18" charset="0"/>
              </a:rPr>
              <a:t> liên kết giới tính</a:t>
            </a:r>
            <a:endParaRPr lang="en-US" altLang="en-US" sz="60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04800"/>
            <a:ext cx="4114800" cy="61245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Tx/>
              <a:buNone/>
            </a:pPr>
            <a:r>
              <a:rPr lang="vi-VN" altLang="en-US" sz="2800" b="1" dirty="0">
                <a:solidFill>
                  <a:srgbClr val="FFFF00"/>
                </a:solidFill>
                <a:latin typeface="Times New Roman" panose="02020603050405020304" pitchFamily="18" charset="0"/>
                <a:cs typeface="Times New Roman" panose="02020603050405020304" pitchFamily="18" charset="0"/>
              </a:rPr>
              <a:t>Câu 1. </a:t>
            </a:r>
            <a:r>
              <a:rPr lang="vi-VN" altLang="en-US" sz="2800" b="1" dirty="0">
                <a:solidFill>
                  <a:srgbClr val="FFFFFF"/>
                </a:solidFill>
                <a:latin typeface="Times New Roman" panose="02020603050405020304" pitchFamily="18" charset="0"/>
                <a:cs typeface="Times New Roman" panose="02020603050405020304" pitchFamily="18" charset="0"/>
              </a:rPr>
              <a:t>Quan sát hình di truyền giới tính ở g</a:t>
            </a:r>
            <a:r>
              <a:rPr lang="vi-VN" altLang="en-US" sz="2800" b="1" dirty="0">
                <a:solidFill>
                  <a:srgbClr val="FFFFFF"/>
                </a:solidFill>
                <a:latin typeface="Times New Roman" panose="02020603050405020304" pitchFamily="18" charset="0"/>
                <a:ea typeface="Times New Roman" panose="02020603050405020304" pitchFamily="18" charset="0"/>
              </a:rPr>
              <a:t>à</a:t>
            </a:r>
            <a:r>
              <a:rPr lang="vi-VN" altLang="en-US" sz="2800" b="1" dirty="0">
                <a:solidFill>
                  <a:srgbClr val="FFFFFF"/>
                </a:solidFill>
                <a:latin typeface="Times New Roman" panose="02020603050405020304" pitchFamily="18" charset="0"/>
                <a:cs typeface="Times New Roman" panose="02020603050405020304" pitchFamily="18" charset="0"/>
              </a:rPr>
              <a:t> trong Bảng 10.1 v</a:t>
            </a:r>
            <a:r>
              <a:rPr lang="vi-VN" altLang="en-US" sz="2800" b="1" dirty="0">
                <a:solidFill>
                  <a:srgbClr val="FFFFFF"/>
                </a:solidFill>
                <a:latin typeface="Times New Roman" panose="02020603050405020304" pitchFamily="18" charset="0"/>
                <a:ea typeface="Times New Roman" panose="02020603050405020304" pitchFamily="18" charset="0"/>
              </a:rPr>
              <a:t>à</a:t>
            </a:r>
            <a:r>
              <a:rPr lang="vi-VN" altLang="en-US" sz="2800" b="1" dirty="0">
                <a:solidFill>
                  <a:srgbClr val="FFFFFF"/>
                </a:solidFill>
                <a:latin typeface="Times New Roman" panose="02020603050405020304" pitchFamily="18" charset="0"/>
                <a:cs typeface="Times New Roman" panose="02020603050405020304" pitchFamily="18" charset="0"/>
              </a:rPr>
              <a:t> cho biết có thể dùng phép lai n</a:t>
            </a:r>
            <a:r>
              <a:rPr lang="vi-VN" altLang="en-US" sz="2800" b="1" dirty="0">
                <a:solidFill>
                  <a:srgbClr val="FFFFFF"/>
                </a:solidFill>
                <a:latin typeface="Times New Roman" panose="02020603050405020304" pitchFamily="18" charset="0"/>
                <a:ea typeface="Times New Roman" panose="02020603050405020304" pitchFamily="18" charset="0"/>
              </a:rPr>
              <a:t>à</a:t>
            </a:r>
            <a:r>
              <a:rPr lang="vi-VN" altLang="en-US" sz="2800" b="1" dirty="0">
                <a:solidFill>
                  <a:srgbClr val="FFFFFF"/>
                </a:solidFill>
                <a:latin typeface="Times New Roman" panose="02020603050405020304" pitchFamily="18" charset="0"/>
                <a:cs typeface="Times New Roman" panose="02020603050405020304" pitchFamily="18" charset="0"/>
              </a:rPr>
              <a:t>o để phân biệt tính trạng do gene nằm trên NST thường với tính trạng do gene nằm trên NST Z không có gene tương đồng trên W.</a:t>
            </a:r>
          </a:p>
          <a:p>
            <a:pPr marL="0" lvl="0" indent="0" algn="just" eaLnBrk="1" hangingPunct="1">
              <a:spcBef>
                <a:spcPct val="0"/>
              </a:spcBef>
              <a:buClrTx/>
              <a:buSzTx/>
              <a:buFontTx/>
              <a:buNone/>
            </a:pPr>
            <a:r>
              <a:rPr lang="vi-VN" altLang="en-US" sz="2800" b="1" dirty="0">
                <a:solidFill>
                  <a:srgbClr val="FFFF00"/>
                </a:solidFill>
                <a:latin typeface="Times New Roman" panose="02020603050405020304" pitchFamily="18" charset="0"/>
                <a:cs typeface="Times New Roman" panose="02020603050405020304" pitchFamily="18" charset="0"/>
              </a:rPr>
              <a:t>Câu 2. </a:t>
            </a:r>
            <a:r>
              <a:rPr lang="vi-VN" altLang="en-US" sz="2800" b="1" dirty="0">
                <a:solidFill>
                  <a:srgbClr val="FFFFFF"/>
                </a:solidFill>
                <a:latin typeface="Times New Roman" panose="02020603050405020304" pitchFamily="18" charset="0"/>
                <a:cs typeface="Times New Roman" panose="02020603050405020304" pitchFamily="18" charset="0"/>
              </a:rPr>
              <a:t>Tại sao bệnh do allele lặn nằm trên NST X ở người thường biểu hiện chủ yếu ở nam giới?</a:t>
            </a:r>
            <a:endParaRPr lang="vi-VN" altLang="en-US" sz="2800" b="1" dirty="0">
              <a:solidFill>
                <a:srgbClr val="FFFFFF"/>
              </a:solidFill>
              <a:latin typeface="Times New Roman" panose="02020603050405020304" pitchFamily="18" charset="0"/>
              <a:ea typeface="Times New Roman" panose="02020603050405020304" pitchFamily="18" charset="0"/>
            </a:endParaRPr>
          </a:p>
        </p:txBody>
      </p:sp>
      <p:pic>
        <p:nvPicPr>
          <p:cNvPr id="141315" name="Picture 1" descr="A diagram of a person and a chicken&#10;&#10;Description automatically generated"/>
          <p:cNvPicPr>
            <a:picLocks noChangeAspect="1"/>
          </p:cNvPicPr>
          <p:nvPr/>
        </p:nvPicPr>
        <p:blipFill>
          <a:blip r:embed="rId2"/>
          <a:stretch>
            <a:fillRect/>
          </a:stretch>
        </p:blipFill>
        <p:spPr>
          <a:xfrm>
            <a:off x="4114800" y="428625"/>
            <a:ext cx="8112125" cy="3914775"/>
          </a:xfrm>
          <a:prstGeom prst="rect">
            <a:avLst/>
          </a:prstGeom>
          <a:noFill/>
          <a:ln w="9525">
            <a:noFill/>
          </a:ln>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0813"/>
            <a:ext cx="11658600" cy="6556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Câu 1: </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a:solidFill>
                  <a:srgbClr val="FFFFFF"/>
                </a:solidFill>
                <a:latin typeface="Times New Roman" panose="02020603050405020304" pitchFamily="18" charset="0"/>
                <a:cs typeface="Times New Roman" panose="02020603050405020304" pitchFamily="18" charset="0"/>
              </a:rPr>
              <a:t>Có thể dùng phép lai thuận nghịch để phân biệt tính trạng do gene nằm trên NST thường với tính trạng do gene nằm trên NST Z không có gene tương đồng trên W.</a:t>
            </a:r>
          </a:p>
          <a:p>
            <a:pPr marL="0" lvl="0" indent="0" algn="just" eaLnBrk="1" hangingPunct="1">
              <a:spcBef>
                <a:spcPct val="0"/>
              </a:spcBef>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	</a:t>
            </a:r>
            <a:r>
              <a:rPr lang="vi-VN" altLang="en-US" sz="2800" b="1" dirty="0">
                <a:solidFill>
                  <a:srgbClr val="FFFFFF"/>
                </a:solidFill>
                <a:latin typeface="Times New Roman" panose="02020603050405020304" pitchFamily="18" charset="0"/>
                <a:cs typeface="Times New Roman" panose="02020603050405020304" pitchFamily="18" charset="0"/>
              </a:rPr>
              <a:t>Nếu có sự khác nhau trong kết quả của phép lai thận nghịch v</a:t>
            </a:r>
            <a:r>
              <a:rPr lang="vi-VN" altLang="en-US" sz="2800" b="1" dirty="0">
                <a:solidFill>
                  <a:srgbClr val="FFFFFF"/>
                </a:solidFill>
                <a:latin typeface="Times New Roman" panose="02020603050405020304" pitchFamily="18" charset="0"/>
                <a:ea typeface="Times New Roman" panose="02020603050405020304" pitchFamily="18" charset="0"/>
              </a:rPr>
              <a:t>à</a:t>
            </a:r>
            <a:r>
              <a:rPr lang="vi-VN" altLang="en-US" sz="2800" b="1" dirty="0">
                <a:solidFill>
                  <a:srgbClr val="FFFFFF"/>
                </a:solidFill>
                <a:latin typeface="Times New Roman" panose="02020603050405020304" pitchFamily="18" charset="0"/>
                <a:cs typeface="Times New Roman" panose="02020603050405020304" pitchFamily="18" charset="0"/>
              </a:rPr>
              <a:t> có sự phân li không đồng đều kiểu hình ở hai giới thì gên đó nằm trên NST giới tính.</a:t>
            </a:r>
          </a:p>
          <a:p>
            <a:pPr marL="0" lvl="0" indent="0" algn="just"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Câu 2: </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a:solidFill>
                  <a:srgbClr val="FFFFFF"/>
                </a:solidFill>
                <a:latin typeface="Times New Roman" panose="02020603050405020304" pitchFamily="18" charset="0"/>
                <a:cs typeface="Times New Roman" panose="02020603050405020304" pitchFamily="18" charset="0"/>
              </a:rPr>
              <a:t>Bệnh do allele lặn quy định sẽ biển hiện khi người bệnh có kiểu gen đồng hợp lặn, v</a:t>
            </a:r>
            <a:r>
              <a:rPr lang="vi-VN" altLang="en-US" sz="2800" b="1" dirty="0">
                <a:solidFill>
                  <a:srgbClr val="FFFFFF"/>
                </a:solidFill>
                <a:latin typeface="Times New Roman" panose="02020603050405020304" pitchFamily="18" charset="0"/>
                <a:ea typeface="Times New Roman" panose="02020603050405020304" pitchFamily="18" charset="0"/>
              </a:rPr>
              <a:t>à</a:t>
            </a:r>
            <a:r>
              <a:rPr lang="vi-VN" altLang="en-US" sz="2800" b="1" dirty="0">
                <a:solidFill>
                  <a:srgbClr val="FFFFFF"/>
                </a:solidFill>
                <a:latin typeface="Times New Roman" panose="02020603050405020304" pitchFamily="18" charset="0"/>
                <a:cs typeface="Times New Roman" panose="02020603050405020304" pitchFamily="18" charset="0"/>
              </a:rPr>
              <a:t> không được biểu hiện khi kiểu gen ở trạng thái đồng hợp trội hoặc dị hợp tử. </a:t>
            </a:r>
          </a:p>
          <a:p>
            <a:pPr marL="0" lvl="0" indent="0" algn="just" eaLnBrk="1" hangingPunct="1">
              <a:spcBef>
                <a:spcPct val="0"/>
              </a:spcBef>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	</a:t>
            </a:r>
            <a:r>
              <a:rPr lang="vi-VN" altLang="en-US" sz="2800" b="1" dirty="0">
                <a:solidFill>
                  <a:srgbClr val="FFFFFF"/>
                </a:solidFill>
                <a:latin typeface="Times New Roman" panose="02020603050405020304" pitchFamily="18" charset="0"/>
                <a:cs typeface="Times New Roman" panose="02020603050405020304" pitchFamily="18" charset="0"/>
              </a:rPr>
              <a:t>Ở nam giới chỉ cần 1 allele lặn trên NST X đã biểu hiện ra kiểu hình bệnh do không có allele tương đồng trên NST Y (XaY). Còn nữ giới cần kiểu gen đồng hợp lặn XaXa mới biểu hiện bệnh. Vì vậy, bệnh do allele lặn nằm trên NST X ở người thường biểu hiện chủ yếu ở nam giới</a:t>
            </a:r>
            <a:endParaRPr lang="vi-VN" altLang="en-US" sz="28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0813"/>
            <a:ext cx="11430000" cy="69246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en-US" altLang="en-US" sz="2600" b="1" dirty="0">
                <a:solidFill>
                  <a:srgbClr val="FFFF00"/>
                </a:solidFill>
                <a:latin typeface="Times New Roman" panose="02020603050405020304" pitchFamily="18" charset="0"/>
                <a:cs typeface="Times New Roman" panose="02020603050405020304" pitchFamily="18" charset="0"/>
              </a:rPr>
              <a:t>*</a:t>
            </a:r>
            <a:r>
              <a:rPr lang="vi-VN" altLang="en-US" sz="2600" b="1" dirty="0">
                <a:solidFill>
                  <a:srgbClr val="FFFF00"/>
                </a:solidFill>
                <a:latin typeface="Times New Roman" panose="02020603050405020304" pitchFamily="18" charset="0"/>
                <a:cs typeface="Times New Roman" panose="02020603050405020304" pitchFamily="18" charset="0"/>
              </a:rPr>
              <a:t> Trong sản xuất</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Trong chăn nuôi, có thể giá trị kinh tế của cá thể đực v</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 cái đem lại khác nhau, nên:</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 Xác định sớm giới tính  → tăng hiệu quả trong chăn nuôi.  Để xác định sớm giới tính l</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 dựa v</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o các tính trạng do gene trên NST giới tính quy định.</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 Điều khiển tỉ lệ sinh đực, cái theo ý muốn → tăng giá trị kinh tế.</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 Một số tính trạng tốt của vật nuôi do gene trên NST X (VD: sản lượng sữa, th</a:t>
            </a:r>
            <a:r>
              <a:rPr lang="vi-VN" altLang="en-US" sz="2700" dirty="0">
                <a:latin typeface="Times New Roman" panose="02020603050405020304" pitchFamily="18" charset="0"/>
                <a:ea typeface="Times New Roman" panose="02020603050405020304" pitchFamily="18" charset="0"/>
              </a:rPr>
              <a:t>à</a:t>
            </a:r>
            <a:r>
              <a:rPr lang="vi-VN" altLang="en-US" sz="2700" dirty="0">
                <a:latin typeface="Times New Roman" panose="02020603050405020304" pitchFamily="18" charset="0"/>
                <a:cs typeface="Times New Roman" panose="02020603050405020304" pitchFamily="18" charset="0"/>
              </a:rPr>
              <a:t>nh phần dinh dưỡng trong sữa, khả năng kháng bệnh viêm vú, tầm vóc cơ thể của bò sữa,</a:t>
            </a:r>
            <a:r>
              <a:rPr lang="vi-VN" altLang="en-US" sz="2700" dirty="0">
                <a:latin typeface="Times New Roman" panose="02020603050405020304" pitchFamily="18" charset="0"/>
                <a:ea typeface="Times New Roman" panose="02020603050405020304" pitchFamily="18" charset="0"/>
              </a:rPr>
              <a:t>…</a:t>
            </a:r>
            <a:r>
              <a:rPr lang="vi-VN" altLang="en-US" sz="2700" dirty="0">
                <a:latin typeface="Times New Roman" panose="02020603050405020304" pitchFamily="18" charset="0"/>
                <a:cs typeface="Times New Roman" panose="02020603050405020304" pitchFamily="18" charset="0"/>
              </a:rPr>
              <a:t>) →  lựa chọn tổ hợp lai phù hợp nhằm cải thiện chất lượng vật nuôi.</a:t>
            </a:r>
          </a:p>
          <a:p>
            <a:pPr marL="0" lvl="0" indent="0" algn="just" eaLnBrk="1" hangingPunct="1">
              <a:spcBef>
                <a:spcPct val="0"/>
              </a:spcBef>
              <a:buClrTx/>
              <a:buSzTx/>
              <a:buNone/>
            </a:pPr>
            <a:r>
              <a:rPr lang="en-US" altLang="en-US" sz="2600" b="1" dirty="0">
                <a:solidFill>
                  <a:srgbClr val="FFFF00"/>
                </a:solidFill>
                <a:latin typeface="Times New Roman" panose="02020603050405020304" pitchFamily="18" charset="0"/>
                <a:cs typeface="Times New Roman" panose="02020603050405020304" pitchFamily="18" charset="0"/>
              </a:rPr>
              <a:t>*</a:t>
            </a:r>
            <a:r>
              <a:rPr lang="vi-VN" altLang="en-US" sz="2600" b="1" dirty="0">
                <a:solidFill>
                  <a:srgbClr val="FFFF00"/>
                </a:solidFill>
                <a:latin typeface="Times New Roman" panose="02020603050405020304" pitchFamily="18" charset="0"/>
                <a:cs typeface="Times New Roman" panose="02020603050405020304" pitchFamily="18" charset="0"/>
              </a:rPr>
              <a:t> Trong y học</a:t>
            </a:r>
          </a:p>
          <a:p>
            <a:pPr marL="0" lvl="0" indent="0" algn="just" eaLnBrk="1" hangingPunct="1">
              <a:spcBef>
                <a:spcPct val="0"/>
              </a:spcBef>
              <a:buClrTx/>
              <a:buSzTx/>
              <a:buNone/>
            </a:pPr>
            <a:r>
              <a:rPr lang="vi-VN" altLang="en-US" sz="2600" b="1" dirty="0">
                <a:solidFill>
                  <a:srgbClr val="FFFF00"/>
                </a:solidFill>
                <a:latin typeface="Times New Roman" panose="02020603050405020304" pitchFamily="18" charset="0"/>
                <a:cs typeface="Times New Roman" panose="02020603050405020304" pitchFamily="18" charset="0"/>
              </a:rPr>
              <a:t> </a:t>
            </a:r>
            <a:r>
              <a:rPr lang="vi-VN" altLang="en-US" sz="2700" dirty="0">
                <a:latin typeface="Times New Roman" panose="02020603050405020304" pitchFamily="18" charset="0"/>
                <a:cs typeface="Times New Roman" panose="02020603050405020304" pitchFamily="18" charset="0"/>
              </a:rPr>
              <a:t>Nếu biết những bệnh do đột biến gene trên nhiễm sắc thể giới tính X xuất hiện ở bố hoặc mẹ, có thể dự đoán được nguy cơ xuất hiện bệnh ở đời con. </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 Xác định một số bệnh do đột biến gene lặn trên nhiễm sắc thể giới tính X: </a:t>
            </a:r>
          </a:p>
          <a:p>
            <a:pPr marL="0" lvl="0" indent="0" algn="just" eaLnBrk="1" hangingPunct="1">
              <a:spcBef>
                <a:spcPct val="0"/>
              </a:spcBef>
              <a:buClrTx/>
              <a:buSzTx/>
              <a:buNone/>
            </a:pPr>
            <a:r>
              <a:rPr lang="vi-VN" altLang="en-US" sz="2700" dirty="0">
                <a:latin typeface="Times New Roman" panose="02020603050405020304" pitchFamily="18" charset="0"/>
                <a:cs typeface="Times New Roman" panose="02020603050405020304" pitchFamily="18" charset="0"/>
              </a:rPr>
              <a:t>- Có thể xác định được một số bệnh, hội chứng ở người do rối loạn phân li của NST giới tính.</a:t>
            </a:r>
            <a:endParaRPr lang="vi-VN" altLang="en-US" sz="27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extBox 3"/>
          <p:cNvSpPr txBox="1"/>
          <p:nvPr/>
        </p:nvSpPr>
        <p:spPr>
          <a:xfrm>
            <a:off x="762000" y="228600"/>
            <a:ext cx="7391400" cy="25415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eaLnBrk="1" hangingPunct="1">
              <a:spcBef>
                <a:spcPct val="50000"/>
              </a:spcBef>
              <a:buClrTx/>
              <a:buSzTx/>
              <a:buFontTx/>
              <a:buNone/>
            </a:pPr>
            <a:r>
              <a:rPr lang="en-US" altLang="en-US" sz="3600" b="1" dirty="0">
                <a:solidFill>
                  <a:srgbClr val="99FF33"/>
                </a:solidFill>
                <a:latin typeface="Times New Roman" panose="02020603050405020304" pitchFamily="18" charset="0"/>
                <a:cs typeface="Times New Roman" panose="02020603050405020304" pitchFamily="18" charset="0"/>
              </a:rPr>
              <a:t>TÌM HIỂU</a:t>
            </a:r>
          </a:p>
          <a:p>
            <a:pPr marL="0" lvl="0" indent="0" algn="ctr" defTabSz="914400" eaLnBrk="1" hangingPunct="1">
              <a:lnSpc>
                <a:spcPct val="115000"/>
              </a:lnSpc>
              <a:spcBef>
                <a:spcPct val="50000"/>
              </a:spcBef>
              <a:buClrTx/>
              <a:buSzTx/>
              <a:buFontTx/>
              <a:buNone/>
            </a:pPr>
            <a:r>
              <a:rPr lang="vi-VN" altLang="en-US" sz="4400" b="1" dirty="0">
                <a:solidFill>
                  <a:srgbClr val="FFC000"/>
                </a:solidFill>
                <a:latin typeface="Times New Roman" panose="02020603050405020304" pitchFamily="18" charset="0"/>
                <a:cs typeface="Times New Roman" panose="02020603050405020304" pitchFamily="18" charset="0"/>
              </a:rPr>
              <a:t>I</a:t>
            </a:r>
            <a:r>
              <a:rPr lang="en-US" altLang="en-US" sz="4400" b="1" dirty="0">
                <a:solidFill>
                  <a:srgbClr val="FFC000"/>
                </a:solidFill>
                <a:latin typeface="Times New Roman" panose="02020603050405020304" pitchFamily="18" charset="0"/>
                <a:cs typeface="Times New Roman" panose="02020603050405020304" pitchFamily="18" charset="0"/>
              </a:rPr>
              <a:t>I</a:t>
            </a:r>
            <a:r>
              <a:rPr lang="vi-VN" altLang="en-US" sz="4400" b="1" dirty="0">
                <a:solidFill>
                  <a:srgbClr val="FFC000"/>
                </a:solidFill>
                <a:latin typeface="Times New Roman" panose="02020603050405020304" pitchFamily="18" charset="0"/>
                <a:cs typeface="Times New Roman" panose="02020603050405020304" pitchFamily="18" charset="0"/>
              </a:rPr>
              <a:t>I. </a:t>
            </a:r>
            <a:r>
              <a:rPr lang="en-US" altLang="en-US" sz="4400" b="1" dirty="0">
                <a:solidFill>
                  <a:srgbClr val="FFC000"/>
                </a:solidFill>
                <a:latin typeface="Times New Roman" panose="02020603050405020304" pitchFamily="18" charset="0"/>
                <a:cs typeface="Times New Roman" panose="02020603050405020304" pitchFamily="18" charset="0"/>
              </a:rPr>
              <a:t>DI TRUYỀN </a:t>
            </a:r>
            <a:r>
              <a:rPr lang="vi-VN" altLang="en-US" sz="4400" b="1" dirty="0">
                <a:solidFill>
                  <a:srgbClr val="FFC000"/>
                </a:solidFill>
                <a:latin typeface="Times New Roman" panose="02020603050405020304" pitchFamily="18" charset="0"/>
                <a:cs typeface="Times New Roman" panose="02020603050405020304" pitchFamily="18" charset="0"/>
              </a:rPr>
              <a:t>LIÊN KẾT GENE v</a:t>
            </a:r>
            <a:r>
              <a:rPr lang="vi-VN" altLang="en-US" sz="4400" b="1" dirty="0">
                <a:solidFill>
                  <a:srgbClr val="FFC000"/>
                </a:solidFill>
                <a:latin typeface="Times New Roman" panose="02020603050405020304" pitchFamily="18" charset="0"/>
                <a:ea typeface="Times New Roman" panose="02020603050405020304" pitchFamily="18" charset="0"/>
              </a:rPr>
              <a:t>à</a:t>
            </a:r>
            <a:r>
              <a:rPr lang="vi-VN" altLang="en-US" sz="4400" b="1" dirty="0">
                <a:solidFill>
                  <a:srgbClr val="FFC000"/>
                </a:solidFill>
                <a:latin typeface="Times New Roman" panose="02020603050405020304" pitchFamily="18" charset="0"/>
                <a:cs typeface="Times New Roman" panose="02020603050405020304" pitchFamily="18" charset="0"/>
              </a:rPr>
              <a:t> HOÁN VỊ GENE</a:t>
            </a:r>
            <a:endParaRPr lang="en-US" altLang="en-US" sz="4400" b="1" dirty="0">
              <a:solidFill>
                <a:srgbClr val="FFC000"/>
              </a:solidFill>
              <a:latin typeface="Times New Roman" panose="02020603050405020304" pitchFamily="18" charset="0"/>
              <a:ea typeface="Times New Roman" panose="02020603050405020304" pitchFamily="18" charset="0"/>
            </a:endParaRPr>
          </a:p>
        </p:txBody>
      </p:sp>
      <p:pic>
        <p:nvPicPr>
          <p:cNvPr id="144387" name="Picture 2"/>
          <p:cNvPicPr>
            <a:picLocks noChangeAspect="1"/>
          </p:cNvPicPr>
          <p:nvPr/>
        </p:nvPicPr>
        <p:blipFill>
          <a:blip r:embed="rId2"/>
          <a:stretch>
            <a:fillRect/>
          </a:stretch>
        </p:blipFill>
        <p:spPr>
          <a:xfrm>
            <a:off x="8267700" y="228600"/>
            <a:ext cx="3238500" cy="2811463"/>
          </a:xfrm>
          <a:prstGeom prst="rect">
            <a:avLst/>
          </a:prstGeom>
          <a:noFill/>
          <a:ln w="9525">
            <a:noFill/>
          </a:ln>
        </p:spPr>
      </p:pic>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3"/>
          <p:cNvSpPr txBox="1"/>
          <p:nvPr/>
        </p:nvSpPr>
        <p:spPr>
          <a:xfrm>
            <a:off x="609600" y="457200"/>
            <a:ext cx="8991600" cy="11080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eaLnBrk="1" hangingPunct="1">
              <a:spcBef>
                <a:spcPct val="50000"/>
              </a:spcBef>
              <a:buClrTx/>
              <a:buSzTx/>
              <a:buFontTx/>
              <a:buNone/>
            </a:pPr>
            <a:r>
              <a:rPr lang="en-US" altLang="en-US" sz="6600" b="1" dirty="0">
                <a:solidFill>
                  <a:srgbClr val="FFFF00"/>
                </a:solidFill>
                <a:latin typeface="Times New Roman" panose="02020603050405020304" pitchFamily="18" charset="0"/>
                <a:cs typeface="Times New Roman" panose="02020603050405020304" pitchFamily="18" charset="0"/>
              </a:rPr>
              <a:t>1. </a:t>
            </a:r>
            <a:r>
              <a:rPr lang="vi-VN" altLang="en-US" sz="6600" b="1" dirty="0">
                <a:solidFill>
                  <a:srgbClr val="FFFF00"/>
                </a:solidFill>
                <a:latin typeface="Times New Roman" panose="02020603050405020304" pitchFamily="18" charset="0"/>
                <a:cs typeface="Times New Roman" panose="02020603050405020304" pitchFamily="18" charset="0"/>
              </a:rPr>
              <a:t>LIÊN KẾT GENE</a:t>
            </a:r>
            <a:endParaRPr lang="en-US" altLang="en-US" sz="66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p:cNvSpPr txBox="1">
            <a:spLocks noGrp="1"/>
          </p:cNvSpPr>
          <p:nvPr>
            <p:ph type="sldNum" sz="quarter" idx="4"/>
          </p:nvPr>
        </p:nvSpPr>
        <p:spPr>
          <a:xfrm>
            <a:off x="10266363" y="5870575"/>
            <a:ext cx="550862" cy="377825"/>
          </a:xfrm>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1000" dirty="0">
                <a:latin typeface="Calibri" panose="020F0502020204030204" pitchFamily="34" charset="0"/>
              </a:rPr>
              <a:t>3</a:t>
            </a:fld>
            <a:endParaRPr lang="en-US" altLang="en-US" sz="1000" dirty="0">
              <a:latin typeface="Calibri" panose="020F0502020204030204" pitchFamily="34" charset="0"/>
            </a:endParaRPr>
          </a:p>
        </p:txBody>
      </p:sp>
      <p:sp>
        <p:nvSpPr>
          <p:cNvPr id="115715" name="TextBox 3"/>
          <p:cNvSpPr txBox="1"/>
          <p:nvPr/>
        </p:nvSpPr>
        <p:spPr>
          <a:xfrm>
            <a:off x="304800" y="990600"/>
            <a:ext cx="11582400" cy="873125"/>
          </a:xfrm>
          <a:prstGeom prst="rect">
            <a:avLst/>
          </a:prstGeom>
          <a:noFill/>
          <a:ln w="9525">
            <a:noFill/>
          </a:ln>
        </p:spPr>
        <p:txBody>
          <a:bodyPr>
            <a:spAutoFit/>
          </a:bodyPr>
          <a:lstStyle/>
          <a:p>
            <a:pPr algn="ctr" eaLnBrk="1" hangingPunct="1">
              <a:lnSpc>
                <a:spcPct val="115000"/>
              </a:lnSpc>
              <a:spcBef>
                <a:spcPct val="50000"/>
              </a:spcBef>
            </a:pPr>
            <a:r>
              <a:rPr lang="en-US" altLang="en-US" sz="4800" b="1" dirty="0">
                <a:solidFill>
                  <a:srgbClr val="FFC000"/>
                </a:solidFill>
                <a:latin typeface="Times New Roman" panose="02020603050405020304" pitchFamily="18" charset="0"/>
                <a:cs typeface="Times New Roman" panose="02020603050405020304" pitchFamily="18" charset="0"/>
              </a:rPr>
              <a:t>I</a:t>
            </a:r>
            <a:r>
              <a:rPr lang="vi-VN" altLang="en-US" sz="4800" b="1" dirty="0">
                <a:solidFill>
                  <a:srgbClr val="FFC000"/>
                </a:solidFill>
                <a:latin typeface="Times New Roman" panose="02020603050405020304" pitchFamily="18" charset="0"/>
                <a:cs typeface="Times New Roman" panose="02020603050405020304" pitchFamily="18" charset="0"/>
              </a:rPr>
              <a:t>. Bối cảnh ra đời thí nghiệm của morgan</a:t>
            </a:r>
            <a:endParaRPr lang="en-US" altLang="en-US" sz="4800" b="1" dirty="0">
              <a:solidFill>
                <a:srgbClr val="FFC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25" y="25400"/>
            <a:ext cx="6683375" cy="6062663"/>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eaLnBrk="1" hangingPunct="1">
              <a:spcAft>
                <a:spcPct val="0"/>
              </a:spcAft>
              <a:buClrTx/>
              <a:buSzTx/>
              <a:buFontTx/>
              <a:buNone/>
            </a:pPr>
            <a:r>
              <a:rPr lang="vi-VN" altLang="en-US" sz="2600" b="1" dirty="0">
                <a:solidFill>
                  <a:srgbClr val="FFFF00"/>
                </a:solidFill>
                <a:latin typeface="Times New Roman" panose="02020603050405020304" pitchFamily="18" charset="0"/>
                <a:cs typeface="Times New Roman" panose="02020603050405020304" pitchFamily="18" charset="0"/>
              </a:rPr>
              <a:t>1. Tiến trình thí nghiệm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kết quả</a:t>
            </a:r>
          </a:p>
          <a:p>
            <a:pPr marL="0" lvl="0" indent="0" eaLnBrk="1" hangingPunct="1">
              <a:spcAft>
                <a:spcPct val="0"/>
              </a:spcAft>
              <a:buClrTx/>
              <a:buSzTx/>
              <a:buNone/>
            </a:pPr>
            <a:r>
              <a:rPr lang="en-US" altLang="en-US" sz="2600" b="1" dirty="0">
                <a:solidFill>
                  <a:srgbClr val="FFFF00"/>
                </a:solidFill>
                <a:latin typeface="Times New Roman" panose="02020603050405020304" pitchFamily="18" charset="0"/>
                <a:cs typeface="Times New Roman" panose="02020603050405020304" pitchFamily="18" charset="0"/>
              </a:rPr>
              <a:t>	a.</a:t>
            </a:r>
            <a:r>
              <a:rPr lang="vi-VN" altLang="en-US" sz="2600" b="1" dirty="0">
                <a:solidFill>
                  <a:srgbClr val="FFFF00"/>
                </a:solidFill>
                <a:latin typeface="Times New Roman" panose="02020603050405020304" pitchFamily="18" charset="0"/>
                <a:cs typeface="Times New Roman" panose="02020603050405020304" pitchFamily="18" charset="0"/>
              </a:rPr>
              <a:t> Thí nghiệm. </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	Morgan đã tiến h</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nh thí nghiệm</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P</a:t>
            </a:r>
            <a:r>
              <a:rPr lang="vi-VN" altLang="en-US" sz="2600" baseline="-25000" dirty="0">
                <a:solidFill>
                  <a:srgbClr val="FFFFFF"/>
                </a:solidFill>
                <a:latin typeface="Times New Roman" panose="02020603050405020304" pitchFamily="18" charset="0"/>
                <a:cs typeface="Times New Roman" panose="02020603050405020304" pitchFamily="18" charset="0"/>
              </a:rPr>
              <a:t>TC</a:t>
            </a:r>
            <a:r>
              <a:rPr lang="vi-VN" altLang="en-US" sz="2600" dirty="0">
                <a:solidFill>
                  <a:srgbClr val="FFFFFF"/>
                </a:solidFill>
                <a:latin typeface="Times New Roman" panose="02020603050405020304" pitchFamily="18" charset="0"/>
                <a:cs typeface="Times New Roman" panose="02020603050405020304" pitchFamily="18" charset="0"/>
              </a:rPr>
              <a:t>. Thân xám, cánh d</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i </a:t>
            </a:r>
            <a:r>
              <a:rPr lang="en-US" altLang="en-US" sz="2600" dirty="0">
                <a:solidFill>
                  <a:srgbClr val="FFFFFF"/>
                </a:solidFill>
                <a:latin typeface="Times New Roman" panose="02020603050405020304" pitchFamily="18" charset="0"/>
                <a:cs typeface="Times New Roman" panose="02020603050405020304" pitchFamily="18" charset="0"/>
              </a:rPr>
              <a:t> x </a:t>
            </a:r>
            <a:r>
              <a:rPr lang="vi-VN" altLang="en-US" sz="2600" dirty="0">
                <a:solidFill>
                  <a:srgbClr val="FFFFFF"/>
                </a:solidFill>
                <a:latin typeface="Times New Roman" panose="02020603050405020304" pitchFamily="18" charset="0"/>
                <a:cs typeface="Times New Roman" panose="02020603050405020304" pitchFamily="18" charset="0"/>
              </a:rPr>
              <a:t> Thân đen, cánh cụt</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F</a:t>
            </a:r>
            <a:r>
              <a:rPr lang="vi-VN" altLang="en-US" sz="2600" baseline="-25000" dirty="0">
                <a:solidFill>
                  <a:srgbClr val="FFFFFF"/>
                </a:solidFill>
                <a:latin typeface="Times New Roman" panose="02020603050405020304" pitchFamily="18" charset="0"/>
                <a:cs typeface="Times New Roman" panose="02020603050405020304" pitchFamily="18" charset="0"/>
              </a:rPr>
              <a:t>1</a:t>
            </a:r>
            <a:r>
              <a:rPr lang="en-US" altLang="en-US" sz="2600" dirty="0">
                <a:solidFill>
                  <a:srgbClr val="FFFFFF"/>
                </a:solidFill>
                <a:latin typeface="Times New Roman" panose="02020603050405020304" pitchFamily="18" charset="0"/>
                <a:cs typeface="Times New Roman" panose="02020603050405020304" pitchFamily="18" charset="0"/>
              </a:rPr>
              <a:t>: </a:t>
            </a:r>
            <a:r>
              <a:rPr lang="vi-VN" altLang="en-US" sz="2600" dirty="0">
                <a:solidFill>
                  <a:srgbClr val="FFFFFF"/>
                </a:solidFill>
                <a:latin typeface="Times New Roman" panose="02020603050405020304" pitchFamily="18" charset="0"/>
                <a:cs typeface="Times New Roman" panose="02020603050405020304" pitchFamily="18" charset="0"/>
              </a:rPr>
              <a:t>100 % Thân xám, cánh d</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i</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Lai phân tích cái F</a:t>
            </a:r>
            <a:r>
              <a:rPr lang="vi-VN" altLang="en-US" sz="2600" baseline="-25000" dirty="0">
                <a:solidFill>
                  <a:srgbClr val="FFFFFF"/>
                </a:solidFill>
                <a:latin typeface="Times New Roman" panose="02020603050405020304" pitchFamily="18" charset="0"/>
                <a:cs typeface="Times New Roman" panose="02020603050405020304" pitchFamily="18" charset="0"/>
              </a:rPr>
              <a:t>1</a:t>
            </a:r>
            <a:r>
              <a:rPr lang="vi-VN" altLang="en-US" sz="2600" dirty="0">
                <a:solidFill>
                  <a:srgbClr val="FFFFFF"/>
                </a:solidFill>
                <a:latin typeface="Times New Roman" panose="02020603050405020304" pitchFamily="18" charset="0"/>
                <a:cs typeface="Times New Roman" panose="02020603050405020304" pitchFamily="18" charset="0"/>
              </a:rPr>
              <a:t>:	</a:t>
            </a:r>
            <a:endParaRPr lang="en-US" altLang="en-US" sz="2600" dirty="0">
              <a:solidFill>
                <a:srgbClr val="FFFFFF"/>
              </a:solidFill>
              <a:latin typeface="Times New Roman" panose="02020603050405020304" pitchFamily="18" charset="0"/>
              <a:cs typeface="Times New Roman" panose="02020603050405020304" pitchFamily="18" charset="0"/>
            </a:endParaRP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 Thân xám, cánh d</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i  </a:t>
            </a:r>
            <a:r>
              <a:rPr lang="en-US" altLang="en-US" sz="2600" dirty="0">
                <a:solidFill>
                  <a:srgbClr val="FFFFFF"/>
                </a:solidFill>
                <a:latin typeface="Times New Roman" panose="02020603050405020304" pitchFamily="18" charset="0"/>
                <a:cs typeface="Times New Roman" panose="02020603050405020304" pitchFamily="18" charset="0"/>
              </a:rPr>
              <a:t>x</a:t>
            </a:r>
            <a:r>
              <a:rPr lang="vi-VN" altLang="en-US" sz="2600" dirty="0">
                <a:solidFill>
                  <a:srgbClr val="FFFFFF"/>
                </a:solidFill>
                <a:latin typeface="Times New Roman" panose="02020603050405020304" pitchFamily="18" charset="0"/>
                <a:cs typeface="Times New Roman" panose="02020603050405020304" pitchFamily="18" charset="0"/>
              </a:rPr>
              <a:t>  ♀ Thân đen, cánh cụt </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F</a:t>
            </a:r>
            <a:r>
              <a:rPr lang="vi-VN" altLang="en-US" sz="2600" baseline="-25000" dirty="0">
                <a:solidFill>
                  <a:srgbClr val="FFFFFF"/>
                </a:solidFill>
                <a:latin typeface="Times New Roman" panose="02020603050405020304" pitchFamily="18" charset="0"/>
                <a:cs typeface="Times New Roman" panose="02020603050405020304" pitchFamily="18" charset="0"/>
              </a:rPr>
              <a:t>2</a:t>
            </a:r>
            <a:r>
              <a:rPr lang="vi-VN" altLang="en-US" sz="2600" dirty="0">
                <a:solidFill>
                  <a:srgbClr val="FFFFFF"/>
                </a:solidFill>
                <a:latin typeface="Times New Roman" panose="02020603050405020304" pitchFamily="18" charset="0"/>
                <a:cs typeface="Times New Roman" panose="02020603050405020304" pitchFamily="18" charset="0"/>
              </a:rPr>
              <a:t> </a:t>
            </a:r>
            <a:r>
              <a:rPr lang="en-US" altLang="en-US" sz="2600" dirty="0">
                <a:solidFill>
                  <a:srgbClr val="FFFFFF"/>
                </a:solidFill>
                <a:latin typeface="Times New Roman" panose="02020603050405020304" pitchFamily="18" charset="0"/>
                <a:cs typeface="Times New Roman" panose="02020603050405020304" pitchFamily="18" charset="0"/>
              </a:rPr>
              <a:t>: </a:t>
            </a:r>
            <a:r>
              <a:rPr lang="vi-VN" altLang="en-US" sz="2600" dirty="0">
                <a:solidFill>
                  <a:srgbClr val="FFFFFF"/>
                </a:solidFill>
                <a:latin typeface="Times New Roman" panose="02020603050405020304" pitchFamily="18" charset="0"/>
                <a:cs typeface="Times New Roman" panose="02020603050405020304" pitchFamily="18" charset="0"/>
              </a:rPr>
              <a:t>50 % Thân xám, cánh d</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i : 50 % Thân đen, cánh cụt</a:t>
            </a:r>
          </a:p>
          <a:p>
            <a:pPr marL="0" lvl="0" indent="0" eaLnBrk="1" hangingPunct="1">
              <a:spcAft>
                <a:spcPct val="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     b. Quan điểm của Morgan về di truyền liên kết</a:t>
            </a:r>
          </a:p>
          <a:p>
            <a:pPr marL="0" lvl="0" indent="0" eaLnBrk="1" hangingPunct="1">
              <a:spcAft>
                <a:spcPct val="0"/>
              </a:spcAft>
              <a:buClrTx/>
              <a:buSzTx/>
              <a:buNone/>
            </a:pPr>
            <a:r>
              <a:rPr lang="vi-VN" altLang="en-US" sz="2600" dirty="0">
                <a:solidFill>
                  <a:srgbClr val="FFFFFF"/>
                </a:solidFill>
                <a:latin typeface="Times New Roman" panose="02020603050405020304" pitchFamily="18" charset="0"/>
                <a:cs typeface="Times New Roman" panose="02020603050405020304" pitchFamily="18" charset="0"/>
              </a:rPr>
              <a:t>+ Qua kết quả phép lai kết luận được điều gì?</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 Nếu cho PLĐL thì thỏa mãn?</a:t>
            </a:r>
          </a:p>
          <a:p>
            <a:pPr marL="0" lvl="0" indent="0" eaLnBrk="1" hangingPunct="1">
              <a:spcAft>
                <a:spcPct val="0"/>
              </a:spcAft>
              <a:buClrTx/>
              <a:buSzTx/>
              <a:buFontTx/>
              <a:buNone/>
            </a:pPr>
            <a:r>
              <a:rPr lang="vi-VN" altLang="en-US" sz="2600" dirty="0">
                <a:solidFill>
                  <a:srgbClr val="FFFFFF"/>
                </a:solidFill>
                <a:latin typeface="Times New Roman" panose="02020603050405020304" pitchFamily="18" charset="0"/>
                <a:cs typeface="Times New Roman" panose="02020603050405020304" pitchFamily="18" charset="0"/>
              </a:rPr>
              <a:t>+ Nếu phân li đồng thời (liên kết ho</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n to</a:t>
            </a:r>
            <a:r>
              <a:rPr lang="vi-VN" altLang="en-US" sz="2600" dirty="0">
                <a:solidFill>
                  <a:srgbClr val="FFFFFF"/>
                </a:solidFill>
                <a:latin typeface="Times New Roman" panose="02020603050405020304" pitchFamily="18" charset="0"/>
                <a:ea typeface="Times New Roman" panose="02020603050405020304" pitchFamily="18" charset="0"/>
              </a:rPr>
              <a:t>à</a:t>
            </a:r>
            <a:r>
              <a:rPr lang="vi-VN" altLang="en-US" sz="2600" dirty="0">
                <a:solidFill>
                  <a:srgbClr val="FFFFFF"/>
                </a:solidFill>
                <a:latin typeface="Times New Roman" panose="02020603050405020304" pitchFamily="18" charset="0"/>
                <a:cs typeface="Times New Roman" panose="02020603050405020304" pitchFamily="18" charset="0"/>
              </a:rPr>
              <a:t>n) thì thỏa mãn không?</a:t>
            </a:r>
          </a:p>
          <a:p>
            <a:pPr marL="0" lvl="0" indent="0" eaLnBrk="1" hangingPunct="1">
              <a:spcAft>
                <a:spcPct val="0"/>
              </a:spcAft>
              <a:buClrTx/>
              <a:buSzTx/>
              <a:buNone/>
            </a:pPr>
            <a:r>
              <a:rPr lang="en-US" altLang="en-US" sz="2600" b="1" dirty="0">
                <a:solidFill>
                  <a:srgbClr val="FFFF00"/>
                </a:solidFill>
                <a:latin typeface="Times New Roman" panose="02020603050405020304" pitchFamily="18" charset="0"/>
                <a:cs typeface="Times New Roman" panose="02020603050405020304" pitchFamily="18" charset="0"/>
              </a:rPr>
              <a:t>	c</a:t>
            </a:r>
            <a:r>
              <a:rPr lang="vi-VN" altLang="en-US" sz="2600" b="1" dirty="0">
                <a:solidFill>
                  <a:srgbClr val="FFFF00"/>
                </a:solidFill>
                <a:latin typeface="Times New Roman" panose="02020603050405020304" pitchFamily="18" charset="0"/>
                <a:cs typeface="Times New Roman" panose="02020603050405020304" pitchFamily="18" charset="0"/>
              </a:rPr>
              <a:t>. Khái niệm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cơ sở tế b</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o học.</a:t>
            </a:r>
            <a:endParaRPr lang="vi-VN" altLang="en-US" sz="2600" b="1" dirty="0">
              <a:solidFill>
                <a:srgbClr val="FFFF00"/>
              </a:solidFill>
              <a:latin typeface="Times New Roman" panose="02020603050405020304" pitchFamily="18" charset="0"/>
              <a:ea typeface="Times New Roman" panose="02020603050405020304" pitchFamily="18" charset="0"/>
            </a:endParaRPr>
          </a:p>
        </p:txBody>
      </p:sp>
      <p:pic>
        <p:nvPicPr>
          <p:cNvPr id="146435" name="Picture 2"/>
          <p:cNvPicPr>
            <a:picLocks noChangeAspect="1"/>
          </p:cNvPicPr>
          <p:nvPr/>
        </p:nvPicPr>
        <p:blipFill>
          <a:blip r:embed="rId2"/>
          <a:stretch>
            <a:fillRect/>
          </a:stretch>
        </p:blipFill>
        <p:spPr>
          <a:xfrm>
            <a:off x="6477000" y="457200"/>
            <a:ext cx="5692775" cy="5638800"/>
          </a:xfrm>
          <a:prstGeom prst="rect">
            <a:avLst/>
          </a:prstGeom>
          <a:noFill/>
          <a:ln w="9525">
            <a:noFill/>
          </a:ln>
        </p:spPr>
      </p:pic>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1"/>
          <p:cNvSpPr txBox="1">
            <a:spLocks noGrp="1"/>
          </p:cNvSpPr>
          <p:nvPr>
            <p:ph type="sldNum" sz="quarter" idx="12"/>
          </p:nvPr>
        </p:nvSpPr>
        <p:spPr>
          <a:noFill/>
          <a:ln>
            <a:noFill/>
          </a:ln>
        </p:spPr>
        <p:txBody>
          <a:bodyPr anchor="b" anchorCtr="0"/>
          <a:lstStyle/>
          <a:p>
            <a:pPr marL="0" indent="0" algn="ctr" defTabSz="914400">
              <a:spcBef>
                <a:spcPct val="0"/>
              </a:spcBef>
              <a:buClrTx/>
              <a:buSzTx/>
              <a:buFontTx/>
              <a:buNone/>
            </a:pPr>
            <a:fld id="{9A0DB2DC-4C9A-4742-B13C-FB6460FD3503}" type="slidenum">
              <a:rPr lang="en-US" altLang="en-US" sz="2800" dirty="0">
                <a:solidFill>
                  <a:srgbClr val="FFFFFF"/>
                </a:solidFill>
                <a:latin typeface="Arial" panose="020B0604020202020204" pitchFamily="34" charset="0"/>
              </a:rPr>
              <a:t>31</a:t>
            </a:fld>
            <a:endParaRPr lang="en-US" altLang="en-US" sz="2800" dirty="0">
              <a:solidFill>
                <a:srgbClr val="FFFFFF"/>
              </a:solidFill>
              <a:latin typeface="Arial" panose="020B0604020202020204" pitchFamily="34" charset="0"/>
            </a:endParaRPr>
          </a:p>
        </p:txBody>
      </p:sp>
      <p:sp>
        <p:nvSpPr>
          <p:cNvPr id="3" name="TextBox 2"/>
          <p:cNvSpPr txBox="1"/>
          <p:nvPr/>
        </p:nvSpPr>
        <p:spPr>
          <a:xfrm>
            <a:off x="65088" y="282575"/>
            <a:ext cx="5540375" cy="56927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 typeface="Arial" panose="020B0604020202020204" pitchFamily="34" charset="0"/>
              <a:buNone/>
            </a:pPr>
            <a:endParaRPr lang="vi-VN" altLang="en-US" sz="28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Font typeface="Arial" panose="020B0604020202020204" pitchFamily="34" charset="0"/>
              <a:buNone/>
            </a:pPr>
            <a:r>
              <a:rPr lang="en-US" altLang="vi-VN" sz="2800" b="1" dirty="0">
                <a:solidFill>
                  <a:srgbClr val="FFFF00"/>
                </a:solidFill>
                <a:latin typeface="Times New Roman" panose="02020603050405020304" pitchFamily="18" charset="0"/>
                <a:cs typeface="Times New Roman" panose="02020603050405020304" pitchFamily="18" charset="0"/>
              </a:rPr>
              <a:t>Trả lời</a:t>
            </a:r>
          </a:p>
          <a:p>
            <a:pPr marL="0" lvl="0" indent="0" algn="just" eaLnBrk="1" hangingPunct="1">
              <a:spcBef>
                <a:spcPct val="0"/>
              </a:spcBef>
              <a:buClrTx/>
              <a:buSzTx/>
              <a:buFont typeface="Arial" panose="020B0604020202020204" pitchFamily="34" charset="0"/>
              <a:buNone/>
            </a:pPr>
            <a:r>
              <a:rPr lang="en-US" altLang="vi-VN" sz="2800" b="1" dirty="0">
                <a:solidFill>
                  <a:srgbClr val="FFFF00"/>
                </a:solidFill>
                <a:latin typeface="Times New Roman" panose="02020603050405020304" pitchFamily="18" charset="0"/>
                <a:cs typeface="Times New Roman" panose="02020603050405020304" pitchFamily="18" charset="0"/>
              </a:rPr>
              <a:t>b.</a:t>
            </a:r>
            <a:r>
              <a:rPr lang="vi-VN" altLang="en-US" sz="2800" b="1" dirty="0">
                <a:solidFill>
                  <a:srgbClr val="FFFF00"/>
                </a:solidFill>
                <a:latin typeface="Times New Roman" panose="02020603050405020304" pitchFamily="18" charset="0"/>
                <a:cs typeface="Times New Roman" panose="02020603050405020304" pitchFamily="18" charset="0"/>
              </a:rPr>
              <a:t>Qua kết quả phép lai cho thấy:</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M</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u sắc thân: allele quy định thân xám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trội (B), thân đen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lặn (b);</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Chiều d</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i cánh:  allele quy định cánh d</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i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trội (V), cánh cụt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lặn (v).</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Ptc v</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tương phản → F1: 100% xám – d</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i </a:t>
            </a:r>
            <a:r>
              <a:rPr lang="en-US" altLang="en-US" sz="2800" dirty="0">
                <a:solidFill>
                  <a:srgbClr val="FFFFFF"/>
                </a:solidFill>
                <a:latin typeface="Times New Roman" panose="02020603050405020304" pitchFamily="18" charset="0"/>
                <a:cs typeface="Times New Roman" panose="02020603050405020304" pitchFamily="18" charset="0"/>
              </a:rPr>
              <a:t>x</a:t>
            </a:r>
            <a:r>
              <a:rPr lang="vi-VN" altLang="en-US" sz="2800" dirty="0">
                <a:solidFill>
                  <a:srgbClr val="FFFFFF"/>
                </a:solidFill>
                <a:latin typeface="Times New Roman" panose="02020603050405020304" pitchFamily="18" charset="0"/>
                <a:cs typeface="Times New Roman" panose="02020603050405020304" pitchFamily="18" charset="0"/>
              </a:rPr>
              <a:t> dị hợp (Bb,Vv) </a:t>
            </a:r>
          </a:p>
          <a:p>
            <a:pPr marL="0" lvl="0" indent="0" algn="just" eaLnBrk="1" hangingPunct="1">
              <a:spcBef>
                <a:spcPct val="0"/>
              </a:spcBef>
              <a:buClrTx/>
              <a:buSzTx/>
              <a:buFont typeface="Arial" panose="020B0604020202020204" pitchFamily="34" charset="0"/>
              <a:buNone/>
            </a:pPr>
            <a:r>
              <a:rPr lang="vi-VN" altLang="en-US" sz="2800" dirty="0">
                <a:solidFill>
                  <a:srgbClr val="FFFF00"/>
                </a:solidFill>
                <a:latin typeface="Times New Roman" panose="02020603050405020304" pitchFamily="18" charset="0"/>
                <a:cs typeface="Times New Roman" panose="02020603050405020304" pitchFamily="18" charset="0"/>
              </a:rPr>
              <a:t>* Khi cho ♂ F1 (Bb,Vv) lai phân tích (♀aa,bb) → Fa, sẽ có hai giả thuyết sau:</a:t>
            </a:r>
            <a:endParaRPr lang="vi-VN" altLang="en-US" sz="2800" dirty="0">
              <a:solidFill>
                <a:srgbClr val="FFFF00"/>
              </a:solidFill>
              <a:latin typeface="Times New Roman" panose="02020603050405020304" pitchFamily="18" charset="0"/>
              <a:ea typeface="Times New Roman" panose="02020603050405020304" pitchFamily="18" charset="0"/>
            </a:endParaRPr>
          </a:p>
        </p:txBody>
      </p:sp>
      <p:pic>
        <p:nvPicPr>
          <p:cNvPr id="149508" name="Picture 3"/>
          <p:cNvPicPr>
            <a:picLocks noChangeAspect="1"/>
          </p:cNvPicPr>
          <p:nvPr/>
        </p:nvPicPr>
        <p:blipFill>
          <a:blip r:embed="rId2"/>
          <a:stretch>
            <a:fillRect/>
          </a:stretch>
        </p:blipFill>
        <p:spPr>
          <a:xfrm>
            <a:off x="5816600" y="328613"/>
            <a:ext cx="6310313" cy="5691187"/>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charRg st="53" end="128"/>
                                            </p:txEl>
                                          </p:spTgt>
                                        </p:tgtEl>
                                        <p:attrNameLst>
                                          <p:attrName>style.visibility</p:attrName>
                                        </p:attrNameLst>
                                      </p:cBhvr>
                                      <p:to>
                                        <p:strVal val="visible"/>
                                      </p:to>
                                    </p:set>
                                    <p:animEffect transition="in" filter="wipe(left)">
                                      <p:cBhvr>
                                        <p:cTn id="7" dur="500"/>
                                        <p:tgtEl>
                                          <p:spTgt spid="3">
                                            <p:txEl>
                                              <p:charRg st="53" end="1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charRg st="128" end="206"/>
                                            </p:txEl>
                                          </p:spTgt>
                                        </p:tgtEl>
                                        <p:attrNameLst>
                                          <p:attrName>style.visibility</p:attrName>
                                        </p:attrNameLst>
                                      </p:cBhvr>
                                      <p:to>
                                        <p:strVal val="visible"/>
                                      </p:to>
                                    </p:set>
                                    <p:animEffect transition="in" filter="wipe(left)">
                                      <p:cBhvr>
                                        <p:cTn id="12" dur="500"/>
                                        <p:tgtEl>
                                          <p:spTgt spid="3">
                                            <p:txEl>
                                              <p:charRg st="128" end="20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charRg st="206" end="265"/>
                                            </p:txEl>
                                          </p:spTgt>
                                        </p:tgtEl>
                                        <p:attrNameLst>
                                          <p:attrName>style.visibility</p:attrName>
                                        </p:attrNameLst>
                                      </p:cBhvr>
                                      <p:to>
                                        <p:strVal val="visible"/>
                                      </p:to>
                                    </p:set>
                                    <p:animEffect transition="in" filter="wipe(left)">
                                      <p:cBhvr>
                                        <p:cTn id="17" dur="500"/>
                                        <p:tgtEl>
                                          <p:spTgt spid="3">
                                            <p:txEl>
                                              <p:charRg st="206" end="2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1"/>
          <p:cNvSpPr txBox="1">
            <a:spLocks noGrp="1"/>
          </p:cNvSpPr>
          <p:nvPr>
            <p:ph type="sldNum" sz="quarter" idx="12"/>
          </p:nvPr>
        </p:nvSpPr>
        <p:spPr>
          <a:noFill/>
          <a:ln>
            <a:noFill/>
          </a:ln>
        </p:spPr>
        <p:txBody>
          <a:bodyPr anchor="b" anchorCtr="0"/>
          <a:lstStyle/>
          <a:p>
            <a:pPr marL="0" indent="0" algn="ctr" defTabSz="914400">
              <a:spcBef>
                <a:spcPct val="0"/>
              </a:spcBef>
              <a:buClrTx/>
              <a:buSzTx/>
              <a:buFontTx/>
              <a:buNone/>
            </a:pPr>
            <a:fld id="{9A0DB2DC-4C9A-4742-B13C-FB6460FD3503}" type="slidenum">
              <a:rPr lang="en-US" altLang="en-US" sz="2800" dirty="0">
                <a:solidFill>
                  <a:srgbClr val="FFFFFF"/>
                </a:solidFill>
                <a:latin typeface="Arial" panose="020B0604020202020204" pitchFamily="34" charset="0"/>
              </a:rPr>
              <a:t>32</a:t>
            </a:fld>
            <a:endParaRPr lang="en-US" altLang="en-US" sz="2800" dirty="0">
              <a:solidFill>
                <a:srgbClr val="FFFFFF"/>
              </a:solidFill>
              <a:latin typeface="Arial" panose="020B0604020202020204" pitchFamily="34" charset="0"/>
            </a:endParaRPr>
          </a:p>
        </p:txBody>
      </p:sp>
      <p:sp>
        <p:nvSpPr>
          <p:cNvPr id="3" name="TextBox 2"/>
          <p:cNvSpPr txBox="1"/>
          <p:nvPr/>
        </p:nvSpPr>
        <p:spPr>
          <a:xfrm>
            <a:off x="22225" y="242888"/>
            <a:ext cx="6704013" cy="600233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 typeface="Arial" panose="020B0604020202020204" pitchFamily="34" charset="0"/>
              <a:buNone/>
            </a:pPr>
            <a:r>
              <a:rPr lang="vi-VN" altLang="en-US" sz="2400" b="1" dirty="0">
                <a:solidFill>
                  <a:srgbClr val="FFFF00"/>
                </a:solidFill>
                <a:latin typeface="Times New Roman" panose="02020603050405020304" pitchFamily="18" charset="0"/>
                <a:cs typeface="Times New Roman" panose="02020603050405020304" pitchFamily="18" charset="0"/>
              </a:rPr>
              <a:t>+ PLĐL:</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++ 2 cặp gene nằm / 2 cặp nhiễm sắc thể khác nhau</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(♀aa,bb) → cho 1 loại giao tử lặn (a,b) = 100%</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 F1 (Bb,Vv) → cho 4 loại giao tử bằng nhau (1/4)</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=&gt; Fa: 4 loại kiểu hình (trái với KQ thí nghiệm) → loại.</a:t>
            </a:r>
          </a:p>
          <a:p>
            <a:pPr marL="0" lvl="0" indent="0" algn="just" eaLnBrk="1" hangingPunct="1">
              <a:spcBef>
                <a:spcPct val="0"/>
              </a:spcBef>
              <a:buClrTx/>
              <a:buSzTx/>
              <a:buFont typeface="Arial" panose="020B0604020202020204" pitchFamily="34" charset="0"/>
              <a:buNone/>
            </a:pPr>
            <a:r>
              <a:rPr lang="vi-VN" altLang="en-US" sz="2400" b="1" dirty="0">
                <a:solidFill>
                  <a:srgbClr val="FFFF00"/>
                </a:solidFill>
                <a:latin typeface="Times New Roman" panose="02020603050405020304" pitchFamily="18" charset="0"/>
                <a:cs typeface="Times New Roman" panose="02020603050405020304" pitchFamily="18" charset="0"/>
              </a:rPr>
              <a:t>+ Phân li đồng thời (liên kết ho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 to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++ 2 cặp gene nằm / 1 cặp nhiễm sắc thể </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(♀aa,bb) → cho 1 loại giao tử lặn (a,b) = 100%</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 F1 (Bb,Vv) → cho 2 loại giao tử bằng nhau (1/2), với tính trạng thân xám (B)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(V), thân đen (b)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cánh cụt (v) luôn đi cùng nhau từ P đến Fa =&gt; </a:t>
            </a:r>
          </a:p>
          <a:p>
            <a:pPr marL="0" lvl="0" indent="0" algn="just" eaLnBrk="1" hangingPunct="1">
              <a:spcBef>
                <a:spcPct val="0"/>
              </a:spcBef>
              <a:buClrTx/>
              <a:buSzTx/>
              <a:buFont typeface="Arial" panose="020B0604020202020204" pitchFamily="34" charset="0"/>
              <a:buNone/>
            </a:pPr>
            <a:r>
              <a:rPr lang="vi-VN" altLang="en-US" sz="2400" dirty="0">
                <a:solidFill>
                  <a:srgbClr val="FFFFFF"/>
                </a:solidFill>
                <a:latin typeface="Times New Roman" panose="02020603050405020304" pitchFamily="18" charset="0"/>
                <a:cs typeface="Times New Roman" panose="02020603050405020304" pitchFamily="18" charset="0"/>
              </a:rPr>
              <a:t>→ ♂ F1 (Bb,Vv) cho 2 loại giao tử: (B,V) : (b,v) = 1:1 =&gt; 2 cặp gene/ 1 cặp NST LKHT.</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pic>
        <p:nvPicPr>
          <p:cNvPr id="150532" name="Picture 3"/>
          <p:cNvPicPr>
            <a:picLocks noChangeAspect="1"/>
          </p:cNvPicPr>
          <p:nvPr/>
        </p:nvPicPr>
        <p:blipFill>
          <a:blip r:embed="rId2"/>
          <a:stretch>
            <a:fillRect/>
          </a:stretch>
        </p:blipFill>
        <p:spPr>
          <a:xfrm>
            <a:off x="6726238" y="558800"/>
            <a:ext cx="5313362" cy="49276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1"/>
          <p:cNvSpPr txBox="1">
            <a:spLocks noGrp="1"/>
          </p:cNvSpPr>
          <p:nvPr>
            <p:ph type="sldNum" sz="quarter" idx="12"/>
          </p:nvPr>
        </p:nvSpPr>
        <p:spPr>
          <a:noFill/>
          <a:ln>
            <a:noFill/>
          </a:ln>
        </p:spPr>
        <p:txBody>
          <a:bodyPr anchor="b" anchorCtr="0"/>
          <a:lstStyle/>
          <a:p>
            <a:pPr marL="0" indent="0" algn="ctr" defTabSz="914400">
              <a:spcBef>
                <a:spcPct val="0"/>
              </a:spcBef>
              <a:buClrTx/>
              <a:buSzTx/>
              <a:buFontTx/>
              <a:buNone/>
            </a:pPr>
            <a:fld id="{9A0DB2DC-4C9A-4742-B13C-FB6460FD3503}" type="slidenum">
              <a:rPr lang="en-US" altLang="en-US" sz="2800" dirty="0">
                <a:solidFill>
                  <a:srgbClr val="FFFFFF"/>
                </a:solidFill>
                <a:latin typeface="Arial" panose="020B0604020202020204" pitchFamily="34" charset="0"/>
              </a:rPr>
              <a:t>33</a:t>
            </a:fld>
            <a:endParaRPr lang="en-US" altLang="en-US" sz="2800" dirty="0">
              <a:solidFill>
                <a:srgbClr val="FFFFFF"/>
              </a:solidFill>
              <a:latin typeface="Arial" panose="020B0604020202020204" pitchFamily="34" charset="0"/>
            </a:endParaRPr>
          </a:p>
        </p:txBody>
      </p:sp>
      <p:sp>
        <p:nvSpPr>
          <p:cNvPr id="3" name="TextBox 2"/>
          <p:cNvSpPr txBox="1"/>
          <p:nvPr/>
        </p:nvSpPr>
        <p:spPr>
          <a:xfrm>
            <a:off x="127000" y="582613"/>
            <a:ext cx="6172200" cy="52625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 typeface="Arial" panose="020B0604020202020204" pitchFamily="34" charset="0"/>
              <a:buNone/>
            </a:pPr>
            <a:r>
              <a:rPr lang="en-US" altLang="en-US" sz="2800" b="1" dirty="0">
                <a:solidFill>
                  <a:srgbClr val="FFFF00"/>
                </a:solidFill>
                <a:latin typeface="Times New Roman" panose="02020603050405020304" pitchFamily="18" charset="0"/>
                <a:cs typeface="Times New Roman" panose="02020603050405020304" pitchFamily="18" charset="0"/>
              </a:rPr>
              <a:t>c</a:t>
            </a:r>
            <a:r>
              <a:rPr lang="vi-VN" altLang="en-US" sz="2800" b="1" dirty="0">
                <a:solidFill>
                  <a:srgbClr val="FFFF00"/>
                </a:solidFill>
                <a:latin typeface="Times New Roman" panose="02020603050405020304" pitchFamily="18" charset="0"/>
                <a:cs typeface="Times New Roman" panose="02020603050405020304" pitchFamily="18" charset="0"/>
              </a:rPr>
              <a:t>. Cơ sở tế b</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 học. Morgan khám phá </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Mỗi gene nằm trên NST tại một vị trí xác định gọi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locus,</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Trên một nhiễm sắc thể có nhiều gene cùng tồn tại.</a:t>
            </a:r>
          </a:p>
          <a:p>
            <a:pPr marL="0" lvl="0" indent="0" algn="just" eaLnBrk="1" hangingPunct="1">
              <a:spcBef>
                <a:spcPct val="0"/>
              </a:spcBef>
              <a:buClrTx/>
              <a:buSzTx/>
              <a:buFont typeface="Arial" panose="020B0604020202020204" pitchFamily="34" charset="0"/>
              <a:buNone/>
            </a:pPr>
            <a:r>
              <a:rPr lang="vi-VN" altLang="en-US" sz="2800" dirty="0">
                <a:solidFill>
                  <a:srgbClr val="FFFFFF"/>
                </a:solidFill>
                <a:latin typeface="Times New Roman" panose="02020603050405020304" pitchFamily="18" charset="0"/>
                <a:cs typeface="Times New Roman" panose="02020603050405020304" pitchFamily="18" charset="0"/>
              </a:rPr>
              <a:t>- Các gene trên một nhiễm sắc thể tạo th</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nh một nhóm gene liên kết phân li v</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tổ hợp cùng nhau trong quá trình giảm phân v</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thụ tinh → sự di truyền của nhóm tính trạng do chúng quy định l</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 cơ sở tế b</a:t>
            </a:r>
            <a:r>
              <a:rPr lang="vi-VN" altLang="en-US" sz="2800" dirty="0">
                <a:solidFill>
                  <a:srgbClr val="FFFFFF"/>
                </a:solidFill>
                <a:latin typeface="Times New Roman" panose="02020603050405020304" pitchFamily="18" charset="0"/>
                <a:ea typeface="Times New Roman" panose="02020603050405020304" pitchFamily="18" charset="0"/>
              </a:rPr>
              <a:t>à</a:t>
            </a:r>
            <a:r>
              <a:rPr lang="vi-VN" altLang="en-US" sz="2800" dirty="0">
                <a:solidFill>
                  <a:srgbClr val="FFFFFF"/>
                </a:solidFill>
                <a:latin typeface="Times New Roman" panose="02020603050405020304" pitchFamily="18" charset="0"/>
                <a:cs typeface="Times New Roman" panose="02020603050405020304" pitchFamily="18" charset="0"/>
              </a:rPr>
              <a:t>o học của liên kết gene trong thí nghiệm của Morgan.</a:t>
            </a:r>
            <a:endParaRPr lang="vi-VN" altLang="en-US" sz="2800" dirty="0">
              <a:solidFill>
                <a:srgbClr val="FFFFFF"/>
              </a:solidFill>
              <a:latin typeface="Times New Roman" panose="02020603050405020304" pitchFamily="18" charset="0"/>
              <a:ea typeface="Times New Roman" panose="02020603050405020304" pitchFamily="18" charset="0"/>
            </a:endParaRPr>
          </a:p>
        </p:txBody>
      </p:sp>
      <p:pic>
        <p:nvPicPr>
          <p:cNvPr id="151556" name="Picture 3"/>
          <p:cNvPicPr>
            <a:picLocks noChangeAspect="1"/>
          </p:cNvPicPr>
          <p:nvPr/>
        </p:nvPicPr>
        <p:blipFill>
          <a:blip r:embed="rId2"/>
          <a:stretch>
            <a:fillRect/>
          </a:stretch>
        </p:blipFill>
        <p:spPr>
          <a:xfrm>
            <a:off x="6523038" y="679450"/>
            <a:ext cx="5465762" cy="492918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 y="381000"/>
            <a:ext cx="11610975" cy="55086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 typeface="Arial" panose="020B0604020202020204" pitchFamily="34" charset="0"/>
              <a:buNone/>
            </a:pPr>
            <a:r>
              <a:rPr lang="vi-VN" altLang="en-US" sz="3200" b="1" dirty="0">
                <a:solidFill>
                  <a:srgbClr val="FFFF00"/>
                </a:solidFill>
                <a:latin typeface="Times New Roman" panose="02020603050405020304" pitchFamily="18" charset="0"/>
                <a:cs typeface="Times New Roman" panose="02020603050405020304" pitchFamily="18" charset="0"/>
              </a:rPr>
              <a:t>Quá các ví dụ sau đây liên quan đến LKG, hãy có cho biết vai trò của LKG?</a:t>
            </a:r>
          </a:p>
          <a:p>
            <a:pPr marL="0" lvl="0" indent="0" algn="just" eaLnBrk="1" hangingPunct="1">
              <a:spcBef>
                <a:spcPct val="0"/>
              </a:spcBef>
              <a:buClrTx/>
              <a:buSzTx/>
              <a:buFont typeface="Arial" panose="020B0604020202020204" pitchFamily="34" charset="0"/>
              <a:buNone/>
            </a:pPr>
            <a:r>
              <a:rPr lang="vi-VN" altLang="en-US" sz="3200" b="1" dirty="0">
                <a:solidFill>
                  <a:srgbClr val="FFFF00"/>
                </a:solidFill>
                <a:latin typeface="Times New Roman" panose="02020603050405020304" pitchFamily="18" charset="0"/>
                <a:cs typeface="Times New Roman" panose="02020603050405020304" pitchFamily="18" charset="0"/>
              </a:rPr>
              <a:t>Ví dụ 1: </a:t>
            </a:r>
            <a:endParaRPr lang="en-US" altLang="en-US" sz="32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Ở lúa mì, gene quy định tính kháng bệnh rỉ sét do vi khuẩn liên kết với gene quy định các tính trạng l</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m giảm năng suất, vì vậy, đây l</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 tổ hợp gene liên kết cần được phá vỡ khi tạo giống lúa mì.</a:t>
            </a:r>
          </a:p>
          <a:p>
            <a:pPr marL="0" lvl="0" indent="0" algn="just" eaLnBrk="1" hangingPunct="1">
              <a:spcBef>
                <a:spcPct val="0"/>
              </a:spcBef>
              <a:buClrTx/>
              <a:buSzTx/>
              <a:buFont typeface="Arial" panose="020B0604020202020204" pitchFamily="34" charset="0"/>
              <a:buNone/>
            </a:pPr>
            <a:r>
              <a:rPr lang="vi-VN" altLang="en-US" sz="3200" b="1" dirty="0">
                <a:solidFill>
                  <a:srgbClr val="FFFF00"/>
                </a:solidFill>
                <a:latin typeface="Times New Roman" panose="02020603050405020304" pitchFamily="18" charset="0"/>
                <a:cs typeface="Times New Roman" panose="02020603050405020304" pitchFamily="18" charset="0"/>
              </a:rPr>
              <a:t>Ví dụ 2: </a:t>
            </a:r>
            <a:endParaRPr lang="en-US" altLang="en-US" sz="32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Gây đột biến chuyển đoạn NST để đưa các gene có lợi v</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o cùng một NST nhằm tạo ra các giống mới có nhiều đặc điểm mong muốn. → bằng PP gây đột biến chuyển đoạn để chuyển những gene có lợi v</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o cùng một nhiễm sắc thể, hoặc gây đột biến loại bỏ gene xấu.</a:t>
            </a:r>
            <a:endParaRPr lang="vi-VN" altLang="en-US" sz="32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450" y="612775"/>
            <a:ext cx="11341100" cy="56324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 typeface="Arial" panose="020B0604020202020204" pitchFamily="34" charset="0"/>
              <a:buNone/>
            </a:pPr>
            <a:r>
              <a:rPr lang="en-US" altLang="en-US" sz="4000" b="1" dirty="0">
                <a:solidFill>
                  <a:srgbClr val="FFFF00"/>
                </a:solidFill>
                <a:latin typeface="Times New Roman" panose="02020603050405020304" pitchFamily="18" charset="0"/>
                <a:cs typeface="Times New Roman" panose="02020603050405020304" pitchFamily="18" charset="0"/>
              </a:rPr>
              <a:t>d</a:t>
            </a:r>
            <a:r>
              <a:rPr lang="vi-VN" altLang="en-US" sz="4000" b="1" dirty="0">
                <a:solidFill>
                  <a:srgbClr val="FFFF00"/>
                </a:solidFill>
                <a:latin typeface="Times New Roman" panose="02020603050405020304" pitchFamily="18" charset="0"/>
                <a:cs typeface="Times New Roman" panose="02020603050405020304" pitchFamily="18" charset="0"/>
              </a:rPr>
              <a:t>. Ý nghĩa di truyền LKG</a:t>
            </a:r>
          </a:p>
          <a:p>
            <a:pPr marL="0" lvl="0" indent="0" algn="just" eaLnBrk="1" hangingPunct="1">
              <a:spcBef>
                <a:spcPct val="0"/>
              </a:spcBef>
              <a:buClrTx/>
              <a:buSzTx/>
              <a:buFont typeface="Arial" panose="020B0604020202020204" pitchFamily="34" charset="0"/>
              <a:buNone/>
            </a:pPr>
            <a:r>
              <a:rPr lang="en-US" altLang="en-US" sz="4000" dirty="0">
                <a:solidFill>
                  <a:srgbClr val="FFFF00"/>
                </a:solidFill>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Di truyền liên kết giúp duy trì các tổ hợp kiểu gene giúp sinh vật thích nghi với môi trường v</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 tạo nên tính ổn định, đặc trưng ở các lo</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i sinh vật. </a:t>
            </a:r>
          </a:p>
          <a:p>
            <a:pPr marL="0" lvl="0" indent="0" algn="just" eaLnBrk="1" hangingPunct="1">
              <a:spcBef>
                <a:spcPct val="0"/>
              </a:spcBef>
              <a:buClrTx/>
              <a:buSzTx/>
              <a:buFont typeface="Arial" panose="020B0604020202020204" pitchFamily="34" charset="0"/>
              <a:buNone/>
            </a:pPr>
            <a:r>
              <a:rPr lang="en-US" altLang="en-US"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Việc thiết lập nhóm liên kết của các gene quy định tính trạng có lợi hoặc phá vỡ nhóm liên kết của gene quy định tính trạng không mong muốn → Giúp tạo ra mang tổ hợp nhiều tính trạng mong muốn v</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 di truyền ổn định.</a:t>
            </a:r>
            <a:endParaRPr lang="vi-VN" altLang="en-US" sz="40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381000"/>
            <a:ext cx="7391400" cy="12001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7200" b="1" dirty="0">
                <a:solidFill>
                  <a:srgbClr val="FFFF00"/>
                </a:solidFill>
                <a:latin typeface="Times New Roman" panose="02020603050405020304" pitchFamily="18" charset="0"/>
                <a:cs typeface="Times New Roman" panose="02020603050405020304" pitchFamily="18" charset="0"/>
              </a:rPr>
              <a:t>2. HOÁN VỊ GEN</a:t>
            </a:r>
            <a:endParaRPr lang="en-US" altLang="en-US" sz="72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30163" y="119063"/>
            <a:ext cx="6065838" cy="5262979"/>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Tx/>
              <a:buNone/>
            </a:pPr>
            <a:r>
              <a:rPr lang="en-US" altLang="en-US" sz="2400" b="1" dirty="0">
                <a:solidFill>
                  <a:srgbClr val="FFFF00"/>
                </a:solidFill>
                <a:latin typeface="Times New Roman" panose="02020603050405020304" pitchFamily="18" charset="0"/>
                <a:cs typeface="Times New Roman" panose="02020603050405020304" pitchFamily="18" charset="0"/>
              </a:rPr>
              <a:t>a</a:t>
            </a:r>
            <a:r>
              <a:rPr lang="vi-VN" altLang="en-US" sz="2400" b="1" dirty="0">
                <a:solidFill>
                  <a:srgbClr val="FFFF00"/>
                </a:solidFill>
                <a:latin typeface="Times New Roman" panose="02020603050405020304" pitchFamily="18" charset="0"/>
                <a:cs typeface="Times New Roman" panose="02020603050405020304" pitchFamily="18" charset="0"/>
              </a:rPr>
              <a:t>. Tiến trình thí nghiệm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kết quả</a:t>
            </a:r>
          </a:p>
          <a:p>
            <a:pPr marL="0" lvl="0" indent="0" algn="just" eaLnBrk="1" hangingPunct="1">
              <a:spcBef>
                <a:spcPct val="0"/>
              </a:spcBef>
              <a:buClrTx/>
              <a:buSzTx/>
              <a:buFontTx/>
              <a:buNone/>
            </a:pP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Morgan đã tiến h</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nh thí nghiệm</a:t>
            </a:r>
          </a:p>
          <a:p>
            <a:pPr marL="0" lvl="0" indent="0" algn="just" eaLnBrk="1" hangingPunct="1">
              <a:spcBef>
                <a:spcPct val="0"/>
              </a:spcBef>
              <a:buClrTx/>
              <a:buSzTx/>
              <a:buFontTx/>
              <a:buNone/>
            </a:pPr>
            <a:r>
              <a:rPr lang="vi-VN" altLang="en-US" sz="2400" dirty="0">
                <a:solidFill>
                  <a:srgbClr val="FFFFFF"/>
                </a:solidFill>
                <a:latin typeface="Times New Roman" panose="02020603050405020304" pitchFamily="18" charset="0"/>
                <a:cs typeface="Times New Roman" panose="02020603050405020304" pitchFamily="18" charset="0"/>
              </a:rPr>
              <a:t>P</a:t>
            </a:r>
            <a:r>
              <a:rPr lang="vi-VN" altLang="en-US" sz="2400" baseline="-25000" dirty="0">
                <a:solidFill>
                  <a:srgbClr val="FFFFFF"/>
                </a:solidFill>
                <a:latin typeface="Times New Roman" panose="02020603050405020304" pitchFamily="18" charset="0"/>
                <a:cs typeface="Times New Roman" panose="02020603050405020304" pitchFamily="18" charset="0"/>
              </a:rPr>
              <a:t>TC</a:t>
            </a:r>
            <a:r>
              <a:rPr lang="vi-VN" altLang="en-US" sz="2400" dirty="0">
                <a:solidFill>
                  <a:srgbClr val="FFFFFF"/>
                </a:solidFill>
                <a:latin typeface="Times New Roman" panose="02020603050405020304" pitchFamily="18" charset="0"/>
                <a:cs typeface="Times New Roman" panose="02020603050405020304" pitchFamily="18" charset="0"/>
              </a:rPr>
              <a:t>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a:t>
            </a:r>
            <a:r>
              <a:rPr lang="en-US" altLang="en-US" sz="2400" dirty="0">
                <a:solidFill>
                  <a:srgbClr val="FFFFFF"/>
                </a:solidFill>
                <a:latin typeface="Times New Roman" panose="02020603050405020304" pitchFamily="18" charset="0"/>
                <a:cs typeface="Times New Roman" panose="02020603050405020304" pitchFamily="18" charset="0"/>
              </a:rPr>
              <a:t>x</a:t>
            </a:r>
            <a:r>
              <a:rPr lang="vi-VN" altLang="en-US" sz="2400" dirty="0">
                <a:solidFill>
                  <a:srgbClr val="FFFFFF"/>
                </a:solidFill>
                <a:latin typeface="Times New Roman" panose="02020603050405020304" pitchFamily="18" charset="0"/>
                <a:cs typeface="Times New Roman" panose="02020603050405020304" pitchFamily="18" charset="0"/>
              </a:rPr>
              <a:t> Thân đen, cánh cụt</a:t>
            </a:r>
          </a:p>
          <a:p>
            <a:pPr marL="0" lvl="0" indent="0" algn="just" eaLnBrk="1" hangingPunct="1">
              <a:spcBef>
                <a:spcPct val="0"/>
              </a:spcBef>
              <a:buClrTx/>
              <a:buSzTx/>
              <a:buFontTx/>
              <a:buNone/>
            </a:pPr>
            <a:r>
              <a:rPr lang="vi-VN" altLang="en-US" sz="2400" dirty="0">
                <a:solidFill>
                  <a:srgbClr val="FFFFFF"/>
                </a:solidFill>
                <a:latin typeface="Times New Roman" panose="02020603050405020304" pitchFamily="18" charset="0"/>
                <a:cs typeface="Times New Roman" panose="02020603050405020304" pitchFamily="18" charset="0"/>
              </a:rPr>
              <a:t>F</a:t>
            </a:r>
            <a:r>
              <a:rPr lang="vi-VN" altLang="en-US" sz="2400" baseline="-25000" dirty="0">
                <a:solidFill>
                  <a:srgbClr val="FFFFFF"/>
                </a:solidFill>
                <a:latin typeface="Times New Roman" panose="02020603050405020304" pitchFamily="18" charset="0"/>
                <a:cs typeface="Times New Roman" panose="02020603050405020304" pitchFamily="18" charset="0"/>
              </a:rPr>
              <a:t>1</a:t>
            </a:r>
            <a:r>
              <a:rPr lang="vi-VN" altLang="en-US" sz="2400" dirty="0">
                <a:solidFill>
                  <a:srgbClr val="FFFFFF"/>
                </a:solidFill>
                <a:latin typeface="Times New Roman" panose="02020603050405020304" pitchFamily="18" charset="0"/>
                <a:cs typeface="Times New Roman" panose="02020603050405020304" pitchFamily="18" charset="0"/>
              </a:rPr>
              <a:t>	100 %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a:t>
            </a:r>
          </a:p>
          <a:p>
            <a:pPr marL="0" lvl="0" indent="0" algn="just" eaLnBrk="1" hangingPunct="1">
              <a:spcBef>
                <a:spcPct val="0"/>
              </a:spcBef>
              <a:buClrTx/>
              <a:buSzTx/>
              <a:buFontTx/>
              <a:buNone/>
            </a:pPr>
            <a:r>
              <a:rPr lang="vi-VN" altLang="en-US" sz="2400" dirty="0">
                <a:solidFill>
                  <a:srgbClr val="FFFFFF"/>
                </a:solidFill>
                <a:latin typeface="Times New Roman" panose="02020603050405020304" pitchFamily="18" charset="0"/>
                <a:cs typeface="Times New Roman" panose="02020603050405020304" pitchFamily="18" charset="0"/>
              </a:rPr>
              <a:t>Lai phân tích cái F1:	♀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a:t>
            </a:r>
            <a:r>
              <a:rPr lang="en-US" altLang="en-US" sz="2400" dirty="0">
                <a:solidFill>
                  <a:srgbClr val="FFFFFF"/>
                </a:solidFill>
                <a:latin typeface="Times New Roman" panose="02020603050405020304" pitchFamily="18" charset="0"/>
                <a:cs typeface="Times New Roman" panose="02020603050405020304" pitchFamily="18" charset="0"/>
              </a:rPr>
              <a:t>x</a:t>
            </a:r>
            <a:r>
              <a:rPr lang="vi-VN" altLang="en-US" sz="2400" dirty="0">
                <a:solidFill>
                  <a:srgbClr val="FFFFFF"/>
                </a:solidFill>
                <a:latin typeface="Times New Roman" panose="02020603050405020304" pitchFamily="18" charset="0"/>
                <a:cs typeface="Times New Roman" panose="02020603050405020304" pitchFamily="18" charset="0"/>
              </a:rPr>
              <a:t>  ♂ Thân đen, cánh cụt </a:t>
            </a:r>
          </a:p>
          <a:p>
            <a:pPr marL="0" lvl="0" indent="0" algn="just" eaLnBrk="1" hangingPunct="1">
              <a:spcBef>
                <a:spcPct val="0"/>
              </a:spcBef>
              <a:buClrTx/>
              <a:buSzTx/>
              <a:buFontTx/>
              <a:buNone/>
            </a:pPr>
            <a:r>
              <a:rPr lang="vi-VN" altLang="en-US" sz="2400" dirty="0">
                <a:solidFill>
                  <a:srgbClr val="FFFFFF"/>
                </a:solidFill>
                <a:latin typeface="Times New Roman" panose="02020603050405020304" pitchFamily="18" charset="0"/>
                <a:cs typeface="Times New Roman" panose="02020603050405020304" pitchFamily="18" charset="0"/>
              </a:rPr>
              <a:t>F</a:t>
            </a:r>
            <a:r>
              <a:rPr lang="vi-VN" altLang="en-US" sz="2400" baseline="-25000" dirty="0">
                <a:solidFill>
                  <a:srgbClr val="FFFFFF"/>
                </a:solidFill>
                <a:latin typeface="Times New Roman" panose="02020603050405020304" pitchFamily="18" charset="0"/>
                <a:cs typeface="Times New Roman" panose="02020603050405020304" pitchFamily="18" charset="0"/>
              </a:rPr>
              <a:t>2</a:t>
            </a:r>
            <a:r>
              <a:rPr lang="vi-VN" altLang="en-US" sz="2400" dirty="0">
                <a:solidFill>
                  <a:srgbClr val="FFFFFF"/>
                </a:solidFill>
                <a:latin typeface="Times New Roman" panose="02020603050405020304" pitchFamily="18" charset="0"/>
                <a:cs typeface="Times New Roman" panose="02020603050405020304" pitchFamily="18" charset="0"/>
              </a:rPr>
              <a:t>. 41.5 %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 41.5 % Thân đen, cánh cụt</a:t>
            </a:r>
          </a:p>
          <a:p>
            <a:pPr marL="0" lvl="0" indent="0" algn="just" eaLnBrk="1" hangingPunct="1">
              <a:spcBef>
                <a:spcPct val="0"/>
              </a:spcBef>
              <a:buClrTx/>
              <a:buSzTx/>
              <a:buFontTx/>
              <a:buNone/>
            </a:pPr>
            <a:r>
              <a:rPr lang="vi-VN" altLang="en-US" sz="2400" dirty="0">
                <a:solidFill>
                  <a:srgbClr val="FFFFFF"/>
                </a:solidFill>
                <a:latin typeface="Times New Roman" panose="02020603050405020304" pitchFamily="18" charset="0"/>
                <a:cs typeface="Times New Roman" panose="02020603050405020304" pitchFamily="18" charset="0"/>
              </a:rPr>
              <a:t>   8.5 % Thân xám, cánh cụt : </a:t>
            </a:r>
            <a:r>
              <a:rPr lang="en-US" altLang="en-US" sz="2400" dirty="0">
                <a:solidFill>
                  <a:srgbClr val="FFFFFF"/>
                </a:solidFill>
                <a:latin typeface="Times New Roman" panose="02020603050405020304" pitchFamily="18" charset="0"/>
                <a:cs typeface="Times New Roman" panose="02020603050405020304" pitchFamily="18" charset="0"/>
              </a:rPr>
              <a:t>8</a:t>
            </a:r>
            <a:r>
              <a:rPr lang="vi-VN" altLang="en-US" sz="2400" dirty="0">
                <a:solidFill>
                  <a:srgbClr val="FFFFFF"/>
                </a:solidFill>
                <a:latin typeface="Times New Roman" panose="02020603050405020304" pitchFamily="18" charset="0"/>
                <a:cs typeface="Times New Roman" panose="02020603050405020304" pitchFamily="18" charset="0"/>
              </a:rPr>
              <a:t>.5 % Thân đen,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a:t>
            </a:r>
          </a:p>
          <a:p>
            <a:pPr marL="0" lvl="0" indent="0" algn="just" eaLnBrk="1" hangingPunct="1">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b</a:t>
            </a:r>
            <a:r>
              <a:rPr lang="vi-VN" altLang="en-US" sz="2400" b="1" dirty="0">
                <a:solidFill>
                  <a:srgbClr val="FFFF00"/>
                </a:solidFill>
                <a:latin typeface="Times New Roman" panose="02020603050405020304" pitchFamily="18" charset="0"/>
                <a:cs typeface="Times New Roman" panose="02020603050405020304" pitchFamily="18" charset="0"/>
              </a:rPr>
              <a:t>. Đề xuất giả thuyết.</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	Qua kết quả phép lai kết luận được điều gì về sự di truyền 2 tính trạng trên?</a:t>
            </a:r>
          </a:p>
          <a:p>
            <a:pPr marL="0" lvl="0" indent="0" algn="just" eaLnBrk="1" hangingPunct="1">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c</a:t>
            </a:r>
            <a:r>
              <a:rPr lang="vi-VN" altLang="en-US" sz="2400" b="1" dirty="0">
                <a:solidFill>
                  <a:srgbClr val="FFFF00"/>
                </a:solidFill>
                <a:latin typeface="Times New Roman" panose="02020603050405020304" pitchFamily="18" charset="0"/>
                <a:cs typeface="Times New Roman" panose="02020603050405020304" pitchFamily="18" charset="0"/>
              </a:rPr>
              <a:t>. Cơ sở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học. </a:t>
            </a:r>
            <a:endParaRPr lang="vi-VN" altLang="en-US" sz="2400" b="1" dirty="0">
              <a:solidFill>
                <a:srgbClr val="FFFF00"/>
              </a:solidFill>
              <a:latin typeface="Times New Roman" panose="02020603050405020304" pitchFamily="18" charset="0"/>
              <a:ea typeface="Times New Roman" panose="02020603050405020304" pitchFamily="18" charset="0"/>
            </a:endParaRPr>
          </a:p>
        </p:txBody>
      </p:sp>
      <p:pic>
        <p:nvPicPr>
          <p:cNvPr id="155651" name="Picture 1"/>
          <p:cNvPicPr>
            <a:picLocks noChangeAspect="1"/>
          </p:cNvPicPr>
          <p:nvPr/>
        </p:nvPicPr>
        <p:blipFill>
          <a:blip r:embed="rId2"/>
          <a:stretch>
            <a:fillRect/>
          </a:stretch>
        </p:blipFill>
        <p:spPr>
          <a:xfrm>
            <a:off x="6370638" y="533400"/>
            <a:ext cx="5778500" cy="5367338"/>
          </a:xfrm>
          <a:prstGeom prst="rect">
            <a:avLst/>
          </a:prstGeom>
          <a:noFill/>
          <a:ln w="9525">
            <a:noFill/>
          </a:ln>
        </p:spPr>
      </p:pic>
    </p:spTree>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19063"/>
            <a:ext cx="5638800" cy="4524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vi-VN" altLang="en-US" sz="3200" b="1" dirty="0">
                <a:solidFill>
                  <a:srgbClr val="FFFF00"/>
                </a:solidFill>
                <a:latin typeface="Times New Roman" panose="02020603050405020304" pitchFamily="18" charset="0"/>
                <a:cs typeface="Times New Roman" panose="02020603050405020304" pitchFamily="18" charset="0"/>
              </a:rPr>
              <a:t>Cơ sở tế b</a:t>
            </a:r>
            <a:r>
              <a:rPr lang="vi-VN" altLang="en-US" sz="3200" b="1" dirty="0">
                <a:solidFill>
                  <a:srgbClr val="FFFF00"/>
                </a:solidFill>
                <a:latin typeface="Times New Roman" panose="02020603050405020304" pitchFamily="18" charset="0"/>
                <a:ea typeface="Times New Roman" panose="02020603050405020304" pitchFamily="18" charset="0"/>
              </a:rPr>
              <a:t>à</a:t>
            </a:r>
            <a:r>
              <a:rPr lang="vi-VN" altLang="en-US" sz="3200" b="1" dirty="0">
                <a:solidFill>
                  <a:srgbClr val="FFFF00"/>
                </a:solidFill>
                <a:latin typeface="Times New Roman" panose="02020603050405020304" pitchFamily="18" charset="0"/>
                <a:cs typeface="Times New Roman" panose="02020603050405020304" pitchFamily="18" charset="0"/>
              </a:rPr>
              <a:t>o học của quy luật liên kết gene Morgan.</a:t>
            </a:r>
          </a:p>
          <a:p>
            <a:pPr marL="0" lvl="0" indent="0" algn="just" eaLnBrk="1" hangingPunct="1">
              <a:spcBef>
                <a:spcPct val="0"/>
              </a:spcBef>
              <a:buClrTx/>
              <a:buSzTx/>
              <a:buNone/>
            </a:pPr>
            <a:r>
              <a:rPr lang="vi-VN" altLang="en-US" sz="3200" b="1" dirty="0">
                <a:solidFill>
                  <a:srgbClr val="FFFF00"/>
                </a:solidFill>
                <a:latin typeface="Times New Roman" panose="02020603050405020304" pitchFamily="18" charset="0"/>
                <a:cs typeface="Times New Roman" panose="02020603050405020304" pitchFamily="18" charset="0"/>
              </a:rPr>
              <a:t> </a:t>
            </a:r>
          </a:p>
          <a:p>
            <a:pPr marL="0" lvl="0" indent="0" algn="just" eaLnBrk="1" hangingPunct="1">
              <a:spcBef>
                <a:spcPct val="0"/>
              </a:spcBef>
              <a:buClrTx/>
              <a:buSzTx/>
              <a:buNone/>
            </a:pPr>
            <a:r>
              <a:rPr lang="vi-VN" altLang="en-US" sz="3200" b="1" dirty="0">
                <a:solidFill>
                  <a:srgbClr val="FFFFFF"/>
                </a:solidFill>
                <a:latin typeface="Times New Roman" panose="02020603050405020304" pitchFamily="18" charset="0"/>
                <a:cs typeface="Times New Roman" panose="02020603050405020304" pitchFamily="18" charset="0"/>
              </a:rPr>
              <a:t>1/ Xác định kiểu gene, kiểu hình của các cá thể (1), (2), (5), (6), (7), (13), (14), (15), (16)?</a:t>
            </a:r>
          </a:p>
          <a:p>
            <a:pPr marL="0" lvl="0" indent="0" algn="just" eaLnBrk="1" hangingPunct="1">
              <a:spcBef>
                <a:spcPct val="0"/>
              </a:spcBef>
              <a:buClrTx/>
              <a:buSzTx/>
              <a:buNone/>
            </a:pPr>
            <a:endParaRPr lang="en-US" altLang="en-US" sz="32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vi-VN" altLang="en-US" sz="3200" b="1" dirty="0">
                <a:solidFill>
                  <a:srgbClr val="FFFFFF"/>
                </a:solidFill>
                <a:latin typeface="Times New Roman" panose="02020603050405020304" pitchFamily="18" charset="0"/>
                <a:cs typeface="Times New Roman" panose="02020603050405020304" pitchFamily="18" charset="0"/>
              </a:rPr>
              <a:t>2/ Xác định tỉ lệ giao tử do cơ thể (1), (2), (6), (7)</a:t>
            </a:r>
            <a:endParaRPr lang="vi-VN" altLang="en-US" sz="3200" b="1" dirty="0">
              <a:solidFill>
                <a:srgbClr val="FFFFFF"/>
              </a:solidFill>
              <a:latin typeface="Times New Roman" panose="02020603050405020304" pitchFamily="18" charset="0"/>
              <a:ea typeface="Times New Roman" panose="02020603050405020304" pitchFamily="18" charset="0"/>
            </a:endParaRPr>
          </a:p>
        </p:txBody>
      </p:sp>
      <p:pic>
        <p:nvPicPr>
          <p:cNvPr id="156675" name="Picture 2"/>
          <p:cNvPicPr>
            <a:picLocks noChangeAspect="1"/>
          </p:cNvPicPr>
          <p:nvPr/>
        </p:nvPicPr>
        <p:blipFill>
          <a:blip r:embed="rId2"/>
          <a:stretch>
            <a:fillRect/>
          </a:stretch>
        </p:blipFill>
        <p:spPr>
          <a:xfrm>
            <a:off x="6096000" y="228600"/>
            <a:ext cx="5924550" cy="6019800"/>
          </a:xfrm>
          <a:prstGeom prst="rect">
            <a:avLst/>
          </a:prstGeom>
          <a:noFill/>
          <a:ln w="9525">
            <a:noFill/>
          </a:ln>
        </p:spPr>
      </p:pic>
    </p:spTree>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11277600" cy="2554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en-US" altLang="en-US" sz="4000" b="1" dirty="0">
                <a:solidFill>
                  <a:srgbClr val="FFFF00"/>
                </a:solidFill>
                <a:latin typeface="Times New Roman" panose="02020603050405020304" pitchFamily="18" charset="0"/>
                <a:cs typeface="Times New Roman" panose="02020603050405020304" pitchFamily="18" charset="0"/>
              </a:rPr>
              <a:t>d. Vai trò của hoán vị gene</a:t>
            </a:r>
          </a:p>
          <a:p>
            <a:pPr marL="0" lvl="0" indent="0" algn="just" eaLnBrk="1" hangingPunct="1">
              <a:spcBef>
                <a:spcPct val="0"/>
              </a:spcBef>
              <a:buClrTx/>
              <a:buSzTx/>
              <a:buNone/>
            </a:pPr>
            <a:r>
              <a:rPr lang="en-US" altLang="en-US" sz="4000" b="1" dirty="0">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Việc nghiên cứu hoán vị gene có ý nghĩa như thế n</a:t>
            </a:r>
            <a:r>
              <a:rPr lang="vi-VN" altLang="en-US" sz="4000" b="1" dirty="0">
                <a:latin typeface="Times New Roman" panose="02020603050405020304" pitchFamily="18" charset="0"/>
                <a:ea typeface="Times New Roman" panose="02020603050405020304" pitchFamily="18" charset="0"/>
              </a:rPr>
              <a:t>à</a:t>
            </a:r>
            <a:r>
              <a:rPr lang="vi-VN" altLang="en-US" sz="4000" b="1" dirty="0">
                <a:latin typeface="Times New Roman" panose="02020603050405020304" pitchFamily="18" charset="0"/>
                <a:cs typeface="Times New Roman" panose="02020603050405020304" pitchFamily="18" charset="0"/>
              </a:rPr>
              <a:t>o trong nghiên cứu di truyền, tạo giống, tiến hóa?</a:t>
            </a:r>
            <a:endParaRPr lang="vi-VN" altLang="en-US" sz="4000" b="1"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p:cNvSpPr/>
          <p:nvPr/>
        </p:nvSpPr>
        <p:spPr>
          <a:xfrm flipV="1">
            <a:off x="2286000" y="1905000"/>
            <a:ext cx="9525000" cy="4648200"/>
          </a:xfrm>
          <a:prstGeom prst="wedgeEllipseCallout">
            <a:avLst>
              <a:gd name="adj1" fmla="val -40158"/>
              <a:gd name="adj2" fmla="val 60094"/>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Box 2"/>
          <p:cNvSpPr txBox="1"/>
          <p:nvPr/>
        </p:nvSpPr>
        <p:spPr>
          <a:xfrm>
            <a:off x="381000" y="457200"/>
            <a:ext cx="6248400" cy="954088"/>
          </a:xfrm>
          <a:prstGeom prst="rect">
            <a:avLst/>
          </a:prstGeom>
          <a:solidFill>
            <a:srgbClr val="99FF33"/>
          </a:solid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eaLnBrk="1" hangingPunct="1">
              <a:spcBef>
                <a:spcPct val="0"/>
              </a:spcBef>
              <a:buClrTx/>
              <a:buSzTx/>
              <a:buFontTx/>
              <a:buNone/>
            </a:pPr>
            <a:r>
              <a:rPr lang="vi-VN" altLang="en-US" sz="2800" b="1" dirty="0">
                <a:solidFill>
                  <a:srgbClr val="FF0000"/>
                </a:solidFill>
                <a:latin typeface="Times New Roman" panose="02020603050405020304" pitchFamily="18" charset="0"/>
                <a:cs typeface="Times New Roman" panose="02020603050405020304" pitchFamily="18" charset="0"/>
              </a:rPr>
              <a:t>Vì sao nói Thomas Hunt Morgan l</a:t>
            </a:r>
            <a:r>
              <a:rPr lang="vi-VN" altLang="en-US" sz="2800" b="1" dirty="0">
                <a:solidFill>
                  <a:srgbClr val="FF0000"/>
                </a:solidFill>
                <a:latin typeface="Times New Roman" panose="02020603050405020304" pitchFamily="18" charset="0"/>
                <a:ea typeface="Times New Roman" panose="02020603050405020304" pitchFamily="18" charset="0"/>
              </a:rPr>
              <a:t>à</a:t>
            </a:r>
            <a:r>
              <a:rPr lang="vi-VN" altLang="en-US" sz="2800" b="1" dirty="0">
                <a:solidFill>
                  <a:srgbClr val="FF0000"/>
                </a:solidFill>
                <a:latin typeface="Times New Roman" panose="02020603050405020304" pitchFamily="18" charset="0"/>
                <a:cs typeface="Times New Roman" panose="02020603050405020304" pitchFamily="18" charset="0"/>
              </a:rPr>
              <a:t> “cha đẻ”  của di truyền học hiện đại?</a:t>
            </a:r>
            <a:endParaRPr lang="vi-VN" altLang="en-US" sz="2800" b="1"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3505200" y="2590800"/>
            <a:ext cx="7664450" cy="31083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FontTx/>
              <a:buNone/>
            </a:pPr>
            <a:r>
              <a:rPr lang="vi-VN" altLang="en-US" sz="2800" b="1" dirty="0">
                <a:latin typeface="Times New Roman" panose="02020603050405020304" pitchFamily="18" charset="0"/>
                <a:cs typeface="Times New Roman" panose="02020603050405020304" pitchFamily="18" charset="0"/>
              </a:rPr>
              <a:t>L</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“cha đẻ” của di truyền học hiện đại: </a:t>
            </a:r>
          </a:p>
          <a:p>
            <a:pPr marL="0" lvl="0" indent="0" algn="just" eaLnBrk="1" hangingPunct="1">
              <a:spcBef>
                <a:spcPct val="0"/>
              </a:spcBef>
              <a:buClrTx/>
              <a:buSzTx/>
              <a:buFontTx/>
              <a:buNone/>
            </a:pPr>
            <a:r>
              <a:rPr lang="vi-VN" altLang="en-US" sz="2800" b="1" dirty="0">
                <a:latin typeface="Times New Roman" panose="02020603050405020304" pitchFamily="18" charset="0"/>
                <a:cs typeface="Times New Roman" panose="02020603050405020304" pitchFamily="18" charset="0"/>
              </a:rPr>
              <a:t>	+ Các khám phá của ông về vai trò của nhiễm sắc thể trong quá trình di truyền của sinh vật.</a:t>
            </a:r>
          </a:p>
          <a:p>
            <a:pPr marL="0" lvl="0" indent="0" algn="just" eaLnBrk="1" hangingPunct="1">
              <a:spcBef>
                <a:spcPct val="0"/>
              </a:spcBef>
              <a:buClrTx/>
              <a:buSzTx/>
              <a:buFontTx/>
              <a:buNone/>
            </a:pPr>
            <a:r>
              <a:rPr lang="vi-VN" altLang="en-US" sz="2800" b="1" dirty="0">
                <a:latin typeface="Times New Roman" panose="02020603050405020304" pitchFamily="18" charset="0"/>
                <a:cs typeface="Times New Roman" panose="02020603050405020304" pitchFamily="18" charset="0"/>
              </a:rPr>
              <a:t>	+ L</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người đầu tiên l</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m sáng tỏ khái niệm về gene v</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xác định gene phân bố th</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nh dãy locus trên nhiễm sắc thể tạo th</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nh nhóm gene liên kết v</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 luôn phân li cùng nhau.</a:t>
            </a:r>
            <a:endParaRPr lang="vi-VN"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676400"/>
            <a:ext cx="11049000" cy="2554544"/>
          </a:xfrm>
          <a:prstGeom prst="rect">
            <a:avLst/>
          </a:prstGeom>
          <a:noFill/>
        </p:spPr>
        <p:txBody>
          <a:bodyPr>
            <a:spAutoFit/>
          </a:bodyPr>
          <a:lstStyle/>
          <a:p>
            <a:pPr marR="0" indent="-8890" algn="ctr" defTabSz="914400">
              <a:spcBef>
                <a:spcPts val="0"/>
              </a:spcBef>
              <a:spcAft>
                <a:spcPts val="0"/>
              </a:spcAft>
              <a:buClrTx/>
              <a:buSzTx/>
              <a:buFontTx/>
              <a:buNone/>
              <a:defRPr/>
            </a:pPr>
            <a:r>
              <a:rPr kumimoji="0" lang="en-US" sz="8000" b="1" kern="1200" cap="none" spc="0" normalizeH="0" baseline="0" noProof="0">
                <a:ln>
                  <a:solidFill>
                    <a:prstClr val="white"/>
                  </a:solidFill>
                </a:ln>
                <a:solidFill>
                  <a:srgbClr val="D53DD0">
                    <a:lumMod val="20000"/>
                    <a:lumOff val="80000"/>
                  </a:srgbClr>
                </a:solidFill>
                <a:latin typeface="Times New Roman" panose="02020603050405020304" pitchFamily="18" charset="0"/>
                <a:ea typeface="Arial" panose="020B0604020202020204" pitchFamily="34" charset="0"/>
                <a:cs typeface="Times New Roman" panose="02020603050405020304" pitchFamily="18" charset="0"/>
              </a:rPr>
              <a:t>TRẢ LỜI  </a:t>
            </a:r>
          </a:p>
          <a:p>
            <a:pPr marR="0" indent="-8890" algn="ctr" defTabSz="914400">
              <a:spcBef>
                <a:spcPts val="0"/>
              </a:spcBef>
              <a:spcAft>
                <a:spcPts val="0"/>
              </a:spcAft>
              <a:buClrTx/>
              <a:buSzTx/>
              <a:buFontTx/>
              <a:buNone/>
              <a:defRPr/>
            </a:pPr>
            <a:r>
              <a:rPr kumimoji="0" lang="en-US" sz="8000" b="1" kern="1200" cap="none" spc="0" normalizeH="0" baseline="0" noProof="0">
                <a:ln>
                  <a:solidFill>
                    <a:prstClr val="white"/>
                  </a:solidFill>
                </a:ln>
                <a:solidFill>
                  <a:srgbClr val="D53DD0">
                    <a:lumMod val="20000"/>
                    <a:lumOff val="80000"/>
                  </a:srgbClr>
                </a:solidFill>
                <a:latin typeface="Times New Roman" panose="02020603050405020304" pitchFamily="18" charset="0"/>
                <a:ea typeface="Arial" panose="020B0604020202020204" pitchFamily="34" charset="0"/>
                <a:cs typeface="Times New Roman" panose="02020603050405020304" pitchFamily="18" charset="0"/>
              </a:rPr>
              <a:t>KIẾN THỨC GHI NHỚ</a:t>
            </a:r>
          </a:p>
        </p:txBody>
      </p:sp>
    </p:spTree>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163" y="119063"/>
            <a:ext cx="6751637" cy="6248400"/>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en-US" altLang="en-US" sz="2000" b="1" dirty="0">
                <a:solidFill>
                  <a:srgbClr val="FFFF00"/>
                </a:solidFill>
                <a:latin typeface="Times New Roman" panose="02020603050405020304" pitchFamily="18" charset="0"/>
                <a:cs typeface="Times New Roman" panose="02020603050405020304" pitchFamily="18" charset="0"/>
              </a:rPr>
              <a:t>b</a:t>
            </a:r>
            <a:r>
              <a:rPr lang="vi-VN" altLang="en-US" sz="2000" b="1" dirty="0">
                <a:solidFill>
                  <a:srgbClr val="FFFF00"/>
                </a:solidFill>
                <a:latin typeface="Times New Roman" panose="02020603050405020304" pitchFamily="18" charset="0"/>
                <a:cs typeface="Times New Roman" panose="02020603050405020304" pitchFamily="18" charset="0"/>
              </a:rPr>
              <a:t>. Đề xuất giả thuyết</a:t>
            </a:r>
          </a:p>
          <a:p>
            <a:pPr marL="0" lvl="0" indent="0" algn="just" eaLnBrk="1" hangingPunct="1">
              <a:spcAft>
                <a:spcPct val="0"/>
              </a:spcAft>
              <a:buClrTx/>
              <a:buSzTx/>
              <a:buFont typeface="Wingdings 3" panose="05040102010807070707" pitchFamily="18" charset="2"/>
              <a:buNone/>
            </a:pPr>
            <a:r>
              <a:rPr lang="vi-VN" altLang="en-US" sz="2000" b="1" dirty="0">
                <a:solidFill>
                  <a:srgbClr val="FFFF00"/>
                </a:solidFill>
                <a:latin typeface="Times New Roman" panose="02020603050405020304" pitchFamily="18" charset="0"/>
                <a:cs typeface="Times New Roman" panose="02020603050405020304" pitchFamily="18" charset="0"/>
              </a:rPr>
              <a:t>Qua kết quả phép lai cho thấy:</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M</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u sắc thân: allele quy định thân xám l</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 trội (B), thân đen l</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 lặn (b);</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Chiều d</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i cánh:  allele quy định cánh d</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i l</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 trội (V), cánh cụt l</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 lặn (v).</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Ptc v</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 tương phản → F1: 100% xám – d</a:t>
            </a:r>
            <a:r>
              <a:rPr lang="vi-VN" altLang="en-US" sz="2000" b="1" dirty="0">
                <a:solidFill>
                  <a:srgbClr val="FFFFFF"/>
                </a:solidFill>
                <a:latin typeface="Times New Roman" panose="02020603050405020304" pitchFamily="18" charset="0"/>
                <a:ea typeface="Times New Roman" panose="02020603050405020304" pitchFamily="18" charset="0"/>
              </a:rPr>
              <a:t>à</a:t>
            </a:r>
            <a:r>
              <a:rPr lang="vi-VN" altLang="en-US" sz="2000" b="1" dirty="0">
                <a:solidFill>
                  <a:srgbClr val="FFFFFF"/>
                </a:solidFill>
                <a:latin typeface="Times New Roman" panose="02020603050405020304" pitchFamily="18" charset="0"/>
                <a:cs typeface="Times New Roman" panose="02020603050405020304" pitchFamily="18" charset="0"/>
              </a:rPr>
              <a:t>i </a:t>
            </a:r>
            <a:r>
              <a:rPr lang="en-US" altLang="en-US" sz="2000" b="1" dirty="0">
                <a:solidFill>
                  <a:srgbClr val="FFFFFF"/>
                </a:solidFill>
                <a:latin typeface="Times New Roman" panose="02020603050405020304" pitchFamily="18" charset="0"/>
                <a:cs typeface="Times New Roman" panose="02020603050405020304" pitchFamily="18" charset="0"/>
              </a:rPr>
              <a:t>→ </a:t>
            </a:r>
            <a:r>
              <a:rPr lang="vi-VN" altLang="en-US" sz="2000" b="1" dirty="0">
                <a:solidFill>
                  <a:srgbClr val="FFFFFF"/>
                </a:solidFill>
                <a:latin typeface="Times New Roman" panose="02020603050405020304" pitchFamily="18" charset="0"/>
                <a:cs typeface="Times New Roman" panose="02020603050405020304" pitchFamily="18" charset="0"/>
              </a:rPr>
              <a:t>dị hợp (Bb,Vv) </a:t>
            </a:r>
          </a:p>
          <a:p>
            <a:pPr marL="0" lvl="0" indent="0" algn="just" eaLnBrk="1" hangingPunct="1">
              <a:spcAft>
                <a:spcPct val="0"/>
              </a:spcAft>
              <a:buClrTx/>
              <a:buSzTx/>
              <a:buFont typeface="Wingdings 3" panose="05040102010807070707" pitchFamily="18" charset="2"/>
              <a:buNone/>
            </a:pPr>
            <a:r>
              <a:rPr lang="vi-VN" altLang="en-US" sz="2000" b="1" dirty="0">
                <a:solidFill>
                  <a:srgbClr val="FFFF00"/>
                </a:solidFill>
                <a:latin typeface="Times New Roman" panose="02020603050405020304" pitchFamily="18" charset="0"/>
                <a:cs typeface="Times New Roman" panose="02020603050405020304" pitchFamily="18" charset="0"/>
              </a:rPr>
              <a:t>* Khi cho ♀ F1 (Bb,Vv) lai phân tích </a:t>
            </a:r>
            <a:r>
              <a:rPr lang="en-US" altLang="en-US" sz="2000" b="1" dirty="0">
                <a:solidFill>
                  <a:srgbClr val="FFFF00"/>
                </a:solidFill>
                <a:latin typeface="Times New Roman" panose="02020603050405020304" pitchFamily="18" charset="0"/>
                <a:cs typeface="Times New Roman" panose="02020603050405020304" pitchFamily="18" charset="0"/>
              </a:rPr>
              <a:t>x </a:t>
            </a:r>
            <a:r>
              <a:rPr lang="vi-VN" altLang="en-US" sz="2000" b="1" dirty="0">
                <a:solidFill>
                  <a:srgbClr val="FFFF00"/>
                </a:solidFill>
                <a:latin typeface="Times New Roman" panose="02020603050405020304" pitchFamily="18" charset="0"/>
                <a:cs typeface="Times New Roman" panose="02020603050405020304" pitchFamily="18" charset="0"/>
              </a:rPr>
              <a:t>♂ (aa,bb) → Fa có 4 kiểu hình:</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 aa,bb) → cho 1 loại giao tử lặn (a,b) = 100%</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 F1 (Bb,Vv) → cho 4 loại giao tử tương ứng với tỉ lệ kiểu hình: </a:t>
            </a:r>
          </a:p>
          <a:p>
            <a:pPr marL="0" lvl="0" indent="0" algn="just" eaLnBrk="1" hangingPunct="1">
              <a:spcAft>
                <a:spcPct val="0"/>
              </a:spcAft>
              <a:buClrTx/>
              <a:buSzTx/>
              <a:buFont typeface="Wingdings 3" panose="05040102010807070707" pitchFamily="18" charset="2"/>
              <a:buNone/>
            </a:pPr>
            <a:r>
              <a:rPr lang="vi-VN" altLang="en-US" sz="2000" b="1" dirty="0">
                <a:solidFill>
                  <a:srgbClr val="FFFFFF"/>
                </a:solidFill>
                <a:latin typeface="Times New Roman" panose="02020603050405020304" pitchFamily="18" charset="0"/>
                <a:cs typeface="Times New Roman" panose="02020603050405020304" pitchFamily="18" charset="0"/>
              </a:rPr>
              <a:t>	</a:t>
            </a:r>
            <a:r>
              <a:rPr lang="vi-VN" altLang="en-US" sz="2000" dirty="0">
                <a:solidFill>
                  <a:srgbClr val="FFFFFF"/>
                </a:solidFill>
                <a:latin typeface="Times New Roman" panose="02020603050405020304" pitchFamily="18" charset="0"/>
                <a:cs typeface="Times New Roman" panose="02020603050405020304" pitchFamily="18" charset="0"/>
              </a:rPr>
              <a:t>Giao tử mang gene: B,V = b,v = 41.5 %   (từ kiểu hình giống bố mẹ → đc hình th</a:t>
            </a:r>
            <a:r>
              <a:rPr lang="vi-VN" altLang="en-US" sz="2000" dirty="0">
                <a:solidFill>
                  <a:srgbClr val="FFFFFF"/>
                </a:solidFill>
                <a:latin typeface="Times New Roman" panose="02020603050405020304" pitchFamily="18" charset="0"/>
                <a:ea typeface="Times New Roman" panose="02020603050405020304" pitchFamily="18" charset="0"/>
              </a:rPr>
              <a:t>à</a:t>
            </a:r>
            <a:r>
              <a:rPr lang="vi-VN" altLang="en-US" sz="2000" dirty="0">
                <a:solidFill>
                  <a:srgbClr val="FFFFFF"/>
                </a:solidFill>
                <a:latin typeface="Times New Roman" panose="02020603050405020304" pitchFamily="18" charset="0"/>
                <a:cs typeface="Times New Roman" panose="02020603050405020304" pitchFamily="18" charset="0"/>
              </a:rPr>
              <a:t>nh từ gt không có trao đổi đoạn)</a:t>
            </a:r>
          </a:p>
          <a:p>
            <a:pPr marL="0" lvl="0" indent="0" algn="just" eaLnBrk="1" hangingPunct="1">
              <a:spcAft>
                <a:spcPct val="0"/>
              </a:spcAft>
              <a:buClrTx/>
              <a:buSzTx/>
              <a:buFont typeface="Wingdings 3" panose="05040102010807070707" pitchFamily="18" charset="2"/>
              <a:buNone/>
            </a:pPr>
            <a:r>
              <a:rPr lang="vi-VN" altLang="en-US" sz="2000" dirty="0">
                <a:solidFill>
                  <a:srgbClr val="FFFFFF"/>
                </a:solidFill>
                <a:latin typeface="Times New Roman" panose="02020603050405020304" pitchFamily="18" charset="0"/>
                <a:cs typeface="Times New Roman" panose="02020603050405020304" pitchFamily="18" charset="0"/>
              </a:rPr>
              <a:t>	Giao tử mang gene: B,V = b,v = 41.5 %	(từ kiểu hình khác bố mẹ → đc hình th</a:t>
            </a:r>
            <a:r>
              <a:rPr lang="vi-VN" altLang="en-US" sz="2000" dirty="0">
                <a:solidFill>
                  <a:srgbClr val="FFFFFF"/>
                </a:solidFill>
                <a:latin typeface="Times New Roman" panose="02020603050405020304" pitchFamily="18" charset="0"/>
                <a:ea typeface="Times New Roman" panose="02020603050405020304" pitchFamily="18" charset="0"/>
              </a:rPr>
              <a:t>à</a:t>
            </a:r>
            <a:r>
              <a:rPr lang="vi-VN" altLang="en-US" sz="2000" dirty="0">
                <a:solidFill>
                  <a:srgbClr val="FFFFFF"/>
                </a:solidFill>
                <a:latin typeface="Times New Roman" panose="02020603050405020304" pitchFamily="18" charset="0"/>
                <a:cs typeface="Times New Roman" panose="02020603050405020304" pitchFamily="18" charset="0"/>
              </a:rPr>
              <a:t>nh từ gt tải tổ hợp = gt có trao đổi đoạn)</a:t>
            </a:r>
          </a:p>
          <a:p>
            <a:pPr marL="0" lvl="0" indent="0" algn="just" eaLnBrk="1" hangingPunct="1">
              <a:spcAft>
                <a:spcPct val="0"/>
              </a:spcAft>
              <a:buClrTx/>
              <a:buSzTx/>
              <a:buFont typeface="Wingdings 3" panose="05040102010807070707" pitchFamily="18" charset="2"/>
              <a:buNone/>
            </a:pPr>
            <a:r>
              <a:rPr lang="vi-VN" altLang="en-US" sz="2000" dirty="0">
                <a:solidFill>
                  <a:srgbClr val="FFFFFF"/>
                </a:solidFill>
                <a:latin typeface="Times New Roman" panose="02020603050405020304" pitchFamily="18" charset="0"/>
                <a:cs typeface="Times New Roman" panose="02020603050405020304" pitchFamily="18" charset="0"/>
              </a:rPr>
              <a:t>	→ ♀ F1 (Bb,Vv) cho 4 loại giao tử: gồm 2 giao tử LK v</a:t>
            </a:r>
            <a:r>
              <a:rPr lang="vi-VN" altLang="en-US" sz="2000" dirty="0">
                <a:solidFill>
                  <a:srgbClr val="FFFFFF"/>
                </a:solidFill>
                <a:latin typeface="Times New Roman" panose="02020603050405020304" pitchFamily="18" charset="0"/>
                <a:ea typeface="Times New Roman" panose="02020603050405020304" pitchFamily="18" charset="0"/>
              </a:rPr>
              <a:t>à</a:t>
            </a:r>
            <a:r>
              <a:rPr lang="vi-VN" altLang="en-US" sz="2000" dirty="0">
                <a:solidFill>
                  <a:srgbClr val="FFFFFF"/>
                </a:solidFill>
                <a:latin typeface="Times New Roman" panose="02020603050405020304" pitchFamily="18" charset="0"/>
                <a:cs typeface="Times New Roman" panose="02020603050405020304" pitchFamily="18" charset="0"/>
              </a:rPr>
              <a:t> 2 gt hoán vị</a:t>
            </a:r>
          </a:p>
          <a:p>
            <a:pPr marL="0" lvl="0" indent="0" algn="just" eaLnBrk="1" hangingPunct="1">
              <a:spcAft>
                <a:spcPct val="0"/>
              </a:spcAft>
              <a:buClrTx/>
              <a:buSzTx/>
              <a:buFont typeface="Wingdings 3" panose="05040102010807070707" pitchFamily="18" charset="2"/>
              <a:buNone/>
            </a:pPr>
            <a:r>
              <a:rPr lang="vi-VN" altLang="en-US" sz="2000" dirty="0">
                <a:solidFill>
                  <a:srgbClr val="FFFFFF"/>
                </a:solidFill>
                <a:latin typeface="Times New Roman" panose="02020603050405020304" pitchFamily="18" charset="0"/>
                <a:cs typeface="Times New Roman" panose="02020603050405020304" pitchFamily="18" charset="0"/>
              </a:rPr>
              <a:t>	=&gt; 2 cặp gene/ 1 cặp NST, LKKoHT = HVG với f ♀ = 17%</a:t>
            </a:r>
            <a:endParaRPr lang="vi-VN" altLang="en-US" sz="2000" dirty="0">
              <a:solidFill>
                <a:srgbClr val="FFFFFF"/>
              </a:solidFill>
              <a:latin typeface="Times New Roman" panose="02020603050405020304" pitchFamily="18" charset="0"/>
              <a:ea typeface="Times New Roman" panose="02020603050405020304" pitchFamily="18" charset="0"/>
            </a:endParaRPr>
          </a:p>
        </p:txBody>
      </p:sp>
      <p:pic>
        <p:nvPicPr>
          <p:cNvPr id="159747" name="Picture 1"/>
          <p:cNvPicPr>
            <a:picLocks noChangeAspect="1"/>
          </p:cNvPicPr>
          <p:nvPr/>
        </p:nvPicPr>
        <p:blipFill>
          <a:blip r:embed="rId2"/>
          <a:stretch>
            <a:fillRect/>
          </a:stretch>
        </p:blipFill>
        <p:spPr>
          <a:xfrm>
            <a:off x="6781800" y="533400"/>
            <a:ext cx="5367338" cy="536733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wipe(left)">
                                      <p:cBhvr>
                                        <p:cTn id="27" dur="5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wipe(left)">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wipe(left)">
                                      <p:cBhvr>
                                        <p:cTn id="37" dur="500"/>
                                        <p:tgtEl>
                                          <p:spTgt spid="1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wipe(left)">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Effect transition="in" filter="wipe(left)">
                                      <p:cBhvr>
                                        <p:cTn id="47"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163" y="119063"/>
            <a:ext cx="6751637" cy="6740525"/>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en-US" altLang="en-US" sz="2400" b="1" dirty="0">
                <a:solidFill>
                  <a:srgbClr val="FFFF00"/>
                </a:solidFill>
                <a:latin typeface="Times New Roman" panose="02020603050405020304" pitchFamily="18" charset="0"/>
                <a:cs typeface="Times New Roman" panose="02020603050405020304" pitchFamily="18" charset="0"/>
              </a:rPr>
              <a:t>c</a:t>
            </a:r>
            <a:r>
              <a:rPr lang="vi-VN" altLang="en-US" sz="2400" b="1" dirty="0">
                <a:solidFill>
                  <a:srgbClr val="FFFF00"/>
                </a:solidFill>
                <a:latin typeface="Times New Roman" panose="02020603050405020304" pitchFamily="18" charset="0"/>
                <a:cs typeface="Times New Roman" panose="02020603050405020304" pitchFamily="18" charset="0"/>
              </a:rPr>
              <a:t>. Cơ sở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học. Morgan khám phá </a:t>
            </a:r>
          </a:p>
          <a:p>
            <a:pPr marL="0" lvl="0" indent="0" algn="just" eaLnBrk="1" hangingPunct="1">
              <a:spcAft>
                <a:spcPct val="0"/>
              </a:spcAft>
              <a:buClrTx/>
              <a:buSzTx/>
              <a:buFont typeface="Wingdings 3" panose="05040102010807070707" pitchFamily="18" charset="2"/>
              <a:buNone/>
            </a:pPr>
            <a:r>
              <a:rPr lang="vi-VN" altLang="en-US" sz="2400" b="1" dirty="0">
                <a:solidFill>
                  <a:srgbClr val="FFFF00"/>
                </a:solidFill>
                <a:latin typeface="Times New Roman" panose="02020603050405020304" pitchFamily="18" charset="0"/>
                <a:cs typeface="Times New Roman" panose="02020603050405020304" pitchFamily="18" charset="0"/>
              </a:rPr>
              <a:t>	Ruồi giấm cái thế hệ F1, qua giảm phân đã diễn ra trao đổi chéo (giữa hai chromatid khác nguồn trong cặp nhiễm sắc thể kép tương đồng) ở kì đầu của giảm phân I, kết quả tạo ra:</a:t>
            </a:r>
          </a:p>
          <a:p>
            <a:pPr marL="0" lvl="0" indent="0" algn="just" eaLnBrk="1" hangingPunct="1">
              <a:spcAft>
                <a:spcPct val="0"/>
              </a:spcAft>
              <a:buClrTx/>
              <a:buSzTx/>
              <a:buFont typeface="Wingdings 3" panose="05040102010807070707" pitchFamily="18" charset="2"/>
              <a:buNone/>
            </a:pPr>
            <a:r>
              <a:rPr lang="vi-VN"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 Giao tử liên kết: BV = bv = 41.5 %</a:t>
            </a:r>
          </a:p>
          <a:p>
            <a:pPr marL="0" lvl="0" indent="0" algn="just" eaLnBrk="1" hangingPunct="1">
              <a:spcAft>
                <a:spcPct val="0"/>
              </a:spcAft>
              <a:buClrTx/>
              <a:buSzTx/>
              <a:buFont typeface="Wingdings 3" panose="05040102010807070707" pitchFamily="18" charset="2"/>
              <a:buNone/>
            </a:pPr>
            <a:r>
              <a:rPr lang="vi-VN" altLang="en-US" sz="2400" b="1" dirty="0">
                <a:solidFill>
                  <a:srgbClr val="FFFFFF"/>
                </a:solidFill>
                <a:latin typeface="Times New Roman" panose="02020603050405020304" pitchFamily="18" charset="0"/>
                <a:cs typeface="Times New Roman" panose="02020603050405020304" pitchFamily="18" charset="0"/>
              </a:rPr>
              <a:t>		+ Giao tử HV:       Bv = bV =  8.5 %</a:t>
            </a:r>
          </a:p>
          <a:p>
            <a:pPr marL="0" lvl="0" indent="0" algn="just" eaLnBrk="1" hangingPunct="1">
              <a:spcAft>
                <a:spcPct val="0"/>
              </a:spcAft>
              <a:buClrTx/>
              <a:buSzTx/>
              <a:buFont typeface="Wingdings 3" panose="05040102010807070707" pitchFamily="18" charset="2"/>
              <a:buNone/>
            </a:pP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FF"/>
                </a:solidFill>
                <a:latin typeface="Times New Roman" panose="02020603050405020304" pitchFamily="18" charset="0"/>
                <a:cs typeface="Times New Roman" panose="02020603050405020304" pitchFamily="18" charset="0"/>
              </a:rPr>
              <a:t>Như vậy, hoán vị gene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hiện tượng các allele tương ứng của một gene trao đổi vị trí cho nhau trên cặp NST tương đồng,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m xuất hiện các tổ hợp gene mới, từ đó dẫn tới tạo th</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nh các tổ hợp kiểu hình mới.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 Tần số hoán vị gene được tính bằng tỉ lệ phần trăm các giao tử tái tổ hợp.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 Tần số hoán vị gene luôn nhỏ hơn hoặc bằng 50%.</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 Trao đổi chéo chỉ xảy ra trong phát sinh giao tử cái ở ruồi giấm. </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pic>
        <p:nvPicPr>
          <p:cNvPr id="160771" name="Picture 1"/>
          <p:cNvPicPr>
            <a:picLocks noChangeAspect="1"/>
          </p:cNvPicPr>
          <p:nvPr/>
        </p:nvPicPr>
        <p:blipFill>
          <a:blip r:embed="rId2"/>
          <a:stretch>
            <a:fillRect/>
          </a:stretch>
        </p:blipFill>
        <p:spPr>
          <a:xfrm>
            <a:off x="6781800" y="533400"/>
            <a:ext cx="5367338" cy="536733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19063"/>
            <a:ext cx="6858000" cy="6740525"/>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vi-VN" altLang="en-US" sz="2400" b="1" dirty="0">
                <a:solidFill>
                  <a:srgbClr val="FFFF00"/>
                </a:solidFill>
                <a:latin typeface="Times New Roman" panose="02020603050405020304" pitchFamily="18" charset="0"/>
                <a:cs typeface="Times New Roman" panose="02020603050405020304" pitchFamily="18" charset="0"/>
              </a:rPr>
              <a:t>Cơ sở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học của quy luật liên kết gene Morgan.</a:t>
            </a:r>
          </a:p>
          <a:p>
            <a:pPr marL="0" lvl="0" indent="0" algn="just" eaLnBrk="1" hangingPunct="1">
              <a:spcAft>
                <a:spcPct val="0"/>
              </a:spcAft>
              <a:buClrTx/>
              <a:buSzTx/>
              <a:buFont typeface="Wingdings 3" panose="05040102010807070707" pitchFamily="18" charset="2"/>
              <a:buNone/>
            </a:pPr>
            <a:r>
              <a:rPr lang="vi-VN" altLang="en-US" sz="2400" b="1" dirty="0">
                <a:solidFill>
                  <a:srgbClr val="FFFF00"/>
                </a:solidFill>
                <a:latin typeface="Times New Roman" panose="02020603050405020304" pitchFamily="18" charset="0"/>
                <a:cs typeface="Times New Roman" panose="02020603050405020304" pitchFamily="18" charset="0"/>
              </a:rPr>
              <a:t>1/ Xác định kiểu gene, kiểu hình của các cá thể (1), (2), (5), (6), (7), (13), (14), (15), (16)?</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(1): 100% cá thể có kiểu gene BV/BV, có kiểu hình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(2), (7): 100%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có kiểu hình thân đen, cánh cụt.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(5), (6): 100%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có kiểu hình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(13): 41,5%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có kiểu hình thân xám,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(14): 41,5%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 có kiểu hình thân đen, cánh cụt.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(15): 8,5%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có kiểu hình thân xám, cánh cụt. </a:t>
            </a:r>
          </a:p>
          <a:p>
            <a:pPr marL="0" lvl="0" indent="0" algn="just" eaLnBrk="1" hangingPunct="1">
              <a:spcAft>
                <a:spcPct val="0"/>
              </a:spcAft>
              <a:buClrTx/>
              <a:buSzTx/>
              <a:buFont typeface="Wingdings 3" panose="05040102010807070707" pitchFamily="18" charset="2"/>
              <a:buNone/>
            </a:pPr>
            <a:r>
              <a:rPr lang="vi-VN" altLang="en-US" sz="2400" dirty="0">
                <a:solidFill>
                  <a:srgbClr val="FFFFFF"/>
                </a:solidFill>
                <a:latin typeface="Times New Roman" panose="02020603050405020304" pitchFamily="18" charset="0"/>
                <a:cs typeface="Times New Roman" panose="02020603050405020304" pitchFamily="18" charset="0"/>
              </a:rPr>
              <a:t>- (16): 8,5% cá thể có kiểu gene </a:t>
            </a:r>
            <a:r>
              <a:rPr lang="en-US" altLang="en-US" sz="2400" dirty="0">
                <a:solidFill>
                  <a:srgbClr val="FFFFFF"/>
                </a:solidFill>
                <a:latin typeface="Times New Roman" panose="02020603050405020304" pitchFamily="18" charset="0"/>
                <a:cs typeface="Times New Roman" panose="02020603050405020304" pitchFamily="18" charset="0"/>
              </a:rPr>
              <a:t>bV/bv</a:t>
            </a:r>
            <a:r>
              <a:rPr lang="vi-VN" altLang="en-US" sz="2400" dirty="0">
                <a:solidFill>
                  <a:srgbClr val="FFFFFF"/>
                </a:solidFill>
                <a:latin typeface="Times New Roman" panose="02020603050405020304" pitchFamily="18" charset="0"/>
                <a:cs typeface="Times New Roman" panose="02020603050405020304" pitchFamily="18" charset="0"/>
              </a:rPr>
              <a:t>, có kiểu hình thân đen,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pic>
        <p:nvPicPr>
          <p:cNvPr id="161795" name="Picture 2"/>
          <p:cNvPicPr>
            <a:picLocks noChangeAspect="1"/>
          </p:cNvPicPr>
          <p:nvPr/>
        </p:nvPicPr>
        <p:blipFill>
          <a:blip r:embed="rId2"/>
          <a:stretch>
            <a:fillRect/>
          </a:stretch>
        </p:blipFill>
        <p:spPr>
          <a:xfrm>
            <a:off x="7162800" y="533400"/>
            <a:ext cx="4873625" cy="49530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469900"/>
            <a:ext cx="6019800" cy="5262563"/>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vi-VN" altLang="en-US" sz="2800" b="1" dirty="0">
                <a:solidFill>
                  <a:srgbClr val="FFFF00"/>
                </a:solidFill>
                <a:latin typeface="Times New Roman" panose="02020603050405020304" pitchFamily="18" charset="0"/>
                <a:cs typeface="Times New Roman" panose="02020603050405020304" pitchFamily="18" charset="0"/>
              </a:rPr>
              <a:t>2/ Xác định tỉ lệ giao tử do cơ thể (1), (2), (6), (7)</a:t>
            </a:r>
          </a:p>
          <a:p>
            <a:pPr marL="0" lvl="0" indent="0" algn="just" eaLnBrk="1" hangingPunct="1">
              <a:spcAft>
                <a:spcPct val="0"/>
              </a:spcAft>
              <a:buClrTx/>
              <a:buSzTx/>
              <a:buFont typeface="Wingdings 3" panose="05040102010807070707" pitchFamily="18" charset="2"/>
              <a:buNone/>
            </a:pPr>
            <a:r>
              <a:rPr lang="vi-VN" altLang="en-US" sz="2800" dirty="0">
                <a:solidFill>
                  <a:srgbClr val="FFFFFF"/>
                </a:solidFill>
                <a:latin typeface="Times New Roman" panose="02020603050405020304" pitchFamily="18" charset="0"/>
                <a:cs typeface="Times New Roman" panose="02020603050405020304" pitchFamily="18" charset="0"/>
              </a:rPr>
              <a:t>- (1): 100% cá thể có kiểu gene BV/BV, qua giảm phân bình thường cho giao tử 100% BV.</a:t>
            </a:r>
          </a:p>
          <a:p>
            <a:pPr marL="0" lvl="0" indent="0" algn="just" eaLnBrk="1" hangingPunct="1">
              <a:spcAft>
                <a:spcPct val="0"/>
              </a:spcAft>
              <a:buClrTx/>
              <a:buSzTx/>
              <a:buFont typeface="Wingdings 3" panose="05040102010807070707" pitchFamily="18" charset="2"/>
              <a:buNone/>
            </a:pPr>
            <a:r>
              <a:rPr lang="vi-VN" altLang="en-US" sz="2800" dirty="0">
                <a:solidFill>
                  <a:srgbClr val="FFFFFF"/>
                </a:solidFill>
                <a:latin typeface="Times New Roman" panose="02020603050405020304" pitchFamily="18" charset="0"/>
                <a:cs typeface="Times New Roman" panose="02020603050405020304" pitchFamily="18" charset="0"/>
              </a:rPr>
              <a:t>- (2), (7): 100% cá thể có kiểu gene </a:t>
            </a:r>
            <a:r>
              <a:rPr lang="en-US" altLang="en-US" sz="2800" dirty="0">
                <a:solidFill>
                  <a:srgbClr val="FFFFFF"/>
                </a:solidFill>
                <a:latin typeface="Times New Roman" panose="02020603050405020304" pitchFamily="18" charset="0"/>
                <a:cs typeface="Times New Roman" panose="02020603050405020304" pitchFamily="18" charset="0"/>
              </a:rPr>
              <a:t>bv/bv</a:t>
            </a:r>
            <a:r>
              <a:rPr lang="vi-VN" altLang="en-US" sz="2800" dirty="0">
                <a:solidFill>
                  <a:srgbClr val="FFFFFF"/>
                </a:solidFill>
                <a:latin typeface="Times New Roman" panose="02020603050405020304" pitchFamily="18" charset="0"/>
                <a:cs typeface="Times New Roman" panose="02020603050405020304" pitchFamily="18" charset="0"/>
              </a:rPr>
              <a:t> , qua giảm phân bình thường cho giao tử 100% bv.</a:t>
            </a:r>
          </a:p>
          <a:p>
            <a:pPr marL="0" lvl="0" indent="0" algn="just" eaLnBrk="1" hangingPunct="1">
              <a:spcAft>
                <a:spcPct val="0"/>
              </a:spcAft>
              <a:buClrTx/>
              <a:buSzTx/>
              <a:buFont typeface="Wingdings 3" panose="05040102010807070707" pitchFamily="18" charset="2"/>
              <a:buNone/>
            </a:pPr>
            <a:r>
              <a:rPr lang="vi-VN" altLang="en-US" sz="2800" dirty="0">
                <a:solidFill>
                  <a:srgbClr val="FFFFFF"/>
                </a:solidFill>
                <a:latin typeface="Times New Roman" panose="02020603050405020304" pitchFamily="18" charset="0"/>
                <a:cs typeface="Times New Roman" panose="02020603050405020304" pitchFamily="18" charset="0"/>
              </a:rPr>
              <a:t>- (5), (6): 100% cá thể có kiểu gene </a:t>
            </a:r>
            <a:r>
              <a:rPr lang="en-US" altLang="en-US" sz="2800" dirty="0">
                <a:solidFill>
                  <a:srgbClr val="FFFFFF"/>
                </a:solidFill>
                <a:latin typeface="Times New Roman" panose="02020603050405020304" pitchFamily="18" charset="0"/>
                <a:cs typeface="Times New Roman" panose="02020603050405020304" pitchFamily="18" charset="0"/>
              </a:rPr>
              <a:t>BV/bv</a:t>
            </a:r>
            <a:r>
              <a:rPr lang="vi-VN" altLang="en-US" sz="2800" dirty="0">
                <a:solidFill>
                  <a:srgbClr val="FFFFFF"/>
                </a:solidFill>
                <a:latin typeface="Times New Roman" panose="02020603050405020304" pitchFamily="18" charset="0"/>
                <a:cs typeface="Times New Roman" panose="02020603050405020304" pitchFamily="18" charset="0"/>
              </a:rPr>
              <a:t> , qua giảm phân bình thường cho giao tử: 41,5% BV : 41,5% bv : 8,5% Bv :  8,5% bV</a:t>
            </a:r>
            <a:endParaRPr lang="vi-VN" altLang="en-US" sz="2800" dirty="0">
              <a:solidFill>
                <a:srgbClr val="FFFFFF"/>
              </a:solidFill>
              <a:latin typeface="Times New Roman" panose="02020603050405020304" pitchFamily="18" charset="0"/>
              <a:ea typeface="Times New Roman" panose="02020603050405020304" pitchFamily="18" charset="0"/>
            </a:endParaRPr>
          </a:p>
        </p:txBody>
      </p:sp>
      <p:pic>
        <p:nvPicPr>
          <p:cNvPr id="162819" name="Picture 2"/>
          <p:cNvPicPr>
            <a:picLocks noChangeAspect="1"/>
          </p:cNvPicPr>
          <p:nvPr/>
        </p:nvPicPr>
        <p:blipFill>
          <a:blip r:embed="rId2"/>
          <a:stretch>
            <a:fillRect/>
          </a:stretch>
        </p:blipFill>
        <p:spPr>
          <a:xfrm>
            <a:off x="6781800" y="533400"/>
            <a:ext cx="5254625" cy="534035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115888"/>
            <a:ext cx="9220200" cy="1200150"/>
          </a:xfrm>
          <a:prstGeom prst="rect">
            <a:avLst/>
          </a:prstGeom>
          <a:solidFill>
            <a:srgbClr val="C00000"/>
          </a:solid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it-IT" altLang="en-US" sz="2400" b="1" dirty="0">
                <a:solidFill>
                  <a:srgbClr val="FFFF00"/>
                </a:solidFill>
                <a:latin typeface="Times New Roman" panose="02020603050405020304" pitchFamily="18" charset="0"/>
                <a:cs typeface="Times New Roman" panose="02020603050405020304" pitchFamily="18" charset="0"/>
              </a:rPr>
              <a:t>d. Ý nghĩa di truyền HVG</a:t>
            </a:r>
          </a:p>
          <a:p>
            <a:pPr marL="0" lvl="0" indent="0" algn="just" eaLnBrk="1" hangingPunct="1">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Việc nghiên cứu hoán vị gene có ý nghĩa như thế n</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trong nghiên cứu di truyền, tạo giống, tiến hóa?</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752600" y="1751013"/>
            <a:ext cx="10287000" cy="4954587"/>
          </a:xfrm>
          <a:prstGeom prst="rect">
            <a:avLst/>
          </a:prstGeom>
          <a:solidFill>
            <a:srgbClr val="002060"/>
          </a:solid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vi-VN" altLang="en-US" sz="2800" b="1" dirty="0">
                <a:solidFill>
                  <a:srgbClr val="FFFF00"/>
                </a:solidFill>
                <a:latin typeface="Times New Roman" panose="02020603050405020304" pitchFamily="18" charset="0"/>
                <a:cs typeface="Times New Roman" panose="02020603050405020304" pitchFamily="18" charset="0"/>
              </a:rPr>
              <a:t>Ý nghĩa di truyền HVG</a:t>
            </a:r>
          </a:p>
          <a:p>
            <a:pPr marL="0" lvl="0" indent="0" algn="just" eaLnBrk="1" hangingPunct="1">
              <a:spcBef>
                <a:spcPct val="0"/>
              </a:spcBef>
              <a:buClrTx/>
              <a:buSzTx/>
              <a:buNone/>
            </a:pPr>
            <a:r>
              <a:rPr lang="vi-VN" altLang="en-US" sz="3200" dirty="0">
                <a:latin typeface="Times New Roman" panose="02020603050405020304" pitchFamily="18" charset="0"/>
                <a:cs typeface="Times New Roman" panose="02020603050405020304" pitchFamily="18" charset="0"/>
              </a:rPr>
              <a:t>- Cung cấp nguồn nguyên liệu cho tiến hóa v</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 chọn giống:</a:t>
            </a:r>
          </a:p>
          <a:p>
            <a:pPr marL="0" lvl="0" indent="0" algn="just" eaLnBrk="1" hangingPunct="1">
              <a:spcBef>
                <a:spcPct val="0"/>
              </a:spcBef>
              <a:buClrTx/>
              <a:buSzTx/>
              <a:buNone/>
            </a:pPr>
            <a:r>
              <a:rPr lang="vi-VN" altLang="en-US" sz="3200" dirty="0">
                <a:latin typeface="Times New Roman" panose="02020603050405020304" pitchFamily="18" charset="0"/>
                <a:cs typeface="Times New Roman" panose="02020603050405020304" pitchFamily="18" charset="0"/>
              </a:rPr>
              <a:t>	+ Trong tiến hóa, nhờ HVG tạo ra nhiều biến dị tổ hợp → tạo ra sự đa dạng phong phú của sinh vật, góp phần quan trọng trong tiến hóa.</a:t>
            </a:r>
          </a:p>
          <a:p>
            <a:pPr marL="0" lvl="0" indent="0" algn="just" eaLnBrk="1" hangingPunct="1">
              <a:spcBef>
                <a:spcPct val="0"/>
              </a:spcBef>
              <a:buClrTx/>
              <a:buSzTx/>
              <a:buNone/>
            </a:pPr>
            <a:r>
              <a:rPr lang="vi-VN" altLang="en-US" sz="3200" dirty="0">
                <a:latin typeface="Times New Roman" panose="02020603050405020304" pitchFamily="18" charset="0"/>
                <a:cs typeface="Times New Roman" panose="02020603050405020304" pitchFamily="18" charset="0"/>
              </a:rPr>
              <a:t>	+ Trong chọn giống, nhờ HVG tạo ra nhiều biến dị tổ hợp → cung cấp nguồn nguyên liệu quan trọng cho chọn giống</a:t>
            </a:r>
          </a:p>
          <a:p>
            <a:pPr marL="0" lvl="0" indent="0" algn="just" eaLnBrk="1" hangingPunct="1">
              <a:spcBef>
                <a:spcPct val="0"/>
              </a:spcBef>
              <a:buClrTx/>
              <a:buSzTx/>
              <a:buNone/>
            </a:pPr>
            <a:r>
              <a:rPr lang="vi-VN" altLang="en-US" sz="3200" dirty="0">
                <a:latin typeface="Times New Roman" panose="02020603050405020304" pitchFamily="18" charset="0"/>
                <a:cs typeface="Times New Roman" panose="02020603050405020304" pitchFamily="18" charset="0"/>
              </a:rPr>
              <a:t>- Dựa v</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o tần số hoán vị gene, các nh</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 khoa học có thể thiết lập được bản đồ khoảng cách tương đối giữa các gene trên NST, gọi l</a:t>
            </a:r>
            <a:r>
              <a:rPr lang="vi-VN" altLang="en-US" sz="3200" dirty="0">
                <a:latin typeface="Times New Roman" panose="02020603050405020304" pitchFamily="18" charset="0"/>
                <a:ea typeface="Times New Roman" panose="02020603050405020304" pitchFamily="18" charset="0"/>
              </a:rPr>
              <a:t>à</a:t>
            </a:r>
            <a:r>
              <a:rPr lang="vi-VN" altLang="en-US" sz="3200" dirty="0">
                <a:latin typeface="Times New Roman" panose="02020603050405020304" pitchFamily="18" charset="0"/>
                <a:cs typeface="Times New Roman" panose="02020603050405020304" pitchFamily="18" charset="0"/>
              </a:rPr>
              <a:t> bản đồ di truyền</a:t>
            </a:r>
            <a:endParaRPr lang="vi-VN" altLang="en-US" sz="3200" dirty="0">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676400"/>
            <a:ext cx="11506200" cy="12001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7200" b="1" dirty="0">
                <a:solidFill>
                  <a:srgbClr val="FFFF00"/>
                </a:solidFill>
                <a:latin typeface="Times New Roman" panose="02020603050405020304" pitchFamily="18" charset="0"/>
                <a:cs typeface="Times New Roman" panose="02020603050405020304" pitchFamily="18" charset="0"/>
              </a:rPr>
              <a:t>IV. BẢN ĐỒ DI TRUYỀN</a:t>
            </a:r>
            <a:endParaRPr lang="en-US" altLang="en-US" sz="72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533400"/>
            <a:ext cx="6096000" cy="1754188"/>
          </a:xfrm>
          <a:prstGeom prst="rect">
            <a:avLst/>
          </a:prstGeom>
          <a:solidFill>
            <a:srgbClr val="C00000"/>
          </a:solid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Bản đồ di truyền l</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gì? </a:t>
            </a:r>
            <a:endParaRPr lang="en-US" altLang="en-US" sz="36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Hãy nêu ý nghĩa của việc th</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nh lập bản đồ di truyền?</a:t>
            </a:r>
            <a:endParaRPr lang="vi-VN" altLang="en-US" sz="3600" b="1" dirty="0">
              <a:solidFill>
                <a:srgbClr val="FFFF00"/>
              </a:solidFill>
              <a:latin typeface="Times New Roman" panose="02020603050405020304" pitchFamily="18" charset="0"/>
              <a:ea typeface="Times New Roman" panose="02020603050405020304" pitchFamily="18" charset="0"/>
            </a:endParaRPr>
          </a:p>
        </p:txBody>
      </p:sp>
      <p:sp>
        <p:nvSpPr>
          <p:cNvPr id="3" name="TextBox 2"/>
          <p:cNvSpPr txBox="1">
            <a:spLocks noChangeArrowheads="1"/>
          </p:cNvSpPr>
          <p:nvPr/>
        </p:nvSpPr>
        <p:spPr bwMode="auto">
          <a:xfrm>
            <a:off x="1143000" y="2747963"/>
            <a:ext cx="7010400" cy="4030663"/>
          </a:xfrm>
          <a:prstGeom prst="rect">
            <a:avLst/>
          </a:prstGeom>
          <a:solidFill>
            <a:schemeClr val="accent6">
              <a:lumMod val="50000"/>
            </a:schemeClr>
          </a:solidFill>
          <a:ln>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spcBef>
                <a:spcPct val="0"/>
              </a:spcBef>
              <a:buClrTx/>
              <a:buSzTx/>
              <a:buNone/>
            </a:pPr>
            <a:r>
              <a:rPr lang="en-US" altLang="en-US" sz="3200" b="1" dirty="0">
                <a:solidFill>
                  <a:srgbClr val="FFFFFF"/>
                </a:solidFill>
                <a:latin typeface="Times New Roman" panose="02020603050405020304" pitchFamily="18" charset="0"/>
                <a:cs typeface="Times New Roman" panose="02020603050405020304" pitchFamily="18" charset="0"/>
              </a:rPr>
              <a:t>	</a:t>
            </a:r>
            <a:r>
              <a:rPr lang="vi-VN" altLang="en-US" sz="3200" b="1" dirty="0">
                <a:solidFill>
                  <a:srgbClr val="FFFFFF"/>
                </a:solidFill>
                <a:latin typeface="Times New Roman" panose="02020603050405020304" pitchFamily="18" charset="0"/>
                <a:cs typeface="Times New Roman" panose="02020603050405020304" pitchFamily="18" charset="0"/>
              </a:rPr>
              <a:t>Bản đồ di truyền l</a:t>
            </a:r>
            <a:r>
              <a:rPr lang="vi-VN" altLang="en-US" sz="3200" b="1" dirty="0">
                <a:solidFill>
                  <a:srgbClr val="FFFFFF"/>
                </a:solidFill>
                <a:latin typeface="Times New Roman" panose="02020603050405020304" pitchFamily="18" charset="0"/>
                <a:ea typeface="Times New Roman" panose="02020603050405020304" pitchFamily="18" charset="0"/>
              </a:rPr>
              <a:t>à</a:t>
            </a:r>
            <a:r>
              <a:rPr lang="vi-VN" altLang="en-US" sz="3200" b="1" dirty="0">
                <a:solidFill>
                  <a:srgbClr val="FFFFFF"/>
                </a:solidFill>
                <a:latin typeface="Times New Roman" panose="02020603050405020304" pitchFamily="18" charset="0"/>
                <a:cs typeface="Times New Roman" panose="02020603050405020304" pitchFamily="18" charset="0"/>
              </a:rPr>
              <a:t> sơ đồ biểu diễn trật tự sắp xếp v</a:t>
            </a:r>
            <a:r>
              <a:rPr lang="vi-VN" altLang="en-US" sz="3200" b="1" dirty="0">
                <a:solidFill>
                  <a:srgbClr val="FFFFFF"/>
                </a:solidFill>
                <a:latin typeface="Times New Roman" panose="02020603050405020304" pitchFamily="18" charset="0"/>
                <a:ea typeface="Times New Roman" panose="02020603050405020304" pitchFamily="18" charset="0"/>
              </a:rPr>
              <a:t>à</a:t>
            </a:r>
            <a:r>
              <a:rPr lang="vi-VN" altLang="en-US" sz="3200" b="1" dirty="0">
                <a:solidFill>
                  <a:srgbClr val="FFFFFF"/>
                </a:solidFill>
                <a:latin typeface="Times New Roman" panose="02020603050405020304" pitchFamily="18" charset="0"/>
                <a:cs typeface="Times New Roman" panose="02020603050405020304" pitchFamily="18" charset="0"/>
              </a:rPr>
              <a:t> khoảng cách tương đối giữa các gene trên NST. </a:t>
            </a:r>
          </a:p>
          <a:p>
            <a:pPr marL="0" lvl="0" indent="0" algn="just" eaLnBrk="1" hangingPunct="1">
              <a:spcBef>
                <a:spcPct val="0"/>
              </a:spcBef>
              <a:buClrTx/>
              <a:buSzTx/>
              <a:buNone/>
            </a:pPr>
            <a:r>
              <a:rPr lang="en-US" altLang="en-US" sz="3200" b="1" dirty="0">
                <a:solidFill>
                  <a:srgbClr val="FFFFFF"/>
                </a:solidFill>
                <a:latin typeface="Times New Roman" panose="02020603050405020304" pitchFamily="18" charset="0"/>
                <a:cs typeface="Times New Roman" panose="02020603050405020304" pitchFamily="18" charset="0"/>
              </a:rPr>
              <a:t>	</a:t>
            </a:r>
            <a:r>
              <a:rPr lang="vi-VN" altLang="en-US" sz="3200" b="1" dirty="0">
                <a:solidFill>
                  <a:srgbClr val="FFFFFF"/>
                </a:solidFill>
                <a:latin typeface="Times New Roman" panose="02020603050405020304" pitchFamily="18" charset="0"/>
                <a:cs typeface="Times New Roman" panose="02020603050405020304" pitchFamily="18" charset="0"/>
              </a:rPr>
              <a:t>Ý nghĩa: Bản đồ di truyền với thông tin về tần số hoán vị gene giữa hai gene có thể giúp dự đoán tần số các tổ hợp gene mới trong các phép lai. Điều n</a:t>
            </a:r>
            <a:r>
              <a:rPr lang="vi-VN" altLang="en-US" sz="3200" b="1" dirty="0">
                <a:solidFill>
                  <a:srgbClr val="FFFFFF"/>
                </a:solidFill>
                <a:latin typeface="Times New Roman" panose="02020603050405020304" pitchFamily="18" charset="0"/>
                <a:ea typeface="Times New Roman" panose="02020603050405020304" pitchFamily="18" charset="0"/>
              </a:rPr>
              <a:t>à</a:t>
            </a:r>
            <a:r>
              <a:rPr lang="vi-VN" altLang="en-US" sz="3200" b="1" dirty="0">
                <a:solidFill>
                  <a:srgbClr val="FFFFFF"/>
                </a:solidFill>
                <a:latin typeface="Times New Roman" panose="02020603050405020304" pitchFamily="18" charset="0"/>
                <a:cs typeface="Times New Roman" panose="02020603050405020304" pitchFamily="18" charset="0"/>
              </a:rPr>
              <a:t>y có ý nghĩa trong việc chọn, tạo giống.</a:t>
            </a:r>
            <a:endParaRPr lang="vi-VN" altLang="en-US" sz="3200" b="1" dirty="0">
              <a:solidFill>
                <a:srgbClr val="FFFFFF"/>
              </a:solidFill>
              <a:latin typeface="Times New Roman" panose="02020603050405020304" pitchFamily="18" charset="0"/>
              <a:ea typeface="Times New Roman" panose="02020603050405020304" pitchFamily="18" charset="0"/>
            </a:endParaRPr>
          </a:p>
        </p:txBody>
      </p:sp>
      <p:pic>
        <p:nvPicPr>
          <p:cNvPr id="165892" name="Picture 4"/>
          <p:cNvPicPr>
            <a:picLocks noChangeAspect="1"/>
          </p:cNvPicPr>
          <p:nvPr/>
        </p:nvPicPr>
        <p:blipFill>
          <a:blip r:embed="rId2"/>
          <a:srcRect l="26892" r="21748" b="5182"/>
          <a:stretch>
            <a:fillRect/>
          </a:stretch>
        </p:blipFill>
        <p:spPr>
          <a:xfrm>
            <a:off x="8305800" y="92075"/>
            <a:ext cx="3505200" cy="667385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1371600"/>
            <a:ext cx="11658600" cy="1938338"/>
          </a:xfrm>
          <a:prstGeom prst="rect">
            <a:avLst/>
          </a:prstGeom>
          <a:noFill/>
          <a:ln w="9525">
            <a:noFill/>
          </a:ln>
        </p:spPr>
        <p:txBody>
          <a:bodyPr>
            <a:spAutoFit/>
          </a:bodyPr>
          <a:lstStyle/>
          <a:p>
            <a:pPr algn="ctr">
              <a:spcBef>
                <a:spcPts val="600"/>
              </a:spcBef>
              <a:spcAft>
                <a:spcPts val="600"/>
              </a:spcAft>
              <a:buFont typeface="Wingdings 3" panose="05040102010807070707" pitchFamily="18" charset="2"/>
            </a:pPr>
            <a:r>
              <a:rPr lang="en-US" altLang="en-US" sz="4000" b="1" dirty="0">
                <a:solidFill>
                  <a:srgbClr val="FF0000"/>
                </a:solidFill>
                <a:latin typeface="Times New Roman" panose="02020603050405020304" pitchFamily="18" charset="0"/>
                <a:cs typeface="Times New Roman" panose="02020603050405020304" pitchFamily="18" charset="0"/>
              </a:rPr>
              <a:t>V. </a:t>
            </a:r>
            <a:r>
              <a:rPr lang="vi-VN" altLang="en-US" sz="4000" b="1" dirty="0">
                <a:solidFill>
                  <a:srgbClr val="FF0000"/>
                </a:solidFill>
                <a:latin typeface="Times New Roman" panose="02020603050405020304" pitchFamily="18" charset="0"/>
                <a:cs typeface="Times New Roman" panose="02020603050405020304" pitchFamily="18" charset="0"/>
              </a:rPr>
              <a:t>QUAN ĐIỂM CỦA MENDEL VÀ MORGAN VỀ TÍNH QUY LUẬT CỦA HIỆN TƯỢNG DI TRUYỀN</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Table 167937"/>
          <p:cNvGraphicFramePr/>
          <p:nvPr/>
        </p:nvGraphicFramePr>
        <p:xfrm>
          <a:off x="152400" y="152400"/>
          <a:ext cx="11887200" cy="6792913"/>
        </p:xfrm>
        <a:graphic>
          <a:graphicData uri="http://schemas.openxmlformats.org/drawingml/2006/table">
            <a:tbl>
              <a:tblPr/>
              <a:tblGrid>
                <a:gridCol w="1828800">
                  <a:extLst>
                    <a:ext uri="{9D8B030D-6E8A-4147-A177-3AD203B41FA5}">
                      <a16:colId xmlns:a16="http://schemas.microsoft.com/office/drawing/2014/main" val="20000"/>
                    </a:ext>
                  </a:extLst>
                </a:gridCol>
                <a:gridCol w="4841875">
                  <a:extLst>
                    <a:ext uri="{9D8B030D-6E8A-4147-A177-3AD203B41FA5}">
                      <a16:colId xmlns:a16="http://schemas.microsoft.com/office/drawing/2014/main" val="20001"/>
                    </a:ext>
                  </a:extLst>
                </a:gridCol>
                <a:gridCol w="5216525">
                  <a:extLst>
                    <a:ext uri="{9D8B030D-6E8A-4147-A177-3AD203B41FA5}">
                      <a16:colId xmlns:a16="http://schemas.microsoft.com/office/drawing/2014/main" val="20002"/>
                    </a:ext>
                  </a:extLst>
                </a:gridCol>
              </a:tblGrid>
              <a:tr h="4206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5000"/>
                        </a:lnSpc>
                        <a:spcBef>
                          <a:spcPts val="600"/>
                        </a:spcBef>
                        <a:spcAft>
                          <a:spcPts val="300"/>
                        </a:spcAft>
                        <a:buFont typeface="Wingdings 3" panose="05040102010807070707" pitchFamily="18" charset="2"/>
                        <a:buNone/>
                      </a:pPr>
                      <a:r>
                        <a:rPr sz="2400" b="1" dirty="0">
                          <a:latin typeface="Times New Roman" panose="02020603050405020304" pitchFamily="18" charset="0"/>
                          <a:cs typeface="Times New Roman" panose="02020603050405020304" pitchFamily="18" charset="0"/>
                        </a:rPr>
                        <a:t>QUAN ĐIỂM MENDEL</a:t>
                      </a:r>
                      <a:endParaRPr lang="en-US" sz="24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457200" eaLnBrk="1" hangingPunct="1">
                        <a:lnSpc>
                          <a:spcPct val="115000"/>
                        </a:lnSpc>
                        <a:spcBef>
                          <a:spcPts val="600"/>
                        </a:spcBef>
                        <a:spcAft>
                          <a:spcPts val="300"/>
                        </a:spcAft>
                        <a:buFont typeface="Wingdings 3" panose="05040102010807070707" pitchFamily="18" charset="2"/>
                        <a:buNone/>
                      </a:pPr>
                      <a:r>
                        <a:rPr sz="2400" b="1" dirty="0">
                          <a:latin typeface="Times New Roman" panose="02020603050405020304" pitchFamily="18" charset="0"/>
                          <a:cs typeface="Times New Roman" panose="02020603050405020304" pitchFamily="18" charset="0"/>
                        </a:rPr>
                        <a:t>QUAN ĐIỂM MORGAN</a:t>
                      </a:r>
                      <a:endParaRPr lang="en-US" sz="24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403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sz="2000" b="1" dirty="0">
                          <a:latin typeface="Times New Roman" panose="02020603050405020304" pitchFamily="18" charset="0"/>
                          <a:cs typeface="Times New Roman" panose="02020603050405020304" pitchFamily="18" charset="0"/>
                        </a:rPr>
                        <a:t>Đối tượng</a:t>
                      </a:r>
                      <a:endParaRPr lang="en-US" sz="20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sz="2300" dirty="0">
                          <a:latin typeface="Times New Roman" panose="02020603050405020304" pitchFamily="18" charset="0"/>
                          <a:cs typeface="Times New Roman" panose="02020603050405020304" pitchFamily="18" charset="0"/>
                        </a:rPr>
                        <a:t>Đậu H</a:t>
                      </a:r>
                      <a:r>
                        <a:rPr sz="2300" dirty="0">
                          <a:latin typeface="Times New Roman" panose="02020603050405020304" pitchFamily="18" charset="0"/>
                          <a:ea typeface="Times New Roman" panose="02020603050405020304" pitchFamily="18" charset="0"/>
                        </a:rPr>
                        <a:t>à</a:t>
                      </a:r>
                      <a:r>
                        <a:rPr sz="2300" dirty="0">
                          <a:latin typeface="Times New Roman" panose="02020603050405020304" pitchFamily="18" charset="0"/>
                          <a:cs typeface="Times New Roman" panose="02020603050405020304" pitchFamily="18" charset="0"/>
                        </a:rPr>
                        <a:t> Lan</a:t>
                      </a:r>
                      <a:endParaRPr lang="en-US"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sz="2300" dirty="0">
                          <a:latin typeface="Times New Roman" panose="02020603050405020304" pitchFamily="18" charset="0"/>
                          <a:cs typeface="Times New Roman" panose="02020603050405020304" pitchFamily="18" charset="0"/>
                        </a:rPr>
                        <a:t>Ruồi giấm</a:t>
                      </a:r>
                      <a:endParaRPr lang="en-US"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2303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sz="2000" b="1" dirty="0">
                          <a:latin typeface="Times New Roman" panose="02020603050405020304" pitchFamily="18" charset="0"/>
                          <a:cs typeface="Times New Roman" panose="02020603050405020304" pitchFamily="18" charset="0"/>
                        </a:rPr>
                        <a:t>Phát hiện quy luật di truyền</a:t>
                      </a:r>
                      <a:endParaRPr lang="en-US" sz="20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255" lvl="0" indent="0" algn="just" defTabSz="457200" eaLnBrk="1" hangingPunct="1">
                        <a:lnSpc>
                          <a:spcPct val="117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Phát hiện ra các quy luật di truyền (Phân li v</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PLĐL) đặt nền móng cho di truyền học hiện đại.</a:t>
                      </a:r>
                      <a:endParaRPr lang="en-US"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255" lvl="0" indent="0" algn="just" defTabSz="457200" eaLnBrk="1" hangingPunct="1">
                        <a:lnSpc>
                          <a:spcPct val="117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Phát hiện ra các quy luật di truyền (LKG, HVG, LKGT) để bổ sung thêm cho những phát hiện của Mendel.</a:t>
                      </a:r>
                      <a:endParaRPr lang="pt-BR" altLang="x-none"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47386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lang="pt-BR" altLang="x-none" sz="2000" b="1" dirty="0">
                          <a:latin typeface="Times New Roman" panose="02020603050405020304" pitchFamily="18" charset="0"/>
                          <a:cs typeface="Times New Roman" panose="02020603050405020304" pitchFamily="18" charset="0"/>
                        </a:rPr>
                        <a:t>Quan điểm</a:t>
                      </a:r>
                      <a:endParaRPr lang="en-US" sz="2000" b="1"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00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457200" eaLnBrk="1" hangingPunct="1">
                        <a:lnSpc>
                          <a:spcPct val="115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 Đưa quan điểm về sự tồn tại của các cặp nhân tố di truyền sau n</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y gọi l</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gene. Các nhân tố n</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y tồn tại riêng rẽ không pha trộn v</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phân li độc lập với nhau.</a:t>
                      </a:r>
                      <a:endParaRPr sz="2300" dirty="0">
                        <a:latin typeface="Times New Roman" panose="02020603050405020304" pitchFamily="18" charset="0"/>
                        <a:cs typeface="Times New Roman" panose="02020603050405020304" pitchFamily="18" charset="0"/>
                      </a:endParaRPr>
                    </a:p>
                    <a:p>
                      <a:pPr lvl="0" algn="just" defTabSz="457200" eaLnBrk="1" hangingPunct="1">
                        <a:lnSpc>
                          <a:spcPct val="115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 Áp dụng mô hình toán học (tiếp cận nghiên cứu định lượng v</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áp dụng xác suất thống kê) để phân tích kết quả nghiên cứu một cách khoa học v</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đúng đắn.</a:t>
                      </a:r>
                      <a:endParaRPr lang="en-US"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255" lvl="0" indent="0" algn="just" defTabSz="457200" eaLnBrk="1" hangingPunct="1">
                        <a:lnSpc>
                          <a:spcPct val="117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 Cung cấp bằng chứng đáng tin cậy ủng hộ cho thuyết di truyền NST → Chứng minh nhân tố di truyền/gene nằm trên NST. </a:t>
                      </a:r>
                      <a:endParaRPr sz="2300" dirty="0">
                        <a:latin typeface="Times New Roman" panose="02020603050405020304" pitchFamily="18" charset="0"/>
                        <a:cs typeface="Times New Roman" panose="02020603050405020304" pitchFamily="18" charset="0"/>
                      </a:endParaRPr>
                    </a:p>
                    <a:p>
                      <a:pPr marL="8255" lvl="0" indent="0" algn="just" defTabSz="457200" eaLnBrk="1" hangingPunct="1">
                        <a:lnSpc>
                          <a:spcPct val="117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 Mỗi gene có vị trí xác định trên nhiễm sắc thể gọi l</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 locus. Trên NST chứa nhiều gene, các gene trên 1 NST tạo nhóm gene liên kết. </a:t>
                      </a:r>
                      <a:endParaRPr sz="2300" dirty="0">
                        <a:latin typeface="Times New Roman" panose="02020603050405020304" pitchFamily="18" charset="0"/>
                        <a:cs typeface="Times New Roman" panose="02020603050405020304" pitchFamily="18" charset="0"/>
                      </a:endParaRPr>
                    </a:p>
                    <a:p>
                      <a:pPr marL="8255" lvl="0" indent="0" algn="just" defTabSz="457200" eaLnBrk="1" hangingPunct="1">
                        <a:lnSpc>
                          <a:spcPct val="117000"/>
                        </a:lnSpc>
                        <a:spcBef>
                          <a:spcPts val="600"/>
                        </a:spcBef>
                        <a:spcAft>
                          <a:spcPts val="300"/>
                        </a:spcAft>
                        <a:buFont typeface="Wingdings 3" panose="05040102010807070707" pitchFamily="18" charset="2"/>
                        <a:buNone/>
                      </a:pPr>
                      <a:r>
                        <a:rPr lang="pt-BR" altLang="x-none" sz="2300" dirty="0">
                          <a:latin typeface="Times New Roman" panose="02020603050405020304" pitchFamily="18" charset="0"/>
                          <a:cs typeface="Times New Roman" panose="02020603050405020304" pitchFamily="18" charset="0"/>
                        </a:rPr>
                        <a:t>+ Ông cũng đề xuất ý tưởng về cơ chế l</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m phá vỡ liên kết giữa các gene l</a:t>
                      </a:r>
                      <a:r>
                        <a:rPr lang="pt-BR" altLang="x-none" sz="2300" dirty="0">
                          <a:latin typeface="Times New Roman" panose="02020603050405020304" pitchFamily="18" charset="0"/>
                          <a:ea typeface="Times New Roman" panose="02020603050405020304" pitchFamily="18" charset="0"/>
                        </a:rPr>
                        <a:t>à</a:t>
                      </a:r>
                      <a:r>
                        <a:rPr lang="pt-BR" altLang="x-none" sz="2300" dirty="0">
                          <a:latin typeface="Times New Roman" panose="02020603050405020304" pitchFamily="18" charset="0"/>
                          <a:cs typeface="Times New Roman" panose="02020603050405020304" pitchFamily="18" charset="0"/>
                        </a:rPr>
                        <a:t>m chúng tách ra, dẫn tới các kiểu hình mới khác bố mẹ.</a:t>
                      </a:r>
                      <a:endParaRPr lang="en-US" sz="2300" dirty="0">
                        <a:latin typeface="Times New Roman" panose="02020603050405020304" pitchFamily="18" charset="0"/>
                        <a:ea typeface="Times New Roman" panose="02020603050405020304" pitchFamily="18" charset="0"/>
                      </a:endParaRPr>
                    </a:p>
                  </a:txBody>
                  <a:tcPr marL="55833" marR="55833" marT="0" marB="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1957388" y="522288"/>
            <a:ext cx="10098087" cy="63119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ph type="sldNum" sz="quarter" idx="4"/>
          </p:nvPr>
        </p:nvSpPr>
        <p:spPr>
          <a:xfrm>
            <a:off x="10266363" y="5870575"/>
            <a:ext cx="550862" cy="377825"/>
          </a:xfrm>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1000" dirty="0">
                <a:latin typeface="Calibri" panose="020F0502020204030204" pitchFamily="34" charset="0"/>
              </a:rPr>
              <a:t>5</a:t>
            </a:fld>
            <a:endParaRPr lang="en-US" altLang="en-US" sz="1000" dirty="0">
              <a:latin typeface="Calibri" panose="020F0502020204030204" pitchFamily="34" charset="0"/>
            </a:endParaRPr>
          </a:p>
        </p:txBody>
      </p:sp>
      <p:sp>
        <p:nvSpPr>
          <p:cNvPr id="117763" name="TextBox 3"/>
          <p:cNvSpPr txBox="1"/>
          <p:nvPr/>
        </p:nvSpPr>
        <p:spPr>
          <a:xfrm>
            <a:off x="152400" y="1143000"/>
            <a:ext cx="11734800" cy="3095625"/>
          </a:xfrm>
          <a:prstGeom prst="rect">
            <a:avLst/>
          </a:prstGeom>
          <a:noFill/>
          <a:ln w="9525">
            <a:noFill/>
          </a:ln>
        </p:spPr>
        <p:txBody>
          <a:bodyPr>
            <a:spAutoFit/>
          </a:bodyPr>
          <a:lstStyle/>
          <a:p>
            <a:pPr algn="ctr" eaLnBrk="1" hangingPunct="1">
              <a:spcBef>
                <a:spcPct val="50000"/>
              </a:spcBef>
            </a:pPr>
            <a:r>
              <a:rPr lang="en-US" altLang="en-US" sz="4400" b="1" dirty="0">
                <a:solidFill>
                  <a:srgbClr val="99FF33"/>
                </a:solidFill>
                <a:latin typeface="Times New Roman" panose="02020603050405020304" pitchFamily="18" charset="0"/>
                <a:cs typeface="Times New Roman" panose="02020603050405020304" pitchFamily="18" charset="0"/>
              </a:rPr>
              <a:t>Tìm hiểu</a:t>
            </a:r>
          </a:p>
          <a:p>
            <a:pPr algn="ctr" eaLnBrk="1" hangingPunct="1">
              <a:lnSpc>
                <a:spcPct val="115000"/>
              </a:lnSpc>
              <a:spcBef>
                <a:spcPct val="50000"/>
              </a:spcBef>
            </a:pPr>
            <a:r>
              <a:rPr lang="en-US" altLang="en-US" sz="5400" b="1" dirty="0">
                <a:solidFill>
                  <a:srgbClr val="FFC000"/>
                </a:solidFill>
                <a:latin typeface="Times New Roman" panose="02020603050405020304" pitchFamily="18" charset="0"/>
                <a:cs typeface="Times New Roman" panose="02020603050405020304" pitchFamily="18" charset="0"/>
              </a:rPr>
              <a:t>II</a:t>
            </a:r>
            <a:r>
              <a:rPr lang="vi-VN" altLang="en-US" sz="5400" b="1" dirty="0">
                <a:solidFill>
                  <a:srgbClr val="FFC000"/>
                </a:solidFill>
                <a:latin typeface="Times New Roman" panose="02020603050405020304" pitchFamily="18" charset="0"/>
                <a:cs typeface="Times New Roman" panose="02020603050405020304" pitchFamily="18" charset="0"/>
              </a:rPr>
              <a:t>. Di truyền </a:t>
            </a:r>
            <a:r>
              <a:rPr lang="en-US" altLang="en-US" sz="5400" b="1" dirty="0">
                <a:solidFill>
                  <a:srgbClr val="FFC000"/>
                </a:solidFill>
                <a:latin typeface="Times New Roman" panose="02020603050405020304" pitchFamily="18" charset="0"/>
                <a:cs typeface="Times New Roman" panose="02020603050405020304" pitchFamily="18" charset="0"/>
              </a:rPr>
              <a:t>giới tính v</a:t>
            </a:r>
            <a:r>
              <a:rPr lang="en-US" altLang="en-US" sz="5400" b="1" dirty="0">
                <a:solidFill>
                  <a:srgbClr val="FFC000"/>
                </a:solidFill>
                <a:latin typeface="Times New Roman" panose="02020603050405020304" pitchFamily="18" charset="0"/>
                <a:ea typeface="Times New Roman" panose="02020603050405020304" pitchFamily="18" charset="0"/>
              </a:rPr>
              <a:t>à</a:t>
            </a:r>
            <a:r>
              <a:rPr lang="en-US" altLang="en-US" sz="5400" b="1" dirty="0">
                <a:solidFill>
                  <a:srgbClr val="FFC000"/>
                </a:solidFill>
                <a:latin typeface="Times New Roman" panose="02020603050405020304" pitchFamily="18" charset="0"/>
                <a:cs typeface="Times New Roman" panose="02020603050405020304" pitchFamily="18" charset="0"/>
              </a:rPr>
              <a:t> liên kết với </a:t>
            </a:r>
            <a:r>
              <a:rPr lang="vi-VN" altLang="en-US" sz="5400" b="1" dirty="0">
                <a:solidFill>
                  <a:srgbClr val="FFC000"/>
                </a:solidFill>
                <a:latin typeface="Times New Roman" panose="02020603050405020304" pitchFamily="18" charset="0"/>
                <a:cs typeface="Times New Roman" panose="02020603050405020304" pitchFamily="18" charset="0"/>
              </a:rPr>
              <a:t>giới tính </a:t>
            </a:r>
            <a:endParaRPr lang="en-US" altLang="en-US" sz="5400" b="1" dirty="0">
              <a:solidFill>
                <a:srgbClr val="FFC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1828800"/>
            <a:ext cx="11658600" cy="2215991"/>
          </a:xfrm>
          <a:prstGeom prst="rect">
            <a:avLst/>
          </a:prstGeom>
          <a:noFill/>
        </p:spPr>
        <p:txBody>
          <a:bodyPr>
            <a:spAutoFit/>
          </a:bodyPr>
          <a:lstStyle/>
          <a:p>
            <a:pPr marR="0" indent="-8890" algn="ctr" defTabSz="914400">
              <a:spcBef>
                <a:spcPts val="0"/>
              </a:spcBef>
              <a:spcAft>
                <a:spcPts val="0"/>
              </a:spcAft>
              <a:buClrTx/>
              <a:buSzTx/>
              <a:buFontTx/>
              <a:buNone/>
              <a:defRPr/>
            </a:pPr>
            <a:r>
              <a:rPr kumimoji="0" lang="en-US" sz="13800" b="1" kern="1200" cap="none" spc="0" normalizeH="0" baseline="0" noProof="0">
                <a:ln>
                  <a:solidFill>
                    <a:prstClr val="white"/>
                  </a:solidFill>
                </a:ln>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Trắc nghiệm</a:t>
            </a:r>
          </a:p>
        </p:txBody>
      </p:sp>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037"/>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73038" y="487363"/>
            <a:ext cx="6792912" cy="637063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&lt;TNĐS&gt; Tóm tắt thí nghiệm Morgan sau:</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  Mỗi nhận định sau đây l</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Đúng hay Sai về thí nghiệm n</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y?</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A. Gene quy định tính trạng m</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u sắc thân: thân xám (B) trội ho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to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so với thân đen (b). Gene quy định tính trạng dạng cánh: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(V) trội ho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to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so với cánh ngắn (b).</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B. Xét hai tính trạng nghiên cứu, mỗi cơ thể P cho một loại giao tử mang 2 alelle thuộc hai gene khác nhau.</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C. Sự di truyền cả hai tính trạng, còn đực F1 (Bb, Vv) m</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cho hai loại giao tử bằng nhau nên hai cặp gene n</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y phải nằm trên 1 cặp NST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liên kết không ho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to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D. Các kiểu gene của P: BV/BV  bv/bv, của đực F1: BV/bv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các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sinh dục đực F1 giảm phân xảy ra sự trao đổi đoạn ở kì giữa giảm phân I. </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6988" y="169545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69989" name="Picture 1"/>
          <p:cNvPicPr>
            <a:picLocks noChangeAspect="1"/>
          </p:cNvPicPr>
          <p:nvPr/>
        </p:nvPicPr>
        <p:blipFill>
          <a:blip r:embed="rId2"/>
          <a:stretch>
            <a:fillRect/>
          </a:stretch>
        </p:blipFill>
        <p:spPr>
          <a:xfrm>
            <a:off x="6996113" y="723900"/>
            <a:ext cx="5022850" cy="2400300"/>
          </a:xfrm>
          <a:prstGeom prst="rect">
            <a:avLst/>
          </a:prstGeom>
          <a:noFill/>
          <a:ln w="9525">
            <a:noFill/>
          </a:ln>
        </p:spPr>
      </p:pic>
      <p:sp>
        <p:nvSpPr>
          <p:cNvPr id="4" name="Freeform: Shape 3"/>
          <p:cNvSpPr/>
          <p:nvPr/>
        </p:nvSpPr>
        <p:spPr>
          <a:xfrm>
            <a:off x="26988" y="31242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03200" y="622300"/>
            <a:ext cx="6731000" cy="56324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&lt;TNĐS&gt; Tóm tắt thí nghiệm Morgan sau:</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  Mỗi nhận định sau đây l</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Đúng hay Sai về thí nghiệm n</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y?</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A. Đây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phép lai tính trạng: m</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u thân (thân đen, thân xám)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chiều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cánh (cánh d</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cánh cụt).</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B. Xét hai tính trạng nghiên cứu, Ptc mỗi cơ thể mang hai cặp gene đồng hợp (BB, VV), (bb, vv)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tất cả F1 có kiểu gene giống nhau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100%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dị hợp 2 cặp gene (BV, bv).</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C. Sự di truyền cả hai tính trạng, cơ thể lai (Fa) cho hai kiểu hình m</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con cái lai với F1 lặn nên cho 1 loại giao tử lặn thì con đực F1 phải cho 2 loại giao tử bằng nhau, nên con đực F1 liên kết ho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 to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D. Các kiểu gene của P: BV/BV </a:t>
            </a:r>
            <a:r>
              <a:rPr lang="en-US" altLang="en-US" sz="2400" dirty="0">
                <a:solidFill>
                  <a:srgbClr val="FFFFFF"/>
                </a:solidFill>
                <a:latin typeface="Times New Roman" panose="02020603050405020304" pitchFamily="18" charset="0"/>
                <a:cs typeface="Times New Roman" panose="02020603050405020304" pitchFamily="18" charset="0"/>
              </a:rPr>
              <a:t>x </a:t>
            </a:r>
            <a:r>
              <a:rPr lang="vi-VN" altLang="en-US" sz="2400" dirty="0">
                <a:solidFill>
                  <a:srgbClr val="FFFFFF"/>
                </a:solidFill>
                <a:latin typeface="Times New Roman" panose="02020603050405020304" pitchFamily="18" charset="0"/>
                <a:cs typeface="Times New Roman" panose="02020603050405020304" pitchFamily="18" charset="0"/>
              </a:rPr>
              <a:t> bv/bv, của đực F1: BV/bv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cơ thể lai với F1: bv/bv.</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11125" y="1965325"/>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71013" name="Picture 3"/>
          <p:cNvPicPr>
            <a:picLocks noChangeAspect="1"/>
          </p:cNvPicPr>
          <p:nvPr/>
        </p:nvPicPr>
        <p:blipFill>
          <a:blip r:embed="rId2"/>
          <a:stretch>
            <a:fillRect/>
          </a:stretch>
        </p:blipFill>
        <p:spPr>
          <a:xfrm>
            <a:off x="6705600" y="652463"/>
            <a:ext cx="5491163" cy="2624137"/>
          </a:xfrm>
          <a:prstGeom prst="rect">
            <a:avLst/>
          </a:prstGeom>
          <a:noFill/>
          <a:ln w="9525">
            <a:noFill/>
          </a:ln>
        </p:spPr>
      </p:pic>
      <p:sp>
        <p:nvSpPr>
          <p:cNvPr id="5" name="Freeform: Shape 4"/>
          <p:cNvSpPr/>
          <p:nvPr/>
        </p:nvSpPr>
        <p:spPr>
          <a:xfrm>
            <a:off x="57150" y="26670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Freeform: Shape 8"/>
          <p:cNvSpPr/>
          <p:nvPr/>
        </p:nvSpPr>
        <p:spPr>
          <a:xfrm>
            <a:off x="111125" y="3967163"/>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Freeform: Shape 9"/>
          <p:cNvSpPr/>
          <p:nvPr/>
        </p:nvSpPr>
        <p:spPr>
          <a:xfrm>
            <a:off x="111125" y="54102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93713" y="622300"/>
            <a:ext cx="11368087" cy="60023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Tóm tắt thí nghiệm Morgan:</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PTC	Thân xám, cánh d</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 Thân đen, cánh cụt</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F1		100 % Thân xám, cánh d</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Lai phân tích cái F1: ♀ Thân xám, cánh d</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a:t>
            </a:r>
            <a:r>
              <a:rPr lang="en-US" altLang="en-US" sz="2400" b="1" dirty="0">
                <a:solidFill>
                  <a:srgbClr val="FFFF00"/>
                </a:solidFill>
                <a:latin typeface="Times New Roman" panose="02020603050405020304" pitchFamily="18" charset="0"/>
                <a:cs typeface="Times New Roman" panose="02020603050405020304" pitchFamily="18" charset="0"/>
              </a:rPr>
              <a:t>x </a:t>
            </a:r>
            <a:r>
              <a:rPr lang="vi-VN" altLang="en-US" sz="2400" b="1" dirty="0">
                <a:solidFill>
                  <a:srgbClr val="FFFF00"/>
                </a:solidFill>
                <a:latin typeface="Times New Roman" panose="02020603050405020304" pitchFamily="18" charset="0"/>
                <a:cs typeface="Times New Roman" panose="02020603050405020304" pitchFamily="18" charset="0"/>
              </a:rPr>
              <a:t>  ♂Thân đen, cánh cụt </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F2: 41.5 % Thân xám, cánh d</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 41.5 % Thân đen, cánh cụt</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      8.5 % Thân xám, cánh cụt : 41.5 % Thân đen, cánh d</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Nhận định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sau đây đúng?</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 Kiểu gene của P: BV/BV </a:t>
            </a:r>
            <a:r>
              <a:rPr lang="en-US" altLang="en-US" sz="2400" b="1" dirty="0">
                <a:solidFill>
                  <a:srgbClr val="FFFFFF"/>
                </a:solidFill>
                <a:latin typeface="Times New Roman" panose="02020603050405020304" pitchFamily="18" charset="0"/>
                <a:cs typeface="Times New Roman" panose="02020603050405020304" pitchFamily="18" charset="0"/>
              </a:rPr>
              <a:t>x </a:t>
            </a:r>
            <a:r>
              <a:rPr lang="vi-VN" altLang="en-US" sz="2400" b="1" dirty="0">
                <a:solidFill>
                  <a:srgbClr val="FFFFFF"/>
                </a:solidFill>
                <a:latin typeface="Times New Roman" panose="02020603050405020304" pitchFamily="18" charset="0"/>
                <a:cs typeface="Times New Roman" panose="02020603050405020304" pitchFamily="18" charset="0"/>
              </a:rPr>
              <a:t> bv/bv</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 ♀F1(Bb, Vv) x ♂ (bb. vv) thu được Fa: 4 kiểu hình không bằng nhau, dựa trên kiểu hình đời con Fa kết luận được ♀F1 (Bb, Vv) cho 4 loại giao tử ứng với tỉ lệ kiểu hình Fa, cho nên ♀F1 xảy ra hoán vị với f = 17%.</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III. Ở con ♀F1, trong giảm phân xảy ra trao đổi đoạn. Nên với 4 loại giao tử: 2 giao tử liên kết chiếm tỉ lệ cao, 2 loại giao tử hoán vị chiếm tỉ lệ thấp.	</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IV. Ở ruồi giấm cái F1, mỗi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sinh dục (BV/bv) qua giảm phân cho 4 loại giao tử: gồm 2 loại giao tử liên kết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2 loại giao tử hoán vị.</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A. 1. 	B. 2.	C. 3.	D. 4.</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347663" y="3328988"/>
            <a:ext cx="292100"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Freeform: Shape 1"/>
          <p:cNvSpPr/>
          <p:nvPr/>
        </p:nvSpPr>
        <p:spPr>
          <a:xfrm>
            <a:off x="347663" y="3724275"/>
            <a:ext cx="292100"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Freeform: Shape 3"/>
          <p:cNvSpPr/>
          <p:nvPr/>
        </p:nvSpPr>
        <p:spPr>
          <a:xfrm>
            <a:off x="336550" y="474345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Freeform: Shape 4"/>
          <p:cNvSpPr/>
          <p:nvPr/>
        </p:nvSpPr>
        <p:spPr>
          <a:xfrm>
            <a:off x="2286000" y="6283325"/>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93713" y="622300"/>
            <a:ext cx="6211887" cy="4524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Tóm tắt cơ sở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học của thí nghiệm Morgan:</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 </a:t>
            </a:r>
          </a:p>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Có bao nhiêu nhận định sau đây đúng?</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 Mỗi bên P, mỗi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giảm phân bình thường cho 1 loại giao tử.</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 Cơ thể lai với con cái F1, cứ mỗi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giảm phân cho 4 giao tử. </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III. Cơ thể cái F1, mỗi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giảm phân cho duy nhất 1 loại giao tử.</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IV. Cơ thể cái F1, tỉ lệ giao tử mang 1 alelle lặn chiếm 17%.</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84163" y="22098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73061" name="Picture 1"/>
          <p:cNvPicPr>
            <a:picLocks noChangeAspect="1"/>
          </p:cNvPicPr>
          <p:nvPr/>
        </p:nvPicPr>
        <p:blipFill>
          <a:blip r:embed="rId2"/>
          <a:stretch>
            <a:fillRect/>
          </a:stretch>
        </p:blipFill>
        <p:spPr>
          <a:xfrm>
            <a:off x="6834188" y="622300"/>
            <a:ext cx="5187950" cy="4818063"/>
          </a:xfrm>
          <a:prstGeom prst="rect">
            <a:avLst/>
          </a:prstGeom>
          <a:noFill/>
          <a:ln w="9525">
            <a:noFill/>
          </a:ln>
        </p:spPr>
      </p:pic>
      <p:sp>
        <p:nvSpPr>
          <p:cNvPr id="4" name="Freeform: Shape 3"/>
          <p:cNvSpPr/>
          <p:nvPr/>
        </p:nvSpPr>
        <p:spPr>
          <a:xfrm>
            <a:off x="214313" y="3660775"/>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Freeform: Shape 4"/>
          <p:cNvSpPr/>
          <p:nvPr/>
        </p:nvSpPr>
        <p:spPr>
          <a:xfrm>
            <a:off x="284163" y="4446588"/>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5:</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533400" y="622300"/>
            <a:ext cx="6781800" cy="4894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Sơ đồ tóm tắt cơ sở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học giải thích hiện tượng di truyền hai tính trạng của thí nghiệm Morgan.</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A. Hình vẽ:</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B. Nhóm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tham quá trình dựa trên hình vẽ gồm:</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	+ 200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sinh dục đực phân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theo hình H.</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	+ 200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sinh dục đực phân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theo hình L.</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Có bao nhiêu nhận định sau đây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Đúng?</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I. Giao tử hoán vị sinh ra: Bv : bV lần lượt 200 : 200.</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II. Số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ở giai đoạn H3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400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III. Số giao tử liên kết:  BV : bv lần lượt 600 : 600</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IV. Tần số hoán vị gene của nhóm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12,5%.</a:t>
            </a:r>
          </a:p>
          <a:p>
            <a:pPr marL="358775" lvl="0" indent="-358775" algn="just" defTabSz="914400">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A. 1. 	B. 2.	C. 3.	D. 4.</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pic>
        <p:nvPicPr>
          <p:cNvPr id="174084" name="Picture 1"/>
          <p:cNvPicPr>
            <a:picLocks noChangeAspect="1"/>
          </p:cNvPicPr>
          <p:nvPr/>
        </p:nvPicPr>
        <p:blipFill>
          <a:blip r:embed="rId2"/>
          <a:stretch>
            <a:fillRect/>
          </a:stretch>
        </p:blipFill>
        <p:spPr>
          <a:xfrm>
            <a:off x="7315200" y="800100"/>
            <a:ext cx="4783138" cy="5257800"/>
          </a:xfrm>
          <a:prstGeom prst="rect">
            <a:avLst/>
          </a:prstGeom>
          <a:noFill/>
          <a:ln w="9525">
            <a:noFill/>
          </a:ln>
        </p:spPr>
      </p:pic>
      <p:sp>
        <p:nvSpPr>
          <p:cNvPr id="4" name="Freeform: Shape 3"/>
          <p:cNvSpPr/>
          <p:nvPr/>
        </p:nvSpPr>
        <p:spPr>
          <a:xfrm>
            <a:off x="393700" y="37338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Freeform: Shape 4"/>
          <p:cNvSpPr/>
          <p:nvPr/>
        </p:nvSpPr>
        <p:spPr>
          <a:xfrm>
            <a:off x="409575" y="4116388"/>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Freeform: Shape 5"/>
          <p:cNvSpPr/>
          <p:nvPr/>
        </p:nvSpPr>
        <p:spPr>
          <a:xfrm>
            <a:off x="2362200" y="5230813"/>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Freeform: Shape 6"/>
          <p:cNvSpPr/>
          <p:nvPr/>
        </p:nvSpPr>
        <p:spPr>
          <a:xfrm>
            <a:off x="393700" y="4467225"/>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6:</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93713" y="622300"/>
            <a:ext cx="9869487" cy="37861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Nhận định sau đây về di truyền liên kết ho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 to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 (liên kết gene) l</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sai?</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A. Các gene gần nhau trên cùng một nhiễm sắc thể có xu hướng di truyền cùng nhau.</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B. Hiện tượng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thường xảy ra sự trao đổi chéo giữa 2 trong 4 chromatid ở kì đầu của giảm phân 1.</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C. Số nhóm liên kết tương đương với số nhiễm sắc thể khác nhau trong một bộ nhiễm sắc thể.</a:t>
            </a: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D. Tập  hợp các gene liên kết thuộc mỗi cặp nhiễm sắc thể tương đồng tạo th</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nh một nhóm liên kết.</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347663" y="1524000"/>
            <a:ext cx="292100"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Freeform: Shape 1"/>
          <p:cNvSpPr/>
          <p:nvPr/>
        </p:nvSpPr>
        <p:spPr>
          <a:xfrm>
            <a:off x="265113" y="296545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Freeform: Shape 3"/>
          <p:cNvSpPr/>
          <p:nvPr/>
        </p:nvSpPr>
        <p:spPr>
          <a:xfrm>
            <a:off x="349250" y="38100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88" y="304800"/>
            <a:ext cx="6030912" cy="3107690"/>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pt-BR" altLang="x-none" sz="2800" b="1" dirty="0">
                <a:solidFill>
                  <a:srgbClr val="FF0000"/>
                </a:solidFill>
                <a:latin typeface="Times New Roman" panose="02020603050405020304" pitchFamily="18" charset="0"/>
                <a:cs typeface="Times New Roman" panose="02020603050405020304" pitchFamily="18" charset="0"/>
              </a:rPr>
              <a:t>1. Di truyền giới tính</a:t>
            </a:r>
            <a:endParaRPr sz="28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Aft>
                <a:spcPct val="0"/>
              </a:spcAft>
              <a:buClrTx/>
              <a:buSzTx/>
              <a:buFont typeface="Wingdings 3" panose="05040102010807070707" pitchFamily="18" charset="2"/>
              <a:buNone/>
            </a:pPr>
            <a:r>
              <a:rPr lang="en-US" altLang="en-US" sz="2800" b="1" dirty="0">
                <a:solidFill>
                  <a:srgbClr val="FF0000"/>
                </a:solidFill>
                <a:latin typeface="Times New Roman" panose="02020603050405020304" pitchFamily="18" charset="0"/>
                <a:cs typeface="Times New Roman" panose="02020603050405020304" pitchFamily="18" charset="0"/>
              </a:rPr>
              <a:t>VD1</a:t>
            </a:r>
            <a:r>
              <a:rPr lang="vi-VN" altLang="en-US" sz="2800" b="1" dirty="0">
                <a:solidFill>
                  <a:srgbClr val="FF0000"/>
                </a:solidFill>
                <a:latin typeface="Times New Roman" panose="02020603050405020304" pitchFamily="18" charset="0"/>
                <a:cs typeface="Times New Roman" panose="02020603050405020304" pitchFamily="18" charset="0"/>
              </a:rPr>
              <a:t>-</a:t>
            </a:r>
            <a:r>
              <a:rPr lang="vi-VN" altLang="en-US" sz="2800" b="1" dirty="0">
                <a:solidFill>
                  <a:srgbClr val="FFFF00"/>
                </a:solidFill>
                <a:latin typeface="Times New Roman" panose="02020603050405020304" pitchFamily="18" charset="0"/>
                <a:cs typeface="Times New Roman" panose="02020603050405020304" pitchFamily="18" charset="0"/>
              </a:rPr>
              <a:t> Kí hiệu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ở người 1, 2?</a:t>
            </a:r>
            <a:r>
              <a:rPr lang="en-US" altLang="vi-VN" sz="2800" b="1" dirty="0">
                <a:solidFill>
                  <a:srgbClr val="FFFF00"/>
                </a:solidFill>
                <a:latin typeface="Times New Roman" panose="02020603050405020304" pitchFamily="18" charset="0"/>
                <a:cs typeface="Times New Roman" panose="02020603050405020304" pitchFamily="18" charset="0"/>
              </a:rPr>
              <a:t>( nhóm 1,2)</a:t>
            </a:r>
            <a:endParaRPr lang="vi-VN" altLang="en-US" sz="28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Aft>
                <a:spcPct val="0"/>
              </a:spcAft>
              <a:buClrTx/>
              <a:buSzTx/>
              <a:buFont typeface="Wingdings 3" panose="05040102010807070707" pitchFamily="18" charset="2"/>
              <a:buNone/>
            </a:pPr>
            <a:r>
              <a:rPr lang="vi-VN" altLang="en-US" sz="2800" b="1" dirty="0">
                <a:solidFill>
                  <a:srgbClr val="FFFF00"/>
                </a:solidFill>
                <a:latin typeface="Times New Roman" panose="02020603050405020304" pitchFamily="18" charset="0"/>
                <a:cs typeface="Times New Roman" panose="02020603050405020304" pitchFamily="18" charset="0"/>
              </a:rPr>
              <a:t>- Người 1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2 cho giao tử  3,4, 5 mang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a:t>
            </a:r>
          </a:p>
          <a:p>
            <a:pPr marL="0" lvl="0" indent="0" algn="just" eaLnBrk="1" hangingPunct="1">
              <a:spcAft>
                <a:spcPct val="0"/>
              </a:spcAft>
              <a:buClrTx/>
              <a:buSzTx/>
              <a:buFont typeface="Wingdings 3" panose="05040102010807070707" pitchFamily="18" charset="2"/>
              <a:buNone/>
            </a:pPr>
            <a:r>
              <a:rPr lang="vi-VN" altLang="en-US" sz="2800" b="1" dirty="0">
                <a:solidFill>
                  <a:srgbClr val="FFFF00"/>
                </a:solidFill>
                <a:latin typeface="Times New Roman" panose="02020603050405020304" pitchFamily="18" charset="0"/>
                <a:cs typeface="Times New Roman" panose="02020603050405020304" pitchFamily="18" charset="0"/>
              </a:rPr>
              <a:t>- Người F1 số 6, 7 có tế b</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 mang bộ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a:t>
            </a:r>
            <a:endParaRPr lang="vi-VN" altLang="en-US" sz="2800" b="1" dirty="0">
              <a:solidFill>
                <a:srgbClr val="FFFF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4688" y="3875088"/>
            <a:ext cx="6030912" cy="2676525"/>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en-US" altLang="en-US" sz="2800" b="1" dirty="0">
                <a:solidFill>
                  <a:srgbClr val="FF0000"/>
                </a:solidFill>
                <a:latin typeface="Times New Roman" panose="02020603050405020304" pitchFamily="18" charset="0"/>
                <a:cs typeface="Times New Roman" panose="02020603050405020304" pitchFamily="18" charset="0"/>
              </a:rPr>
              <a:t>VD2</a:t>
            </a:r>
            <a:r>
              <a:rPr lang="vi-VN" altLang="en-US" sz="2800" b="1" dirty="0">
                <a:solidFill>
                  <a:srgbClr val="FF0000"/>
                </a:solidFill>
                <a:latin typeface="Times New Roman" panose="02020603050405020304" pitchFamily="18" charset="0"/>
                <a:cs typeface="Times New Roman" panose="02020603050405020304" pitchFamily="18" charset="0"/>
              </a:rPr>
              <a:t>-</a:t>
            </a:r>
            <a:r>
              <a:rPr lang="vi-VN" altLang="en-US" sz="2800" b="1" dirty="0">
                <a:solidFill>
                  <a:srgbClr val="FFFF00"/>
                </a:solidFill>
                <a:latin typeface="Times New Roman" panose="02020603050405020304" pitchFamily="18" charset="0"/>
                <a:cs typeface="Times New Roman" panose="02020603050405020304" pitchFamily="18" charset="0"/>
              </a:rPr>
              <a:t> Kí hiệu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ở g</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1, 2?</a:t>
            </a:r>
            <a:r>
              <a:rPr lang="en-US" altLang="vi-VN" sz="2800" b="1" dirty="0">
                <a:solidFill>
                  <a:srgbClr val="FFFF00"/>
                </a:solidFill>
                <a:latin typeface="Times New Roman" panose="02020603050405020304" pitchFamily="18" charset="0"/>
                <a:cs typeface="Times New Roman" panose="02020603050405020304" pitchFamily="18" charset="0"/>
              </a:rPr>
              <a:t>( nhóm 3,4)</a:t>
            </a:r>
            <a:endParaRPr lang="vi-VN" altLang="en-US" sz="28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spcAft>
                <a:spcPct val="0"/>
              </a:spcAft>
              <a:buClrTx/>
              <a:buSzTx/>
              <a:buFont typeface="Wingdings 3" panose="05040102010807070707" pitchFamily="18" charset="2"/>
              <a:buNone/>
            </a:pPr>
            <a:r>
              <a:rPr lang="vi-VN" altLang="en-US" sz="2800" b="1" dirty="0">
                <a:solidFill>
                  <a:srgbClr val="FFFF00"/>
                </a:solidFill>
                <a:latin typeface="Times New Roman" panose="02020603050405020304" pitchFamily="18" charset="0"/>
                <a:cs typeface="Times New Roman" panose="02020603050405020304" pitchFamily="18" charset="0"/>
              </a:rPr>
              <a:t>- G</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1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2 cho giao tử  3,4, 5 mang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a:t>
            </a:r>
          </a:p>
          <a:p>
            <a:pPr marL="0" lvl="0" indent="0" algn="just" eaLnBrk="1" hangingPunct="1">
              <a:spcAft>
                <a:spcPct val="0"/>
              </a:spcAft>
              <a:buClrTx/>
              <a:buSzTx/>
              <a:buFont typeface="Wingdings 3" panose="05040102010807070707" pitchFamily="18" charset="2"/>
              <a:buNone/>
            </a:pPr>
            <a:r>
              <a:rPr lang="vi-VN" altLang="en-US" sz="2800" b="1" dirty="0">
                <a:solidFill>
                  <a:srgbClr val="FFFF00"/>
                </a:solidFill>
                <a:latin typeface="Times New Roman" panose="02020603050405020304" pitchFamily="18" charset="0"/>
                <a:cs typeface="Times New Roman" panose="02020603050405020304" pitchFamily="18" charset="0"/>
              </a:rPr>
              <a:t>- G</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F1 số 6, 7 có tế b</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 mang bộ NST thường v</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800" b="1" dirty="0">
                <a:solidFill>
                  <a:srgbClr val="FFFF00"/>
                </a:solidFill>
                <a:latin typeface="Times New Roman" panose="02020603050405020304" pitchFamily="18" charset="0"/>
                <a:ea typeface="Times New Roman" panose="02020603050405020304" pitchFamily="18" charset="0"/>
              </a:rPr>
              <a:t>à</a:t>
            </a:r>
            <a:r>
              <a:rPr lang="vi-VN" altLang="en-US" sz="2800" b="1" dirty="0">
                <a:solidFill>
                  <a:srgbClr val="FFFF00"/>
                </a:solidFill>
                <a:latin typeface="Times New Roman" panose="02020603050405020304" pitchFamily="18" charset="0"/>
                <a:cs typeface="Times New Roman" panose="02020603050405020304" pitchFamily="18" charset="0"/>
              </a:rPr>
              <a:t>o?</a:t>
            </a:r>
            <a:endParaRPr lang="vi-VN" altLang="en-US" sz="2800" b="1" dirty="0">
              <a:solidFill>
                <a:srgbClr val="FFFF00"/>
              </a:solidFill>
              <a:latin typeface="Times New Roman" panose="02020603050405020304" pitchFamily="18" charset="0"/>
              <a:ea typeface="Times New Roman" panose="02020603050405020304" pitchFamily="18" charset="0"/>
            </a:endParaRPr>
          </a:p>
        </p:txBody>
      </p:sp>
      <p:pic>
        <p:nvPicPr>
          <p:cNvPr id="118788" name="Picture 6"/>
          <p:cNvPicPr>
            <a:picLocks noChangeAspect="1"/>
          </p:cNvPicPr>
          <p:nvPr/>
        </p:nvPicPr>
        <p:blipFill>
          <a:blip r:embed="rId2"/>
          <a:stretch>
            <a:fillRect/>
          </a:stretch>
        </p:blipFill>
        <p:spPr>
          <a:xfrm>
            <a:off x="7315200" y="152400"/>
            <a:ext cx="4419600" cy="3082925"/>
          </a:xfrm>
          <a:prstGeom prst="rect">
            <a:avLst/>
          </a:prstGeom>
          <a:noFill/>
          <a:ln w="9525">
            <a:noFill/>
          </a:ln>
        </p:spPr>
      </p:pic>
      <p:pic>
        <p:nvPicPr>
          <p:cNvPr id="118789" name="Picture 7"/>
          <p:cNvPicPr>
            <a:picLocks noChangeAspect="1"/>
          </p:cNvPicPr>
          <p:nvPr/>
        </p:nvPicPr>
        <p:blipFill>
          <a:blip r:embed="rId3"/>
          <a:stretch>
            <a:fillRect/>
          </a:stretch>
        </p:blipFill>
        <p:spPr>
          <a:xfrm>
            <a:off x="7315200" y="3581400"/>
            <a:ext cx="4419600" cy="2971800"/>
          </a:xfrm>
          <a:prstGeom prst="rect">
            <a:avLst/>
          </a:prstGeom>
          <a:noFill/>
          <a:ln w="9525">
            <a:noFill/>
          </a:ln>
        </p:spPr>
      </p:pic>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6781800" cy="6494463"/>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Font typeface="Wingdings 3" panose="05040102010807070707" pitchFamily="18" charset="2"/>
              <a:buNone/>
            </a:pPr>
            <a:r>
              <a:rPr lang="en-US" altLang="en-US" sz="2600" b="1" dirty="0">
                <a:solidFill>
                  <a:srgbClr val="FFFF00"/>
                </a:solidFill>
                <a:latin typeface="Times New Roman" panose="02020603050405020304" pitchFamily="18" charset="0"/>
                <a:cs typeface="Times New Roman" panose="02020603050405020304" pitchFamily="18" charset="0"/>
              </a:rPr>
              <a:t>VD1:</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Kí hiệu NST thường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giới tính ở người 1, 2?</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(1).  2n  = 44A + XX</a:t>
            </a:r>
          </a:p>
          <a:p>
            <a:pPr marL="0" lvl="0" indent="0" algn="just" eaLnBrk="1" hangingPunct="1">
              <a:spcAft>
                <a:spcPct val="0"/>
              </a:spcAft>
              <a:buClrTx/>
              <a:buSzTx/>
              <a:buFont typeface="Wingdings 3" panose="05040102010807070707" pitchFamily="18" charset="2"/>
              <a:buNone/>
            </a:pPr>
            <a:r>
              <a:rPr lang="vi-VN" altLang="en-US" sz="2600" b="1" dirty="0">
                <a:latin typeface="Times New Roman" panose="02020603050405020304" pitchFamily="18" charset="0"/>
                <a:cs typeface="Times New Roman" panose="02020603050405020304" pitchFamily="18" charset="0"/>
              </a:rPr>
              <a:t>	(2).  2n = 44A + XY</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Người 1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2 cho giao tử  3,4, 5 mang NST thường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o?</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(1).  (2n  = 44A + XX) qua giảm phân cho giao tử (3) =  100% (n = 22A + X) </a:t>
            </a:r>
          </a:p>
          <a:p>
            <a:pPr marL="0" lvl="0" indent="0" algn="just" eaLnBrk="1" hangingPunct="1">
              <a:spcAft>
                <a:spcPct val="0"/>
              </a:spcAft>
              <a:buClrTx/>
              <a:buSzTx/>
              <a:buFont typeface="Wingdings 3" panose="05040102010807070707" pitchFamily="18" charset="2"/>
              <a:buNone/>
            </a:pPr>
            <a:r>
              <a:rPr lang="vi-VN" altLang="en-US" sz="2600" b="1" dirty="0">
                <a:latin typeface="Times New Roman" panose="02020603050405020304" pitchFamily="18" charset="0"/>
                <a:cs typeface="Times New Roman" panose="02020603050405020304" pitchFamily="18" charset="0"/>
              </a:rPr>
              <a:t>	(2).  (2n  = 76A + XY) qua giảm phân cho giao tử (4) : (5) = </a:t>
            </a:r>
            <a:r>
              <a:rPr lang="vi-VN" altLang="en-US" sz="2600" b="1" dirty="0">
                <a:latin typeface="Times New Roman" panose="02020603050405020304" pitchFamily="18" charset="0"/>
                <a:ea typeface="Times New Roman" panose="02020603050405020304" pitchFamily="18" charset="0"/>
              </a:rPr>
              <a:t>½</a:t>
            </a:r>
            <a:r>
              <a:rPr lang="vi-VN" altLang="en-US" sz="2600" b="1" dirty="0">
                <a:latin typeface="Times New Roman" panose="02020603050405020304" pitchFamily="18" charset="0"/>
                <a:cs typeface="Times New Roman" panose="02020603050405020304" pitchFamily="18" charset="0"/>
              </a:rPr>
              <a:t> (n = 22A + X) : </a:t>
            </a:r>
            <a:r>
              <a:rPr lang="vi-VN" altLang="en-US" sz="2600" b="1" dirty="0">
                <a:latin typeface="Times New Roman" panose="02020603050405020304" pitchFamily="18" charset="0"/>
                <a:ea typeface="Times New Roman" panose="02020603050405020304" pitchFamily="18" charset="0"/>
              </a:rPr>
              <a:t>½</a:t>
            </a:r>
            <a:r>
              <a:rPr lang="vi-VN" altLang="en-US" sz="2600" b="1" dirty="0">
                <a:latin typeface="Times New Roman" panose="02020603050405020304" pitchFamily="18" charset="0"/>
                <a:cs typeface="Times New Roman" panose="02020603050405020304" pitchFamily="18" charset="0"/>
              </a:rPr>
              <a:t> (n = 22A + Y)</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Người F1 số 6, 7 có tế b</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o mang bộ NST thường v</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 giới tính như thế n</a:t>
            </a:r>
            <a:r>
              <a:rPr lang="vi-VN" altLang="en-US" sz="2600" b="1" dirty="0">
                <a:solidFill>
                  <a:srgbClr val="FFFF00"/>
                </a:solidFill>
                <a:latin typeface="Times New Roman" panose="02020603050405020304" pitchFamily="18" charset="0"/>
                <a:ea typeface="Times New Roman" panose="02020603050405020304" pitchFamily="18" charset="0"/>
              </a:rPr>
              <a:t>à</a:t>
            </a:r>
            <a:r>
              <a:rPr lang="vi-VN" altLang="en-US" sz="2600" b="1" dirty="0">
                <a:solidFill>
                  <a:srgbClr val="FFFF00"/>
                </a:solidFill>
                <a:latin typeface="Times New Roman" panose="02020603050405020304" pitchFamily="18" charset="0"/>
                <a:cs typeface="Times New Roman" panose="02020603050405020304" pitchFamily="18" charset="0"/>
              </a:rPr>
              <a:t>o?</a:t>
            </a:r>
          </a:p>
          <a:p>
            <a:pPr marL="0" lvl="0" indent="0" algn="just" eaLnBrk="1" hangingPunct="1">
              <a:spcAft>
                <a:spcPct val="0"/>
              </a:spcAft>
              <a:buClrTx/>
              <a:buSzTx/>
              <a:buFont typeface="Wingdings 3" panose="05040102010807070707" pitchFamily="18" charset="2"/>
              <a:buNone/>
            </a:pPr>
            <a:r>
              <a:rPr lang="vi-VN" altLang="en-US" sz="2600" b="1" dirty="0">
                <a:solidFill>
                  <a:srgbClr val="FFFF00"/>
                </a:solidFill>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(6) : (7) =  </a:t>
            </a:r>
            <a:r>
              <a:rPr lang="vi-VN" altLang="en-US" sz="2600" b="1" dirty="0">
                <a:latin typeface="Times New Roman" panose="02020603050405020304" pitchFamily="18" charset="0"/>
                <a:ea typeface="Times New Roman" panose="02020603050405020304" pitchFamily="18" charset="0"/>
              </a:rPr>
              <a:t>½</a:t>
            </a:r>
            <a:r>
              <a:rPr lang="vi-VN" altLang="en-US" sz="2600" b="1" dirty="0">
                <a:latin typeface="Times New Roman" panose="02020603050405020304" pitchFamily="18" charset="0"/>
                <a:cs typeface="Times New Roman" panose="02020603050405020304" pitchFamily="18" charset="0"/>
              </a:rPr>
              <a:t> (2n  = 44A + XX) : </a:t>
            </a:r>
            <a:r>
              <a:rPr lang="vi-VN" altLang="en-US" sz="2600" b="1" dirty="0">
                <a:latin typeface="Times New Roman" panose="02020603050405020304" pitchFamily="18" charset="0"/>
                <a:ea typeface="Times New Roman" panose="02020603050405020304" pitchFamily="18" charset="0"/>
              </a:rPr>
              <a:t>½</a:t>
            </a:r>
            <a:r>
              <a:rPr lang="vi-VN" altLang="en-US" sz="2600" b="1" dirty="0">
                <a:latin typeface="Times New Roman" panose="02020603050405020304" pitchFamily="18" charset="0"/>
                <a:cs typeface="Times New Roman" panose="02020603050405020304" pitchFamily="18" charset="0"/>
              </a:rPr>
              <a:t> (2n = 44A + XY)</a:t>
            </a:r>
            <a:endParaRPr lang="vi-VN" altLang="en-US" sz="2600" b="1" dirty="0">
              <a:latin typeface="Times New Roman" panose="02020603050405020304" pitchFamily="18" charset="0"/>
              <a:ea typeface="Times New Roman" panose="02020603050405020304" pitchFamily="18" charset="0"/>
            </a:endParaRPr>
          </a:p>
        </p:txBody>
      </p:sp>
      <p:pic>
        <p:nvPicPr>
          <p:cNvPr id="120835" name="Picture 3"/>
          <p:cNvPicPr>
            <a:picLocks noChangeAspect="1"/>
          </p:cNvPicPr>
          <p:nvPr/>
        </p:nvPicPr>
        <p:blipFill>
          <a:blip r:embed="rId2"/>
          <a:stretch>
            <a:fillRect/>
          </a:stretch>
        </p:blipFill>
        <p:spPr>
          <a:xfrm>
            <a:off x="7010400" y="546100"/>
            <a:ext cx="5029200" cy="58547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2563"/>
            <a:ext cx="6324600" cy="584200"/>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vi-VN" altLang="en-US" sz="3200" b="1" dirty="0">
                <a:latin typeface="Times New Roman" panose="02020603050405020304" pitchFamily="18" charset="0"/>
                <a:cs typeface="Times New Roman" panose="02020603050405020304" pitchFamily="18" charset="0"/>
              </a:rPr>
              <a:t> </a:t>
            </a:r>
            <a:endParaRPr lang="vi-VN" altLang="en-US" sz="3200" b="1" dirty="0">
              <a:latin typeface="Times New Roman" panose="02020603050405020304" pitchFamily="18" charset="0"/>
              <a:ea typeface="Times New Roman" panose="02020603050405020304" pitchFamily="18" charset="0"/>
            </a:endParaRPr>
          </a:p>
        </p:txBody>
      </p:sp>
      <p:pic>
        <p:nvPicPr>
          <p:cNvPr id="121859" name="Picture 3"/>
          <p:cNvPicPr>
            <a:picLocks noChangeAspect="1"/>
          </p:cNvPicPr>
          <p:nvPr/>
        </p:nvPicPr>
        <p:blipFill>
          <a:blip r:embed="rId2"/>
          <a:stretch>
            <a:fillRect/>
          </a:stretch>
        </p:blipFill>
        <p:spPr>
          <a:xfrm>
            <a:off x="8305800" y="609600"/>
            <a:ext cx="3886200" cy="5105400"/>
          </a:xfrm>
          <a:prstGeom prst="rect">
            <a:avLst/>
          </a:prstGeom>
          <a:noFill/>
          <a:ln w="9525">
            <a:noFill/>
          </a:ln>
        </p:spPr>
      </p:pic>
      <p:sp>
        <p:nvSpPr>
          <p:cNvPr id="3" name="Rectangle 2"/>
          <p:cNvSpPr/>
          <p:nvPr/>
        </p:nvSpPr>
        <p:spPr>
          <a:xfrm>
            <a:off x="609600" y="381000"/>
            <a:ext cx="7696200" cy="5878513"/>
          </a:xfrm>
          <a:prstGeom prst="rect">
            <a:avLst/>
          </a:prstGeom>
        </p:spPr>
        <p:txBody>
          <a:bodyPr wrap="square">
            <a:spAutoFit/>
          </a:bodyPr>
          <a:lstStyle/>
          <a:p>
            <a:pPr>
              <a:lnSpc>
                <a:spcPct val="117000"/>
              </a:lnSpc>
            </a:pPr>
            <a:r>
              <a:rPr sz="2400" b="1" dirty="0">
                <a:solidFill>
                  <a:srgbClr val="FF0000"/>
                </a:solidFill>
                <a:latin typeface="Times New Roman" panose="02020603050405020304" pitchFamily="18" charset="0"/>
                <a:cs typeface="Segoe UI" panose="020B0502040204020203" pitchFamily="34" charset="0"/>
              </a:rPr>
              <a:t>VD2. </a:t>
            </a:r>
            <a:r>
              <a:rPr lang="vi-VN" altLang="x-none" sz="2400" b="1" dirty="0">
                <a:latin typeface="Times New Roman" panose="02020603050405020304" pitchFamily="18" charset="0"/>
                <a:cs typeface="Segoe UI" panose="020B0502040204020203" pitchFamily="34" charset="0"/>
              </a:rPr>
              <a:t>- Kí hiệu NST thường v</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 giới tính ở người 1, 2?</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(1).  2n  = 22A + XX</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(2).  2n = 22A + XO</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Người 1 v</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 2 cho giao tử  3,4, 5 mang NST thường v</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 giới tính như thế n</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o?</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(1).  (2n  = 22A + XX) qua giảm phân cho giao tử (3) =  100% (n = 11A + X) </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(2).  (2n  = 22A + XO) qua giảm phân cho giao tử (4) : (5) = </a:t>
            </a:r>
            <a:r>
              <a:rPr lang="vi-VN" altLang="x-none" sz="2400" b="1" dirty="0">
                <a:latin typeface="Times New Roman" panose="02020603050405020304" pitchFamily="18" charset="0"/>
                <a:ea typeface="Segoe UI" panose="020B0502040204020203" pitchFamily="34" charset="0"/>
              </a:rPr>
              <a:t>½</a:t>
            </a:r>
            <a:r>
              <a:rPr lang="vi-VN" altLang="x-none" sz="2400" b="1" dirty="0">
                <a:latin typeface="Times New Roman" panose="02020603050405020304" pitchFamily="18" charset="0"/>
                <a:cs typeface="Segoe UI" panose="020B0502040204020203" pitchFamily="34" charset="0"/>
              </a:rPr>
              <a:t> (n = 11A + X) : </a:t>
            </a:r>
            <a:r>
              <a:rPr lang="vi-VN" altLang="x-none" sz="2400" b="1" dirty="0">
                <a:latin typeface="Times New Roman" panose="02020603050405020304" pitchFamily="18" charset="0"/>
                <a:ea typeface="Segoe UI" panose="020B0502040204020203" pitchFamily="34" charset="0"/>
              </a:rPr>
              <a:t>½</a:t>
            </a:r>
            <a:r>
              <a:rPr lang="vi-VN" altLang="x-none" sz="2400" b="1" dirty="0">
                <a:latin typeface="Times New Roman" panose="02020603050405020304" pitchFamily="18" charset="0"/>
                <a:cs typeface="Segoe UI" panose="020B0502040204020203" pitchFamily="34" charset="0"/>
              </a:rPr>
              <a:t> (n = 11A + O)</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Người F</a:t>
            </a:r>
            <a:r>
              <a:rPr lang="vi-VN" altLang="x-none" sz="2400" b="1" baseline="-25000" dirty="0">
                <a:latin typeface="Times New Roman" panose="02020603050405020304" pitchFamily="18" charset="0"/>
                <a:cs typeface="Segoe UI" panose="020B0502040204020203" pitchFamily="34" charset="0"/>
              </a:rPr>
              <a:t>1</a:t>
            </a:r>
            <a:r>
              <a:rPr lang="vi-VN" altLang="x-none" sz="2400" b="1" dirty="0">
                <a:latin typeface="Times New Roman" panose="02020603050405020304" pitchFamily="18" charset="0"/>
                <a:cs typeface="Segoe UI" panose="020B0502040204020203" pitchFamily="34" charset="0"/>
              </a:rPr>
              <a:t> số 6, 7 có tế b</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o mang bộ NST thường v</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 giới tính như thế n</a:t>
            </a:r>
            <a:r>
              <a:rPr lang="vi-VN" altLang="x-none" sz="2400" b="1" dirty="0">
                <a:latin typeface="Times New Roman" panose="02020603050405020304" pitchFamily="18" charset="0"/>
                <a:ea typeface="Segoe UI" panose="020B0502040204020203" pitchFamily="34" charset="0"/>
              </a:rPr>
              <a:t>à</a:t>
            </a:r>
            <a:r>
              <a:rPr lang="vi-VN" altLang="x-none" sz="2400" b="1" dirty="0">
                <a:latin typeface="Times New Roman" panose="02020603050405020304" pitchFamily="18" charset="0"/>
                <a:cs typeface="Segoe UI" panose="020B0502040204020203" pitchFamily="34" charset="0"/>
              </a:rPr>
              <a:t>o?</a:t>
            </a:r>
            <a:endParaRPr sz="2400" b="1" dirty="0">
              <a:latin typeface="Segoe UI" panose="020B0502040204020203" pitchFamily="34" charset="0"/>
              <a:cs typeface="Segoe UI" panose="020B0502040204020203" pitchFamily="34" charset="0"/>
            </a:endParaRPr>
          </a:p>
          <a:p>
            <a:pPr>
              <a:lnSpc>
                <a:spcPct val="117000"/>
              </a:lnSpc>
            </a:pPr>
            <a:r>
              <a:rPr lang="vi-VN" altLang="x-none" sz="2400" b="1" dirty="0">
                <a:latin typeface="Times New Roman" panose="02020603050405020304" pitchFamily="18" charset="0"/>
                <a:cs typeface="Segoe UI" panose="020B0502040204020203" pitchFamily="34" charset="0"/>
              </a:rPr>
              <a:t>	(6) : (7) =  </a:t>
            </a:r>
            <a:r>
              <a:rPr lang="vi-VN" altLang="x-none" sz="2400" b="1" dirty="0">
                <a:latin typeface="Times New Roman" panose="02020603050405020304" pitchFamily="18" charset="0"/>
                <a:ea typeface="Segoe UI" panose="020B0502040204020203" pitchFamily="34" charset="0"/>
              </a:rPr>
              <a:t>½</a:t>
            </a:r>
            <a:r>
              <a:rPr lang="vi-VN" altLang="x-none" sz="2400" b="1" dirty="0">
                <a:latin typeface="Times New Roman" panose="02020603050405020304" pitchFamily="18" charset="0"/>
                <a:cs typeface="Segoe UI" panose="020B0502040204020203" pitchFamily="34" charset="0"/>
              </a:rPr>
              <a:t> (2n  = 22A + XX) : </a:t>
            </a:r>
            <a:r>
              <a:rPr lang="vi-VN" altLang="x-none" sz="2400" b="1" dirty="0">
                <a:latin typeface="Times New Roman" panose="02020603050405020304" pitchFamily="18" charset="0"/>
                <a:ea typeface="Segoe UI" panose="020B0502040204020203" pitchFamily="34" charset="0"/>
              </a:rPr>
              <a:t>½</a:t>
            </a:r>
            <a:r>
              <a:rPr lang="vi-VN" altLang="x-none" sz="2400" b="1" dirty="0">
                <a:latin typeface="Times New Roman" panose="02020603050405020304" pitchFamily="18" charset="0"/>
                <a:cs typeface="Segoe UI" panose="020B0502040204020203" pitchFamily="34" charset="0"/>
              </a:rPr>
              <a:t> (2n =22 + XO)</a:t>
            </a:r>
            <a:endParaRPr sz="2400" b="1" dirty="0">
              <a:latin typeface="Segoe UI" panose="020B0502040204020203" pitchFamily="34" charset="0"/>
              <a:cs typeface="Segoe UI" panose="020B0502040204020203" pitchFamily="34" charset="0"/>
            </a:endParaRPr>
          </a:p>
          <a:p>
            <a:pPr>
              <a:lnSpc>
                <a:spcPct val="117000"/>
              </a:lnSpc>
            </a:pPr>
            <a:r>
              <a:rPr lang="vi-VN" altLang="x-none" dirty="0">
                <a:latin typeface="Times New Roman" panose="02020603050405020304" pitchFamily="18" charset="0"/>
                <a:cs typeface="Segoe UI" panose="020B0502040204020203" pitchFamily="34" charset="0"/>
              </a:rPr>
              <a:t>	</a:t>
            </a:r>
            <a:endParaRPr sz="1200" dirty="0">
              <a:latin typeface="Segoe UI" panose="020B0502040204020203" pitchFamily="34" charset="0"/>
              <a:cs typeface="Segoe UI" panose="020B0502040204020203" pitchFamily="34" charset="0"/>
            </a:endParaRPr>
          </a:p>
          <a:p>
            <a:r>
              <a:rPr lang="vi-VN" altLang="x-none" dirty="0">
                <a:latin typeface="Times New Roman" panose="02020603050405020304" pitchFamily="18" charset="0"/>
                <a:cs typeface="Arial" panose="020B0604020202020204" pitchFamily="34" charset="0"/>
              </a:rPr>
              <a:t>	</a:t>
            </a:r>
            <a:endParaRPr dirty="0">
              <a:latin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12775"/>
            <a:ext cx="4708525" cy="5632450"/>
          </a:xfrm>
          <a:prstGeom prst="rect">
            <a:avLst/>
          </a:prstGeom>
          <a:noFill/>
          <a:ln w="9525">
            <a:noFill/>
          </a:ln>
        </p:spPr>
        <p:txBody>
          <a:bodyPr>
            <a:spAutoFit/>
          </a:bodyPr>
          <a:lst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stStyle>
          <a:p>
            <a:pPr marL="0" lvl="0" indent="0" algn="just" eaLnBrk="1" hangingPunct="1">
              <a:spcAft>
                <a:spcPct val="0"/>
              </a:spcAft>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Câu 1. NST giới tính l</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gì? Hãy nêu sự khác biệt giữa NST thường v</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NST giới tính.</a:t>
            </a:r>
          </a:p>
          <a:p>
            <a:pPr marL="0" lvl="0" indent="0" algn="just" eaLnBrk="1" hangingPunct="1">
              <a:spcAft>
                <a:spcPct val="0"/>
              </a:spcAft>
              <a:buClrTx/>
              <a:buSzTx/>
              <a:buNone/>
            </a:pPr>
            <a:r>
              <a:rPr lang="vi-VN" altLang="en-US" sz="3600" b="1" dirty="0">
                <a:solidFill>
                  <a:srgbClr val="FFFF00"/>
                </a:solidFill>
                <a:latin typeface="Times New Roman" panose="02020603050405020304" pitchFamily="18" charset="0"/>
                <a:cs typeface="Times New Roman" panose="02020603050405020304" pitchFamily="18" charset="0"/>
              </a:rPr>
              <a:t>Câu 2. Giải thích tại sao, theo lí thuyết, xác suất sinh con trai hoặc sinh con gái của mỗi cặp vợ chồng l</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như nhau v</a:t>
            </a:r>
            <a:r>
              <a:rPr lang="vi-VN" altLang="en-US" sz="3600" b="1" dirty="0">
                <a:solidFill>
                  <a:srgbClr val="FFFF00"/>
                </a:solidFill>
                <a:latin typeface="Times New Roman" panose="02020603050405020304" pitchFamily="18" charset="0"/>
                <a:ea typeface="Times New Roman" panose="02020603050405020304" pitchFamily="18" charset="0"/>
              </a:rPr>
              <a:t>à</a:t>
            </a:r>
            <a:r>
              <a:rPr lang="vi-VN" altLang="en-US" sz="3600" b="1" dirty="0">
                <a:solidFill>
                  <a:srgbClr val="FFFF00"/>
                </a:solidFill>
                <a:latin typeface="Times New Roman" panose="02020603050405020304" pitchFamily="18" charset="0"/>
                <a:cs typeface="Times New Roman" panose="02020603050405020304" pitchFamily="18" charset="0"/>
              </a:rPr>
              <a:t> bằng 50%.</a:t>
            </a:r>
            <a:endParaRPr lang="vi-VN" altLang="en-US" sz="3600" b="1" dirty="0">
              <a:solidFill>
                <a:srgbClr val="FFFF00"/>
              </a:solidFill>
              <a:latin typeface="Times New Roman" panose="02020603050405020304" pitchFamily="18" charset="0"/>
              <a:ea typeface="Times New Roman" panose="02020603050405020304" pitchFamily="18" charset="0"/>
            </a:endParaRPr>
          </a:p>
        </p:txBody>
      </p:sp>
      <p:pic>
        <p:nvPicPr>
          <p:cNvPr id="122883" name="Picture 2"/>
          <p:cNvPicPr>
            <a:picLocks noChangeAspect="1"/>
          </p:cNvPicPr>
          <p:nvPr/>
        </p:nvPicPr>
        <p:blipFill>
          <a:blip r:embed="rId2"/>
          <a:stretch>
            <a:fillRect/>
          </a:stretch>
        </p:blipFill>
        <p:spPr>
          <a:xfrm>
            <a:off x="6096000" y="58738"/>
            <a:ext cx="5105400" cy="6734175"/>
          </a:xfrm>
          <a:prstGeom prst="rect">
            <a:avLst/>
          </a:prstGeom>
          <a:noFill/>
          <a:ln w="9525">
            <a:noFill/>
          </a:ln>
        </p:spPr>
      </p:pic>
    </p:spTree>
  </p:cSld>
  <p:clrMapOvr>
    <a:masterClrMapping/>
  </p:clrMapOvr>
  <p:transition spd="slow">
    <p:split orient="vert"/>
  </p:transition>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26.jpeg"/></Relationships>
</file>

<file path=ppt/theme/_rels/theme13.xml.rels><?xml version="1.0" encoding="UTF-8" standalone="yes"?>
<Relationships xmlns="http://schemas.openxmlformats.org/package/2006/relationships"><Relationship Id="rId1" Type="http://schemas.openxmlformats.org/officeDocument/2006/relationships/image" Target="../media/image18.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7.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8.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2">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6558</Words>
  <Application>Microsoft Office PowerPoint</Application>
  <PresentationFormat>Widescreen</PresentationFormat>
  <Paragraphs>364</Paragraphs>
  <Slides>56</Slides>
  <Notes>2</Notes>
  <HiddenSlides>0</HiddenSlides>
  <MMClips>0</MMClips>
  <ScaleCrop>false</ScaleCrop>
  <HeadingPairs>
    <vt:vector size="8" baseType="variant">
      <vt:variant>
        <vt:lpstr>Fonts Used</vt:lpstr>
      </vt:variant>
      <vt:variant>
        <vt:i4>9</vt:i4>
      </vt:variant>
      <vt:variant>
        <vt:lpstr>Theme</vt:lpstr>
      </vt:variant>
      <vt:variant>
        <vt:i4>16</vt:i4>
      </vt:variant>
      <vt:variant>
        <vt:lpstr>Slide Titles</vt:lpstr>
      </vt:variant>
      <vt:variant>
        <vt:i4>56</vt:i4>
      </vt:variant>
      <vt:variant>
        <vt:lpstr>Custom Shows</vt:lpstr>
      </vt:variant>
      <vt:variant>
        <vt:i4>1</vt:i4>
      </vt:variant>
    </vt:vector>
  </HeadingPairs>
  <TitlesOfParts>
    <vt:vector size="82" baseType="lpstr">
      <vt:lpstr>Arial</vt:lpstr>
      <vt:lpstr>Calibri</vt:lpstr>
      <vt:lpstr>Calibri Light</vt:lpstr>
      <vt:lpstr>Calisto MT</vt:lpstr>
      <vt:lpstr>Century Gothic</vt:lpstr>
      <vt:lpstr>Segoe UI</vt:lpstr>
      <vt:lpstr>Times New Roman</vt:lpstr>
      <vt:lpstr>Wingdings 2</vt:lpstr>
      <vt:lpstr>Wingdings 3</vt:lpstr>
      <vt:lpstr>1_Office Theme</vt:lpstr>
      <vt:lpstr>3_Ion</vt:lpstr>
      <vt:lpstr>Ion</vt:lpstr>
      <vt:lpstr>1_Ion</vt:lpstr>
      <vt:lpstr>Celestial</vt:lpstr>
      <vt:lpstr>2_Ion</vt:lpstr>
      <vt:lpstr>4_Ion</vt:lpstr>
      <vt:lpstr>5_Ion</vt:lpstr>
      <vt:lpstr>1_Celestial</vt:lpstr>
      <vt:lpstr>7_Ion</vt:lpstr>
      <vt:lpstr>8_Ion</vt:lpstr>
      <vt:lpstr>9_Ion</vt:lpstr>
      <vt:lpstr>2_Celestial</vt:lpstr>
      <vt:lpstr>10_Ion</vt:lpstr>
      <vt:lpstr>Slate</vt:lpstr>
      <vt:lpstr>11_Ion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DELL 7280</cp:lastModifiedBy>
  <cp:revision>662</cp:revision>
  <dcterms:created xsi:type="dcterms:W3CDTF">2010-08-06T14:46:00Z</dcterms:created>
  <dcterms:modified xsi:type="dcterms:W3CDTF">2024-11-11T03:25:26Z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03F3C732CA0C492D958C554891FEB0EF_13</vt:lpwstr>
  </property>
  <property fmtid="{D5CDD505-2E9C-101B-9397-08002B2CF9AE}" pid="3" name="KSOProductBuildVer">
    <vt:lpwstr>1033-12.2.0.17153</vt:lpwstr>
  </property>
</Properties>
</file>