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 id="2147483678" r:id="rId4"/>
    <p:sldMasterId id="2147483696" r:id="rId5"/>
    <p:sldMasterId id="2147483714" r:id="rId6"/>
    <p:sldMasterId id="2147483732" r:id="rId7"/>
  </p:sldMasterIdLst>
  <p:notesMasterIdLst>
    <p:notesMasterId r:id="rId9"/>
  </p:notesMasterIdLst>
  <p:handoutMasterIdLst>
    <p:handoutMasterId r:id="rId32"/>
  </p:handoutMasterIdLst>
  <p:sldIdLst>
    <p:sldId id="294" r:id="rId8"/>
    <p:sldId id="678" r:id="rId10"/>
    <p:sldId id="318" r:id="rId11"/>
    <p:sldId id="764" r:id="rId12"/>
    <p:sldId id="925" r:id="rId13"/>
    <p:sldId id="842" r:id="rId14"/>
    <p:sldId id="845" r:id="rId15"/>
    <p:sldId id="908" r:id="rId16"/>
    <p:sldId id="889" r:id="rId17"/>
    <p:sldId id="890" r:id="rId18"/>
    <p:sldId id="926" r:id="rId19"/>
    <p:sldId id="910" r:id="rId20"/>
    <p:sldId id="894" r:id="rId21"/>
    <p:sldId id="911" r:id="rId22"/>
    <p:sldId id="896" r:id="rId23"/>
    <p:sldId id="897" r:id="rId24"/>
    <p:sldId id="898" r:id="rId25"/>
    <p:sldId id="899" r:id="rId26"/>
    <p:sldId id="900" r:id="rId27"/>
    <p:sldId id="901" r:id="rId28"/>
    <p:sldId id="902" r:id="rId29"/>
    <p:sldId id="886" r:id="rId30"/>
    <p:sldId id="905" r:id="rId31"/>
  </p:sldIdLst>
  <p:sldSz cx="12192000" cy="6858000"/>
  <p:notesSz cx="6858000" cy="9144000"/>
  <p:custShowLst>
    <p:custShow name="Custom Show 1" id="0">
      <p:sldLst/>
    </p:custShow>
  </p:custShowLst>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00"/>
    <a:srgbClr val="0000FF"/>
    <a:srgbClr val="CCFFCC"/>
    <a:srgbClr val="CCFF99"/>
    <a:srgbClr val="CCFF66"/>
    <a:srgbClr val="FFCC99"/>
    <a:srgbClr val="FFCC66"/>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912"/>
    <p:restoredTop sz="95255"/>
  </p:normalViewPr>
  <p:slideViewPr>
    <p:cSldViewPr showGuides="1">
      <p:cViewPr varScale="1">
        <p:scale>
          <a:sx n="62" d="100"/>
          <a:sy n="62" d="100"/>
        </p:scale>
        <p:origin x="96" y="492"/>
      </p:cViewPr>
      <p:guideLst>
        <p:guide orient="horz" pos="2160"/>
        <p:guide pos="384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27B7BC94-6893-4AFB-9E18-BFC90002E50C}"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7310FE02-DF97-4CF8-8258-93E1D83F0A5B}"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8850"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1"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0180" name="Rectangle 4"/>
          <p:cNvSpPr>
            <a:spLocks noRot="1" noTextEdit="1"/>
          </p:cNvSpPr>
          <p:nvPr>
            <p:ph type="sldImg" idx="2"/>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4"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lstStyle>
            <a:lvl1pPr algn="r" eaLnBrk="1" hangingPunct="1">
              <a:defRPr sz="1200" smtClean="0"/>
            </a:lvl1pPr>
          </a:lstStyle>
          <a:p>
            <a:pPr marL="0" marR="0" lvl="0" indent="0" algn="r" defTabSz="914400" rtl="0" eaLnBrk="1" fontAlgn="base" latinLnBrk="0" hangingPunct="1">
              <a:lnSpc>
                <a:spcPct val="100000"/>
              </a:lnSpc>
              <a:spcBef>
                <a:spcPct val="0"/>
              </a:spcBef>
              <a:spcAft>
                <a:spcPct val="0"/>
              </a:spcAft>
              <a:buClrTx/>
              <a:buSzTx/>
              <a:buFontTx/>
              <a:buNone/>
              <a:defRPr/>
            </a:pPr>
            <a:fld id="{4D896341-1025-4B52-BE32-53B2E01439B6}"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Slide Image Placeholder 1"/>
          <p:cNvSpPr>
            <a:spLocks noGrp="1" noRot="1" noChangeAspect="1" noTextEdit="1"/>
          </p:cNvSpPr>
          <p:nvPr>
            <p:ph type="sldImg"/>
          </p:nvPr>
        </p:nvSpPr>
        <p:spPr/>
      </p:sp>
      <p:sp>
        <p:nvSpPr>
          <p:cNvPr id="53251" name="Notes Placeholder 2"/>
          <p:cNvSpPr>
            <a:spLocks noGrp="1"/>
          </p:cNvSpPr>
          <p:nvPr>
            <p:ph type="body" idx="1"/>
          </p:nvPr>
        </p:nvSpPr>
        <p:spPr/>
        <p:txBody>
          <a:bodyPr wrap="square" lIns="91440" tIns="45720" rIns="91440" bIns="45720" anchor="t" anchorCtr="0"/>
          <a:p>
            <a:pPr lvl="0" eaLnBrk="1" hangingPunct="1"/>
            <a:endParaRPr lang="en-US" altLang="en-US" dirty="0"/>
          </a:p>
        </p:txBody>
      </p:sp>
      <p:sp>
        <p:nvSpPr>
          <p:cNvPr id="53252"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53253" name="Date Placeholder 4"/>
          <p:cNvSpPr txBox="1">
            <a:spLocks noGrp="1"/>
          </p:cNvSpPr>
          <p:nvPr>
            <p:ph type="dt" sz="half"/>
          </p:nvPr>
        </p:nvSpPr>
        <p:spPr>
          <a:xfrm>
            <a:off x="3884613" y="0"/>
            <a:ext cx="2971800" cy="457200"/>
          </a:xfrm>
          <a:prstGeom prst="rect">
            <a:avLst/>
          </a:prstGeom>
          <a:noFill/>
          <a:ln w="9525">
            <a:noFill/>
          </a:ln>
        </p:spPr>
        <p:txBody>
          <a:bodyPr/>
          <a:p>
            <a:pPr lvl="0" algn="r" eaLnBrk="1" hangingPunct="1"/>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Slide Image Placeholder 1"/>
          <p:cNvSpPr>
            <a:spLocks noGrp="1" noRot="1" noChangeAspect="1" noTextEdit="1"/>
          </p:cNvSpPr>
          <p:nvPr>
            <p:ph type="sldImg"/>
          </p:nvPr>
        </p:nvSpPr>
        <p:spPr/>
      </p:sp>
      <p:sp>
        <p:nvSpPr>
          <p:cNvPr id="55299" name="Notes Placeholder 2"/>
          <p:cNvSpPr>
            <a:spLocks noGrp="1"/>
          </p:cNvSpPr>
          <p:nvPr>
            <p:ph type="body" idx="1"/>
          </p:nvPr>
        </p:nvSpPr>
        <p:spPr/>
        <p:txBody>
          <a:bodyPr wrap="square" lIns="91440" tIns="45720" rIns="91440" bIns="45720" anchor="t" anchorCtr="0"/>
          <a:p>
            <a:pPr lvl="0" eaLnBrk="1" hangingPunct="1"/>
            <a:endParaRPr lang="en-US" altLang="en-US" dirty="0"/>
          </a:p>
        </p:txBody>
      </p:sp>
      <p:sp>
        <p:nvSpPr>
          <p:cNvPr id="55300" name="Slide Number Placeholder 3"/>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en-US" sz="1200" dirty="0"/>
            </a:fld>
            <a:endParaRPr lang="en-US" altLang="en-US" sz="1200" dirty="0"/>
          </a:p>
        </p:txBody>
      </p:sp>
      <p:sp>
        <p:nvSpPr>
          <p:cNvPr id="55301" name="Date Placeholder 4"/>
          <p:cNvSpPr txBox="1">
            <a:spLocks noGrp="1"/>
          </p:cNvSpPr>
          <p:nvPr>
            <p:ph type="dt" sz="half"/>
          </p:nvPr>
        </p:nvSpPr>
        <p:spPr>
          <a:xfrm>
            <a:off x="3884613" y="0"/>
            <a:ext cx="2971800" cy="457200"/>
          </a:xfrm>
          <a:prstGeom prst="rect">
            <a:avLst/>
          </a:prstGeom>
          <a:noFill/>
          <a:ln w="9525">
            <a:noFill/>
          </a:ln>
        </p:spPr>
        <p:txBody>
          <a:bodyPr/>
          <a:p>
            <a:pPr lvl="0" algn="r" eaLnBrk="1" hangingPunct="1"/>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7335838" y="31750"/>
            <a:ext cx="4852988"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8"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9"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20"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0722C077-D08B-426E-B30C-3777C0BF87CF}"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Panoramic 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1DA64DE8-0CB3-4CC7-AEE7-827D2A114E3B}"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Title and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E1D41FF-8AEC-4136-A15D-F068BD01F4D3}"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15"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6"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7"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DA86AED0-1B12-433B-89F9-C3DB575793B6}"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Name Card">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F4B8E404-4E89-4AD5-B661-FD4F4A10B3E5}"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Quote Name Card">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TextBox 13"/>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rPr>
              <a:t>”</a:t>
            </a:r>
            <a:endParaRPr kumimoji="0" lang="en-US" altLang="en-US" sz="80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endParaRPr lang="en-US"/>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15"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6"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7"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2D60C3B-15C2-4052-9E53-49CDAD21B679}"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True or Fals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endParaRPr lang="en-US"/>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51A19C55-7DAC-47E7-A463-52071E82618D}"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showMasterSp="0">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C0FE5477-C2C1-42F5-8CDB-171AA321E9C1}"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showMasterSp="0">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F020E0FE-A656-4DFE-99C3-A0111BF23ABA}"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A450B6D9-7DC7-4709-86FA-8392E77D0E74}"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973B6515-F017-4128-8B6B-60ED1017BE08}"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Date Placeholder 3"/>
          <p:cNvSpPr>
            <a:spLocks noGrp="1"/>
          </p:cNvSpPr>
          <p:nvPr>
            <p:ph type="dt" sz="half" idx="1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D40C76F-D3A9-4194-9FDC-BCBCEC5C9344}"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endPar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endParaRPr>
          </a:p>
        </p:txBody>
      </p:sp>
      <p:sp>
        <p:nvSpPr>
          <p:cNvPr id="15"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endPar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8BBFB329-EACA-4266-9BDA-01D5D675A6F7}"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C5264154-7BE4-45FE-9299-5F272BC0B17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84F9A8EC-517C-41E1-B2CB-2F9D522919B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13" name="Date Placeholder 3"/>
          <p:cNvSpPr>
            <a:spLocks noGrp="1"/>
          </p:cNvSpPr>
          <p:nvPr>
            <p:ph type="dt" sz="half" idx="1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1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1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49443E9F-8F3E-455C-8621-5E1A7625599E}"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endPar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endParaRPr>
          </a:p>
        </p:txBody>
      </p:sp>
      <p:sp>
        <p:nvSpPr>
          <p:cNvPr id="15" name="TextBox 14"/>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panose="020B0604020202020204"/>
                <a:ea typeface="+mj-ea"/>
                <a:cs typeface="+mj-cs"/>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rPr>
              <a:t>”</a:t>
            </a:r>
            <a:endParaRPr kumimoji="0" lang="en-US" sz="12200" b="0" i="0" u="none" strike="noStrike" kern="1200" cap="none" spc="0" normalizeH="0" baseline="0" noProof="0" dirty="0">
              <a:ln>
                <a:noFill/>
              </a:ln>
              <a:solidFill>
                <a:schemeClr val="bg2">
                  <a:lumMod val="40000"/>
                  <a:lumOff val="60000"/>
                </a:schemeClr>
              </a:solidFill>
              <a:effectLst/>
              <a:uLnTx/>
              <a:uFillTx/>
              <a:latin typeface="Arial" panose="020B0604020202020204"/>
              <a:ea typeface="+mj-ea"/>
              <a:cs typeface="+mj-cs"/>
            </a:endParaRP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0760FB50-4E19-454E-82C8-D722DE09193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67902A5F-DD44-4FD5-B84F-A2BB2CA339E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5AEA5AAA-5EC6-426E-A486-1F2AD8BE68BB}"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8AD0D6"/>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458DC967-5C84-46D0-903A-87EFD881591D}"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0722" name="Picture 6" descr="Celestia-R1---OverlayTitle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2"/>
          </p:nvPr>
        </p:nvSpPr>
        <p:spPr>
          <a:xfrm>
            <a:off x="89328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3962400" y="5870575"/>
            <a:ext cx="48942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6092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4EAE984-2860-42F1-8801-9443E9267C01}"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overrideClrMapping bg1="dk1" tx1="lt1" bg2="dk2" tx2="lt2" accent1="accent1" accent2="accent2" accent3="accent3" accent4="accent4" accent5="accent5" accent6="accent6" hlink="hlink" folHlink="folHlink"/>
  </p:clrMapOvr>
  <p:transition spd="slow">
    <p:split orient="vert"/>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174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B3782390-3D94-4701-ACCD-013CD04111C9}"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277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8D8281B2-797D-4DF0-89DA-B71C028AB252}"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379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D8BE9C33-70DE-4E6C-ACA1-444606893674}"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0" fontAlgn="base" latinLnBrk="0" hangingPunct="0">
              <a:lnSpc>
                <a:spcPct val="100000"/>
              </a:lnSpc>
              <a:spcBef>
                <a:spcPct val="0"/>
              </a:spcBef>
              <a:spcAft>
                <a:spcPct val="0"/>
              </a:spcAft>
              <a:buClrTx/>
              <a:buSzTx/>
              <a:buFontTx/>
              <a:buNone/>
              <a:defRPr/>
            </a:pPr>
            <a:fld id="{7E88A8D8-9A7E-4B09-88A9-9125BF3C1AB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481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p:txBody>
          <a:bodyPr/>
          <a:lstStyle/>
          <a:p>
            <a:r>
              <a:rPr lang="en-US"/>
              <a:t>Click to edit Master title style</a:t>
            </a:r>
            <a:endParaRPr lang="en-US" dirty="0"/>
          </a:p>
        </p:txBody>
      </p:sp>
      <p:sp>
        <p:nvSpPr>
          <p:cNvPr id="8" name="Date Placeholder 2"/>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3"/>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4"/>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F9309CD2-BAAC-4C69-A28A-61FDB5486A0B}"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584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Date Placeholder 1"/>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2"/>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3"/>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5752D00F-99CA-4586-A842-B6DBD2EF3919}"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2BD97C27-FA8E-47A8-8442-63583A3E3249}"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686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15A2D34-7946-4E25-8468-5D8C5EBDC06D}"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789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0"/>
              </a:spcBef>
              <a:spcAft>
                <a:spcPts val="1000"/>
              </a:spcAft>
              <a:buClr>
                <a:schemeClr val="tx1"/>
              </a:buClr>
              <a:buSzPct val="100000"/>
              <a:buFont typeface="Arial" panose="020B0604020202020204" pitchFamily="34" charset="0"/>
              <a:buNone/>
              <a:defRPr/>
            </a:pPr>
            <a:r>
              <a:rPr kumimoji="0" lang="en-US" sz="16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34C930E-D1EF-4E1B-972F-9A515742CC64}"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noramic Pictur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891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0"/>
              </a:spcBef>
              <a:spcAft>
                <a:spcPts val="1000"/>
              </a:spcAft>
              <a:buClr>
                <a:schemeClr val="tx1"/>
              </a:buClr>
              <a:buSzPct val="100000"/>
              <a:buFont typeface="Arial" panose="020B0604020202020204" pitchFamily="34" charset="0"/>
              <a:buNone/>
              <a:defRPr/>
            </a:pPr>
            <a:r>
              <a:rPr kumimoji="0" lang="en-US" sz="16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8" name="Date Placeholder 4"/>
          <p:cNvSpPr>
            <a:spLocks noGrp="1"/>
          </p:cNvSpPr>
          <p:nvPr>
            <p:ph type="dt" sz="half" idx="1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5"/>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6"/>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7F421D7B-3B34-43BF-B7D1-41E35D427C3E}"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and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3993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38529AE2-02D8-4D6A-8650-2E02ECE67B4C}"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096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extBox 7"/>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endPar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endParaRPr>
          </a:p>
        </p:txBody>
      </p:sp>
      <p:sp>
        <p:nvSpPr>
          <p:cNvPr id="9" name="TextBox 8"/>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endPar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endParaRP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1"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0E1CE748-746D-457D-BA63-256F960DA0ED}"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Name Car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1986"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ACA45314-981C-450A-B882-BA9F095AC166}"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Quote Name Card">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3010"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extBox 7"/>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endPar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endParaRPr>
          </a:p>
        </p:txBody>
      </p:sp>
      <p:sp>
        <p:nvSpPr>
          <p:cNvPr id="9" name="TextBox 8"/>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rPr>
              <a:t>“</a:t>
            </a:r>
            <a:endParaRPr kumimoji="0" lang="en-US" sz="8000" b="0" i="0" u="none" strike="noStrike" kern="1200" cap="all" spc="0" normalizeH="0" baseline="0" noProof="0" dirty="0">
              <a:ln w="3175" cmpd="sng">
                <a:noFill/>
              </a:ln>
              <a:solidFill>
                <a:schemeClr val="tx1"/>
              </a:solidFill>
              <a:effectLst/>
              <a:uLnTx/>
              <a:uFillTx/>
              <a:latin typeface="Arial" panose="020B0604020202020204" pitchFamily="34" charset="0"/>
              <a:ea typeface="+mn-ea"/>
              <a:cs typeface="+mn-cs"/>
            </a:endParaRP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a:t>Click to edit Master text styles</a:t>
            </a:r>
            <a:endParaRPr lang="en-US"/>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1"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2"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64DA50D3-6977-47A6-A11F-F708DC7B1404}"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rue or False">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4034"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endParaRPr lang="en-US"/>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543A0BF7-2015-4176-8F71-7FB020C16A90}"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5058"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2"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E6393F96-AB70-46F8-B42B-9870154FAB95}"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46082" name="Picture 6" descr="Celestia-R1---OverlayContentHD.png"/>
          <p:cNvPicPr>
            <a:picLocks noChangeAspect="1"/>
          </p:cNvPicPr>
          <p:nvPr/>
        </p:nvPicPr>
        <p:blipFill>
          <a:blip r:embed="rId3"/>
          <a:stretch>
            <a:fillRect/>
          </a:stretch>
        </p:blipFill>
        <p:spPr>
          <a:xfrm>
            <a:off x="0" y="0"/>
            <a:ext cx="12188825" cy="6856413"/>
          </a:xfrm>
          <a:prstGeom prst="rect">
            <a:avLst/>
          </a:prstGeom>
          <a:noFill/>
          <a:ln w="9525">
            <a:noFill/>
          </a:ln>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8"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9"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10"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244CF140-3A13-4D03-8408-67065A5FB78A}"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3" name="Date Placeholder 3"/>
          <p:cNvSpPr>
            <a:spLocks noGrp="1"/>
          </p:cNvSpPr>
          <p:nvPr>
            <p:ph type="dt" sz="half" idx="1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4"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5809000A-6CCE-472B-8EF4-11D1F1EFC589}"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ct val="20000"/>
              </a:spcBef>
              <a:spcAft>
                <a:spcPts val="600"/>
              </a:spcAft>
              <a:buClr>
                <a:schemeClr val="tx1"/>
              </a:buClr>
              <a:buSzPct val="80000"/>
              <a:buFont typeface="Wingdings 3" panose="05040102010807070707" pitchFamily="18" charset="2"/>
              <a:buNone/>
              <a:defRPr/>
            </a:pPr>
            <a:r>
              <a:rPr kumimoji="0" lang="en-US" sz="1600" b="0" i="0" u="none" strike="noStrike" kern="1200" cap="none" spc="0" normalizeH="0" baseline="0" noProof="0">
                <a:ln>
                  <a:noFill/>
                </a:ln>
                <a:solidFill>
                  <a:srgbClr val="0F496F"/>
                </a:solidFill>
                <a:effectLst/>
                <a:uLnTx/>
                <a:uFillTx/>
                <a:latin typeface="+mn-lt"/>
                <a:ea typeface="+mn-ea"/>
                <a:cs typeface="+mn-cs"/>
              </a:rPr>
              <a:t>Click icon to add picture</a:t>
            </a:r>
            <a:endParaRPr kumimoji="0" lang="en-US" sz="1600" b="0" i="0" u="none" strike="noStrike" kern="1200" cap="none" spc="0" normalizeH="0" baseline="0" noProof="0" dirty="0">
              <a:ln>
                <a:noFill/>
              </a:ln>
              <a:solidFill>
                <a:srgbClr val="0F496F"/>
              </a:solidFill>
              <a:effectLst/>
              <a:uLnTx/>
              <a:uFillTx/>
              <a:latin typeface="+mn-lt"/>
              <a:ea typeface="+mn-ea"/>
              <a:cs typeface="+mn-cs"/>
            </a:endParaRP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3" name="Date Placeholder 3"/>
          <p:cNvSpPr>
            <a:spLocks noGrp="1"/>
          </p:cNvSpPr>
          <p:nvPr>
            <p:ph type="dt" sz="half" idx="12"/>
          </p:nvPr>
        </p:nvSpPr>
        <p:spPr>
          <a:xfrm>
            <a:off x="9904413" y="6172200"/>
            <a:ext cx="1600200" cy="365125"/>
          </a:xfrm>
          <a:prstGeom prst="rect">
            <a:avLst/>
          </a:prstGeom>
        </p:spPr>
        <p:txBody>
          <a:bodyPr vert="horz" lIns="91440" tIns="45720" rIns="91440" bIns="45720" rtlCol="0" anchor="t"/>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3"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15"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defRPr smtClean="0"/>
            </a:lvl1pPr>
          </a:lstStyle>
          <a:p>
            <a:pPr marL="0" marR="0" lvl="0" indent="0" algn="r" defTabSz="914400" rtl="0" eaLnBrk="0" fontAlgn="base" latinLnBrk="0" hangingPunct="0">
              <a:lnSpc>
                <a:spcPct val="100000"/>
              </a:lnSpc>
              <a:spcBef>
                <a:spcPct val="0"/>
              </a:spcBef>
              <a:spcAft>
                <a:spcPct val="0"/>
              </a:spcAft>
              <a:buClrTx/>
              <a:buSzTx/>
              <a:buFontTx/>
              <a:buNone/>
              <a:defRPr/>
            </a:pPr>
            <a:fld id="{43F1BF5D-AD32-4A2B-B2FB-4E7979A2A7D8}"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3" name="Date Placeholder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TextBox 10"/>
          <p:cNvSpPr txBox="1">
            <a:spLocks noChangeArrowheads="1"/>
          </p:cNvSpPr>
          <p:nvPr/>
        </p:nvSpPr>
        <p:spPr bwMode="auto">
          <a:xfrm>
            <a:off x="898525" y="971550"/>
            <a:ext cx="801688"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endPar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endParaRPr>
          </a:p>
        </p:txBody>
      </p:sp>
      <p:sp>
        <p:nvSpPr>
          <p:cNvPr id="15" name="TextBox 11"/>
          <p:cNvSpPr txBox="1">
            <a:spLocks noChangeArrowheads="1"/>
          </p:cNvSpPr>
          <p:nvPr/>
        </p:nvSpPr>
        <p:spPr bwMode="auto">
          <a:xfrm>
            <a:off x="9329738" y="2613025"/>
            <a:ext cx="803275" cy="1970088"/>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rPr>
              <a:t>”</a:t>
            </a:r>
            <a:endParaRPr kumimoji="0" lang="en-US" altLang="en-US" sz="12200" b="0" i="0" u="none" strike="noStrike" kern="1200" cap="none" spc="0" normalizeH="0" baseline="0" noProof="0">
              <a:ln>
                <a:noFill/>
              </a:ln>
              <a:solidFill>
                <a:srgbClr val="EF53A5"/>
              </a:solidFill>
              <a:effectLst/>
              <a:uLnTx/>
              <a:uFillTx/>
              <a:latin typeface="Arial" panose="020B0604020202020204" pitchFamily="34" charset="0"/>
              <a:ea typeface="+mn-ea"/>
              <a:cs typeface="+mn-cs"/>
            </a:endParaRPr>
          </a:p>
        </p:txBody>
      </p:sp>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1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730CE7C6-C62D-4894-84E1-346A995FFBB6}"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hf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4"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A4CA5AC1-39E1-46CA-A1FE-D131FC026B0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3 Picture Column">
    <p:bg>
      <p:bgPr>
        <a:blipFill rotWithShape="0">
          <a:blip r:embed="rId2"/>
          <a:stretch>
            <a:fillRect/>
          </a:stretch>
        </a:blipFill>
        <a:effectLst/>
      </p:bgPr>
    </p:bg>
    <p:spTree>
      <p:nvGrpSpPr>
        <p:cNvPr id="1" name=""/>
        <p:cNvGrpSpPr/>
        <p:nvPr/>
      </p:nvGrpSpPr>
      <p:grpSpPr>
        <a:xfrm>
          <a:off x="0" y="0"/>
          <a:ext cx="0" cy="0"/>
          <a:chOff x="0" y="0"/>
          <a:chExt cx="0" cy="0"/>
        </a:xfrm>
      </p:grpSpPr>
      <p:cxnSp>
        <p:nvCxnSpPr>
          <p:cNvPr id="13" name="Straight Connector 12"/>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rgbClr val="EF53A5"/>
              </a:buClr>
              <a:buSzPct val="80000"/>
              <a:buFont typeface="Wingdings 3" panose="05040102010807070707" pitchFamily="18" charset="2"/>
              <a:buNone/>
              <a:defRPr/>
            </a:pPr>
            <a:r>
              <a:rPr kumimoji="0" lang="en-US" sz="1600" b="0" i="0" u="none" strike="noStrike" kern="1200" cap="none" spc="0" normalizeH="0" baseline="0" noProof="0">
                <a:ln>
                  <a:noFill/>
                </a:ln>
                <a:solidFill>
                  <a:schemeClr val="tx1"/>
                </a:solidFill>
                <a:effectLst/>
                <a:uLnTx/>
                <a:uFillTx/>
                <a:latin typeface="+mj-lt"/>
                <a:ea typeface="+mj-ea"/>
                <a:cs typeface="+mj-cs"/>
              </a:rPr>
              <a:t>Click icon to add picture</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17"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8" name="Footer Placeholder 4"/>
          <p:cNvSpPr>
            <a:spLocks noGrp="1"/>
          </p:cNvSpPr>
          <p:nvPr>
            <p:ph type="ftr" sz="quarter" idx="23"/>
          </p:nvPr>
        </p:nvSpPr>
        <p:spPr>
          <a:xfrm rot="5400000">
            <a:off x="8951119" y="3225006"/>
            <a:ext cx="3859213" cy="304800"/>
          </a:xfrm>
          <a:prstGeom prst="rect">
            <a:avLst/>
          </a:prstGeom>
        </p:spPr>
        <p:txBody>
          <a:bodyPr vert="horz" lIns="91440" tIns="45720" rIns="91440" bIns="45720" rtlCol="0" anchor="b"/>
          <a:lstStyle>
            <a:lvl1pPr>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19"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defRPr smtClean="0"/>
            </a:lvl1pPr>
          </a:lstStyle>
          <a:p>
            <a:pPr marL="0" marR="0" lvl="0" indent="0" algn="ctr" defTabSz="914400" rtl="0" eaLnBrk="0" fontAlgn="base" latinLnBrk="0" hangingPunct="0">
              <a:lnSpc>
                <a:spcPct val="100000"/>
              </a:lnSpc>
              <a:spcBef>
                <a:spcPct val="0"/>
              </a:spcBef>
              <a:spcAft>
                <a:spcPct val="0"/>
              </a:spcAft>
              <a:buClrTx/>
              <a:buSzTx/>
              <a:buFontTx/>
              <a:buNone/>
              <a:defRPr/>
            </a:pPr>
            <a:fld id="{A4CEE61B-1F82-42E2-9E46-DE4708D2D3DA}"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timing>
    <p:tnLst>
      <p:par>
        <p:cTn id="1" dur="indefinite" restart="never" nodeType="tmRoot"/>
      </p:par>
    </p:tnLst>
  </p:timing>
  <p:hf hdr="0" ftr="0" dt="0"/>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Ovr>
    <a:masterClrMapping/>
  </p:clrMapOvr>
  <p:transition spd="slow">
    <p:split orient="vert"/>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7.xml"/><Relationship Id="rId8" Type="http://schemas.openxmlformats.org/officeDocument/2006/relationships/slideLayout" Target="../slideLayouts/slideLayout36.xml"/><Relationship Id="rId7" Type="http://schemas.openxmlformats.org/officeDocument/2006/relationships/slideLayout" Target="../slideLayouts/slideLayout35.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3" Type="http://schemas.openxmlformats.org/officeDocument/2006/relationships/slideLayout" Target="../slideLayouts/slideLayout31.xml"/><Relationship Id="rId23" Type="http://schemas.openxmlformats.org/officeDocument/2006/relationships/theme" Target="../theme/theme3.xml"/><Relationship Id="rId22" Type="http://schemas.openxmlformats.org/officeDocument/2006/relationships/image" Target="../media/image6.png"/><Relationship Id="rId21" Type="http://schemas.openxmlformats.org/officeDocument/2006/relationships/image" Target="../media/image5.png"/><Relationship Id="rId20" Type="http://schemas.openxmlformats.org/officeDocument/2006/relationships/image" Target="../media/image4.png"/><Relationship Id="rId2" Type="http://schemas.openxmlformats.org/officeDocument/2006/relationships/slideLayout" Target="../slideLayouts/slideLayout30.xml"/><Relationship Id="rId19" Type="http://schemas.openxmlformats.org/officeDocument/2006/relationships/image" Target="../media/image3.png"/><Relationship Id="rId18" Type="http://schemas.openxmlformats.org/officeDocument/2006/relationships/image" Target="../media/image2.jpeg"/><Relationship Id="rId17" Type="http://schemas.openxmlformats.org/officeDocument/2006/relationships/slideLayout" Target="../slideLayouts/slideLayout45.xml"/><Relationship Id="rId16" Type="http://schemas.openxmlformats.org/officeDocument/2006/relationships/slideLayout" Target="../slideLayouts/slideLayout44.xml"/><Relationship Id="rId15" Type="http://schemas.openxmlformats.org/officeDocument/2006/relationships/slideLayout" Target="../slideLayouts/slideLayout43.xml"/><Relationship Id="rId14" Type="http://schemas.openxmlformats.org/officeDocument/2006/relationships/slideLayout" Target="../slideLayouts/slideLayout42.xml"/><Relationship Id="rId13" Type="http://schemas.openxmlformats.org/officeDocument/2006/relationships/slideLayout" Target="../slideLayouts/slideLayout41.xml"/><Relationship Id="rId12" Type="http://schemas.openxmlformats.org/officeDocument/2006/relationships/slideLayout" Target="../slideLayouts/slideLayout40.xml"/><Relationship Id="rId11" Type="http://schemas.openxmlformats.org/officeDocument/2006/relationships/slideLayout" Target="../slideLayouts/slideLayout39.xml"/><Relationship Id="rId10" Type="http://schemas.openxmlformats.org/officeDocument/2006/relationships/slideLayout" Target="../slideLayouts/slideLayout38.xml"/><Relationship Id="rId1"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4.xml"/><Relationship Id="rId8" Type="http://schemas.openxmlformats.org/officeDocument/2006/relationships/slideLayout" Target="../slideLayouts/slideLayout53.xml"/><Relationship Id="rId7" Type="http://schemas.openxmlformats.org/officeDocument/2006/relationships/slideLayout" Target="../slideLayouts/slideLayout52.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3" Type="http://schemas.openxmlformats.org/officeDocument/2006/relationships/slideLayout" Target="../slideLayouts/slideLayout48.xml"/><Relationship Id="rId23" Type="http://schemas.openxmlformats.org/officeDocument/2006/relationships/theme" Target="../theme/theme4.xml"/><Relationship Id="rId22" Type="http://schemas.openxmlformats.org/officeDocument/2006/relationships/image" Target="../media/image12.png"/><Relationship Id="rId21" Type="http://schemas.openxmlformats.org/officeDocument/2006/relationships/image" Target="../media/image11.png"/><Relationship Id="rId20" Type="http://schemas.openxmlformats.org/officeDocument/2006/relationships/image" Target="../media/image10.png"/><Relationship Id="rId2" Type="http://schemas.openxmlformats.org/officeDocument/2006/relationships/slideLayout" Target="../slideLayouts/slideLayout47.xml"/><Relationship Id="rId19" Type="http://schemas.openxmlformats.org/officeDocument/2006/relationships/image" Target="../media/image9.png"/><Relationship Id="rId18" Type="http://schemas.openxmlformats.org/officeDocument/2006/relationships/image" Target="../media/image8.jpeg"/><Relationship Id="rId17" Type="http://schemas.openxmlformats.org/officeDocument/2006/relationships/slideLayout" Target="../slideLayouts/slideLayout62.xml"/><Relationship Id="rId16" Type="http://schemas.openxmlformats.org/officeDocument/2006/relationships/slideLayout" Target="../slideLayouts/slideLayout61.xml"/><Relationship Id="rId15" Type="http://schemas.openxmlformats.org/officeDocument/2006/relationships/slideLayout" Target="../slideLayouts/slideLayout60.xml"/><Relationship Id="rId14" Type="http://schemas.openxmlformats.org/officeDocument/2006/relationships/slideLayout" Target="../slideLayouts/slideLayout59.xml"/><Relationship Id="rId13" Type="http://schemas.openxmlformats.org/officeDocument/2006/relationships/slideLayout" Target="../slideLayouts/slideLayout58.xml"/><Relationship Id="rId12" Type="http://schemas.openxmlformats.org/officeDocument/2006/relationships/slideLayout" Target="../slideLayouts/slideLayout57.xml"/><Relationship Id="rId11" Type="http://schemas.openxmlformats.org/officeDocument/2006/relationships/slideLayout" Target="../slideLayouts/slideLayout56.xml"/><Relationship Id="rId10" Type="http://schemas.openxmlformats.org/officeDocument/2006/relationships/slideLayout" Target="../slideLayouts/slideLayout55.xml"/><Relationship Id="rId1"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71.xml"/><Relationship Id="rId8" Type="http://schemas.openxmlformats.org/officeDocument/2006/relationships/slideLayout" Target="../slideLayouts/slideLayout70.xml"/><Relationship Id="rId7" Type="http://schemas.openxmlformats.org/officeDocument/2006/relationships/slideLayout" Target="../slideLayouts/slideLayout69.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3" Type="http://schemas.openxmlformats.org/officeDocument/2006/relationships/slideLayout" Target="../slideLayouts/slideLayout65.xml"/><Relationship Id="rId2" Type="http://schemas.openxmlformats.org/officeDocument/2006/relationships/slideLayout" Target="../slideLayouts/slideLayout64.xml"/><Relationship Id="rId19" Type="http://schemas.openxmlformats.org/officeDocument/2006/relationships/theme" Target="../theme/theme5.xml"/><Relationship Id="rId18" Type="http://schemas.openxmlformats.org/officeDocument/2006/relationships/image" Target="../media/image13.jpeg"/><Relationship Id="rId17" Type="http://schemas.openxmlformats.org/officeDocument/2006/relationships/slideLayout" Target="../slideLayouts/slideLayout79.xml"/><Relationship Id="rId16" Type="http://schemas.openxmlformats.org/officeDocument/2006/relationships/slideLayout" Target="../slideLayouts/slideLayout78.xml"/><Relationship Id="rId15" Type="http://schemas.openxmlformats.org/officeDocument/2006/relationships/slideLayout" Target="../slideLayouts/slideLayout77.xml"/><Relationship Id="rId14" Type="http://schemas.openxmlformats.org/officeDocument/2006/relationships/slideLayout" Target="../slideLayouts/slideLayout76.xml"/><Relationship Id="rId13" Type="http://schemas.openxmlformats.org/officeDocument/2006/relationships/slideLayout" Target="../slideLayouts/slideLayout75.xml"/><Relationship Id="rId12" Type="http://schemas.openxmlformats.org/officeDocument/2006/relationships/slideLayout" Target="../slideLayouts/slideLayout74.xml"/><Relationship Id="rId11" Type="http://schemas.openxmlformats.org/officeDocument/2006/relationships/slideLayout" Target="../slideLayouts/slideLayout73.xml"/><Relationship Id="rId10" Type="http://schemas.openxmlformats.org/officeDocument/2006/relationships/slideLayout" Target="../slideLayouts/slideLayout72.xml"/><Relationship Id="rId1"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88.xml"/><Relationship Id="rId8" Type="http://schemas.openxmlformats.org/officeDocument/2006/relationships/slideLayout" Target="../slideLayouts/slideLayout87.xml"/><Relationship Id="rId7" Type="http://schemas.openxmlformats.org/officeDocument/2006/relationships/slideLayout" Target="../slideLayouts/slideLayout86.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3" Type="http://schemas.openxmlformats.org/officeDocument/2006/relationships/slideLayout" Target="../slideLayouts/slideLayout82.xml"/><Relationship Id="rId23" Type="http://schemas.openxmlformats.org/officeDocument/2006/relationships/theme" Target="../theme/theme6.xml"/><Relationship Id="rId22" Type="http://schemas.openxmlformats.org/officeDocument/2006/relationships/image" Target="../media/image6.png"/><Relationship Id="rId21" Type="http://schemas.openxmlformats.org/officeDocument/2006/relationships/image" Target="../media/image5.png"/><Relationship Id="rId20" Type="http://schemas.openxmlformats.org/officeDocument/2006/relationships/image" Target="../media/image4.png"/><Relationship Id="rId2" Type="http://schemas.openxmlformats.org/officeDocument/2006/relationships/slideLayout" Target="../slideLayouts/slideLayout81.xml"/><Relationship Id="rId19" Type="http://schemas.openxmlformats.org/officeDocument/2006/relationships/image" Target="../media/image3.png"/><Relationship Id="rId18" Type="http://schemas.openxmlformats.org/officeDocument/2006/relationships/image" Target="../media/image2.jpeg"/><Relationship Id="rId17" Type="http://schemas.openxmlformats.org/officeDocument/2006/relationships/slideLayout" Target="../slideLayouts/slideLayout96.xml"/><Relationship Id="rId16" Type="http://schemas.openxmlformats.org/officeDocument/2006/relationships/slideLayout" Target="../slideLayouts/slideLayout95.xml"/><Relationship Id="rId15" Type="http://schemas.openxmlformats.org/officeDocument/2006/relationships/slideLayout" Target="../slideLayouts/slideLayout94.xml"/><Relationship Id="rId14" Type="http://schemas.openxmlformats.org/officeDocument/2006/relationships/slideLayout" Target="../slideLayouts/slideLayout93.xml"/><Relationship Id="rId13" Type="http://schemas.openxmlformats.org/officeDocument/2006/relationships/slideLayout" Target="../slideLayouts/slideLayout92.xml"/><Relationship Id="rId12" Type="http://schemas.openxmlformats.org/officeDocument/2006/relationships/slideLayout" Target="../slideLayouts/slideLayout91.xml"/><Relationship Id="rId11" Type="http://schemas.openxmlformats.org/officeDocument/2006/relationships/slideLayout" Target="../slideLayouts/slideLayout90.xml"/><Relationship Id="rId10" Type="http://schemas.openxmlformats.org/officeDocument/2006/relationships/slideLayout" Target="../slideLayouts/slideLayout89.xml"/><Relationship Id="rId1"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fillRect/>
          </a:stretch>
        </a:blipFill>
        <a:effectLst/>
      </p:bgPr>
    </p:bg>
    <p:spTree>
      <p:nvGrpSpPr>
        <p:cNvPr id="1" name=""/>
        <p:cNvGrpSpPr/>
        <p:nvPr/>
      </p:nvGrpSpPr>
      <p:grpSpPr/>
      <p:grpSp>
        <p:nvGrpSpPr>
          <p:cNvPr id="1026" name="Group 6"/>
          <p:cNvGrpSpPr/>
          <p:nvPr/>
        </p:nvGrpSpPr>
        <p:grpSpPr>
          <a:xfrm>
            <a:off x="9207500" y="2963863"/>
            <a:ext cx="2981325" cy="3208337"/>
            <a:chOff x="9206969" y="2963333"/>
            <a:chExt cx="2981858" cy="3208867"/>
          </a:xfrm>
        </p:grpSpPr>
        <p:cxnSp>
          <p:nvCxnSpPr>
            <p:cNvPr id="8" name="Straight Connector 7"/>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3" y="4487863"/>
            <a:ext cx="8534400" cy="15065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1028" name="Text Placeholder 2"/>
          <p:cNvSpPr>
            <a:spLocks noGrp="1"/>
          </p:cNvSpPr>
          <p:nvPr>
            <p:ph type="body" idx="1"/>
          </p:nvPr>
        </p:nvSpPr>
        <p:spPr>
          <a:xfrm>
            <a:off x="684213" y="685800"/>
            <a:ext cx="8534400" cy="3614738"/>
          </a:xfrm>
          <a:prstGeom prst="rect">
            <a:avLst/>
          </a:prstGeom>
          <a:noFill/>
          <a:ln w="9525">
            <a:noFill/>
          </a:ln>
        </p:spPr>
        <p:txBody>
          <a:bodyPr anchor="ctr"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bg2">
                  <a:lumMod val="50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lstStyle>
            <a:lvl1pPr algn="r">
              <a:defRPr sz="3200" smtClean="0">
                <a:solidFill>
                  <a:srgbClr val="0A304A"/>
                </a:solidFill>
                <a:latin typeface="Century Gothic" panose="020B0502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A038D936-4592-4B35-AFE9-582D4DBD0F60}" type="slidenum">
              <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rPr>
            </a:fld>
            <a:endParaRPr kumimoji="0" lang="en-US" altLang="en-US" sz="3200" b="0" i="0" u="none" strike="noStrike" kern="1200" cap="none" spc="0" normalizeH="0" baseline="0" noProof="0">
              <a:ln>
                <a:noFill/>
              </a:ln>
              <a:solidFill>
                <a:srgbClr val="0A304A"/>
              </a:solidFill>
              <a:effectLst/>
              <a:uLnTx/>
              <a:uFillTx/>
              <a:latin typeface="Century Gothic" panose="020B0502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en-US" dirty="0"/>
              <a:t>Click to edit Master title style</a:t>
            </a:r>
            <a:endParaRPr lang="en-US" altLang="en-US" dirty="0"/>
          </a:p>
        </p:txBody>
      </p:sp>
      <p:sp>
        <p:nvSpPr>
          <p:cNvPr id="2051"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rPr>
              <a:t>TTT - QTTqng</a:t>
            </a: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smtClean="0">
                <a:solidFill>
                  <a:srgbClr val="898989"/>
                </a:solidFill>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F28DBF3-5107-4A76-BDD0-2FBEBDF0D355}" type="slidenum">
              <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spd="slow">
    <p:split orient="vert"/>
  </p:transition>
  <p:timing>
    <p:tnLst>
      <p:par>
        <p:cTn id="1" dur="indefinite" restart="never" nodeType="tmRoot"/>
      </p:par>
    </p:tnLst>
  </p:timing>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fillRect/>
          </a:stretch>
        </a:blipFill>
        <a:effectLst/>
      </p:bgPr>
    </p:bg>
    <p:spTree>
      <p:nvGrpSpPr>
        <p:cNvPr id="1" name=""/>
        <p:cNvGrpSpPr/>
        <p:nvPr/>
      </p:nvGrpSpPr>
      <p:grpSpPr/>
      <p:pic>
        <p:nvPicPr>
          <p:cNvPr id="3074" name="Picture 7"/>
          <p:cNvPicPr>
            <a:picLocks noChangeAspect="1"/>
          </p:cNvPicPr>
          <p:nvPr/>
        </p:nvPicPr>
        <p:blipFill>
          <a:blip r:embed="rId19"/>
          <a:srcRect l="3644"/>
          <a:stretch>
            <a:fillRect/>
          </a:stretch>
        </p:blipFill>
        <p:spPr>
          <a:xfrm>
            <a:off x="0" y="2670175"/>
            <a:ext cx="4035425" cy="4187825"/>
          </a:xfrm>
          <a:prstGeom prst="rect">
            <a:avLst/>
          </a:prstGeom>
          <a:noFill/>
          <a:ln w="9525">
            <a:noFill/>
          </a:ln>
        </p:spPr>
      </p:pic>
      <p:pic>
        <p:nvPicPr>
          <p:cNvPr id="3075" name="Picture 6"/>
          <p:cNvPicPr>
            <a:picLocks noChangeAspect="1"/>
          </p:cNvPicPr>
          <p:nvPr/>
        </p:nvPicPr>
        <p:blipFill>
          <a:blip r:embed="rId20"/>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079" name="Picture 8"/>
          <p:cNvPicPr>
            <a:picLocks noChangeAspect="1"/>
          </p:cNvPicPr>
          <p:nvPr/>
        </p:nvPicPr>
        <p:blipFill>
          <a:blip r:embed="rId21"/>
          <a:srcRect t="28813"/>
          <a:stretch>
            <a:fillRect/>
          </a:stretch>
        </p:blipFill>
        <p:spPr>
          <a:xfrm>
            <a:off x="7999413" y="0"/>
            <a:ext cx="1603375" cy="1141413"/>
          </a:xfrm>
          <a:prstGeom prst="rect">
            <a:avLst/>
          </a:prstGeom>
          <a:noFill/>
          <a:ln w="9525">
            <a:noFill/>
          </a:ln>
        </p:spPr>
      </p:pic>
      <p:pic>
        <p:nvPicPr>
          <p:cNvPr id="3080" name="Picture 9"/>
          <p:cNvPicPr>
            <a:picLocks noChangeAspect="1"/>
          </p:cNvPicPr>
          <p:nvPr/>
        </p:nvPicPr>
        <p:blipFill>
          <a:blip r:embed="rId22"/>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82" name="Title Placeholder 1"/>
          <p:cNvSpPr>
            <a:spLocks noGrp="1"/>
          </p:cNvSpPr>
          <p:nvPr>
            <p:ph type="title"/>
          </p:nvPr>
        </p:nvSpPr>
        <p:spPr>
          <a:xfrm>
            <a:off x="646113" y="452438"/>
            <a:ext cx="9404350" cy="1400175"/>
          </a:xfrm>
          <a:prstGeom prst="rect">
            <a:avLst/>
          </a:prstGeom>
          <a:noFill/>
          <a:ln w="9525">
            <a:noFill/>
          </a:ln>
        </p:spPr>
        <p:txBody>
          <a:bodyPr/>
          <a:p>
            <a:pPr lvl="0"/>
            <a:r>
              <a:rPr lang="en-US" altLang="en-US" dirty="0"/>
              <a:t>Click to edit Master title style</a:t>
            </a:r>
            <a:endParaRPr lang="en-US" altLang="en-US" dirty="0"/>
          </a:p>
        </p:txBody>
      </p:sp>
      <p:sp>
        <p:nvSpPr>
          <p:cNvPr id="3083" name="Text Placeholder 2"/>
          <p:cNvSpPr>
            <a:spLocks noGrp="1"/>
          </p:cNvSpPr>
          <p:nvPr>
            <p:ph type="body" idx="1"/>
          </p:nvPr>
        </p:nvSpPr>
        <p:spPr>
          <a:xfrm>
            <a:off x="1103313" y="2052638"/>
            <a:ext cx="8947150" cy="419576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EA4F53A6-6835-4E10-BC23-F684880DA008}"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fillRect/>
          </a:stretch>
        </a:blipFill>
        <a:effectLst/>
      </p:bgPr>
    </p:bg>
    <p:spTree>
      <p:nvGrpSpPr>
        <p:cNvPr id="1" name=""/>
        <p:cNvGrpSpPr/>
        <p:nvPr/>
      </p:nvGrpSpPr>
      <p:grpSpPr/>
      <p:pic>
        <p:nvPicPr>
          <p:cNvPr id="4098" name="Picture 7"/>
          <p:cNvPicPr>
            <a:picLocks noChangeAspect="1"/>
          </p:cNvPicPr>
          <p:nvPr/>
        </p:nvPicPr>
        <p:blipFill>
          <a:blip r:embed="rId19"/>
          <a:srcRect l="3613"/>
          <a:stretch>
            <a:fillRect/>
          </a:stretch>
        </p:blipFill>
        <p:spPr>
          <a:xfrm>
            <a:off x="0" y="2670175"/>
            <a:ext cx="4037013" cy="4187825"/>
          </a:xfrm>
          <a:prstGeom prst="rect">
            <a:avLst/>
          </a:prstGeom>
          <a:noFill/>
          <a:ln w="9525">
            <a:noFill/>
          </a:ln>
        </p:spPr>
      </p:pic>
      <p:pic>
        <p:nvPicPr>
          <p:cNvPr id="4099" name="Picture 6"/>
          <p:cNvPicPr>
            <a:picLocks noChangeAspect="1"/>
          </p:cNvPicPr>
          <p:nvPr/>
        </p:nvPicPr>
        <p:blipFill>
          <a:blip r:embed="rId20"/>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03" name="Picture 8"/>
          <p:cNvPicPr>
            <a:picLocks noChangeAspect="1"/>
          </p:cNvPicPr>
          <p:nvPr/>
        </p:nvPicPr>
        <p:blipFill>
          <a:blip r:embed="rId21"/>
          <a:srcRect t="28813"/>
          <a:stretch>
            <a:fillRect/>
          </a:stretch>
        </p:blipFill>
        <p:spPr>
          <a:xfrm>
            <a:off x="7999413" y="0"/>
            <a:ext cx="1603375" cy="1141413"/>
          </a:xfrm>
          <a:prstGeom prst="rect">
            <a:avLst/>
          </a:prstGeom>
          <a:noFill/>
          <a:ln w="9525">
            <a:noFill/>
          </a:ln>
        </p:spPr>
      </p:pic>
      <p:pic>
        <p:nvPicPr>
          <p:cNvPr id="4104" name="Picture 9"/>
          <p:cNvPicPr>
            <a:picLocks noChangeAspect="1"/>
          </p:cNvPicPr>
          <p:nvPr/>
        </p:nvPicPr>
        <p:blipFill>
          <a:blip r:embed="rId22"/>
          <a:srcRect b="23320"/>
          <a:stretch>
            <a:fillRect/>
          </a:stretch>
        </p:blipFill>
        <p:spPr>
          <a:xfrm>
            <a:off x="8605838"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06" name="Title Placeholder 1"/>
          <p:cNvSpPr>
            <a:spLocks noGrp="1"/>
          </p:cNvSpPr>
          <p:nvPr>
            <p:ph type="title"/>
          </p:nvPr>
        </p:nvSpPr>
        <p:spPr>
          <a:xfrm>
            <a:off x="646113" y="452438"/>
            <a:ext cx="9404350" cy="1400175"/>
          </a:xfrm>
          <a:prstGeom prst="rect">
            <a:avLst/>
          </a:prstGeom>
          <a:noFill/>
          <a:ln w="9525">
            <a:noFill/>
          </a:ln>
        </p:spPr>
        <p:txBody>
          <a:bodyPr/>
          <a:p>
            <a:pPr lvl="0"/>
            <a:r>
              <a:rPr lang="en-US" altLang="en-US" dirty="0"/>
              <a:t>Click to edit Master title style</a:t>
            </a:r>
            <a:endParaRPr lang="en-US" altLang="en-US" dirty="0"/>
          </a:p>
        </p:txBody>
      </p:sp>
      <p:sp>
        <p:nvSpPr>
          <p:cNvPr id="4107" name="Text Placeholder 2"/>
          <p:cNvSpPr>
            <a:spLocks noGrp="1"/>
          </p:cNvSpPr>
          <p:nvPr>
            <p:ph type="body" idx="1"/>
          </p:nvPr>
        </p:nvSpPr>
        <p:spPr>
          <a:xfrm>
            <a:off x="1103313" y="2052638"/>
            <a:ext cx="8947150" cy="419576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5A207B82-61DF-4516-8084-841AC075A44F}"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571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fillRect/>
          </a:stretch>
        </a:blipFill>
        <a:effectLst/>
      </p:bgPr>
    </p:bg>
    <p:spTree>
      <p:nvGrpSpPr>
        <p:cNvPr id="1" name=""/>
        <p:cNvGrpSpPr/>
        <p:nvPr/>
      </p:nvGrpSpPr>
      <p:grpSpPr/>
      <p:sp>
        <p:nvSpPr>
          <p:cNvPr id="2" name="Title Placeholder 1"/>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5123" name="Text Placeholder 2"/>
          <p:cNvSpPr>
            <a:spLocks noGrp="1"/>
          </p:cNvSpPr>
          <p:nvPr>
            <p:ph type="body" idx="1"/>
          </p:nvPr>
        </p:nvSpPr>
        <p:spPr>
          <a:xfrm>
            <a:off x="685800" y="2141538"/>
            <a:ext cx="10131425" cy="3649662"/>
          </a:xfrm>
          <a:prstGeom prst="rect">
            <a:avLst/>
          </a:prstGeom>
          <a:noFill/>
          <a:ln w="9525">
            <a:noFill/>
          </a:ln>
        </p:spPr>
        <p:txBody>
          <a:bodyPr anchor="ctr" anchorCtr="0"/>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en-US" altLang="en-US" sz="1000" b="0" i="0" u="none" strike="noStrike" kern="1200" cap="none" spc="0" normalizeH="0" baseline="0" noProof="0">
                <a:ln>
                  <a:noFill/>
                </a:ln>
                <a:solidFill>
                  <a:schemeClr val="tx1"/>
                </a:solidFill>
                <a:effectLst/>
                <a:uLnTx/>
                <a:uFillTx/>
                <a:latin typeface="+mn-lt"/>
                <a:ea typeface="+mn-ea"/>
                <a:cs typeface="+mn-cs"/>
              </a:rPr>
              <a:t>TTT - QTTqng</a:t>
            </a: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4"/>
          </p:nvPr>
        </p:nvSpPr>
        <p:spPr>
          <a:xfrm>
            <a:off x="10266363" y="5870575"/>
            <a:ext cx="550863" cy="377825"/>
          </a:xfrm>
          <a:prstGeom prst="rect">
            <a:avLst/>
          </a:prstGeom>
        </p:spPr>
        <p:txBody>
          <a:bodyPr vert="horz" wrap="square" lIns="91440" tIns="45720" rIns="91440" bIns="45720" numCol="1" anchor="ctr" anchorCtr="0" compatLnSpc="1"/>
          <a:lstStyle>
            <a:lvl1pPr algn="r">
              <a:defRPr sz="1000" smtClean="0">
                <a:latin typeface="Calibri" panose="020F050202020403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7E88A8D8-9A7E-4B09-88A9-9125BF3C1AB7}" type="slidenum">
              <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rPr>
            </a:fld>
            <a:endParaRPr kumimoji="0" lang="en-US" altLang="en-US" sz="10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panose="020B0604020202020204"/>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8"/>
          <a:stretch>
            <a:fillRect/>
          </a:stretch>
        </a:blipFill>
        <a:effectLst/>
      </p:bgPr>
    </p:bg>
    <p:spTree>
      <p:nvGrpSpPr>
        <p:cNvPr id="1" name=""/>
        <p:cNvGrpSpPr/>
        <p:nvPr/>
      </p:nvGrpSpPr>
      <p:grpSpPr/>
      <p:pic>
        <p:nvPicPr>
          <p:cNvPr id="6146" name="Picture 7"/>
          <p:cNvPicPr>
            <a:picLocks noChangeAspect="1"/>
          </p:cNvPicPr>
          <p:nvPr/>
        </p:nvPicPr>
        <p:blipFill>
          <a:blip r:embed="rId19"/>
          <a:srcRect l="3644"/>
          <a:stretch>
            <a:fillRect/>
          </a:stretch>
        </p:blipFill>
        <p:spPr>
          <a:xfrm>
            <a:off x="0" y="2670175"/>
            <a:ext cx="4035425" cy="4187825"/>
          </a:xfrm>
          <a:prstGeom prst="rect">
            <a:avLst/>
          </a:prstGeom>
          <a:noFill/>
          <a:ln w="9525">
            <a:noFill/>
          </a:ln>
        </p:spPr>
      </p:pic>
      <p:pic>
        <p:nvPicPr>
          <p:cNvPr id="6147" name="Picture 6"/>
          <p:cNvPicPr>
            <a:picLocks noChangeAspect="1"/>
          </p:cNvPicPr>
          <p:nvPr/>
        </p:nvPicPr>
        <p:blipFill>
          <a:blip r:embed="rId20"/>
          <a:srcRect l="35640"/>
          <a:stretch>
            <a:fillRect/>
          </a:stretch>
        </p:blipFill>
        <p:spPr>
          <a:xfrm>
            <a:off x="0" y="2892425"/>
            <a:ext cx="1522413" cy="2365375"/>
          </a:xfrm>
          <a:prstGeom prst="rect">
            <a:avLst/>
          </a:prstGeom>
          <a:noFill/>
          <a:ln w="9525">
            <a:noFill/>
          </a:ln>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6151" name="Picture 8"/>
          <p:cNvPicPr>
            <a:picLocks noChangeAspect="1"/>
          </p:cNvPicPr>
          <p:nvPr/>
        </p:nvPicPr>
        <p:blipFill>
          <a:blip r:embed="rId21"/>
          <a:srcRect t="28813"/>
          <a:stretch>
            <a:fillRect/>
          </a:stretch>
        </p:blipFill>
        <p:spPr>
          <a:xfrm>
            <a:off x="7999413" y="0"/>
            <a:ext cx="1603375" cy="1141413"/>
          </a:xfrm>
          <a:prstGeom prst="rect">
            <a:avLst/>
          </a:prstGeom>
          <a:noFill/>
          <a:ln w="9525">
            <a:noFill/>
          </a:ln>
        </p:spPr>
      </p:pic>
      <p:pic>
        <p:nvPicPr>
          <p:cNvPr id="6152" name="Picture 9"/>
          <p:cNvPicPr>
            <a:picLocks noChangeAspect="1"/>
          </p:cNvPicPr>
          <p:nvPr/>
        </p:nvPicPr>
        <p:blipFill>
          <a:blip r:embed="rId22"/>
          <a:srcRect b="23320"/>
          <a:stretch>
            <a:fillRect/>
          </a:stretch>
        </p:blipFill>
        <p:spPr>
          <a:xfrm>
            <a:off x="8609013" y="6096000"/>
            <a:ext cx="993775" cy="762000"/>
          </a:xfrm>
          <a:prstGeom prst="rect">
            <a:avLst/>
          </a:prstGeom>
          <a:noFill/>
          <a:ln w="9525">
            <a:noFill/>
          </a:ln>
        </p:spPr>
      </p:pic>
      <p:sp>
        <p:nvSpPr>
          <p:cNvPr id="14" name="Rectangle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154" name="Title Placeholder 1"/>
          <p:cNvSpPr>
            <a:spLocks noGrp="1"/>
          </p:cNvSpPr>
          <p:nvPr>
            <p:ph type="title"/>
          </p:nvPr>
        </p:nvSpPr>
        <p:spPr>
          <a:xfrm>
            <a:off x="646113" y="452438"/>
            <a:ext cx="9404350" cy="1400175"/>
          </a:xfrm>
          <a:prstGeom prst="rect">
            <a:avLst/>
          </a:prstGeom>
          <a:noFill/>
          <a:ln w="9525">
            <a:noFill/>
          </a:ln>
        </p:spPr>
        <p:txBody>
          <a:bodyPr/>
          <a:p>
            <a:pPr lvl="0"/>
            <a:r>
              <a:rPr lang="en-US" altLang="en-US" dirty="0"/>
              <a:t>Click to edit Master title style</a:t>
            </a:r>
            <a:endParaRPr lang="en-US" altLang="en-US" dirty="0"/>
          </a:p>
        </p:txBody>
      </p:sp>
      <p:sp>
        <p:nvSpPr>
          <p:cNvPr id="6155" name="Text Placeholder 2"/>
          <p:cNvSpPr>
            <a:spLocks noGrp="1"/>
          </p:cNvSpPr>
          <p:nvPr>
            <p:ph type="body" idx="1"/>
          </p:nvPr>
        </p:nvSpPr>
        <p:spPr>
          <a:xfrm>
            <a:off x="1103313" y="2052638"/>
            <a:ext cx="8947150" cy="4195762"/>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4" name="Date Placeholder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rPr>
              <a:t>TTT - QTTqng</a:t>
            </a: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rot="5400000">
            <a:off x="8951119" y="3225006"/>
            <a:ext cx="3859213" cy="3048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1100" b="0" i="0" u="none" strike="noStrike" kern="1200" cap="none" spc="0" normalizeH="0" baseline="0" noProof="0">
              <a:ln>
                <a:noFill/>
              </a:ln>
              <a:solidFill>
                <a:schemeClr val="tx1">
                  <a:tint val="75000"/>
                  <a:alpha val="60000"/>
                </a:scheme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lstStyle>
            <a:lvl1pPr algn="ctr">
              <a:defRPr sz="2800" smtClean="0">
                <a:solidFill>
                  <a:srgbClr val="FFFFFF"/>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fld id="{A15C76CC-0BD1-4CD5-99AD-57D90DC2A0D3}" type="slidenum">
              <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rPr>
            </a:fld>
            <a:endParaRPr kumimoji="0" lang="en-US" altLang="en-US" sz="2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ransition spd="slow">
    <p:split orient="ver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panose="05040102010807070707" pitchFamily="18"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3.jpeg"/><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4.xml"/><Relationship Id="rId2" Type="http://schemas.openxmlformats.org/officeDocument/2006/relationships/image" Target="../media/image17.png"/><Relationship Id="rId1" Type="http://schemas.openxmlformats.org/officeDocument/2006/relationships/image" Target="../media/image1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86.xml"/><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0722" name="Text Box 8"/>
          <p:cNvSpPr txBox="1"/>
          <p:nvPr/>
        </p:nvSpPr>
        <p:spPr>
          <a:xfrm>
            <a:off x="742950" y="1643063"/>
            <a:ext cx="10839450" cy="1384300"/>
          </a:xfrm>
          <a:prstGeom prst="rect">
            <a:avLst/>
          </a:prstGeom>
          <a:noFill/>
          <a:ln w="9525">
            <a:noFill/>
          </a:ln>
        </p:spPr>
        <p:txBody>
          <a:bodyPr>
            <a:spAutoFit/>
          </a:bodyPr>
          <a:p>
            <a:pPr algn="ctr" eaLnBrk="1" hangingPunct="1">
              <a:spcBef>
                <a:spcPct val="50000"/>
              </a:spcBef>
            </a:pPr>
            <a:r>
              <a:rPr lang="en-US" altLang="en-US" sz="2800" b="1" i="1" dirty="0">
                <a:solidFill>
                  <a:srgbClr val="008000"/>
                </a:solidFill>
                <a:latin typeface="Times New Roman" panose="02020603050405020304" pitchFamily="18" charset="0"/>
                <a:cs typeface="Times New Roman" panose="02020603050405020304" pitchFamily="18" charset="0"/>
              </a:rPr>
              <a:t>“Vì sao một số tính trạng ở thực vật, động vật; bệnh ở người l</a:t>
            </a:r>
            <a:r>
              <a:rPr lang="en-US" altLang="en-US" sz="2800" b="1" i="1" dirty="0">
                <a:solidFill>
                  <a:srgbClr val="008000"/>
                </a:solidFill>
                <a:latin typeface="Times New Roman" panose="02020603050405020304" pitchFamily="18" charset="0"/>
                <a:ea typeface="Times New Roman" panose="02020603050405020304" pitchFamily="18" charset="0"/>
              </a:rPr>
              <a:t>à</a:t>
            </a:r>
            <a:r>
              <a:rPr lang="en-US" altLang="en-US" sz="2800" b="1" i="1" dirty="0">
                <a:solidFill>
                  <a:srgbClr val="008000"/>
                </a:solidFill>
                <a:latin typeface="Times New Roman" panose="02020603050405020304" pitchFamily="18" charset="0"/>
                <a:cs typeface="Times New Roman" panose="02020603050405020304" pitchFamily="18" charset="0"/>
              </a:rPr>
              <a:t> cơ thể l</a:t>
            </a:r>
            <a:r>
              <a:rPr lang="en-US" altLang="en-US" sz="2800" b="1" i="1" dirty="0">
                <a:solidFill>
                  <a:srgbClr val="008000"/>
                </a:solidFill>
                <a:latin typeface="Times New Roman" panose="02020603050405020304" pitchFamily="18" charset="0"/>
                <a:ea typeface="Times New Roman" panose="02020603050405020304" pitchFamily="18" charset="0"/>
              </a:rPr>
              <a:t>à</a:t>
            </a:r>
            <a:r>
              <a:rPr lang="en-US" altLang="en-US" sz="2800" b="1" i="1" dirty="0">
                <a:solidFill>
                  <a:srgbClr val="008000"/>
                </a:solidFill>
                <a:latin typeface="Times New Roman" panose="02020603050405020304" pitchFamily="18" charset="0"/>
                <a:cs typeface="Times New Roman" panose="02020603050405020304" pitchFamily="18" charset="0"/>
              </a:rPr>
              <a:t>m mẹ mang đặc điểm, bệnh gì thì tất cả con sinh ra chỉ giống hệt mẹ m</a:t>
            </a:r>
            <a:r>
              <a:rPr lang="en-US" altLang="en-US" sz="2800" b="1" i="1" dirty="0">
                <a:solidFill>
                  <a:srgbClr val="008000"/>
                </a:solidFill>
                <a:latin typeface="Times New Roman" panose="02020603050405020304" pitchFamily="18" charset="0"/>
                <a:ea typeface="Times New Roman" panose="02020603050405020304" pitchFamily="18" charset="0"/>
              </a:rPr>
              <a:t>à</a:t>
            </a:r>
            <a:r>
              <a:rPr lang="en-US" altLang="en-US" sz="2800" b="1" i="1" dirty="0">
                <a:solidFill>
                  <a:srgbClr val="008000"/>
                </a:solidFill>
                <a:latin typeface="Times New Roman" panose="02020603050405020304" pitchFamily="18" charset="0"/>
                <a:cs typeface="Times New Roman" panose="02020603050405020304" pitchFamily="18" charset="0"/>
              </a:rPr>
              <a:t> không có gì giống bố?”</a:t>
            </a:r>
            <a:endParaRPr lang="en-US" altLang="en-US" sz="2800" b="1" i="1" dirty="0">
              <a:solidFill>
                <a:srgbClr val="008000"/>
              </a:solidFill>
              <a:latin typeface="Times New Roman" panose="02020603050405020304" pitchFamily="18" charset="0"/>
              <a:ea typeface="Times New Roman" panose="02020603050405020304" pitchFamily="18" charset="0"/>
            </a:endParaRPr>
          </a:p>
        </p:txBody>
      </p:sp>
      <p:sp>
        <p:nvSpPr>
          <p:cNvPr id="52227" name="Rectangle 3"/>
          <p:cNvSpPr/>
          <p:nvPr/>
        </p:nvSpPr>
        <p:spPr>
          <a:xfrm>
            <a:off x="1971675" y="533400"/>
            <a:ext cx="8248650" cy="1296988"/>
          </a:xfrm>
          <a:prstGeom prst="rect">
            <a:avLst/>
          </a:prstGeom>
          <a:noFill/>
          <a:ln w="9525">
            <a:noFill/>
          </a:ln>
        </p:spPr>
        <p:txBody>
          <a:bodyPr>
            <a:spAutoFit/>
          </a:bodyPr>
          <a:p>
            <a:pPr algn="ctr"/>
            <a:r>
              <a:rPr lang="vi-VN" altLang="en-US" sz="3600" b="1" dirty="0">
                <a:solidFill>
                  <a:srgbClr val="00B050"/>
                </a:solidFill>
                <a:latin typeface="Times New Roman" panose="02020603050405020304" pitchFamily="18" charset="0"/>
                <a:cs typeface="Times New Roman" panose="02020603050405020304" pitchFamily="18" charset="0"/>
              </a:rPr>
              <a:t>BÀI </a:t>
            </a:r>
            <a:r>
              <a:rPr lang="en-US" altLang="en-US" sz="3600" b="1" dirty="0">
                <a:solidFill>
                  <a:srgbClr val="00B050"/>
                </a:solidFill>
                <a:latin typeface="Times New Roman" panose="02020603050405020304" pitchFamily="18" charset="0"/>
                <a:cs typeface="Times New Roman" panose="02020603050405020304" pitchFamily="18" charset="0"/>
              </a:rPr>
              <a:t>9</a:t>
            </a:r>
            <a:r>
              <a:rPr lang="vi-VN" altLang="en-US" sz="3600" b="1" dirty="0">
                <a:solidFill>
                  <a:srgbClr val="00B050"/>
                </a:solidFill>
                <a:latin typeface="Times New Roman" panose="02020603050405020304" pitchFamily="18" charset="0"/>
                <a:cs typeface="Times New Roman" panose="02020603050405020304" pitchFamily="18" charset="0"/>
              </a:rPr>
              <a:t>: </a:t>
            </a:r>
            <a:endParaRPr lang="en-US" altLang="en-US" sz="3600" b="1" dirty="0">
              <a:solidFill>
                <a:srgbClr val="00B050"/>
              </a:solidFill>
              <a:latin typeface="Times New Roman" panose="02020603050405020304" pitchFamily="18" charset="0"/>
              <a:cs typeface="Times New Roman" panose="02020603050405020304" pitchFamily="18" charset="0"/>
            </a:endParaRPr>
          </a:p>
          <a:p>
            <a:pPr algn="ctr">
              <a:lnSpc>
                <a:spcPct val="115000"/>
              </a:lnSpc>
            </a:pPr>
            <a:r>
              <a:rPr lang="it-IT" altLang="en-US" sz="4000" b="1" dirty="0">
                <a:solidFill>
                  <a:srgbClr val="FF0000"/>
                </a:solidFill>
                <a:latin typeface="Times New Roman" panose="02020603050405020304" pitchFamily="18" charset="0"/>
                <a:cs typeface="Times New Roman" panose="02020603050405020304" pitchFamily="18" charset="0"/>
              </a:rPr>
              <a:t>DI TRUYỀN GENE NGOÀI NHÂN</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up)">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505200" y="0"/>
            <a:ext cx="47244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HƯỚNG DẪN TÌM HIỂU</a:t>
            </a:r>
            <a:endPar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63491" name="TextBox 6"/>
          <p:cNvSpPr txBox="1"/>
          <p:nvPr/>
        </p:nvSpPr>
        <p:spPr>
          <a:xfrm>
            <a:off x="284163" y="781050"/>
            <a:ext cx="11679237" cy="4400550"/>
          </a:xfrm>
          <a:prstGeom prst="rect">
            <a:avLst/>
          </a:prstGeom>
          <a:no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a:spcBef>
                <a:spcPct val="0"/>
              </a:spcBef>
              <a:spcAft>
                <a:spcPct val="0"/>
              </a:spcAft>
            </a:pPr>
            <a:r>
              <a:rPr lang="en-US" altLang="en-US" sz="2800" b="1" dirty="0">
                <a:solidFill>
                  <a:srgbClr val="FF0000"/>
                </a:solidFill>
                <a:latin typeface="Times New Roman" panose="02020603050405020304" pitchFamily="18" charset="0"/>
                <a:cs typeface="Times New Roman" panose="02020603050405020304" pitchFamily="18" charset="0"/>
              </a:rPr>
              <a:t>Câu 1:</a:t>
            </a:r>
            <a:r>
              <a:rPr lang="en-US" altLang="en-US" sz="2800" dirty="0">
                <a:solidFill>
                  <a:srgbClr val="FF0000"/>
                </a:solidFill>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Arial" panose="020B0604020202020204" pitchFamily="34" charset="0"/>
              </a:rPr>
              <a:t>Từ hoạt động 1 rút ra các đặc điểm của di truyền gene ngo</a:t>
            </a:r>
            <a:r>
              <a:rPr lang="vi-VN" altLang="en-US" sz="2800" dirty="0">
                <a:latin typeface="Times New Roman" panose="02020603050405020304" pitchFamily="18" charset="0"/>
                <a:ea typeface="Arial" panose="020B0604020202020204" pitchFamily="34" charset="0"/>
              </a:rPr>
              <a:t>à</a:t>
            </a:r>
            <a:r>
              <a:rPr lang="vi-VN" altLang="en-US" sz="2800" dirty="0">
                <a:latin typeface="Times New Roman" panose="02020603050405020304" pitchFamily="18" charset="0"/>
                <a:cs typeface="Arial" panose="020B0604020202020204" pitchFamily="34" charset="0"/>
              </a:rPr>
              <a:t>i nhân</a:t>
            </a:r>
            <a:r>
              <a:rPr lang="en-US" altLang="en-US" sz="2800" dirty="0">
                <a:latin typeface="Times New Roman" panose="02020603050405020304" pitchFamily="18" charset="0"/>
                <a:cs typeface="Arial" panose="020B0604020202020204" pitchFamily="34" charset="0"/>
              </a:rPr>
              <a:t> (điền v</a:t>
            </a:r>
            <a:r>
              <a:rPr lang="en-US" altLang="en-US" sz="2800" dirty="0">
                <a:latin typeface="Times New Roman" panose="02020603050405020304" pitchFamily="18" charset="0"/>
                <a:ea typeface="Arial" panose="020B0604020202020204" pitchFamily="34" charset="0"/>
              </a:rPr>
              <a:t>à</a:t>
            </a:r>
            <a:r>
              <a:rPr lang="en-US" altLang="en-US" sz="2800" dirty="0">
                <a:latin typeface="Times New Roman" panose="02020603050405020304" pitchFamily="18" charset="0"/>
                <a:cs typeface="Arial" panose="020B0604020202020204" pitchFamily="34" charset="0"/>
              </a:rPr>
              <a:t>o câu hỏi ngắn)</a:t>
            </a:r>
            <a:endParaRPr lang="en-US" altLang="en-US" dirty="0">
              <a:latin typeface="Arial" panose="020B0604020202020204" pitchFamily="34" charset="0"/>
              <a:cs typeface="Arial" panose="020B0604020202020204" pitchFamily="34" charset="0"/>
            </a:endParaRPr>
          </a:p>
          <a:p>
            <a:pPr marL="0" lvl="0" indent="0" algn="just">
              <a:spcBef>
                <a:spcPct val="0"/>
              </a:spcBef>
              <a:spcAft>
                <a:spcPct val="0"/>
              </a:spcAft>
            </a:pPr>
            <a:r>
              <a:rPr lang="vi-VN" altLang="en-US" sz="2800" dirty="0">
                <a:latin typeface="Times New Roman" panose="02020603050405020304" pitchFamily="18" charset="0"/>
                <a:cs typeface="Times New Roman" panose="02020603050405020304" pitchFamily="18" charset="0"/>
              </a:rPr>
              <a:t>- Kết quả phép lai thuận nghịch l</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như thế n</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a:t>
            </a:r>
            <a:endParaRPr lang="en-US" altLang="en-US" dirty="0">
              <a:latin typeface="Arial" panose="020B0604020202020204" pitchFamily="34" charset="0"/>
              <a:cs typeface="Arial" panose="020B0604020202020204" pitchFamily="34" charset="0"/>
            </a:endParaRPr>
          </a:p>
          <a:p>
            <a:pPr marL="0" lvl="0" indent="0" algn="just">
              <a:spcBef>
                <a:spcPct val="0"/>
              </a:spcBef>
              <a:spcAft>
                <a:spcPct val="0"/>
              </a:spcAft>
            </a:pPr>
            <a:r>
              <a:rPr lang="vi-VN" altLang="en-US" sz="2800" dirty="0">
                <a:latin typeface="Times New Roman" panose="02020603050405020304" pitchFamily="18" charset="0"/>
                <a:cs typeface="Times New Roman" panose="02020603050405020304" pitchFamily="18" charset="0"/>
              </a:rPr>
              <a:t>- Trong di truyền gene ngo</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i nhân, vai trò của các giao tử đực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giao tử cái </a:t>
            </a:r>
            <a:r>
              <a:rPr lang="en-US" altLang="en-US" sz="2800" dirty="0">
                <a:latin typeface="Times New Roman" panose="02020603050405020304" pitchFamily="18" charset="0"/>
                <a:cs typeface="Times New Roman" panose="02020603050405020304" pitchFamily="18" charset="0"/>
              </a:rPr>
              <a:t>như thế n</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a:t>
            </a:r>
            <a:endParaRPr lang="en-US" altLang="en-US" dirty="0">
              <a:latin typeface="Arial" panose="020B0604020202020204" pitchFamily="34" charset="0"/>
              <a:cs typeface="Arial" panose="020B0604020202020204" pitchFamily="34" charset="0"/>
            </a:endParaRPr>
          </a:p>
          <a:p>
            <a:pPr marL="0" lvl="0" indent="0" algn="just">
              <a:spcBef>
                <a:spcPct val="0"/>
              </a:spcBef>
              <a:spcAft>
                <a:spcPct val="0"/>
              </a:spcAft>
            </a:pPr>
            <a:r>
              <a:rPr lang="vi-VN" altLang="en-US" sz="2800" dirty="0">
                <a:latin typeface="Times New Roman" panose="02020603050405020304" pitchFamily="18" charset="0"/>
                <a:cs typeface="Times New Roman" panose="02020603050405020304" pitchFamily="18" charset="0"/>
              </a:rPr>
              <a:t>- Gene ngo</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i nhân nằm trên các phân tử DNA</a:t>
            </a:r>
            <a:r>
              <a:rPr lang="en-US" altLang="en-US" sz="2800" dirty="0">
                <a:latin typeface="Times New Roman" panose="02020603050405020304" pitchFamily="18" charset="0"/>
                <a:cs typeface="Times New Roman" panose="02020603050405020304" pitchFamily="18" charset="0"/>
              </a:rPr>
              <a:t>:</a:t>
            </a:r>
            <a:endParaRPr lang="en-US" altLang="en-US" dirty="0">
              <a:latin typeface="Arial" panose="020B0604020202020204" pitchFamily="34" charset="0"/>
              <a:cs typeface="Arial" panose="020B0604020202020204" pitchFamily="34" charset="0"/>
            </a:endParaRPr>
          </a:p>
          <a:p>
            <a:pPr marL="0" lvl="0" indent="0" algn="just">
              <a:spcBef>
                <a:spcPct val="0"/>
              </a:spcBef>
              <a:spcAft>
                <a:spcPct val="0"/>
              </a:spcAft>
            </a:pPr>
            <a:r>
              <a:rPr lang="vi-VN" altLang="en-US" sz="2800" dirty="0">
                <a:latin typeface="Times New Roman" panose="02020603050405020304" pitchFamily="18" charset="0"/>
                <a:cs typeface="Times New Roman" panose="02020603050405020304" pitchFamily="18" charset="0"/>
              </a:rPr>
              <a:t>+ Dạng </a:t>
            </a:r>
            <a:r>
              <a:rPr lang="en-US" altLang="en-US" sz="2800" dirty="0">
                <a:latin typeface="Times New Roman" panose="02020603050405020304" pitchFamily="18" charset="0"/>
                <a:cs typeface="Times New Roman" panose="02020603050405020304" pitchFamily="18" charset="0"/>
              </a:rPr>
              <a:t>n</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a:t>
            </a:r>
            <a:endParaRPr lang="en-US" altLang="en-US" dirty="0">
              <a:latin typeface="Arial" panose="020B0604020202020204" pitchFamily="34" charset="0"/>
              <a:cs typeface="Arial" panose="020B0604020202020204" pitchFamily="34" charset="0"/>
            </a:endParaRPr>
          </a:p>
          <a:p>
            <a:pPr marL="0" lvl="0" indent="0" algn="just">
              <a:spcBef>
                <a:spcPct val="0"/>
              </a:spcBef>
              <a:spcAft>
                <a:spcPct val="0"/>
              </a:spcAft>
            </a:pPr>
            <a:r>
              <a:rPr lang="en-US" altLang="en-US" sz="2800" dirty="0">
                <a:latin typeface="Times New Roman" panose="02020603050405020304" pitchFamily="18" charset="0"/>
                <a:cs typeface="Times New Roman" panose="02020603050405020304" pitchFamily="18" charset="0"/>
              </a:rPr>
              <a:t>+ Ở đâu? </a:t>
            </a:r>
            <a:endParaRPr lang="en-US" altLang="en-US" dirty="0">
              <a:latin typeface="Arial" panose="020B0604020202020204" pitchFamily="34" charset="0"/>
              <a:cs typeface="Arial" panose="020B0604020202020204" pitchFamily="34" charset="0"/>
            </a:endParaRPr>
          </a:p>
          <a:p>
            <a:pPr marL="0" lvl="0" indent="0" algn="just">
              <a:spcBef>
                <a:spcPct val="0"/>
              </a:spcBef>
              <a:spcAft>
                <a:spcPct val="0"/>
              </a:spcAft>
            </a:pPr>
            <a:r>
              <a:rPr lang="en-US" altLang="en-US" sz="2800" dirty="0">
                <a:latin typeface="Times New Roman" panose="02020603050405020304" pitchFamily="18" charset="0"/>
                <a:cs typeface="Times New Roman" panose="02020603050405020304" pitchFamily="18" charset="0"/>
              </a:rPr>
              <a:t>+ Tồn tại như thế n</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(cặp hay đơn)</a:t>
            </a:r>
            <a:endParaRPr lang="en-US" altLang="en-US" sz="2800" dirty="0">
              <a:latin typeface="Times New Roman" panose="02020603050405020304" pitchFamily="18" charset="0"/>
              <a:cs typeface="Times New Roman" panose="02020603050405020304" pitchFamily="18" charset="0"/>
            </a:endParaRPr>
          </a:p>
          <a:p>
            <a:pPr marL="0" lvl="0" indent="0">
              <a:spcBef>
                <a:spcPct val="0"/>
              </a:spcBef>
              <a:spcAft>
                <a:spcPct val="0"/>
              </a:spcAft>
            </a:pP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ea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a:t>
            </a:r>
            <a:endParaRPr lang="en-US" altLang="en-US" sz="27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505200" y="0"/>
            <a:ext cx="47244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dirty="0" smtClean="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ƯỚNG </a:t>
            </a:r>
            <a:r>
              <a:rPr kumimoji="0" lang="en-US" sz="2800" b="1" kern="1200" cap="none" spc="0" normalizeH="0" baseline="0" noProof="0" dirty="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DẪN TÌM HIỂU</a:t>
            </a:r>
            <a:endParaRPr kumimoji="0" lang="en-US" sz="2800" b="1" kern="1200" cap="none" spc="0" normalizeH="0" baseline="0" noProof="0" dirty="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66563" name="TextBox 6"/>
          <p:cNvSpPr txBox="1"/>
          <p:nvPr/>
        </p:nvSpPr>
        <p:spPr>
          <a:xfrm>
            <a:off x="284163" y="879475"/>
            <a:ext cx="11679237" cy="514032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a:spcBef>
                <a:spcPct val="0"/>
              </a:spcBef>
              <a:buClr>
                <a:schemeClr val="tx1"/>
              </a:buClr>
              <a:buNone/>
            </a:pPr>
            <a:r>
              <a:rPr lang="en-US" altLang="en-US" sz="2800" b="1" dirty="0">
                <a:solidFill>
                  <a:srgbClr val="FF0000"/>
                </a:solidFill>
                <a:latin typeface="Times New Roman" panose="02020603050405020304" pitchFamily="18" charset="0"/>
                <a:cs typeface="Times New Roman" panose="02020603050405020304" pitchFamily="18" charset="0"/>
              </a:rPr>
              <a:t>Câu 1</a:t>
            </a:r>
            <a:r>
              <a:rPr lang="en-US" altLang="en-US" sz="2800" b="1" dirty="0">
                <a:latin typeface="Times New Roman" panose="02020603050405020304" pitchFamily="18" charset="0"/>
                <a:cs typeface="Times New Roman" panose="02020603050405020304" pitchFamily="18" charset="0"/>
              </a:rPr>
              <a:t>:</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Arial" panose="020B0604020202020204" pitchFamily="34" charset="0"/>
              </a:rPr>
              <a:t>Từ hoạt động 1 rút ra các đặc điểm của di truyền gene ngo</a:t>
            </a:r>
            <a:r>
              <a:rPr lang="vi-VN" altLang="en-US" sz="2800" dirty="0">
                <a:latin typeface="Times New Roman" panose="02020603050405020304" pitchFamily="18" charset="0"/>
                <a:ea typeface="Arial" panose="020B0604020202020204" pitchFamily="34" charset="0"/>
              </a:rPr>
              <a:t>à</a:t>
            </a:r>
            <a:r>
              <a:rPr lang="vi-VN" altLang="en-US" sz="2800" dirty="0">
                <a:latin typeface="Times New Roman" panose="02020603050405020304" pitchFamily="18" charset="0"/>
                <a:cs typeface="Arial" panose="020B0604020202020204" pitchFamily="34" charset="0"/>
              </a:rPr>
              <a:t>i nhân</a:t>
            </a:r>
            <a:r>
              <a:rPr lang="en-US" altLang="en-US" sz="2800" dirty="0">
                <a:latin typeface="Times New Roman" panose="02020603050405020304" pitchFamily="18" charset="0"/>
                <a:cs typeface="Arial" panose="020B0604020202020204" pitchFamily="34" charset="0"/>
              </a:rPr>
              <a:t> (điền v</a:t>
            </a:r>
            <a:r>
              <a:rPr lang="en-US" altLang="en-US" sz="2800" dirty="0">
                <a:latin typeface="Times New Roman" panose="02020603050405020304" pitchFamily="18" charset="0"/>
                <a:ea typeface="Arial" panose="020B0604020202020204" pitchFamily="34" charset="0"/>
              </a:rPr>
              <a:t>à</a:t>
            </a:r>
            <a:r>
              <a:rPr lang="en-US" altLang="en-US" sz="2800" dirty="0">
                <a:latin typeface="Times New Roman" panose="02020603050405020304" pitchFamily="18" charset="0"/>
                <a:cs typeface="Arial" panose="020B0604020202020204" pitchFamily="34" charset="0"/>
              </a:rPr>
              <a:t>o câu hỏi ngắn)</a:t>
            </a:r>
            <a:endParaRPr lang="en-US" altLang="en-US" dirty="0">
              <a:latin typeface="Times New Roman" panose="02020603050405020304" pitchFamily="18" charset="0"/>
              <a:cs typeface="Arial" panose="020B0604020202020204" pitchFamily="34" charset="0"/>
            </a:endParaRPr>
          </a:p>
          <a:p>
            <a:pPr marL="0" lvl="0" indent="0" algn="just">
              <a:spcBef>
                <a:spcPct val="0"/>
              </a:spcBef>
              <a:buClr>
                <a:schemeClr val="tx1"/>
              </a:buClr>
              <a:buNone/>
            </a:pPr>
            <a:r>
              <a:rPr lang="vi-VN" altLang="en-US" sz="2800" dirty="0">
                <a:latin typeface="Times New Roman" panose="02020603050405020304" pitchFamily="18" charset="0"/>
                <a:cs typeface="Times New Roman" panose="02020603050405020304" pitchFamily="18" charset="0"/>
              </a:rPr>
              <a:t>- Kết quả phép lai thuận nghịch l</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như thế n</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a:t>
            </a:r>
            <a:r>
              <a:rPr lang="en-US" altLang="en-US" sz="2800" dirty="0">
                <a:solidFill>
                  <a:srgbClr val="FF0000"/>
                </a:solidFill>
                <a:latin typeface="Times New Roman" panose="02020603050405020304" pitchFamily="18" charset="0"/>
                <a:cs typeface="Times New Roman" panose="02020603050405020304" pitchFamily="18" charset="0"/>
              </a:rPr>
              <a:t>Khác nhau</a:t>
            </a:r>
            <a:endParaRPr lang="en-US" altLang="en-US" dirty="0">
              <a:solidFill>
                <a:srgbClr val="FF0000"/>
              </a:solidFill>
              <a:latin typeface="Times New Roman" panose="02020603050405020304" pitchFamily="18" charset="0"/>
              <a:cs typeface="Times New Roman" panose="02020603050405020304" pitchFamily="18" charset="0"/>
            </a:endParaRPr>
          </a:p>
          <a:p>
            <a:pPr marL="0" lvl="0" indent="0" algn="just">
              <a:spcBef>
                <a:spcPct val="0"/>
              </a:spcBef>
              <a:buClr>
                <a:schemeClr val="tx1"/>
              </a:buClr>
              <a:buNone/>
            </a:pPr>
            <a:r>
              <a:rPr lang="vi-VN" altLang="en-US" sz="2800" dirty="0">
                <a:latin typeface="Times New Roman" panose="02020603050405020304" pitchFamily="18" charset="0"/>
                <a:cs typeface="Times New Roman" panose="02020603050405020304" pitchFamily="18" charset="0"/>
              </a:rPr>
              <a:t>- Trong di truyền gene ngo</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i nhân, vai trò của các giao tử đực v</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 giao tử cái </a:t>
            </a:r>
            <a:r>
              <a:rPr lang="en-US" altLang="en-US" sz="2800" dirty="0">
                <a:latin typeface="Times New Roman" panose="02020603050405020304" pitchFamily="18" charset="0"/>
                <a:cs typeface="Times New Roman" panose="02020603050405020304" pitchFamily="18" charset="0"/>
              </a:rPr>
              <a:t>như thế n</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a:t>
            </a:r>
            <a:r>
              <a:rPr lang="en-US" altLang="en-US" sz="2800" dirty="0">
                <a:solidFill>
                  <a:srgbClr val="FF0000"/>
                </a:solidFill>
                <a:latin typeface="Times New Roman" panose="02020603050405020304" pitchFamily="18" charset="0"/>
                <a:cs typeface="Times New Roman" panose="02020603050405020304" pitchFamily="18" charset="0"/>
              </a:rPr>
              <a:t>Không ngang nhau( m</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 phụ v</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o con cái)</a:t>
            </a:r>
            <a:endParaRPr lang="en-US" altLang="en-US" dirty="0">
              <a:solidFill>
                <a:srgbClr val="FF0000"/>
              </a:solidFill>
              <a:latin typeface="Times New Roman" panose="02020603050405020304" pitchFamily="18" charset="0"/>
              <a:cs typeface="Times New Roman" panose="02020603050405020304" pitchFamily="18" charset="0"/>
            </a:endParaRPr>
          </a:p>
          <a:p>
            <a:pPr marL="0" lvl="0" indent="0" algn="just">
              <a:spcBef>
                <a:spcPct val="0"/>
              </a:spcBef>
              <a:buClr>
                <a:schemeClr val="tx1"/>
              </a:buClr>
              <a:buNone/>
            </a:pPr>
            <a:r>
              <a:rPr lang="vi-VN" altLang="en-US" sz="2800" dirty="0">
                <a:latin typeface="Times New Roman" panose="02020603050405020304" pitchFamily="18" charset="0"/>
                <a:cs typeface="Times New Roman" panose="02020603050405020304" pitchFamily="18" charset="0"/>
              </a:rPr>
              <a:t>- Gene ngo</a:t>
            </a:r>
            <a:r>
              <a:rPr lang="vi-VN" altLang="en-US" sz="2800" dirty="0">
                <a:latin typeface="Times New Roman" panose="02020603050405020304" pitchFamily="18" charset="0"/>
                <a:ea typeface="Times New Roman" panose="02020603050405020304" pitchFamily="18" charset="0"/>
              </a:rPr>
              <a:t>à</a:t>
            </a:r>
            <a:r>
              <a:rPr lang="vi-VN" altLang="en-US" sz="2800" dirty="0">
                <a:latin typeface="Times New Roman" panose="02020603050405020304" pitchFamily="18" charset="0"/>
                <a:cs typeface="Times New Roman" panose="02020603050405020304" pitchFamily="18" charset="0"/>
              </a:rPr>
              <a:t>i nhân nằm trên các phân tử DNA</a:t>
            </a:r>
            <a:r>
              <a:rPr lang="en-US" altLang="en-US" sz="2800" dirty="0">
                <a:latin typeface="Times New Roman" panose="02020603050405020304" pitchFamily="18" charset="0"/>
                <a:cs typeface="Times New Roman" panose="02020603050405020304" pitchFamily="18" charset="0"/>
              </a:rPr>
              <a:t>:</a:t>
            </a:r>
            <a:endParaRPr lang="en-US" altLang="en-US" dirty="0">
              <a:latin typeface="Times New Roman" panose="02020603050405020304" pitchFamily="18" charset="0"/>
              <a:cs typeface="Times New Roman" panose="02020603050405020304" pitchFamily="18" charset="0"/>
            </a:endParaRPr>
          </a:p>
          <a:p>
            <a:pPr marL="0" lvl="0" indent="0" algn="just">
              <a:spcBef>
                <a:spcPct val="0"/>
              </a:spcBef>
              <a:buClr>
                <a:schemeClr val="tx1"/>
              </a:buClr>
              <a:buNone/>
            </a:pPr>
            <a:r>
              <a:rPr lang="vi-VN" altLang="en-US" sz="2800" dirty="0">
                <a:latin typeface="Times New Roman" panose="02020603050405020304" pitchFamily="18" charset="0"/>
                <a:cs typeface="Times New Roman" panose="02020603050405020304" pitchFamily="18" charset="0"/>
              </a:rPr>
              <a:t>+ Dạng </a:t>
            </a:r>
            <a:r>
              <a:rPr lang="en-US" altLang="en-US" sz="2800" dirty="0">
                <a:latin typeface="Times New Roman" panose="02020603050405020304" pitchFamily="18" charset="0"/>
                <a:cs typeface="Times New Roman" panose="02020603050405020304" pitchFamily="18" charset="0"/>
              </a:rPr>
              <a:t>n</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a:t>
            </a:r>
            <a:r>
              <a:rPr lang="en-US" altLang="en-US" sz="2800" dirty="0">
                <a:solidFill>
                  <a:srgbClr val="FF0000"/>
                </a:solidFill>
                <a:latin typeface="Times New Roman" panose="02020603050405020304" pitchFamily="18" charset="0"/>
                <a:cs typeface="Times New Roman" panose="02020603050405020304" pitchFamily="18" charset="0"/>
              </a:rPr>
              <a:t>?( vòng nhỏ)</a:t>
            </a:r>
            <a:endParaRPr lang="en-US" altLang="en-US" dirty="0">
              <a:solidFill>
                <a:srgbClr val="FF0000"/>
              </a:solidFill>
              <a:latin typeface="Times New Roman" panose="02020603050405020304" pitchFamily="18" charset="0"/>
              <a:cs typeface="Times New Roman" panose="02020603050405020304" pitchFamily="18" charset="0"/>
            </a:endParaRPr>
          </a:p>
          <a:p>
            <a:pPr marL="0" lvl="0" indent="0" algn="just">
              <a:spcBef>
                <a:spcPct val="0"/>
              </a:spcBef>
              <a:buClr>
                <a:schemeClr val="tx1"/>
              </a:buClr>
              <a:buNone/>
            </a:pPr>
            <a:r>
              <a:rPr lang="en-US" altLang="en-US" sz="2800" dirty="0">
                <a:latin typeface="Times New Roman" panose="02020603050405020304" pitchFamily="18" charset="0"/>
                <a:cs typeface="Times New Roman" panose="02020603050405020304" pitchFamily="18" charset="0"/>
              </a:rPr>
              <a:t>+ Ở đâu? </a:t>
            </a:r>
            <a:r>
              <a:rPr lang="en-US" altLang="en-US" sz="2800" dirty="0">
                <a:solidFill>
                  <a:srgbClr val="FF0000"/>
                </a:solidFill>
                <a:latin typeface="Times New Roman" panose="02020603050405020304" pitchFamily="18" charset="0"/>
                <a:cs typeface="Times New Roman" panose="02020603050405020304" pitchFamily="18" charset="0"/>
              </a:rPr>
              <a:t>( Ti thể, lục lạp)</a:t>
            </a:r>
            <a:endParaRPr lang="en-US" altLang="en-US" dirty="0">
              <a:solidFill>
                <a:srgbClr val="FF0000"/>
              </a:solidFill>
              <a:latin typeface="Times New Roman" panose="02020603050405020304" pitchFamily="18" charset="0"/>
              <a:cs typeface="Times New Roman" panose="02020603050405020304" pitchFamily="18" charset="0"/>
            </a:endParaRPr>
          </a:p>
          <a:p>
            <a:pPr marL="0" lvl="0" indent="0" algn="just">
              <a:spcBef>
                <a:spcPct val="0"/>
              </a:spcBef>
              <a:buClr>
                <a:schemeClr val="tx1"/>
              </a:buClr>
              <a:buNone/>
            </a:pPr>
            <a:r>
              <a:rPr lang="en-US" altLang="en-US" sz="2800" dirty="0">
                <a:latin typeface="Times New Roman" panose="02020603050405020304" pitchFamily="18" charset="0"/>
                <a:cs typeface="Times New Roman" panose="02020603050405020304" pitchFamily="18" charset="0"/>
              </a:rPr>
              <a:t>+ Tồn tại như thế n</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cs typeface="Times New Roman" panose="02020603050405020304" pitchFamily="18" charset="0"/>
              </a:rPr>
              <a:t>o? </a:t>
            </a:r>
            <a:r>
              <a:rPr lang="vi-VN" altLang="en-US" sz="2800" dirty="0">
                <a:solidFill>
                  <a:srgbClr val="FF0000"/>
                </a:solidFill>
                <a:latin typeface="Times New Roman" panose="02020603050405020304" pitchFamily="18" charset="0"/>
                <a:cs typeface="Times New Roman" panose="02020603050405020304" pitchFamily="18" charset="0"/>
              </a:rPr>
              <a:t>không tồn tại th</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nh từng cặp allele như gene trong nhân nên chỉ cần một allele l</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 được biểu hiện ra kiểu hình.</a:t>
            </a:r>
            <a:endParaRPr lang="vi-VN" altLang="en-US" sz="2800" dirty="0">
              <a:solidFill>
                <a:srgbClr val="FF0000"/>
              </a:solidFill>
              <a:latin typeface="Times New Roman" panose="02020603050405020304" pitchFamily="18" charset="0"/>
              <a:cs typeface="Times New Roman" panose="02020603050405020304" pitchFamily="18" charset="0"/>
            </a:endParaRPr>
          </a:p>
          <a:p>
            <a:pPr marL="0" lvl="0" indent="0" algn="just">
              <a:spcBef>
                <a:spcPct val="0"/>
              </a:spcBef>
              <a:buClr>
                <a:schemeClr val="tx1"/>
              </a:buClr>
              <a:buNone/>
            </a:pPr>
            <a:endParaRPr lang="en-US" altLang="en-US" dirty="0">
              <a:latin typeface="Times New Roman" panose="02020603050405020304" pitchFamily="18" charset="0"/>
              <a:cs typeface="Times New Roman" panose="02020603050405020304" pitchFamily="18" charset="0"/>
            </a:endParaRPr>
          </a:p>
          <a:p>
            <a:pPr marL="0" lvl="0" indent="0">
              <a:spcBef>
                <a:spcPct val="0"/>
              </a:spcBef>
              <a:buClr>
                <a:schemeClr val="tx1"/>
              </a:buClr>
              <a:buNone/>
            </a:pP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ea typeface="Times New Roman" panose="02020603050405020304" pitchFamily="18" charset="0"/>
              </a:rPr>
              <a:t>…</a:t>
            </a:r>
            <a:r>
              <a:rPr lang="en-US" altLang="en-US" sz="2800" dirty="0">
                <a:solidFill>
                  <a:srgbClr val="0F496F"/>
                </a:solidFill>
                <a:latin typeface="Times New Roman" panose="02020603050405020304" pitchFamily="18" charset="0"/>
                <a:cs typeface="Times New Roman" panose="02020603050405020304" pitchFamily="18" charset="0"/>
              </a:rPr>
              <a:t>.</a:t>
            </a:r>
            <a:endParaRPr lang="en-US" altLang="en-US" sz="2700" dirty="0">
              <a:solidFill>
                <a:srgbClr val="FF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505200" y="0"/>
            <a:ext cx="47244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HƯỚNG DẪN TÌM HIỂU</a:t>
            </a:r>
            <a:endPar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64515" name="TextBox 6"/>
          <p:cNvSpPr txBox="1"/>
          <p:nvPr/>
        </p:nvSpPr>
        <p:spPr>
          <a:xfrm>
            <a:off x="255588" y="762000"/>
            <a:ext cx="11679237" cy="2057400"/>
          </a:xfrm>
          <a:prstGeom prst="rect">
            <a:avLst/>
          </a:prstGeom>
          <a:no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a:lnSpc>
                <a:spcPct val="115000"/>
              </a:lnSpc>
              <a:spcBef>
                <a:spcPts val="200"/>
              </a:spcBef>
              <a:spcAft>
                <a:spcPts val="200"/>
              </a:spcAft>
            </a:pPr>
            <a:r>
              <a:rPr lang="en-US" altLang="en-US" sz="3600" b="1" dirty="0">
                <a:solidFill>
                  <a:srgbClr val="FF0000"/>
                </a:solidFill>
                <a:latin typeface="Times New Roman" panose="02020603050405020304" pitchFamily="18" charset="0"/>
                <a:cs typeface="Times New Roman" panose="02020603050405020304" pitchFamily="18" charset="0"/>
              </a:rPr>
              <a:t>Câu 2:</a:t>
            </a:r>
            <a:r>
              <a:rPr lang="en-US" altLang="en-US" sz="3600" dirty="0">
                <a:solidFill>
                  <a:srgbClr val="FF0000"/>
                </a:solidFill>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Arial" panose="020B0604020202020204" pitchFamily="34" charset="0"/>
              </a:rPr>
              <a:t>Hãy cho biết vì sao DNA ti thể dễ đột biến hơn DNA nhiễm sắc thể.</a:t>
            </a:r>
            <a:endParaRPr lang="en-US" altLang="en-US" sz="2800" dirty="0">
              <a:latin typeface="Arial" panose="020B0604020202020204" pitchFamily="34" charset="0"/>
              <a:cs typeface="Arial" panose="020B0604020202020204" pitchFamily="34" charset="0"/>
            </a:endParaRPr>
          </a:p>
          <a:p>
            <a:pPr marL="0" lvl="0" indent="0"/>
            <a:r>
              <a:rPr lang="en-US" altLang="en-US" sz="3600" b="1" dirty="0">
                <a:solidFill>
                  <a:srgbClr val="FF0000"/>
                </a:solidFill>
                <a:latin typeface="Times New Roman" panose="02020603050405020304" pitchFamily="18" charset="0"/>
                <a:cs typeface="Times New Roman" panose="02020603050405020304" pitchFamily="18" charset="0"/>
              </a:rPr>
              <a:t>Câu 3:</a:t>
            </a:r>
            <a:r>
              <a:rPr lang="en-US" altLang="en-US" sz="3600" dirty="0">
                <a:solidFill>
                  <a:srgbClr val="FF0000"/>
                </a:solidFill>
                <a:latin typeface="Times New Roman" panose="02020603050405020304" pitchFamily="18" charset="0"/>
                <a:cs typeface="Times New Roman" panose="02020603050405020304" pitchFamily="18" charset="0"/>
              </a:rPr>
              <a:t>  </a:t>
            </a:r>
            <a:r>
              <a:rPr lang="vi-VN" altLang="en-US" sz="3600" dirty="0">
                <a:latin typeface="Times New Roman" panose="02020603050405020304" pitchFamily="18" charset="0"/>
                <a:cs typeface="Arial" panose="020B0604020202020204" pitchFamily="34" charset="0"/>
              </a:rPr>
              <a:t>Trình b</a:t>
            </a:r>
            <a:r>
              <a:rPr lang="vi-VN" altLang="en-US" sz="3600" dirty="0">
                <a:latin typeface="Times New Roman" panose="02020603050405020304" pitchFamily="18" charset="0"/>
                <a:ea typeface="Arial" panose="020B0604020202020204" pitchFamily="34" charset="0"/>
              </a:rPr>
              <a:t>à</a:t>
            </a:r>
            <a:r>
              <a:rPr lang="vi-VN" altLang="en-US" sz="3600" dirty="0">
                <a:latin typeface="Times New Roman" panose="02020603050405020304" pitchFamily="18" charset="0"/>
                <a:cs typeface="Arial" panose="020B0604020202020204" pitchFamily="34" charset="0"/>
              </a:rPr>
              <a:t>y đặc điểm di truyền của gene ngo</a:t>
            </a:r>
            <a:r>
              <a:rPr lang="vi-VN" altLang="en-US" sz="3600" dirty="0">
                <a:latin typeface="Times New Roman" panose="02020603050405020304" pitchFamily="18" charset="0"/>
                <a:ea typeface="Arial" panose="020B0604020202020204" pitchFamily="34" charset="0"/>
              </a:rPr>
              <a:t>à</a:t>
            </a:r>
            <a:r>
              <a:rPr lang="vi-VN" altLang="en-US" sz="3600" dirty="0">
                <a:latin typeface="Times New Roman" panose="02020603050405020304" pitchFamily="18" charset="0"/>
                <a:cs typeface="Arial" panose="020B0604020202020204" pitchFamily="34" charset="0"/>
              </a:rPr>
              <a:t>i nhân.</a:t>
            </a:r>
            <a:endParaRPr lang="en-US" altLang="en-US"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762000" y="685800"/>
            <a:ext cx="11125200" cy="3843338"/>
          </a:xfrm>
          <a:prstGeom prst="rect">
            <a:avLst/>
          </a:prstGeom>
          <a:solidFill>
            <a:srgbClr val="CCFFCC"/>
          </a:solid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eaLnBrk="1" hangingPunct="1">
              <a:lnSpc>
                <a:spcPct val="115000"/>
              </a:lnSpc>
              <a:spcBef>
                <a:spcPct val="0"/>
              </a:spcBef>
              <a:spcAft>
                <a:spcPct val="0"/>
              </a:spcAft>
              <a:buClrTx/>
              <a:buSzTx/>
              <a:buFontTx/>
              <a:buNone/>
            </a:pPr>
            <a:r>
              <a:rPr lang="vi-VN" altLang="en-US" sz="3200" b="1" dirty="0">
                <a:solidFill>
                  <a:srgbClr val="FF0000"/>
                </a:solidFill>
                <a:latin typeface="Times New Roman" panose="02020603050405020304" pitchFamily="18" charset="0"/>
                <a:cs typeface="Times New Roman" panose="02020603050405020304" pitchFamily="18" charset="0"/>
              </a:rPr>
              <a:t>Câu 2: </a:t>
            </a:r>
            <a:r>
              <a:rPr lang="vi-VN" altLang="en-US" sz="3200" b="1" dirty="0">
                <a:solidFill>
                  <a:srgbClr val="FF0000"/>
                </a:solidFill>
                <a:latin typeface="Times New Roman" panose="02020603050405020304" pitchFamily="18" charset="0"/>
                <a:cs typeface="Arial" panose="020B0604020202020204" pitchFamily="34" charset="0"/>
              </a:rPr>
              <a:t>DNA ti thể dễ đột biến hơn DNA nhiễm sắc thể</a:t>
            </a:r>
            <a:r>
              <a:rPr lang="en-US" altLang="en-US" sz="3200" b="1" dirty="0">
                <a:solidFill>
                  <a:srgbClr val="FF0000"/>
                </a:solidFill>
                <a:latin typeface="Times New Roman" panose="02020603050405020304" pitchFamily="18" charset="0"/>
                <a:cs typeface="Arial" panose="020B0604020202020204" pitchFamily="34" charset="0"/>
              </a:rPr>
              <a:t> vì:</a:t>
            </a:r>
            <a:endParaRPr lang="en-US" altLang="en-US" sz="32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FontTx/>
              <a:buNone/>
            </a:pPr>
            <a:r>
              <a:rPr lang="vi-VN" altLang="en-US" sz="3600" dirty="0">
                <a:solidFill>
                  <a:schemeClr val="bg1"/>
                </a:solidFill>
                <a:latin typeface="Times New Roman" panose="02020603050405020304" pitchFamily="18" charset="0"/>
                <a:cs typeface="Times New Roman" panose="02020603050405020304" pitchFamily="18" charset="0"/>
              </a:rPr>
              <a:t>Các đặc điểm của hệ gen ti thể như không có intron, không có histone bảo vệ, lại phân bố gần chuỗi phosphoryl hóa oxy hóa, nơi m</a:t>
            </a:r>
            <a:r>
              <a:rPr lang="vi-VN" altLang="en-US" sz="3600" dirty="0">
                <a:solidFill>
                  <a:schemeClr val="bg1"/>
                </a:solidFill>
                <a:latin typeface="Times New Roman" panose="02020603050405020304" pitchFamily="18" charset="0"/>
                <a:ea typeface="Times New Roman" panose="02020603050405020304" pitchFamily="18" charset="0"/>
              </a:rPr>
              <a:t>à</a:t>
            </a:r>
            <a:r>
              <a:rPr lang="vi-VN" altLang="en-US" sz="3600" dirty="0">
                <a:solidFill>
                  <a:schemeClr val="bg1"/>
                </a:solidFill>
                <a:latin typeface="Times New Roman" panose="02020603050405020304" pitchFamily="18" charset="0"/>
                <a:cs typeface="Times New Roman" panose="02020603050405020304" pitchFamily="18" charset="0"/>
              </a:rPr>
              <a:t> các gốc tự do được tạo ra trong quá trình phosphoryl hóa oxy hóa, đã l</a:t>
            </a:r>
            <a:r>
              <a:rPr lang="vi-VN" altLang="en-US" sz="3600" dirty="0">
                <a:solidFill>
                  <a:schemeClr val="bg1"/>
                </a:solidFill>
                <a:latin typeface="Times New Roman" panose="02020603050405020304" pitchFamily="18" charset="0"/>
                <a:ea typeface="Times New Roman" panose="02020603050405020304" pitchFamily="18" charset="0"/>
              </a:rPr>
              <a:t>à</a:t>
            </a:r>
            <a:r>
              <a:rPr lang="vi-VN" altLang="en-US" sz="3600" dirty="0">
                <a:solidFill>
                  <a:schemeClr val="bg1"/>
                </a:solidFill>
                <a:latin typeface="Times New Roman" panose="02020603050405020304" pitchFamily="18" charset="0"/>
                <a:cs typeface="Times New Roman" panose="02020603050405020304" pitchFamily="18" charset="0"/>
              </a:rPr>
              <a:t>m cho khả năng bị đột biến của ADN ti thể cao hơn ở nhân (khoảng 10 lần).</a:t>
            </a:r>
            <a:endParaRPr lang="vi-VN" altLang="en-US" sz="36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56" end="331"/>
                                            </p:txEl>
                                          </p:spTgt>
                                        </p:tgtEl>
                                        <p:attrNameLst>
                                          <p:attrName>style.visibility</p:attrName>
                                        </p:attrNameLst>
                                      </p:cBhvr>
                                      <p:to>
                                        <p:strVal val="visible"/>
                                      </p:to>
                                    </p:set>
                                    <p:animEffect transition="in" filter="wipe(left)">
                                      <p:cBhvr>
                                        <p:cTn id="7" dur="500"/>
                                        <p:tgtEl>
                                          <p:spTgt spid="6">
                                            <p:txEl>
                                              <p:charRg st="56" end="3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a:spLocks noChangeArrowheads="1"/>
          </p:cNvSpPr>
          <p:nvPr/>
        </p:nvSpPr>
        <p:spPr bwMode="auto">
          <a:xfrm>
            <a:off x="762000" y="1219200"/>
            <a:ext cx="11125200" cy="34909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eaLnBrk="1" hangingPunct="1">
              <a:lnSpc>
                <a:spcPct val="115000"/>
              </a:lnSpc>
              <a:spcBef>
                <a:spcPct val="0"/>
              </a:spcBef>
              <a:spcAft>
                <a:spcPct val="0"/>
              </a:spcAft>
              <a:buClrTx/>
              <a:buSzTx/>
              <a:buNone/>
            </a:pPr>
            <a:r>
              <a:rPr lang="vi-VN" altLang="en-US" sz="3200" b="1" dirty="0">
                <a:solidFill>
                  <a:srgbClr val="0000FF"/>
                </a:solidFill>
                <a:latin typeface="Times New Roman" panose="02020603050405020304" pitchFamily="18" charset="0"/>
                <a:cs typeface="Times New Roman" panose="02020603050405020304" pitchFamily="18" charset="0"/>
              </a:rPr>
              <a:t>Câu 3:  </a:t>
            </a:r>
            <a:endParaRPr lang="en-US" altLang="en-US" sz="3200" b="1"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en-US" altLang="en-US" sz="3200" b="1" dirty="0">
                <a:solidFill>
                  <a:srgbClr val="FF0000"/>
                </a:solidFill>
                <a:latin typeface="Times New Roman" panose="02020603050405020304" pitchFamily="18" charset="0"/>
                <a:cs typeface="Times New Roman" panose="02020603050405020304" pitchFamily="18" charset="0"/>
              </a:rPr>
              <a:t>* </a:t>
            </a:r>
            <a:r>
              <a:rPr lang="vi-VN" altLang="en-US" sz="3200" b="1" dirty="0">
                <a:solidFill>
                  <a:srgbClr val="FF0000"/>
                </a:solidFill>
                <a:latin typeface="Times New Roman" panose="02020603050405020304" pitchFamily="18" charset="0"/>
                <a:cs typeface="Times New Roman" panose="02020603050405020304" pitchFamily="18" charset="0"/>
              </a:rPr>
              <a:t>Đặc điểm di truyền của gene ngo</a:t>
            </a:r>
            <a:r>
              <a:rPr lang="vi-VN" altLang="en-US" sz="3200" b="1" dirty="0">
                <a:solidFill>
                  <a:srgbClr val="FF0000"/>
                </a:solidFill>
                <a:latin typeface="Times New Roman" panose="02020603050405020304" pitchFamily="18" charset="0"/>
                <a:ea typeface="Times New Roman" panose="02020603050405020304" pitchFamily="18" charset="0"/>
              </a:rPr>
              <a:t>à</a:t>
            </a:r>
            <a:r>
              <a:rPr lang="vi-VN" altLang="en-US" sz="3200" b="1" dirty="0">
                <a:solidFill>
                  <a:srgbClr val="FF0000"/>
                </a:solidFill>
                <a:latin typeface="Times New Roman" panose="02020603050405020304" pitchFamily="18" charset="0"/>
                <a:cs typeface="Times New Roman" panose="02020603050405020304" pitchFamily="18" charset="0"/>
              </a:rPr>
              <a:t>i nhân:</a:t>
            </a:r>
            <a:endParaRPr lang="vi-VN" altLang="en-US" sz="32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dirty="0">
                <a:solidFill>
                  <a:srgbClr val="FF0000"/>
                </a:solidFill>
                <a:latin typeface="Times New Roman" panose="02020603050405020304" pitchFamily="18" charset="0"/>
                <a:cs typeface="Times New Roman" panose="02020603050405020304" pitchFamily="18" charset="0"/>
              </a:rPr>
              <a:t>- H</a:t>
            </a:r>
            <a:r>
              <a:rPr lang="vi-VN" altLang="en-US" sz="3200" dirty="0">
                <a:solidFill>
                  <a:srgbClr val="FF0000"/>
                </a:solidFill>
                <a:latin typeface="Times New Roman" panose="02020603050405020304" pitchFamily="18" charset="0"/>
                <a:ea typeface="Times New Roman" panose="02020603050405020304" pitchFamily="18" charset="0"/>
              </a:rPr>
              <a:t>à</a:t>
            </a:r>
            <a:r>
              <a:rPr lang="vi-VN" altLang="en-US" sz="3200" dirty="0">
                <a:solidFill>
                  <a:srgbClr val="FF0000"/>
                </a:solidFill>
                <a:latin typeface="Times New Roman" panose="02020603050405020304" pitchFamily="18" charset="0"/>
                <a:cs typeface="Times New Roman" panose="02020603050405020304" pitchFamily="18" charset="0"/>
              </a:rPr>
              <a:t>m lượng DNA: Phân tử DNA ti thể v</a:t>
            </a:r>
            <a:r>
              <a:rPr lang="vi-VN" altLang="en-US" sz="3200" dirty="0">
                <a:solidFill>
                  <a:srgbClr val="FF0000"/>
                </a:solidFill>
                <a:latin typeface="Times New Roman" panose="02020603050405020304" pitchFamily="18" charset="0"/>
                <a:ea typeface="Times New Roman" panose="02020603050405020304" pitchFamily="18" charset="0"/>
              </a:rPr>
              <a:t>à</a:t>
            </a:r>
            <a:r>
              <a:rPr lang="vi-VN" altLang="en-US" sz="3200" dirty="0">
                <a:solidFill>
                  <a:srgbClr val="FF0000"/>
                </a:solidFill>
                <a:latin typeface="Times New Roman" panose="02020603050405020304" pitchFamily="18" charset="0"/>
                <a:cs typeface="Times New Roman" panose="02020603050405020304" pitchFamily="18" charset="0"/>
              </a:rPr>
              <a:t> lục lạp có kích thước nhỏ-&gt; hệ gene trong tế b</a:t>
            </a:r>
            <a:r>
              <a:rPr lang="vi-VN" altLang="en-US" sz="3200" dirty="0">
                <a:solidFill>
                  <a:srgbClr val="FF0000"/>
                </a:solidFill>
                <a:latin typeface="Times New Roman" panose="02020603050405020304" pitchFamily="18" charset="0"/>
                <a:ea typeface="Times New Roman" panose="02020603050405020304" pitchFamily="18" charset="0"/>
              </a:rPr>
              <a:t>à</a:t>
            </a:r>
            <a:r>
              <a:rPr lang="vi-VN" altLang="en-US" sz="3200" dirty="0">
                <a:solidFill>
                  <a:srgbClr val="FF0000"/>
                </a:solidFill>
                <a:latin typeface="Times New Roman" panose="02020603050405020304" pitchFamily="18" charset="0"/>
                <a:cs typeface="Times New Roman" panose="02020603050405020304" pitchFamily="18" charset="0"/>
              </a:rPr>
              <a:t>o </a:t>
            </a:r>
            <a:r>
              <a:rPr lang="en-US" altLang="en-US" sz="3200" dirty="0">
                <a:solidFill>
                  <a:srgbClr val="FF0000"/>
                </a:solidFill>
                <a:latin typeface="Times New Roman" panose="02020603050405020304" pitchFamily="18" charset="0"/>
                <a:cs typeface="Times New Roman" panose="02020603050405020304" pitchFamily="18" charset="0"/>
              </a:rPr>
              <a:t>chất </a:t>
            </a:r>
            <a:r>
              <a:rPr lang="vi-VN" altLang="en-US" sz="3200" dirty="0">
                <a:solidFill>
                  <a:srgbClr val="FF0000"/>
                </a:solidFill>
                <a:latin typeface="Times New Roman" panose="02020603050405020304" pitchFamily="18" charset="0"/>
                <a:cs typeface="Times New Roman" panose="02020603050405020304" pitchFamily="18" charset="0"/>
              </a:rPr>
              <a:t>chứ</a:t>
            </a:r>
            <a:r>
              <a:rPr lang="en-US" altLang="en-US" sz="3200" dirty="0">
                <a:solidFill>
                  <a:srgbClr val="FF0000"/>
                </a:solidFill>
                <a:latin typeface="Times New Roman" panose="02020603050405020304" pitchFamily="18" charset="0"/>
                <a:cs typeface="Times New Roman" panose="02020603050405020304" pitchFamily="18" charset="0"/>
              </a:rPr>
              <a:t>a</a:t>
            </a:r>
            <a:r>
              <a:rPr lang="vi-VN" altLang="en-US" sz="3200" dirty="0">
                <a:solidFill>
                  <a:srgbClr val="FF0000"/>
                </a:solidFill>
                <a:latin typeface="Times New Roman" panose="02020603050405020304" pitchFamily="18" charset="0"/>
                <a:cs typeface="Times New Roman" panose="02020603050405020304" pitchFamily="18" charset="0"/>
              </a:rPr>
              <a:t> ít gene.</a:t>
            </a:r>
            <a:endParaRPr lang="vi-VN" altLang="en-US" sz="32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FontTx/>
              <a:buChar char="-"/>
            </a:pPr>
            <a:r>
              <a:rPr lang="vi-VN" altLang="en-US" sz="3200" dirty="0">
                <a:solidFill>
                  <a:srgbClr val="FF0000"/>
                </a:solidFill>
                <a:latin typeface="Times New Roman" panose="02020603050405020304" pitchFamily="18" charset="0"/>
                <a:cs typeface="Times New Roman" panose="02020603050405020304" pitchFamily="18" charset="0"/>
              </a:rPr>
              <a:t>Phương thức di truyền: Gene tế b</a:t>
            </a:r>
            <a:r>
              <a:rPr lang="vi-VN" altLang="en-US" sz="3200" dirty="0">
                <a:solidFill>
                  <a:srgbClr val="FF0000"/>
                </a:solidFill>
                <a:latin typeface="Times New Roman" panose="02020603050405020304" pitchFamily="18" charset="0"/>
                <a:ea typeface="Times New Roman" panose="02020603050405020304" pitchFamily="18" charset="0"/>
              </a:rPr>
              <a:t>à</a:t>
            </a:r>
            <a:r>
              <a:rPr lang="vi-VN" altLang="en-US" sz="3200" dirty="0">
                <a:solidFill>
                  <a:srgbClr val="FF0000"/>
                </a:solidFill>
                <a:latin typeface="Times New Roman" panose="02020603050405020304" pitchFamily="18" charset="0"/>
                <a:cs typeface="Times New Roman" panose="02020603050405020304" pitchFamily="18" charset="0"/>
              </a:rPr>
              <a:t>o được phân chia ngẫu nhiên </a:t>
            </a:r>
            <a:endParaRPr lang="en-US" altLang="en-US" sz="32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dirty="0">
                <a:solidFill>
                  <a:srgbClr val="FF0000"/>
                </a:solidFill>
                <a:latin typeface="Times New Roman" panose="02020603050405020304" pitchFamily="18" charset="0"/>
                <a:cs typeface="Times New Roman" panose="02020603050405020304" pitchFamily="18" charset="0"/>
              </a:rPr>
              <a:t>-&gt; các tế b</a:t>
            </a:r>
            <a:r>
              <a:rPr lang="vi-VN" altLang="en-US" sz="3200" dirty="0">
                <a:solidFill>
                  <a:srgbClr val="FF0000"/>
                </a:solidFill>
                <a:latin typeface="Times New Roman" panose="02020603050405020304" pitchFamily="18" charset="0"/>
                <a:ea typeface="Times New Roman" panose="02020603050405020304" pitchFamily="18" charset="0"/>
              </a:rPr>
              <a:t>à</a:t>
            </a:r>
            <a:r>
              <a:rPr lang="vi-VN" altLang="en-US" sz="3200" dirty="0">
                <a:solidFill>
                  <a:srgbClr val="FF0000"/>
                </a:solidFill>
                <a:latin typeface="Times New Roman" panose="02020603050405020304" pitchFamily="18" charset="0"/>
                <a:cs typeface="Times New Roman" panose="02020603050405020304" pitchFamily="18" charset="0"/>
              </a:rPr>
              <a:t>o con có số lượng gene trong tế b</a:t>
            </a:r>
            <a:r>
              <a:rPr lang="vi-VN" altLang="en-US" sz="3200" dirty="0">
                <a:solidFill>
                  <a:srgbClr val="FF0000"/>
                </a:solidFill>
                <a:latin typeface="Times New Roman" panose="02020603050405020304" pitchFamily="18" charset="0"/>
                <a:ea typeface="Times New Roman" panose="02020603050405020304" pitchFamily="18" charset="0"/>
              </a:rPr>
              <a:t>à</a:t>
            </a:r>
            <a:r>
              <a:rPr lang="vi-VN" altLang="en-US" sz="3200" dirty="0">
                <a:solidFill>
                  <a:srgbClr val="FF0000"/>
                </a:solidFill>
                <a:latin typeface="Times New Roman" panose="02020603050405020304" pitchFamily="18" charset="0"/>
                <a:cs typeface="Times New Roman" panose="02020603050405020304" pitchFamily="18" charset="0"/>
              </a:rPr>
              <a:t>o chất khác nhau.</a:t>
            </a:r>
            <a:endParaRPr lang="vi-VN" altLang="en-US" sz="32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9" end="51"/>
                                            </p:txEl>
                                          </p:spTgt>
                                        </p:tgtEl>
                                        <p:attrNameLst>
                                          <p:attrName>style.visibility</p:attrName>
                                        </p:attrNameLst>
                                      </p:cBhvr>
                                      <p:to>
                                        <p:strVal val="visible"/>
                                      </p:to>
                                    </p:set>
                                    <p:animEffect transition="in" filter="wipe(left)">
                                      <p:cBhvr>
                                        <p:cTn id="7" dur="500"/>
                                        <p:tgtEl>
                                          <p:spTgt spid="6">
                                            <p:txEl>
                                              <p:charRg st="9" end="5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charRg st="51" end="158"/>
                                            </p:txEl>
                                          </p:spTgt>
                                        </p:tgtEl>
                                        <p:attrNameLst>
                                          <p:attrName>style.visibility</p:attrName>
                                        </p:attrNameLst>
                                      </p:cBhvr>
                                      <p:to>
                                        <p:strVal val="visible"/>
                                      </p:to>
                                    </p:set>
                                    <p:animEffect transition="in" filter="wipe(left)">
                                      <p:cBhvr>
                                        <p:cTn id="12" dur="500"/>
                                        <p:tgtEl>
                                          <p:spTgt spid="6">
                                            <p:txEl>
                                              <p:charRg st="51" end="15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charRg st="158" end="220"/>
                                            </p:txEl>
                                          </p:spTgt>
                                        </p:tgtEl>
                                        <p:attrNameLst>
                                          <p:attrName>style.visibility</p:attrName>
                                        </p:attrNameLst>
                                      </p:cBhvr>
                                      <p:to>
                                        <p:strVal val="visible"/>
                                      </p:to>
                                    </p:set>
                                    <p:animEffect transition="in" filter="wipe(left)">
                                      <p:cBhvr>
                                        <p:cTn id="17" dur="500"/>
                                        <p:tgtEl>
                                          <p:spTgt spid="6">
                                            <p:txEl>
                                              <p:charRg st="158" end="22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charRg st="220" end="284"/>
                                            </p:txEl>
                                          </p:spTgt>
                                        </p:tgtEl>
                                        <p:attrNameLst>
                                          <p:attrName>style.visibility</p:attrName>
                                        </p:attrNameLst>
                                      </p:cBhvr>
                                      <p:to>
                                        <p:strVal val="visible"/>
                                      </p:to>
                                    </p:set>
                                    <p:animEffect transition="in" filter="wipe(left)">
                                      <p:cBhvr>
                                        <p:cTn id="22" dur="500"/>
                                        <p:tgtEl>
                                          <p:spTgt spid="6">
                                            <p:txEl>
                                              <p:charRg st="220" end="28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9634" name="TextBox 3"/>
          <p:cNvSpPr txBox="1"/>
          <p:nvPr/>
        </p:nvSpPr>
        <p:spPr>
          <a:xfrm>
            <a:off x="381000" y="1409700"/>
            <a:ext cx="6096000" cy="3321050"/>
          </a:xfrm>
          <a:prstGeom prst="rect">
            <a:avLst/>
          </a:prstGeom>
          <a:noFill/>
          <a:ln w="9525">
            <a:noFill/>
          </a:ln>
        </p:spPr>
        <p:txBody>
          <a:bodyPr>
            <a:spAutoFit/>
          </a:bodyPr>
          <a:p>
            <a:pPr algn="ctr" eaLnBrk="1" hangingPunct="1">
              <a:spcBef>
                <a:spcPct val="50000"/>
              </a:spcBef>
            </a:pPr>
            <a:r>
              <a:rPr lang="en-US" altLang="en-US" sz="3600" b="1" dirty="0">
                <a:solidFill>
                  <a:srgbClr val="CCFFCC"/>
                </a:solidFill>
                <a:latin typeface="Times New Roman" panose="02020603050405020304" pitchFamily="18" charset="0"/>
                <a:cs typeface="Times New Roman" panose="02020603050405020304" pitchFamily="18" charset="0"/>
              </a:rPr>
              <a:t>TÌM HIỂU</a:t>
            </a:r>
            <a:endParaRPr lang="en-US" altLang="en-US" sz="3600" b="1" dirty="0">
              <a:solidFill>
                <a:srgbClr val="CCFFCC"/>
              </a:solidFill>
              <a:latin typeface="Times New Roman" panose="02020603050405020304" pitchFamily="18" charset="0"/>
              <a:cs typeface="Times New Roman" panose="02020603050405020304" pitchFamily="18" charset="0"/>
            </a:endParaRPr>
          </a:p>
          <a:p>
            <a:pPr algn="ctr" eaLnBrk="1" hangingPunct="1">
              <a:lnSpc>
                <a:spcPct val="115000"/>
              </a:lnSpc>
              <a:spcBef>
                <a:spcPct val="50000"/>
              </a:spcBef>
            </a:pPr>
            <a:r>
              <a:rPr lang="vi-VN" altLang="en-US" sz="4400" b="1" dirty="0">
                <a:solidFill>
                  <a:srgbClr val="FFCC66"/>
                </a:solidFill>
                <a:latin typeface="Times New Roman" panose="02020603050405020304" pitchFamily="18" charset="0"/>
                <a:cs typeface="Times New Roman" panose="02020603050405020304" pitchFamily="18" charset="0"/>
              </a:rPr>
              <a:t>III. ỨNG DỤNG CỦA DI TRUYỀN GENE NGOÀI NHÂN</a:t>
            </a:r>
            <a:endParaRPr lang="en-US" altLang="en-US" sz="4400" b="1" dirty="0">
              <a:solidFill>
                <a:srgbClr val="FFCC66"/>
              </a:solidFill>
              <a:latin typeface="Times New Roman" panose="02020603050405020304" pitchFamily="18" charset="0"/>
              <a:ea typeface="Times New Roman" panose="02020603050405020304" pitchFamily="18" charset="0"/>
            </a:endParaRPr>
          </a:p>
        </p:txBody>
      </p:sp>
      <p:pic>
        <p:nvPicPr>
          <p:cNvPr id="69635" name="Picture 2"/>
          <p:cNvPicPr>
            <a:picLocks noChangeAspect="1"/>
          </p:cNvPicPr>
          <p:nvPr/>
        </p:nvPicPr>
        <p:blipFill>
          <a:blip r:embed="rId1"/>
          <a:stretch>
            <a:fillRect/>
          </a:stretch>
        </p:blipFill>
        <p:spPr>
          <a:xfrm>
            <a:off x="6705600" y="1524000"/>
            <a:ext cx="5181600" cy="3657600"/>
          </a:xfrm>
          <a:prstGeom prst="rect">
            <a:avLst/>
          </a:prstGeom>
          <a:noFill/>
          <a:ln w="9525">
            <a:noFill/>
          </a:ln>
        </p:spPr>
      </p:pic>
    </p:spTree>
  </p:cSld>
  <p:clrMapOvr>
    <a:masterClrMapping/>
  </p:clrMapOvr>
  <p:transition spd="slow">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505200" y="0"/>
            <a:ext cx="47244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HƯỚNG DẪN TÌM HIỂU</a:t>
            </a:r>
            <a:endPar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284163" y="546100"/>
            <a:ext cx="11374437" cy="2002155"/>
          </a:xfrm>
          <a:prstGeom prst="rect">
            <a:avLst/>
          </a:prstGeom>
          <a:no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eaLnBrk="1" hangingPunct="1">
              <a:lnSpc>
                <a:spcPct val="115000"/>
              </a:lnSpc>
              <a:spcBef>
                <a:spcPct val="0"/>
              </a:spcBef>
              <a:spcAft>
                <a:spcPct val="0"/>
              </a:spcAft>
              <a:buClrTx/>
              <a:buSzTx/>
              <a:buNone/>
            </a:pPr>
            <a:r>
              <a:rPr lang="vi-VN" altLang="en-US" sz="2700" b="1" dirty="0">
                <a:solidFill>
                  <a:srgbClr val="C00000"/>
                </a:solidFill>
                <a:latin typeface="Times New Roman" panose="02020603050405020304" pitchFamily="18" charset="0"/>
                <a:cs typeface="Times New Roman" panose="02020603050405020304" pitchFamily="18" charset="0"/>
              </a:rPr>
              <a:t>Câu 1:  </a:t>
            </a:r>
            <a:r>
              <a:rPr lang="en-US" altLang="vi-VN" sz="2700" b="1" dirty="0">
                <a:solidFill>
                  <a:srgbClr val="C00000"/>
                </a:solidFill>
                <a:latin typeface="Times New Roman" panose="02020603050405020304" pitchFamily="18" charset="0"/>
                <a:cs typeface="Times New Roman" panose="02020603050405020304" pitchFamily="18" charset="0"/>
              </a:rPr>
              <a:t>( Nhóm 1, 2)</a:t>
            </a:r>
            <a:endParaRPr lang="vi-VN" altLang="en-US" sz="2700" b="1" dirty="0">
              <a:solidFill>
                <a:srgbClr val="C0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2700" dirty="0">
                <a:solidFill>
                  <a:srgbClr val="0000FF"/>
                </a:solidFill>
                <a:latin typeface="Times New Roman" panose="02020603050405020304" pitchFamily="18" charset="0"/>
                <a:cs typeface="Times New Roman" panose="02020603050405020304" pitchFamily="18" charset="0"/>
              </a:rPr>
              <a:t>1- Nghiên cứu di truyền ngo</a:t>
            </a:r>
            <a:r>
              <a:rPr lang="vi-VN" altLang="en-US" sz="2700" dirty="0">
                <a:solidFill>
                  <a:srgbClr val="0000FF"/>
                </a:solidFill>
                <a:latin typeface="Times New Roman" panose="02020603050405020304" pitchFamily="18" charset="0"/>
                <a:ea typeface="Times New Roman" panose="02020603050405020304" pitchFamily="18" charset="0"/>
              </a:rPr>
              <a:t>à</a:t>
            </a:r>
            <a:r>
              <a:rPr lang="vi-VN" altLang="en-US" sz="2700" dirty="0">
                <a:solidFill>
                  <a:srgbClr val="0000FF"/>
                </a:solidFill>
                <a:latin typeface="Times New Roman" panose="02020603050405020304" pitchFamily="18" charset="0"/>
                <a:cs typeface="Times New Roman" panose="02020603050405020304" pitchFamily="18" charset="0"/>
              </a:rPr>
              <a:t>i nhân có ý nghĩa gì </a:t>
            </a:r>
            <a:r>
              <a:rPr lang="vi-VN" altLang="en-US" sz="2700" dirty="0">
                <a:solidFill>
                  <a:srgbClr val="FF0000"/>
                </a:solidFill>
                <a:latin typeface="Times New Roman" panose="02020603050405020304" pitchFamily="18" charset="0"/>
                <a:cs typeface="Times New Roman" panose="02020603050405020304" pitchFamily="18" charset="0"/>
              </a:rPr>
              <a:t>trong y học</a:t>
            </a:r>
            <a:r>
              <a:rPr lang="vi-VN" altLang="en-US" sz="2700" dirty="0">
                <a:solidFill>
                  <a:srgbClr val="0000FF"/>
                </a:solidFill>
                <a:latin typeface="Times New Roman" panose="02020603050405020304" pitchFamily="18" charset="0"/>
                <a:cs typeface="Times New Roman" panose="02020603050405020304" pitchFamily="18" charset="0"/>
              </a:rPr>
              <a:t>?</a:t>
            </a:r>
            <a:endParaRPr lang="vi-VN" altLang="en-US" sz="27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2700" dirty="0">
                <a:solidFill>
                  <a:srgbClr val="0000FF"/>
                </a:solidFill>
                <a:latin typeface="Times New Roman" panose="02020603050405020304" pitchFamily="18" charset="0"/>
                <a:cs typeface="Times New Roman" panose="02020603050405020304" pitchFamily="18" charset="0"/>
              </a:rPr>
              <a:t>2- Phương pháp sinh con để tránh bệnh di truyền (Alzhemer) do đột biến gene theo mô hình. Hãy giải thích sơ đồ? </a:t>
            </a:r>
            <a:endParaRPr lang="vi-VN" altLang="en-US" sz="2700" dirty="0">
              <a:solidFill>
                <a:srgbClr val="0000FF"/>
              </a:solidFill>
              <a:latin typeface="Times New Roman" panose="02020603050405020304" pitchFamily="18" charset="0"/>
              <a:ea typeface="Times New Roman" panose="02020603050405020304" pitchFamily="18" charset="0"/>
            </a:endParaRPr>
          </a:p>
        </p:txBody>
      </p:sp>
      <p:pic>
        <p:nvPicPr>
          <p:cNvPr id="70660" name="Picture 1"/>
          <p:cNvPicPr>
            <a:picLocks noChangeAspect="1"/>
          </p:cNvPicPr>
          <p:nvPr/>
        </p:nvPicPr>
        <p:blipFill>
          <a:blip r:embed="rId1"/>
          <a:stretch>
            <a:fillRect/>
          </a:stretch>
        </p:blipFill>
        <p:spPr>
          <a:xfrm>
            <a:off x="5740400" y="2511425"/>
            <a:ext cx="6167438" cy="2974975"/>
          </a:xfrm>
          <a:prstGeom prst="rect">
            <a:avLst/>
          </a:prstGeom>
          <a:noFill/>
          <a:ln w="9525">
            <a:noFill/>
          </a:ln>
        </p:spPr>
      </p:pic>
      <p:pic>
        <p:nvPicPr>
          <p:cNvPr id="70661" name="Picture 1"/>
          <p:cNvPicPr>
            <a:picLocks noChangeAspect="1"/>
          </p:cNvPicPr>
          <p:nvPr/>
        </p:nvPicPr>
        <p:blipFill>
          <a:blip r:embed="rId2"/>
          <a:stretch>
            <a:fillRect/>
          </a:stretch>
        </p:blipFill>
        <p:spPr>
          <a:xfrm>
            <a:off x="284163" y="2533650"/>
            <a:ext cx="5313362" cy="333375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charRg st="0" end="9"/>
                                            </p:txEl>
                                          </p:spTgt>
                                        </p:tgtEl>
                                        <p:attrNameLst>
                                          <p:attrName>style.visibility</p:attrName>
                                        </p:attrNameLst>
                                      </p:cBhvr>
                                      <p:to>
                                        <p:strVal val="visible"/>
                                      </p:to>
                                    </p:set>
                                    <p:animEffect transition="in" filter="wipe(left)">
                                      <p:cBhvr>
                                        <p:cTn id="7" dur="500"/>
                                        <p:tgtEl>
                                          <p:spTgt spid="7">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charRg st="9" end="71"/>
                                            </p:txEl>
                                          </p:spTgt>
                                        </p:tgtEl>
                                        <p:attrNameLst>
                                          <p:attrName>style.visibility</p:attrName>
                                        </p:attrNameLst>
                                      </p:cBhvr>
                                      <p:to>
                                        <p:strVal val="visible"/>
                                      </p:to>
                                    </p:set>
                                    <p:animEffect transition="in" filter="wipe(left)">
                                      <p:cBhvr>
                                        <p:cTn id="12" dur="500"/>
                                        <p:tgtEl>
                                          <p:spTgt spid="7">
                                            <p:txEl>
                                              <p:charRg st="9" end="7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charRg st="71" end="184"/>
                                            </p:txEl>
                                          </p:spTgt>
                                        </p:tgtEl>
                                        <p:attrNameLst>
                                          <p:attrName>style.visibility</p:attrName>
                                        </p:attrNameLst>
                                      </p:cBhvr>
                                      <p:to>
                                        <p:strVal val="visible"/>
                                      </p:to>
                                    </p:set>
                                    <p:animEffect transition="in" filter="wipe(left)">
                                      <p:cBhvr>
                                        <p:cTn id="17" dur="500"/>
                                        <p:tgtEl>
                                          <p:spTgt spid="7">
                                            <p:txEl>
                                              <p:charRg st="71" end="18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505200" y="0"/>
            <a:ext cx="47244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HƯỚNG DẪN TÌM HIỂU</a:t>
            </a:r>
            <a:endPar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284163" y="546100"/>
            <a:ext cx="11603037" cy="6319520"/>
          </a:xfrm>
          <a:prstGeom prst="rect">
            <a:avLst/>
          </a:prstGeom>
          <a:no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eaLnBrk="1" hangingPunct="1">
              <a:lnSpc>
                <a:spcPct val="115000"/>
              </a:lnSpc>
              <a:spcBef>
                <a:spcPct val="0"/>
              </a:spcBef>
              <a:spcAft>
                <a:spcPct val="0"/>
              </a:spcAft>
              <a:buClrTx/>
              <a:buSzTx/>
              <a:buNone/>
            </a:pPr>
            <a:r>
              <a:rPr lang="vi-VN" altLang="en-US" sz="3200" b="1" dirty="0">
                <a:solidFill>
                  <a:srgbClr val="FF0000"/>
                </a:solidFill>
                <a:latin typeface="Times New Roman" panose="02020603050405020304" pitchFamily="18" charset="0"/>
                <a:cs typeface="Times New Roman" panose="02020603050405020304" pitchFamily="18" charset="0"/>
              </a:rPr>
              <a:t>Câu </a:t>
            </a:r>
            <a:r>
              <a:rPr lang="en-US" altLang="en-US" sz="3200" b="1" dirty="0">
                <a:solidFill>
                  <a:srgbClr val="FF0000"/>
                </a:solidFill>
                <a:latin typeface="Times New Roman" panose="02020603050405020304" pitchFamily="18" charset="0"/>
                <a:cs typeface="Times New Roman" panose="02020603050405020304" pitchFamily="18" charset="0"/>
              </a:rPr>
              <a:t>2</a:t>
            </a:r>
            <a:r>
              <a:rPr lang="vi-VN" altLang="en-US" sz="3200" b="1" dirty="0">
                <a:solidFill>
                  <a:srgbClr val="FF0000"/>
                </a:solidFill>
                <a:latin typeface="Times New Roman" panose="02020603050405020304" pitchFamily="18" charset="0"/>
                <a:cs typeface="Times New Roman" panose="02020603050405020304" pitchFamily="18" charset="0"/>
              </a:rPr>
              <a:t>:  </a:t>
            </a:r>
            <a:r>
              <a:rPr lang="en-US" altLang="vi-VN" sz="3200" b="1" dirty="0">
                <a:solidFill>
                  <a:srgbClr val="FF0000"/>
                </a:solidFill>
                <a:latin typeface="Times New Roman" panose="02020603050405020304" pitchFamily="18" charset="0"/>
                <a:cs typeface="Times New Roman" panose="02020603050405020304" pitchFamily="18" charset="0"/>
              </a:rPr>
              <a:t>(Nhóm 2)</a:t>
            </a:r>
            <a:endParaRPr lang="vi-VN" altLang="en-US" sz="32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dirty="0">
                <a:solidFill>
                  <a:srgbClr val="0000FF"/>
                </a:solidFill>
                <a:latin typeface="Times New Roman" panose="02020603050405020304" pitchFamily="18" charset="0"/>
                <a:cs typeface="Times New Roman" panose="02020603050405020304" pitchFamily="18" charset="0"/>
              </a:rPr>
              <a:t>1- Nghiên cứu di truyền ngo</a:t>
            </a:r>
            <a:r>
              <a:rPr lang="vi-VN" altLang="en-US" sz="3200" dirty="0">
                <a:solidFill>
                  <a:srgbClr val="0000FF"/>
                </a:solidFill>
                <a:latin typeface="Times New Roman" panose="02020603050405020304" pitchFamily="18" charset="0"/>
                <a:ea typeface="Times New Roman" panose="02020603050405020304" pitchFamily="18" charset="0"/>
              </a:rPr>
              <a:t>à</a:t>
            </a:r>
            <a:r>
              <a:rPr lang="vi-VN" altLang="en-US" sz="3200" dirty="0">
                <a:solidFill>
                  <a:srgbClr val="0000FF"/>
                </a:solidFill>
                <a:latin typeface="Times New Roman" panose="02020603050405020304" pitchFamily="18" charset="0"/>
                <a:cs typeface="Times New Roman" panose="02020603050405020304" pitchFamily="18" charset="0"/>
              </a:rPr>
              <a:t>i nhân có ý nghĩa gì </a:t>
            </a:r>
            <a:r>
              <a:rPr lang="vi-VN" altLang="en-US" sz="3200" dirty="0">
                <a:solidFill>
                  <a:srgbClr val="FF0000"/>
                </a:solidFill>
                <a:latin typeface="Times New Roman" panose="02020603050405020304" pitchFamily="18" charset="0"/>
                <a:cs typeface="Times New Roman" panose="02020603050405020304" pitchFamily="18" charset="0"/>
              </a:rPr>
              <a:t>trong nông nghiệp</a:t>
            </a:r>
            <a:r>
              <a:rPr lang="vi-VN" altLang="en-US" sz="3200" dirty="0">
                <a:solidFill>
                  <a:srgbClr val="0000FF"/>
                </a:solidFill>
                <a:latin typeface="Times New Roman" panose="02020603050405020304" pitchFamily="18" charset="0"/>
                <a:cs typeface="Times New Roman" panose="02020603050405020304" pitchFamily="18" charset="0"/>
              </a:rPr>
              <a:t>?</a:t>
            </a:r>
            <a:endParaRPr lang="vi-VN" altLang="en-US" sz="32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dirty="0">
                <a:solidFill>
                  <a:srgbClr val="0000FF"/>
                </a:solidFill>
                <a:latin typeface="Times New Roman" panose="02020603050405020304" pitchFamily="18" charset="0"/>
                <a:cs typeface="Times New Roman" panose="02020603050405020304" pitchFamily="18" charset="0"/>
              </a:rPr>
              <a:t>2- Những cây lai được tạo ra trong kĩ thuật lai tạo giống lúa có mang tính trạng bất thụ đực không? Giải thích.</a:t>
            </a:r>
            <a:endParaRPr lang="vi-VN" altLang="en-US" sz="32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dirty="0">
                <a:solidFill>
                  <a:srgbClr val="0000FF"/>
                </a:solidFill>
                <a:latin typeface="Times New Roman" panose="02020603050405020304" pitchFamily="18" charset="0"/>
                <a:cs typeface="Times New Roman" panose="02020603050405020304" pitchFamily="18" charset="0"/>
              </a:rPr>
              <a:t>3- Tìm ví dụ</a:t>
            </a:r>
            <a:endParaRPr lang="en-US" altLang="en-US" sz="32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b="1" dirty="0">
                <a:solidFill>
                  <a:srgbClr val="FF0000"/>
                </a:solidFill>
                <a:latin typeface="Times New Roman" panose="02020603050405020304" pitchFamily="18" charset="0"/>
                <a:cs typeface="Times New Roman" panose="02020603050405020304" pitchFamily="18" charset="0"/>
              </a:rPr>
              <a:t>Câu 3:  </a:t>
            </a:r>
            <a:r>
              <a:rPr lang="en-US" altLang="vi-VN" sz="3200" b="1" dirty="0">
                <a:solidFill>
                  <a:srgbClr val="FF0000"/>
                </a:solidFill>
                <a:latin typeface="Times New Roman" panose="02020603050405020304" pitchFamily="18" charset="0"/>
                <a:cs typeface="Times New Roman" panose="02020603050405020304" pitchFamily="18" charset="0"/>
              </a:rPr>
              <a:t>( Nhóm 3)</a:t>
            </a:r>
            <a:endParaRPr lang="vi-VN" altLang="en-US" sz="32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dirty="0">
                <a:solidFill>
                  <a:srgbClr val="0000FF"/>
                </a:solidFill>
                <a:latin typeface="Times New Roman" panose="02020603050405020304" pitchFamily="18" charset="0"/>
                <a:cs typeface="Times New Roman" panose="02020603050405020304" pitchFamily="18" charset="0"/>
              </a:rPr>
              <a:t>1- Nghiên cứu di truyền ngo</a:t>
            </a:r>
            <a:r>
              <a:rPr lang="vi-VN" altLang="en-US" sz="3200" dirty="0">
                <a:solidFill>
                  <a:srgbClr val="0000FF"/>
                </a:solidFill>
                <a:latin typeface="Times New Roman" panose="02020603050405020304" pitchFamily="18" charset="0"/>
                <a:ea typeface="Times New Roman" panose="02020603050405020304" pitchFamily="18" charset="0"/>
              </a:rPr>
              <a:t>à</a:t>
            </a:r>
            <a:r>
              <a:rPr lang="vi-VN" altLang="en-US" sz="3200" dirty="0">
                <a:solidFill>
                  <a:srgbClr val="0000FF"/>
                </a:solidFill>
                <a:latin typeface="Times New Roman" panose="02020603050405020304" pitchFamily="18" charset="0"/>
                <a:cs typeface="Times New Roman" panose="02020603050405020304" pitchFamily="18" charset="0"/>
              </a:rPr>
              <a:t>i nhân có ý nghĩa gì </a:t>
            </a:r>
            <a:r>
              <a:rPr lang="vi-VN" altLang="en-US" sz="3200" dirty="0">
                <a:solidFill>
                  <a:srgbClr val="FF0000"/>
                </a:solidFill>
                <a:latin typeface="Times New Roman" panose="02020603050405020304" pitchFamily="18" charset="0"/>
                <a:cs typeface="Times New Roman" panose="02020603050405020304" pitchFamily="18" charset="0"/>
              </a:rPr>
              <a:t>trong nghiên cứu tiến hóa?</a:t>
            </a:r>
            <a:endParaRPr lang="vi-VN" altLang="en-US" sz="32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dirty="0">
                <a:solidFill>
                  <a:srgbClr val="0000FF"/>
                </a:solidFill>
                <a:latin typeface="Times New Roman" panose="02020603050405020304" pitchFamily="18" charset="0"/>
                <a:cs typeface="Times New Roman" panose="02020603050405020304" pitchFamily="18" charset="0"/>
              </a:rPr>
              <a:t>2- Vì sao phân tích DNA ti thể lại có thể xác định được nguồn gốc tiến hoá của lo</a:t>
            </a:r>
            <a:r>
              <a:rPr lang="vi-VN" altLang="en-US" sz="3200" dirty="0">
                <a:solidFill>
                  <a:srgbClr val="0000FF"/>
                </a:solidFill>
                <a:latin typeface="Times New Roman" panose="02020603050405020304" pitchFamily="18" charset="0"/>
                <a:ea typeface="Times New Roman" panose="02020603050405020304" pitchFamily="18" charset="0"/>
              </a:rPr>
              <a:t>à</a:t>
            </a:r>
            <a:r>
              <a:rPr lang="vi-VN" altLang="en-US" sz="3200" dirty="0">
                <a:solidFill>
                  <a:srgbClr val="0000FF"/>
                </a:solidFill>
                <a:latin typeface="Times New Roman" panose="02020603050405020304" pitchFamily="18" charset="0"/>
                <a:cs typeface="Times New Roman" panose="02020603050405020304" pitchFamily="18" charset="0"/>
              </a:rPr>
              <a:t>i người?</a:t>
            </a:r>
            <a:endParaRPr lang="vi-VN" altLang="en-US" sz="32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None/>
            </a:pPr>
            <a:r>
              <a:rPr lang="vi-VN" altLang="en-US" sz="3200" dirty="0">
                <a:solidFill>
                  <a:srgbClr val="0000FF"/>
                </a:solidFill>
                <a:latin typeface="Times New Roman" panose="02020603050405020304" pitchFamily="18" charset="0"/>
                <a:cs typeface="Times New Roman" panose="02020603050405020304" pitchFamily="18" charset="0"/>
              </a:rPr>
              <a:t>3- Lấy ví dụ:</a:t>
            </a:r>
            <a:endParaRPr lang="vi-VN" altLang="en-US" sz="3200" dirty="0">
              <a:solidFill>
                <a:srgbClr val="0000FF"/>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charRg st="0" end="9"/>
                                            </p:txEl>
                                          </p:spTgt>
                                        </p:tgtEl>
                                        <p:attrNameLst>
                                          <p:attrName>style.visibility</p:attrName>
                                        </p:attrNameLst>
                                      </p:cBhvr>
                                      <p:to>
                                        <p:strVal val="visible"/>
                                      </p:to>
                                    </p:set>
                                    <p:animEffect transition="in" filter="wipe(left)">
                                      <p:cBhvr>
                                        <p:cTn id="7" dur="500"/>
                                        <p:tgtEl>
                                          <p:spTgt spid="7">
                                            <p:txEl>
                                              <p:charRg st="0"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914400" y="2133600"/>
            <a:ext cx="9525000" cy="1938991"/>
          </a:xfrm>
          <a:prstGeom prst="rect">
            <a:avLst/>
          </a:prstGeom>
          <a:noFill/>
        </p:spPr>
        <p:txBody>
          <a:bodyPr>
            <a:spAutoFit/>
          </a:bodyPr>
          <a:lstStyle/>
          <a:p>
            <a:pPr marR="0" indent="-8890" algn="ctr" defTabSz="914400">
              <a:spcBef>
                <a:spcPts val="0"/>
              </a:spcBef>
              <a:spcAft>
                <a:spcPts val="0"/>
              </a:spcAft>
              <a:buClrTx/>
              <a:buSzTx/>
              <a:buFontTx/>
              <a:buNone/>
              <a:defRPr/>
            </a:pPr>
            <a:r>
              <a:rPr kumimoji="0" lang="en-US" sz="6000" b="1" kern="1200" cap="none" spc="0" normalizeH="0" baseline="0" noProof="0">
                <a:ln>
                  <a:solidFill>
                    <a:prstClr val="white"/>
                  </a:solidFill>
                </a:ln>
                <a:solidFill>
                  <a:srgbClr val="FFCC66"/>
                </a:solidFill>
                <a:latin typeface="Times New Roman" panose="02020603050405020304" pitchFamily="18" charset="0"/>
                <a:ea typeface="Arial" panose="020B0604020202020204" pitchFamily="34" charset="0"/>
                <a:cs typeface="Times New Roman" panose="02020603050405020304" pitchFamily="18" charset="0"/>
              </a:rPr>
              <a:t>TRẢ LỜI </a:t>
            </a:r>
            <a:endParaRPr kumimoji="0" lang="en-US" sz="6000" b="1" kern="1200" cap="none" spc="0" normalizeH="0" baseline="0" noProof="0">
              <a:ln>
                <a:solidFill>
                  <a:prstClr val="white"/>
                </a:solidFill>
              </a:ln>
              <a:solidFill>
                <a:srgbClr val="FFCC66"/>
              </a:solidFill>
              <a:latin typeface="Times New Roman" panose="02020603050405020304" pitchFamily="18" charset="0"/>
              <a:ea typeface="Arial" panose="020B0604020202020204" pitchFamily="34" charset="0"/>
              <a:cs typeface="Times New Roman" panose="02020603050405020304" pitchFamily="18" charset="0"/>
            </a:endParaRPr>
          </a:p>
          <a:p>
            <a:pPr marR="0" indent="-8890" algn="ctr" defTabSz="914400">
              <a:spcBef>
                <a:spcPts val="0"/>
              </a:spcBef>
              <a:spcAft>
                <a:spcPts val="0"/>
              </a:spcAft>
              <a:buClrTx/>
              <a:buSzTx/>
              <a:buFontTx/>
              <a:buNone/>
              <a:defRPr/>
            </a:pPr>
            <a:r>
              <a:rPr kumimoji="0" lang="en-US" sz="6000" b="1" kern="1200" cap="none" spc="0" normalizeH="0" baseline="0" noProof="0">
                <a:ln>
                  <a:solidFill>
                    <a:prstClr val="white"/>
                  </a:solidFill>
                </a:ln>
                <a:solidFill>
                  <a:srgbClr val="FFCC66"/>
                </a:solidFill>
                <a:latin typeface="Times New Roman" panose="02020603050405020304" pitchFamily="18" charset="0"/>
                <a:ea typeface="Arial" panose="020B0604020202020204" pitchFamily="34" charset="0"/>
                <a:cs typeface="Times New Roman" panose="02020603050405020304" pitchFamily="18" charset="0"/>
              </a:rPr>
              <a:t> KIẾN THỨC GHI NHỚ</a:t>
            </a:r>
            <a:endParaRPr kumimoji="0" lang="en-US" sz="6000" b="1" kern="1200" cap="none" spc="0" normalizeH="0" baseline="0" noProof="0">
              <a:ln>
                <a:solidFill>
                  <a:prstClr val="white"/>
                </a:solidFill>
              </a:ln>
              <a:solidFill>
                <a:srgbClr val="FFCC66"/>
              </a:solidFill>
              <a:latin typeface="Times New Roman" panose="02020603050405020304" pitchFamily="18" charset="0"/>
              <a:ea typeface="Arial" panose="020B0604020202020204" pitchFamily="34" charset="0"/>
              <a:cs typeface="Times New Roman" panose="02020603050405020304" pitchFamily="18" charset="0"/>
            </a:endParaRPr>
          </a:p>
        </p:txBody>
      </p:sp>
    </p:spTree>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a:spLocks noChangeArrowheads="1"/>
          </p:cNvSpPr>
          <p:nvPr/>
        </p:nvSpPr>
        <p:spPr bwMode="auto">
          <a:xfrm>
            <a:off x="381000" y="685800"/>
            <a:ext cx="11658600" cy="5613400"/>
          </a:xfrm>
          <a:prstGeom prst="rect">
            <a:avLst/>
          </a:prstGeom>
          <a:noFill/>
          <a:ln>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lnSpc>
                <a:spcPct val="115000"/>
              </a:lnSpc>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1. Trong y học</a:t>
            </a:r>
            <a:endParaRPr lang="vi-VN" altLang="en-US" sz="24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en-US" altLang="en-US" sz="2400" b="1" dirty="0">
                <a:solidFill>
                  <a:srgbClr val="FFFFFF"/>
                </a:solidFill>
                <a:latin typeface="Times New Roman" panose="02020603050405020304" pitchFamily="18" charset="0"/>
                <a:cs typeface="Times New Roman" panose="02020603050405020304" pitchFamily="18" charset="0"/>
              </a:rPr>
              <a:t>	</a:t>
            </a:r>
            <a:r>
              <a:rPr lang="vi-VN" altLang="en-US" sz="2400" b="1" dirty="0">
                <a:solidFill>
                  <a:srgbClr val="FFFFFF"/>
                </a:solidFill>
                <a:latin typeface="Times New Roman" panose="02020603050405020304" pitchFamily="18" charset="0"/>
                <a:cs typeface="Times New Roman" panose="02020603050405020304" pitchFamily="18" charset="0"/>
              </a:rPr>
              <a:t>1- Ở người có một số bệnh do gene nằm trong ti thể quy định như cơ ti thể, tiểu đường, tim mạch, Alzheimer, Leigh,... Có thể dùng </a:t>
            </a:r>
            <a:r>
              <a:rPr lang="en-US" altLang="en-US" sz="2400" b="1" dirty="0">
                <a:solidFill>
                  <a:srgbClr val="FFFFFF"/>
                </a:solidFill>
                <a:latin typeface="Times New Roman" panose="02020603050405020304" pitchFamily="18" charset="0"/>
                <a:cs typeface="Times New Roman" panose="02020603050405020304" pitchFamily="18" charset="0"/>
              </a:rPr>
              <a:t>kỷ thuật</a:t>
            </a:r>
            <a:r>
              <a:rPr lang="vi-VN" altLang="en-US" sz="2400" b="1" dirty="0">
                <a:solidFill>
                  <a:srgbClr val="FFFFFF"/>
                </a:solidFill>
                <a:latin typeface="Times New Roman" panose="02020603050405020304" pitchFamily="18" charset="0"/>
                <a:cs typeface="Times New Roman" panose="02020603050405020304" pitchFamily="18" charset="0"/>
              </a:rPr>
              <a:t> </a:t>
            </a:r>
            <a:r>
              <a:rPr lang="vi-VN" altLang="en-US" sz="2400" b="1" dirty="0">
                <a:solidFill>
                  <a:srgbClr val="FFFFFF"/>
                </a:solidFill>
                <a:latin typeface="Times New Roman" panose="02020603050405020304" pitchFamily="18" charset="0"/>
                <a:cs typeface="Times New Roman" panose="02020603050405020304" pitchFamily="18" charset="0"/>
              </a:rPr>
              <a:t>loại trừ gene ti thể gây bệnh n</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y ở đời con.</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en-US" altLang="en-US" sz="2400" b="1" dirty="0">
                <a:solidFill>
                  <a:srgbClr val="FFFFFF"/>
                </a:solidFill>
                <a:latin typeface="Times New Roman" panose="02020603050405020304" pitchFamily="18" charset="0"/>
                <a:cs typeface="Times New Roman" panose="02020603050405020304" pitchFamily="18" charset="0"/>
              </a:rPr>
              <a:t>	</a:t>
            </a:r>
            <a:r>
              <a:rPr lang="vi-VN" altLang="en-US" sz="2400" b="1" dirty="0">
                <a:solidFill>
                  <a:srgbClr val="FFFFFF"/>
                </a:solidFill>
                <a:latin typeface="Times New Roman" panose="02020603050405020304" pitchFamily="18" charset="0"/>
                <a:cs typeface="Times New Roman" panose="02020603050405020304" pitchFamily="18" charset="0"/>
              </a:rPr>
              <a:t>2- Bệnh Alzheimer</a:t>
            </a:r>
            <a:r>
              <a:rPr lang="vi-VN" altLang="en-US" sz="2400" b="1" dirty="0">
                <a:solidFill>
                  <a:srgbClr val="FFFFFF"/>
                </a:solidFill>
                <a:latin typeface="Times New Roman" panose="02020603050405020304" pitchFamily="18" charset="0"/>
                <a:cs typeface="Times New Roman" panose="02020603050405020304" pitchFamily="18" charset="0"/>
              </a:rPr>
              <a:t> </a:t>
            </a:r>
            <a:r>
              <a:rPr lang="vi-VN" altLang="en-US" sz="2400" b="1" dirty="0">
                <a:solidFill>
                  <a:srgbClr val="FFFFFF"/>
                </a:solidFill>
                <a:latin typeface="Times New Roman" panose="02020603050405020304" pitchFamily="18" charset="0"/>
                <a:cs typeface="Times New Roman" panose="02020603050405020304" pitchFamily="18" charset="0"/>
              </a:rPr>
              <a:t>l</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do đột biến gene ty thể. Nên mẹ bệnh (A) thì sinh con bệnh. Vậy phương pháp n</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y giúp tránh bệnh Al khi mẹ bệnh. PP sau</a:t>
            </a:r>
            <a:r>
              <a:rPr lang="vi-VN" altLang="en-US" sz="2400" b="1" dirty="0">
                <a:solidFill>
                  <a:srgbClr val="FFFFFF"/>
                </a:solidFill>
                <a:latin typeface="Times New Roman" panose="02020603050405020304" pitchFamily="18" charset="0"/>
                <a:cs typeface="Times New Roman" panose="02020603050405020304" pitchFamily="18" charset="0"/>
              </a:rPr>
              <a:t>:</a:t>
            </a:r>
            <a:endParaRPr lang="en-US" altLang="en-US" sz="24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 </a:t>
            </a:r>
            <a:r>
              <a:rPr lang="vi-VN" altLang="en-US" sz="2400" b="1" dirty="0">
                <a:solidFill>
                  <a:srgbClr val="FFFFFF"/>
                </a:solidFill>
                <a:latin typeface="Times New Roman" panose="02020603050405020304" pitchFamily="18" charset="0"/>
                <a:cs typeface="Times New Roman" panose="02020603050405020304" pitchFamily="18" charset="0"/>
              </a:rPr>
              <a:t>Lấy trứng của mẹ bệnh Al (A) → lấy nhân/bỏ phần tế b</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chất có gene ty thể đột biến = Nhân (A).</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 Lấy trứng người phụ nữ cho trứng không bệnh Al  rồi bỏ nhân đi (B) → trứng (B)</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 Cấy nhân (A) </a:t>
            </a:r>
            <a:r>
              <a:rPr lang="vi-VN" altLang="en-US" sz="2400" b="1" dirty="0">
                <a:solidFill>
                  <a:srgbClr val="FFFFFF"/>
                </a:solidFill>
                <a:latin typeface="Times New Roman" panose="02020603050405020304" pitchFamily="18" charset="0"/>
                <a:cs typeface="Times New Roman" panose="02020603050405020304" pitchFamily="18" charset="0"/>
              </a:rPr>
              <a:t>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en-US" altLang="en-US" sz="2400" b="1" dirty="0">
                <a:solidFill>
                  <a:srgbClr val="FFFFFF"/>
                </a:solidFill>
                <a:latin typeface="Times New Roman" panose="02020603050405020304" pitchFamily="18" charset="0"/>
                <a:cs typeface="Times New Roman" panose="02020603050405020304" pitchFamily="18" charset="0"/>
              </a:rPr>
              <a:t>o</a:t>
            </a:r>
            <a:r>
              <a:rPr lang="vi-VN" altLang="en-US" sz="2400" b="1" dirty="0">
                <a:solidFill>
                  <a:srgbClr val="FFFFFF"/>
                </a:solidFill>
                <a:latin typeface="Times New Roman" panose="02020603050405020304" pitchFamily="18" charset="0"/>
                <a:cs typeface="Times New Roman" panose="02020603050405020304" pitchFamily="18" charset="0"/>
              </a:rPr>
              <a:t> </a:t>
            </a:r>
            <a:r>
              <a:rPr lang="vi-VN" altLang="en-US" sz="2400" b="1" dirty="0">
                <a:solidFill>
                  <a:srgbClr val="FFFFFF"/>
                </a:solidFill>
                <a:latin typeface="Times New Roman" panose="02020603050405020304" pitchFamily="18" charset="0"/>
                <a:cs typeface="Times New Roman" panose="02020603050405020304" pitchFamily="18" charset="0"/>
              </a:rPr>
              <a:t>trứng (B) rồi cho thụ tinh trong ống nghiệm với tinh trùng của chồng phụ nữ A (chồng n</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y l</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C) → hợp tử (AC) = nhân (AC)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tế b</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chất (B).</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 Chuyển hợp tử (AC)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mẹ (A) mang thai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sinh con bình thường.</a:t>
            </a: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15" end="200"/>
                                            </p:txEl>
                                          </p:spTgt>
                                        </p:tgtEl>
                                        <p:attrNameLst>
                                          <p:attrName>style.visibility</p:attrName>
                                        </p:attrNameLst>
                                      </p:cBhvr>
                                      <p:to>
                                        <p:strVal val="visible"/>
                                      </p:to>
                                    </p:set>
                                    <p:animEffect transition="in" filter="wipe(left)">
                                      <p:cBhvr>
                                        <p:cTn id="7" dur="500"/>
                                        <p:tgtEl>
                                          <p:spTgt spid="6">
                                            <p:txEl>
                                              <p:charRg st="15" end="20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charRg st="200" end="342"/>
                                            </p:txEl>
                                          </p:spTgt>
                                        </p:tgtEl>
                                        <p:attrNameLst>
                                          <p:attrName>style.visibility</p:attrName>
                                        </p:attrNameLst>
                                      </p:cBhvr>
                                      <p:to>
                                        <p:strVal val="visible"/>
                                      </p:to>
                                    </p:set>
                                    <p:animEffect transition="in" filter="wipe(left)">
                                      <p:cBhvr>
                                        <p:cTn id="12" dur="500"/>
                                        <p:tgtEl>
                                          <p:spTgt spid="6">
                                            <p:txEl>
                                              <p:charRg st="200" end="34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charRg st="342" end="440"/>
                                            </p:txEl>
                                          </p:spTgt>
                                        </p:tgtEl>
                                        <p:attrNameLst>
                                          <p:attrName>style.visibility</p:attrName>
                                        </p:attrNameLst>
                                      </p:cBhvr>
                                      <p:to>
                                        <p:strVal val="visible"/>
                                      </p:to>
                                    </p:set>
                                    <p:animEffect transition="in" filter="wipe(left)">
                                      <p:cBhvr>
                                        <p:cTn id="17" dur="500"/>
                                        <p:tgtEl>
                                          <p:spTgt spid="6">
                                            <p:txEl>
                                              <p:charRg st="342" end="44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charRg st="440" end="521"/>
                                            </p:txEl>
                                          </p:spTgt>
                                        </p:tgtEl>
                                        <p:attrNameLst>
                                          <p:attrName>style.visibility</p:attrName>
                                        </p:attrNameLst>
                                      </p:cBhvr>
                                      <p:to>
                                        <p:strVal val="visible"/>
                                      </p:to>
                                    </p:set>
                                    <p:animEffect transition="in" filter="wipe(left)">
                                      <p:cBhvr>
                                        <p:cTn id="22" dur="500"/>
                                        <p:tgtEl>
                                          <p:spTgt spid="6">
                                            <p:txEl>
                                              <p:charRg st="440" end="52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charRg st="521" end="681"/>
                                            </p:txEl>
                                          </p:spTgt>
                                        </p:tgtEl>
                                        <p:attrNameLst>
                                          <p:attrName>style.visibility</p:attrName>
                                        </p:attrNameLst>
                                      </p:cBhvr>
                                      <p:to>
                                        <p:strVal val="visible"/>
                                      </p:to>
                                    </p:set>
                                    <p:animEffect transition="in" filter="wipe(left)">
                                      <p:cBhvr>
                                        <p:cTn id="27" dur="500"/>
                                        <p:tgtEl>
                                          <p:spTgt spid="6">
                                            <p:txEl>
                                              <p:charRg st="521" end="68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charRg st="681" end="748"/>
                                            </p:txEl>
                                          </p:spTgt>
                                        </p:tgtEl>
                                        <p:attrNameLst>
                                          <p:attrName>style.visibility</p:attrName>
                                        </p:attrNameLst>
                                      </p:cBhvr>
                                      <p:to>
                                        <p:strVal val="visible"/>
                                      </p:to>
                                    </p:set>
                                    <p:animEffect transition="in" filter="wipe(left)">
                                      <p:cBhvr>
                                        <p:cTn id="32" dur="500"/>
                                        <p:tgtEl>
                                          <p:spTgt spid="6">
                                            <p:txEl>
                                              <p:charRg st="681" end="74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Text Box 8"/>
          <p:cNvSpPr txBox="1"/>
          <p:nvPr/>
        </p:nvSpPr>
        <p:spPr>
          <a:xfrm>
            <a:off x="8305800" y="277813"/>
            <a:ext cx="3657600" cy="769937"/>
          </a:xfrm>
          <a:prstGeom prst="rect">
            <a:avLst/>
          </a:prstGeom>
          <a:solidFill>
            <a:srgbClr val="0000FF"/>
          </a:solid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50000"/>
              </a:spcBef>
              <a:buFontTx/>
              <a:buNone/>
            </a:pPr>
            <a:r>
              <a:rPr lang="en-US" altLang="en-US" sz="4400" b="1" dirty="0">
                <a:solidFill>
                  <a:srgbClr val="FFFF00"/>
                </a:solidFill>
                <a:latin typeface="Times New Roman" panose="02020603050405020304" pitchFamily="18" charset="0"/>
                <a:cs typeface="Arial" panose="020B0604020202020204" pitchFamily="34" charset="0"/>
              </a:rPr>
              <a:t>KHỞI ĐỘNG</a:t>
            </a:r>
            <a:endParaRPr lang="en-US" altLang="en-US" sz="6000" b="1" i="1" dirty="0">
              <a:solidFill>
                <a:srgbClr val="FFFF00"/>
              </a:solidFill>
              <a:latin typeface="Arial" panose="020B0604020202020204" pitchFamily="34" charset="0"/>
            </a:endParaRPr>
          </a:p>
        </p:txBody>
      </p:sp>
      <p:sp>
        <p:nvSpPr>
          <p:cNvPr id="74755" name="TextBox 7"/>
          <p:cNvSpPr txBox="1">
            <a:spLocks noChangeArrowheads="1"/>
          </p:cNvSpPr>
          <p:nvPr/>
        </p:nvSpPr>
        <p:spPr bwMode="auto">
          <a:xfrm>
            <a:off x="1798638" y="646113"/>
            <a:ext cx="5486400" cy="2808288"/>
          </a:xfrm>
          <a:prstGeom prst="rect">
            <a:avLst/>
          </a:prstGeom>
          <a:solidFill>
            <a:schemeClr val="accent5">
              <a:lumMod val="20000"/>
              <a:lumOff val="80000"/>
            </a:schemeClr>
          </a:solidFill>
          <a:ln>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buNone/>
            </a:pPr>
            <a:r>
              <a:rPr lang="vi-VN" altLang="x-none" i="1" dirty="0">
                <a:latin typeface="Times New Roman" panose="02020603050405020304" pitchFamily="18" charset="0"/>
                <a:cs typeface="Times New Roman" panose="02020603050405020304" pitchFamily="18" charset="0"/>
              </a:rPr>
              <a:t>Ở người, sự di truyền bệnh cơ ti thể (gây suy yếu v</a:t>
            </a:r>
            <a:r>
              <a:rPr lang="vi-VN" altLang="x-none" i="1" dirty="0">
                <a:latin typeface="Times New Roman" panose="02020603050405020304" pitchFamily="18" charset="0"/>
                <a:ea typeface="Times New Roman" panose="02020603050405020304" pitchFamily="18" charset="0"/>
              </a:rPr>
              <a:t>à</a:t>
            </a:r>
            <a:r>
              <a:rPr lang="vi-VN" altLang="x-none" i="1" dirty="0">
                <a:latin typeface="Times New Roman" panose="02020603050405020304" pitchFamily="18" charset="0"/>
                <a:cs typeface="Times New Roman" panose="02020603050405020304" pitchFamily="18" charset="0"/>
              </a:rPr>
              <a:t> thoái hóa cơ) phụ thuộc ho</a:t>
            </a:r>
            <a:r>
              <a:rPr lang="vi-VN" altLang="x-none" i="1" dirty="0">
                <a:latin typeface="Times New Roman" panose="02020603050405020304" pitchFamily="18" charset="0"/>
                <a:ea typeface="Times New Roman" panose="02020603050405020304" pitchFamily="18" charset="0"/>
              </a:rPr>
              <a:t>à</a:t>
            </a:r>
            <a:r>
              <a:rPr lang="vi-VN" altLang="x-none" i="1" dirty="0">
                <a:latin typeface="Times New Roman" panose="02020603050405020304" pitchFamily="18" charset="0"/>
                <a:cs typeface="Times New Roman" panose="02020603050405020304" pitchFamily="18" charset="0"/>
              </a:rPr>
              <a:t>n to</a:t>
            </a:r>
            <a:r>
              <a:rPr lang="vi-VN" altLang="x-none" i="1" dirty="0">
                <a:latin typeface="Times New Roman" panose="02020603050405020304" pitchFamily="18" charset="0"/>
                <a:ea typeface="Times New Roman" panose="02020603050405020304" pitchFamily="18" charset="0"/>
              </a:rPr>
              <a:t>à</a:t>
            </a:r>
            <a:r>
              <a:rPr lang="vi-VN" altLang="x-none" i="1" dirty="0">
                <a:latin typeface="Times New Roman" panose="02020603050405020304" pitchFamily="18" charset="0"/>
                <a:cs typeface="Times New Roman" panose="02020603050405020304" pitchFamily="18" charset="0"/>
              </a:rPr>
              <a:t>n v</a:t>
            </a:r>
            <a:r>
              <a:rPr lang="vi-VN" altLang="x-none" i="1" dirty="0">
                <a:latin typeface="Times New Roman" panose="02020603050405020304" pitchFamily="18" charset="0"/>
                <a:ea typeface="Times New Roman" panose="02020603050405020304" pitchFamily="18" charset="0"/>
              </a:rPr>
              <a:t>à</a:t>
            </a:r>
            <a:r>
              <a:rPr lang="vi-VN" altLang="x-none" i="1" dirty="0">
                <a:latin typeface="Times New Roman" panose="02020603050405020304" pitchFamily="18" charset="0"/>
                <a:cs typeface="Times New Roman" panose="02020603050405020304" pitchFamily="18" charset="0"/>
              </a:rPr>
              <a:t>o mẹ, khi mẹ bị bệnh thì các con đều bị bệnh bất kể l</a:t>
            </a:r>
            <a:r>
              <a:rPr lang="vi-VN" altLang="x-none" i="1" dirty="0">
                <a:latin typeface="Times New Roman" panose="02020603050405020304" pitchFamily="18" charset="0"/>
                <a:ea typeface="Times New Roman" panose="02020603050405020304" pitchFamily="18" charset="0"/>
              </a:rPr>
              <a:t>à</a:t>
            </a:r>
            <a:r>
              <a:rPr lang="vi-VN" altLang="x-none" i="1" dirty="0">
                <a:latin typeface="Times New Roman" panose="02020603050405020304" pitchFamily="18" charset="0"/>
                <a:cs typeface="Times New Roman" panose="02020603050405020304" pitchFamily="18" charset="0"/>
              </a:rPr>
              <a:t> bố có bị bệnh hay không. Hiện tượng n</a:t>
            </a:r>
            <a:r>
              <a:rPr lang="vi-VN" altLang="x-none" i="1" dirty="0">
                <a:latin typeface="Times New Roman" panose="02020603050405020304" pitchFamily="18" charset="0"/>
                <a:ea typeface="Times New Roman" panose="02020603050405020304" pitchFamily="18" charset="0"/>
              </a:rPr>
              <a:t>à</a:t>
            </a:r>
            <a:r>
              <a:rPr lang="vi-VN" altLang="x-none" i="1" dirty="0">
                <a:latin typeface="Times New Roman" panose="02020603050405020304" pitchFamily="18" charset="0"/>
                <a:cs typeface="Times New Roman" panose="02020603050405020304" pitchFamily="18" charset="0"/>
              </a:rPr>
              <a:t>y được giải thích như thế n</a:t>
            </a:r>
            <a:r>
              <a:rPr lang="vi-VN" altLang="x-none" i="1" dirty="0">
                <a:latin typeface="Times New Roman" panose="02020603050405020304" pitchFamily="18" charset="0"/>
                <a:ea typeface="Times New Roman" panose="02020603050405020304" pitchFamily="18" charset="0"/>
              </a:rPr>
              <a:t>à</a:t>
            </a:r>
            <a:r>
              <a:rPr lang="vi-VN" altLang="x-none" i="1" dirty="0">
                <a:latin typeface="Times New Roman" panose="02020603050405020304" pitchFamily="18" charset="0"/>
                <a:cs typeface="Times New Roman" panose="02020603050405020304" pitchFamily="18" charset="0"/>
              </a:rPr>
              <a:t>o?</a:t>
            </a:r>
            <a:endParaRPr i="1" dirty="0">
              <a:latin typeface="Times New Roman" panose="02020603050405020304" pitchFamily="18" charset="0"/>
              <a:ea typeface="Times New Roman" panose="02020603050405020304" pitchFamily="18" charset="0"/>
            </a:endParaRPr>
          </a:p>
        </p:txBody>
      </p:sp>
      <p:pic>
        <p:nvPicPr>
          <p:cNvPr id="33797" name="Picture 2" descr="Cách trả lời những câu hỏi phỏng vấn thông thường (Phần 2)"/>
          <p:cNvPicPr>
            <a:picLocks noChangeAspect="1"/>
          </p:cNvPicPr>
          <p:nvPr/>
        </p:nvPicPr>
        <p:blipFill>
          <a:blip r:embed="rId1"/>
          <a:stretch>
            <a:fillRect/>
          </a:stretch>
        </p:blipFill>
        <p:spPr>
          <a:xfrm>
            <a:off x="228600" y="661988"/>
            <a:ext cx="1600200" cy="2287587"/>
          </a:xfrm>
          <a:prstGeom prst="rect">
            <a:avLst/>
          </a:prstGeom>
          <a:noFill/>
          <a:ln w="9525">
            <a:noFill/>
          </a:ln>
        </p:spPr>
      </p:pic>
      <p:sp>
        <p:nvSpPr>
          <p:cNvPr id="54277" name="Rectangle 3"/>
          <p:cNvSpPr/>
          <p:nvPr/>
        </p:nvSpPr>
        <p:spPr>
          <a:xfrm>
            <a:off x="25400" y="0"/>
            <a:ext cx="9525000" cy="523875"/>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nSpc>
                <a:spcPct val="100000"/>
              </a:lnSpc>
              <a:spcBef>
                <a:spcPct val="0"/>
              </a:spcBef>
              <a:buFontTx/>
              <a:buNone/>
            </a:pPr>
            <a:r>
              <a:rPr lang="vi-VN" altLang="en-US" b="1" dirty="0">
                <a:solidFill>
                  <a:srgbClr val="FFFF00"/>
                </a:solidFill>
                <a:latin typeface="Times New Roman" panose="02020603050405020304" pitchFamily="18" charset="0"/>
                <a:cs typeface="Times New Roman" panose="02020603050405020304" pitchFamily="18" charset="0"/>
              </a:rPr>
              <a:t>BÀI 9: </a:t>
            </a:r>
            <a:r>
              <a:rPr lang="it-IT" altLang="en-US" b="1" dirty="0">
                <a:solidFill>
                  <a:srgbClr val="FFFF00"/>
                </a:solidFill>
                <a:latin typeface="Times New Roman" panose="02020603050405020304" pitchFamily="18" charset="0"/>
                <a:cs typeface="Times New Roman" panose="02020603050405020304" pitchFamily="18" charset="0"/>
              </a:rPr>
              <a:t>DI TRUYỀN GENE NGOÀI NHÂN</a:t>
            </a:r>
            <a:endParaRPr lang="en-US" altLang="en-US" b="1" dirty="0">
              <a:solidFill>
                <a:srgbClr val="FFFF00"/>
              </a:solidFill>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315200" y="1241425"/>
            <a:ext cx="4786313" cy="5018088"/>
          </a:xfrm>
          <a:prstGeom prst="rect">
            <a:avLst/>
          </a:prstGeom>
          <a:noFill/>
          <a:ln w="9525">
            <a:noFill/>
          </a:ln>
        </p:spPr>
      </p:pic>
      <p:sp>
        <p:nvSpPr>
          <p:cNvPr id="7" name="TextBox 7"/>
          <p:cNvSpPr txBox="1">
            <a:spLocks noChangeArrowheads="1"/>
          </p:cNvSpPr>
          <p:nvPr/>
        </p:nvSpPr>
        <p:spPr bwMode="auto">
          <a:xfrm>
            <a:off x="1600200" y="3751263"/>
            <a:ext cx="5456238" cy="2214563"/>
          </a:xfrm>
          <a:prstGeom prst="rect">
            <a:avLst/>
          </a:prstGeom>
          <a:solidFill>
            <a:schemeClr val="accent4">
              <a:lumMod val="40000"/>
              <a:lumOff val="60000"/>
            </a:schemeClr>
          </a:solidFill>
          <a:ln>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a:buNone/>
            </a:pPr>
            <a:r>
              <a:rPr lang="vi-VN" altLang="x-none" sz="2400" b="1" dirty="0">
                <a:solidFill>
                  <a:srgbClr val="FF0000"/>
                </a:solidFill>
                <a:latin typeface="Times New Roman" panose="02020603050405020304" pitchFamily="18" charset="0"/>
                <a:cs typeface="Times New Roman" panose="02020603050405020304" pitchFamily="18" charset="0"/>
              </a:rPr>
              <a:t>Di truyền bệnh cơ ti thể ở người phụ thuộc ho</a:t>
            </a:r>
            <a:r>
              <a:rPr lang="vi-VN" altLang="x-none" sz="2400" b="1" dirty="0">
                <a:solidFill>
                  <a:srgbClr val="FF0000"/>
                </a:solidFill>
                <a:latin typeface="Times New Roman" panose="02020603050405020304" pitchFamily="18" charset="0"/>
                <a:ea typeface="Times New Roman" panose="02020603050405020304" pitchFamily="18" charset="0"/>
              </a:rPr>
              <a:t>à</a:t>
            </a:r>
            <a:r>
              <a:rPr lang="vi-VN" altLang="x-none" sz="2400" b="1" dirty="0">
                <a:solidFill>
                  <a:srgbClr val="FF0000"/>
                </a:solidFill>
                <a:latin typeface="Times New Roman" panose="02020603050405020304" pitchFamily="18" charset="0"/>
                <a:cs typeface="Times New Roman" panose="02020603050405020304" pitchFamily="18" charset="0"/>
              </a:rPr>
              <a:t>n to</a:t>
            </a:r>
            <a:r>
              <a:rPr lang="vi-VN" altLang="x-none" sz="2400" b="1" dirty="0">
                <a:solidFill>
                  <a:srgbClr val="FF0000"/>
                </a:solidFill>
                <a:latin typeface="Times New Roman" panose="02020603050405020304" pitchFamily="18" charset="0"/>
                <a:ea typeface="Times New Roman" panose="02020603050405020304" pitchFamily="18" charset="0"/>
              </a:rPr>
              <a:t>à</a:t>
            </a:r>
            <a:r>
              <a:rPr lang="vi-VN" altLang="x-none" sz="2400" b="1" dirty="0">
                <a:solidFill>
                  <a:srgbClr val="FF0000"/>
                </a:solidFill>
                <a:latin typeface="Times New Roman" panose="02020603050405020304" pitchFamily="18" charset="0"/>
                <a:cs typeface="Times New Roman" panose="02020603050405020304" pitchFamily="18" charset="0"/>
              </a:rPr>
              <a:t>n v</a:t>
            </a:r>
            <a:r>
              <a:rPr lang="vi-VN" altLang="x-none" sz="2400" b="1" dirty="0">
                <a:solidFill>
                  <a:srgbClr val="FF0000"/>
                </a:solidFill>
                <a:latin typeface="Times New Roman" panose="02020603050405020304" pitchFamily="18" charset="0"/>
                <a:ea typeface="Times New Roman" panose="02020603050405020304" pitchFamily="18" charset="0"/>
              </a:rPr>
              <a:t>à</a:t>
            </a:r>
            <a:r>
              <a:rPr lang="vi-VN" altLang="x-none" sz="2400" b="1" dirty="0">
                <a:solidFill>
                  <a:srgbClr val="FF0000"/>
                </a:solidFill>
                <a:latin typeface="Times New Roman" panose="02020603050405020304" pitchFamily="18" charset="0"/>
                <a:cs typeface="Times New Roman" panose="02020603050405020304" pitchFamily="18" charset="0"/>
              </a:rPr>
              <a:t>o mẹ do con chỉ nhận DNA mang bệnh từ mẹ.</a:t>
            </a:r>
            <a:endParaRPr sz="2400" b="1" dirty="0">
              <a:solidFill>
                <a:srgbClr val="FF0000"/>
              </a:solidFill>
              <a:latin typeface="Times New Roman" panose="02020603050405020304" pitchFamily="18" charset="0"/>
              <a:cs typeface="Times New Roman" panose="02020603050405020304" pitchFamily="18" charset="0"/>
            </a:endParaRPr>
          </a:p>
          <a:p>
            <a:pPr marL="0" lvl="0" indent="0" algn="just">
              <a:buNone/>
            </a:pPr>
            <a:r>
              <a:rPr lang="vi-VN" altLang="x-none" sz="2400" b="1" dirty="0">
                <a:solidFill>
                  <a:srgbClr val="FF0000"/>
                </a:solidFill>
                <a:latin typeface="Times New Roman" panose="02020603050405020304" pitchFamily="18" charset="0"/>
                <a:cs typeface="Times New Roman" panose="02020603050405020304" pitchFamily="18" charset="0"/>
              </a:rPr>
              <a:t>Nếu mẹ bị bệnh, tất cả con cái đều có nguy cơ mắc bệnh, bất kể giới tính hay bố có bị bệnh hay không.</a:t>
            </a:r>
            <a:endParaRPr sz="2400" b="1"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wipe(up)">
                                      <p:cBhvr>
                                        <p:cTn id="7" dur="500"/>
                                        <p:tgtEl>
                                          <p:spTgt spid="33797"/>
                                        </p:tgtEl>
                                      </p:cBhvr>
                                    </p:animEffect>
                                  </p:childTnLst>
                                </p:cTn>
                              </p:par>
                              <p:par>
                                <p:cTn id="8" presetID="22" presetClass="entr" presetSubtype="1" fill="hold" nodeType="withEffect">
                                  <p:stCondLst>
                                    <p:cond delay="0"/>
                                  </p:stCondLst>
                                  <p:childTnLst>
                                    <p:set>
                                      <p:cBhvr>
                                        <p:cTn id="9" dur="1" fill="hold">
                                          <p:stCondLst>
                                            <p:cond delay="0"/>
                                          </p:stCondLst>
                                        </p:cTn>
                                        <p:tgtEl>
                                          <p:spTgt spid="74755"/>
                                        </p:tgtEl>
                                        <p:attrNameLst>
                                          <p:attrName>style.visibility</p:attrName>
                                        </p:attrNameLst>
                                      </p:cBhvr>
                                      <p:to>
                                        <p:strVal val="visible"/>
                                      </p:to>
                                    </p:set>
                                    <p:animEffect transition="in" filter="wipe(up)">
                                      <p:cBhvr>
                                        <p:cTn id="10" dur="500"/>
                                        <p:tgtEl>
                                          <p:spTgt spid="7475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animBg="1"/>
      <p:bldP spid="74755" grpId="0" animBg="1"/>
      <p:bldP spid="74755" grpId="1"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0" y="420688"/>
            <a:ext cx="12001500" cy="64293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lnSpc>
                <a:spcPct val="115000"/>
              </a:lnSpc>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2. Trong nông nghiệp</a:t>
            </a:r>
            <a:endParaRPr lang="vi-VN" altLang="en-US" sz="24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1- Ở thực vật, tính trạng bất thụ đực (cây không tạo được hạt phấn hữu thụ) do nhiều gene đột biến nằm trong ti thể quy định (biết có hơn 140 lo</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i) → Ứng dụng gây bất thụ đực ở dòng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m mẹ. Nên trong lai tạo giống không mắc công phải khử đực cây mẹ.</a:t>
            </a:r>
            <a:endParaRPr lang="vi-VN" altLang="en-US" sz="2400"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2-  Những cây lai được tạo ra trong kĩ thuật lai tạo giống lúa có mang tính trạng bất thụ đực.</a:t>
            </a:r>
            <a:endParaRPr lang="vi-VN" altLang="en-US" sz="2400"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    Do người ta sử dụng những cây bất thụ đực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m dòng mẹ, tính trạng bất thụ đực do gene đột biến nằm trong ti thể quy định nên sẽ di truyền theo dòng mẹ, tạo ra đời con mang tính trạng bất thụ đực.</a:t>
            </a:r>
            <a:endParaRPr lang="vi-VN" altLang="en-US" sz="2400"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3-  VD</a:t>
            </a:r>
            <a:endParaRPr lang="vi-VN" altLang="en-US" sz="2400"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dirty="0">
                <a:solidFill>
                  <a:srgbClr val="FFFFFF"/>
                </a:solidFill>
                <a:latin typeface="Times New Roman" panose="02020603050405020304" pitchFamily="18" charset="0"/>
                <a:cs typeface="Times New Roman" panose="02020603050405020304" pitchFamily="18" charset="0"/>
              </a:rPr>
              <a:t>Ví dụ:Trong việc lai tạo giống lúa, do lúa l</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cây lưỡng tính tự thụ phấn nên để lai các giống lúa phải tiến h</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nh khử bao phấn ở cây mẹ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chuyển hạt giống từ cây bố sang. Điều n</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y rất tốn công sức, thời gian v</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không thể thực hiện lai giống lúa đại tr</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Dựa trên hiện tượng bất dục đực do gene trong tế b</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o chất quy định, các nh</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 khoa học đã nghiên cứu tạo ra được dòng lúa bất dục đực, tạo điều kiện thuận lợi để tiến h</a:t>
            </a:r>
            <a:r>
              <a:rPr lang="vi-VN" altLang="en-US" sz="2400" dirty="0">
                <a:solidFill>
                  <a:srgbClr val="FFFFFF"/>
                </a:solidFill>
                <a:latin typeface="Times New Roman" panose="02020603050405020304" pitchFamily="18" charset="0"/>
                <a:ea typeface="Times New Roman" panose="02020603050405020304" pitchFamily="18" charset="0"/>
              </a:rPr>
              <a:t>à</a:t>
            </a:r>
            <a:r>
              <a:rPr lang="vi-VN" altLang="en-US" sz="2400" dirty="0">
                <a:solidFill>
                  <a:srgbClr val="FFFFFF"/>
                </a:solidFill>
                <a:latin typeface="Times New Roman" panose="02020603050405020304" pitchFamily="18" charset="0"/>
                <a:cs typeface="Times New Roman" panose="02020603050405020304" pitchFamily="18" charset="0"/>
              </a:rPr>
              <a:t>nh lai giữa các giống lúa khác nhau, từ đó tạo ra nhiều giống lúa lai cho năng suất cao, chất lượng tốt như giống VT 505, MV2, Long Hương 8117,...</a:t>
            </a:r>
            <a:endParaRPr lang="vi-VN" altLang="en-US" sz="2400"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21" end="271"/>
                                            </p:txEl>
                                          </p:spTgt>
                                        </p:tgtEl>
                                        <p:attrNameLst>
                                          <p:attrName>style.visibility</p:attrName>
                                        </p:attrNameLst>
                                      </p:cBhvr>
                                      <p:to>
                                        <p:strVal val="visible"/>
                                      </p:to>
                                    </p:set>
                                    <p:animEffect transition="in" filter="wipe(left)">
                                      <p:cBhvr>
                                        <p:cTn id="7" dur="500"/>
                                        <p:tgtEl>
                                          <p:spTgt spid="6">
                                            <p:txEl>
                                              <p:charRg st="21" end="27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charRg st="271" end="366"/>
                                            </p:txEl>
                                          </p:spTgt>
                                        </p:tgtEl>
                                        <p:attrNameLst>
                                          <p:attrName>style.visibility</p:attrName>
                                        </p:attrNameLst>
                                      </p:cBhvr>
                                      <p:to>
                                        <p:strVal val="visible"/>
                                      </p:to>
                                    </p:set>
                                    <p:animEffect transition="in" filter="wipe(left)">
                                      <p:cBhvr>
                                        <p:cTn id="12" dur="500"/>
                                        <p:tgtEl>
                                          <p:spTgt spid="6">
                                            <p:txEl>
                                              <p:charRg st="271" end="36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charRg st="366" end="566"/>
                                            </p:txEl>
                                          </p:spTgt>
                                        </p:tgtEl>
                                        <p:attrNameLst>
                                          <p:attrName>style.visibility</p:attrName>
                                        </p:attrNameLst>
                                      </p:cBhvr>
                                      <p:to>
                                        <p:strVal val="visible"/>
                                      </p:to>
                                    </p:set>
                                    <p:animEffect transition="in" filter="wipe(left)">
                                      <p:cBhvr>
                                        <p:cTn id="17" dur="500"/>
                                        <p:tgtEl>
                                          <p:spTgt spid="6">
                                            <p:txEl>
                                              <p:charRg st="366" end="56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charRg st="566" end="573"/>
                                            </p:txEl>
                                          </p:spTgt>
                                        </p:tgtEl>
                                        <p:attrNameLst>
                                          <p:attrName>style.visibility</p:attrName>
                                        </p:attrNameLst>
                                      </p:cBhvr>
                                      <p:to>
                                        <p:strVal val="visible"/>
                                      </p:to>
                                    </p:set>
                                    <p:animEffect transition="in" filter="wipe(left)">
                                      <p:cBhvr>
                                        <p:cTn id="22" dur="500"/>
                                        <p:tgtEl>
                                          <p:spTgt spid="6">
                                            <p:txEl>
                                              <p:charRg st="566" end="57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charRg st="573" end="1141"/>
                                            </p:txEl>
                                          </p:spTgt>
                                        </p:tgtEl>
                                        <p:attrNameLst>
                                          <p:attrName>style.visibility</p:attrName>
                                        </p:attrNameLst>
                                      </p:cBhvr>
                                      <p:to>
                                        <p:strVal val="visible"/>
                                      </p:to>
                                    </p:set>
                                    <p:animEffect transition="in" filter="wipe(left)">
                                      <p:cBhvr>
                                        <p:cTn id="27" dur="500"/>
                                        <p:tgtEl>
                                          <p:spTgt spid="6">
                                            <p:txEl>
                                              <p:charRg st="573" end="11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prstClr val="white"/>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a:spLocks noChangeArrowheads="1"/>
          </p:cNvSpPr>
          <p:nvPr/>
        </p:nvSpPr>
        <p:spPr bwMode="auto">
          <a:xfrm>
            <a:off x="0" y="838200"/>
            <a:ext cx="12001500" cy="5580063"/>
          </a:xfrm>
          <a:prstGeom prst="rect">
            <a:avLst/>
          </a:prstGeom>
          <a:noFill/>
          <a:ln>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just" eaLnBrk="1" hangingPunct="1">
              <a:lnSpc>
                <a:spcPct val="115000"/>
              </a:lnSpc>
              <a:spcBef>
                <a:spcPct val="0"/>
              </a:spcBef>
              <a:buClrTx/>
              <a:buSzTx/>
              <a:buNone/>
            </a:pPr>
            <a:r>
              <a:rPr lang="en-US" altLang="en-US" sz="2400" b="1" dirty="0">
                <a:solidFill>
                  <a:srgbClr val="FFFF00"/>
                </a:solidFill>
                <a:latin typeface="Times New Roman" panose="02020603050405020304" pitchFamily="18" charset="0"/>
                <a:cs typeface="Times New Roman" panose="02020603050405020304" pitchFamily="18" charset="0"/>
              </a:rPr>
              <a:t>3</a:t>
            </a:r>
            <a:r>
              <a:rPr lang="vi-VN" altLang="en-US" sz="2400" b="1" dirty="0">
                <a:solidFill>
                  <a:srgbClr val="FFFF00"/>
                </a:solidFill>
                <a:latin typeface="Times New Roman" panose="02020603050405020304" pitchFamily="18" charset="0"/>
                <a:cs typeface="Times New Roman" panose="02020603050405020304" pitchFamily="18" charset="0"/>
              </a:rPr>
              <a:t>. Trong nghiên cứu tiến hoá</a:t>
            </a:r>
            <a:endParaRPr lang="vi-VN" altLang="en-US" sz="2400" b="1" dirty="0">
              <a:solidFill>
                <a:srgbClr val="FFFF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1- Gene trong ti thể có một số lượng lớn bản sao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di truyền theo dòng mẹ → UD: giải trình tự nucleotite trên DNA của ti thể để xây dựng cây phân loại của các nhóm sinh vật, truy tìm nguồn gốc chủng tộc lo</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i người,...</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2- Tách chiết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giải trình tự hệ gene trong ti thể của các bộ xương hóa thạch từ các lo</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i người đã tuyệt chủng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so sánh với hệ gene trong ti thể của các chủng tộc người đang sống ở các châu lục, từ đó có thể xác định được nguồn gốc tiến hóa của lo</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i người.</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2-  VD</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Để truy tìm nguồn gốc lo</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i người, các nh</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khoa học tách chiết DNA ti thể từ các bộ xương hóa thạch của các lo</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i người đã tuyệt chủng, có thể thu được hệ gene ti thể còn nguyên vẹn để giải trình tự nucleotide. Sau đó so sánh mức độ giống nhau về trình tự nucleotide DNA ti thể của các hóa thạch với DNA ti thể của các chủng tộc người đang sống, từ đó các nh</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khoa học có thể truy tìm được nguồn gốc của lo</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i người.</a:t>
            </a: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29" end="248"/>
                                            </p:txEl>
                                          </p:spTgt>
                                        </p:tgtEl>
                                        <p:attrNameLst>
                                          <p:attrName>style.visibility</p:attrName>
                                        </p:attrNameLst>
                                      </p:cBhvr>
                                      <p:to>
                                        <p:strVal val="visible"/>
                                      </p:to>
                                    </p:set>
                                    <p:animEffect transition="in" filter="wipe(left)">
                                      <p:cBhvr>
                                        <p:cTn id="7" dur="500"/>
                                        <p:tgtEl>
                                          <p:spTgt spid="6">
                                            <p:txEl>
                                              <p:charRg st="29" end="24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charRg st="248" end="508"/>
                                            </p:txEl>
                                          </p:spTgt>
                                        </p:tgtEl>
                                        <p:attrNameLst>
                                          <p:attrName>style.visibility</p:attrName>
                                        </p:attrNameLst>
                                      </p:cBhvr>
                                      <p:to>
                                        <p:strVal val="visible"/>
                                      </p:to>
                                    </p:set>
                                    <p:animEffect transition="in" filter="wipe(left)">
                                      <p:cBhvr>
                                        <p:cTn id="12" dur="500"/>
                                        <p:tgtEl>
                                          <p:spTgt spid="6">
                                            <p:txEl>
                                              <p:charRg st="248" end="50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charRg st="508" end="515"/>
                                            </p:txEl>
                                          </p:spTgt>
                                        </p:tgtEl>
                                        <p:attrNameLst>
                                          <p:attrName>style.visibility</p:attrName>
                                        </p:attrNameLst>
                                      </p:cBhvr>
                                      <p:to>
                                        <p:strVal val="visible"/>
                                      </p:to>
                                    </p:set>
                                    <p:animEffect transition="in" filter="wipe(left)">
                                      <p:cBhvr>
                                        <p:cTn id="17" dur="500"/>
                                        <p:tgtEl>
                                          <p:spTgt spid="6">
                                            <p:txEl>
                                              <p:charRg st="508" end="51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charRg st="515" end="929"/>
                                            </p:txEl>
                                          </p:spTgt>
                                        </p:tgtEl>
                                        <p:attrNameLst>
                                          <p:attrName>style.visibility</p:attrName>
                                        </p:attrNameLst>
                                      </p:cBhvr>
                                      <p:to>
                                        <p:strVal val="visible"/>
                                      </p:to>
                                    </p:set>
                                    <p:animEffect transition="in" filter="wipe(left)">
                                      <p:cBhvr>
                                        <p:cTn id="22" dur="500"/>
                                        <p:tgtEl>
                                          <p:spTgt spid="6">
                                            <p:txEl>
                                              <p:charRg st="515" end="9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11125" y="-11112"/>
            <a:ext cx="11368088" cy="5238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600"/>
              </a:spcBef>
              <a:spcAft>
                <a:spcPts val="600"/>
              </a:spcAft>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1:</a:t>
            </a:r>
            <a:endParaRPr lang="en-US" altLang="en-US" sz="2800" b="1" u="sng"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533400" y="622300"/>
            <a:ext cx="5943600" cy="45243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&lt;TNNLC&gt; Correns tiến h</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nh thí nghiệm Trên cây hoa phấn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thu được kết quả theo bảng.</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Nhận định n</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sau đây đúng?</a:t>
            </a:r>
            <a:endParaRPr lang="vi-VN" altLang="en-US" sz="2400" b="1" dirty="0">
              <a:solidFill>
                <a:srgbClr val="FFFF00"/>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A. Tính trạng n</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y tuân theo quy luật di truyền  nhiễm sắc thể.</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B. Tính trạng n</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y do gene trong nhân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di truyền giống mẹ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giống bố.</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C. Nếu mẹ lá khảm thì con có ba loại lá l</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do gene ngo</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i nhân của cây mẹ lá khảm có 2 loại.</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D. Tính trạng n</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y do gene trong nhân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di truyền giống bố.</a:t>
            </a: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
        <p:nvSpPr>
          <p:cNvPr id="10" name="Freeform: Shape 9"/>
          <p:cNvSpPr/>
          <p:nvPr/>
        </p:nvSpPr>
        <p:spPr>
          <a:xfrm>
            <a:off x="309563" y="3286125"/>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76805" name="Picture 6"/>
          <p:cNvPicPr>
            <a:picLocks noChangeAspect="1"/>
          </p:cNvPicPr>
          <p:nvPr/>
        </p:nvPicPr>
        <p:blipFill>
          <a:blip r:embed="rId1"/>
          <a:stretch>
            <a:fillRect/>
          </a:stretch>
        </p:blipFill>
        <p:spPr>
          <a:xfrm>
            <a:off x="6635750" y="762000"/>
            <a:ext cx="5534025" cy="3038475"/>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111125" y="-11112"/>
            <a:ext cx="11368088" cy="523875"/>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ts val="600"/>
              </a:spcBef>
              <a:spcAft>
                <a:spcPts val="600"/>
              </a:spcAft>
              <a:buClrTx/>
              <a:buSzTx/>
              <a:buNone/>
            </a:pPr>
            <a:r>
              <a:rPr lang="en-US" altLang="en-US" sz="2800" b="1" u="sng" dirty="0">
                <a:solidFill>
                  <a:srgbClr val="FFFF00"/>
                </a:solidFill>
                <a:latin typeface="Times New Roman" panose="02020603050405020304" pitchFamily="18" charset="0"/>
                <a:cs typeface="Times New Roman" panose="02020603050405020304" pitchFamily="18" charset="0"/>
              </a:rPr>
              <a:t>Câu hỏi 2:</a:t>
            </a:r>
            <a:endParaRPr lang="en-US" altLang="en-US" sz="2800" b="1" u="sng" dirty="0">
              <a:solidFill>
                <a:srgbClr val="FFFF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355600" y="612775"/>
            <a:ext cx="5588000" cy="6002338"/>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EF53A5"/>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EF53A5"/>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EF53A5"/>
              </a:buClr>
              <a:buSzPct val="80000"/>
              <a:buFont typeface="Wingdings 3" panose="05040102010807070707" pitchFamily="18" charset="2"/>
              <a:buChar char=""/>
              <a:defRPr sz="1400" kern="1200">
                <a:solidFill>
                  <a:schemeClr val="tx1"/>
                </a:solidFill>
                <a:latin typeface="+mj-lt"/>
                <a:ea typeface="+mj-ea"/>
                <a:cs typeface="+mj-cs"/>
              </a:defRPr>
            </a:lvl5pPr>
          </a:lstStyle>
          <a:p>
            <a:pPr marL="358775" lvl="0" indent="-358775" algn="just" defTabSz="914400">
              <a:spcBef>
                <a:spcPct val="0"/>
              </a:spcBef>
              <a:buClrTx/>
              <a:buSzTx/>
              <a:buNone/>
            </a:pPr>
            <a:r>
              <a:rPr lang="vi-VN" altLang="en-US" sz="2400" b="1" dirty="0">
                <a:solidFill>
                  <a:srgbClr val="FFFF00"/>
                </a:solidFill>
                <a:latin typeface="Times New Roman" panose="02020603050405020304" pitchFamily="18" charset="0"/>
                <a:cs typeface="Times New Roman" panose="02020603050405020304" pitchFamily="18" charset="0"/>
              </a:rPr>
              <a:t>&lt;TNNLC&gt; Tiến h</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nh thí nghiệm trên cây hoa phấn của Correns v</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 được tóm tắt bằng sơ đồ sau đây</a:t>
            </a:r>
            <a:r>
              <a:rPr lang="en-US" altLang="en-US" sz="2400" b="1" dirty="0">
                <a:solidFill>
                  <a:srgbClr val="FFFF00"/>
                </a:solidFill>
                <a:latin typeface="Times New Roman" panose="02020603050405020304" pitchFamily="18" charset="0"/>
                <a:cs typeface="Times New Roman" panose="02020603050405020304" pitchFamily="18" charset="0"/>
              </a:rPr>
              <a:t>. </a:t>
            </a:r>
            <a:r>
              <a:rPr lang="vi-VN" altLang="en-US" sz="2400" b="1" dirty="0">
                <a:solidFill>
                  <a:srgbClr val="FFFF00"/>
                </a:solidFill>
                <a:latin typeface="Times New Roman" panose="02020603050405020304" pitchFamily="18" charset="0"/>
                <a:cs typeface="Times New Roman" panose="02020603050405020304" pitchFamily="18" charset="0"/>
              </a:rPr>
              <a:t> Nhận định n</a:t>
            </a:r>
            <a:r>
              <a:rPr lang="vi-VN" altLang="en-US" sz="2400" b="1" dirty="0">
                <a:solidFill>
                  <a:srgbClr val="FFFF00"/>
                </a:solidFill>
                <a:latin typeface="Times New Roman" panose="02020603050405020304" pitchFamily="18" charset="0"/>
                <a:ea typeface="Times New Roman" panose="02020603050405020304" pitchFamily="18" charset="0"/>
              </a:rPr>
              <a:t>à</a:t>
            </a:r>
            <a:r>
              <a:rPr lang="vi-VN" altLang="en-US" sz="2400" b="1" dirty="0">
                <a:solidFill>
                  <a:srgbClr val="FFFF00"/>
                </a:solidFill>
                <a:latin typeface="Times New Roman" panose="02020603050405020304" pitchFamily="18" charset="0"/>
                <a:cs typeface="Times New Roman" panose="02020603050405020304" pitchFamily="18" charset="0"/>
              </a:rPr>
              <a:t>o sau đây đúng?</a:t>
            </a:r>
            <a:endParaRPr lang="vi-VN" altLang="en-US" sz="2400" b="1" dirty="0">
              <a:solidFill>
                <a:srgbClr val="FFFF00"/>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 Mẹ xanh con 100% xanh, mẹ trắng con 100% m</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không lệ thuộc gì v</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o cây bố.</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II. Mẹ đốm con sinh ra có 3 loại c</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nh lá m</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cũng không lệ thuộc cây bố.</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III. M</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u sắc lá l</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do gene ở lục lạp, nếu lá xanh do gene tổng hợp được enzyme chuyển hóa tạo diệp lục.</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IV. M</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u sắc lá l</a:t>
            </a:r>
            <a:r>
              <a:rPr lang="vi-VN" altLang="en-US" sz="2400" b="1" dirty="0">
                <a:solidFill>
                  <a:srgbClr val="FFFFFF"/>
                </a:solidFill>
                <a:latin typeface="Times New Roman" panose="02020603050405020304" pitchFamily="18" charset="0"/>
                <a:ea typeface="Times New Roman" panose="02020603050405020304" pitchFamily="18" charset="0"/>
              </a:rPr>
              <a:t>à</a:t>
            </a:r>
            <a:r>
              <a:rPr lang="vi-VN" altLang="en-US" sz="2400" b="1" dirty="0">
                <a:solidFill>
                  <a:srgbClr val="FFFFFF"/>
                </a:solidFill>
                <a:latin typeface="Times New Roman" panose="02020603050405020304" pitchFamily="18" charset="0"/>
                <a:cs typeface="Times New Roman" panose="02020603050405020304" pitchFamily="18" charset="0"/>
              </a:rPr>
              <a:t> do gene ở lục lạp, nếu lá trắng do gene đột biến không tổng hợp được enzyme chuyển hóa tạo diệp lục.</a:t>
            </a:r>
            <a:endParaRPr lang="vi-VN" altLang="en-US" sz="2400" b="1" dirty="0">
              <a:solidFill>
                <a:srgbClr val="FFFFFF"/>
              </a:solidFill>
              <a:latin typeface="Times New Roman" panose="02020603050405020304" pitchFamily="18" charset="0"/>
              <a:cs typeface="Times New Roman" panose="02020603050405020304" pitchFamily="18" charset="0"/>
            </a:endParaRPr>
          </a:p>
          <a:p>
            <a:pPr marL="358775" lvl="0" indent="-358775" algn="just" defTabSz="914400">
              <a:spcBef>
                <a:spcPct val="0"/>
              </a:spcBef>
              <a:buClrTx/>
              <a:buSzTx/>
              <a:buNone/>
            </a:pPr>
            <a:r>
              <a:rPr lang="vi-VN" altLang="en-US" sz="2400" b="1" dirty="0">
                <a:solidFill>
                  <a:srgbClr val="FFFFFF"/>
                </a:solidFill>
                <a:latin typeface="Times New Roman" panose="02020603050405020304" pitchFamily="18" charset="0"/>
                <a:cs typeface="Times New Roman" panose="02020603050405020304" pitchFamily="18" charset="0"/>
              </a:rPr>
              <a:t>A. 1. 	B. 2.	C. 3.	D. 4.</a:t>
            </a:r>
            <a:endParaRPr lang="vi-VN" altLang="en-US" sz="2400" b="1" dirty="0">
              <a:solidFill>
                <a:srgbClr val="FFFFFF"/>
              </a:solidFill>
              <a:latin typeface="Times New Roman" panose="02020603050405020304" pitchFamily="18" charset="0"/>
              <a:ea typeface="Times New Roman" panose="02020603050405020304" pitchFamily="18" charset="0"/>
            </a:endParaRPr>
          </a:p>
        </p:txBody>
      </p:sp>
      <p:sp>
        <p:nvSpPr>
          <p:cNvPr id="10" name="Freeform: Shape 9"/>
          <p:cNvSpPr/>
          <p:nvPr/>
        </p:nvSpPr>
        <p:spPr>
          <a:xfrm>
            <a:off x="209550" y="220980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pic>
        <p:nvPicPr>
          <p:cNvPr id="77829" name="Picture 1"/>
          <p:cNvPicPr>
            <a:picLocks noChangeAspect="1"/>
          </p:cNvPicPr>
          <p:nvPr/>
        </p:nvPicPr>
        <p:blipFill>
          <a:blip r:embed="rId1"/>
          <a:srcRect b="4979"/>
          <a:stretch>
            <a:fillRect/>
          </a:stretch>
        </p:blipFill>
        <p:spPr>
          <a:xfrm>
            <a:off x="5943600" y="762000"/>
            <a:ext cx="6148388" cy="4800600"/>
          </a:xfrm>
          <a:prstGeom prst="rect">
            <a:avLst/>
          </a:prstGeom>
          <a:noFill/>
          <a:ln w="9525">
            <a:noFill/>
          </a:ln>
        </p:spPr>
      </p:pic>
      <p:sp>
        <p:nvSpPr>
          <p:cNvPr id="4" name="Freeform: Shape 3"/>
          <p:cNvSpPr/>
          <p:nvPr/>
        </p:nvSpPr>
        <p:spPr>
          <a:xfrm>
            <a:off x="157163" y="3327400"/>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5" name="Freeform: Shape 4"/>
          <p:cNvSpPr/>
          <p:nvPr/>
        </p:nvSpPr>
        <p:spPr>
          <a:xfrm>
            <a:off x="177800" y="4125913"/>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6" name="Freeform: Shape 5"/>
          <p:cNvSpPr/>
          <p:nvPr/>
        </p:nvSpPr>
        <p:spPr>
          <a:xfrm>
            <a:off x="209550" y="5167313"/>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9" name="Freeform: Shape 8"/>
          <p:cNvSpPr/>
          <p:nvPr/>
        </p:nvSpPr>
        <p:spPr>
          <a:xfrm>
            <a:off x="3149600" y="6329363"/>
            <a:ext cx="290513" cy="285750"/>
          </a:xfrm>
          <a:custGeom>
            <a:avLst/>
            <a:gdLst>
              <a:gd name="connsiteX0" fmla="*/ 0 w 385893"/>
              <a:gd name="connsiteY0" fmla="*/ 268448 h 536895"/>
              <a:gd name="connsiteX1" fmla="*/ 159391 w 385893"/>
              <a:gd name="connsiteY1" fmla="*/ 536895 h 536895"/>
              <a:gd name="connsiteX2" fmla="*/ 385893 w 385893"/>
              <a:gd name="connsiteY2" fmla="*/ 0 h 536895"/>
            </a:gdLst>
            <a:ahLst/>
            <a:cxnLst>
              <a:cxn ang="0">
                <a:pos x="connsiteX0" y="connsiteY0"/>
              </a:cxn>
              <a:cxn ang="0">
                <a:pos x="connsiteX1" y="connsiteY1"/>
              </a:cxn>
              <a:cxn ang="0">
                <a:pos x="connsiteX2" y="connsiteY2"/>
              </a:cxn>
            </a:cxnLst>
            <a:rect l="l" t="t" r="r" b="b"/>
            <a:pathLst>
              <a:path w="385893" h="536895">
                <a:moveTo>
                  <a:pt x="0" y="268448"/>
                </a:moveTo>
                <a:lnTo>
                  <a:pt x="159391" y="536895"/>
                </a:lnTo>
                <a:lnTo>
                  <a:pt x="385893" y="0"/>
                </a:lnTo>
              </a:path>
            </a:pathLst>
          </a:custGeom>
          <a:noFill/>
          <a:ln w="571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6322" name="Slide Number Placeholder 1"/>
          <p:cNvSpPr txBox="1">
            <a:spLocks noGrp="1"/>
          </p:cNvSpPr>
          <p:nvPr>
            <p:ph type="sldNum" sz="quarter" idx="4"/>
          </p:nvPr>
        </p:nvSpPr>
        <p:spPr>
          <a:noFill/>
          <a:ln>
            <a:noFill/>
          </a:ln>
        </p:spPr>
        <p:txBody>
          <a:bodyPr anchor="b" anchorCtr="0"/>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r"/>
            <a:fld id="{9A0DB2DC-4C9A-4742-B13C-FB6460FD3503}" type="slidenum">
              <a:rPr lang="en-US" altLang="en-US" sz="3200" dirty="0"/>
            </a:fld>
            <a:endParaRPr lang="en-US" altLang="en-US" sz="3200" dirty="0"/>
          </a:p>
        </p:txBody>
      </p:sp>
      <p:sp>
        <p:nvSpPr>
          <p:cNvPr id="56323" name="TextBox 3"/>
          <p:cNvSpPr txBox="1"/>
          <p:nvPr/>
        </p:nvSpPr>
        <p:spPr>
          <a:xfrm>
            <a:off x="457200" y="736600"/>
            <a:ext cx="6096000" cy="4475163"/>
          </a:xfrm>
          <a:prstGeom prst="rect">
            <a:avLst/>
          </a:prstGeom>
          <a:solidFill>
            <a:srgbClr val="FFFF00"/>
          </a:solidFill>
          <a:ln w="9525">
            <a:noFill/>
          </a:ln>
        </p:spPr>
        <p:txBody>
          <a:bodyPr>
            <a:spAutoFit/>
          </a:bodyPr>
          <a:p>
            <a:pPr algn="ctr" eaLnBrk="1" hangingPunct="1">
              <a:spcBef>
                <a:spcPct val="50000"/>
              </a:spcBef>
            </a:pPr>
            <a:r>
              <a:rPr lang="en-US" altLang="en-US" sz="4000" b="1" dirty="0">
                <a:solidFill>
                  <a:srgbClr val="0000FF"/>
                </a:solidFill>
                <a:latin typeface="Times New Roman" panose="02020603050405020304" pitchFamily="18" charset="0"/>
                <a:cs typeface="Times New Roman" panose="02020603050405020304" pitchFamily="18" charset="0"/>
              </a:rPr>
              <a:t>TÌM HIỂU</a:t>
            </a:r>
            <a:endParaRPr lang="en-US" altLang="en-US" sz="4000" b="1" dirty="0">
              <a:solidFill>
                <a:srgbClr val="0000FF"/>
              </a:solidFill>
              <a:latin typeface="Times New Roman" panose="02020603050405020304" pitchFamily="18" charset="0"/>
              <a:cs typeface="Times New Roman" panose="02020603050405020304" pitchFamily="18" charset="0"/>
            </a:endParaRPr>
          </a:p>
          <a:p>
            <a:pPr algn="ctr" eaLnBrk="1" hangingPunct="1">
              <a:lnSpc>
                <a:spcPct val="115000"/>
              </a:lnSpc>
              <a:spcBef>
                <a:spcPct val="50000"/>
              </a:spcBef>
            </a:pPr>
            <a:r>
              <a:rPr lang="vi-VN" altLang="en-US" sz="4800" b="1" dirty="0">
                <a:solidFill>
                  <a:srgbClr val="C00000"/>
                </a:solidFill>
                <a:latin typeface="Times New Roman" panose="02020603050405020304" pitchFamily="18" charset="0"/>
                <a:cs typeface="Times New Roman" panose="02020603050405020304" pitchFamily="18" charset="0"/>
              </a:rPr>
              <a:t>I. THÍ NGHIỆM CỦA CORRENS VỀ DI TRUYỀN GENE NGOÀI NHÂN</a:t>
            </a:r>
            <a:endParaRPr lang="en-US" altLang="en-US" sz="4800" b="1" dirty="0">
              <a:solidFill>
                <a:srgbClr val="C00000"/>
              </a:solidFill>
              <a:latin typeface="Times New Roman" panose="02020603050405020304" pitchFamily="18" charset="0"/>
              <a:ea typeface="Times New Roman" panose="02020603050405020304" pitchFamily="18" charset="0"/>
            </a:endParaRPr>
          </a:p>
        </p:txBody>
      </p:sp>
      <p:pic>
        <p:nvPicPr>
          <p:cNvPr id="56324" name="Picture 2"/>
          <p:cNvPicPr>
            <a:picLocks noChangeAspect="1"/>
          </p:cNvPicPr>
          <p:nvPr/>
        </p:nvPicPr>
        <p:blipFill>
          <a:blip r:embed="rId1"/>
          <a:stretch>
            <a:fillRect/>
          </a:stretch>
        </p:blipFill>
        <p:spPr>
          <a:xfrm>
            <a:off x="7162800" y="609600"/>
            <a:ext cx="4572000" cy="4591050"/>
          </a:xfrm>
          <a:prstGeom prst="rect">
            <a:avLst/>
          </a:prstGeom>
          <a:noFill/>
          <a:ln w="9525">
            <a:noFill/>
          </a:ln>
        </p:spPr>
      </p:pic>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505200" y="0"/>
            <a:ext cx="47244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HƯỚNG DẪN TÌM HIỂU</a:t>
            </a:r>
            <a:endPar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228600" y="538163"/>
            <a:ext cx="5562600" cy="1816100"/>
          </a:xfrm>
          <a:prstGeom prst="rect">
            <a:avLst/>
          </a:prstGeom>
          <a:no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1. Bối cảnh ra đời của thí nghiệm</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Thời gian: </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Đối tượng nghiên cứu:</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spcAft>
                <a:spcPct val="0"/>
              </a:spcAft>
              <a:buClrTx/>
              <a:buSzTx/>
              <a:buFontTx/>
              <a:buNone/>
            </a:pPr>
            <a:r>
              <a:rPr lang="en-US" altLang="en-US" sz="2800" dirty="0">
                <a:solidFill>
                  <a:srgbClr val="0000FF"/>
                </a:solidFill>
                <a:latin typeface="Times New Roman" panose="02020603050405020304" pitchFamily="18" charset="0"/>
                <a:cs typeface="Times New Roman" panose="02020603050405020304" pitchFamily="18" charset="0"/>
              </a:rPr>
              <a:t>- Đặc điểm:</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sp>
        <p:nvSpPr>
          <p:cNvPr id="12" name="TextBox 11"/>
          <p:cNvSpPr txBox="1"/>
          <p:nvPr/>
        </p:nvSpPr>
        <p:spPr>
          <a:xfrm>
            <a:off x="228600" y="2354263"/>
            <a:ext cx="11734800" cy="2616200"/>
          </a:xfrm>
          <a:prstGeom prst="rect">
            <a:avLst/>
          </a:prstGeom>
          <a:no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2. Thí nghiệm</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Quan sát bảng </a:t>
            </a:r>
            <a:r>
              <a:rPr lang="en-US" altLang="en-US" sz="2800" dirty="0">
                <a:solidFill>
                  <a:srgbClr val="0000FF"/>
                </a:solidFill>
                <a:latin typeface="Times New Roman" panose="02020603050405020304" pitchFamily="18" charset="0"/>
                <a:cs typeface="Times New Roman" panose="02020603050405020304" pitchFamily="18" charset="0"/>
              </a:rPr>
              <a:t>9</a:t>
            </a:r>
            <a:r>
              <a:rPr lang="vi-VN" altLang="en-US" sz="2800" dirty="0">
                <a:solidFill>
                  <a:srgbClr val="0000FF"/>
                </a:solidFill>
                <a:latin typeface="Times New Roman" panose="02020603050405020304" pitchFamily="18" charset="0"/>
                <a:cs typeface="Times New Roman" panose="02020603050405020304" pitchFamily="18" charset="0"/>
              </a:rPr>
              <a:t>.1 v</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 cho biết: </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Correns đã sử dụng phương pháp lai n</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o để thí nghiệm?</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Tính trạng m</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u sắc lá cây phấn có di truyền tuân theo quy luật Mendel không?</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Nhận xét m</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u sắc lá của cây F1 trong các phép lai?</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a:spcBef>
                <a:spcPct val="0"/>
              </a:spcBef>
              <a:spcAft>
                <a:spcPct val="0"/>
              </a:spcAft>
              <a:buClrTx/>
              <a:buSzTx/>
              <a:buFontTx/>
              <a:buNone/>
            </a:pPr>
            <a:endParaRPr lang="en-US" altLang="en-US" sz="2400" b="1" dirty="0">
              <a:solidFill>
                <a:schemeClr val="bg2"/>
              </a:solidFill>
              <a:latin typeface="Times New Roman" panose="02020603050405020304" pitchFamily="18" charset="0"/>
              <a:ea typeface="Times New Roman" panose="02020603050405020304" pitchFamily="18" charset="0"/>
            </a:endParaRPr>
          </a:p>
        </p:txBody>
      </p:sp>
      <p:graphicFrame>
        <p:nvGraphicFramePr>
          <p:cNvPr id="57349" name="Table 57348"/>
          <p:cNvGraphicFramePr/>
          <p:nvPr/>
        </p:nvGraphicFramePr>
        <p:xfrm>
          <a:off x="1485900" y="4487863"/>
          <a:ext cx="9220200" cy="2354263"/>
        </p:xfrm>
        <a:graphic>
          <a:graphicData uri="http://schemas.openxmlformats.org/drawingml/2006/table">
            <a:tbl>
              <a:tblPr/>
              <a:tblGrid>
                <a:gridCol w="2305050"/>
                <a:gridCol w="2305050"/>
                <a:gridCol w="2305050"/>
                <a:gridCol w="2305050"/>
              </a:tblGrid>
              <a:tr h="392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Bố/mẹ</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nchor="b" anchorCtr="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lang="vi-VN" altLang="x-none" sz="2200" b="1" dirty="0">
                          <a:solidFill>
                            <a:schemeClr val="bg2"/>
                          </a:solidFill>
                          <a:latin typeface="Times New Roman" panose="02020603050405020304" pitchFamily="18" charset="0"/>
                          <a:cs typeface="Times New Roman" panose="02020603050405020304" pitchFamily="18" charset="0"/>
                        </a:rPr>
                        <a:t>♂ l</a:t>
                      </a:r>
                      <a:r>
                        <a:rPr sz="2200" b="1" dirty="0">
                          <a:solidFill>
                            <a:schemeClr val="bg2"/>
                          </a:solidFill>
                          <a:latin typeface="Times New Roman" panose="02020603050405020304" pitchFamily="18" charset="0"/>
                          <a:cs typeface="Times New Roman" panose="02020603050405020304" pitchFamily="18" charset="0"/>
                        </a:rPr>
                        <a:t>á trắng</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nchor="b" anchorCtr="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lang="vi-VN" altLang="x-none" sz="2200" b="1" dirty="0">
                          <a:solidFill>
                            <a:schemeClr val="bg2"/>
                          </a:solidFill>
                          <a:latin typeface="Times New Roman" panose="02020603050405020304" pitchFamily="18" charset="0"/>
                          <a:cs typeface="Times New Roman" panose="02020603050405020304" pitchFamily="18" charset="0"/>
                        </a:rPr>
                        <a:t>♂ l</a:t>
                      </a:r>
                      <a:r>
                        <a:rPr sz="2200" b="1" dirty="0">
                          <a:solidFill>
                            <a:schemeClr val="bg2"/>
                          </a:solidFill>
                          <a:latin typeface="Times New Roman" panose="02020603050405020304" pitchFamily="18" charset="0"/>
                          <a:cs typeface="Times New Roman" panose="02020603050405020304" pitchFamily="18" charset="0"/>
                        </a:rPr>
                        <a:t>á xanh</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nchor="b" anchorCtr="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lang="vi-VN" altLang="x-none" sz="2200" b="1" dirty="0">
                          <a:solidFill>
                            <a:schemeClr val="bg2"/>
                          </a:solidFill>
                          <a:latin typeface="Times New Roman" panose="02020603050405020304" pitchFamily="18" charset="0"/>
                          <a:cs typeface="Times New Roman" panose="02020603050405020304" pitchFamily="18" charset="0"/>
                        </a:rPr>
                        <a:t>♂ l</a:t>
                      </a:r>
                      <a:r>
                        <a:rPr sz="2200" b="1" dirty="0">
                          <a:solidFill>
                            <a:schemeClr val="bg2"/>
                          </a:solidFill>
                          <a:latin typeface="Times New Roman" panose="02020603050405020304" pitchFamily="18" charset="0"/>
                          <a:cs typeface="Times New Roman" panose="02020603050405020304" pitchFamily="18" charset="0"/>
                        </a:rPr>
                        <a:t>á khảm</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r>
              <a:tr h="392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lang="vi-VN" altLang="x-none" sz="2200" b="1" dirty="0">
                          <a:solidFill>
                            <a:schemeClr val="bg2"/>
                          </a:solidFill>
                          <a:latin typeface="Times New Roman" panose="02020603050405020304" pitchFamily="18" charset="0"/>
                          <a:cs typeface="Times New Roman" panose="02020603050405020304" pitchFamily="18" charset="0"/>
                        </a:rPr>
                        <a:t>♀</a:t>
                      </a:r>
                      <a:r>
                        <a:rPr sz="2200" b="1" dirty="0">
                          <a:solidFill>
                            <a:schemeClr val="bg2"/>
                          </a:solidFill>
                          <a:latin typeface="Times New Roman" panose="02020603050405020304" pitchFamily="18" charset="0"/>
                          <a:cs typeface="Times New Roman" panose="02020603050405020304" pitchFamily="18" charset="0"/>
                        </a:rPr>
                        <a:t> lá trắng</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100% lá trắng</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100% lá trắng</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100% lá trắng</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r>
              <a:tr h="3937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lang="vi-VN" altLang="x-none" sz="2200" b="1" dirty="0">
                          <a:solidFill>
                            <a:schemeClr val="bg2"/>
                          </a:solidFill>
                          <a:latin typeface="Times New Roman" panose="02020603050405020304" pitchFamily="18" charset="0"/>
                          <a:cs typeface="Times New Roman" panose="02020603050405020304" pitchFamily="18" charset="0"/>
                        </a:rPr>
                        <a:t>♀</a:t>
                      </a:r>
                      <a:r>
                        <a:rPr sz="2200" b="1" dirty="0">
                          <a:solidFill>
                            <a:schemeClr val="bg2"/>
                          </a:solidFill>
                          <a:latin typeface="Times New Roman" panose="02020603050405020304" pitchFamily="18" charset="0"/>
                          <a:cs typeface="Times New Roman" panose="02020603050405020304" pitchFamily="18" charset="0"/>
                        </a:rPr>
                        <a:t> lá xanh</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100% lá xanh</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100% lá xanh</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100% lá xanh</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r>
              <a:tr h="392113">
                <a:tc row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lang="vi-VN" altLang="x-none" sz="2200" b="1" dirty="0">
                          <a:solidFill>
                            <a:schemeClr val="bg2"/>
                          </a:solidFill>
                          <a:latin typeface="Times New Roman" panose="02020603050405020304" pitchFamily="18" charset="0"/>
                          <a:cs typeface="Times New Roman" panose="02020603050405020304" pitchFamily="18" charset="0"/>
                        </a:rPr>
                        <a:t>♀</a:t>
                      </a:r>
                      <a:r>
                        <a:rPr sz="2200" b="1" dirty="0">
                          <a:solidFill>
                            <a:schemeClr val="bg2"/>
                          </a:solidFill>
                          <a:latin typeface="Times New Roman" panose="02020603050405020304" pitchFamily="18" charset="0"/>
                          <a:cs typeface="Times New Roman" panose="02020603050405020304" pitchFamily="18" charset="0"/>
                        </a:rPr>
                        <a:t> lá khảm</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xanh</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xanh</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xanh</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r>
              <a:tr h="392112">
                <a:tc vMerge="1">
                  <a:tcPr>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trắng</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trắng</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trắng</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r>
              <a:tr h="392113">
                <a:tc vMerge="1">
                  <a:tcPr>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B w="6350" cap="flat" cmpd="sng">
                      <a:solidFill>
                        <a:srgbClr val="00B05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khảm</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khảm</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88900" lvl="0" indent="14605" algn="just" defTabSz="457200">
                        <a:lnSpc>
                          <a:spcPct val="117000"/>
                        </a:lnSpc>
                        <a:buNone/>
                      </a:pPr>
                      <a:r>
                        <a:rPr sz="2200" b="1" dirty="0">
                          <a:solidFill>
                            <a:schemeClr val="bg2"/>
                          </a:solidFill>
                          <a:latin typeface="Times New Roman" panose="02020603050405020304" pitchFamily="18" charset="0"/>
                          <a:cs typeface="Times New Roman" panose="02020603050405020304" pitchFamily="18" charset="0"/>
                        </a:rPr>
                        <a:t>lá khảm</a:t>
                      </a:r>
                      <a:endParaRPr lang="en-US" sz="2200" b="1" dirty="0">
                        <a:solidFill>
                          <a:schemeClr val="bg2"/>
                        </a:solidFill>
                        <a:latin typeface="Times New Roman" panose="02020603050405020304" pitchFamily="18" charset="0"/>
                        <a:ea typeface="Segoe UI" panose="020B0502040204020203" pitchFamily="34" charset="0"/>
                      </a:endParaRPr>
                    </a:p>
                  </a:txBody>
                  <a:tcPr marL="6350" marR="6350" marT="0" marB="0">
                    <a:lnL w="6350" cap="flat" cmpd="sng">
                      <a:solidFill>
                        <a:srgbClr val="00B050"/>
                      </a:solidFill>
                      <a:prstDash val="solid"/>
                      <a:headEnd type="none" w="med" len="med"/>
                      <a:tailEnd type="none" w="med" len="med"/>
                    </a:lnL>
                    <a:lnR w="6350" cap="flat" cmpd="sng">
                      <a:solidFill>
                        <a:srgbClr val="00B050"/>
                      </a:solidFill>
                      <a:prstDash val="solid"/>
                      <a:headEnd type="none" w="med" len="med"/>
                      <a:tailEnd type="none" w="med" len="med"/>
                    </a:lnR>
                    <a:lnT w="6350" cap="flat" cmpd="sng">
                      <a:solidFill>
                        <a:srgbClr val="00B050"/>
                      </a:solidFill>
                      <a:prstDash val="solid"/>
                      <a:headEnd type="none" w="med" len="med"/>
                      <a:tailEnd type="none" w="med" len="med"/>
                    </a:lnT>
                    <a:lnB w="6350" cap="flat" cmpd="sng">
                      <a:solidFill>
                        <a:srgbClr val="00B050"/>
                      </a:solidFill>
                      <a:prstDash val="solid"/>
                      <a:headEnd type="none" w="med" len="med"/>
                      <a:tailEnd type="none" w="med" len="med"/>
                    </a:lnB>
                    <a:lnTlToBr>
                      <a:noFill/>
                    </a:lnTlToBr>
                    <a:lnBlToTr>
                      <a:noFill/>
                    </a:lnBlToTr>
                    <a:noFill/>
                  </a:tcPr>
                </a:tc>
              </a:tr>
            </a:tbl>
          </a:graphicData>
        </a:graphic>
      </p:graphicFrame>
      <p:pic>
        <p:nvPicPr>
          <p:cNvPr id="14" name="Picture 13"/>
          <p:cNvPicPr>
            <a:picLocks noChangeAspect="1"/>
          </p:cNvPicPr>
          <p:nvPr/>
        </p:nvPicPr>
        <p:blipFill>
          <a:blip r:embed="rId1"/>
          <a:srcRect b="21608"/>
          <a:stretch>
            <a:fillRect/>
          </a:stretch>
        </p:blipFill>
        <p:spPr>
          <a:xfrm>
            <a:off x="7086600" y="685800"/>
            <a:ext cx="2795588" cy="2354263"/>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57349"/>
                                        </p:tgtEl>
                                        <p:attrNameLst>
                                          <p:attrName>style.visibility</p:attrName>
                                        </p:attrNameLst>
                                      </p:cBhvr>
                                      <p:to>
                                        <p:strVal val="visible"/>
                                      </p:to>
                                    </p:set>
                                    <p:animEffect transition="in" filter="wipe(left)">
                                      <p:cBhvr>
                                        <p:cTn id="18" dur="5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chemeClr val="tx1"/>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schemeClr val="tx1"/>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a:spLocks noChangeArrowheads="1"/>
          </p:cNvSpPr>
          <p:nvPr/>
        </p:nvSpPr>
        <p:spPr bwMode="auto">
          <a:xfrm>
            <a:off x="190500" y="523875"/>
            <a:ext cx="12001500" cy="6124575"/>
          </a:xfrm>
          <a:prstGeom prst="rect">
            <a:avLst/>
          </a:prstGeom>
          <a:solidFill>
            <a:srgbClr val="CCFFCC"/>
          </a:solidFill>
          <a:ln>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eaLnBrk="1" hangingPunct="1">
              <a:spcBef>
                <a:spcPct val="0"/>
              </a:spcBef>
              <a:spcAft>
                <a:spcPct val="0"/>
              </a:spcAft>
              <a:buClrTx/>
              <a:buSzTx/>
              <a:buFontTx/>
              <a:buNone/>
            </a:pPr>
            <a:r>
              <a:rPr lang="vi-VN" altLang="en-US" sz="2800" b="1" dirty="0">
                <a:solidFill>
                  <a:srgbClr val="0000FF"/>
                </a:solidFill>
                <a:latin typeface="Times New Roman" panose="02020603050405020304" pitchFamily="18" charset="0"/>
                <a:cs typeface="Times New Roman" panose="02020603050405020304" pitchFamily="18" charset="0"/>
              </a:rPr>
              <a:t>1. Bối cảnh ra đời của thí nghiệm</a:t>
            </a:r>
            <a:endParaRPr lang="vi-VN" altLang="en-US" sz="2800" b="1"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FontTx/>
              <a:buChar char="-"/>
            </a:pPr>
            <a:r>
              <a:rPr lang="vi-VN" altLang="en-US" sz="2800" dirty="0">
                <a:solidFill>
                  <a:srgbClr val="0000FF"/>
                </a:solidFill>
                <a:latin typeface="Times New Roman" panose="02020603050405020304" pitchFamily="18" charset="0"/>
                <a:cs typeface="Times New Roman" panose="02020603050405020304" pitchFamily="18" charset="0"/>
              </a:rPr>
              <a:t>Thời gian: </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1909</a:t>
            </a:r>
            <a:endParaRPr lang="vi-VN" altLang="en-US" sz="28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FontTx/>
              <a:buChar char="-"/>
            </a:pPr>
            <a:r>
              <a:rPr lang="vi-VN" altLang="en-US" sz="2800" dirty="0">
                <a:solidFill>
                  <a:srgbClr val="0000FF"/>
                </a:solidFill>
                <a:latin typeface="Times New Roman" panose="02020603050405020304" pitchFamily="18" charset="0"/>
                <a:cs typeface="Times New Roman" panose="02020603050405020304" pitchFamily="18" charset="0"/>
              </a:rPr>
              <a:t>Đối tượng nghiên cứu: </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Cây hoa phấn (Mirabilis jalapa)</a:t>
            </a:r>
            <a:endParaRPr lang="vi-VN" altLang="en-US" sz="28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FontTx/>
              <a:buChar char="-"/>
            </a:pPr>
            <a:r>
              <a:rPr lang="vi-VN" altLang="en-US" sz="2800" dirty="0">
                <a:solidFill>
                  <a:srgbClr val="0000FF"/>
                </a:solidFill>
                <a:latin typeface="Times New Roman" panose="02020603050405020304" pitchFamily="18" charset="0"/>
                <a:cs typeface="Times New Roman" panose="02020603050405020304" pitchFamily="18" charset="0"/>
              </a:rPr>
              <a:t>Đặc điểm: trên cùng một cây có ba loại nhánh với m</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u sắc khác nhau: </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Nhánh</a:t>
            </a:r>
            <a:r>
              <a:rPr lang="en-US" altLang="en-US" sz="2800" dirty="0">
                <a:solidFill>
                  <a:srgbClr val="FF0000"/>
                </a:solidFill>
                <a:latin typeface="Times New Roman" panose="02020603050405020304" pitchFamily="18" charset="0"/>
                <a:cs typeface="Times New Roman" panose="02020603050405020304" pitchFamily="18" charset="0"/>
              </a:rPr>
              <a:t>/c</a:t>
            </a:r>
            <a:r>
              <a:rPr lang="en-US" altLang="en-US" sz="2800" dirty="0">
                <a:solidFill>
                  <a:srgbClr val="FF0000"/>
                </a:solidFill>
                <a:latin typeface="Times New Roman" panose="02020603050405020304" pitchFamily="18" charset="0"/>
                <a:ea typeface="Times New Roman" panose="02020603050405020304" pitchFamily="18" charset="0"/>
              </a:rPr>
              <a:t>à</a:t>
            </a:r>
            <a:r>
              <a:rPr lang="en-US" altLang="en-US" sz="2800" dirty="0">
                <a:solidFill>
                  <a:srgbClr val="FF0000"/>
                </a:solidFill>
                <a:latin typeface="Times New Roman" panose="02020603050405020304" pitchFamily="18" charset="0"/>
                <a:cs typeface="Times New Roman" panose="02020603050405020304" pitchFamily="18" charset="0"/>
              </a:rPr>
              <a:t>nh</a:t>
            </a:r>
            <a:r>
              <a:rPr lang="vi-VN" altLang="en-US" sz="2800" dirty="0">
                <a:solidFill>
                  <a:srgbClr val="FF0000"/>
                </a:solidFill>
                <a:latin typeface="Times New Roman" panose="02020603050405020304" pitchFamily="18" charset="0"/>
                <a:cs typeface="Times New Roman" panose="02020603050405020304" pitchFamily="18" charset="0"/>
              </a:rPr>
              <a:t> to</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n lá xanh, nhánh to</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n lá trắng v</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 nhánh có lá khảm</a:t>
            </a:r>
            <a:r>
              <a:rPr lang="en-US" altLang="en-US" sz="2800" dirty="0">
                <a:solidFill>
                  <a:srgbClr val="FF0000"/>
                </a:solidFill>
                <a:latin typeface="Times New Roman" panose="02020603050405020304" pitchFamily="18" charset="0"/>
                <a:cs typeface="Times New Roman" panose="02020603050405020304" pitchFamily="18" charset="0"/>
              </a:rPr>
              <a:t>/đốm</a:t>
            </a:r>
            <a:r>
              <a:rPr lang="vi-VN" altLang="en-US" sz="2800" dirty="0">
                <a:solidFill>
                  <a:srgbClr val="0000FF"/>
                </a:solidFill>
                <a:latin typeface="Times New Roman" panose="02020603050405020304" pitchFamily="18" charset="0"/>
                <a:cs typeface="Times New Roman" panose="02020603050405020304" pitchFamily="18" charset="0"/>
              </a:rPr>
              <a:t>.</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vi-VN" altLang="en-US" sz="2800" b="1" dirty="0">
                <a:solidFill>
                  <a:srgbClr val="0000FF"/>
                </a:solidFill>
                <a:latin typeface="Times New Roman" panose="02020603050405020304" pitchFamily="18" charset="0"/>
                <a:cs typeface="Times New Roman" panose="02020603050405020304" pitchFamily="18" charset="0"/>
              </a:rPr>
              <a:t>2. Thí nghiệm</a:t>
            </a:r>
            <a:endParaRPr lang="vi-VN" altLang="en-US" sz="2800" b="1"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vi-VN" altLang="en-US" sz="2800" dirty="0">
                <a:solidFill>
                  <a:srgbClr val="0000FF"/>
                </a:solidFill>
                <a:latin typeface="Times New Roman" panose="02020603050405020304" pitchFamily="18" charset="0"/>
                <a:cs typeface="Times New Roman" panose="02020603050405020304" pitchFamily="18" charset="0"/>
              </a:rPr>
              <a:t>- Correns đã sử dụng phương pháp lai n</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o để thí nghiệm?</a:t>
            </a:r>
            <a:endParaRPr lang="vi-VN"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Phép lai thuận nghịch (thay đổi vai trò l</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m bố mẹ của cây đem lai).</a:t>
            </a:r>
            <a:endParaRPr lang="vi-VN" altLang="en-US" sz="28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vi-VN" altLang="en-US" sz="2800" dirty="0">
                <a:solidFill>
                  <a:srgbClr val="0000FF"/>
                </a:solidFill>
                <a:latin typeface="Times New Roman" panose="02020603050405020304" pitchFamily="18" charset="0"/>
                <a:cs typeface="Times New Roman" panose="02020603050405020304" pitchFamily="18" charset="0"/>
              </a:rPr>
              <a:t>- Tính trạng m</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u sắc lá cây phấn có di truyền tuân theo quy luật Mendel không?</a:t>
            </a:r>
            <a:endParaRPr lang="vi-VN"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en-US" altLang="en-US" sz="2800" dirty="0">
                <a:solidFill>
                  <a:srgbClr val="0000FF"/>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Không</a:t>
            </a:r>
            <a:r>
              <a:rPr lang="vi-VN" altLang="en-US" sz="2800" dirty="0">
                <a:solidFill>
                  <a:srgbClr val="0000FF"/>
                </a:solidFill>
                <a:latin typeface="Times New Roman" panose="02020603050405020304" pitchFamily="18" charset="0"/>
                <a:cs typeface="Times New Roman" panose="02020603050405020304" pitchFamily="18" charset="0"/>
              </a:rPr>
              <a:t>.</a:t>
            </a:r>
            <a:endParaRPr lang="vi-VN"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vi-VN" altLang="en-US" sz="2800" dirty="0">
                <a:solidFill>
                  <a:srgbClr val="0000FF"/>
                </a:solidFill>
                <a:latin typeface="Times New Roman" panose="02020603050405020304" pitchFamily="18" charset="0"/>
                <a:cs typeface="Times New Roman" panose="02020603050405020304" pitchFamily="18" charset="0"/>
              </a:rPr>
              <a:t>- Nhận xét m</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u sắc lá của cây F1 trong các phép lai?</a:t>
            </a:r>
            <a:endParaRPr lang="vi-VN"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Có m</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u sắc giống cây mẹ.</a:t>
            </a:r>
            <a:endParaRPr lang="en-US" altLang="en-US" sz="2800" dirty="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46" end="53"/>
                                            </p:txEl>
                                          </p:spTgt>
                                        </p:tgtEl>
                                        <p:attrNameLst>
                                          <p:attrName>style.visibility</p:attrName>
                                        </p:attrNameLst>
                                      </p:cBhvr>
                                      <p:to>
                                        <p:strVal val="visible"/>
                                      </p:to>
                                    </p:set>
                                    <p:animEffect transition="in" filter="wipe(left)">
                                      <p:cBhvr>
                                        <p:cTn id="7" dur="500"/>
                                        <p:tgtEl>
                                          <p:spTgt spid="6">
                                            <p:txEl>
                                              <p:charRg st="46"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charRg st="76" end="110"/>
                                            </p:txEl>
                                          </p:spTgt>
                                        </p:tgtEl>
                                        <p:attrNameLst>
                                          <p:attrName>style.visibility</p:attrName>
                                        </p:attrNameLst>
                                      </p:cBhvr>
                                      <p:to>
                                        <p:strVal val="visible"/>
                                      </p:to>
                                    </p:set>
                                    <p:animEffect transition="in" filter="wipe(left)">
                                      <p:cBhvr>
                                        <p:cTn id="12" dur="500"/>
                                        <p:tgtEl>
                                          <p:spTgt spid="6">
                                            <p:txEl>
                                              <p:charRg st="76" end="11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charRg st="179" end="251"/>
                                            </p:txEl>
                                          </p:spTgt>
                                        </p:tgtEl>
                                        <p:attrNameLst>
                                          <p:attrName>style.visibility</p:attrName>
                                        </p:attrNameLst>
                                      </p:cBhvr>
                                      <p:to>
                                        <p:strVal val="visible"/>
                                      </p:to>
                                    </p:set>
                                    <p:animEffect transition="in" filter="wipe(left)">
                                      <p:cBhvr>
                                        <p:cTn id="17" dur="500"/>
                                        <p:tgtEl>
                                          <p:spTgt spid="6">
                                            <p:txEl>
                                              <p:charRg st="179" end="25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charRg st="321" end="390"/>
                                            </p:txEl>
                                          </p:spTgt>
                                        </p:tgtEl>
                                        <p:attrNameLst>
                                          <p:attrName>style.visibility</p:attrName>
                                        </p:attrNameLst>
                                      </p:cBhvr>
                                      <p:to>
                                        <p:strVal val="visible"/>
                                      </p:to>
                                    </p:set>
                                    <p:animEffect transition="in" filter="wipe(left)">
                                      <p:cBhvr>
                                        <p:cTn id="22" dur="500"/>
                                        <p:tgtEl>
                                          <p:spTgt spid="6">
                                            <p:txEl>
                                              <p:charRg st="321" end="39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charRg st="469" end="477"/>
                                            </p:txEl>
                                          </p:spTgt>
                                        </p:tgtEl>
                                        <p:attrNameLst>
                                          <p:attrName>style.visibility</p:attrName>
                                        </p:attrNameLst>
                                      </p:cBhvr>
                                      <p:to>
                                        <p:strVal val="visible"/>
                                      </p:to>
                                    </p:set>
                                    <p:animEffect transition="in" filter="wipe(left)">
                                      <p:cBhvr>
                                        <p:cTn id="27" dur="500"/>
                                        <p:tgtEl>
                                          <p:spTgt spid="6">
                                            <p:txEl>
                                              <p:charRg st="469" end="47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charRg st="530" end="556"/>
                                            </p:txEl>
                                          </p:spTgt>
                                        </p:tgtEl>
                                        <p:attrNameLst>
                                          <p:attrName>style.visibility</p:attrName>
                                        </p:attrNameLst>
                                      </p:cBhvr>
                                      <p:to>
                                        <p:strVal val="visible"/>
                                      </p:to>
                                    </p:set>
                                    <p:animEffect transition="in" filter="wipe(left)">
                                      <p:cBhvr>
                                        <p:cTn id="32" dur="500"/>
                                        <p:tgtEl>
                                          <p:spTgt spid="6">
                                            <p:txEl>
                                              <p:charRg st="530" end="5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Box 2"/>
          <p:cNvSpPr txBox="1"/>
          <p:nvPr/>
        </p:nvSpPr>
        <p:spPr>
          <a:xfrm>
            <a:off x="3505200" y="0"/>
            <a:ext cx="47244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rPr>
              <a:t>HƯỚNG DẪN TÌM HIỂU</a:t>
            </a:r>
            <a:endParaRPr kumimoji="0" lang="en-US" sz="2800" b="1" kern="1200" cap="none" spc="0" normalizeH="0" baseline="0" noProof="0">
              <a:ln>
                <a:solidFill>
                  <a:srgbClr val="FFC000"/>
                </a:solidFill>
              </a:ln>
              <a:solidFill>
                <a:srgbClr val="FF0000"/>
              </a:solidFill>
              <a:highlight>
                <a:srgbClr val="FFFF00"/>
              </a:highlight>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TextBox 6"/>
          <p:cNvSpPr txBox="1"/>
          <p:nvPr/>
        </p:nvSpPr>
        <p:spPr>
          <a:xfrm>
            <a:off x="228600" y="538163"/>
            <a:ext cx="4791075" cy="5694362"/>
          </a:xfrm>
          <a:prstGeom prst="rect">
            <a:avLst/>
          </a:prstGeom>
          <a:no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3. Giải thích kết quả thí nghiệm</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Quan sát hình </a:t>
            </a:r>
            <a:r>
              <a:rPr lang="en-US" altLang="en-US" sz="2800" dirty="0">
                <a:solidFill>
                  <a:srgbClr val="0000FF"/>
                </a:solidFill>
                <a:latin typeface="Times New Roman" panose="02020603050405020304" pitchFamily="18" charset="0"/>
                <a:cs typeface="Times New Roman" panose="02020603050405020304" pitchFamily="18" charset="0"/>
              </a:rPr>
              <a:t>9.1</a:t>
            </a:r>
            <a:r>
              <a:rPr lang="vi-VN" altLang="en-US" sz="2800" dirty="0">
                <a:solidFill>
                  <a:srgbClr val="0000FF"/>
                </a:solidFill>
                <a:latin typeface="Times New Roman" panose="02020603050405020304" pitchFamily="18" charset="0"/>
                <a:cs typeface="Times New Roman" panose="02020603050405020304" pitchFamily="18" charset="0"/>
              </a:rPr>
              <a:t> v</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 cho biết: </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M</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u sắc lá cây phấn do gene trong nhân TB hay ngo</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i nhân TB quy định?</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Vì sao gene ngo</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i nhân chỉ được truyền từ mẹ sang con?</a:t>
            </a:r>
            <a:endParaRPr lang="en-US"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Giải thích vì sao có hiện tượng như hình </a:t>
            </a:r>
            <a:r>
              <a:rPr lang="en-US" altLang="en-US" sz="2800" dirty="0">
                <a:solidFill>
                  <a:srgbClr val="0000FF"/>
                </a:solidFill>
                <a:latin typeface="Times New Roman" panose="02020603050405020304" pitchFamily="18" charset="0"/>
                <a:cs typeface="Times New Roman" panose="02020603050405020304" pitchFamily="18" charset="0"/>
              </a:rPr>
              <a:t>9.1</a:t>
            </a:r>
            <a:r>
              <a:rPr lang="vi-VN" altLang="en-US" sz="2800" dirty="0">
                <a:solidFill>
                  <a:srgbClr val="0000FF"/>
                </a:solidFill>
                <a:latin typeface="Times New Roman" panose="02020603050405020304" pitchFamily="18" charset="0"/>
                <a:cs typeface="Times New Roman" panose="02020603050405020304" pitchFamily="18" charset="0"/>
              </a:rPr>
              <a:t>: trên cùng một cây hoa phấn có ba loại nh</a:t>
            </a:r>
            <a:r>
              <a:rPr lang="en-US" altLang="en-US" sz="2800" dirty="0">
                <a:solidFill>
                  <a:srgbClr val="0000FF"/>
                </a:solidFill>
                <a:latin typeface="Times New Roman" panose="02020603050405020304" pitchFamily="18" charset="0"/>
                <a:cs typeface="Times New Roman" panose="02020603050405020304" pitchFamily="18" charset="0"/>
              </a:rPr>
              <a:t>á</a:t>
            </a:r>
            <a:r>
              <a:rPr lang="vi-VN" altLang="en-US" sz="2800" dirty="0">
                <a:solidFill>
                  <a:srgbClr val="0000FF"/>
                </a:solidFill>
                <a:latin typeface="Times New Roman" panose="02020603050405020304" pitchFamily="18" charset="0"/>
                <a:cs typeface="Times New Roman" panose="02020603050405020304" pitchFamily="18" charset="0"/>
              </a:rPr>
              <a:t>nh với m</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u sắc khác nhau: nhánh to</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n lá xanh, nhánh to</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n lá trắng v</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 nhánh có lá khảm.</a:t>
            </a:r>
            <a:endParaRPr lang="en-US" altLang="en-US" sz="2800" dirty="0">
              <a:solidFill>
                <a:srgbClr val="0000FF"/>
              </a:solidFill>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1"/>
          <a:stretch>
            <a:fillRect/>
          </a:stretch>
        </p:blipFill>
        <p:spPr>
          <a:xfrm>
            <a:off x="5019675" y="838200"/>
            <a:ext cx="6905625" cy="5257800"/>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charRg st="0" end="33"/>
                                            </p:txEl>
                                          </p:spTgt>
                                        </p:tgtEl>
                                        <p:attrNameLst>
                                          <p:attrName>style.visibility</p:attrName>
                                        </p:attrNameLst>
                                      </p:cBhvr>
                                      <p:to>
                                        <p:strVal val="visible"/>
                                      </p:to>
                                    </p:set>
                                    <p:animEffect transition="in" filter="wipe(left)">
                                      <p:cBhvr>
                                        <p:cTn id="12" dur="500"/>
                                        <p:tgtEl>
                                          <p:spTgt spid="7">
                                            <p:txEl>
                                              <p:charRg st="0" end="3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charRg st="33" end="65"/>
                                            </p:txEl>
                                          </p:spTgt>
                                        </p:tgtEl>
                                        <p:attrNameLst>
                                          <p:attrName>style.visibility</p:attrName>
                                        </p:attrNameLst>
                                      </p:cBhvr>
                                      <p:to>
                                        <p:strVal val="visible"/>
                                      </p:to>
                                    </p:set>
                                    <p:animEffect transition="in" filter="wipe(left)">
                                      <p:cBhvr>
                                        <p:cTn id="17" dur="500"/>
                                        <p:tgtEl>
                                          <p:spTgt spid="7">
                                            <p:txEl>
                                              <p:charRg st="33" end="6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charRg st="65" end="137"/>
                                            </p:txEl>
                                          </p:spTgt>
                                        </p:tgtEl>
                                        <p:attrNameLst>
                                          <p:attrName>style.visibility</p:attrName>
                                        </p:attrNameLst>
                                      </p:cBhvr>
                                      <p:to>
                                        <p:strVal val="visible"/>
                                      </p:to>
                                    </p:set>
                                    <p:animEffect transition="in" filter="wipe(left)">
                                      <p:cBhvr>
                                        <p:cTn id="22" dur="500"/>
                                        <p:tgtEl>
                                          <p:spTgt spid="7">
                                            <p:txEl>
                                              <p:charRg st="65" end="13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charRg st="137" end="194"/>
                                            </p:txEl>
                                          </p:spTgt>
                                        </p:tgtEl>
                                        <p:attrNameLst>
                                          <p:attrName>style.visibility</p:attrName>
                                        </p:attrNameLst>
                                      </p:cBhvr>
                                      <p:to>
                                        <p:strVal val="visible"/>
                                      </p:to>
                                    </p:set>
                                    <p:animEffect transition="in" filter="wipe(left)">
                                      <p:cBhvr>
                                        <p:cTn id="27" dur="500"/>
                                        <p:tgtEl>
                                          <p:spTgt spid="7">
                                            <p:txEl>
                                              <p:charRg st="137" end="19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charRg st="194" end="370"/>
                                            </p:txEl>
                                          </p:spTgt>
                                        </p:tgtEl>
                                        <p:attrNameLst>
                                          <p:attrName>style.visibility</p:attrName>
                                        </p:attrNameLst>
                                      </p:cBhvr>
                                      <p:to>
                                        <p:strVal val="visible"/>
                                      </p:to>
                                    </p:set>
                                    <p:animEffect transition="in" filter="wipe(left)">
                                      <p:cBhvr>
                                        <p:cTn id="32" dur="500"/>
                                        <p:tgtEl>
                                          <p:spTgt spid="7">
                                            <p:txEl>
                                              <p:charRg st="194" end="3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chemeClr val="tx1"/>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schemeClr val="tx1"/>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381000" y="685800"/>
            <a:ext cx="6400800" cy="5008563"/>
          </a:xfrm>
          <a:prstGeom prst="rect">
            <a:avLst/>
          </a:prstGeom>
          <a:solidFill>
            <a:srgbClr val="CCFFCC"/>
          </a:solid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eaLnBrk="1" hangingPunct="1">
              <a:lnSpc>
                <a:spcPct val="115000"/>
              </a:lnSpc>
              <a:spcBef>
                <a:spcPct val="0"/>
              </a:spcBef>
              <a:spcAft>
                <a:spcPct val="0"/>
              </a:spcAft>
              <a:buClrTx/>
              <a:buSzTx/>
              <a:buFontTx/>
              <a:buNone/>
            </a:pPr>
            <a:r>
              <a:rPr lang="vi-VN" altLang="en-US" sz="2800" b="1" dirty="0">
                <a:solidFill>
                  <a:srgbClr val="0000FF"/>
                </a:solidFill>
                <a:latin typeface="Times New Roman" panose="02020603050405020304" pitchFamily="18" charset="0"/>
                <a:cs typeface="Times New Roman" panose="02020603050405020304" pitchFamily="18" charset="0"/>
              </a:rPr>
              <a:t>3. Giải thích kết quả thí nghiệm</a:t>
            </a:r>
            <a:endParaRPr lang="vi-VN" altLang="en-US" sz="2800" b="1"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M</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u sắc lá cây phấn do gene trong nhân TB hay ngo</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i nhân TB quy định?</a:t>
            </a:r>
            <a:endParaRPr lang="vi-VN"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Gene ngo</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i nhân (lục lạp).</a:t>
            </a:r>
            <a:endParaRPr lang="vi-VN" altLang="en-US" sz="2800"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FontTx/>
              <a:buNone/>
            </a:pPr>
            <a:r>
              <a:rPr lang="vi-VN" altLang="en-US" sz="2800" dirty="0">
                <a:solidFill>
                  <a:srgbClr val="0000FF"/>
                </a:solidFill>
                <a:latin typeface="Times New Roman" panose="02020603050405020304" pitchFamily="18" charset="0"/>
                <a:cs typeface="Times New Roman" panose="02020603050405020304" pitchFamily="18" charset="0"/>
              </a:rPr>
              <a:t>- Vì sao gene ngo</a:t>
            </a:r>
            <a:r>
              <a:rPr lang="vi-VN" altLang="en-US" sz="2800" dirty="0">
                <a:solidFill>
                  <a:srgbClr val="0000FF"/>
                </a:solidFill>
                <a:latin typeface="Times New Roman" panose="02020603050405020304" pitchFamily="18" charset="0"/>
                <a:ea typeface="Times New Roman" panose="02020603050405020304" pitchFamily="18" charset="0"/>
              </a:rPr>
              <a:t>à</a:t>
            </a:r>
            <a:r>
              <a:rPr lang="vi-VN" altLang="en-US" sz="2800" dirty="0">
                <a:solidFill>
                  <a:srgbClr val="0000FF"/>
                </a:solidFill>
                <a:latin typeface="Times New Roman" panose="02020603050405020304" pitchFamily="18" charset="0"/>
                <a:cs typeface="Times New Roman" panose="02020603050405020304" pitchFamily="18" charset="0"/>
              </a:rPr>
              <a:t>i nhân chỉ được truyền từ mẹ sang con?</a:t>
            </a:r>
            <a:endParaRPr lang="vi-VN" altLang="en-US" sz="28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vi-VN" altLang="en-US" sz="2800" dirty="0">
                <a:solidFill>
                  <a:srgbClr val="FF0000"/>
                </a:solidFill>
                <a:latin typeface="Times New Roman" panose="02020603050405020304" pitchFamily="18" charset="0"/>
                <a:cs typeface="Times New Roman" panose="02020603050405020304" pitchFamily="18" charset="0"/>
              </a:rPr>
              <a:t>Vì hầu hết các hợp tử chỉ nhận tế b</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o chất từ trứng của mẹ m</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 không nhận tế b</a:t>
            </a:r>
            <a:r>
              <a:rPr lang="vi-VN" altLang="en-US" sz="2800" dirty="0">
                <a:solidFill>
                  <a:srgbClr val="FF0000"/>
                </a:solidFill>
                <a:latin typeface="Times New Roman" panose="02020603050405020304" pitchFamily="18" charset="0"/>
                <a:ea typeface="Times New Roman" panose="02020603050405020304" pitchFamily="18" charset="0"/>
              </a:rPr>
              <a:t>à</a:t>
            </a:r>
            <a:r>
              <a:rPr lang="vi-VN" altLang="en-US" sz="2800" dirty="0">
                <a:solidFill>
                  <a:srgbClr val="FF0000"/>
                </a:solidFill>
                <a:latin typeface="Times New Roman" panose="02020603050405020304" pitchFamily="18" charset="0"/>
                <a:cs typeface="Times New Roman" panose="02020603050405020304" pitchFamily="18" charset="0"/>
              </a:rPr>
              <a:t>o chất từ tinh trừng của bố, dẫn đến con mang tính trạng giống mẹ.</a:t>
            </a:r>
            <a:endParaRPr lang="vi-VN" altLang="en-US" sz="2800" dirty="0">
              <a:solidFill>
                <a:srgbClr val="FF0000"/>
              </a:solidFill>
              <a:latin typeface="Times New Roman" panose="02020603050405020304" pitchFamily="18" charset="0"/>
              <a:ea typeface="Times New Roman" panose="02020603050405020304" pitchFamily="18" charset="0"/>
            </a:endParaRPr>
          </a:p>
        </p:txBody>
      </p:sp>
      <p:pic>
        <p:nvPicPr>
          <p:cNvPr id="60420" name="Picture 1"/>
          <p:cNvPicPr>
            <a:picLocks noChangeAspect="1"/>
          </p:cNvPicPr>
          <p:nvPr/>
        </p:nvPicPr>
        <p:blipFill>
          <a:blip r:embed="rId1"/>
          <a:stretch>
            <a:fillRect/>
          </a:stretch>
        </p:blipFill>
        <p:spPr>
          <a:xfrm>
            <a:off x="6781800" y="685800"/>
            <a:ext cx="5319713" cy="4049713"/>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105" end="134"/>
                                            </p:txEl>
                                          </p:spTgt>
                                        </p:tgtEl>
                                        <p:attrNameLst>
                                          <p:attrName>style.visibility</p:attrName>
                                        </p:attrNameLst>
                                      </p:cBhvr>
                                      <p:to>
                                        <p:strVal val="visible"/>
                                      </p:to>
                                    </p:set>
                                    <p:animEffect transition="in" filter="wipe(left)">
                                      <p:cBhvr>
                                        <p:cTn id="7" dur="500"/>
                                        <p:tgtEl>
                                          <p:spTgt spid="6">
                                            <p:txEl>
                                              <p:charRg st="105" end="13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charRg st="191" end="338"/>
                                            </p:txEl>
                                          </p:spTgt>
                                        </p:tgtEl>
                                        <p:attrNameLst>
                                          <p:attrName>style.visibility</p:attrName>
                                        </p:attrNameLst>
                                      </p:cBhvr>
                                      <p:to>
                                        <p:strVal val="visible"/>
                                      </p:to>
                                    </p:set>
                                    <p:animEffect transition="in" filter="wipe(left)">
                                      <p:cBhvr>
                                        <p:cTn id="12" dur="500"/>
                                        <p:tgtEl>
                                          <p:spTgt spid="6">
                                            <p:txEl>
                                              <p:charRg st="191" end="3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2895600" y="0"/>
            <a:ext cx="5943600" cy="523220"/>
          </a:xfrm>
          <a:prstGeom prst="rect">
            <a:avLst/>
          </a:prstGeom>
          <a:solidFill>
            <a:srgbClr val="FF0000"/>
          </a:solidFill>
        </p:spPr>
        <p:txBody>
          <a:bodyPr>
            <a:spAutoFit/>
          </a:bodyPr>
          <a:lstStyle/>
          <a:p>
            <a:pPr marR="0" indent="-8890" algn="ctr" defTabSz="914400">
              <a:spcBef>
                <a:spcPts val="0"/>
              </a:spcBef>
              <a:spcAft>
                <a:spcPts val="0"/>
              </a:spcAft>
              <a:buClrTx/>
              <a:buSzTx/>
              <a:buFontTx/>
              <a:buNone/>
              <a:defRPr/>
            </a:pPr>
            <a:r>
              <a:rPr kumimoji="0" lang="en-US" sz="2800" b="1" kern="1200" cap="none" spc="0" normalizeH="0" baseline="0" noProof="0">
                <a:ln>
                  <a:solidFill>
                    <a:schemeClr val="tx1"/>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rPr>
              <a:t>TRẢ LỜI – KIẾN THỨC GHI NHỚ</a:t>
            </a:r>
            <a:endParaRPr kumimoji="0" lang="en-US" sz="2800" b="1" kern="1200" cap="none" spc="0" normalizeH="0" baseline="0" noProof="0">
              <a:ln>
                <a:solidFill>
                  <a:schemeClr val="tx1"/>
                </a:solidFill>
              </a:ln>
              <a:solidFill>
                <a:srgbClr val="FFFF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6" name="TextBox 5"/>
          <p:cNvSpPr txBox="1"/>
          <p:nvPr/>
        </p:nvSpPr>
        <p:spPr>
          <a:xfrm>
            <a:off x="114300" y="523875"/>
            <a:ext cx="7353300" cy="6038850"/>
          </a:xfrm>
          <a:prstGeom prst="rect">
            <a:avLst/>
          </a:prstGeom>
          <a:solidFill>
            <a:srgbClr val="CCFFCC"/>
          </a:solidFill>
          <a:ln w="9525">
            <a:noFill/>
          </a:ln>
        </p:spPr>
        <p:txBody>
          <a:bodyPr>
            <a:spAutoFit/>
          </a:bodyPr>
          <a:lst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stStyle>
          <a:p>
            <a:pPr marL="0" lvl="0" indent="0" algn="just" eaLnBrk="1" hangingPunct="1">
              <a:lnSpc>
                <a:spcPct val="115000"/>
              </a:lnSpc>
              <a:spcBef>
                <a:spcPct val="0"/>
              </a:spcBef>
              <a:spcAft>
                <a:spcPct val="0"/>
              </a:spcAft>
              <a:buClrTx/>
              <a:buSzTx/>
              <a:buFontTx/>
              <a:buNone/>
            </a:pPr>
            <a:r>
              <a:rPr lang="en-US" altLang="en-US" sz="2400" b="1" dirty="0">
                <a:solidFill>
                  <a:srgbClr val="0000FF"/>
                </a:solidFill>
                <a:latin typeface="Times New Roman" panose="02020603050405020304" pitchFamily="18" charset="0"/>
                <a:cs typeface="Times New Roman" panose="02020603050405020304" pitchFamily="18" charset="0"/>
              </a:rPr>
              <a:t>3</a:t>
            </a:r>
            <a:r>
              <a:rPr lang="vi-VN" altLang="en-US" sz="2400" b="1" dirty="0">
                <a:solidFill>
                  <a:srgbClr val="0000FF"/>
                </a:solidFill>
                <a:latin typeface="Times New Roman" panose="02020603050405020304" pitchFamily="18" charset="0"/>
                <a:cs typeface="Times New Roman" panose="02020603050405020304" pitchFamily="18" charset="0"/>
              </a:rPr>
              <a:t>. Giải thích kết quả thí nghiệm</a:t>
            </a:r>
            <a:r>
              <a:rPr lang="en-US" altLang="en-US" sz="2400" b="1" dirty="0">
                <a:solidFill>
                  <a:srgbClr val="0000FF"/>
                </a:solidFill>
                <a:latin typeface="Times New Roman" panose="02020603050405020304" pitchFamily="18" charset="0"/>
                <a:cs typeface="Times New Roman" panose="02020603050405020304" pitchFamily="18" charset="0"/>
              </a:rPr>
              <a:t> (tt)</a:t>
            </a:r>
            <a:endParaRPr lang="vi-VN" altLang="en-US" sz="2400" b="1"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FontTx/>
              <a:buNone/>
            </a:pPr>
            <a:r>
              <a:rPr lang="vi-VN" altLang="en-US" sz="2400" dirty="0">
                <a:solidFill>
                  <a:srgbClr val="0000FF"/>
                </a:solidFill>
                <a:latin typeface="Times New Roman" panose="02020603050405020304" pitchFamily="18" charset="0"/>
                <a:cs typeface="Times New Roman" panose="02020603050405020304" pitchFamily="18" charset="0"/>
              </a:rPr>
              <a:t>- Giải thích vì sao có hiện tượng như hình 9.1: trên cùng một cây hoa phấn có ba loại nhánh với m</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u sắc khác nhau: nhánh to</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n lá xanh, nhánh to</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n lá trắng v</a:t>
            </a:r>
            <a:r>
              <a:rPr lang="vi-VN" altLang="en-US" sz="2400" dirty="0">
                <a:solidFill>
                  <a:srgbClr val="0000FF"/>
                </a:solidFill>
                <a:latin typeface="Times New Roman" panose="02020603050405020304" pitchFamily="18" charset="0"/>
                <a:ea typeface="Times New Roman" panose="02020603050405020304" pitchFamily="18" charset="0"/>
              </a:rPr>
              <a:t>à</a:t>
            </a:r>
            <a:r>
              <a:rPr lang="vi-VN" altLang="en-US" sz="2400" dirty="0">
                <a:solidFill>
                  <a:srgbClr val="0000FF"/>
                </a:solidFill>
                <a:latin typeface="Times New Roman" panose="02020603050405020304" pitchFamily="18" charset="0"/>
                <a:cs typeface="Times New Roman" panose="02020603050405020304" pitchFamily="18" charset="0"/>
              </a:rPr>
              <a:t> nhánh có lá khảm/đốm.</a:t>
            </a:r>
            <a:endParaRPr lang="vi-VN" altLang="en-US" sz="2400" dirty="0">
              <a:solidFill>
                <a:srgbClr val="0000FF"/>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spcAft>
                <a:spcPct val="0"/>
              </a:spcAft>
              <a:buClrTx/>
              <a:buSzTx/>
              <a:buFontTx/>
              <a:buNone/>
            </a:pPr>
            <a:r>
              <a:rPr lang="en-US" altLang="en-US" sz="2400" dirty="0">
                <a:solidFill>
                  <a:srgbClr val="FF0000"/>
                </a:solidFill>
                <a:latin typeface="Times New Roman" panose="02020603050405020304" pitchFamily="18" charset="0"/>
                <a:cs typeface="Times New Roman" panose="02020603050405020304" pitchFamily="18" charset="0"/>
              </a:rPr>
              <a:t>		</a:t>
            </a:r>
            <a:r>
              <a:rPr lang="vi-VN" altLang="en-US" sz="2400" dirty="0">
                <a:solidFill>
                  <a:srgbClr val="FF0000"/>
                </a:solidFill>
                <a:latin typeface="Times New Roman" panose="02020603050405020304" pitchFamily="18" charset="0"/>
                <a:cs typeface="Times New Roman" panose="02020603050405020304" pitchFamily="18" charset="0"/>
              </a:rPr>
              <a:t>Do trong quá trình phân b</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o, các lục lạp được phân chia ngẫu nhiên v</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 không đồng đều về tế b</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o con nên nhánh có lá xanh do các tế b</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o chứa các lục lạp mang allele quy định enzyme xúc tác cho phản ứng tổng hợp tạo ra diệp lục bình thường; nh</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nh cây lá trắng do tế b</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o trong lục lạp mang allele bị đột biến khiến diệp lục không được tạo ra l</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m lá m</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u trắng; còn nh</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nh cây lá khảm có tế b</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o nhận được cả hai loại lục lạp bình thường v</a:t>
            </a:r>
            <a:r>
              <a:rPr lang="vi-VN" altLang="en-US" sz="2400" dirty="0">
                <a:solidFill>
                  <a:srgbClr val="FF0000"/>
                </a:solidFill>
                <a:latin typeface="Times New Roman" panose="02020603050405020304" pitchFamily="18" charset="0"/>
                <a:ea typeface="Times New Roman" panose="02020603050405020304" pitchFamily="18" charset="0"/>
              </a:rPr>
              <a:t>à</a:t>
            </a:r>
            <a:r>
              <a:rPr lang="vi-VN" altLang="en-US" sz="2400" dirty="0">
                <a:solidFill>
                  <a:srgbClr val="FF0000"/>
                </a:solidFill>
                <a:latin typeface="Times New Roman" panose="02020603050405020304" pitchFamily="18" charset="0"/>
                <a:cs typeface="Times New Roman" panose="02020603050405020304" pitchFamily="18" charset="0"/>
              </a:rPr>
              <a:t> lục lạp chứa allele đột biến</a:t>
            </a:r>
            <a:endParaRPr lang="vi-VN" altLang="en-US" sz="2400" dirty="0">
              <a:solidFill>
                <a:srgbClr val="FF0000"/>
              </a:solidFill>
              <a:latin typeface="Times New Roman" panose="02020603050405020304" pitchFamily="18" charset="0"/>
              <a:ea typeface="Times New Roman" panose="02020603050405020304" pitchFamily="18" charset="0"/>
            </a:endParaRPr>
          </a:p>
        </p:txBody>
      </p:sp>
      <p:pic>
        <p:nvPicPr>
          <p:cNvPr id="61444" name="Picture 1"/>
          <p:cNvPicPr>
            <a:picLocks noChangeAspect="1"/>
          </p:cNvPicPr>
          <p:nvPr/>
        </p:nvPicPr>
        <p:blipFill>
          <a:blip r:embed="rId1"/>
          <a:stretch>
            <a:fillRect/>
          </a:stretch>
        </p:blipFill>
        <p:spPr>
          <a:xfrm>
            <a:off x="7391400" y="674688"/>
            <a:ext cx="4686300" cy="4049712"/>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charRg st="218" end="682"/>
                                            </p:txEl>
                                          </p:spTgt>
                                        </p:tgtEl>
                                        <p:attrNameLst>
                                          <p:attrName>style.visibility</p:attrName>
                                        </p:attrNameLst>
                                      </p:cBhvr>
                                      <p:to>
                                        <p:strVal val="visible"/>
                                      </p:to>
                                    </p:set>
                                    <p:animEffect transition="in" filter="wipe(left)">
                                      <p:cBhvr>
                                        <p:cTn id="7" dur="500"/>
                                        <p:tgtEl>
                                          <p:spTgt spid="6">
                                            <p:txEl>
                                              <p:charRg st="218" end="6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62466" name="TextBox 3"/>
          <p:cNvSpPr txBox="1"/>
          <p:nvPr/>
        </p:nvSpPr>
        <p:spPr>
          <a:xfrm>
            <a:off x="381000" y="1409700"/>
            <a:ext cx="5257800" cy="4037013"/>
          </a:xfrm>
          <a:prstGeom prst="rect">
            <a:avLst/>
          </a:prstGeom>
          <a:noFill/>
          <a:ln w="9525">
            <a:noFill/>
          </a:ln>
        </p:spPr>
        <p:txBody>
          <a:bodyPr>
            <a:spAutoFit/>
          </a:bodyPr>
          <a:lst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stStyle>
          <a:p>
            <a:pPr marL="0" lvl="0" indent="0" algn="ctr" defTabSz="914400" eaLnBrk="1" hangingPunct="1">
              <a:spcBef>
                <a:spcPct val="50000"/>
              </a:spcBef>
              <a:buClrTx/>
              <a:buSzTx/>
              <a:buFontTx/>
              <a:buNone/>
            </a:pPr>
            <a:r>
              <a:rPr lang="en-US" altLang="en-US" sz="3600" b="1" dirty="0">
                <a:solidFill>
                  <a:srgbClr val="CCFFCC"/>
                </a:solidFill>
                <a:latin typeface="Times New Roman" panose="02020603050405020304" pitchFamily="18" charset="0"/>
                <a:cs typeface="Times New Roman" panose="02020603050405020304" pitchFamily="18" charset="0"/>
              </a:rPr>
              <a:t>TÌM HIỂU</a:t>
            </a:r>
            <a:endParaRPr lang="en-US" altLang="en-US" sz="3600" b="1" dirty="0">
              <a:solidFill>
                <a:srgbClr val="CCFFCC"/>
              </a:solidFill>
              <a:latin typeface="Times New Roman" panose="02020603050405020304" pitchFamily="18" charset="0"/>
              <a:cs typeface="Times New Roman" panose="02020603050405020304" pitchFamily="18" charset="0"/>
            </a:endParaRPr>
          </a:p>
          <a:p>
            <a:pPr marL="0" lvl="0" indent="0" algn="ctr" defTabSz="914400" eaLnBrk="1" hangingPunct="1">
              <a:lnSpc>
                <a:spcPct val="115000"/>
              </a:lnSpc>
              <a:spcBef>
                <a:spcPct val="50000"/>
              </a:spcBef>
              <a:buClrTx/>
              <a:buSzTx/>
              <a:buFontTx/>
              <a:buNone/>
            </a:pPr>
            <a:r>
              <a:rPr lang="vi-VN" altLang="en-US" sz="4400" b="1" dirty="0">
                <a:solidFill>
                  <a:srgbClr val="FFCC66"/>
                </a:solidFill>
                <a:latin typeface="Times New Roman" panose="02020603050405020304" pitchFamily="18" charset="0"/>
                <a:cs typeface="Times New Roman" panose="02020603050405020304" pitchFamily="18" charset="0"/>
              </a:rPr>
              <a:t>II. ĐẶC ĐIỂM DI TRUYỀN CỦA GENE NGOÀI NHÂN</a:t>
            </a:r>
            <a:endParaRPr lang="en-US" altLang="en-US" sz="4400" b="1" dirty="0">
              <a:solidFill>
                <a:srgbClr val="FFCC66"/>
              </a:solidFill>
              <a:latin typeface="Times New Roman" panose="02020603050405020304" pitchFamily="18" charset="0"/>
              <a:ea typeface="Times New Roman" panose="02020603050405020304" pitchFamily="18" charset="0"/>
            </a:endParaRPr>
          </a:p>
        </p:txBody>
      </p:sp>
      <p:pic>
        <p:nvPicPr>
          <p:cNvPr id="62467" name="Picture 2"/>
          <p:cNvPicPr>
            <a:picLocks noChangeAspect="1"/>
          </p:cNvPicPr>
          <p:nvPr/>
        </p:nvPicPr>
        <p:blipFill>
          <a:blip r:embed="rId1"/>
          <a:stretch>
            <a:fillRect/>
          </a:stretch>
        </p:blipFill>
        <p:spPr>
          <a:xfrm>
            <a:off x="5867400" y="1524000"/>
            <a:ext cx="5278438" cy="3657600"/>
          </a:xfrm>
          <a:prstGeom prst="rect">
            <a:avLst/>
          </a:prstGeom>
          <a:noFill/>
          <a:ln w="9525">
            <a:noFill/>
          </a:ln>
        </p:spPr>
      </p:pic>
    </p:spTree>
  </p:cSld>
  <p:clrMapOvr>
    <a:masterClrMapping/>
  </p:clrMapOvr>
  <p:transition spd="slow">
    <p:split orient="vert"/>
  </p:transition>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5.xml.rels><?xml version="1.0" encoding="UTF-8" standalone="yes"?>
<Relationships xmlns="http://schemas.openxmlformats.org/package/2006/relationships"><Relationship Id="rId1" Type="http://schemas.openxmlformats.org/officeDocument/2006/relationships/image" Target="../media/image13.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9594</Words>
  <Application>WPS Presentation</Application>
  <PresentationFormat>Widescreen</PresentationFormat>
  <Paragraphs>233</Paragraphs>
  <Slides>23</Slides>
  <Notes>2</Notes>
  <HiddenSlides>0</HiddenSlides>
  <MMClips>0</MMClips>
  <ScaleCrop>false</ScaleCrop>
  <HeadingPairs>
    <vt:vector size="8" baseType="variant">
      <vt:variant>
        <vt:lpstr>已用的字体</vt:lpstr>
      </vt:variant>
      <vt:variant>
        <vt:i4>13</vt:i4>
      </vt:variant>
      <vt:variant>
        <vt:lpstr>主题</vt:lpstr>
      </vt:variant>
      <vt:variant>
        <vt:i4>6</vt:i4>
      </vt:variant>
      <vt:variant>
        <vt:lpstr>幻灯片标题</vt:lpstr>
      </vt:variant>
      <vt:variant>
        <vt:i4>23</vt:i4>
      </vt:variant>
      <vt:variant>
        <vt:lpstr>自定义放映</vt:lpstr>
      </vt:variant>
      <vt:variant>
        <vt:i4>1</vt:i4>
      </vt:variant>
    </vt:vector>
  </HeadingPairs>
  <TitlesOfParts>
    <vt:vector size="43" baseType="lpstr">
      <vt:lpstr>Arial</vt:lpstr>
      <vt:lpstr>SimSun</vt:lpstr>
      <vt:lpstr>Wingdings</vt:lpstr>
      <vt:lpstr>Century Gothic</vt:lpstr>
      <vt:lpstr>Wingdings 3</vt:lpstr>
      <vt:lpstr>Calibri Light</vt:lpstr>
      <vt:lpstr>Arial</vt:lpstr>
      <vt:lpstr>Calibri</vt:lpstr>
      <vt:lpstr>Times New Roman</vt:lpstr>
      <vt:lpstr>Segoe UI</vt:lpstr>
      <vt:lpstr>Microsoft YaHei</vt:lpstr>
      <vt:lpstr>Arial Unicode MS</vt:lpstr>
      <vt:lpstr>Tahoma</vt:lpstr>
      <vt:lpstr>Slice</vt:lpstr>
      <vt:lpstr>1_Office Theme</vt:lpstr>
      <vt:lpstr>3_Ion</vt:lpstr>
      <vt:lpstr>Ion</vt:lpstr>
      <vt:lpstr>Celestial</vt:lpstr>
      <vt:lpstr>4_Ion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Custom Show 1</vt:lpstr>
    </vt:vector>
  </TitlesOfParts>
  <Company>ITQuangNam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HP</cp:lastModifiedBy>
  <cp:revision>586</cp:revision>
  <dcterms:created xsi:type="dcterms:W3CDTF">2010-08-06T14:46:00Z</dcterms:created>
  <dcterms:modified xsi:type="dcterms:W3CDTF">2024-08-15T08:56:42Z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76E7772E9222431D9D5DA8EE368F19B6_13</vt:lpwstr>
  </property>
  <property fmtid="{D5CDD505-2E9C-101B-9397-08002B2CF9AE}" pid="3" name="KSOProductBuildVer">
    <vt:lpwstr>1033-12.2.0.17153</vt:lpwstr>
  </property>
</Properties>
</file>