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  <p:sldMasterId id="2147483696" r:id="rId4"/>
    <p:sldMasterId id="2147483714" r:id="rId5"/>
  </p:sldMasterIdLst>
  <p:notesMasterIdLst>
    <p:notesMasterId r:id="rId60"/>
  </p:notesMasterIdLst>
  <p:handoutMasterIdLst>
    <p:handoutMasterId r:id="rId61"/>
  </p:handoutMasterIdLst>
  <p:sldIdLst>
    <p:sldId id="294" r:id="rId6"/>
    <p:sldId id="767" r:id="rId7"/>
    <p:sldId id="788" r:id="rId8"/>
    <p:sldId id="786" r:id="rId9"/>
    <p:sldId id="772" r:id="rId10"/>
    <p:sldId id="833" r:id="rId11"/>
    <p:sldId id="832" r:id="rId12"/>
    <p:sldId id="787" r:id="rId13"/>
    <p:sldId id="773" r:id="rId14"/>
    <p:sldId id="834" r:id="rId15"/>
    <p:sldId id="789" r:id="rId16"/>
    <p:sldId id="910" r:id="rId17"/>
    <p:sldId id="769" r:id="rId18"/>
    <p:sldId id="775" r:id="rId19"/>
    <p:sldId id="777" r:id="rId20"/>
    <p:sldId id="790" r:id="rId21"/>
    <p:sldId id="778" r:id="rId22"/>
    <p:sldId id="779" r:id="rId23"/>
    <p:sldId id="781" r:id="rId24"/>
    <p:sldId id="780" r:id="rId25"/>
    <p:sldId id="782" r:id="rId26"/>
    <p:sldId id="783" r:id="rId27"/>
    <p:sldId id="784" r:id="rId28"/>
    <p:sldId id="911" r:id="rId29"/>
    <p:sldId id="791" r:id="rId30"/>
    <p:sldId id="802" r:id="rId31"/>
    <p:sldId id="793" r:id="rId32"/>
    <p:sldId id="883" r:id="rId33"/>
    <p:sldId id="884" r:id="rId34"/>
    <p:sldId id="796" r:id="rId35"/>
    <p:sldId id="885" r:id="rId36"/>
    <p:sldId id="797" r:id="rId37"/>
    <p:sldId id="800" r:id="rId38"/>
    <p:sldId id="803" r:id="rId39"/>
    <p:sldId id="804" r:id="rId40"/>
    <p:sldId id="806" r:id="rId41"/>
    <p:sldId id="807" r:id="rId42"/>
    <p:sldId id="808" r:id="rId43"/>
    <p:sldId id="886" r:id="rId44"/>
    <p:sldId id="810" r:id="rId45"/>
    <p:sldId id="812" r:id="rId46"/>
    <p:sldId id="813" r:id="rId47"/>
    <p:sldId id="814" r:id="rId48"/>
    <p:sldId id="815" r:id="rId49"/>
    <p:sldId id="818" r:id="rId50"/>
    <p:sldId id="819" r:id="rId51"/>
    <p:sldId id="821" r:id="rId52"/>
    <p:sldId id="820" r:id="rId53"/>
    <p:sldId id="816" r:id="rId54"/>
    <p:sldId id="823" r:id="rId55"/>
    <p:sldId id="824" r:id="rId56"/>
    <p:sldId id="825" r:id="rId57"/>
    <p:sldId id="826" r:id="rId58"/>
    <p:sldId id="827" r:id="rId59"/>
  </p:sldIdLst>
  <p:sldSz cx="12192000" cy="6858000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66FFFF"/>
    <a:srgbClr val="FFFF00"/>
    <a:srgbClr val="CCFF99"/>
    <a:srgbClr val="CCFF66"/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0"/>
    <p:restoredTop sz="95133"/>
  </p:normalViewPr>
  <p:slideViewPr>
    <p:cSldViewPr showGuides="1">
      <p:cViewPr varScale="1">
        <p:scale>
          <a:sx n="94" d="100"/>
          <a:sy n="94" d="100"/>
        </p:scale>
        <p:origin x="403" y="6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78062D-AAD5-40C6-99CA-CE2D9A5F6AA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46BF0A-C5FE-4E77-98F8-ACA5212F5C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B4B794-20F5-4121-8B5B-04B77FE46C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358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1</a:t>
            </a:fld>
            <a:endParaRPr lang="en-US" altLang="en-US" sz="1200" dirty="0"/>
          </a:p>
        </p:txBody>
      </p:sp>
      <p:sp>
        <p:nvSpPr>
          <p:cNvPr id="35845" name="Date Placeholder 4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/>
              <a:t>2</a:t>
            </a:fld>
            <a:endParaRPr lang="en-US" altLang="en-US" sz="1200" dirty="0"/>
          </a:p>
        </p:txBody>
      </p:sp>
      <p:sp>
        <p:nvSpPr>
          <p:cNvPr id="37893" name="Date Placeholder 4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35838" y="31750"/>
            <a:ext cx="4852988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A3004A-F3CF-4CC3-8D15-A78438657ED6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49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5A0D13-29F8-45EB-B1ED-1B96326EB465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21B724B-EF27-4DF0-8044-E934D5812CE4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B548E5-CD15-4C9B-8909-EEA098481528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A52191-5470-45A5-92F2-9D05A2F9FF5C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C1E624-75D3-4701-8780-D2827F532132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CE7FB4-8502-4EBE-A88A-340591A0E938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2D5B17-1A7C-4207-8B54-E9A5E7785805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AC08EB-8378-450C-9EF1-F410FB987847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45C44D-E411-4777-89EB-3964B800330F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24DAB3-4A61-455E-9F47-6161526C5649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593DAF-602E-4A80-A397-CA122F5437C6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898525" y="971550"/>
            <a:ext cx="801688" cy="1970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200" b="0" i="0" u="none" strike="noStrike" kern="1200" cap="none" spc="0" normalizeH="0" baseline="0" noProof="0">
                <a:ln>
                  <a:noFill/>
                </a:ln>
                <a:solidFill>
                  <a:srgbClr val="EF5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9329738" y="2613025"/>
            <a:ext cx="803275" cy="1970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200" b="0" i="0" u="none" strike="noStrike" kern="1200" cap="none" spc="0" normalizeH="0" baseline="0" noProof="0">
                <a:ln>
                  <a:noFill/>
                </a:ln>
                <a:solidFill>
                  <a:srgbClr val="EF53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3FD327-18B1-4122-A0F1-31E1CEDBC805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B3F0DF-DB11-42EB-BD3C-6642C3D6C782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0127E8-E3C5-40F0-8A0F-F6E49ABFA678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50F8E6-B24D-47ED-9F10-747AA3D1CF58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F9C65A-F91C-4BEF-93CC-D4EA8DA318D6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7B12B7-CA63-4600-AE9E-EECEBFD888F5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61C354-CCAC-43BF-A1CA-8D7D337E3493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B1B603-499C-4276-8461-A16C47E21820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78BA4C-9F56-42D4-A849-93D987D0A964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B64CCA-7243-4424-8212-C600299D4699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6CAFDA-E4F3-4D34-A2E7-161BB572FF57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9B223F-5AFE-48F2-8350-15A0209ED477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204C68-69C9-4CD8-A944-B901768AB1E5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F496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A646A-8647-4DAE-AA6F-F668BC9247F5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3200">
                <a:solidFill>
                  <a:srgbClr val="0A304A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51EF4B-91D0-4A6F-9482-6F3DB9106785}" type="slidenum"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A304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A304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split orient="vert"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26A2B-5B02-41C2-A50A-29793AF5B5E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split orient="vert"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/>
          </p:cNvPicPr>
          <p:nvPr/>
        </p:nvPicPr>
        <p:blipFill>
          <a:blip r:embed="rId20"/>
          <a:srcRect l="3644"/>
          <a:stretch>
            <a:fillRect/>
          </a:stretch>
        </p:blipFill>
        <p:spPr>
          <a:xfrm>
            <a:off x="0" y="2670175"/>
            <a:ext cx="4035425" cy="418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6"/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9" name="Picture 8"/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9"/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>
          <a:xfrm>
            <a:off x="8609013" y="6096000"/>
            <a:ext cx="993775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2" name="Title Placeholder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8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68CD0-6AD8-4C38-A478-96270905068C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split orient="vert"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F53A5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6"/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3" name="Picture 8"/>
          <p:cNvPicPr>
            <a:picLocks noChangeAspect="1"/>
          </p:cNvPicPr>
          <p:nvPr/>
        </p:nvPicPr>
        <p:blipFill>
          <a:blip r:embed="rId22"/>
          <a:srcRect t="28813"/>
          <a:stretch>
            <a:fillRect/>
          </a:stretch>
        </p:blipFill>
        <p:spPr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9"/>
          <p:cNvPicPr>
            <a:picLocks noChangeAspect="1"/>
          </p:cNvPicPr>
          <p:nvPr/>
        </p:nvPicPr>
        <p:blipFill>
          <a:blip r:embed="rId23"/>
          <a:srcRect b="23320"/>
          <a:stretch>
            <a:fillRect/>
          </a:stretch>
        </p:blipFill>
        <p:spPr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6" name="Title Placeholder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7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EAA980-BD66-4015-B6AF-7FC0D182E27B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split orient="vert"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/>
          </p:cNvPicPr>
          <p:nvPr/>
        </p:nvPicPr>
        <p:blipFill>
          <a:blip r:embed="rId20"/>
          <a:srcRect l="3613"/>
          <a:stretch>
            <a:fillRect/>
          </a:stretch>
        </p:blipFill>
        <p:spPr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6"/>
          <p:cNvPicPr>
            <a:picLocks noChangeAspect="1"/>
          </p:cNvPicPr>
          <p:nvPr/>
        </p:nvPicPr>
        <p:blipFill>
          <a:blip r:embed="rId21"/>
          <a:srcRect l="35640"/>
          <a:stretch>
            <a:fillRect/>
          </a:stretch>
        </p:blipFill>
        <p:spPr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7" name="Picture 8"/>
          <p:cNvPicPr>
            <a:picLocks noChangeAspect="1"/>
          </p:cNvPicPr>
          <p:nvPr/>
        </p:nvPicPr>
        <p:blipFill>
          <a:blip r:embed="rId22"/>
          <a:srcRect t="28712"/>
          <a:stretch>
            <a:fillRect/>
          </a:stretch>
        </p:blipFill>
        <p:spPr>
          <a:xfrm>
            <a:off x="7999413" y="0"/>
            <a:ext cx="1604962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9"/>
          <p:cNvPicPr>
            <a:picLocks noChangeAspect="1"/>
          </p:cNvPicPr>
          <p:nvPr/>
        </p:nvPicPr>
        <p:blipFill>
          <a:blip r:embed="rId23"/>
          <a:srcRect b="24199"/>
          <a:stretch>
            <a:fillRect/>
          </a:stretch>
        </p:blipFill>
        <p:spPr>
          <a:xfrm>
            <a:off x="8609013" y="6092825"/>
            <a:ext cx="993775" cy="765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0" name="Title Placeholder 1"/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31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  <a:alpha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TTT - QTTqng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9" y="3225006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C0FCE3-7B99-4B30-B01B-CD61E71A325A}" type="slidenum"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split orient="vert"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file:///D:\PABOL\3.%20SINH%2012\Qu&#225;%20tr&#236;nh%20nh&#226;n%20&#273;&#244;i%20ADN.mp4" TargetMode="External"/><Relationship Id="rId1" Type="http://schemas.microsoft.com/office/2007/relationships/media" Target="file:///D:\PABOL\3.%20SINH%2012\Qu&#225;%20tr&#236;nh%20nh&#226;n%20&#273;&#244;i%20ADN.mp4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video" Target="file:///D:\PABOL\3.%20SINH%2012\Qu&#225;%20tr&#236;nh%20nh&#226;n%20b&#7843;n%20DNA%20trong%20k&#7929;%20thu&#7853;t%20PCR.mp4" TargetMode="External"/><Relationship Id="rId1" Type="http://schemas.microsoft.com/office/2007/relationships/media" Target="file:///D:\PABOL\3.%20SINH%2012\Qu&#225;%20tr&#236;nh%20nh&#226;n%20b&#7843;n%20DNA%20trong%20k&#7929;%20thu&#7853;t%20PCR.mp4" TargetMode="Externa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/>
          <p:nvPr/>
        </p:nvSpPr>
        <p:spPr>
          <a:xfrm>
            <a:off x="1066800" y="874713"/>
            <a:ext cx="10287000" cy="31692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it-IT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IV.  </a:t>
            </a:r>
            <a:r>
              <a:rPr lang="it-IT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TRUYỀN HỌC</a:t>
            </a:r>
            <a:endParaRPr lang="en-US" alt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it-IT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DI TRUYỀN PHÂN TỬ</a:t>
            </a:r>
            <a:r>
              <a:rPr lang="en-US" altLang="it-IT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DI TRUYỀN NHIỄM SẮC THỂ</a:t>
            </a:r>
            <a:endParaRPr lang="en-US" alt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alt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alt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VÀ CƠ CHẾ TRUYỀN THÔNG TIN DI TRUYỀN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8001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42900" lvl="0" indent="-342900" defTabSz="4572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bảo quản thông tin di truyền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DNA có mấy mạch?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có 2 mạch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truyền đạt thông tin di truyền phân tử DNA nhờ liên kết 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541338"/>
            <a:ext cx="3392488" cy="319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4154488"/>
            <a:ext cx="3392488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98425" y="2927350"/>
            <a:ext cx="85883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Nhờ liên kết hydrogen nhiều nhưng kém bền → dễ phá vỡ bởi enzyme.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Nhờ NTBS → tạo mạch mới giống mạch bổ sung của mạch khuôn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Nhờ NTBS → truyền đạt TTDT sang mRNA → protein chính xác 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0"/>
            <a:ext cx="64008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2286000"/>
            <a:ext cx="9677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chế tái bản/nhân đôi của DNA.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á trình nhân đôi ADN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0" y="76200"/>
            <a:ext cx="12496799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38163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tham gia  ( Nhóm 1)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63" y="538163"/>
            <a:ext cx="5632450" cy="578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1076325"/>
            <a:ext cx="5562600" cy="483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hình, điền các th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ứng với kí hiệu trên hình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DNA trên cùng l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Nucleotide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trong môi trường nội b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cần?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loại enzyme: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(a)?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(c) l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enzyme gì v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 hợp mạch mới như thế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tạo những đoạn (b) 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(d) có chức năng gì?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38163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( Nhóm 2)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0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75" y="550863"/>
            <a:ext cx="5040313" cy="5329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6858000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GĐ 1: Khởi đầu sao chép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Protein/enzyme liên kết v</a:t>
            </a: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điểm khởi đầu sao chép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Enzyme RNA polymerase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GĐ 2: Tống hợp mạch DNA mới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Mạch mới được tổng hợp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Vì DNA được cấu tạo từ hai mạch ngược chiều nhau nên: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Mạch khuôn 3’-5’ thì mạch mới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Mạch khuôn 5’-3’ thì mạch mới</a:t>
            </a: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GĐ 3: Kết quả quá trình tái bản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1 DNA tạo ra DNA con như thế nào?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38163"/>
            <a:ext cx="67056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trong cơ chế tái bản của SV nhân sơ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 nhân thực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Nhóm 3)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3252" name="Table 53251"/>
          <p:cNvGraphicFramePr/>
          <p:nvPr/>
        </p:nvGraphicFramePr>
        <p:xfrm>
          <a:off x="533400" y="4648200"/>
          <a:ext cx="11430000" cy="2078038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lang="vi-VN" altLang="x-none"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 NHÂN SƠ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 NHÂN THỰC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lang="vi-VN" altLang="x-none"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đơn vị tái bản (điểm khởi đầu sao chép)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lang="vi-VN" altLang="x-none"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loại enzyme tham gia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lang="vi-VN" altLang="x-none"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lang="vi-VN" altLang="x-none" sz="27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275" y="1016000"/>
            <a:ext cx="5673725" cy="3564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275" y="550863"/>
            <a:ext cx="5040313" cy="5329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000" y="1304925"/>
            <a:ext cx="5562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Nguyên tắc tái bản ( Nhóm 4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981200"/>
            <a:ext cx="61722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tắc khuôn mẫu?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tắc bán bảo to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tắc bổ sung?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025" y="3441700"/>
            <a:ext cx="556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Ý nghĩa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47675"/>
            <a:ext cx="556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tham gia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47675"/>
            <a:ext cx="4572000" cy="526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904875"/>
            <a:ext cx="8067675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DNA trên cùng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gì?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mạch trên cùng của DNA đều l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khuôn để tổng hợp mạch mới.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Nucleotide trong môi trường nội b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Gồm 4 loại A, T, G, C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loại enzyme: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(a)?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Enzyme tháo xoắn Helicase: tháo xoắn 2 mạch DNA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(c) tổng hợp mạch mới như thế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Enzyme DNA polymerase: tổng hợp mạch mới.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hợp mạch mới theo chiều 5’ → 3’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Xúc tác trên mạch khuôn theo chiều 3’ → 5’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tạo những đoạn (b) 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Enzyme RNA polymerase: tổng hợp đoạn mồi prime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++ Enzyme (d) có chức năng gì?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nối Ligase: nối các đoạn okazaki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88" y="-9525"/>
            <a:ext cx="556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963" y="655638"/>
            <a:ext cx="3425825" cy="362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325" y="457200"/>
            <a:ext cx="8763000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GĐ 1: Khởi đầu sao chép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Protein/enzyme liên kết v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điểm khởi đầu sao chép v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mạch DNA → tạo nên chạc sao chép hình chữ Y.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Enzyme RNA polymerase tổng hợp nên đoạn RNA (cung cấp đầu 3’-OH)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Enzyme DNA polymerase bắt đầu tổng hợp mạch mới.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GĐ 2: Tống hợp mạch DNA mới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DNA được tách mạch đơn đến đâu thì enzyme DNA polymerase tổng hợp mạch mới đến đó, sự liên kết nucleotide/tổng hợp mạch mới được bắt đầu từ đầu 3’OH của đoạn mồi.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" y="4243388"/>
            <a:ext cx="12014200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Mạch mới được tổng hợp theo NTBS A -T, G - C với mạch khuôn.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Vì DNA được cấu tạo từ hai mạch ngược chiều nhau nên: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Mạch khuôn 3’-5’ thì mạch mới được tổng hợp 5’-3’ liên tục.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Mạch khuôn 5’-3’ thì mạch mới được tổng hợp ngược lại với chiều tháo xoắn v</a:t>
            </a:r>
            <a:r>
              <a:rPr lang="vi-VN" alt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mạch mới vẫn tổng hợp theo chiều 5’-3’ v</a:t>
            </a:r>
            <a:r>
              <a:rPr lang="vi-VN" alt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tổng hợp th</a:t>
            </a:r>
            <a:r>
              <a:rPr lang="vi-VN" alt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từng đoạn ngắn gọi l</a:t>
            </a:r>
            <a:r>
              <a:rPr lang="vi-VN" alt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Okazaki (tổng hợp gián đoạn) . Sau khi các đoạn Okazaki được tổng hợp, enzyme DNA polymerase tiến h</a:t>
            </a:r>
            <a:r>
              <a:rPr lang="vi-VN" alt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loại bỏ đoạn mồi v</a:t>
            </a:r>
            <a:r>
              <a:rPr lang="vi-VN" altLang="en-US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tổng hợp đoạn DNA thay thế.  Tiếp đến, một loại enzyme nối sẽ gắn các đoạn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Okazaki lại với nhau.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117725"/>
            <a:ext cx="58150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khác trong cơ chế tái bản của SV nhân sơ v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 nhân thực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7348" name="Table 57347"/>
          <p:cNvGraphicFramePr/>
          <p:nvPr/>
        </p:nvGraphicFramePr>
        <p:xfrm>
          <a:off x="381000" y="4648200"/>
          <a:ext cx="11430000" cy="2078038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lang="vi-VN" altLang="x-none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 NHÂN SƠ</a:t>
                      </a:r>
                      <a:endParaRPr lang="en-US" sz="27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 NHÂN THỰC</a:t>
                      </a:r>
                      <a:endParaRPr lang="en-US" sz="27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lang="vi-VN" altLang="x-none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đơn vị tái bản (điểm khởi đầu sao chép)</a:t>
                      </a:r>
                      <a:endParaRPr lang="en-US" sz="27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31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31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457200" eaLnBrk="1" hangingPunct="1">
                        <a:lnSpc>
                          <a:spcPct val="115000"/>
                        </a:lnSpc>
                        <a:buFont typeface="Wingdings 3" panose="05040102010807070707" pitchFamily="18" charset="2"/>
                        <a:buNone/>
                      </a:pPr>
                      <a:r>
                        <a:rPr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loại enzyme tham gia</a:t>
                      </a:r>
                      <a:endParaRPr lang="en-US" sz="27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31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31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7366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350" y="1655763"/>
            <a:ext cx="5454650" cy="296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  <p:graphicFrame>
        <p:nvGraphicFramePr>
          <p:cNvPr id="57369" name="Table 57368"/>
          <p:cNvGraphicFramePr/>
          <p:nvPr/>
        </p:nvGraphicFramePr>
        <p:xfrm>
          <a:off x="5583238" y="5310188"/>
          <a:ext cx="6096000" cy="1406525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3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3200" b="1" dirty="0"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b="1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3200" b="1" dirty="0"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Nhiều</a:t>
                      </a:r>
                      <a:endParaRPr lang="en-US" sz="3200" b="1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vi-VN" altLang="x-none" sz="3200" b="1" dirty="0"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Ít</a:t>
                      </a:r>
                      <a:endParaRPr lang="en-US" sz="3200" b="1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sz="3200" dirty="0"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Nhiều</a:t>
                      </a:r>
                      <a:endParaRPr lang="en-US" sz="32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25" y="592138"/>
            <a:ext cx="556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GĐ 3: Kết quả nhân đôi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" y="1116013"/>
            <a:ext cx="703738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một DNA tạo ra hai phân tử mới giống nhau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giống với phân tử DNA mẹ.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7"/>
          <p:cNvSpPr txBox="1">
            <a:spLocks noChangeArrowheads="1"/>
          </p:cNvSpPr>
          <p:nvPr/>
        </p:nvSpPr>
        <p:spPr bwMode="auto">
          <a:xfrm>
            <a:off x="228600" y="3714750"/>
            <a:ext cx="5715000" cy="300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Tại sao con sinh ra lại giống bố mẹ?</a:t>
            </a:r>
          </a:p>
          <a:p>
            <a:pPr marL="0" lvl="0" indent="0" algn="just">
              <a:buNone/>
            </a:pP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Các loài sinh vật lại giữ được đặc điểm di truyền của loài qua rất nhiều thế hệ nhờ những cơ chế di truyền n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algn="just">
              <a:buNone/>
            </a:pP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Một phân tử hữu cơ cần phải có các đặc điểm cấu trúc như thế n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có thể đảm nhận chức năng của một vật chất di truyền?</a:t>
            </a:r>
            <a:endParaRPr lang="vi-VN" altLang="x-none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67" name="Picture 2" descr="Cách trả lời những câu hỏi phỏng vấn thông thường (Phần 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60488"/>
            <a:ext cx="1600200" cy="2287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Rectangle 3"/>
          <p:cNvSpPr/>
          <p:nvPr/>
        </p:nvSpPr>
        <p:spPr>
          <a:xfrm>
            <a:off x="25400" y="0"/>
            <a:ext cx="10566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1.  GENE VÀ CƠ CHẾ TRUYỀN THÔNG TIN DI TRUYỀN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Hình ảnh Hãy Giơ Tay để Trả Lời Các Câu Hỏi đang ở Trong Lớp Học Sinh Tích  Cực Học Cách Trả Lời Các Câu Hỏi PNG , Giơ Tay Trả Lời"/>
          <p:cNvPicPr>
            <a:picLocks noChangeAspect="1"/>
          </p:cNvPicPr>
          <p:nvPr/>
        </p:nvPicPr>
        <p:blipFill>
          <a:blip r:embed="rId4"/>
          <a:srcRect l="16190" r="12325"/>
          <a:stretch>
            <a:fillRect/>
          </a:stretch>
        </p:blipFill>
        <p:spPr>
          <a:xfrm>
            <a:off x="5949950" y="3748088"/>
            <a:ext cx="1903413" cy="272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1" descr="Bố Mẹ Di Truyền Cho Con Cái Gì? 20 Gen Di Truyền Thường Gặ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75" y="690563"/>
            <a:ext cx="4337050" cy="289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Rectangle 2"/>
          <p:cNvSpPr/>
          <p:nvPr/>
        </p:nvSpPr>
        <p:spPr>
          <a:xfrm>
            <a:off x="3048000" y="912813"/>
            <a:ext cx="12192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6872" name="Picture 1" descr="Con cái thừa hưởng gì từ cha mẹ: 13 bức ảnh chứng minh sự kỳ diệu của gen di truyền - 5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1839913" y="703263"/>
            <a:ext cx="4802187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8"/>
          <p:cNvSpPr txBox="1"/>
          <p:nvPr/>
        </p:nvSpPr>
        <p:spPr>
          <a:xfrm>
            <a:off x="4495800" y="2819400"/>
            <a:ext cx="3657600" cy="769938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 ĐỘNG</a:t>
            </a:r>
            <a:endParaRPr lang="en-US" altLang="en-US" sz="6000" b="1" i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7853363" y="4017963"/>
            <a:ext cx="4232275" cy="2713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buNone/>
            </a:pPr>
            <a:r>
              <a:rPr lang="vi-VN" altLang="x-none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nêu được do con cái mang các đặc điểm di truyền từ bố v</a:t>
            </a:r>
            <a:r>
              <a:rPr lang="vi-VN" altLang="x-none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thông qua các quá trình nhân đôi DNA, phiên mã, dịch mã.</a:t>
            </a:r>
          </a:p>
          <a:p>
            <a:pPr marL="0" lvl="0" indent="0" algn="just">
              <a:buNone/>
            </a:pPr>
            <a:r>
              <a:rPr lang="vi-VN" altLang="x-none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Cấu trúc cần thiết để thực hiện chức năng di truyền: có cấu trúc đa phân,  có khả năng liên kết hydrogen giữa các base nitrogen giữa các đơn phân, có khả năng tự nhân đôi.</a:t>
            </a:r>
            <a:endParaRPr lang="vi-VN" altLang="x-none" sz="2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55" grpId="1" animBg="1"/>
      <p:bldP spid="74755" grpId="2" animBg="1"/>
      <p:bldP spid="6148" grpId="0" animBg="1"/>
      <p:bldP spid="4" grpId="0" animBg="1"/>
      <p:bldP spid="4" grpId="1" animBg="1"/>
      <p:bldP spid="4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638" y="644525"/>
            <a:ext cx="4171950" cy="441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213" y="793750"/>
            <a:ext cx="556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Nguyên tắc tái bản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13" y="1317625"/>
            <a:ext cx="7464425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Nguyên tắc khuôn mẫu: dựa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mạch khuôn của DNA mẹ để tổng hợp mạch mới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Nguyên tắc bán bảo to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Mỗi DNA mới có 1 mạch cũ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mạch mới.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Nguyên tắc bổ sung: A-T, G – C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73613"/>
            <a:ext cx="556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Ý nghĩa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038" y="5192713"/>
            <a:ext cx="1163955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cho quá trình nhân đôi NST, v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chia tế b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Bên cạnh đó, quá trình nhân đôi DNA cũng l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cơ sở khoa học để chứng minh cho vấn đề di truyền học qua nhiều thế hệ khác nhau.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50" y="9525"/>
            <a:ext cx="113680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</a:t>
            </a:r>
            <a:endParaRPr lang="en-US" altLang="en-US" sz="28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" y="520700"/>
            <a:ext cx="7788275" cy="609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sau đây mô tả cơ chế di truyền trong nhân tế b</a:t>
            </a:r>
            <a:r>
              <a:rPr lang="vi-VN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ở sinh vật nhân thực: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Mỗi nhận định sau đây l</a:t>
            </a:r>
            <a:r>
              <a:rPr lang="vi-VN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Đúng hay Sai về hình n</a:t>
            </a:r>
            <a:r>
              <a:rPr lang="vi-VN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y?.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[1] Enzyme /protein tháo xoắn v</a:t>
            </a:r>
            <a:r>
              <a:rPr lang="vi-VN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tách hai mạch DNA.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[c] l</a:t>
            </a:r>
            <a:r>
              <a:rPr lang="vi-VN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 DNA polymerase có vai trò tổng hợp mạch DNA mới  theo chiều 5' → 3' dựa trên mạch khuôn của DNA mẹ theo nguyên tắc bổ sung.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Mạch khuôn 1-2 có chiều 3’-5’ thì tổng hợp mạch mới liên tục 5’-3’. Mạch khuôn 3-4 có chiều 5’-3’ thì tổng hợp mạch mới 5’-3’ nhưng ngược lại (gián đoạn).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Enzyme DNA polymerase [II] không có khả năng khởi đầu cho quá trình tổng hợp mạch DNA mới, nó chỉ có thể bổ sung nucleotide tự do v</a:t>
            </a:r>
            <a:r>
              <a:rPr lang="vi-VN" alt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đầu 3' của đoạn RNA mồi do enzyme RNA tổng hợp.</a:t>
            </a:r>
            <a:endParaRPr lang="vi-VN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25" y="685800"/>
            <a:ext cx="4340225" cy="387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val 6"/>
          <p:cNvSpPr/>
          <p:nvPr/>
        </p:nvSpPr>
        <p:spPr>
          <a:xfrm>
            <a:off x="31750" y="1692275"/>
            <a:ext cx="500063" cy="52387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750" y="4816475"/>
            <a:ext cx="500063" cy="52387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3" y="98425"/>
            <a:ext cx="113680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</a:t>
            </a:r>
            <a:endParaRPr lang="en-US" altLang="en-US" sz="28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16050"/>
            <a:ext cx="6629400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sau đây mô tả cơ chế nhân đôi:</a:t>
            </a:r>
          </a:p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bao nhiêu nhận định sau đây đúng?</a:t>
            </a:r>
          </a:p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Mạch 1-2 có chiều 3’-5’.</a:t>
            </a:r>
          </a:p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Mạch mới [z] có chiều 5’-3’.</a:t>
            </a:r>
          </a:p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Enzyme DNA polymerase di chuyển để tổng hợp mạch [z] có chiều 5’-3’.       </a:t>
            </a:r>
          </a:p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Trình tự nucleotide trên mạch [z] sẽ l</a:t>
            </a: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TTAACCGG.</a:t>
            </a:r>
          </a:p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1. 	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2. 	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3. 	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4.</a:t>
            </a:r>
            <a:endParaRPr lang="vi-VN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622300"/>
            <a:ext cx="9601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nhận định sau đây l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hay Sai về hình dưới đây?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042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416050"/>
            <a:ext cx="4648200" cy="2547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: Shape 17"/>
          <p:cNvSpPr/>
          <p:nvPr/>
        </p:nvSpPr>
        <p:spPr>
          <a:xfrm>
            <a:off x="471488" y="2678113"/>
            <a:ext cx="214313" cy="334963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reeform: Shape 19"/>
          <p:cNvSpPr/>
          <p:nvPr/>
        </p:nvSpPr>
        <p:spPr>
          <a:xfrm>
            <a:off x="471488" y="3262313"/>
            <a:ext cx="214313" cy="333375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reeform: Shape 20"/>
          <p:cNvSpPr/>
          <p:nvPr/>
        </p:nvSpPr>
        <p:spPr>
          <a:xfrm>
            <a:off x="471488" y="3822700"/>
            <a:ext cx="214313" cy="333375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reeform: Shape 21"/>
          <p:cNvSpPr/>
          <p:nvPr/>
        </p:nvSpPr>
        <p:spPr>
          <a:xfrm>
            <a:off x="434975" y="4800600"/>
            <a:ext cx="214313" cy="334963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reeform: Shape 22"/>
          <p:cNvSpPr/>
          <p:nvPr/>
        </p:nvSpPr>
        <p:spPr>
          <a:xfrm>
            <a:off x="6092825" y="5900738"/>
            <a:ext cx="214313" cy="334963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3" y="98425"/>
            <a:ext cx="113680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</a:t>
            </a:r>
            <a:endParaRPr lang="en-US" altLang="en-US" sz="2800" b="1" u="sng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338" y="1576388"/>
            <a:ext cx="8077200" cy="4894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các nhận định sau về hình minh họa: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[a]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enzyme /protein tháo xoắn v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tách hai mạch DNA.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[b]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mồi do enzyme DNA polymerase tổng hợp nên.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[c]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polymerase  có vai trò tổng hợp mạch DNA mới chiều 5' → 3' dựa trên 2 mạch khuôn.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[d]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ligase chỉ nối các đoạn okzaki.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Chiều của 1-2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3’-5’.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Chiều của 3-4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3’-5’.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[5]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đoạn okzaki.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[6]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mạch được tổng hợp chỉ dựa trên mạch khuôn có chiều 3’-5’  tính theo chiều tái bản.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nhận định đúng về hình trên?</a:t>
            </a:r>
          </a:p>
          <a:p>
            <a:pPr marL="358775" lvl="0" indent="-358775" algn="just" defTabSz="914400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8" y="622300"/>
            <a:ext cx="1133951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58775" lvl="0" indent="-358775" algn="just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&lt;TNTLN&gt; Hình sau đây mô tả cơ chế di truyền trong nhân tế b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ở sinh vật nhân thực: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Freeform: Shape 17"/>
          <p:cNvSpPr/>
          <p:nvPr/>
        </p:nvSpPr>
        <p:spPr>
          <a:xfrm>
            <a:off x="376238" y="2058988"/>
            <a:ext cx="290513" cy="285750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838" y="1114425"/>
            <a:ext cx="3109912" cy="328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eform: Shape 5"/>
          <p:cNvSpPr/>
          <p:nvPr/>
        </p:nvSpPr>
        <p:spPr>
          <a:xfrm>
            <a:off x="296863" y="2744788"/>
            <a:ext cx="292100" cy="285750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376238" y="4606925"/>
            <a:ext cx="290513" cy="287338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376238" y="5006975"/>
            <a:ext cx="290513" cy="285750"/>
          </a:xfrm>
          <a:custGeom>
            <a:avLst/>
            <a:gdLst>
              <a:gd name="connsiteX0" fmla="*/ 0 w 385893"/>
              <a:gd name="connsiteY0" fmla="*/ 268448 h 536895"/>
              <a:gd name="connsiteX1" fmla="*/ 159391 w 385893"/>
              <a:gd name="connsiteY1" fmla="*/ 536895 h 536895"/>
              <a:gd name="connsiteX2" fmla="*/ 385893 w 385893"/>
              <a:gd name="connsiteY2" fmla="*/ 0 h 5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893" h="536895">
                <a:moveTo>
                  <a:pt x="0" y="268448"/>
                </a:moveTo>
                <a:lnTo>
                  <a:pt x="159391" y="536895"/>
                </a:lnTo>
                <a:lnTo>
                  <a:pt x="38589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005513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EF53A5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just" defTabSz="91440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/>
      <p:bldP spid="8" grpId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á trình nhân bản DNA trong kỹ thuật PCR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1415" y="507365"/>
            <a:ext cx="10671810" cy="585724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288" y="811213"/>
            <a:ext cx="6591300" cy="281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en-US" sz="3200" dirty="0">
                <a:solidFill>
                  <a:srgbClr val="FFFFFF"/>
                </a:solidFill>
              </a:rPr>
              <a:t>25</a:t>
            </a:fld>
            <a:endParaRPr lang="en-US" altLang="en-US" sz="3200" dirty="0">
              <a:solidFill>
                <a:srgbClr val="FFFFFF"/>
              </a:solidFill>
            </a:endParaRPr>
          </a:p>
        </p:txBody>
      </p:sp>
      <p:sp>
        <p:nvSpPr>
          <p:cNvPr id="62468" name="TextBox 3"/>
          <p:cNvSpPr txBox="1"/>
          <p:nvPr/>
        </p:nvSpPr>
        <p:spPr>
          <a:xfrm>
            <a:off x="263525" y="2219325"/>
            <a:ext cx="4876800" cy="44069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vi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GENE, CÁC LOẠI RNA VÀ QUÁ TRÌNH PHIÊN MÃ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2057400"/>
            <a:ext cx="7391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 v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cấu trúc của gene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238" y="1065213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n-NO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niệm Gene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1554163"/>
            <a:ext cx="4757738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DNA trên có  mấy gene?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mỗi gene quy định sản phẩm gì?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576263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 v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cấu trúc của gene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45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75" y="711200"/>
            <a:ext cx="6348413" cy="271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06388" y="3621088"/>
            <a:ext cx="63246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n-NO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Cấu trúc chung của 1 gene mã hóa protein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4520" name="Picture 9"/>
          <p:cNvPicPr>
            <a:picLocks noChangeAspect="1"/>
          </p:cNvPicPr>
          <p:nvPr/>
        </p:nvPicPr>
        <p:blipFill>
          <a:blip r:embed="rId3"/>
          <a:srcRect l="49709"/>
          <a:stretch>
            <a:fillRect/>
          </a:stretch>
        </p:blipFill>
        <p:spPr>
          <a:xfrm>
            <a:off x="6119813" y="3609975"/>
            <a:ext cx="5956300" cy="3019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42900" y="4591050"/>
            <a:ext cx="577691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gene gồm mấy vùng?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Vùng điều hòa vị trí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 gì?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Vùng mã hóa vị trí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 gì?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Vùng kết thúc vị trí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 gì?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238" y="1065213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nn-NO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Khái niệm Gene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1554163"/>
            <a:ext cx="109347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l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đoạn của phân tử DNA mang thông tin quy định sản phẩm 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chuỗi polypeptide hoặc RNA</a:t>
            </a:r>
            <a:r>
              <a:rPr lang="vi-V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576263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nn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Gene v</a:t>
            </a:r>
            <a:r>
              <a:rPr lang="nn-NO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n-N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cấu trúc của gene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388" y="1152525"/>
            <a:ext cx="98282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nn-NO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Cấu trúc chung của 1 gene mã hóa protein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388" y="1905000"/>
            <a:ext cx="11885612" cy="2632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/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gồm ba vùng: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điều hòa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enzyme phiên mã có thể liên kết để tiến h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phiên mã.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mã hóa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chứa thông tin quy</a:t>
            </a: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trình tự các aa trong chuỗi polypeptide hoặc trình tự RNA</a:t>
            </a:r>
            <a:endParaRPr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kết thúc</a:t>
            </a:r>
            <a:r>
              <a:rPr lang="vi-VN" altLang="x-none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mang tín hiệu kết thúc phiên mã</a:t>
            </a:r>
            <a:endParaRPr lang="vi-VN" altLang="en-US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2286000"/>
            <a:ext cx="102870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cấu </a:t>
            </a:r>
            <a:r>
              <a:rPr lang="en-US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úc v</a:t>
            </a:r>
            <a:r>
              <a:rPr lang="en-US" alt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 DNA.</a:t>
            </a:r>
            <a:endParaRPr lang="en-US" altLang="en-US" sz="7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238" y="1065213"/>
            <a:ext cx="5033962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gene của SV nhân sơ v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của SV nhân thực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238" y="2546350"/>
            <a:ext cx="47577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điều hòa ở vị trí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kết thúc vị trí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mã hóa vị trí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có khác nhau điểm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không?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576263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 v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cấu trúc của gene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4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13" y="766763"/>
            <a:ext cx="6303962" cy="240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013" y="3413125"/>
            <a:ext cx="6467475" cy="3232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850" y="523875"/>
            <a:ext cx="6183313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gene của SV nhân sơ v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 của SV nhân thực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350" y="5129213"/>
            <a:ext cx="67881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điều hòa ở vị trí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	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kết thúc vị trí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		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mã hóa vị trí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khác nhau điểm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không?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63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63" y="757238"/>
            <a:ext cx="5316537" cy="206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763" y="2895600"/>
            <a:ext cx="5316537" cy="260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9850" y="1500188"/>
          <a:ext cx="6630988" cy="3476626"/>
        </p:xfrm>
        <a:graphic>
          <a:graphicData uri="http://schemas.openxmlformats.org/drawingml/2006/table">
            <a:tbl>
              <a:tblPr/>
              <a:tblGrid>
                <a:gridCol w="361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6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SV NHÂN THỰC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SV NHÂN SƠ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650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Vùng mã hóa phân mảnh: được chia thành các đoạn được dịch mã (exon) xen kẽ với các đoạn không được dịch mã (intron) 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Vùng mã hóa liên tục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831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Mỗi gene có vùng điều hòa và vùng kết thúc riêng</a:t>
                      </a:r>
                      <a:endParaRPr kumimoji="0" lang="en-US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pt-BR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các gene thường tồn tại thành nhóm với các vùng mã hóa nằm liền k</a:t>
                      </a:r>
                      <a:r>
                        <a:rPr kumimoji="0" lang="vi-VN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kumimoji="0" lang="pt-BR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egoe UI" panose="020B0502040204020203" pitchFamily="34" charset="0"/>
                          <a:cs typeface="Times New Roman" panose="02020603050405020304" pitchFamily="18" charset="0"/>
                        </a:rPr>
                        <a:t> nhau có chung vùng điều hòa và vùng kết thúc.</a:t>
                      </a: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14800" y="5129213"/>
            <a:ext cx="328136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vùng mã hóa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38" y="1916113"/>
            <a:ext cx="50339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gene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238" y="2508250"/>
            <a:ext cx="5262562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[a] chứa mấy gene? Những gene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chức năng gì?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[b] chứa mấy gene? Những gene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chức năng gì?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576263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Gene v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cấu trúc của gene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65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2193925"/>
            <a:ext cx="6545263" cy="310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825" y="838200"/>
            <a:ext cx="503555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gene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63" y="1600200"/>
            <a:ext cx="6319837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 chứa mấy gene? Những gene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có chức năng gì?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2 gene 1, 2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Quy định sản phẩm điều hòa hoạt động gene khác.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chứa mấy gene? Những gene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có chức năng gì?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3  → gene n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Quy định sản phẩm cấu trúc tế b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cơ thể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66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914400"/>
            <a:ext cx="4800600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2057400"/>
            <a:ext cx="7391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loại RNA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523221"/>
          <a:ext cx="11887200" cy="6431703"/>
        </p:xfrm>
        <a:graphic>
          <a:graphicData uri="http://schemas.openxmlformats.org/drawingml/2006/table">
            <a:tbl>
              <a:tblPr firstRow="1" firstCol="1" bandRow="1"/>
              <a:tblGrid>
                <a:gridCol w="1113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0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316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vi-VN" sz="200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3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mRNA 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3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(RNA thông tin)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4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tRNA 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4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(RNA vận chuyển)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6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rRNA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6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(RNA ribosome)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743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4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6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064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Đơn phân</a:t>
                      </a:r>
                      <a:endParaRPr lang="en-US" sz="2000" b="1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316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Cấu trúc</a:t>
                      </a:r>
                      <a:endParaRPr lang="en-US" sz="2000" b="1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7941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Nguyên tắc bổ </a:t>
                      </a:r>
                      <a:r>
                        <a:rPr lang="nl-NL" sz="2000" b="1" spc="-2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sung</a:t>
                      </a:r>
                      <a:endParaRPr lang="en-US" sz="2000" b="1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8323">
                <a:tc>
                  <a:txBody>
                    <a:bodyPr/>
                    <a:lstStyle/>
                    <a:p>
                      <a:pPr indent="1079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000" b="1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6985"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034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9230" algn="l"/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270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0" y="1371600"/>
            <a:ext cx="1746250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9" name="Picture 12"/>
          <p:cNvPicPr>
            <a:picLocks noChangeAspect="1"/>
          </p:cNvPicPr>
          <p:nvPr/>
        </p:nvPicPr>
        <p:blipFill>
          <a:blip r:embed="rId3"/>
          <a:srcRect r="15495" b="69637"/>
          <a:stretch>
            <a:fillRect/>
          </a:stretch>
        </p:blipFill>
        <p:spPr>
          <a:xfrm>
            <a:off x="8610600" y="1338263"/>
            <a:ext cx="292417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0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00200"/>
            <a:ext cx="2763838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23221"/>
          <a:ext cx="12192000" cy="2404292"/>
        </p:xfrm>
        <a:graphic>
          <a:graphicData uri="http://schemas.openxmlformats.org/drawingml/2006/table">
            <a:tbl>
              <a:tblPr firstRow="1" firstCol="1" bandRow="1"/>
              <a:tblGrid>
                <a:gridCol w="376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2615"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3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mRNA  (RNA thông tin)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4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tRNA (RNA vận chuyển)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r>
                        <a:rPr lang="nl-NL" sz="2000" b="1" spc="-60">
                          <a:solidFill>
                            <a:srgbClr val="000000"/>
                          </a:solidFill>
                          <a:effectLst/>
                          <a:highlight>
                            <a:srgbClr val="FDE9D9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rRNA  (RNA ribosome)</a:t>
                      </a:r>
                      <a:endParaRPr lang="en-US" sz="2000">
                        <a:effectLst/>
                        <a:highlight>
                          <a:srgbClr val="FDE9D9"/>
                        </a:highlight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1677"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3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4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620520" algn="l"/>
                          <a:tab pos="3060700" algn="l"/>
                          <a:tab pos="4500880" algn="l"/>
                        </a:tabLst>
                      </a:pPr>
                      <a:endParaRPr lang="nl-NL" sz="2000" spc="-6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52" marR="36052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373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231900"/>
            <a:ext cx="174625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12"/>
          <p:cNvPicPr>
            <a:picLocks noChangeAspect="1"/>
          </p:cNvPicPr>
          <p:nvPr/>
        </p:nvPicPr>
        <p:blipFill>
          <a:blip r:embed="rId3"/>
          <a:srcRect r="15495" b="69637"/>
          <a:stretch>
            <a:fillRect/>
          </a:stretch>
        </p:blipFill>
        <p:spPr>
          <a:xfrm>
            <a:off x="8734425" y="1231900"/>
            <a:ext cx="292417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85900"/>
            <a:ext cx="2763838" cy="9604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3735" name="Table 73734"/>
          <p:cNvGraphicFramePr/>
          <p:nvPr/>
        </p:nvGraphicFramePr>
        <p:xfrm>
          <a:off x="0" y="2927350"/>
          <a:ext cx="12192000" cy="3930650"/>
        </p:xfrm>
        <a:graphic>
          <a:graphicData uri="http://schemas.openxmlformats.org/drawingml/2006/table">
            <a:tbl>
              <a:tblPr/>
              <a:tblGrid>
                <a:gridCol w="376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-179705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79705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A, U, G, C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-179705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79705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A, U, G, C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-179705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79705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A, U, G, C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 mạch đơn (5’P → 3’OH)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-179705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79705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 mạch đơn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-179705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79705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 mạch đơn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79705" lvl="0" indent="-179705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79705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Không có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Có nguyên tắc bổ sung (ở một số vị trí)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57200" eaLnBrk="1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Có nguyên tắc bổ sung (ở một số vị trí)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  <a:tabLst>
                          <a:tab pos="113030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 L</a:t>
                      </a: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m khuôn cho quá trình dịch mã tổng hợp chuỗi polipeptide; mỗi loại mRNA có 1 bộ mã mở đầu (AUG) v</a:t>
                      </a: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nl-NL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1 trong 3 bộ ba kết thúc (UAA hoặc UAG hoặc UGA)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algn="just" defTabSz="457200" eaLnBrk="1" hangingPunct="1">
                        <a:buNone/>
                        <a:tabLst>
                          <a:tab pos="113030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 Bộ ba trên mRNA gọi l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codon.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  <a:tabLst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 Vận chuyển amino acid trong quá trình dịch mã. Mỗi tRNA có 1 đầu 3’OH để mang amino acid v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một thùy mang bộ ba đối mã (anticodon); trên mỗi tRNA chỉ có 1 bộ ba đối mã v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chỉ gắn đặc hiệu đối với 1 loại amino acid.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defTabSz="457200" eaLnBrk="1" hangingPunct="1">
                        <a:buNone/>
                        <a:tabLst>
                          <a:tab pos="189230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 rRNA kết hợp với protein tạo ra các ribosome, ribosome thực hiện dịch các bộ ba trên mRNA th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nh các amino acid trên chuỗi polipeptide . 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lvl="0" algn="just" defTabSz="457200" eaLnBrk="1" hangingPunct="1">
                        <a:buNone/>
                        <a:tabLst>
                          <a:tab pos="189230" algn="l"/>
                          <a:tab pos="1619250" algn="l"/>
                          <a:tab pos="3060700" algn="l"/>
                          <a:tab pos="4500880" algn="l"/>
                        </a:tabLst>
                      </a:pP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-  Khi dịch mã trên mRNA thì 2 tiểu phân lớn v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à</a:t>
                      </a:r>
                      <a:r>
                        <a:rPr lang="vi-VN" altLang="en-US" sz="20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bé liên kết lại; còn khi không tổng hợp thì tách rời nhau.</a:t>
                      </a:r>
                      <a:endParaRPr lang="en-US" altLang="en-US" sz="2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2057400"/>
            <a:ext cx="73914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Phiên mã v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phiên mã ngược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61988"/>
            <a:ext cx="6000750" cy="6124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Phiên mã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sgk/hình dưới để trình b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khái niệm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bước của quá trình phiên mã. Trả lời câu hỏi: Thông tin từ gene có được truyền nguyên vẹn tới RNA qua quá trình phiên mã hay không? Giải thích.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Khởi đầu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Enzyme RNA polymerase 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Yếu tố sigma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tố 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Kéo d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chuỗi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bắt đầu tổng hợp ARN, yếu tố sigma 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Enzyme RNA polymerase 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Nu mới liên kết với nhau bằng liên kết?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Kết thúc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RNA polymerase di chuyển đến 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578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28650"/>
            <a:ext cx="6000750" cy="5043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13" y="261938"/>
            <a:ext cx="9412288" cy="68627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Khởi đầu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Enzyme RNA polymerase nhận ra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kết với vùng điều hòa l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cho hai mạch của gene tách nhau để lộ mạch khuôn (3’-5’)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bám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trượt trên mạch gốc.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Yếu tố sigma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loại Protein)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tố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nhận biết điểm khởi đầu phiên mã.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Kéo d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chuỗi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bắt đầu tổng hợp RN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yếu tố sigma rời khỏi phức hệ phiên mã.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RNA polymerase trượt dọc trên mạch khuôn của gene có chiều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3'→ 5', lắp các nucleotide tự do th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chuỗi polynucleotide chiều 5' → 3’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nguyên tắc bổ sung: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trên mạch gốc gene (3’-5’) = U polynucleotide = RNA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trên mạch gốc gene (3’-5’) = A polynucleotide = RNA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trên mạch gốc gene (3’-5’) = C polynucleotide = RNA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trên mạch gốc gene (3’-5’) = G polynucleotide = RNA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Nu mới liên kết với nhau bằng liên kết potphodieste → chuỗi poliribonucleotide (5 ' - 3' ) nhờ ATP.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đoạn RNA pol đã đi qua lập tức đóng xoắn lại trả về dạng DNA kép như ban đầu.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Kết thúc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RNA polymerase di chuyển đến cuối gene, gặp vùng kết thúc quá trình phiên mã dừng lại; enzyme RNA polymerase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tử mRNA đã ho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rời khỏi DNA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DNA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yếu tố sigma kết hợp lại để cho các lần phiên mã tiếp theo.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Cuối cùng hai mạch của gen liên kết trở lại với nhau.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782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838200"/>
            <a:ext cx="27432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798513"/>
            <a:ext cx="8763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 defTabSz="4572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cấu trúc  v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n-NO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chức năng DNA/gen</a:t>
            </a:r>
          </a:p>
          <a:p>
            <a:pPr marL="514350" lvl="0" indent="-514350" defTabSz="4572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nn-NO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nn-NO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n-NO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hình SGK( hoặc hình bên) trả lời các câu hỏi: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895600"/>
            <a:ext cx="80010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Mô tả  cấu trúc của 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nucleotide. Bốn loại nucleotide khác nhau ở th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n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Mô tả liên kết phosphodiester giữa các nucleotide.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biết sự kết cặp đặc hiệu giữa các base trên phân tử DNA được thể hiện như thế n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Phát biểu nguyên tắc bổ sung.</a:t>
            </a:r>
            <a:endParaRPr lang="en-US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pt-BR" altLang="en-US" dirty="0"/>
              <a:t> </a:t>
            </a:r>
            <a:r>
              <a:rPr lang="pt-B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pt-BR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cấu trúc hóa học, trình b</a:t>
            </a:r>
            <a:r>
              <a:rPr lang="pt-BR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chức năng của phân tử DNA.</a:t>
            </a:r>
            <a:endParaRPr lang="vi-VN" alt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338" y="609600"/>
            <a:ext cx="3648075" cy="537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200" y="1676400"/>
            <a:ext cx="8001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DNA/gene có mấy mạch? Liên kết nhau nhờ những liên kết n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phân DNA/gene l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Mấy th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phần?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61988"/>
            <a:ext cx="5562600" cy="655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Phiên mã ngược ở tế b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nhân thực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sgk/hình dưới đây v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SGK để tìm hiểu quá trình phiên mã ngược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[1] tổng hợp cấu trúc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nhờ enzyme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[2] tổng hợp cấu trúc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nhờ enzyme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[3] tổng hợp cấu trúc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nhờ enzyme n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tạo được cDNA, cDNA sẽ l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75" y="762000"/>
            <a:ext cx="6192838" cy="5006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61988"/>
            <a:ext cx="6705600" cy="6370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 mã ngược: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RNA – enzyme phiên mã ngược (reverse transcriptase) → Tổng hợp mạch DNA bổ sung → tạo mên  RNA – DNA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RNA – DNA → được cắt bỏ mạch RNA (nhờ enzyme Rnase H) khỏi  RNA – DNA → tạo DNA mạch đơn ( 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cDNA)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DNA mạch đơn ( 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½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cDNA) →  tổng hợp mạch DNA thứ 2 bổ sung với DNA mạch đơn → cDNA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đó: 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cDNA → chèn v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DNA tế b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chủ (có thể chèn nhiều lần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tăng kích thước DNA, tạo nên các trình tự DNA lặp lại trong tế b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Từ đoạn cDNA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phiên mã, dịch mã → sản phẩm: mRNA virus, protein vỏ virus.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762000"/>
            <a:ext cx="5141913" cy="415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1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en-US" sz="3200" dirty="0">
                <a:solidFill>
                  <a:srgbClr val="FFFFFF"/>
                </a:solidFill>
              </a:rPr>
              <a:t>42</a:t>
            </a:fld>
            <a:endParaRPr lang="en-US" altLang="en-US" sz="3200" dirty="0">
              <a:solidFill>
                <a:srgbClr val="FFFFFF"/>
              </a:solidFill>
            </a:endParaRPr>
          </a:p>
        </p:txBody>
      </p:sp>
      <p:sp>
        <p:nvSpPr>
          <p:cNvPr id="79875" name="TextBox 3"/>
          <p:cNvSpPr txBox="1"/>
          <p:nvPr/>
        </p:nvSpPr>
        <p:spPr>
          <a:xfrm>
            <a:off x="263525" y="2219325"/>
            <a:ext cx="4876800" cy="35575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vi-VN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MÃ DI TRUYỀN VÀ DỊCH MÃ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987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25" y="609600"/>
            <a:ext cx="6899275" cy="5275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2057400"/>
            <a:ext cx="7391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Mã Di Truyền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950" y="762000"/>
            <a:ext cx="6819900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Mã Di Truyền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tích Bảng mã di truyền. Trả lời được câu hỏi: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Mã di truyền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Đặc điểm của mã di truyền?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di truyền.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mã bộ ba (3 nucleotide kế tiếp/gene hay trên mRNA)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Có tối đa số bb:  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+ 3 bộ ba kết thúc:  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+ 1 mã mở đầu 5’AUG3’/mRNA: 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 của mã di truyền: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mã bộ ba: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có tính đặc hiệu: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có tính thoái hoá: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có tính phổ biến: 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24" name="Picture 3"/>
          <p:cNvPicPr>
            <a:picLocks noChangeAspect="1"/>
          </p:cNvPicPr>
          <p:nvPr/>
        </p:nvPicPr>
        <p:blipFill>
          <a:blip r:embed="rId2"/>
          <a:srcRect l="2551" t="9090" r="3038"/>
          <a:stretch>
            <a:fillRect/>
          </a:stretch>
        </p:blipFill>
        <p:spPr>
          <a:xfrm>
            <a:off x="7054850" y="762000"/>
            <a:ext cx="4911725" cy="441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950" y="762000"/>
            <a:ext cx="11880850" cy="5262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di truyền.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mã bộ ba (3 nucleotide kế tiếp/gene hay trên mRNA)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+ Có tối đa: 43 = 64 bộ ba (codon) trên mRNA.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+ 3 bộ ba kết thúc: 5’UAA3’, 5’UAG3’, 5’UGA3’ → không mã hóa cho amino acid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+ 1 mã mở đầu 5’AUG3’/mRNA: mã hóa amino acid mở đầu ở sinh vật nhân sơ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foocmin methyonine (f.Met); còn ở sinh vật nhân chuẩn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methyonine (Met).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chung của mã di truyền: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mã bộ ba: 3 nucleotide/gene hay mRNA mã hóa cho một amino acid/polypeptide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có tính đặc hiệu: 1 bộ ba chỉ mã hoá 1 loại amino acid 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có tính thoái hoá: nhiều bộ ba khác nhau mã hoá cho 1 loại amino acid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	Mã di truyền có tính phổ biến: bộ mã di truyền (64 bộ ba) có ở các lo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sinh vật, trừ một v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ngoại lệ</a:t>
            </a:r>
            <a:endParaRPr lang="vi-V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2438400"/>
            <a:ext cx="7391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Dịch mã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992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23875"/>
            <a:ext cx="5715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hóa aa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Diễn ra đâu?  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phần?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quả?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213" y="1111250"/>
            <a:ext cx="7786687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09800" y="3795713"/>
            <a:ext cx="80772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Trong tế b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chất,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Nhờ các enzyme đặc hiệu v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lượng ATP, tRNA, amino acid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amono acid  + ATP → amono acid được hoạt hoá + gắn với tRNA nhờ enzyme → amono acid– tARN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878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4013" y="982663"/>
            <a:ext cx="2819400" cy="4892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MÃ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dịch mã diễn ra từ đâu đến đâu?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th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liệu gì?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tự 3 nucleotide /mRNA → quy định sản phẩm cuối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cuối cùng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602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85800"/>
            <a:ext cx="8991600" cy="564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23875"/>
            <a:ext cx="57150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MÃ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dịch mã diễn ra từ đâu đến đâu?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th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phần v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liệu gì?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tự 3 nucleotide /mRNA → quy định sản phẩm cuối l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cuối cùng l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vi-V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704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76600"/>
            <a:ext cx="5562600" cy="349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019800" y="1092200"/>
            <a:ext cx="6324600" cy="526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dịch mã diễn ra từ đâu đến đâu?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mRNA → polypeptide /protein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th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phần v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liệu gì?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mRNA, tRNA, amino acid, enzyme, ATP, ribosome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tự 3 nucleotide /mRNA → quy định sản phẩm cuối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nucleotide/mRNA = 1 codon → 1 aa/protein.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cuối cùng l</a:t>
            </a:r>
            <a:r>
              <a: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Polypeptide/protein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tổng hợp protein dựa trên trình tự nucleotide trong phân tử mRNA.</a:t>
            </a:r>
            <a:endParaRPr lang="vi-V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665163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n-NO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Cấu trúc DNA/gen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75" y="1292225"/>
            <a:ext cx="11972925" cy="4894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nucleotide được cấu tạo gồm: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Base nitrogen: cytosine (C), guanine (G),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adenine (A), hay thymine (T)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Đường deoxyribose 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Một nhóm phosphat.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→  Bốn nucleotide khác nhau ở base nitrogen.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phosphodiester l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giữa đường của nucleotide n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với photphoric acid của nucleotide kế tiếp trên mạch đơn của phân tử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Đây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kết bền vững.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guyên tắc bổ sung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Sự kết cặp đặc hiệu: A chỉ liên kết với T v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lại, G chỉ liên kết với C v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ngược lại.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Nguyên tắc bổ sung: Nguyên tắc bổ sung l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tắc m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  có kích thước lớn liên kết với một base có kích thước bé, cụ thể A liên kết với T v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liên kết với C.</a:t>
            </a:r>
            <a:endParaRPr lang="vi-V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685800"/>
            <a:ext cx="2362200" cy="48942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đầu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Tiểu đơn vị bé của ribosome gắn với mARN?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aa mở đầu – tARN đến đâu?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Tiểu phần lớn gắn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Condon trên sẽ ứng với 2 pt tRNA có anticodon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80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23875"/>
            <a:ext cx="3505200" cy="318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62600" y="2895600"/>
            <a:ext cx="6477000" cy="3416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Tiểu đơn vị bé của ribosome gắn với mARN ở vị trí nhận biết đặc hiệu (gần bộ ba mở đầu)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đến bộ ba mở đầu (AUG).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aa mở đầu – tARN tiến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bộ ba mở đầu (anticodon: UA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/tRNA  bổ sung codon AUG / mARN theo nguyên tắc bổ sung)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Nhân thực bộ ba AUG → Methionin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Nhân sơ mã AUG →  foocmin Methionine.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Tiểu phần lớn gắn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tạo ribosome ho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chỉnh.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675" y="762000"/>
            <a:ext cx="2362200" cy="5632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d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aa1 – tARN,  aa2 – tARN,  aa3 – tARN,  aa6 – tARN hoạt động ntn?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Ribosome dịch chuyển qua codon như thế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Condon trên sẽ ứng với 2 pt tRNA có anticodon l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033713"/>
            <a:ext cx="8001000" cy="378618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aa1 – tARN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ribosome khớp bổ sung đối mã với codon tiếp sau mã mở đầu trên mARN,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liên kết peptit được hình th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giữa aa mở đầu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aa1.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Ribosome dịch chuyển qua codon  tiếp theo/mRNA (5’ → 3’), tARN mở đầu rời khỏi robosome,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 hợp aa2 – tARN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ribosome khớp bổ sung đối mã với codon  đó, 1 liên kết peptit nữa được hình th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giữa aa1 v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aa2.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cứ tiếp diễn như vậy cho đến khi ribosome tiếp xúc với mã kết thúc (UGA, UAG hay UAA).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  <p:pic>
        <p:nvPicPr>
          <p:cNvPr id="8909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5" y="628650"/>
            <a:ext cx="5943600" cy="2405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975" y="939800"/>
            <a:ext cx="2362200" cy="3416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kết thúc?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gặp tín hiệu kết thúc thì diễn ra các hoạt động n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để ho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polypeptid ? 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3940175"/>
            <a:ext cx="8534400" cy="22463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ribosome đến bộ ba kết thúc (UAA, UAG, UGA) thì quá trình dịch mã xong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tiểu phần của ribosome tách nhau ra. </a:t>
            </a:r>
          </a:p>
          <a:p>
            <a:pPr marL="0" lvl="0" indent="0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enzyme đặc hiệu loại bỏ amono acid mở đầu v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phóng chuỗi polypeptide, quá trình dịch mã ho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tất.</a:t>
            </a: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  <p:pic>
        <p:nvPicPr>
          <p:cNvPr id="901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88" y="1462088"/>
            <a:ext cx="6043612" cy="2373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1371600"/>
            <a:ext cx="8915400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Sơ đồ cơ chế truyền thông tin di truyền ở cấp độ phân tử</a:t>
            </a:r>
            <a:endParaRPr lang="en-US" alt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992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895350"/>
            <a:ext cx="2667000" cy="26781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di truyền được truyền đạt từ thế hệ tế b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sang thế hệ tế b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khác qua quá trình n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vi-VN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4419600"/>
            <a:ext cx="7620000" cy="224631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>
                <a:solidFill>
                  <a:srgbClr val="0F496F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di truyền được truyền đạt từ thế hệ tế b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sang thế hệ tế b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khác qua quá trình tái bản DNA v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 truyền từ DNA qua mRNA tới protein, từ đó quy định các tính trạng của cơ thể sinh vật.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6878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7278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  <p:pic>
        <p:nvPicPr>
          <p:cNvPr id="9216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38" y="858838"/>
            <a:ext cx="5105400" cy="3402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64008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752600"/>
            <a:ext cx="112014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x-none" sz="3600" b="1" dirty="0">
                <a:solidFill>
                  <a:srgbClr val="FF0000"/>
                </a:solidFill>
              </a:rPr>
              <a:t>2</a:t>
            </a:r>
            <a:r>
              <a:rPr lang="pt-BR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Chức năng của ADN:  </a:t>
            </a:r>
            <a:r>
              <a:rPr lang="pt-BR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t-BR" alt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mang thông tin di truyền, bảo quản, bảo tồn thông tin di truyền v</a:t>
            </a:r>
            <a:r>
              <a:rPr lang="pt-BR" alt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biến đổi tạo nền tảng cho sự tiến hóa.</a:t>
            </a:r>
            <a:endParaRPr lang="vi-VN" alt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876300"/>
            <a:ext cx="3048000" cy="262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81338"/>
            <a:ext cx="6140450" cy="330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1066800"/>
            <a:ext cx="73914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tử DNA có n gene. Mỗi gene có những điểm gì khác biệt 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biết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hiểu?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gene 1 → n có trình tự nucleotide 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Trình tự nucleotide từ gene 1 → n  đó thì nó tạo ra sự khác biệt?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438" y="1112838"/>
            <a:ext cx="11734800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DNA có n gene. Mỗi gene có những điểm gì khác biệt m</a:t>
            </a: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biết v</a:t>
            </a: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hiểu?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gene 1 → n có trình tự nucleotide 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Đặc trưng riêng → quy định các đặc tính riêng biệt (Protein 1  ≠ Protein 2 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≠ Protein n)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tự nucleotide từ gene 1 → n  đó thì nó tạo ra sự khác biệt?</a:t>
            </a: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Trình tự nucleotide từ gene 1 → n  khác biệt về số lượng nucleotide, th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phần nucleotide v</a:t>
            </a: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trình tự sx các nucleotide. → từ đó tạo mRNA 1 → n khác nhau → protein 1 → n khác nhau.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59436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 LỜI – KIẾN THỨC GHI NHỚ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0"/>
            <a:ext cx="4724400" cy="5232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marR="0" indent="-889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HƯỚNG DẪN TÌM HIỂU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11049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342900" lvl="0" indent="-342900" defTabSz="4572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bảo quản thông tin di truyền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DNA có mấy mạch?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457200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truyền đạt thông tin di truyền phân tử DNA nhờ liên kết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16188"/>
            <a:ext cx="4495800" cy="3198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16188"/>
            <a:ext cx="4419600" cy="3198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5023</Words>
  <Application>Microsoft Office PowerPoint</Application>
  <PresentationFormat>Widescreen</PresentationFormat>
  <Paragraphs>445</Paragraphs>
  <Slides>54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  <vt:variant>
        <vt:lpstr>Custom Shows</vt:lpstr>
      </vt:variant>
      <vt:variant>
        <vt:i4>1</vt:i4>
      </vt:variant>
    </vt:vector>
  </HeadingPairs>
  <TitlesOfParts>
    <vt:vector size="67" baseType="lpstr">
      <vt:lpstr>Arial</vt:lpstr>
      <vt:lpstr>Calibri</vt:lpstr>
      <vt:lpstr>Calibri Light</vt:lpstr>
      <vt:lpstr>Century Gothic</vt:lpstr>
      <vt:lpstr>Segoe UI</vt:lpstr>
      <vt:lpstr>Times New Roman</vt:lpstr>
      <vt:lpstr>Wingdings 3</vt:lpstr>
      <vt:lpstr>Slice</vt:lpstr>
      <vt:lpstr>1_Office Theme</vt:lpstr>
      <vt:lpstr>3_Ion</vt:lpstr>
      <vt:lpstr>Ion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DELL 7280</cp:lastModifiedBy>
  <cp:revision>643</cp:revision>
  <dcterms:created xsi:type="dcterms:W3CDTF">2010-08-06T14:46:00Z</dcterms:created>
  <dcterms:modified xsi:type="dcterms:W3CDTF">2025-09-10T10:06:23Z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F5225955874F4475A56640590189A9FA_13</vt:lpwstr>
  </property>
  <property fmtid="{D5CDD505-2E9C-101B-9397-08002B2CF9AE}" pid="3" name="KSOProductBuildVer">
    <vt:lpwstr>1033-12.2.0.17562</vt:lpwstr>
  </property>
</Properties>
</file>