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7" r:id="rId2"/>
    <p:sldId id="285" r:id="rId3"/>
    <p:sldId id="284" r:id="rId4"/>
    <p:sldId id="256" r:id="rId5"/>
    <p:sldId id="259" r:id="rId6"/>
    <p:sldId id="260" r:id="rId7"/>
    <p:sldId id="286" r:id="rId8"/>
    <p:sldId id="276" r:id="rId9"/>
    <p:sldId id="273" r:id="rId10"/>
    <p:sldId id="279" r:id="rId11"/>
    <p:sldId id="262" r:id="rId12"/>
    <p:sldId id="287" r:id="rId13"/>
    <p:sldId id="289" r:id="rId14"/>
    <p:sldId id="288" r:id="rId15"/>
    <p:sldId id="290" r:id="rId16"/>
    <p:sldId id="291" r:id="rId17"/>
    <p:sldId id="271" r:id="rId18"/>
    <p:sldId id="258" r:id="rId19"/>
    <p:sldId id="261" r:id="rId20"/>
  </p:sldIdLst>
  <p:sldSz cx="18288000" cy="10287000"/>
  <p:notesSz cx="6858000" cy="9144000"/>
  <p:embeddedFontLs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622" autoAdjust="0"/>
  </p:normalViewPr>
  <p:slideViewPr>
    <p:cSldViewPr>
      <p:cViewPr varScale="1">
        <p:scale>
          <a:sx n="47" d="100"/>
          <a:sy n="47" d="100"/>
        </p:scale>
        <p:origin x="22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58F36-9F03-44D3-9CBA-3A3014D24F50}" type="datetimeFigureOut">
              <a:rPr lang="en-US" smtClean="0"/>
              <a:t>8/26/2023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49237-9BFC-48D7-B163-51C8E2545BFF}" type="slidenum">
              <a:rPr lang="en-US" smtClean="0"/>
              <a:t>‹#›</a:t>
            </a:fld>
            <a:endParaRPr lang="en-US"/>
          </a:p>
        </p:txBody>
      </p:sp>
    </p:spTree>
    <p:extLst>
      <p:ext uri="{BB962C8B-B14F-4D97-AF65-F5344CB8AC3E}">
        <p14:creationId xmlns:p14="http://schemas.microsoft.com/office/powerpoint/2010/main" val="321031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3.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19.svg"/><Relationship Id="rId2" Type="http://schemas.openxmlformats.org/officeDocument/2006/relationships/image" Target="../media/image1.jpeg"/><Relationship Id="rId1" Type="http://schemas.openxmlformats.org/officeDocument/2006/relationships/slideLayout" Target="../slideLayouts/slideLayout7.xml"/><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NUL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NUL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NUL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NUL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NUL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38.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6.svg"/><Relationship Id="rId10" Type="http://schemas.openxmlformats.org/officeDocument/2006/relationships/image" Target="../media/image40.png"/><Relationship Id="rId9" Type="http://schemas.openxmlformats.org/officeDocument/2006/relationships/image" Target="../media/image39.png"/><Relationship Id="rId4" Type="http://schemas.openxmlformats.org/officeDocument/2006/relationships/image" Target="../media/image44.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svg"/><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5.svg"/></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7.svg"/><Relationship Id="rId10" Type="http://schemas.openxmlformats.org/officeDocument/2006/relationships/image" Target="../media/image21.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6.png"/><Relationship Id="rId18" Type="http://schemas.openxmlformats.org/officeDocument/2006/relationships/image" Target="../media/image19.png"/><Relationship Id="rId12" Type="http://schemas.openxmlformats.org/officeDocument/2006/relationships/image" Target="../media/image11.svg"/><Relationship Id="rId17" Type="http://schemas.openxmlformats.org/officeDocument/2006/relationships/image" Target="../media/image18.png"/><Relationship Id="rId2" Type="http://schemas.openxmlformats.org/officeDocument/2006/relationships/image" Target="../media/image13.png"/><Relationship Id="rId16" Type="http://schemas.openxmlformats.org/officeDocument/2006/relationships/image" Target="../media/image15.svg"/><Relationship Id="rId1" Type="http://schemas.openxmlformats.org/officeDocument/2006/relationships/slideLayout" Target="../slideLayouts/slideLayout7.xml"/><Relationship Id="rId5" Type="http://schemas.openxmlformats.org/officeDocument/2006/relationships/image" Target="../media/image14.png"/><Relationship Id="rId15" Type="http://schemas.openxmlformats.org/officeDocument/2006/relationships/image" Target="../media/image17.png"/><Relationship Id="rId4" Type="http://schemas.openxmlformats.org/officeDocument/2006/relationships/image" Target="../media/image3.svg"/><Relationship Id="rId9" Type="http://schemas.openxmlformats.org/officeDocument/2006/relationships/image" Target="../media/image15.png"/><Relationship Id="rId1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21.png"/><Relationship Id="rId5" Type="http://schemas.openxmlformats.org/officeDocument/2006/relationships/image" Target="../media/image4.png"/><Relationship Id="rId10" Type="http://schemas.openxmlformats.org/officeDocument/2006/relationships/image" Target="../media/image19.svg"/><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19.sv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19.sv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27.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70" t="41379" r="3448" b="5418"/>
          <a:stretch>
            <a:fillRect/>
          </a:stretch>
        </p:blipFill>
        <p:spPr>
          <a:xfrm>
            <a:off x="0" y="0"/>
            <a:ext cx="18288000" cy="10287000"/>
          </a:xfrm>
          <a:prstGeom prst="rect">
            <a:avLst/>
          </a:prstGeom>
        </p:spPr>
      </p:pic>
      <p:grpSp>
        <p:nvGrpSpPr>
          <p:cNvPr id="3" name="Group 3"/>
          <p:cNvGrpSpPr/>
          <p:nvPr/>
        </p:nvGrpSpPr>
        <p:grpSpPr>
          <a:xfrm>
            <a:off x="2136246" y="904858"/>
            <a:ext cx="7371084" cy="1010763"/>
            <a:chOff x="0" y="0"/>
            <a:chExt cx="7963718" cy="1092028"/>
          </a:xfrm>
        </p:grpSpPr>
        <p:sp>
          <p:nvSpPr>
            <p:cNvPr id="4" name="Freeform 4"/>
            <p:cNvSpPr/>
            <p:nvPr/>
          </p:nvSpPr>
          <p:spPr>
            <a:xfrm>
              <a:off x="0" y="0"/>
              <a:ext cx="7964988" cy="1092028"/>
            </a:xfrm>
            <a:custGeom>
              <a:avLst/>
              <a:gdLst/>
              <a:ahLst/>
              <a:cxnLst/>
              <a:rect l="l" t="t" r="r" b="b"/>
              <a:pathLst>
                <a:path w="7964988" h="1092028">
                  <a:moveTo>
                    <a:pt x="7411268" y="1092028"/>
                  </a:moveTo>
                  <a:lnTo>
                    <a:pt x="553720" y="1092028"/>
                  </a:lnTo>
                  <a:cubicBezTo>
                    <a:pt x="247650" y="1092028"/>
                    <a:pt x="0" y="847542"/>
                    <a:pt x="0" y="546640"/>
                  </a:cubicBezTo>
                  <a:cubicBezTo>
                    <a:pt x="0" y="244483"/>
                    <a:pt x="247650" y="0"/>
                    <a:pt x="553720" y="0"/>
                  </a:cubicBezTo>
                  <a:lnTo>
                    <a:pt x="7411268" y="0"/>
                  </a:lnTo>
                  <a:cubicBezTo>
                    <a:pt x="7717338" y="0"/>
                    <a:pt x="7964988" y="244483"/>
                    <a:pt x="7964988" y="546640"/>
                  </a:cubicBezTo>
                  <a:cubicBezTo>
                    <a:pt x="7963718" y="847542"/>
                    <a:pt x="7716068" y="1092028"/>
                    <a:pt x="7411268" y="1092028"/>
                  </a:cubicBezTo>
                  <a:close/>
                </a:path>
              </a:pathLst>
            </a:custGeom>
            <a:solidFill>
              <a:srgbClr val="F1F0FF"/>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507963" y="1181639"/>
            <a:ext cx="403480" cy="457201"/>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591910" y="209455"/>
            <a:ext cx="5120507" cy="3648361"/>
          </a:xfrm>
          <a:prstGeom prst="rect">
            <a:avLst/>
          </a:prstGeom>
        </p:spPr>
      </p:pic>
      <p:grpSp>
        <p:nvGrpSpPr>
          <p:cNvPr id="7" name="Group 7"/>
          <p:cNvGrpSpPr/>
          <p:nvPr/>
        </p:nvGrpSpPr>
        <p:grpSpPr>
          <a:xfrm rot="-5400000">
            <a:off x="6753628" y="-1160991"/>
            <a:ext cx="4961064" cy="14963118"/>
            <a:chOff x="0" y="0"/>
            <a:chExt cx="1594078" cy="5439030"/>
          </a:xfrm>
        </p:grpSpPr>
        <p:sp>
          <p:nvSpPr>
            <p:cNvPr id="8" name="Freeform 8"/>
            <p:cNvSpPr/>
            <p:nvPr/>
          </p:nvSpPr>
          <p:spPr>
            <a:xfrm>
              <a:off x="0" y="0"/>
              <a:ext cx="1594078" cy="5439030"/>
            </a:xfrm>
            <a:custGeom>
              <a:avLst/>
              <a:gdLst/>
              <a:ahLst/>
              <a:cxnLst/>
              <a:rect l="l" t="t" r="r" b="b"/>
              <a:pathLst>
                <a:path w="1594078" h="5439030">
                  <a:moveTo>
                    <a:pt x="1469618" y="5439030"/>
                  </a:moveTo>
                  <a:lnTo>
                    <a:pt x="124460" y="5439030"/>
                  </a:lnTo>
                  <a:cubicBezTo>
                    <a:pt x="55880" y="5439030"/>
                    <a:pt x="0" y="5383150"/>
                    <a:pt x="0" y="5314570"/>
                  </a:cubicBezTo>
                  <a:lnTo>
                    <a:pt x="0" y="124460"/>
                  </a:lnTo>
                  <a:cubicBezTo>
                    <a:pt x="0" y="55880"/>
                    <a:pt x="55880" y="0"/>
                    <a:pt x="124460" y="0"/>
                  </a:cubicBezTo>
                  <a:lnTo>
                    <a:pt x="1469618" y="0"/>
                  </a:lnTo>
                  <a:cubicBezTo>
                    <a:pt x="1538198" y="0"/>
                    <a:pt x="1594078" y="55880"/>
                    <a:pt x="1594078" y="124460"/>
                  </a:cubicBezTo>
                  <a:lnTo>
                    <a:pt x="1594078" y="5314571"/>
                  </a:lnTo>
                  <a:cubicBezTo>
                    <a:pt x="1594078" y="5383150"/>
                    <a:pt x="1538198" y="5439030"/>
                    <a:pt x="1469618" y="5439030"/>
                  </a:cubicBezTo>
                  <a:close/>
                </a:path>
              </a:pathLst>
            </a:custGeom>
            <a:solidFill>
              <a:srgbClr val="6E6BB6"/>
            </a:solidFill>
          </p:spPr>
        </p:sp>
      </p:grpSp>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15717" y="1116757"/>
            <a:ext cx="543583" cy="434866"/>
          </a:xfrm>
          <a:prstGeom prst="rect">
            <a:avLst/>
          </a:prstGeom>
        </p:spPr>
      </p:pic>
      <p:sp>
        <p:nvSpPr>
          <p:cNvPr id="11" name="TextBox 11"/>
          <p:cNvSpPr txBox="1"/>
          <p:nvPr/>
        </p:nvSpPr>
        <p:spPr>
          <a:xfrm>
            <a:off x="3429000" y="1348971"/>
            <a:ext cx="5124338" cy="405304"/>
          </a:xfrm>
          <a:prstGeom prst="rect">
            <a:avLst/>
          </a:prstGeom>
        </p:spPr>
        <p:txBody>
          <a:bodyPr lIns="0" tIns="0" rIns="0" bIns="0" rtlCol="0" anchor="t">
            <a:spAutoFit/>
          </a:bodyPr>
          <a:lstStyle/>
          <a:p>
            <a:pPr>
              <a:lnSpc>
                <a:spcPts val="3000"/>
              </a:lnSpc>
              <a:spcBef>
                <a:spcPct val="0"/>
              </a:spcBef>
            </a:pPr>
            <a:r>
              <a:rPr lang="en-US" sz="4000" b="1" dirty="0" smtClean="0">
                <a:solidFill>
                  <a:srgbClr val="002060"/>
                </a:solidFill>
                <a:latin typeface="Arial" panose="020B0604020202020204" pitchFamily="34" charset="0"/>
                <a:cs typeface="Arial" panose="020B0604020202020204" pitchFamily="34" charset="0"/>
              </a:rPr>
              <a:t>Tin </a:t>
            </a:r>
            <a:r>
              <a:rPr lang="en-US" sz="4000" b="1" dirty="0" err="1" smtClean="0">
                <a:solidFill>
                  <a:srgbClr val="002060"/>
                </a:solidFill>
                <a:latin typeface="Arial" panose="020B0604020202020204" pitchFamily="34" charset="0"/>
                <a:cs typeface="Arial" panose="020B0604020202020204" pitchFamily="34" charset="0"/>
              </a:rPr>
              <a:t>học</a:t>
            </a:r>
            <a:r>
              <a:rPr lang="en-US" sz="4000" b="1" dirty="0" smtClean="0">
                <a:solidFill>
                  <a:srgbClr val="002060"/>
                </a:solidFill>
                <a:latin typeface="Arial" panose="020B0604020202020204" pitchFamily="34" charset="0"/>
                <a:cs typeface="Arial" panose="020B0604020202020204" pitchFamily="34" charset="0"/>
              </a:rPr>
              <a:t> 11</a:t>
            </a:r>
            <a:endParaRPr lang="en-US" sz="4000" b="1" dirty="0">
              <a:solidFill>
                <a:srgbClr val="002060"/>
              </a:solidFill>
              <a:latin typeface="Arial" panose="020B0604020202020204" pitchFamily="34" charset="0"/>
              <a:cs typeface="Arial" panose="020B0604020202020204" pitchFamily="34" charset="0"/>
            </a:endParaRPr>
          </a:p>
        </p:txBody>
      </p:sp>
      <p:sp>
        <p:nvSpPr>
          <p:cNvPr id="14" name="TextBox 13"/>
          <p:cNvSpPr txBox="1"/>
          <p:nvPr/>
        </p:nvSpPr>
        <p:spPr>
          <a:xfrm>
            <a:off x="2507963" y="4381500"/>
            <a:ext cx="13204454" cy="3785652"/>
          </a:xfrm>
          <a:prstGeom prst="rect">
            <a:avLst/>
          </a:prstGeom>
          <a:noFill/>
        </p:spPr>
        <p:txBody>
          <a:bodyPr wrap="square" rtlCol="0">
            <a:spAutoFit/>
          </a:bodyPr>
          <a:lstStyle/>
          <a:p>
            <a:pPr algn="ctr">
              <a:lnSpc>
                <a:spcPct val="150000"/>
              </a:lnSpc>
            </a:pPr>
            <a:r>
              <a:rPr lang="en-US" sz="8000" b="1" dirty="0" smtClean="0">
                <a:solidFill>
                  <a:schemeClr val="bg1"/>
                </a:solidFill>
                <a:latin typeface="Arial" panose="020B0604020202020204" pitchFamily="34" charset="0"/>
                <a:cs typeface="Arial" panose="020B0604020202020204" pitchFamily="34" charset="0"/>
              </a:rPr>
              <a:t>CHÀO MỪNG CÁC EM ĐẾN VỚI BÀI HỌC MỚI!</a:t>
            </a:r>
            <a:endParaRPr lang="en-US" sz="8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758" t="8566" r="12325" b="44230"/>
          <a:stretch>
            <a:fillRect/>
          </a:stretch>
        </p:blipFill>
        <p:spPr>
          <a:xfrm>
            <a:off x="0" y="0"/>
            <a:ext cx="18288000" cy="10287000"/>
          </a:xfrm>
          <a:prstGeom prst="rect">
            <a:avLst/>
          </a:prstGeom>
        </p:spPr>
      </p:pic>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190845" y="705771"/>
            <a:ext cx="543583" cy="434866"/>
          </a:xfrm>
          <a:prstGeom prst="rect">
            <a:avLst/>
          </a:prstGeom>
        </p:spPr>
      </p:pic>
      <p:grpSp>
        <p:nvGrpSpPr>
          <p:cNvPr id="18" name="Group 17"/>
          <p:cNvGrpSpPr/>
          <p:nvPr/>
        </p:nvGrpSpPr>
        <p:grpSpPr>
          <a:xfrm>
            <a:off x="1523998" y="369572"/>
            <a:ext cx="15247619" cy="1542130"/>
            <a:chOff x="1790573" y="705771"/>
            <a:chExt cx="15247619" cy="1542130"/>
          </a:xfrm>
        </p:grpSpPr>
        <p:grpSp>
          <p:nvGrpSpPr>
            <p:cNvPr id="10" name="Group 10"/>
            <p:cNvGrpSpPr/>
            <p:nvPr/>
          </p:nvGrpSpPr>
          <p:grpSpPr>
            <a:xfrm rot="-5400000">
              <a:off x="8643318" y="-6146974"/>
              <a:ext cx="1542130" cy="15247619"/>
              <a:chOff x="0" y="391272"/>
              <a:chExt cx="1156314" cy="5400168"/>
            </a:xfrm>
          </p:grpSpPr>
          <p:sp>
            <p:nvSpPr>
              <p:cNvPr id="11" name="Freeform 11"/>
              <p:cNvSpPr/>
              <p:nvPr/>
            </p:nvSpPr>
            <p:spPr>
              <a:xfrm>
                <a:off x="0" y="391272"/>
                <a:ext cx="1156314" cy="5400168"/>
              </a:xfrm>
              <a:custGeom>
                <a:avLst/>
                <a:gdLst/>
                <a:ahLst/>
                <a:cxnLst/>
                <a:rect l="l" t="t" r="r" b="b"/>
                <a:pathLst>
                  <a:path w="1156314" h="5791441">
                    <a:moveTo>
                      <a:pt x="1031853" y="5791441"/>
                    </a:moveTo>
                    <a:lnTo>
                      <a:pt x="124460" y="5791441"/>
                    </a:lnTo>
                    <a:cubicBezTo>
                      <a:pt x="55880" y="5791441"/>
                      <a:pt x="0" y="5735561"/>
                      <a:pt x="0" y="5666981"/>
                    </a:cubicBezTo>
                    <a:lnTo>
                      <a:pt x="0" y="124460"/>
                    </a:lnTo>
                    <a:cubicBezTo>
                      <a:pt x="0" y="55880"/>
                      <a:pt x="55880" y="0"/>
                      <a:pt x="124460" y="0"/>
                    </a:cubicBezTo>
                    <a:lnTo>
                      <a:pt x="1031854" y="0"/>
                    </a:lnTo>
                    <a:cubicBezTo>
                      <a:pt x="1100434" y="0"/>
                      <a:pt x="1156314" y="55880"/>
                      <a:pt x="1156314" y="124460"/>
                    </a:cubicBezTo>
                    <a:lnTo>
                      <a:pt x="1156314" y="5666981"/>
                    </a:lnTo>
                    <a:cubicBezTo>
                      <a:pt x="1156314" y="5735561"/>
                      <a:pt x="1100434" y="5791441"/>
                      <a:pt x="1031854" y="5791441"/>
                    </a:cubicBezTo>
                    <a:close/>
                  </a:path>
                </a:pathLst>
              </a:custGeom>
              <a:solidFill>
                <a:schemeClr val="bg1">
                  <a:lumMod val="85000"/>
                </a:schemeClr>
              </a:solidFill>
            </p:spPr>
          </p:sp>
        </p:grpSp>
        <p:sp>
          <p:nvSpPr>
            <p:cNvPr id="17" name="Rectangle 16"/>
            <p:cNvSpPr/>
            <p:nvPr/>
          </p:nvSpPr>
          <p:spPr>
            <a:xfrm>
              <a:off x="2118173" y="1122892"/>
              <a:ext cx="14785676" cy="707886"/>
            </a:xfrm>
            <a:prstGeom prst="rect">
              <a:avLst/>
            </a:prstGeom>
          </p:spPr>
          <p:txBody>
            <a:bodyPr wrap="square">
              <a:spAutoFit/>
            </a:bodyPr>
            <a:lstStyle/>
            <a:p>
              <a:r>
                <a:rPr lang="en-US" sz="4000" b="1" smtClean="0">
                  <a:solidFill>
                    <a:srgbClr val="C00000"/>
                  </a:solidFill>
                  <a:latin typeface="Arial" panose="020B0604020202020204" pitchFamily="34" charset="0"/>
                  <a:cs typeface="Arial" panose="020B0604020202020204" pitchFamily="34" charset="0"/>
                </a:rPr>
                <a:t>NHIỆM VỤ </a:t>
              </a:r>
              <a:r>
                <a:rPr lang="vi-VN" sz="4000" b="1" smtClean="0">
                  <a:solidFill>
                    <a:srgbClr val="C00000"/>
                  </a:solidFill>
                  <a:latin typeface="Arial" panose="020B0604020202020204" pitchFamily="34" charset="0"/>
                  <a:cs typeface="Arial" panose="020B0604020202020204" pitchFamily="34" charset="0"/>
                </a:rPr>
                <a:t>3</a:t>
              </a:r>
              <a:r>
                <a:rPr lang="en-US" sz="4000" b="1" smtClean="0">
                  <a:solidFill>
                    <a:srgbClr val="C00000"/>
                  </a:solidFill>
                  <a:latin typeface="Arial" panose="020B0604020202020204" pitchFamily="34" charset="0"/>
                  <a:cs typeface="Arial" panose="020B0604020202020204" pitchFamily="34" charset="0"/>
                </a:rPr>
                <a:t>. </a:t>
              </a:r>
              <a:r>
                <a:rPr lang="vi-VN" sz="4000" b="1" smtClean="0">
                  <a:solidFill>
                    <a:srgbClr val="C00000"/>
                  </a:solidFill>
                </a:rPr>
                <a:t>Tìm </a:t>
              </a:r>
              <a:r>
                <a:rPr lang="vi-VN" sz="4000" b="1">
                  <a:solidFill>
                    <a:srgbClr val="C00000"/>
                  </a:solidFill>
                </a:rPr>
                <a:t>kiếm thông tin bằng giọng nói trên </a:t>
              </a:r>
              <a:r>
                <a:rPr lang="vi-VN" sz="4000" b="1" smtClean="0">
                  <a:solidFill>
                    <a:srgbClr val="C00000"/>
                  </a:solidFill>
                </a:rPr>
                <a:t>Google</a:t>
              </a:r>
              <a:endParaRPr lang="en-US" sz="4000">
                <a:solidFill>
                  <a:srgbClr val="C00000"/>
                </a:solidFill>
              </a:endParaRPr>
            </a:p>
          </p:txBody>
        </p:sp>
      </p:grpSp>
      <p:pic>
        <p:nvPicPr>
          <p:cNvPr id="14" name="Picture 13"/>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39247"/>
          <a:stretch/>
        </p:blipFill>
        <p:spPr>
          <a:xfrm>
            <a:off x="1230460" y="2281273"/>
            <a:ext cx="2362200" cy="2268716"/>
          </a:xfrm>
          <a:prstGeom prst="rect">
            <a:avLst/>
          </a:prstGeom>
        </p:spPr>
      </p:pic>
      <p:sp>
        <p:nvSpPr>
          <p:cNvPr id="9" name="TextBox 8"/>
          <p:cNvSpPr txBox="1"/>
          <p:nvPr/>
        </p:nvSpPr>
        <p:spPr>
          <a:xfrm>
            <a:off x="3607900" y="2495828"/>
            <a:ext cx="13055874" cy="1839606"/>
          </a:xfrm>
          <a:prstGeom prst="rect">
            <a:avLst/>
          </a:prstGeom>
          <a:noFill/>
        </p:spPr>
        <p:txBody>
          <a:bodyPr wrap="square" rtlCol="0">
            <a:spAutoFit/>
          </a:bodyPr>
          <a:lstStyle/>
          <a:p>
            <a:pPr algn="just">
              <a:lnSpc>
                <a:spcPct val="150000"/>
              </a:lnSpc>
            </a:pPr>
            <a:r>
              <a:rPr lang="vi-VN" sz="4000" smtClean="0">
                <a:latin typeface="Arial" panose="020B0604020202020204" pitchFamily="34" charset="0"/>
                <a:cs typeface="Arial" panose="020B0604020202020204" pitchFamily="34" charset="0"/>
              </a:rPr>
              <a:t>Em hãy tìm </a:t>
            </a:r>
            <a:r>
              <a:rPr lang="en-US" sz="4000">
                <a:latin typeface="Arial" panose="020B0604020202020204" pitchFamily="34" charset="0"/>
                <a:cs typeface="Arial" panose="020B0604020202020204" pitchFamily="34" charset="0"/>
              </a:rPr>
              <a:t>những trường học ở quận huyện nơi em đang ở bằng giọng </a:t>
            </a:r>
            <a:r>
              <a:rPr lang="en-US" sz="4000" smtClean="0">
                <a:latin typeface="Arial" panose="020B0604020202020204" pitchFamily="34" charset="0"/>
                <a:cs typeface="Arial" panose="020B0604020202020204" pitchFamily="34" charset="0"/>
              </a:rPr>
              <a:t>nói</a:t>
            </a:r>
            <a:r>
              <a:rPr lang="vi-VN" sz="4000" smtClean="0">
                <a:latin typeface="Arial" panose="020B0604020202020204" pitchFamily="34" charset="0"/>
                <a:cs typeface="Arial" panose="020B0604020202020204" pitchFamily="34" charset="0"/>
              </a:rPr>
              <a:t> trên máy tìm kiếm Google.</a:t>
            </a:r>
            <a:endParaRPr lang="en-US" sz="4000">
              <a:latin typeface="Arial" panose="020B0604020202020204" pitchFamily="34" charset="0"/>
              <a:cs typeface="Arial" panose="020B0604020202020204" pitchFamily="34" charset="0"/>
            </a:endParaRPr>
          </a:p>
        </p:txBody>
      </p:sp>
      <p:sp>
        <p:nvSpPr>
          <p:cNvPr id="12" name="TextBox 11"/>
          <p:cNvSpPr txBox="1"/>
          <p:nvPr/>
        </p:nvSpPr>
        <p:spPr>
          <a:xfrm>
            <a:off x="1523998" y="5067300"/>
            <a:ext cx="5715002" cy="707886"/>
          </a:xfrm>
          <a:prstGeom prst="rect">
            <a:avLst/>
          </a:prstGeom>
          <a:noFill/>
        </p:spPr>
        <p:txBody>
          <a:bodyPr wrap="square" rtlCol="0">
            <a:spAutoFit/>
          </a:bodyPr>
          <a:lstStyle/>
          <a:p>
            <a:pPr algn="just"/>
            <a:r>
              <a:rPr lang="vi-VN" sz="4000" b="1" u="sng" smtClean="0">
                <a:solidFill>
                  <a:srgbClr val="0070C0"/>
                </a:solidFill>
                <a:latin typeface="Arial" panose="020B0604020202020204" pitchFamily="34" charset="0"/>
                <a:cs typeface="Arial" panose="020B0604020202020204" pitchFamily="34" charset="0"/>
              </a:rPr>
              <a:t>Hướng dẫn thực hiện</a:t>
            </a:r>
            <a:r>
              <a:rPr lang="vi-VN" sz="4000" b="1" smtClean="0">
                <a:solidFill>
                  <a:srgbClr val="0070C0"/>
                </a:solidFill>
                <a:latin typeface="Arial" panose="020B0604020202020204" pitchFamily="34" charset="0"/>
                <a:cs typeface="Arial" panose="020B0604020202020204" pitchFamily="34" charset="0"/>
              </a:rPr>
              <a:t>:</a:t>
            </a:r>
            <a:endParaRPr lang="en-US" sz="4000" b="1">
              <a:solidFill>
                <a:srgbClr val="0070C0"/>
              </a:solidFill>
              <a:latin typeface="Arial" panose="020B0604020202020204" pitchFamily="34" charset="0"/>
              <a:cs typeface="Arial" panose="020B0604020202020204" pitchFamily="34" charset="0"/>
            </a:endParaRPr>
          </a:p>
        </p:txBody>
      </p:sp>
      <p:sp>
        <p:nvSpPr>
          <p:cNvPr id="13" name="Rectangle 12"/>
          <p:cNvSpPr/>
          <p:nvPr/>
        </p:nvSpPr>
        <p:spPr>
          <a:xfrm>
            <a:off x="1523998" y="6252173"/>
            <a:ext cx="6829797" cy="2862322"/>
          </a:xfrm>
          <a:prstGeom prst="rect">
            <a:avLst/>
          </a:prstGeom>
        </p:spPr>
        <p:txBody>
          <a:bodyPr wrap="square">
            <a:spAutoFit/>
          </a:bodyPr>
          <a:lstStyle/>
          <a:p>
            <a:pPr algn="just">
              <a:lnSpc>
                <a:spcPct val="150000"/>
              </a:lnSpc>
            </a:pPr>
            <a:r>
              <a:rPr lang="vi-VN" sz="4000" b="1">
                <a:solidFill>
                  <a:schemeClr val="accent6">
                    <a:lumMod val="75000"/>
                  </a:schemeClr>
                </a:solidFill>
                <a:latin typeface="Arial" panose="020B0604020202020204" pitchFamily="34" charset="0"/>
                <a:cs typeface="Arial" panose="020B0604020202020204" pitchFamily="34" charset="0"/>
              </a:rPr>
              <a:t>Bước 1: </a:t>
            </a:r>
            <a:r>
              <a:rPr lang="vi-VN" sz="4000">
                <a:latin typeface="Arial" panose="020B0604020202020204" pitchFamily="34" charset="0"/>
                <a:cs typeface="Arial" panose="020B0604020202020204" pitchFamily="34" charset="0"/>
              </a:rPr>
              <a:t>Truy cập trang web </a:t>
            </a:r>
            <a:r>
              <a:rPr lang="vi-VN" sz="4000" i="1">
                <a:solidFill>
                  <a:srgbClr val="0070C0"/>
                </a:solidFill>
                <a:latin typeface="Arial" panose="020B0604020202020204" pitchFamily="34" charset="0"/>
                <a:cs typeface="Arial" panose="020B0604020202020204" pitchFamily="34" charset="0"/>
              </a:rPr>
              <a:t>google.com</a:t>
            </a:r>
            <a:r>
              <a:rPr lang="vi-VN" sz="4000">
                <a:latin typeface="Arial" panose="020B0604020202020204" pitchFamily="34" charset="0"/>
                <a:cs typeface="Arial" panose="020B0604020202020204" pitchFamily="34" charset="0"/>
              </a:rPr>
              <a:t> sau đó chọn ngôn ngữ tiếng </a:t>
            </a:r>
            <a:r>
              <a:rPr lang="vi-VN" sz="4000" smtClean="0">
                <a:latin typeface="Arial" panose="020B0604020202020204" pitchFamily="34" charset="0"/>
                <a:cs typeface="Arial" panose="020B0604020202020204" pitchFamily="34" charset="0"/>
              </a:rPr>
              <a:t>Việt.</a:t>
            </a:r>
            <a:endParaRPr lang="en-US" sz="400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67644" y="4911940"/>
            <a:ext cx="8966784" cy="4961388"/>
          </a:xfrm>
          <a:prstGeom prst="rect">
            <a:avLst/>
          </a:prstGeom>
        </p:spPr>
      </p:pic>
    </p:spTree>
    <p:extLst>
      <p:ext uri="{BB962C8B-B14F-4D97-AF65-F5344CB8AC3E}">
        <p14:creationId xmlns:p14="http://schemas.microsoft.com/office/powerpoint/2010/main" val="187925643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ppt_y</p:attrName>
                                        </p:attrNameLst>
                                      </p:cBhvr>
                                      <p:tavLst>
                                        <p:tav tm="0">
                                          <p:val>
                                            <p:strVal val="#ppt_y+#ppt_h*1.125000"/>
                                          </p:val>
                                        </p:tav>
                                        <p:tav tm="100000">
                                          <p:val>
                                            <p:strVal val="#ppt_y"/>
                                          </p:val>
                                        </p:tav>
                                      </p:tavLst>
                                    </p:anim>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370" t="2370" r="13345" b="50219"/>
          <a:stretch>
            <a:fillRect/>
          </a:stretch>
        </p:blipFill>
        <p:spPr>
          <a:xfrm>
            <a:off x="0" y="0"/>
            <a:ext cx="18288000" cy="10287000"/>
          </a:xfrm>
          <a:prstGeom prst="rect">
            <a:avLst/>
          </a:prstGeom>
        </p:spPr>
      </p:pic>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911308" y="1095782"/>
            <a:ext cx="543583" cy="434866"/>
          </a:xfrm>
          <a:prstGeom prst="rect">
            <a:avLst/>
          </a:prstGeom>
        </p:spPr>
      </p:pic>
      <p:grpSp>
        <p:nvGrpSpPr>
          <p:cNvPr id="9" name="Group 8"/>
          <p:cNvGrpSpPr/>
          <p:nvPr/>
        </p:nvGrpSpPr>
        <p:grpSpPr>
          <a:xfrm>
            <a:off x="1531300" y="682444"/>
            <a:ext cx="14782800" cy="2046644"/>
            <a:chOff x="1290319" y="463848"/>
            <a:chExt cx="14782800" cy="2046644"/>
          </a:xfrm>
        </p:grpSpPr>
        <p:sp>
          <p:nvSpPr>
            <p:cNvPr id="3" name="Rectangle 2"/>
            <p:cNvSpPr/>
            <p:nvPr/>
          </p:nvSpPr>
          <p:spPr>
            <a:xfrm>
              <a:off x="1290319" y="571500"/>
              <a:ext cx="14782800" cy="1938992"/>
            </a:xfrm>
            <a:prstGeom prst="rect">
              <a:avLst/>
            </a:prstGeom>
          </p:spPr>
          <p:txBody>
            <a:bodyPr wrap="square">
              <a:spAutoFit/>
            </a:bodyPr>
            <a:lstStyle/>
            <a:p>
              <a:pPr algn="just">
                <a:lnSpc>
                  <a:spcPct val="150000"/>
                </a:lnSpc>
              </a:pPr>
              <a:r>
                <a:rPr lang="vi-VN" sz="4000" b="1">
                  <a:solidFill>
                    <a:schemeClr val="accent6">
                      <a:lumMod val="75000"/>
                    </a:schemeClr>
                  </a:solidFill>
                  <a:latin typeface="Arial" panose="020B0604020202020204" pitchFamily="34" charset="0"/>
                  <a:cs typeface="Arial" panose="020B0604020202020204" pitchFamily="34" charset="0"/>
                </a:rPr>
                <a:t>Bước 2: </a:t>
              </a:r>
              <a:r>
                <a:rPr lang="vi-VN" sz="4000">
                  <a:latin typeface="Arial" panose="020B0604020202020204" pitchFamily="34" charset="0"/>
                  <a:cs typeface="Arial" panose="020B0604020202020204" pitchFamily="34" charset="0"/>
                </a:rPr>
                <a:t>Chọn biểu </a:t>
              </a:r>
              <a:r>
                <a:rPr lang="vi-VN" sz="4000" smtClean="0">
                  <a:latin typeface="Arial" panose="020B0604020202020204" pitchFamily="34" charset="0"/>
                  <a:cs typeface="Arial" panose="020B0604020202020204" pitchFamily="34" charset="0"/>
                </a:rPr>
                <a:t>tượng        , </a:t>
              </a:r>
              <a:r>
                <a:rPr lang="vi-VN" sz="4000">
                  <a:latin typeface="Arial" panose="020B0604020202020204" pitchFamily="34" charset="0"/>
                  <a:cs typeface="Arial" panose="020B0604020202020204" pitchFamily="34" charset="0"/>
                </a:rPr>
                <a:t>xuất hiện ở cửa sổ như hình 4, bật micro của máy tính và nói “trường học ở quận Cầu Giấy</a:t>
              </a:r>
              <a:r>
                <a:rPr lang="vi-VN"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463848"/>
              <a:ext cx="745927" cy="1066800"/>
            </a:xfrm>
            <a:prstGeom prst="rect">
              <a:avLst/>
            </a:prstGeom>
          </p:spPr>
        </p:pic>
      </p:gr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0646" y="2807264"/>
            <a:ext cx="14943454" cy="4233208"/>
          </a:xfrm>
          <a:prstGeom prst="rect">
            <a:avLst/>
          </a:prstGeom>
        </p:spPr>
      </p:pic>
      <p:pic>
        <p:nvPicPr>
          <p:cNvPr id="22" name="Picture 21"/>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76400" y="7353300"/>
            <a:ext cx="1981200" cy="1677416"/>
          </a:xfrm>
          <a:prstGeom prst="rect">
            <a:avLst/>
          </a:prstGeom>
        </p:spPr>
      </p:pic>
      <p:sp>
        <p:nvSpPr>
          <p:cNvPr id="23" name="TextBox 22"/>
          <p:cNvSpPr txBox="1"/>
          <p:nvPr/>
        </p:nvSpPr>
        <p:spPr>
          <a:xfrm>
            <a:off x="3962400" y="7505700"/>
            <a:ext cx="12115800" cy="1938992"/>
          </a:xfrm>
          <a:prstGeom prst="rect">
            <a:avLst/>
          </a:prstGeom>
          <a:noFill/>
        </p:spPr>
        <p:txBody>
          <a:bodyPr wrap="square" rtlCol="0">
            <a:spAutoFit/>
          </a:bodyPr>
          <a:lstStyle/>
          <a:p>
            <a:pPr algn="just">
              <a:lnSpc>
                <a:spcPct val="150000"/>
              </a:lnSpc>
            </a:pPr>
            <a:r>
              <a:rPr lang="vi-VN" sz="4000" smtClean="0">
                <a:solidFill>
                  <a:srgbClr val="002060"/>
                </a:solidFill>
                <a:latin typeface="Arial" panose="020B0604020202020204" pitchFamily="34" charset="0"/>
                <a:cs typeface="Arial" panose="020B0604020202020204" pitchFamily="34" charset="0"/>
              </a:rPr>
              <a:t>Kết quả tìm kiếm là các trang web của các trường học ở Cầu Giấy.</a:t>
            </a:r>
            <a:endParaRPr lang="en-US" sz="4000">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 name="Freeform 2"/>
          <p:cNvSpPr/>
          <p:nvPr/>
        </p:nvSpPr>
        <p:spPr>
          <a:xfrm>
            <a:off x="16950082" y="5143500"/>
            <a:ext cx="1926226" cy="992006"/>
          </a:xfrm>
          <a:custGeom>
            <a:avLst/>
            <a:gdLst/>
            <a:ahLst/>
            <a:cxnLst/>
            <a:rect l="l" t="t" r="r" b="b"/>
            <a:pathLst>
              <a:path w="1926226" h="992006">
                <a:moveTo>
                  <a:pt x="0" y="0"/>
                </a:moveTo>
                <a:lnTo>
                  <a:pt x="1926226" y="0"/>
                </a:lnTo>
                <a:lnTo>
                  <a:pt x="1926226" y="992007"/>
                </a:lnTo>
                <a:lnTo>
                  <a:pt x="0" y="99200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640914" y="5582420"/>
            <a:ext cx="3009314" cy="1549797"/>
          </a:xfrm>
          <a:custGeom>
            <a:avLst/>
            <a:gdLst/>
            <a:ahLst/>
            <a:cxnLst/>
            <a:rect l="l" t="t" r="r" b="b"/>
            <a:pathLst>
              <a:path w="3009314" h="1549797">
                <a:moveTo>
                  <a:pt x="0" y="0"/>
                </a:moveTo>
                <a:lnTo>
                  <a:pt x="3009314" y="0"/>
                </a:lnTo>
                <a:lnTo>
                  <a:pt x="3009314" y="1549797"/>
                </a:lnTo>
                <a:lnTo>
                  <a:pt x="0" y="154979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flipH="1">
            <a:off x="-236001" y="818812"/>
            <a:ext cx="2340854" cy="1205540"/>
          </a:xfrm>
          <a:custGeom>
            <a:avLst/>
            <a:gdLst/>
            <a:ahLst/>
            <a:cxnLst/>
            <a:rect l="l" t="t" r="r" b="b"/>
            <a:pathLst>
              <a:path w="2340854" h="1205540">
                <a:moveTo>
                  <a:pt x="2340854" y="0"/>
                </a:moveTo>
                <a:lnTo>
                  <a:pt x="0" y="0"/>
                </a:lnTo>
                <a:lnTo>
                  <a:pt x="0" y="1205539"/>
                </a:lnTo>
                <a:lnTo>
                  <a:pt x="2340854" y="1205539"/>
                </a:lnTo>
                <a:lnTo>
                  <a:pt x="234085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15012721" y="818812"/>
            <a:ext cx="2340854" cy="1205540"/>
          </a:xfrm>
          <a:custGeom>
            <a:avLst/>
            <a:gdLst/>
            <a:ahLst/>
            <a:cxnLst/>
            <a:rect l="l" t="t" r="r" b="b"/>
            <a:pathLst>
              <a:path w="2340854" h="1205540">
                <a:moveTo>
                  <a:pt x="0" y="0"/>
                </a:moveTo>
                <a:lnTo>
                  <a:pt x="2340853" y="0"/>
                </a:lnTo>
                <a:lnTo>
                  <a:pt x="2340853" y="1205539"/>
                </a:lnTo>
                <a:lnTo>
                  <a:pt x="0" y="12055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4" name="Rectangle: Rounded Corners 13">
            <a:extLst>
              <a:ext uri="{FF2B5EF4-FFF2-40B4-BE49-F238E27FC236}">
                <a16:creationId xmlns="" xmlns:a16="http://schemas.microsoft.com/office/drawing/2014/main" id="{33EB3462-5BD4-372A-E731-9D8CD845C781}"/>
              </a:ext>
            </a:extLst>
          </p:cNvPr>
          <p:cNvSpPr/>
          <p:nvPr/>
        </p:nvSpPr>
        <p:spPr>
          <a:xfrm>
            <a:off x="1833378" y="2330861"/>
            <a:ext cx="14621246" cy="24016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400" b="1" noProof="1">
                <a:solidFill>
                  <a:schemeClr val="accent1">
                    <a:lumMod val="75000"/>
                  </a:schemeClr>
                </a:solidFill>
                <a:latin typeface="Arial" panose="020B0604020202020204" pitchFamily="34" charset="0"/>
                <a:cs typeface="Arial" panose="020B0604020202020204" pitchFamily="34" charset="0"/>
              </a:rPr>
              <a:t>Câu </a:t>
            </a:r>
            <a:r>
              <a:rPr lang="vi-VN" sz="4400" b="1" noProof="1" smtClean="0">
                <a:solidFill>
                  <a:schemeClr val="accent1">
                    <a:lumMod val="75000"/>
                  </a:schemeClr>
                </a:solidFill>
                <a:latin typeface="Arial" panose="020B0604020202020204" pitchFamily="34" charset="0"/>
                <a:cs typeface="Arial" panose="020B0604020202020204" pitchFamily="34" charset="0"/>
              </a:rPr>
              <a:t>1: </a:t>
            </a:r>
            <a:r>
              <a:rPr lang="vi-VN" sz="4400">
                <a:solidFill>
                  <a:schemeClr val="tx1"/>
                </a:solidFill>
                <a:latin typeface="Arial" panose="020B0604020202020204" pitchFamily="34" charset="0"/>
                <a:cs typeface="Arial" panose="020B0604020202020204" pitchFamily="34" charset="0"/>
              </a:rPr>
              <a:t>Bạn muốn tìm kiếm các trang web chỉ trong một loại tệp tin cụ thể, bạn sẽ sử dụng từ khóa gì</a:t>
            </a:r>
            <a:r>
              <a:rPr lang="vi-VN" sz="4400" smtClean="0">
                <a:solidFill>
                  <a:schemeClr val="tx1"/>
                </a:solidFill>
                <a:latin typeface="Arial" panose="020B0604020202020204" pitchFamily="34" charset="0"/>
                <a:cs typeface="Arial" panose="020B0604020202020204" pitchFamily="34" charset="0"/>
              </a:rPr>
              <a:t>?</a:t>
            </a:r>
            <a:endParaRPr lang="en-US" sz="440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 xmlns:a16="http://schemas.microsoft.com/office/drawing/2014/main" id="{85447BF9-F9A2-0D42-268A-EA0DD5E28BE7}"/>
              </a:ext>
            </a:extLst>
          </p:cNvPr>
          <p:cNvSpPr/>
          <p:nvPr/>
        </p:nvSpPr>
        <p:spPr>
          <a:xfrm>
            <a:off x="1833378" y="5039058"/>
            <a:ext cx="7078134" cy="211762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a:solidFill>
                  <a:schemeClr val="tx1"/>
                </a:solidFill>
                <a:latin typeface="Arial" panose="020B0604020202020204" pitchFamily="34" charset="0"/>
                <a:cs typeface="Arial" panose="020B0604020202020204" pitchFamily="34" charset="0"/>
              </a:rPr>
              <a:t>A. </a:t>
            </a:r>
            <a:r>
              <a:rPr lang="en-US" sz="4400">
                <a:solidFill>
                  <a:schemeClr val="tx1"/>
                </a:solidFill>
                <a:latin typeface="Arial" panose="020B0604020202020204" pitchFamily="34" charset="0"/>
                <a:cs typeface="Arial" panose="020B0604020202020204" pitchFamily="34" charset="0"/>
              </a:rPr>
              <a:t>filetype:</a:t>
            </a:r>
          </a:p>
        </p:txBody>
      </p:sp>
      <p:sp>
        <p:nvSpPr>
          <p:cNvPr id="16" name="Rectangle: Rounded Corners 15">
            <a:extLst>
              <a:ext uri="{FF2B5EF4-FFF2-40B4-BE49-F238E27FC236}">
                <a16:creationId xmlns="" xmlns:a16="http://schemas.microsoft.com/office/drawing/2014/main" id="{F0496C0A-5B92-2E1B-76FF-1343DFF6494C}"/>
              </a:ext>
            </a:extLst>
          </p:cNvPr>
          <p:cNvSpPr/>
          <p:nvPr/>
        </p:nvSpPr>
        <p:spPr>
          <a:xfrm>
            <a:off x="1833378" y="7497803"/>
            <a:ext cx="7078134" cy="211762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C. </a:t>
            </a:r>
            <a:r>
              <a:rPr lang="en-US" sz="4400">
                <a:solidFill>
                  <a:schemeClr val="tx1"/>
                </a:solidFill>
                <a:latin typeface="Arial" panose="020B0604020202020204" pitchFamily="34" charset="0"/>
                <a:cs typeface="Arial" panose="020B0604020202020204" pitchFamily="34" charset="0"/>
              </a:rPr>
              <a:t>domain:</a:t>
            </a:r>
          </a:p>
        </p:txBody>
      </p:sp>
      <p:sp>
        <p:nvSpPr>
          <p:cNvPr id="17" name="Rectangle: Rounded Corners 16">
            <a:extLst>
              <a:ext uri="{FF2B5EF4-FFF2-40B4-BE49-F238E27FC236}">
                <a16:creationId xmlns="" xmlns:a16="http://schemas.microsoft.com/office/drawing/2014/main" id="{8FB873D6-8E91-6BA8-3DA3-B049A6C9C392}"/>
              </a:ext>
            </a:extLst>
          </p:cNvPr>
          <p:cNvSpPr/>
          <p:nvPr/>
        </p:nvSpPr>
        <p:spPr>
          <a:xfrm>
            <a:off x="9376490" y="5039058"/>
            <a:ext cx="7078134" cy="211762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a:solidFill>
                  <a:schemeClr val="tx1"/>
                </a:solidFill>
                <a:latin typeface="Arial" panose="020B0604020202020204" pitchFamily="34" charset="0"/>
                <a:cs typeface="Arial" panose="020B0604020202020204" pitchFamily="34" charset="0"/>
              </a:rPr>
              <a:t>B. </a:t>
            </a:r>
            <a:r>
              <a:rPr lang="en-US" sz="4400">
                <a:solidFill>
                  <a:schemeClr val="tx1"/>
                </a:solidFill>
                <a:latin typeface="Arial" panose="020B0604020202020204" pitchFamily="34" charset="0"/>
                <a:cs typeface="Arial" panose="020B0604020202020204" pitchFamily="34" charset="0"/>
              </a:rPr>
              <a:t>website:</a:t>
            </a:r>
          </a:p>
        </p:txBody>
      </p:sp>
      <p:sp>
        <p:nvSpPr>
          <p:cNvPr id="18" name="Rectangle: Rounded Corners 17">
            <a:extLst>
              <a:ext uri="{FF2B5EF4-FFF2-40B4-BE49-F238E27FC236}">
                <a16:creationId xmlns="" xmlns:a16="http://schemas.microsoft.com/office/drawing/2014/main" id="{D94B37FE-0EB3-2990-79ED-D7B68D16873B}"/>
              </a:ext>
            </a:extLst>
          </p:cNvPr>
          <p:cNvSpPr/>
          <p:nvPr/>
        </p:nvSpPr>
        <p:spPr>
          <a:xfrm>
            <a:off x="9376490" y="7497803"/>
            <a:ext cx="7078134" cy="211762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D. </a:t>
            </a:r>
            <a:r>
              <a:rPr lang="en-US" sz="4400">
                <a:solidFill>
                  <a:schemeClr val="tx1"/>
                </a:solidFill>
                <a:latin typeface="Arial" panose="020B0604020202020204" pitchFamily="34" charset="0"/>
                <a:cs typeface="Arial" panose="020B0604020202020204" pitchFamily="34" charset="0"/>
              </a:rPr>
              <a:t>link:</a:t>
            </a:r>
          </a:p>
        </p:txBody>
      </p:sp>
      <p:pic>
        <p:nvPicPr>
          <p:cNvPr id="19" name="Picture 2">
            <a:hlinkClick r:id="rId6" action="ppaction://hlinksldjump"/>
            <a:extLst>
              <a:ext uri="{FF2B5EF4-FFF2-40B4-BE49-F238E27FC236}">
                <a16:creationId xmlns="" xmlns:a16="http://schemas.microsoft.com/office/drawing/2014/main" id="{DA18BAD8-7A9F-5E63-C53C-35920D27118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931019" y="8953500"/>
            <a:ext cx="1325880" cy="1325880"/>
          </a:xfrm>
          <a:prstGeom prst="rect">
            <a:avLst/>
          </a:prstGeom>
        </p:spPr>
      </p:pic>
      <p:sp>
        <p:nvSpPr>
          <p:cNvPr id="7" name="TextBox 6"/>
          <p:cNvSpPr txBox="1"/>
          <p:nvPr/>
        </p:nvSpPr>
        <p:spPr>
          <a:xfrm>
            <a:off x="4267200" y="818811"/>
            <a:ext cx="9677400" cy="1107996"/>
          </a:xfrm>
          <a:prstGeom prst="rect">
            <a:avLst/>
          </a:prstGeom>
          <a:noFill/>
        </p:spPr>
        <p:txBody>
          <a:bodyPr wrap="square" rtlCol="0">
            <a:spAutoFit/>
          </a:bodyPr>
          <a:lstStyle/>
          <a:p>
            <a:pPr algn="ctr"/>
            <a:r>
              <a:rPr lang="vi-VN" sz="6600" b="1" smtClean="0">
                <a:latin typeface="Arial" panose="020B0604020202020204" pitchFamily="34" charset="0"/>
                <a:cs typeface="Arial" panose="020B0604020202020204" pitchFamily="34" charset="0"/>
              </a:rPr>
              <a:t>LUYỆN TẬP</a:t>
            </a:r>
            <a:endParaRPr lang="en-US" sz="66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32090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5"/>
                                        </p:tgtEl>
                                        <p:attrNameLst>
                                          <p:attrName>fillcolor</p:attrName>
                                        </p:attrNameLst>
                                      </p:cBhvr>
                                      <p:to>
                                        <a:srgbClr val="92D050"/>
                                      </p:to>
                                    </p:animClr>
                                    <p:set>
                                      <p:cBhvr>
                                        <p:cTn id="27" dur="500" fill="hold"/>
                                        <p:tgtEl>
                                          <p:spTgt spid="15"/>
                                        </p:tgtEl>
                                        <p:attrNameLst>
                                          <p:attrName>fill.type</p:attrName>
                                        </p:attrNameLst>
                                      </p:cBhvr>
                                      <p:to>
                                        <p:strVal val="solid"/>
                                      </p:to>
                                    </p:set>
                                    <p:set>
                                      <p:cBhvr>
                                        <p:cTn id="28"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7"/>
                                        </p:tgtEl>
                                        <p:attrNameLst>
                                          <p:attrName>fillcolor</p:attrName>
                                        </p:attrNameLst>
                                      </p:cBhvr>
                                      <p:to>
                                        <a:srgbClr val="D99694"/>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6"/>
                                        </p:tgtEl>
                                        <p:attrNameLst>
                                          <p:attrName>fillcolor</p:attrName>
                                        </p:attrNameLst>
                                      </p:cBhvr>
                                      <p:to>
                                        <a:srgbClr val="D99694"/>
                                      </p:to>
                                    </p:animClr>
                                    <p:set>
                                      <p:cBhvr>
                                        <p:cTn id="41" dur="500" fill="hold"/>
                                        <p:tgtEl>
                                          <p:spTgt spid="16"/>
                                        </p:tgtEl>
                                        <p:attrNameLst>
                                          <p:attrName>fill.type</p:attrName>
                                        </p:attrNameLst>
                                      </p:cBhvr>
                                      <p:to>
                                        <p:strVal val="solid"/>
                                      </p:to>
                                    </p:set>
                                    <p:set>
                                      <p:cBhvr>
                                        <p:cTn id="42" dur="5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8"/>
                                        </p:tgtEl>
                                        <p:attrNameLst>
                                          <p:attrName>fillcolor</p:attrName>
                                        </p:attrNameLst>
                                      </p:cBhvr>
                                      <p:to>
                                        <a:srgbClr val="D99694"/>
                                      </p:to>
                                    </p:animClr>
                                    <p:set>
                                      <p:cBhvr>
                                        <p:cTn id="48" dur="500" fill="hold"/>
                                        <p:tgtEl>
                                          <p:spTgt spid="18"/>
                                        </p:tgtEl>
                                        <p:attrNameLst>
                                          <p:attrName>fill.type</p:attrName>
                                        </p:attrNameLst>
                                      </p:cBhvr>
                                      <p:to>
                                        <p:strVal val="solid"/>
                                      </p:to>
                                    </p:set>
                                    <p:set>
                                      <p:cBhvr>
                                        <p:cTn id="49"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 name="Freeform 2"/>
          <p:cNvSpPr/>
          <p:nvPr/>
        </p:nvSpPr>
        <p:spPr>
          <a:xfrm>
            <a:off x="16950082" y="5143500"/>
            <a:ext cx="1926226" cy="992006"/>
          </a:xfrm>
          <a:custGeom>
            <a:avLst/>
            <a:gdLst/>
            <a:ahLst/>
            <a:cxnLst/>
            <a:rect l="l" t="t" r="r" b="b"/>
            <a:pathLst>
              <a:path w="1926226" h="992006">
                <a:moveTo>
                  <a:pt x="0" y="0"/>
                </a:moveTo>
                <a:lnTo>
                  <a:pt x="1926226" y="0"/>
                </a:lnTo>
                <a:lnTo>
                  <a:pt x="1926226" y="992007"/>
                </a:lnTo>
                <a:lnTo>
                  <a:pt x="0" y="99200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640914" y="5582420"/>
            <a:ext cx="3009314" cy="1549797"/>
          </a:xfrm>
          <a:custGeom>
            <a:avLst/>
            <a:gdLst/>
            <a:ahLst/>
            <a:cxnLst/>
            <a:rect l="l" t="t" r="r" b="b"/>
            <a:pathLst>
              <a:path w="3009314" h="1549797">
                <a:moveTo>
                  <a:pt x="0" y="0"/>
                </a:moveTo>
                <a:lnTo>
                  <a:pt x="3009314" y="0"/>
                </a:lnTo>
                <a:lnTo>
                  <a:pt x="3009314" y="1549797"/>
                </a:lnTo>
                <a:lnTo>
                  <a:pt x="0" y="154979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7221690" y="501772"/>
            <a:ext cx="1231220" cy="634079"/>
          </a:xfrm>
          <a:custGeom>
            <a:avLst/>
            <a:gdLst/>
            <a:ahLst/>
            <a:cxnLst/>
            <a:rect l="l" t="t" r="r" b="b"/>
            <a:pathLst>
              <a:path w="1231220" h="634079">
                <a:moveTo>
                  <a:pt x="0" y="0"/>
                </a:moveTo>
                <a:lnTo>
                  <a:pt x="1231221" y="0"/>
                </a:lnTo>
                <a:lnTo>
                  <a:pt x="1231221" y="634079"/>
                </a:lnTo>
                <a:lnTo>
                  <a:pt x="0" y="63407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flipH="1">
            <a:off x="-236001" y="818812"/>
            <a:ext cx="2340854" cy="1205540"/>
          </a:xfrm>
          <a:custGeom>
            <a:avLst/>
            <a:gdLst/>
            <a:ahLst/>
            <a:cxnLst/>
            <a:rect l="l" t="t" r="r" b="b"/>
            <a:pathLst>
              <a:path w="2340854" h="1205540">
                <a:moveTo>
                  <a:pt x="2340854" y="0"/>
                </a:moveTo>
                <a:lnTo>
                  <a:pt x="0" y="0"/>
                </a:lnTo>
                <a:lnTo>
                  <a:pt x="0" y="1205539"/>
                </a:lnTo>
                <a:lnTo>
                  <a:pt x="2340854" y="1205539"/>
                </a:lnTo>
                <a:lnTo>
                  <a:pt x="234085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15012721" y="818812"/>
            <a:ext cx="2340854" cy="1205540"/>
          </a:xfrm>
          <a:custGeom>
            <a:avLst/>
            <a:gdLst/>
            <a:ahLst/>
            <a:cxnLst/>
            <a:rect l="l" t="t" r="r" b="b"/>
            <a:pathLst>
              <a:path w="2340854" h="1205540">
                <a:moveTo>
                  <a:pt x="0" y="0"/>
                </a:moveTo>
                <a:lnTo>
                  <a:pt x="2340853" y="0"/>
                </a:lnTo>
                <a:lnTo>
                  <a:pt x="2340853" y="1205539"/>
                </a:lnTo>
                <a:lnTo>
                  <a:pt x="0" y="12055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4" name="Rectangle: Rounded Corners 13">
            <a:extLst>
              <a:ext uri="{FF2B5EF4-FFF2-40B4-BE49-F238E27FC236}">
                <a16:creationId xmlns="" xmlns:a16="http://schemas.microsoft.com/office/drawing/2014/main" id="{33EB3462-5BD4-372A-E731-9D8CD845C781}"/>
              </a:ext>
            </a:extLst>
          </p:cNvPr>
          <p:cNvSpPr/>
          <p:nvPr/>
        </p:nvSpPr>
        <p:spPr>
          <a:xfrm>
            <a:off x="1833378" y="671572"/>
            <a:ext cx="14621246" cy="31942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400" b="1" noProof="1">
                <a:solidFill>
                  <a:schemeClr val="accent1">
                    <a:lumMod val="75000"/>
                  </a:schemeClr>
                </a:solidFill>
                <a:latin typeface="Arial" panose="020B0604020202020204" pitchFamily="34" charset="0"/>
                <a:cs typeface="Arial" panose="020B0604020202020204" pitchFamily="34" charset="0"/>
              </a:rPr>
              <a:t>Câu 2</a:t>
            </a:r>
            <a:r>
              <a:rPr lang="en-US" sz="4400" b="1" noProof="1" smtClean="0">
                <a:solidFill>
                  <a:schemeClr val="accent1">
                    <a:lumMod val="75000"/>
                  </a:schemeClr>
                </a:solidFill>
                <a:latin typeface="Arial" panose="020B0604020202020204" pitchFamily="34" charset="0"/>
                <a:cs typeface="Arial" panose="020B0604020202020204" pitchFamily="34" charset="0"/>
              </a:rPr>
              <a:t>:</a:t>
            </a:r>
            <a:r>
              <a:rPr lang="vi-VN" sz="4400" b="1" noProof="1" smtClean="0">
                <a:solidFill>
                  <a:schemeClr val="accent1">
                    <a:lumMod val="75000"/>
                  </a:schemeClr>
                </a:solidFill>
                <a:latin typeface="Arial" panose="020B0604020202020204" pitchFamily="34" charset="0"/>
                <a:cs typeface="Arial" panose="020B0604020202020204" pitchFamily="34" charset="0"/>
              </a:rPr>
              <a:t> </a:t>
            </a:r>
            <a:r>
              <a:rPr lang="vi-VN" sz="4400">
                <a:solidFill>
                  <a:schemeClr val="tx1"/>
                </a:solidFill>
                <a:latin typeface="Arial" panose="020B0604020202020204" pitchFamily="34" charset="0"/>
                <a:cs typeface="Arial" panose="020B0604020202020204" pitchFamily="34" charset="0"/>
              </a:rPr>
              <a:t>Để tìm kiếm một cụm từ chính xác trên Google, bạn nên sử dụng ký tự nào?</a:t>
            </a:r>
            <a:endParaRPr lang="vi-VN" sz="4400" noProof="1">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 xmlns:a16="http://schemas.microsoft.com/office/drawing/2014/main" id="{85447BF9-F9A2-0D42-268A-EA0DD5E28BE7}"/>
              </a:ext>
            </a:extLst>
          </p:cNvPr>
          <p:cNvSpPr/>
          <p:nvPr/>
        </p:nvSpPr>
        <p:spPr>
          <a:xfrm>
            <a:off x="1833378" y="4320714"/>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A. Dấu chấm hỏi (?)</a:t>
            </a:r>
            <a:endParaRPr lang="en-US" sz="440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 xmlns:a16="http://schemas.microsoft.com/office/drawing/2014/main" id="{F0496C0A-5B92-2E1B-76FF-1343DFF6494C}"/>
              </a:ext>
            </a:extLst>
          </p:cNvPr>
          <p:cNvSpPr/>
          <p:nvPr/>
        </p:nvSpPr>
        <p:spPr>
          <a:xfrm>
            <a:off x="1833378" y="7132217"/>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C. Dấu nháy kép (")</a:t>
            </a:r>
            <a:endParaRPr lang="en-US" sz="440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 xmlns:a16="http://schemas.microsoft.com/office/drawing/2014/main" id="{8FB873D6-8E91-6BA8-3DA3-B049A6C9C392}"/>
              </a:ext>
            </a:extLst>
          </p:cNvPr>
          <p:cNvSpPr/>
          <p:nvPr/>
        </p:nvSpPr>
        <p:spPr>
          <a:xfrm>
            <a:off x="9376490" y="4320714"/>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B. Ký tự gạch chân (_)</a:t>
            </a:r>
            <a:endParaRPr lang="en-US" sz="4400">
              <a:solidFill>
                <a:schemeClr val="tx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 xmlns:a16="http://schemas.microsoft.com/office/drawing/2014/main" id="{D94B37FE-0EB3-2990-79ED-D7B68D16873B}"/>
              </a:ext>
            </a:extLst>
          </p:cNvPr>
          <p:cNvSpPr/>
          <p:nvPr/>
        </p:nvSpPr>
        <p:spPr>
          <a:xfrm>
            <a:off x="9376490" y="7132217"/>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D. Dấu gạch ngang (-)</a:t>
            </a:r>
            <a:endParaRPr lang="en-US" sz="4400">
              <a:solidFill>
                <a:schemeClr val="tx1"/>
              </a:solidFill>
              <a:latin typeface="Arial" panose="020B0604020202020204" pitchFamily="34" charset="0"/>
              <a:cs typeface="Arial" panose="020B0604020202020204" pitchFamily="34" charset="0"/>
            </a:endParaRPr>
          </a:p>
        </p:txBody>
      </p:sp>
      <p:pic>
        <p:nvPicPr>
          <p:cNvPr id="19" name="Picture 2">
            <a:hlinkClick r:id="rId6" action="ppaction://hlinksldjump"/>
            <a:extLst>
              <a:ext uri="{FF2B5EF4-FFF2-40B4-BE49-F238E27FC236}">
                <a16:creationId xmlns="" xmlns:a16="http://schemas.microsoft.com/office/drawing/2014/main" id="{DA18BAD8-7A9F-5E63-C53C-35920D27118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931019" y="8953500"/>
            <a:ext cx="1325880" cy="1325880"/>
          </a:xfrm>
          <a:prstGeom prst="rect">
            <a:avLst/>
          </a:prstGeom>
        </p:spPr>
      </p:pic>
    </p:spTree>
    <p:extLst>
      <p:ext uri="{BB962C8B-B14F-4D97-AF65-F5344CB8AC3E}">
        <p14:creationId xmlns:p14="http://schemas.microsoft.com/office/powerpoint/2010/main" val="334199672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5"/>
                                        </p:tgtEl>
                                        <p:attrNameLst>
                                          <p:attrName>fillcolor</p:attrName>
                                        </p:attrNameLst>
                                      </p:cBhvr>
                                      <p:to>
                                        <a:srgbClr val="D99694"/>
                                      </p:to>
                                    </p:animClr>
                                    <p:set>
                                      <p:cBhvr>
                                        <p:cTn id="27" dur="500" fill="hold"/>
                                        <p:tgtEl>
                                          <p:spTgt spid="15"/>
                                        </p:tgtEl>
                                        <p:attrNameLst>
                                          <p:attrName>fill.type</p:attrName>
                                        </p:attrNameLst>
                                      </p:cBhvr>
                                      <p:to>
                                        <p:strVal val="solid"/>
                                      </p:to>
                                    </p:set>
                                    <p:set>
                                      <p:cBhvr>
                                        <p:cTn id="28"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7"/>
                                        </p:tgtEl>
                                        <p:attrNameLst>
                                          <p:attrName>fillcolor</p:attrName>
                                        </p:attrNameLst>
                                      </p:cBhvr>
                                      <p:to>
                                        <a:srgbClr val="D99694"/>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6"/>
                                        </p:tgtEl>
                                        <p:attrNameLst>
                                          <p:attrName>fillcolor</p:attrName>
                                        </p:attrNameLst>
                                      </p:cBhvr>
                                      <p:to>
                                        <a:srgbClr val="92D050"/>
                                      </p:to>
                                    </p:animClr>
                                    <p:set>
                                      <p:cBhvr>
                                        <p:cTn id="41" dur="500" fill="hold"/>
                                        <p:tgtEl>
                                          <p:spTgt spid="16"/>
                                        </p:tgtEl>
                                        <p:attrNameLst>
                                          <p:attrName>fill.type</p:attrName>
                                        </p:attrNameLst>
                                      </p:cBhvr>
                                      <p:to>
                                        <p:strVal val="solid"/>
                                      </p:to>
                                    </p:set>
                                    <p:set>
                                      <p:cBhvr>
                                        <p:cTn id="42" dur="5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8"/>
                                        </p:tgtEl>
                                        <p:attrNameLst>
                                          <p:attrName>fillcolor</p:attrName>
                                        </p:attrNameLst>
                                      </p:cBhvr>
                                      <p:to>
                                        <a:srgbClr val="D99694"/>
                                      </p:to>
                                    </p:animClr>
                                    <p:set>
                                      <p:cBhvr>
                                        <p:cTn id="48" dur="500" fill="hold"/>
                                        <p:tgtEl>
                                          <p:spTgt spid="18"/>
                                        </p:tgtEl>
                                        <p:attrNameLst>
                                          <p:attrName>fill.type</p:attrName>
                                        </p:attrNameLst>
                                      </p:cBhvr>
                                      <p:to>
                                        <p:strVal val="solid"/>
                                      </p:to>
                                    </p:set>
                                    <p:set>
                                      <p:cBhvr>
                                        <p:cTn id="49"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 name="Freeform 2"/>
          <p:cNvSpPr/>
          <p:nvPr/>
        </p:nvSpPr>
        <p:spPr>
          <a:xfrm>
            <a:off x="16950082" y="5143500"/>
            <a:ext cx="1926226" cy="992006"/>
          </a:xfrm>
          <a:custGeom>
            <a:avLst/>
            <a:gdLst/>
            <a:ahLst/>
            <a:cxnLst/>
            <a:rect l="l" t="t" r="r" b="b"/>
            <a:pathLst>
              <a:path w="1926226" h="992006">
                <a:moveTo>
                  <a:pt x="0" y="0"/>
                </a:moveTo>
                <a:lnTo>
                  <a:pt x="1926226" y="0"/>
                </a:lnTo>
                <a:lnTo>
                  <a:pt x="1926226" y="992007"/>
                </a:lnTo>
                <a:lnTo>
                  <a:pt x="0" y="99200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640914" y="5582420"/>
            <a:ext cx="3009314" cy="1549797"/>
          </a:xfrm>
          <a:custGeom>
            <a:avLst/>
            <a:gdLst/>
            <a:ahLst/>
            <a:cxnLst/>
            <a:rect l="l" t="t" r="r" b="b"/>
            <a:pathLst>
              <a:path w="3009314" h="1549797">
                <a:moveTo>
                  <a:pt x="0" y="0"/>
                </a:moveTo>
                <a:lnTo>
                  <a:pt x="3009314" y="0"/>
                </a:lnTo>
                <a:lnTo>
                  <a:pt x="3009314" y="1549797"/>
                </a:lnTo>
                <a:lnTo>
                  <a:pt x="0" y="154979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7221690" y="501772"/>
            <a:ext cx="1231220" cy="634079"/>
          </a:xfrm>
          <a:custGeom>
            <a:avLst/>
            <a:gdLst/>
            <a:ahLst/>
            <a:cxnLst/>
            <a:rect l="l" t="t" r="r" b="b"/>
            <a:pathLst>
              <a:path w="1231220" h="634079">
                <a:moveTo>
                  <a:pt x="0" y="0"/>
                </a:moveTo>
                <a:lnTo>
                  <a:pt x="1231221" y="0"/>
                </a:lnTo>
                <a:lnTo>
                  <a:pt x="1231221" y="634079"/>
                </a:lnTo>
                <a:lnTo>
                  <a:pt x="0" y="63407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flipH="1">
            <a:off x="-236001" y="818812"/>
            <a:ext cx="2340854" cy="1205540"/>
          </a:xfrm>
          <a:custGeom>
            <a:avLst/>
            <a:gdLst/>
            <a:ahLst/>
            <a:cxnLst/>
            <a:rect l="l" t="t" r="r" b="b"/>
            <a:pathLst>
              <a:path w="2340854" h="1205540">
                <a:moveTo>
                  <a:pt x="2340854" y="0"/>
                </a:moveTo>
                <a:lnTo>
                  <a:pt x="0" y="0"/>
                </a:lnTo>
                <a:lnTo>
                  <a:pt x="0" y="1205539"/>
                </a:lnTo>
                <a:lnTo>
                  <a:pt x="2340854" y="1205539"/>
                </a:lnTo>
                <a:lnTo>
                  <a:pt x="234085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15012721" y="818812"/>
            <a:ext cx="2340854" cy="1205540"/>
          </a:xfrm>
          <a:custGeom>
            <a:avLst/>
            <a:gdLst/>
            <a:ahLst/>
            <a:cxnLst/>
            <a:rect l="l" t="t" r="r" b="b"/>
            <a:pathLst>
              <a:path w="2340854" h="1205540">
                <a:moveTo>
                  <a:pt x="0" y="0"/>
                </a:moveTo>
                <a:lnTo>
                  <a:pt x="2340853" y="0"/>
                </a:lnTo>
                <a:lnTo>
                  <a:pt x="2340853" y="1205539"/>
                </a:lnTo>
                <a:lnTo>
                  <a:pt x="0" y="12055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4" name="Rectangle: Rounded Corners 13">
            <a:extLst>
              <a:ext uri="{FF2B5EF4-FFF2-40B4-BE49-F238E27FC236}">
                <a16:creationId xmlns="" xmlns:a16="http://schemas.microsoft.com/office/drawing/2014/main" id="{33EB3462-5BD4-372A-E731-9D8CD845C781}"/>
              </a:ext>
            </a:extLst>
          </p:cNvPr>
          <p:cNvSpPr/>
          <p:nvPr/>
        </p:nvSpPr>
        <p:spPr>
          <a:xfrm>
            <a:off x="1833378" y="671572"/>
            <a:ext cx="14621246" cy="31942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400" b="1" noProof="1" smtClean="0">
                <a:solidFill>
                  <a:schemeClr val="accent1">
                    <a:lumMod val="75000"/>
                  </a:schemeClr>
                </a:solidFill>
                <a:latin typeface="Arial" panose="020B0604020202020204" pitchFamily="34" charset="0"/>
                <a:cs typeface="Arial" panose="020B0604020202020204" pitchFamily="34" charset="0"/>
              </a:rPr>
              <a:t>Câu </a:t>
            </a:r>
            <a:r>
              <a:rPr lang="vi-VN" sz="4400" b="1" noProof="1">
                <a:solidFill>
                  <a:schemeClr val="accent1">
                    <a:lumMod val="75000"/>
                  </a:schemeClr>
                </a:solidFill>
                <a:latin typeface="Arial" panose="020B0604020202020204" pitchFamily="34" charset="0"/>
                <a:cs typeface="Arial" panose="020B0604020202020204" pitchFamily="34" charset="0"/>
              </a:rPr>
              <a:t>3</a:t>
            </a:r>
            <a:r>
              <a:rPr lang="en-US" sz="4400" b="1" noProof="1" smtClean="0">
                <a:solidFill>
                  <a:schemeClr val="accent1">
                    <a:lumMod val="75000"/>
                  </a:schemeClr>
                </a:solidFill>
                <a:latin typeface="Arial" panose="020B0604020202020204" pitchFamily="34" charset="0"/>
                <a:cs typeface="Arial" panose="020B0604020202020204" pitchFamily="34" charset="0"/>
              </a:rPr>
              <a:t>:</a:t>
            </a:r>
            <a:r>
              <a:rPr lang="vi-VN" sz="4400" b="1" noProof="1" smtClean="0">
                <a:solidFill>
                  <a:schemeClr val="accent1">
                    <a:lumMod val="75000"/>
                  </a:schemeClr>
                </a:solidFill>
                <a:latin typeface="Arial" panose="020B0604020202020204" pitchFamily="34" charset="0"/>
                <a:cs typeface="Arial" panose="020B0604020202020204" pitchFamily="34" charset="0"/>
              </a:rPr>
              <a:t> </a:t>
            </a:r>
            <a:r>
              <a:rPr lang="en-US" sz="4400">
                <a:solidFill>
                  <a:schemeClr val="tx1"/>
                </a:solidFill>
                <a:latin typeface="Arial" panose="020B0604020202020204" pitchFamily="34" charset="0"/>
                <a:cs typeface="Arial" panose="020B0604020202020204" pitchFamily="34" charset="0"/>
              </a:rPr>
              <a:t>Bạn muốn tìm kiếm các từ khóa tương đồng hoặc có nghĩa gần giống với từ khóa bạn nhập, bạn nên sử dụng toán tử nào</a:t>
            </a:r>
            <a:r>
              <a:rPr lang="en-US" sz="4400" smtClean="0">
                <a:solidFill>
                  <a:schemeClr val="tx1"/>
                </a:solidFill>
                <a:latin typeface="Arial" panose="020B0604020202020204" pitchFamily="34" charset="0"/>
                <a:cs typeface="Arial" panose="020B0604020202020204" pitchFamily="34" charset="0"/>
              </a:rPr>
              <a:t>?</a:t>
            </a:r>
            <a:endParaRPr lang="en-US" sz="440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 xmlns:a16="http://schemas.microsoft.com/office/drawing/2014/main" id="{85447BF9-F9A2-0D42-268A-EA0DD5E28BE7}"/>
              </a:ext>
            </a:extLst>
          </p:cNvPr>
          <p:cNvSpPr/>
          <p:nvPr/>
        </p:nvSpPr>
        <p:spPr>
          <a:xfrm>
            <a:off x="1833378" y="4320714"/>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a:solidFill>
                  <a:schemeClr val="tx1"/>
                </a:solidFill>
                <a:latin typeface="Arial" panose="020B0604020202020204" pitchFamily="34" charset="0"/>
                <a:cs typeface="Arial" panose="020B0604020202020204" pitchFamily="34" charset="0"/>
              </a:rPr>
              <a:t>A. </a:t>
            </a:r>
            <a:r>
              <a:rPr lang="nl-NL" sz="4400">
                <a:solidFill>
                  <a:schemeClr val="tx1"/>
                </a:solidFill>
                <a:latin typeface="Arial" panose="020B0604020202020204" pitchFamily="34" charset="0"/>
                <a:cs typeface="Arial" panose="020B0604020202020204" pitchFamily="34" charset="0"/>
              </a:rPr>
              <a:t>~ (ký tự gạch ngang)</a:t>
            </a:r>
            <a:endParaRPr lang="en-US" sz="440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 xmlns:a16="http://schemas.microsoft.com/office/drawing/2014/main" id="{F0496C0A-5B92-2E1B-76FF-1343DFF6494C}"/>
              </a:ext>
            </a:extLst>
          </p:cNvPr>
          <p:cNvSpPr/>
          <p:nvPr/>
        </p:nvSpPr>
        <p:spPr>
          <a:xfrm>
            <a:off x="1833378" y="7132217"/>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a:solidFill>
                  <a:schemeClr val="tx1"/>
                </a:solidFill>
                <a:latin typeface="Arial" panose="020B0604020202020204" pitchFamily="34" charset="0"/>
                <a:cs typeface="Arial" panose="020B0604020202020204" pitchFamily="34" charset="0"/>
              </a:rPr>
              <a:t>C. </a:t>
            </a:r>
            <a:r>
              <a:rPr lang="nl-NL" sz="4400">
                <a:solidFill>
                  <a:schemeClr val="tx1"/>
                </a:solidFill>
                <a:latin typeface="Arial" panose="020B0604020202020204" pitchFamily="34" charset="0"/>
                <a:cs typeface="Arial" panose="020B0604020202020204" pitchFamily="34" charset="0"/>
              </a:rPr>
              <a:t>^ (ký tự mũ)</a:t>
            </a:r>
            <a:endParaRPr lang="en-US" sz="440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 xmlns:a16="http://schemas.microsoft.com/office/drawing/2014/main" id="{8FB873D6-8E91-6BA8-3DA3-B049A6C9C392}"/>
              </a:ext>
            </a:extLst>
          </p:cNvPr>
          <p:cNvSpPr/>
          <p:nvPr/>
        </p:nvSpPr>
        <p:spPr>
          <a:xfrm>
            <a:off x="9376490" y="4320714"/>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a:solidFill>
                  <a:schemeClr val="tx1"/>
                </a:solidFill>
                <a:latin typeface="Arial" panose="020B0604020202020204" pitchFamily="34" charset="0"/>
                <a:cs typeface="Arial" panose="020B0604020202020204" pitchFamily="34" charset="0"/>
              </a:rPr>
              <a:t>B. </a:t>
            </a:r>
            <a:r>
              <a:rPr lang="nl-NL" sz="4400">
                <a:solidFill>
                  <a:schemeClr val="tx1"/>
                </a:solidFill>
                <a:latin typeface="Arial" panose="020B0604020202020204" pitchFamily="34" charset="0"/>
                <a:cs typeface="Arial" panose="020B0604020202020204" pitchFamily="34" charset="0"/>
              </a:rPr>
              <a:t>* (ký tự sao)</a:t>
            </a:r>
            <a:endParaRPr lang="en-US" sz="4400">
              <a:solidFill>
                <a:schemeClr val="tx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 xmlns:a16="http://schemas.microsoft.com/office/drawing/2014/main" id="{D94B37FE-0EB3-2990-79ED-D7B68D16873B}"/>
              </a:ext>
            </a:extLst>
          </p:cNvPr>
          <p:cNvSpPr/>
          <p:nvPr/>
        </p:nvSpPr>
        <p:spPr>
          <a:xfrm>
            <a:off x="9376490" y="7132217"/>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a:solidFill>
                  <a:schemeClr val="tx1"/>
                </a:solidFill>
                <a:latin typeface="Arial" panose="020B0604020202020204" pitchFamily="34" charset="0"/>
                <a:cs typeface="Arial" panose="020B0604020202020204" pitchFamily="34" charset="0"/>
              </a:rPr>
              <a:t>D. </a:t>
            </a:r>
            <a:r>
              <a:rPr lang="nl-NL" sz="4400">
                <a:solidFill>
                  <a:schemeClr val="tx1"/>
                </a:solidFill>
                <a:latin typeface="Arial" panose="020B0604020202020204" pitchFamily="34" charset="0"/>
                <a:cs typeface="Arial" panose="020B0604020202020204" pitchFamily="34" charset="0"/>
              </a:rPr>
              <a:t>+ (ký tự cộng)</a:t>
            </a:r>
            <a:endParaRPr lang="en-US" sz="4400">
              <a:solidFill>
                <a:schemeClr val="tx1"/>
              </a:solidFill>
              <a:latin typeface="Arial" panose="020B0604020202020204" pitchFamily="34" charset="0"/>
              <a:cs typeface="Arial" panose="020B0604020202020204" pitchFamily="34" charset="0"/>
            </a:endParaRPr>
          </a:p>
        </p:txBody>
      </p:sp>
      <p:pic>
        <p:nvPicPr>
          <p:cNvPr id="19" name="Picture 2">
            <a:hlinkClick r:id="rId6" action="ppaction://hlinksldjump"/>
            <a:extLst>
              <a:ext uri="{FF2B5EF4-FFF2-40B4-BE49-F238E27FC236}">
                <a16:creationId xmlns="" xmlns:a16="http://schemas.microsoft.com/office/drawing/2014/main" id="{DA18BAD8-7A9F-5E63-C53C-35920D27118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931019" y="8953500"/>
            <a:ext cx="1325880" cy="1325880"/>
          </a:xfrm>
          <a:prstGeom prst="rect">
            <a:avLst/>
          </a:prstGeom>
        </p:spPr>
      </p:pic>
    </p:spTree>
    <p:extLst>
      <p:ext uri="{BB962C8B-B14F-4D97-AF65-F5344CB8AC3E}">
        <p14:creationId xmlns:p14="http://schemas.microsoft.com/office/powerpoint/2010/main" val="71934349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5"/>
                                        </p:tgtEl>
                                        <p:attrNameLst>
                                          <p:attrName>fillcolor</p:attrName>
                                        </p:attrNameLst>
                                      </p:cBhvr>
                                      <p:to>
                                        <a:srgbClr val="D99694"/>
                                      </p:to>
                                    </p:animClr>
                                    <p:set>
                                      <p:cBhvr>
                                        <p:cTn id="27" dur="500" fill="hold"/>
                                        <p:tgtEl>
                                          <p:spTgt spid="15"/>
                                        </p:tgtEl>
                                        <p:attrNameLst>
                                          <p:attrName>fill.type</p:attrName>
                                        </p:attrNameLst>
                                      </p:cBhvr>
                                      <p:to>
                                        <p:strVal val="solid"/>
                                      </p:to>
                                    </p:set>
                                    <p:set>
                                      <p:cBhvr>
                                        <p:cTn id="28"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7"/>
                                        </p:tgtEl>
                                        <p:attrNameLst>
                                          <p:attrName>fillcolor</p:attrName>
                                        </p:attrNameLst>
                                      </p:cBhvr>
                                      <p:to>
                                        <a:srgbClr val="92D050"/>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6"/>
                                        </p:tgtEl>
                                        <p:attrNameLst>
                                          <p:attrName>fillcolor</p:attrName>
                                        </p:attrNameLst>
                                      </p:cBhvr>
                                      <p:to>
                                        <a:srgbClr val="D99694"/>
                                      </p:to>
                                    </p:animClr>
                                    <p:set>
                                      <p:cBhvr>
                                        <p:cTn id="41" dur="500" fill="hold"/>
                                        <p:tgtEl>
                                          <p:spTgt spid="16"/>
                                        </p:tgtEl>
                                        <p:attrNameLst>
                                          <p:attrName>fill.type</p:attrName>
                                        </p:attrNameLst>
                                      </p:cBhvr>
                                      <p:to>
                                        <p:strVal val="solid"/>
                                      </p:to>
                                    </p:set>
                                    <p:set>
                                      <p:cBhvr>
                                        <p:cTn id="42" dur="5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8"/>
                                        </p:tgtEl>
                                        <p:attrNameLst>
                                          <p:attrName>fillcolor</p:attrName>
                                        </p:attrNameLst>
                                      </p:cBhvr>
                                      <p:to>
                                        <a:srgbClr val="D99694"/>
                                      </p:to>
                                    </p:animClr>
                                    <p:set>
                                      <p:cBhvr>
                                        <p:cTn id="48" dur="500" fill="hold"/>
                                        <p:tgtEl>
                                          <p:spTgt spid="18"/>
                                        </p:tgtEl>
                                        <p:attrNameLst>
                                          <p:attrName>fill.type</p:attrName>
                                        </p:attrNameLst>
                                      </p:cBhvr>
                                      <p:to>
                                        <p:strVal val="solid"/>
                                      </p:to>
                                    </p:set>
                                    <p:set>
                                      <p:cBhvr>
                                        <p:cTn id="49"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4"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 name="Freeform 2"/>
          <p:cNvSpPr/>
          <p:nvPr/>
        </p:nvSpPr>
        <p:spPr>
          <a:xfrm>
            <a:off x="16950082" y="5143500"/>
            <a:ext cx="1926226" cy="992006"/>
          </a:xfrm>
          <a:custGeom>
            <a:avLst/>
            <a:gdLst/>
            <a:ahLst/>
            <a:cxnLst/>
            <a:rect l="l" t="t" r="r" b="b"/>
            <a:pathLst>
              <a:path w="1926226" h="992006">
                <a:moveTo>
                  <a:pt x="0" y="0"/>
                </a:moveTo>
                <a:lnTo>
                  <a:pt x="1926226" y="0"/>
                </a:lnTo>
                <a:lnTo>
                  <a:pt x="1926226" y="992007"/>
                </a:lnTo>
                <a:lnTo>
                  <a:pt x="0" y="99200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640914" y="5582420"/>
            <a:ext cx="3009314" cy="1549797"/>
          </a:xfrm>
          <a:custGeom>
            <a:avLst/>
            <a:gdLst/>
            <a:ahLst/>
            <a:cxnLst/>
            <a:rect l="l" t="t" r="r" b="b"/>
            <a:pathLst>
              <a:path w="3009314" h="1549797">
                <a:moveTo>
                  <a:pt x="0" y="0"/>
                </a:moveTo>
                <a:lnTo>
                  <a:pt x="3009314" y="0"/>
                </a:lnTo>
                <a:lnTo>
                  <a:pt x="3009314" y="1549797"/>
                </a:lnTo>
                <a:lnTo>
                  <a:pt x="0" y="154979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7221690" y="501772"/>
            <a:ext cx="1231220" cy="634079"/>
          </a:xfrm>
          <a:custGeom>
            <a:avLst/>
            <a:gdLst/>
            <a:ahLst/>
            <a:cxnLst/>
            <a:rect l="l" t="t" r="r" b="b"/>
            <a:pathLst>
              <a:path w="1231220" h="634079">
                <a:moveTo>
                  <a:pt x="0" y="0"/>
                </a:moveTo>
                <a:lnTo>
                  <a:pt x="1231221" y="0"/>
                </a:lnTo>
                <a:lnTo>
                  <a:pt x="1231221" y="634079"/>
                </a:lnTo>
                <a:lnTo>
                  <a:pt x="0" y="63407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flipH="1">
            <a:off x="-236001" y="818812"/>
            <a:ext cx="2340854" cy="1205540"/>
          </a:xfrm>
          <a:custGeom>
            <a:avLst/>
            <a:gdLst/>
            <a:ahLst/>
            <a:cxnLst/>
            <a:rect l="l" t="t" r="r" b="b"/>
            <a:pathLst>
              <a:path w="2340854" h="1205540">
                <a:moveTo>
                  <a:pt x="2340854" y="0"/>
                </a:moveTo>
                <a:lnTo>
                  <a:pt x="0" y="0"/>
                </a:lnTo>
                <a:lnTo>
                  <a:pt x="0" y="1205539"/>
                </a:lnTo>
                <a:lnTo>
                  <a:pt x="2340854" y="1205539"/>
                </a:lnTo>
                <a:lnTo>
                  <a:pt x="234085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15012721" y="818812"/>
            <a:ext cx="2340854" cy="1205540"/>
          </a:xfrm>
          <a:custGeom>
            <a:avLst/>
            <a:gdLst/>
            <a:ahLst/>
            <a:cxnLst/>
            <a:rect l="l" t="t" r="r" b="b"/>
            <a:pathLst>
              <a:path w="2340854" h="1205540">
                <a:moveTo>
                  <a:pt x="0" y="0"/>
                </a:moveTo>
                <a:lnTo>
                  <a:pt x="2340853" y="0"/>
                </a:lnTo>
                <a:lnTo>
                  <a:pt x="2340853" y="1205539"/>
                </a:lnTo>
                <a:lnTo>
                  <a:pt x="0" y="12055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4" name="Rectangle: Rounded Corners 13">
            <a:extLst>
              <a:ext uri="{FF2B5EF4-FFF2-40B4-BE49-F238E27FC236}">
                <a16:creationId xmlns="" xmlns:a16="http://schemas.microsoft.com/office/drawing/2014/main" id="{33EB3462-5BD4-372A-E731-9D8CD845C781}"/>
              </a:ext>
            </a:extLst>
          </p:cNvPr>
          <p:cNvSpPr/>
          <p:nvPr/>
        </p:nvSpPr>
        <p:spPr>
          <a:xfrm>
            <a:off x="1833378" y="671572"/>
            <a:ext cx="14621246" cy="31942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400" b="1" noProof="1">
                <a:solidFill>
                  <a:schemeClr val="accent1">
                    <a:lumMod val="75000"/>
                  </a:schemeClr>
                </a:solidFill>
                <a:latin typeface="Arial" panose="020B0604020202020204" pitchFamily="34" charset="0"/>
                <a:cs typeface="Arial" panose="020B0604020202020204" pitchFamily="34" charset="0"/>
              </a:rPr>
              <a:t>Câu </a:t>
            </a:r>
            <a:r>
              <a:rPr lang="en-US" sz="4400" b="1" noProof="1" smtClean="0">
                <a:solidFill>
                  <a:schemeClr val="accent1">
                    <a:lumMod val="75000"/>
                  </a:schemeClr>
                </a:solidFill>
                <a:latin typeface="Arial" panose="020B0604020202020204" pitchFamily="34" charset="0"/>
                <a:cs typeface="Arial" panose="020B0604020202020204" pitchFamily="34" charset="0"/>
              </a:rPr>
              <a:t>4:</a:t>
            </a:r>
            <a:r>
              <a:rPr lang="vi-VN" sz="4400" b="1" noProof="1" smtClean="0">
                <a:solidFill>
                  <a:schemeClr val="accent1">
                    <a:lumMod val="75000"/>
                  </a:schemeClr>
                </a:solidFill>
                <a:latin typeface="Arial" panose="020B0604020202020204" pitchFamily="34" charset="0"/>
                <a:cs typeface="Arial" panose="020B0604020202020204" pitchFamily="34" charset="0"/>
              </a:rPr>
              <a:t> </a:t>
            </a:r>
            <a:r>
              <a:rPr lang="nl-NL" sz="4400">
                <a:solidFill>
                  <a:schemeClr val="tx1"/>
                </a:solidFill>
                <a:latin typeface="Arial" panose="020B0604020202020204" pitchFamily="34" charset="0"/>
                <a:cs typeface="Arial" panose="020B0604020202020204" pitchFamily="34" charset="0"/>
              </a:rPr>
              <a:t>Bạn muốn loại bỏ kết quả tìm kiếm có chứa một từ khóa cụ thể, bạn sẽ sử dụng toán tử nào</a:t>
            </a:r>
            <a:r>
              <a:rPr lang="nl-NL" sz="4400" smtClean="0">
                <a:solidFill>
                  <a:schemeClr val="tx1"/>
                </a:solidFill>
                <a:latin typeface="Arial" panose="020B0604020202020204" pitchFamily="34" charset="0"/>
                <a:cs typeface="Arial" panose="020B0604020202020204" pitchFamily="34" charset="0"/>
              </a:rPr>
              <a:t>?</a:t>
            </a:r>
            <a:endParaRPr lang="en-US" sz="440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 xmlns:a16="http://schemas.microsoft.com/office/drawing/2014/main" id="{85447BF9-F9A2-0D42-268A-EA0DD5E28BE7}"/>
              </a:ext>
            </a:extLst>
          </p:cNvPr>
          <p:cNvSpPr/>
          <p:nvPr/>
        </p:nvSpPr>
        <p:spPr>
          <a:xfrm>
            <a:off x="1833378" y="4320714"/>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A. </a:t>
            </a:r>
            <a:r>
              <a:rPr lang="nl-NL" sz="4400">
                <a:solidFill>
                  <a:schemeClr val="tx1"/>
                </a:solidFill>
                <a:latin typeface="Arial" panose="020B0604020202020204" pitchFamily="34" charset="0"/>
                <a:cs typeface="Arial" panose="020B0604020202020204" pitchFamily="34" charset="0"/>
              </a:rPr>
              <a:t>! (dấu chấm than)</a:t>
            </a:r>
            <a:endParaRPr lang="en-US" sz="440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 xmlns:a16="http://schemas.microsoft.com/office/drawing/2014/main" id="{F0496C0A-5B92-2E1B-76FF-1343DFF6494C}"/>
              </a:ext>
            </a:extLst>
          </p:cNvPr>
          <p:cNvSpPr/>
          <p:nvPr/>
        </p:nvSpPr>
        <p:spPr>
          <a:xfrm>
            <a:off x="1833378" y="7132217"/>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a:solidFill>
                  <a:schemeClr val="tx1"/>
                </a:solidFill>
                <a:latin typeface="Arial" panose="020B0604020202020204" pitchFamily="34" charset="0"/>
                <a:cs typeface="Arial" panose="020B0604020202020204" pitchFamily="34" charset="0"/>
              </a:rPr>
              <a:t>C. </a:t>
            </a:r>
            <a:r>
              <a:rPr lang="en-US" sz="4400">
                <a:solidFill>
                  <a:schemeClr val="tx1"/>
                </a:solidFill>
                <a:latin typeface="Arial" panose="020B0604020202020204" pitchFamily="34" charset="0"/>
                <a:cs typeface="Arial" panose="020B0604020202020204" pitchFamily="34" charset="0"/>
              </a:rPr>
              <a:t>@ (ký tự </a:t>
            </a:r>
            <a:r>
              <a:rPr lang="en-US" sz="4400" smtClean="0">
                <a:solidFill>
                  <a:schemeClr val="tx1"/>
                </a:solidFill>
                <a:latin typeface="Arial" panose="020B0604020202020204" pitchFamily="34" charset="0"/>
                <a:cs typeface="Arial" panose="020B0604020202020204" pitchFamily="34" charset="0"/>
              </a:rPr>
              <a:t>a</a:t>
            </a:r>
            <a:r>
              <a:rPr lang="vi-VN" sz="4400" smtClean="0">
                <a:solidFill>
                  <a:schemeClr val="tx1"/>
                </a:solidFill>
                <a:latin typeface="Arial" panose="020B0604020202020204" pitchFamily="34" charset="0"/>
                <a:cs typeface="Arial" panose="020B0604020202020204" pitchFamily="34" charset="0"/>
              </a:rPr>
              <a:t> còng</a:t>
            </a:r>
            <a:r>
              <a:rPr lang="en-US" sz="4400" smtClean="0">
                <a:solidFill>
                  <a:schemeClr val="tx1"/>
                </a:solidFill>
                <a:latin typeface="Arial" panose="020B0604020202020204" pitchFamily="34" charset="0"/>
                <a:cs typeface="Arial" panose="020B0604020202020204" pitchFamily="34" charset="0"/>
              </a:rPr>
              <a:t>)</a:t>
            </a:r>
            <a:endParaRPr lang="en-US" sz="440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 xmlns:a16="http://schemas.microsoft.com/office/drawing/2014/main" id="{8FB873D6-8E91-6BA8-3DA3-B049A6C9C392}"/>
              </a:ext>
            </a:extLst>
          </p:cNvPr>
          <p:cNvSpPr/>
          <p:nvPr/>
        </p:nvSpPr>
        <p:spPr>
          <a:xfrm>
            <a:off x="9376490" y="4320714"/>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B. </a:t>
            </a:r>
            <a:r>
              <a:rPr lang="en-US" sz="4400">
                <a:solidFill>
                  <a:schemeClr val="tx1"/>
                </a:solidFill>
                <a:latin typeface="Arial" panose="020B0604020202020204" pitchFamily="34" charset="0"/>
                <a:cs typeface="Arial" panose="020B0604020202020204" pitchFamily="34" charset="0"/>
              </a:rPr>
              <a:t># (ký tự thăng)</a:t>
            </a:r>
          </a:p>
        </p:txBody>
      </p:sp>
      <p:sp>
        <p:nvSpPr>
          <p:cNvPr id="18" name="Rectangle: Rounded Corners 17">
            <a:extLst>
              <a:ext uri="{FF2B5EF4-FFF2-40B4-BE49-F238E27FC236}">
                <a16:creationId xmlns="" xmlns:a16="http://schemas.microsoft.com/office/drawing/2014/main" id="{D94B37FE-0EB3-2990-79ED-D7B68D16873B}"/>
              </a:ext>
            </a:extLst>
          </p:cNvPr>
          <p:cNvSpPr/>
          <p:nvPr/>
        </p:nvSpPr>
        <p:spPr>
          <a:xfrm>
            <a:off x="9376490" y="7132217"/>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a:solidFill>
                  <a:schemeClr val="tx1"/>
                </a:solidFill>
                <a:latin typeface="Arial" panose="020B0604020202020204" pitchFamily="34" charset="0"/>
                <a:cs typeface="Arial" panose="020B0604020202020204" pitchFamily="34" charset="0"/>
              </a:rPr>
              <a:t>D. </a:t>
            </a:r>
            <a:r>
              <a:rPr lang="nl-NL" sz="4400">
                <a:solidFill>
                  <a:schemeClr val="tx1"/>
                </a:solidFill>
                <a:latin typeface="Arial" panose="020B0604020202020204" pitchFamily="34" charset="0"/>
                <a:cs typeface="Arial" panose="020B0604020202020204" pitchFamily="34" charset="0"/>
              </a:rPr>
              <a:t>- (dấu trừ)</a:t>
            </a:r>
            <a:endParaRPr lang="en-US" sz="4400">
              <a:solidFill>
                <a:schemeClr val="tx1"/>
              </a:solidFill>
              <a:latin typeface="Arial" panose="020B0604020202020204" pitchFamily="34" charset="0"/>
              <a:cs typeface="Arial" panose="020B0604020202020204" pitchFamily="34" charset="0"/>
            </a:endParaRPr>
          </a:p>
        </p:txBody>
      </p:sp>
      <p:pic>
        <p:nvPicPr>
          <p:cNvPr id="19" name="Picture 2">
            <a:hlinkClick r:id="rId6" action="ppaction://hlinksldjump"/>
            <a:extLst>
              <a:ext uri="{FF2B5EF4-FFF2-40B4-BE49-F238E27FC236}">
                <a16:creationId xmlns="" xmlns:a16="http://schemas.microsoft.com/office/drawing/2014/main" id="{DA18BAD8-7A9F-5E63-C53C-35920D27118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931019" y="8953500"/>
            <a:ext cx="1325880" cy="1325880"/>
          </a:xfrm>
          <a:prstGeom prst="rect">
            <a:avLst/>
          </a:prstGeom>
        </p:spPr>
      </p:pic>
    </p:spTree>
    <p:extLst>
      <p:ext uri="{BB962C8B-B14F-4D97-AF65-F5344CB8AC3E}">
        <p14:creationId xmlns:p14="http://schemas.microsoft.com/office/powerpoint/2010/main" val="407501731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5"/>
                                        </p:tgtEl>
                                        <p:attrNameLst>
                                          <p:attrName>fillcolor</p:attrName>
                                        </p:attrNameLst>
                                      </p:cBhvr>
                                      <p:to>
                                        <a:srgbClr val="D99694"/>
                                      </p:to>
                                    </p:animClr>
                                    <p:set>
                                      <p:cBhvr>
                                        <p:cTn id="27" dur="500" fill="hold"/>
                                        <p:tgtEl>
                                          <p:spTgt spid="15"/>
                                        </p:tgtEl>
                                        <p:attrNameLst>
                                          <p:attrName>fill.type</p:attrName>
                                        </p:attrNameLst>
                                      </p:cBhvr>
                                      <p:to>
                                        <p:strVal val="solid"/>
                                      </p:to>
                                    </p:set>
                                    <p:set>
                                      <p:cBhvr>
                                        <p:cTn id="28"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7"/>
                                        </p:tgtEl>
                                        <p:attrNameLst>
                                          <p:attrName>fillcolor</p:attrName>
                                        </p:attrNameLst>
                                      </p:cBhvr>
                                      <p:to>
                                        <a:srgbClr val="92D050"/>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6"/>
                                        </p:tgtEl>
                                        <p:attrNameLst>
                                          <p:attrName>fillcolor</p:attrName>
                                        </p:attrNameLst>
                                      </p:cBhvr>
                                      <p:to>
                                        <a:srgbClr val="D99694"/>
                                      </p:to>
                                    </p:animClr>
                                    <p:set>
                                      <p:cBhvr>
                                        <p:cTn id="41" dur="500" fill="hold"/>
                                        <p:tgtEl>
                                          <p:spTgt spid="16"/>
                                        </p:tgtEl>
                                        <p:attrNameLst>
                                          <p:attrName>fill.type</p:attrName>
                                        </p:attrNameLst>
                                      </p:cBhvr>
                                      <p:to>
                                        <p:strVal val="solid"/>
                                      </p:to>
                                    </p:set>
                                    <p:set>
                                      <p:cBhvr>
                                        <p:cTn id="42" dur="5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8"/>
                                        </p:tgtEl>
                                        <p:attrNameLst>
                                          <p:attrName>fillcolor</p:attrName>
                                        </p:attrNameLst>
                                      </p:cBhvr>
                                      <p:to>
                                        <a:srgbClr val="92D050"/>
                                      </p:to>
                                    </p:animClr>
                                    <p:set>
                                      <p:cBhvr>
                                        <p:cTn id="48" dur="500" fill="hold"/>
                                        <p:tgtEl>
                                          <p:spTgt spid="18"/>
                                        </p:tgtEl>
                                        <p:attrNameLst>
                                          <p:attrName>fill.type</p:attrName>
                                        </p:attrNameLst>
                                      </p:cBhvr>
                                      <p:to>
                                        <p:strVal val="solid"/>
                                      </p:to>
                                    </p:set>
                                    <p:set>
                                      <p:cBhvr>
                                        <p:cTn id="49"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4" grpId="0" animBg="1"/>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 name="Freeform 2"/>
          <p:cNvSpPr/>
          <p:nvPr/>
        </p:nvSpPr>
        <p:spPr>
          <a:xfrm>
            <a:off x="16950082" y="5143500"/>
            <a:ext cx="1926226" cy="992006"/>
          </a:xfrm>
          <a:custGeom>
            <a:avLst/>
            <a:gdLst/>
            <a:ahLst/>
            <a:cxnLst/>
            <a:rect l="l" t="t" r="r" b="b"/>
            <a:pathLst>
              <a:path w="1926226" h="992006">
                <a:moveTo>
                  <a:pt x="0" y="0"/>
                </a:moveTo>
                <a:lnTo>
                  <a:pt x="1926226" y="0"/>
                </a:lnTo>
                <a:lnTo>
                  <a:pt x="1926226" y="992007"/>
                </a:lnTo>
                <a:lnTo>
                  <a:pt x="0" y="99200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640914" y="5582420"/>
            <a:ext cx="3009314" cy="1549797"/>
          </a:xfrm>
          <a:custGeom>
            <a:avLst/>
            <a:gdLst/>
            <a:ahLst/>
            <a:cxnLst/>
            <a:rect l="l" t="t" r="r" b="b"/>
            <a:pathLst>
              <a:path w="3009314" h="1549797">
                <a:moveTo>
                  <a:pt x="0" y="0"/>
                </a:moveTo>
                <a:lnTo>
                  <a:pt x="3009314" y="0"/>
                </a:lnTo>
                <a:lnTo>
                  <a:pt x="3009314" y="1549797"/>
                </a:lnTo>
                <a:lnTo>
                  <a:pt x="0" y="154979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7221690" y="501772"/>
            <a:ext cx="1231220" cy="634079"/>
          </a:xfrm>
          <a:custGeom>
            <a:avLst/>
            <a:gdLst/>
            <a:ahLst/>
            <a:cxnLst/>
            <a:rect l="l" t="t" r="r" b="b"/>
            <a:pathLst>
              <a:path w="1231220" h="634079">
                <a:moveTo>
                  <a:pt x="0" y="0"/>
                </a:moveTo>
                <a:lnTo>
                  <a:pt x="1231221" y="0"/>
                </a:lnTo>
                <a:lnTo>
                  <a:pt x="1231221" y="634079"/>
                </a:lnTo>
                <a:lnTo>
                  <a:pt x="0" y="63407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flipH="1">
            <a:off x="-236001" y="818812"/>
            <a:ext cx="2340854" cy="1205540"/>
          </a:xfrm>
          <a:custGeom>
            <a:avLst/>
            <a:gdLst/>
            <a:ahLst/>
            <a:cxnLst/>
            <a:rect l="l" t="t" r="r" b="b"/>
            <a:pathLst>
              <a:path w="2340854" h="1205540">
                <a:moveTo>
                  <a:pt x="2340854" y="0"/>
                </a:moveTo>
                <a:lnTo>
                  <a:pt x="0" y="0"/>
                </a:lnTo>
                <a:lnTo>
                  <a:pt x="0" y="1205539"/>
                </a:lnTo>
                <a:lnTo>
                  <a:pt x="2340854" y="1205539"/>
                </a:lnTo>
                <a:lnTo>
                  <a:pt x="234085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15012721" y="818812"/>
            <a:ext cx="2340854" cy="1205540"/>
          </a:xfrm>
          <a:custGeom>
            <a:avLst/>
            <a:gdLst/>
            <a:ahLst/>
            <a:cxnLst/>
            <a:rect l="l" t="t" r="r" b="b"/>
            <a:pathLst>
              <a:path w="2340854" h="1205540">
                <a:moveTo>
                  <a:pt x="0" y="0"/>
                </a:moveTo>
                <a:lnTo>
                  <a:pt x="2340853" y="0"/>
                </a:lnTo>
                <a:lnTo>
                  <a:pt x="2340853" y="1205539"/>
                </a:lnTo>
                <a:lnTo>
                  <a:pt x="0" y="12055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4" name="Rectangle: Rounded Corners 13">
            <a:extLst>
              <a:ext uri="{FF2B5EF4-FFF2-40B4-BE49-F238E27FC236}">
                <a16:creationId xmlns="" xmlns:a16="http://schemas.microsoft.com/office/drawing/2014/main" id="{33EB3462-5BD4-372A-E731-9D8CD845C781}"/>
              </a:ext>
            </a:extLst>
          </p:cNvPr>
          <p:cNvSpPr/>
          <p:nvPr/>
        </p:nvSpPr>
        <p:spPr>
          <a:xfrm>
            <a:off x="1833378" y="671572"/>
            <a:ext cx="14621246" cy="31942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chemeClr val="accent1">
                    <a:lumMod val="75000"/>
                  </a:schemeClr>
                </a:solidFill>
                <a:latin typeface="Arial" panose="020B0604020202020204" pitchFamily="34" charset="0"/>
                <a:cs typeface="Arial" panose="020B0604020202020204" pitchFamily="34" charset="0"/>
              </a:rPr>
              <a:t>Câu </a:t>
            </a:r>
            <a:r>
              <a:rPr lang="vi-VN" sz="4400" b="1" noProof="1" smtClean="0">
                <a:solidFill>
                  <a:schemeClr val="accent1">
                    <a:lumMod val="75000"/>
                  </a:schemeClr>
                </a:solidFill>
                <a:latin typeface="Arial" panose="020B0604020202020204" pitchFamily="34" charset="0"/>
                <a:cs typeface="Arial" panose="020B0604020202020204" pitchFamily="34" charset="0"/>
              </a:rPr>
              <a:t>5</a:t>
            </a:r>
            <a:r>
              <a:rPr lang="en-US" sz="4400" b="1" noProof="1" smtClean="0">
                <a:solidFill>
                  <a:schemeClr val="accent1">
                    <a:lumMod val="75000"/>
                  </a:schemeClr>
                </a:solidFill>
                <a:latin typeface="Arial" panose="020B0604020202020204" pitchFamily="34" charset="0"/>
                <a:cs typeface="Arial" panose="020B0604020202020204" pitchFamily="34" charset="0"/>
              </a:rPr>
              <a:t>:</a:t>
            </a:r>
            <a:r>
              <a:rPr lang="vi-VN" sz="4400" b="1" noProof="1" smtClean="0">
                <a:solidFill>
                  <a:schemeClr val="accent1">
                    <a:lumMod val="75000"/>
                  </a:schemeClr>
                </a:solidFill>
                <a:latin typeface="Arial" panose="020B0604020202020204" pitchFamily="34" charset="0"/>
                <a:cs typeface="Arial" panose="020B0604020202020204" pitchFamily="34" charset="0"/>
              </a:rPr>
              <a:t> </a:t>
            </a:r>
            <a:r>
              <a:rPr lang="en-US" sz="4400">
                <a:solidFill>
                  <a:schemeClr val="tx1"/>
                </a:solidFill>
                <a:latin typeface="Arial" panose="020B0604020202020204" pitchFamily="34" charset="0"/>
                <a:cs typeface="Arial" panose="020B0604020202020204" pitchFamily="34" charset="0"/>
              </a:rPr>
              <a:t>Để tìm kiếm thông tin trên Google bằng giọng nói, bạn có thể sử dụng ứng dụng nào trên điện thoại </a:t>
            </a:r>
            <a:endParaRPr lang="vi-VN" sz="4400" smtClean="0">
              <a:solidFill>
                <a:schemeClr val="tx1"/>
              </a:solidFill>
              <a:latin typeface="Arial" panose="020B0604020202020204" pitchFamily="34" charset="0"/>
              <a:cs typeface="Arial" panose="020B0604020202020204" pitchFamily="34" charset="0"/>
            </a:endParaRPr>
          </a:p>
          <a:p>
            <a:pPr algn="ctr">
              <a:lnSpc>
                <a:spcPct val="150000"/>
              </a:lnSpc>
            </a:pPr>
            <a:r>
              <a:rPr lang="en-US" sz="4400" smtClean="0">
                <a:solidFill>
                  <a:schemeClr val="tx1"/>
                </a:solidFill>
                <a:latin typeface="Arial" panose="020B0604020202020204" pitchFamily="34" charset="0"/>
                <a:cs typeface="Arial" panose="020B0604020202020204" pitchFamily="34" charset="0"/>
              </a:rPr>
              <a:t>di </a:t>
            </a:r>
            <a:r>
              <a:rPr lang="en-US" sz="4400">
                <a:solidFill>
                  <a:schemeClr val="tx1"/>
                </a:solidFill>
                <a:latin typeface="Arial" panose="020B0604020202020204" pitchFamily="34" charset="0"/>
                <a:cs typeface="Arial" panose="020B0604020202020204" pitchFamily="34" charset="0"/>
              </a:rPr>
              <a:t>động?</a:t>
            </a:r>
          </a:p>
        </p:txBody>
      </p:sp>
      <p:sp>
        <p:nvSpPr>
          <p:cNvPr id="15" name="Rectangle: Rounded Corners 14">
            <a:extLst>
              <a:ext uri="{FF2B5EF4-FFF2-40B4-BE49-F238E27FC236}">
                <a16:creationId xmlns="" xmlns:a16="http://schemas.microsoft.com/office/drawing/2014/main" id="{85447BF9-F9A2-0D42-268A-EA0DD5E28BE7}"/>
              </a:ext>
            </a:extLst>
          </p:cNvPr>
          <p:cNvSpPr/>
          <p:nvPr/>
        </p:nvSpPr>
        <p:spPr>
          <a:xfrm>
            <a:off x="1833378" y="4320714"/>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A. </a:t>
            </a:r>
            <a:r>
              <a:rPr lang="en-US" sz="4400">
                <a:solidFill>
                  <a:schemeClr val="tx1"/>
                </a:solidFill>
                <a:latin typeface="Arial" panose="020B0604020202020204" pitchFamily="34" charset="0"/>
                <a:cs typeface="Arial" panose="020B0604020202020204" pitchFamily="34" charset="0"/>
              </a:rPr>
              <a:t>Google Maps</a:t>
            </a:r>
          </a:p>
        </p:txBody>
      </p:sp>
      <p:sp>
        <p:nvSpPr>
          <p:cNvPr id="16" name="Rectangle: Rounded Corners 15">
            <a:extLst>
              <a:ext uri="{FF2B5EF4-FFF2-40B4-BE49-F238E27FC236}">
                <a16:creationId xmlns="" xmlns:a16="http://schemas.microsoft.com/office/drawing/2014/main" id="{F0496C0A-5B92-2E1B-76FF-1343DFF6494C}"/>
              </a:ext>
            </a:extLst>
          </p:cNvPr>
          <p:cNvSpPr/>
          <p:nvPr/>
        </p:nvSpPr>
        <p:spPr>
          <a:xfrm>
            <a:off x="1833378" y="7132217"/>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C. </a:t>
            </a:r>
            <a:r>
              <a:rPr lang="en-US" sz="4400">
                <a:solidFill>
                  <a:schemeClr val="tx1"/>
                </a:solidFill>
                <a:latin typeface="Arial" panose="020B0604020202020204" pitchFamily="34" charset="0"/>
                <a:cs typeface="Arial" panose="020B0604020202020204" pitchFamily="34" charset="0"/>
              </a:rPr>
              <a:t>Google Assistant</a:t>
            </a:r>
          </a:p>
        </p:txBody>
      </p:sp>
      <p:sp>
        <p:nvSpPr>
          <p:cNvPr id="17" name="Rectangle: Rounded Corners 16">
            <a:extLst>
              <a:ext uri="{FF2B5EF4-FFF2-40B4-BE49-F238E27FC236}">
                <a16:creationId xmlns="" xmlns:a16="http://schemas.microsoft.com/office/drawing/2014/main" id="{8FB873D6-8E91-6BA8-3DA3-B049A6C9C392}"/>
              </a:ext>
            </a:extLst>
          </p:cNvPr>
          <p:cNvSpPr/>
          <p:nvPr/>
        </p:nvSpPr>
        <p:spPr>
          <a:xfrm>
            <a:off x="9376490" y="4320714"/>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B. </a:t>
            </a:r>
            <a:r>
              <a:rPr lang="en-US" sz="4400">
                <a:solidFill>
                  <a:schemeClr val="tx1"/>
                </a:solidFill>
                <a:latin typeface="Arial" panose="020B0604020202020204" pitchFamily="34" charset="0"/>
                <a:cs typeface="Arial" panose="020B0604020202020204" pitchFamily="34" charset="0"/>
              </a:rPr>
              <a:t>Google Drive</a:t>
            </a:r>
          </a:p>
        </p:txBody>
      </p:sp>
      <p:sp>
        <p:nvSpPr>
          <p:cNvPr id="18" name="Rectangle: Rounded Corners 17">
            <a:extLst>
              <a:ext uri="{FF2B5EF4-FFF2-40B4-BE49-F238E27FC236}">
                <a16:creationId xmlns="" xmlns:a16="http://schemas.microsoft.com/office/drawing/2014/main" id="{D94B37FE-0EB3-2990-79ED-D7B68D16873B}"/>
              </a:ext>
            </a:extLst>
          </p:cNvPr>
          <p:cNvSpPr/>
          <p:nvPr/>
        </p:nvSpPr>
        <p:spPr>
          <a:xfrm>
            <a:off x="9376490" y="7132217"/>
            <a:ext cx="7078134" cy="24832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a:solidFill>
                  <a:schemeClr val="tx1"/>
                </a:solidFill>
                <a:latin typeface="Arial" panose="020B0604020202020204" pitchFamily="34" charset="0"/>
                <a:cs typeface="Arial" panose="020B0604020202020204" pitchFamily="34" charset="0"/>
              </a:rPr>
              <a:t>D. </a:t>
            </a:r>
            <a:r>
              <a:rPr lang="en-US" sz="4400">
                <a:solidFill>
                  <a:schemeClr val="tx1"/>
                </a:solidFill>
                <a:latin typeface="Arial" panose="020B0604020202020204" pitchFamily="34" charset="0"/>
                <a:cs typeface="Arial" panose="020B0604020202020204" pitchFamily="34" charset="0"/>
              </a:rPr>
              <a:t>Google Translate</a:t>
            </a:r>
          </a:p>
        </p:txBody>
      </p:sp>
      <p:pic>
        <p:nvPicPr>
          <p:cNvPr id="19" name="Picture 2">
            <a:hlinkClick r:id="rId6" action="ppaction://hlinksldjump"/>
            <a:extLst>
              <a:ext uri="{FF2B5EF4-FFF2-40B4-BE49-F238E27FC236}">
                <a16:creationId xmlns="" xmlns:a16="http://schemas.microsoft.com/office/drawing/2014/main" id="{DA18BAD8-7A9F-5E63-C53C-35920D27118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931019" y="8953500"/>
            <a:ext cx="1325880" cy="1325880"/>
          </a:xfrm>
          <a:prstGeom prst="rect">
            <a:avLst/>
          </a:prstGeom>
        </p:spPr>
      </p:pic>
    </p:spTree>
    <p:extLst>
      <p:ext uri="{BB962C8B-B14F-4D97-AF65-F5344CB8AC3E}">
        <p14:creationId xmlns:p14="http://schemas.microsoft.com/office/powerpoint/2010/main" val="34985401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5"/>
                                        </p:tgtEl>
                                        <p:attrNameLst>
                                          <p:attrName>fillcolor</p:attrName>
                                        </p:attrNameLst>
                                      </p:cBhvr>
                                      <p:to>
                                        <a:srgbClr val="D99694"/>
                                      </p:to>
                                    </p:animClr>
                                    <p:set>
                                      <p:cBhvr>
                                        <p:cTn id="27" dur="500" fill="hold"/>
                                        <p:tgtEl>
                                          <p:spTgt spid="15"/>
                                        </p:tgtEl>
                                        <p:attrNameLst>
                                          <p:attrName>fill.type</p:attrName>
                                        </p:attrNameLst>
                                      </p:cBhvr>
                                      <p:to>
                                        <p:strVal val="solid"/>
                                      </p:to>
                                    </p:set>
                                    <p:set>
                                      <p:cBhvr>
                                        <p:cTn id="28"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7"/>
                                        </p:tgtEl>
                                        <p:attrNameLst>
                                          <p:attrName>fillcolor</p:attrName>
                                        </p:attrNameLst>
                                      </p:cBhvr>
                                      <p:to>
                                        <a:srgbClr val="D99694"/>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6"/>
                                        </p:tgtEl>
                                        <p:attrNameLst>
                                          <p:attrName>fillcolor</p:attrName>
                                        </p:attrNameLst>
                                      </p:cBhvr>
                                      <p:to>
                                        <a:srgbClr val="92D050"/>
                                      </p:to>
                                    </p:animClr>
                                    <p:set>
                                      <p:cBhvr>
                                        <p:cTn id="41" dur="500" fill="hold"/>
                                        <p:tgtEl>
                                          <p:spTgt spid="16"/>
                                        </p:tgtEl>
                                        <p:attrNameLst>
                                          <p:attrName>fill.type</p:attrName>
                                        </p:attrNameLst>
                                      </p:cBhvr>
                                      <p:to>
                                        <p:strVal val="solid"/>
                                      </p:to>
                                    </p:set>
                                    <p:set>
                                      <p:cBhvr>
                                        <p:cTn id="42" dur="5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8"/>
                                        </p:tgtEl>
                                        <p:attrNameLst>
                                          <p:attrName>fillcolor</p:attrName>
                                        </p:attrNameLst>
                                      </p:cBhvr>
                                      <p:to>
                                        <a:srgbClr val="D99694"/>
                                      </p:to>
                                    </p:animClr>
                                    <p:set>
                                      <p:cBhvr>
                                        <p:cTn id="48" dur="500" fill="hold"/>
                                        <p:tgtEl>
                                          <p:spTgt spid="18"/>
                                        </p:tgtEl>
                                        <p:attrNameLst>
                                          <p:attrName>fill.type</p:attrName>
                                        </p:attrNameLst>
                                      </p:cBhvr>
                                      <p:to>
                                        <p:strVal val="solid"/>
                                      </p:to>
                                    </p:set>
                                    <p:set>
                                      <p:cBhvr>
                                        <p:cTn id="49"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4"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9424" t="2966" r="6806" b="49912"/>
          <a:stretch>
            <a:fillRect/>
          </a:stretch>
        </p:blipFill>
        <p:spPr>
          <a:xfrm>
            <a:off x="0" y="0"/>
            <a:ext cx="18288000" cy="10287000"/>
          </a:xfrm>
          <a:prstGeom prst="rect">
            <a:avLst/>
          </a:prstGeom>
        </p:spPr>
      </p:pic>
      <p:grpSp>
        <p:nvGrpSpPr>
          <p:cNvPr id="3" name="Group 3"/>
          <p:cNvGrpSpPr/>
          <p:nvPr/>
        </p:nvGrpSpPr>
        <p:grpSpPr>
          <a:xfrm rot="-5400000">
            <a:off x="4043748" y="-347987"/>
            <a:ext cx="5973044" cy="11384752"/>
            <a:chOff x="0" y="0"/>
            <a:chExt cx="3751750" cy="7666613"/>
          </a:xfrm>
        </p:grpSpPr>
        <p:sp>
          <p:nvSpPr>
            <p:cNvPr id="4" name="Freeform 4"/>
            <p:cNvSpPr/>
            <p:nvPr/>
          </p:nvSpPr>
          <p:spPr>
            <a:xfrm>
              <a:off x="0" y="0"/>
              <a:ext cx="3751750" cy="7666613"/>
            </a:xfrm>
            <a:custGeom>
              <a:avLst/>
              <a:gdLst/>
              <a:ahLst/>
              <a:cxnLst/>
              <a:rect l="l" t="t" r="r" b="b"/>
              <a:pathLst>
                <a:path w="3751750" h="7666613">
                  <a:moveTo>
                    <a:pt x="3627290" y="7666613"/>
                  </a:moveTo>
                  <a:lnTo>
                    <a:pt x="124460" y="7666613"/>
                  </a:lnTo>
                  <a:cubicBezTo>
                    <a:pt x="55880" y="7666613"/>
                    <a:pt x="0" y="7610732"/>
                    <a:pt x="0" y="7542153"/>
                  </a:cubicBezTo>
                  <a:lnTo>
                    <a:pt x="0" y="124460"/>
                  </a:lnTo>
                  <a:cubicBezTo>
                    <a:pt x="0" y="55880"/>
                    <a:pt x="55880" y="0"/>
                    <a:pt x="124460" y="0"/>
                  </a:cubicBezTo>
                  <a:lnTo>
                    <a:pt x="3627290" y="0"/>
                  </a:lnTo>
                  <a:cubicBezTo>
                    <a:pt x="3695870" y="0"/>
                    <a:pt x="3751750" y="55880"/>
                    <a:pt x="3751750" y="124460"/>
                  </a:cubicBezTo>
                  <a:lnTo>
                    <a:pt x="3751750" y="7542153"/>
                  </a:lnTo>
                  <a:cubicBezTo>
                    <a:pt x="3751750" y="7610732"/>
                    <a:pt x="3695870" y="7666613"/>
                    <a:pt x="3627290" y="7666613"/>
                  </a:cubicBezTo>
                  <a:close/>
                </a:path>
              </a:pathLst>
            </a:custGeom>
            <a:solidFill>
              <a:srgbClr val="F1F0FF"/>
            </a:solidFill>
          </p:spPr>
        </p:sp>
      </p:gr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096908" y="2390886"/>
            <a:ext cx="3037005" cy="7274263"/>
          </a:xfrm>
          <a:prstGeom prst="rect">
            <a:avLst/>
          </a:prstGeom>
        </p:spPr>
      </p:pic>
      <p:grpSp>
        <p:nvGrpSpPr>
          <p:cNvPr id="12" name="Group 11"/>
          <p:cNvGrpSpPr/>
          <p:nvPr/>
        </p:nvGrpSpPr>
        <p:grpSpPr>
          <a:xfrm>
            <a:off x="2895344" y="761322"/>
            <a:ext cx="8465510" cy="1194765"/>
            <a:chOff x="2199280" y="5878444"/>
            <a:chExt cx="8465510" cy="1194765"/>
          </a:xfrm>
        </p:grpSpPr>
        <p:grpSp>
          <p:nvGrpSpPr>
            <p:cNvPr id="5" name="Group 5"/>
            <p:cNvGrpSpPr/>
            <p:nvPr/>
          </p:nvGrpSpPr>
          <p:grpSpPr>
            <a:xfrm rot="-5400000">
              <a:off x="5834652" y="2243072"/>
              <a:ext cx="1194765" cy="8465510"/>
              <a:chOff x="0" y="0"/>
              <a:chExt cx="804567" cy="5700764"/>
            </a:xfrm>
          </p:grpSpPr>
          <p:sp>
            <p:nvSpPr>
              <p:cNvPr id="6" name="Freeform 6"/>
              <p:cNvSpPr/>
              <p:nvPr/>
            </p:nvSpPr>
            <p:spPr>
              <a:xfrm>
                <a:off x="0" y="0"/>
                <a:ext cx="804567" cy="5700764"/>
              </a:xfrm>
              <a:custGeom>
                <a:avLst/>
                <a:gdLst/>
                <a:ahLst/>
                <a:cxnLst/>
                <a:rect l="l" t="t" r="r" b="b"/>
                <a:pathLst>
                  <a:path w="804567" h="5700764">
                    <a:moveTo>
                      <a:pt x="680107" y="5700764"/>
                    </a:moveTo>
                    <a:lnTo>
                      <a:pt x="124460" y="5700764"/>
                    </a:lnTo>
                    <a:cubicBezTo>
                      <a:pt x="55880" y="5700764"/>
                      <a:pt x="0" y="5644885"/>
                      <a:pt x="0" y="5576304"/>
                    </a:cubicBezTo>
                    <a:lnTo>
                      <a:pt x="0" y="124460"/>
                    </a:lnTo>
                    <a:cubicBezTo>
                      <a:pt x="0" y="55880"/>
                      <a:pt x="55880" y="0"/>
                      <a:pt x="124460" y="0"/>
                    </a:cubicBezTo>
                    <a:lnTo>
                      <a:pt x="680107" y="0"/>
                    </a:lnTo>
                    <a:cubicBezTo>
                      <a:pt x="748687" y="0"/>
                      <a:pt x="804567" y="55880"/>
                      <a:pt x="804567" y="124460"/>
                    </a:cubicBezTo>
                    <a:lnTo>
                      <a:pt x="804567" y="5576305"/>
                    </a:lnTo>
                    <a:cubicBezTo>
                      <a:pt x="804567" y="5644885"/>
                      <a:pt x="748687" y="5700764"/>
                      <a:pt x="680107" y="5700764"/>
                    </a:cubicBezTo>
                    <a:close/>
                  </a:path>
                </a:pathLst>
              </a:custGeom>
              <a:solidFill>
                <a:srgbClr val="6E6BB6"/>
              </a:solidFill>
            </p:spPr>
          </p:sp>
        </p:grpSp>
        <p:sp>
          <p:nvSpPr>
            <p:cNvPr id="9" name="TextBox 9"/>
            <p:cNvSpPr txBox="1"/>
            <p:nvPr/>
          </p:nvSpPr>
          <p:spPr>
            <a:xfrm>
              <a:off x="2643394" y="6460871"/>
              <a:ext cx="7618559" cy="463717"/>
            </a:xfrm>
            <a:prstGeom prst="rect">
              <a:avLst/>
            </a:prstGeom>
          </p:spPr>
          <p:txBody>
            <a:bodyPr lIns="0" tIns="0" rIns="0" bIns="0" rtlCol="0" anchor="t">
              <a:spAutoFit/>
            </a:bodyPr>
            <a:lstStyle/>
            <a:p>
              <a:pPr marL="0" lvl="0" indent="0" algn="ctr">
                <a:lnSpc>
                  <a:spcPts val="3039"/>
                </a:lnSpc>
                <a:spcBef>
                  <a:spcPct val="0"/>
                </a:spcBef>
              </a:pPr>
              <a:r>
                <a:rPr lang="en-US" sz="6000" b="1" spc="37" dirty="0" smtClean="0">
                  <a:solidFill>
                    <a:srgbClr val="FFFFFF"/>
                  </a:solidFill>
                  <a:latin typeface="Arial" panose="020B0604020202020204" pitchFamily="34" charset="0"/>
                  <a:cs typeface="Arial" panose="020B0604020202020204" pitchFamily="34" charset="0"/>
                </a:rPr>
                <a:t>VẬN DỤNG</a:t>
              </a:r>
              <a:endParaRPr lang="en-US" sz="6000" b="1" spc="37" dirty="0">
                <a:solidFill>
                  <a:srgbClr val="FFFFFF"/>
                </a:solidFill>
                <a:latin typeface="Arial" panose="020B0604020202020204" pitchFamily="34" charset="0"/>
                <a:cs typeface="Arial" panose="020B0604020202020204" pitchFamily="34" charset="0"/>
              </a:endParaRPr>
            </a:p>
          </p:txBody>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15717" y="1116757"/>
            <a:ext cx="543583" cy="434866"/>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606131" y="1362745"/>
            <a:ext cx="3466719" cy="8229600"/>
          </a:xfrm>
          <a:prstGeom prst="rect">
            <a:avLst/>
          </a:prstGeom>
        </p:spPr>
      </p:pic>
      <p:sp>
        <p:nvSpPr>
          <p:cNvPr id="13" name="Rectangle 12"/>
          <p:cNvSpPr/>
          <p:nvPr/>
        </p:nvSpPr>
        <p:spPr>
          <a:xfrm>
            <a:off x="1795401" y="2421601"/>
            <a:ext cx="10605062" cy="5909310"/>
          </a:xfrm>
          <a:prstGeom prst="rect">
            <a:avLst/>
          </a:prstGeom>
        </p:spPr>
        <p:txBody>
          <a:bodyPr wrap="square">
            <a:spAutoFit/>
          </a:bodyPr>
          <a:lstStyle/>
          <a:p>
            <a:pPr algn="just">
              <a:lnSpc>
                <a:spcPct val="150000"/>
              </a:lnSpc>
            </a:pPr>
            <a:r>
              <a:rPr lang="vi-VN" sz="3600"/>
              <a:t>Em hãy sử dụng một máy tìm kiếm để tìm kiếm thông tin về lĩnh vực ngành nghề mà mình quan tâm. Trong đó, có sử dụng tìm kiếm theo từ khóa được đăng nhập vào ô tìm kiếm, tìm một vài địa điểm của đơn vị hoạt động về lĩnh vực ngành nghề này bằng giọng nói, tìm kiếm dựa vào hình ảnh nhân vật hoặc sự kiện nổi bật trong lĩnh vực đó.</a:t>
            </a:r>
            <a:endParaRPr lang="en-US" sz="3600"/>
          </a:p>
        </p:txBody>
      </p:sp>
      <p:pic>
        <p:nvPicPr>
          <p:cNvPr id="14" name="Picture 13"/>
          <p:cNvPicPr>
            <a:picLocks noChangeAspect="1"/>
          </p:cNvPicPr>
          <p:nvPr/>
        </p:nvPicPr>
        <p:blipFill rotWithShape="1">
          <a:blip r:embed="rId10">
            <a:extLst>
              <a:ext uri="{28A0092B-C50C-407E-A947-70E740481C1C}">
                <a14:useLocalDpi xmlns:a14="http://schemas.microsoft.com/office/drawing/2010/main" val="0"/>
              </a:ext>
            </a:extLst>
          </a:blip>
          <a:srcRect t="34122" b="37595"/>
          <a:stretch/>
        </p:blipFill>
        <p:spPr>
          <a:xfrm>
            <a:off x="2001069" y="8323291"/>
            <a:ext cx="10058400" cy="1600200"/>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171" t="29318" r="3060" b="17374"/>
          <a:stretch>
            <a:fillRect/>
          </a:stretch>
        </p:blipFill>
        <p:spPr>
          <a:xfrm>
            <a:off x="0" y="0"/>
            <a:ext cx="18288000" cy="10287000"/>
          </a:xfrm>
          <a:prstGeom prst="rect">
            <a:avLst/>
          </a:prstGeom>
        </p:spPr>
      </p:pic>
      <p:sp>
        <p:nvSpPr>
          <p:cNvPr id="3" name="TextBox 3"/>
          <p:cNvSpPr txBox="1"/>
          <p:nvPr/>
        </p:nvSpPr>
        <p:spPr>
          <a:xfrm>
            <a:off x="4692498" y="1551623"/>
            <a:ext cx="8730504" cy="872034"/>
          </a:xfrm>
          <a:prstGeom prst="rect">
            <a:avLst/>
          </a:prstGeom>
        </p:spPr>
        <p:txBody>
          <a:bodyPr wrap="square" lIns="0" tIns="0" rIns="0" bIns="0" rtlCol="0" anchor="t">
            <a:spAutoFit/>
          </a:bodyPr>
          <a:lstStyle/>
          <a:p>
            <a:pPr marL="0" lvl="0" indent="0" algn="l">
              <a:lnSpc>
                <a:spcPts val="6799"/>
              </a:lnSpc>
              <a:spcBef>
                <a:spcPct val="0"/>
              </a:spcBef>
            </a:pPr>
            <a:r>
              <a:rPr lang="en-US" sz="6600" b="1" u="none" dirty="0" smtClean="0">
                <a:solidFill>
                  <a:srgbClr val="6E6BB6"/>
                </a:solidFill>
                <a:latin typeface="Arial" panose="020B0604020202020204" pitchFamily="34" charset="0"/>
                <a:cs typeface="Arial" panose="020B0604020202020204" pitchFamily="34" charset="0"/>
              </a:rPr>
              <a:t>HƯỚNG DẪN VỀ NHÀ</a:t>
            </a:r>
            <a:endParaRPr lang="en-US" sz="6600" b="1" u="none" dirty="0">
              <a:solidFill>
                <a:srgbClr val="6E6BB6"/>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715717" y="1116757"/>
            <a:ext cx="543583" cy="434866"/>
          </a:xfrm>
          <a:prstGeom prst="rect">
            <a:avLst/>
          </a:prstGeom>
        </p:spPr>
      </p:pic>
      <p:grpSp>
        <p:nvGrpSpPr>
          <p:cNvPr id="21" name="Group 20"/>
          <p:cNvGrpSpPr/>
          <p:nvPr/>
        </p:nvGrpSpPr>
        <p:grpSpPr>
          <a:xfrm>
            <a:off x="2438400" y="3695700"/>
            <a:ext cx="6511179" cy="4622938"/>
            <a:chOff x="2438400" y="3695700"/>
            <a:chExt cx="6511179" cy="4622938"/>
          </a:xfrm>
        </p:grpSpPr>
        <p:grpSp>
          <p:nvGrpSpPr>
            <p:cNvPr id="4" name="Group 4"/>
            <p:cNvGrpSpPr/>
            <p:nvPr/>
          </p:nvGrpSpPr>
          <p:grpSpPr>
            <a:xfrm rot="-5400000">
              <a:off x="3382521" y="2751579"/>
              <a:ext cx="4622938" cy="6511179"/>
              <a:chOff x="0" y="0"/>
              <a:chExt cx="1862733" cy="2623567"/>
            </a:xfrm>
          </p:grpSpPr>
          <p:sp>
            <p:nvSpPr>
              <p:cNvPr id="5" name="Freeform 5"/>
              <p:cNvSpPr/>
              <p:nvPr/>
            </p:nvSpPr>
            <p:spPr>
              <a:xfrm>
                <a:off x="0" y="0"/>
                <a:ext cx="1862733" cy="2623567"/>
              </a:xfrm>
              <a:custGeom>
                <a:avLst/>
                <a:gdLst/>
                <a:ahLst/>
                <a:cxnLst/>
                <a:rect l="l" t="t" r="r" b="b"/>
                <a:pathLst>
                  <a:path w="1862733" h="2623567">
                    <a:moveTo>
                      <a:pt x="1738273" y="2623567"/>
                    </a:moveTo>
                    <a:lnTo>
                      <a:pt x="124460" y="2623567"/>
                    </a:lnTo>
                    <a:cubicBezTo>
                      <a:pt x="55880" y="2623567"/>
                      <a:pt x="0" y="2567687"/>
                      <a:pt x="0" y="2499107"/>
                    </a:cubicBezTo>
                    <a:lnTo>
                      <a:pt x="0" y="124460"/>
                    </a:lnTo>
                    <a:cubicBezTo>
                      <a:pt x="0" y="55880"/>
                      <a:pt x="55880" y="0"/>
                      <a:pt x="124460" y="0"/>
                    </a:cubicBezTo>
                    <a:lnTo>
                      <a:pt x="1738273" y="0"/>
                    </a:lnTo>
                    <a:cubicBezTo>
                      <a:pt x="1806853" y="0"/>
                      <a:pt x="1862733" y="55880"/>
                      <a:pt x="1862733" y="124460"/>
                    </a:cubicBezTo>
                    <a:lnTo>
                      <a:pt x="1862733" y="2499107"/>
                    </a:lnTo>
                    <a:cubicBezTo>
                      <a:pt x="1862733" y="2567687"/>
                      <a:pt x="1806853" y="2623567"/>
                      <a:pt x="1738273" y="2623567"/>
                    </a:cubicBezTo>
                    <a:close/>
                  </a:path>
                </a:pathLst>
              </a:custGeom>
              <a:solidFill>
                <a:srgbClr val="6E6BB6"/>
              </a:solidFill>
            </p:spPr>
          </p:sp>
        </p:grpSp>
        <p:sp>
          <p:nvSpPr>
            <p:cNvPr id="9" name="TextBox 9"/>
            <p:cNvSpPr txBox="1"/>
            <p:nvPr/>
          </p:nvSpPr>
          <p:spPr>
            <a:xfrm>
              <a:off x="3273111" y="4544090"/>
              <a:ext cx="1421871" cy="530224"/>
            </a:xfrm>
            <a:prstGeom prst="rect">
              <a:avLst/>
            </a:prstGeom>
          </p:spPr>
          <p:txBody>
            <a:bodyPr lIns="0" tIns="0" rIns="0" bIns="0" rtlCol="0" anchor="t">
              <a:spAutoFit/>
            </a:bodyPr>
            <a:lstStyle/>
            <a:p>
              <a:pPr>
                <a:lnSpc>
                  <a:spcPts val="3999"/>
                </a:lnSpc>
              </a:pPr>
              <a:r>
                <a:rPr lang="en-US" sz="6600" b="1" spc="63" dirty="0">
                  <a:solidFill>
                    <a:srgbClr val="FFFFFF"/>
                  </a:solidFill>
                  <a:latin typeface="Arial" panose="020B0604020202020204" pitchFamily="34" charset="0"/>
                  <a:cs typeface="Arial" panose="020B0604020202020204" pitchFamily="34" charset="0"/>
                </a:rPr>
                <a:t>01</a:t>
              </a:r>
            </a:p>
          </p:txBody>
        </p:sp>
        <p:grpSp>
          <p:nvGrpSpPr>
            <p:cNvPr id="15" name="Group 15"/>
            <p:cNvGrpSpPr>
              <a:grpSpLocks noChangeAspect="1"/>
            </p:cNvGrpSpPr>
            <p:nvPr/>
          </p:nvGrpSpPr>
          <p:grpSpPr>
            <a:xfrm>
              <a:off x="7926562" y="4024973"/>
              <a:ext cx="687668" cy="687668"/>
              <a:chOff x="0" y="0"/>
              <a:chExt cx="6355080" cy="6355080"/>
            </a:xfrm>
          </p:grpSpPr>
          <p:sp>
            <p:nvSpPr>
              <p:cNvPr id="16" name="Freeform 1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8041173" y="4139584"/>
              <a:ext cx="458445" cy="458445"/>
            </a:xfrm>
            <a:prstGeom prst="rect">
              <a:avLst/>
            </a:prstGeom>
          </p:spPr>
        </p:pic>
        <p:sp>
          <p:nvSpPr>
            <p:cNvPr id="19" name="TextBox 18"/>
            <p:cNvSpPr txBox="1"/>
            <p:nvPr/>
          </p:nvSpPr>
          <p:spPr>
            <a:xfrm>
              <a:off x="3179965" y="5256057"/>
              <a:ext cx="5028050" cy="1998176"/>
            </a:xfrm>
            <a:prstGeom prst="rect">
              <a:avLst/>
            </a:prstGeom>
            <a:noFill/>
          </p:spPr>
          <p:txBody>
            <a:bodyPr wrap="square" rtlCol="0">
              <a:spAutoFit/>
            </a:bodyPr>
            <a:lstStyle/>
            <a:p>
              <a:pPr algn="just">
                <a:lnSpc>
                  <a:spcPct val="150000"/>
                </a:lnSpc>
              </a:pPr>
              <a:r>
                <a:rPr lang="vi-VN" sz="4400" smtClean="0">
                  <a:solidFill>
                    <a:schemeClr val="bg1"/>
                  </a:solidFill>
                  <a:latin typeface="Arial" panose="020B0604020202020204" pitchFamily="34" charset="0"/>
                  <a:cs typeface="Arial" panose="020B0604020202020204" pitchFamily="34" charset="0"/>
                </a:rPr>
                <a:t>Hoàn thành bài tập phần </a:t>
              </a:r>
              <a:r>
                <a:rPr lang="vi-VN" sz="4400" b="1" smtClean="0">
                  <a:solidFill>
                    <a:schemeClr val="bg1"/>
                  </a:solidFill>
                  <a:latin typeface="Arial" panose="020B0604020202020204" pitchFamily="34" charset="0"/>
                  <a:cs typeface="Arial" panose="020B0604020202020204" pitchFamily="34" charset="0"/>
                </a:rPr>
                <a:t>Vận dụng</a:t>
              </a:r>
              <a:endParaRPr lang="en-US" sz="4400" b="1" dirty="0">
                <a:solidFill>
                  <a:schemeClr val="bg1"/>
                </a:solidFill>
                <a:latin typeface="Arial" panose="020B0604020202020204" pitchFamily="34" charset="0"/>
                <a:cs typeface="Arial" panose="020B0604020202020204" pitchFamily="34" charset="0"/>
              </a:endParaRPr>
            </a:p>
          </p:txBody>
        </p:sp>
      </p:grpSp>
      <p:grpSp>
        <p:nvGrpSpPr>
          <p:cNvPr id="22" name="Group 21"/>
          <p:cNvGrpSpPr/>
          <p:nvPr/>
        </p:nvGrpSpPr>
        <p:grpSpPr>
          <a:xfrm>
            <a:off x="9425829" y="3695700"/>
            <a:ext cx="6511179" cy="4622938"/>
            <a:chOff x="9425829" y="3695700"/>
            <a:chExt cx="6511179" cy="4622938"/>
          </a:xfrm>
        </p:grpSpPr>
        <p:grpSp>
          <p:nvGrpSpPr>
            <p:cNvPr id="6" name="Group 6"/>
            <p:cNvGrpSpPr/>
            <p:nvPr/>
          </p:nvGrpSpPr>
          <p:grpSpPr>
            <a:xfrm rot="-5400000">
              <a:off x="10369950" y="2751579"/>
              <a:ext cx="4622938" cy="6511179"/>
              <a:chOff x="0" y="0"/>
              <a:chExt cx="1862733" cy="2623567"/>
            </a:xfrm>
          </p:grpSpPr>
          <p:sp>
            <p:nvSpPr>
              <p:cNvPr id="7" name="Freeform 7"/>
              <p:cNvSpPr/>
              <p:nvPr/>
            </p:nvSpPr>
            <p:spPr>
              <a:xfrm>
                <a:off x="0" y="0"/>
                <a:ext cx="1862733" cy="2623567"/>
              </a:xfrm>
              <a:custGeom>
                <a:avLst/>
                <a:gdLst/>
                <a:ahLst/>
                <a:cxnLst/>
                <a:rect l="l" t="t" r="r" b="b"/>
                <a:pathLst>
                  <a:path w="1862733" h="2623567">
                    <a:moveTo>
                      <a:pt x="1738273" y="2623567"/>
                    </a:moveTo>
                    <a:lnTo>
                      <a:pt x="124460" y="2623567"/>
                    </a:lnTo>
                    <a:cubicBezTo>
                      <a:pt x="55880" y="2623567"/>
                      <a:pt x="0" y="2567687"/>
                      <a:pt x="0" y="2499107"/>
                    </a:cubicBezTo>
                    <a:lnTo>
                      <a:pt x="0" y="124460"/>
                    </a:lnTo>
                    <a:cubicBezTo>
                      <a:pt x="0" y="55880"/>
                      <a:pt x="55880" y="0"/>
                      <a:pt x="124460" y="0"/>
                    </a:cubicBezTo>
                    <a:lnTo>
                      <a:pt x="1738273" y="0"/>
                    </a:lnTo>
                    <a:cubicBezTo>
                      <a:pt x="1806853" y="0"/>
                      <a:pt x="1862733" y="55880"/>
                      <a:pt x="1862733" y="124460"/>
                    </a:cubicBezTo>
                    <a:lnTo>
                      <a:pt x="1862733" y="2499107"/>
                    </a:lnTo>
                    <a:cubicBezTo>
                      <a:pt x="1862733" y="2567687"/>
                      <a:pt x="1806853" y="2623567"/>
                      <a:pt x="1738273" y="2623567"/>
                    </a:cubicBezTo>
                    <a:close/>
                  </a:path>
                </a:pathLst>
              </a:custGeom>
              <a:solidFill>
                <a:srgbClr val="6E6BB6"/>
              </a:solidFill>
            </p:spPr>
          </p:sp>
        </p:grpSp>
        <p:sp>
          <p:nvSpPr>
            <p:cNvPr id="11" name="TextBox 11"/>
            <p:cNvSpPr txBox="1"/>
            <p:nvPr/>
          </p:nvSpPr>
          <p:spPr>
            <a:xfrm>
              <a:off x="10059841" y="4612663"/>
              <a:ext cx="1421871" cy="530224"/>
            </a:xfrm>
            <a:prstGeom prst="rect">
              <a:avLst/>
            </a:prstGeom>
          </p:spPr>
          <p:txBody>
            <a:bodyPr lIns="0" tIns="0" rIns="0" bIns="0" rtlCol="0" anchor="t">
              <a:spAutoFit/>
            </a:bodyPr>
            <a:lstStyle/>
            <a:p>
              <a:pPr>
                <a:lnSpc>
                  <a:spcPts val="3999"/>
                </a:lnSpc>
              </a:pPr>
              <a:r>
                <a:rPr lang="en-US" sz="6600" b="1" spc="63" dirty="0">
                  <a:solidFill>
                    <a:srgbClr val="FFFFFF"/>
                  </a:solidFill>
                  <a:latin typeface="Arial" panose="020B0604020202020204" pitchFamily="34" charset="0"/>
                  <a:cs typeface="Arial" panose="020B0604020202020204" pitchFamily="34" charset="0"/>
                </a:rPr>
                <a:t>02</a:t>
              </a:r>
            </a:p>
          </p:txBody>
        </p:sp>
        <p:grpSp>
          <p:nvGrpSpPr>
            <p:cNvPr id="12" name="Group 12"/>
            <p:cNvGrpSpPr>
              <a:grpSpLocks noChangeAspect="1"/>
            </p:cNvGrpSpPr>
            <p:nvPr/>
          </p:nvGrpSpPr>
          <p:grpSpPr>
            <a:xfrm>
              <a:off x="14918825" y="4024973"/>
              <a:ext cx="687668" cy="687668"/>
              <a:chOff x="0" y="0"/>
              <a:chExt cx="6355080" cy="6355080"/>
            </a:xfrm>
          </p:grpSpPr>
          <p:sp>
            <p:nvSpPr>
              <p:cNvPr id="13" name="Freeform 13"/>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5033437" y="4139584"/>
              <a:ext cx="458445" cy="458445"/>
            </a:xfrm>
            <a:prstGeom prst="rect">
              <a:avLst/>
            </a:prstGeom>
          </p:spPr>
        </p:pic>
        <p:sp>
          <p:nvSpPr>
            <p:cNvPr id="20" name="Rectangle 19"/>
            <p:cNvSpPr/>
            <p:nvPr/>
          </p:nvSpPr>
          <p:spPr>
            <a:xfrm>
              <a:off x="9987307" y="5293499"/>
              <a:ext cx="5504575" cy="2123658"/>
            </a:xfrm>
            <a:prstGeom prst="rect">
              <a:avLst/>
            </a:prstGeom>
          </p:spPr>
          <p:txBody>
            <a:bodyPr wrap="square">
              <a:spAutoFit/>
            </a:bodyPr>
            <a:lstStyle/>
            <a:p>
              <a:pPr algn="just">
                <a:lnSpc>
                  <a:spcPct val="150000"/>
                </a:lnSpc>
              </a:pPr>
              <a:r>
                <a:rPr lang="vi-VN" sz="4400" smtClean="0">
                  <a:solidFill>
                    <a:schemeClr val="bg1"/>
                  </a:solidFill>
                  <a:latin typeface="Arial" panose="020B0604020202020204" pitchFamily="34" charset="0"/>
                  <a:cs typeface="Arial" panose="020B0604020202020204" pitchFamily="34" charset="0"/>
                </a:rPr>
                <a:t>Đọc và c</a:t>
              </a:r>
              <a:r>
                <a:rPr lang="en-US" sz="4400" smtClean="0">
                  <a:solidFill>
                    <a:schemeClr val="bg1"/>
                  </a:solidFill>
                  <a:latin typeface="Arial" panose="020B0604020202020204" pitchFamily="34" charset="0"/>
                  <a:cs typeface="Arial" panose="020B0604020202020204" pitchFamily="34" charset="0"/>
                </a:rPr>
                <a:t>huẩn </a:t>
              </a:r>
              <a:r>
                <a:rPr lang="en-US" sz="4400" dirty="0" err="1">
                  <a:solidFill>
                    <a:schemeClr val="bg1"/>
                  </a:solidFill>
                  <a:latin typeface="Arial" panose="020B0604020202020204" pitchFamily="34" charset="0"/>
                  <a:cs typeface="Arial" panose="020B0604020202020204" pitchFamily="34" charset="0"/>
                </a:rPr>
                <a:t>bị</a:t>
              </a:r>
              <a:r>
                <a:rPr lang="en-US" sz="4400" dirty="0">
                  <a:solidFill>
                    <a:schemeClr val="bg1"/>
                  </a:solidFill>
                  <a:latin typeface="Arial" panose="020B0604020202020204" pitchFamily="34" charset="0"/>
                  <a:cs typeface="Arial" panose="020B0604020202020204" pitchFamily="34" charset="0"/>
                </a:rPr>
                <a:t> </a:t>
              </a:r>
              <a:r>
                <a:rPr lang="en-US" sz="4400" err="1">
                  <a:solidFill>
                    <a:schemeClr val="bg1"/>
                  </a:solidFill>
                  <a:latin typeface="Arial" panose="020B0604020202020204" pitchFamily="34" charset="0"/>
                  <a:cs typeface="Arial" panose="020B0604020202020204" pitchFamily="34" charset="0"/>
                </a:rPr>
                <a:t>bài</a:t>
              </a:r>
              <a:r>
                <a:rPr lang="en-US" sz="4400">
                  <a:solidFill>
                    <a:schemeClr val="bg1"/>
                  </a:solidFill>
                  <a:latin typeface="Arial" panose="020B0604020202020204" pitchFamily="34" charset="0"/>
                  <a:cs typeface="Arial" panose="020B0604020202020204" pitchFamily="34" charset="0"/>
                </a:rPr>
                <a:t> </a:t>
              </a:r>
              <a:r>
                <a:rPr lang="vi-VN" sz="4400" smtClean="0">
                  <a:solidFill>
                    <a:schemeClr val="bg1"/>
                  </a:solidFill>
                  <a:latin typeface="Arial" panose="020B0604020202020204" pitchFamily="34" charset="0"/>
                  <a:cs typeface="Arial" panose="020B0604020202020204" pitchFamily="34" charset="0"/>
                </a:rPr>
                <a:t>sau</a:t>
              </a:r>
              <a:r>
                <a:rPr lang="en-US" sz="4400" smtClean="0">
                  <a:solidFill>
                    <a:schemeClr val="bg1"/>
                  </a:solidFill>
                  <a:latin typeface="Arial" panose="020B0604020202020204" pitchFamily="34" charset="0"/>
                  <a:cs typeface="Arial" panose="020B0604020202020204" pitchFamily="34" charset="0"/>
                </a:rPr>
                <a:t> </a:t>
              </a:r>
              <a:r>
                <a:rPr lang="en-US" sz="4400" b="1" err="1">
                  <a:solidFill>
                    <a:schemeClr val="bg1"/>
                  </a:solidFill>
                  <a:latin typeface="Arial" panose="020B0604020202020204" pitchFamily="34" charset="0"/>
                  <a:cs typeface="Arial" panose="020B0604020202020204" pitchFamily="34" charset="0"/>
                </a:rPr>
                <a:t>Bài</a:t>
              </a:r>
              <a:r>
                <a:rPr lang="en-US" sz="4400" b="1">
                  <a:solidFill>
                    <a:schemeClr val="bg1"/>
                  </a:solidFill>
                  <a:latin typeface="Arial" panose="020B0604020202020204" pitchFamily="34" charset="0"/>
                  <a:cs typeface="Arial" panose="020B0604020202020204" pitchFamily="34" charset="0"/>
                </a:rPr>
                <a:t> </a:t>
              </a:r>
              <a:r>
                <a:rPr lang="vi-VN" sz="4400" b="1" smtClean="0">
                  <a:solidFill>
                    <a:schemeClr val="bg1"/>
                  </a:solidFill>
                  <a:latin typeface="Arial" panose="020B0604020202020204" pitchFamily="34" charset="0"/>
                  <a:cs typeface="Arial" panose="020B0604020202020204" pitchFamily="34" charset="0"/>
                </a:rPr>
                <a:t>3</a:t>
              </a:r>
              <a:r>
                <a:rPr lang="en-US" sz="4400" b="1" smtClean="0">
                  <a:solidFill>
                    <a:schemeClr val="bg1"/>
                  </a:solidFill>
                  <a:latin typeface="Arial" panose="020B0604020202020204" pitchFamily="34" charset="0"/>
                  <a:cs typeface="Arial" panose="020B0604020202020204" pitchFamily="34" charset="0"/>
                </a:rPr>
                <a:t> </a:t>
              </a:r>
              <a:endParaRPr lang="en-US" sz="4400" b="1" dirty="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403" t="30823" r="1940" b="21557"/>
          <a:stretch>
            <a:fillRect/>
          </a:stretch>
        </p:blipFill>
        <p:spPr>
          <a:xfrm>
            <a:off x="0" y="0"/>
            <a:ext cx="18288000" cy="10287000"/>
          </a:xfrm>
          <a:prstGeom prst="rect">
            <a:avLst/>
          </a:prstGeom>
        </p:spPr>
      </p:pic>
      <p:grpSp>
        <p:nvGrpSpPr>
          <p:cNvPr id="26" name="Group 25"/>
          <p:cNvGrpSpPr/>
          <p:nvPr/>
        </p:nvGrpSpPr>
        <p:grpSpPr>
          <a:xfrm>
            <a:off x="3429000" y="1409700"/>
            <a:ext cx="13563600" cy="4876800"/>
            <a:chOff x="3352799" y="1638300"/>
            <a:chExt cx="13563600" cy="4876800"/>
          </a:xfrm>
        </p:grpSpPr>
        <p:grpSp>
          <p:nvGrpSpPr>
            <p:cNvPr id="23" name="Group 11"/>
            <p:cNvGrpSpPr/>
            <p:nvPr/>
          </p:nvGrpSpPr>
          <p:grpSpPr>
            <a:xfrm flipH="1">
              <a:off x="3352799" y="1638300"/>
              <a:ext cx="13563600" cy="4876800"/>
              <a:chOff x="0" y="0"/>
              <a:chExt cx="6238240" cy="2012950"/>
            </a:xfrm>
            <a:solidFill>
              <a:schemeClr val="accent3">
                <a:lumMod val="40000"/>
                <a:lumOff val="60000"/>
              </a:schemeClr>
            </a:solidFill>
            <a:effectLst>
              <a:outerShdw blurRad="50800" dist="38100" dir="18900000" algn="bl" rotWithShape="0">
                <a:prstClr val="black">
                  <a:alpha val="40000"/>
                </a:prstClr>
              </a:outerShdw>
            </a:effectLst>
          </p:grpSpPr>
          <p:sp>
            <p:nvSpPr>
              <p:cNvPr id="24"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accent3">
                  <a:lumMod val="40000"/>
                  <a:lumOff val="60000"/>
                </a:schemeClr>
              </a:solidFill>
            </p:spPr>
          </p:sp>
        </p:grpSp>
        <p:sp>
          <p:nvSpPr>
            <p:cNvPr id="25" name="TextBox 24"/>
            <p:cNvSpPr txBox="1"/>
            <p:nvPr/>
          </p:nvSpPr>
          <p:spPr>
            <a:xfrm>
              <a:off x="5257800" y="2095500"/>
              <a:ext cx="11201400" cy="3557512"/>
            </a:xfrm>
            <a:prstGeom prst="rect">
              <a:avLst/>
            </a:prstGeom>
            <a:noFill/>
          </p:spPr>
          <p:txBody>
            <a:bodyPr wrap="square" rtlCol="0">
              <a:spAutoFit/>
            </a:bodyPr>
            <a:lstStyle/>
            <a:p>
              <a:pPr algn="ctr">
                <a:lnSpc>
                  <a:spcPct val="150000"/>
                </a:lnSpc>
              </a:pPr>
              <a:r>
                <a:rPr lang="en-US" sz="8000" b="1" dirty="0" smtClean="0">
                  <a:solidFill>
                    <a:schemeClr val="accent1">
                      <a:lumMod val="50000"/>
                    </a:schemeClr>
                  </a:solidFill>
                  <a:latin typeface="Arial" panose="020B0604020202020204" pitchFamily="34" charset="0"/>
                  <a:cs typeface="Arial" panose="020B0604020202020204" pitchFamily="34" charset="0"/>
                </a:rPr>
                <a:t>HẸN GẶP LẠI CÁC EM Ở TIẾT HỌC SAU!</a:t>
              </a:r>
              <a:endParaRPr lang="en-US" sz="8000" b="1" dirty="0">
                <a:solidFill>
                  <a:schemeClr val="accent1">
                    <a:lumMod val="50000"/>
                  </a:schemeClr>
                </a:solidFill>
                <a:latin typeface="Arial" panose="020B0604020202020204" pitchFamily="34" charset="0"/>
                <a:cs typeface="Arial" panose="020B0604020202020204" pitchFamily="34" charset="0"/>
              </a:endParaRPr>
            </a:p>
          </p:txBody>
        </p:sp>
      </p:gr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38200" y="5372100"/>
            <a:ext cx="4198015" cy="87231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8604545" y="879955"/>
            <a:ext cx="8527090" cy="8527090"/>
            <a:chOff x="0" y="0"/>
            <a:chExt cx="6350000" cy="6350000"/>
          </a:xfrm>
        </p:grpSpPr>
        <p:sp>
          <p:nvSpPr>
            <p:cNvPr id="3" name="Freeform 3"/>
            <p:cNvSpPr/>
            <p:nvPr/>
          </p:nvSpPr>
          <p:spPr>
            <a:xfrm flipH="1">
              <a:off x="0" y="0"/>
              <a:ext cx="6350000" cy="6350000"/>
            </a:xfrm>
            <a:custGeom>
              <a:avLst/>
              <a:gdLst/>
              <a:ahLst/>
              <a:cxnLst/>
              <a:rect l="l" t="t" r="r" b="b"/>
              <a:pathLst>
                <a:path w="6350000" h="6350000">
                  <a:moveTo>
                    <a:pt x="635000" y="6350000"/>
                  </a:moveTo>
                  <a:lnTo>
                    <a:pt x="5715000" y="6350000"/>
                  </a:lnTo>
                  <a:cubicBezTo>
                    <a:pt x="6065520" y="6350000"/>
                    <a:pt x="6350000" y="6065520"/>
                    <a:pt x="6350000" y="5715000"/>
                  </a:cubicBezTo>
                  <a:lnTo>
                    <a:pt x="6350000" y="635000"/>
                  </a:lnTo>
                  <a:cubicBezTo>
                    <a:pt x="6350000" y="284480"/>
                    <a:pt x="6065520" y="0"/>
                    <a:pt x="5715000" y="0"/>
                  </a:cubicBezTo>
                  <a:lnTo>
                    <a:pt x="635000" y="0"/>
                  </a:lnTo>
                  <a:cubicBezTo>
                    <a:pt x="284480" y="0"/>
                    <a:pt x="0" y="284480"/>
                    <a:pt x="0" y="635000"/>
                  </a:cubicBezTo>
                  <a:lnTo>
                    <a:pt x="0" y="5715000"/>
                  </a:lnTo>
                  <a:cubicBezTo>
                    <a:pt x="0" y="6065520"/>
                    <a:pt x="284480" y="6350000"/>
                    <a:pt x="635000" y="6350000"/>
                  </a:cubicBezTo>
                  <a:close/>
                </a:path>
              </a:pathLst>
            </a:custGeom>
            <a:blipFill>
              <a:blip r:embed="rId2"/>
              <a:stretch>
                <a:fillRect l="-34216" t="-38728" r="-78802"/>
              </a:stretch>
            </a:blipFill>
          </p:spPr>
        </p:sp>
        <p:sp>
          <p:nvSpPr>
            <p:cNvPr id="4" name="Freeform 4"/>
            <p:cNvSpPr/>
            <p:nvPr/>
          </p:nvSpPr>
          <p:spPr>
            <a:xfrm>
              <a:off x="0" y="0"/>
              <a:ext cx="6350000" cy="6350000"/>
            </a:xfrm>
            <a:custGeom>
              <a:avLst/>
              <a:gdLst/>
              <a:ahLst/>
              <a:cxnLst/>
              <a:rect l="l" t="t" r="r" b="b"/>
              <a:pathLst>
                <a:path w="6350000" h="6350000">
                  <a:moveTo>
                    <a:pt x="5715000" y="19050"/>
                  </a:moveTo>
                  <a:cubicBezTo>
                    <a:pt x="6054090" y="19050"/>
                    <a:pt x="6330950" y="295910"/>
                    <a:pt x="6330950" y="635000"/>
                  </a:cubicBezTo>
                  <a:lnTo>
                    <a:pt x="6330950" y="5715000"/>
                  </a:lnTo>
                  <a:cubicBezTo>
                    <a:pt x="6330950" y="6054090"/>
                    <a:pt x="6054090" y="6330950"/>
                    <a:pt x="5715000" y="6330950"/>
                  </a:cubicBezTo>
                  <a:lnTo>
                    <a:pt x="635000" y="6330950"/>
                  </a:lnTo>
                  <a:cubicBezTo>
                    <a:pt x="295910" y="6330950"/>
                    <a:pt x="19050" y="6054090"/>
                    <a:pt x="19050" y="5715000"/>
                  </a:cubicBezTo>
                  <a:lnTo>
                    <a:pt x="19050" y="635000"/>
                  </a:lnTo>
                  <a:cubicBezTo>
                    <a:pt x="19050" y="295910"/>
                    <a:pt x="295910" y="19050"/>
                    <a:pt x="635000" y="19050"/>
                  </a:cubicBezTo>
                  <a:lnTo>
                    <a:pt x="5715000" y="19050"/>
                  </a:lnTo>
                  <a:moveTo>
                    <a:pt x="5715000" y="0"/>
                  </a:moveTo>
                  <a:lnTo>
                    <a:pt x="635000" y="0"/>
                  </a:lnTo>
                  <a:cubicBezTo>
                    <a:pt x="284480" y="0"/>
                    <a:pt x="0" y="284480"/>
                    <a:pt x="0" y="635000"/>
                  </a:cubicBezTo>
                  <a:lnTo>
                    <a:pt x="0" y="5715000"/>
                  </a:lnTo>
                  <a:cubicBezTo>
                    <a:pt x="0" y="6065520"/>
                    <a:pt x="284480" y="6350000"/>
                    <a:pt x="635000" y="6350000"/>
                  </a:cubicBezTo>
                  <a:lnTo>
                    <a:pt x="5715000" y="6350000"/>
                  </a:lnTo>
                  <a:cubicBezTo>
                    <a:pt x="6065520" y="6350000"/>
                    <a:pt x="6350000" y="6065520"/>
                    <a:pt x="6350000" y="5715000"/>
                  </a:cubicBezTo>
                  <a:lnTo>
                    <a:pt x="6350000" y="635000"/>
                  </a:lnTo>
                  <a:cubicBezTo>
                    <a:pt x="6350000" y="284480"/>
                    <a:pt x="6065520" y="0"/>
                    <a:pt x="5715000" y="0"/>
                  </a:cubicBezTo>
                  <a:lnTo>
                    <a:pt x="5715000" y="0"/>
                  </a:lnTo>
                  <a:close/>
                </a:path>
              </a:pathLst>
            </a:custGeom>
            <a:solidFill>
              <a:srgbClr val="000000"/>
            </a:solidFill>
          </p:spPr>
        </p:sp>
      </p:grpSp>
      <p:sp>
        <p:nvSpPr>
          <p:cNvPr id="12" name="Freeform 12"/>
          <p:cNvSpPr/>
          <p:nvPr/>
        </p:nvSpPr>
        <p:spPr>
          <a:xfrm flipH="1">
            <a:off x="16124447" y="2949475"/>
            <a:ext cx="2163553" cy="2194025"/>
          </a:xfrm>
          <a:custGeom>
            <a:avLst/>
            <a:gdLst/>
            <a:ahLst/>
            <a:cxnLst/>
            <a:rect l="l" t="t" r="r" b="b"/>
            <a:pathLst>
              <a:path w="2163553" h="2194025">
                <a:moveTo>
                  <a:pt x="2163553" y="0"/>
                </a:moveTo>
                <a:lnTo>
                  <a:pt x="0" y="0"/>
                </a:lnTo>
                <a:lnTo>
                  <a:pt x="0" y="2194025"/>
                </a:lnTo>
                <a:lnTo>
                  <a:pt x="2163553" y="2194025"/>
                </a:lnTo>
                <a:lnTo>
                  <a:pt x="2163553"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13" name="Freeform 13"/>
          <p:cNvSpPr/>
          <p:nvPr/>
        </p:nvSpPr>
        <p:spPr>
          <a:xfrm>
            <a:off x="9688121" y="277248"/>
            <a:ext cx="1623384" cy="1761581"/>
          </a:xfrm>
          <a:custGeom>
            <a:avLst/>
            <a:gdLst/>
            <a:ahLst/>
            <a:cxnLst/>
            <a:rect l="l" t="t" r="r" b="b"/>
            <a:pathLst>
              <a:path w="1623384" h="1761581">
                <a:moveTo>
                  <a:pt x="0" y="0"/>
                </a:moveTo>
                <a:lnTo>
                  <a:pt x="1623384" y="0"/>
                </a:lnTo>
                <a:lnTo>
                  <a:pt x="1623384" y="1761582"/>
                </a:lnTo>
                <a:lnTo>
                  <a:pt x="0" y="176158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Freeform 14"/>
          <p:cNvSpPr/>
          <p:nvPr/>
        </p:nvSpPr>
        <p:spPr>
          <a:xfrm>
            <a:off x="11526586" y="8639929"/>
            <a:ext cx="2003088" cy="1647071"/>
          </a:xfrm>
          <a:custGeom>
            <a:avLst/>
            <a:gdLst/>
            <a:ahLst/>
            <a:cxnLst/>
            <a:rect l="l" t="t" r="r" b="b"/>
            <a:pathLst>
              <a:path w="2003088" h="1647071">
                <a:moveTo>
                  <a:pt x="0" y="0"/>
                </a:moveTo>
                <a:lnTo>
                  <a:pt x="2003088" y="0"/>
                </a:lnTo>
                <a:lnTo>
                  <a:pt x="2003088" y="1647071"/>
                </a:lnTo>
                <a:lnTo>
                  <a:pt x="0" y="164707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17" name="Group 16"/>
          <p:cNvGrpSpPr/>
          <p:nvPr/>
        </p:nvGrpSpPr>
        <p:grpSpPr>
          <a:xfrm>
            <a:off x="1219200" y="1367778"/>
            <a:ext cx="6463447" cy="2204350"/>
            <a:chOff x="1028700" y="1931390"/>
            <a:chExt cx="6463447" cy="2204350"/>
          </a:xfrm>
        </p:grpSpPr>
        <p:grpSp>
          <p:nvGrpSpPr>
            <p:cNvPr id="5" name="Group 5"/>
            <p:cNvGrpSpPr/>
            <p:nvPr/>
          </p:nvGrpSpPr>
          <p:grpSpPr>
            <a:xfrm>
              <a:off x="1028700" y="1931390"/>
              <a:ext cx="6463447" cy="2204350"/>
              <a:chOff x="0" y="-47625"/>
              <a:chExt cx="2865049" cy="977121"/>
            </a:xfrm>
          </p:grpSpPr>
          <p:sp>
            <p:nvSpPr>
              <p:cNvPr id="6" name="Freeform 6"/>
              <p:cNvSpPr/>
              <p:nvPr/>
            </p:nvSpPr>
            <p:spPr>
              <a:xfrm>
                <a:off x="0" y="0"/>
                <a:ext cx="2865049" cy="929496"/>
              </a:xfrm>
              <a:custGeom>
                <a:avLst/>
                <a:gdLst/>
                <a:ahLst/>
                <a:cxnLst/>
                <a:rect l="l" t="t" r="r" b="b"/>
                <a:pathLst>
                  <a:path w="2865049" h="1575752">
                    <a:moveTo>
                      <a:pt x="28747" y="0"/>
                    </a:moveTo>
                    <a:lnTo>
                      <a:pt x="2836302" y="0"/>
                    </a:lnTo>
                    <a:cubicBezTo>
                      <a:pt x="2843926" y="0"/>
                      <a:pt x="2851238" y="3029"/>
                      <a:pt x="2856630" y="8420"/>
                    </a:cubicBezTo>
                    <a:cubicBezTo>
                      <a:pt x="2862021" y="13811"/>
                      <a:pt x="2865049" y="21123"/>
                      <a:pt x="2865049" y="28747"/>
                    </a:cubicBezTo>
                    <a:lnTo>
                      <a:pt x="2865049" y="1547005"/>
                    </a:lnTo>
                    <a:cubicBezTo>
                      <a:pt x="2865049" y="1554629"/>
                      <a:pt x="2862021" y="1561941"/>
                      <a:pt x="2856630" y="1567333"/>
                    </a:cubicBezTo>
                    <a:cubicBezTo>
                      <a:pt x="2851238" y="1572724"/>
                      <a:pt x="2843926" y="1575752"/>
                      <a:pt x="2836302" y="1575752"/>
                    </a:cubicBezTo>
                    <a:lnTo>
                      <a:pt x="28747" y="1575752"/>
                    </a:lnTo>
                    <a:cubicBezTo>
                      <a:pt x="21123" y="1575752"/>
                      <a:pt x="13811" y="1572724"/>
                      <a:pt x="8420" y="1567333"/>
                    </a:cubicBezTo>
                    <a:cubicBezTo>
                      <a:pt x="3029" y="1561941"/>
                      <a:pt x="0" y="1554629"/>
                      <a:pt x="0" y="1547005"/>
                    </a:cubicBezTo>
                    <a:lnTo>
                      <a:pt x="0" y="28747"/>
                    </a:lnTo>
                    <a:cubicBezTo>
                      <a:pt x="0" y="21123"/>
                      <a:pt x="3029" y="13811"/>
                      <a:pt x="8420" y="8420"/>
                    </a:cubicBezTo>
                    <a:cubicBezTo>
                      <a:pt x="13811" y="3029"/>
                      <a:pt x="21123" y="0"/>
                      <a:pt x="28747" y="0"/>
                    </a:cubicBezTo>
                    <a:close/>
                  </a:path>
                </a:pathLst>
              </a:custGeom>
              <a:solidFill>
                <a:srgbClr val="FDFDFD"/>
              </a:solidFill>
              <a:ln w="28575">
                <a:solidFill>
                  <a:srgbClr val="000000"/>
                </a:solidFill>
              </a:ln>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1960"/>
                  </a:lnSpc>
                </a:pPr>
                <a:endParaRPr>
                  <a:solidFill>
                    <a:prstClr val="black"/>
                  </a:solidFill>
                </a:endParaRPr>
              </a:p>
            </p:txBody>
          </p:sp>
        </p:grpSp>
        <p:sp>
          <p:nvSpPr>
            <p:cNvPr id="15" name="TextBox 15"/>
            <p:cNvSpPr txBox="1"/>
            <p:nvPr/>
          </p:nvSpPr>
          <p:spPr>
            <a:xfrm>
              <a:off x="1426945" y="2550072"/>
              <a:ext cx="5666956" cy="1154162"/>
            </a:xfrm>
            <a:prstGeom prst="rect">
              <a:avLst/>
            </a:prstGeom>
          </p:spPr>
          <p:txBody>
            <a:bodyPr wrap="square" lIns="0" tIns="0" rIns="0" bIns="0" rtlCol="0" anchor="t">
              <a:spAutoFit/>
            </a:bodyPr>
            <a:lstStyle/>
            <a:p>
              <a:pPr algn="ctr">
                <a:lnSpc>
                  <a:spcPts val="9000"/>
                </a:lnSpc>
              </a:pPr>
              <a:r>
                <a:rPr lang="vi-VN" sz="7500" b="1" dirty="0" smtClean="0">
                  <a:solidFill>
                    <a:srgbClr val="C0504D">
                      <a:lumMod val="75000"/>
                    </a:srgbClr>
                  </a:solidFill>
                  <a:cs typeface="Arial" panose="020B0604020202020204" pitchFamily="34" charset="0"/>
                </a:rPr>
                <a:t>KHỞI ĐỘNG</a:t>
              </a:r>
              <a:endParaRPr lang="en-US" sz="7500" b="1" dirty="0">
                <a:solidFill>
                  <a:srgbClr val="C0504D">
                    <a:lumMod val="75000"/>
                  </a:srgbClr>
                </a:solidFill>
                <a:latin typeface="Arial" panose="020B0604020202020204" pitchFamily="34" charset="0"/>
                <a:cs typeface="Arial" panose="020B0604020202020204" pitchFamily="34" charset="0"/>
              </a:endParaRPr>
            </a:p>
          </p:txBody>
        </p:sp>
      </p:grpSp>
      <p:grpSp>
        <p:nvGrpSpPr>
          <p:cNvPr id="18" name="Group 17"/>
          <p:cNvGrpSpPr/>
          <p:nvPr/>
        </p:nvGrpSpPr>
        <p:grpSpPr>
          <a:xfrm>
            <a:off x="1828800" y="5092626"/>
            <a:ext cx="8003955" cy="4440204"/>
            <a:chOff x="1825615" y="5944322"/>
            <a:chExt cx="8003955" cy="4440204"/>
          </a:xfrm>
        </p:grpSpPr>
        <p:grpSp>
          <p:nvGrpSpPr>
            <p:cNvPr id="9" name="Group 9"/>
            <p:cNvGrpSpPr/>
            <p:nvPr/>
          </p:nvGrpSpPr>
          <p:grpSpPr>
            <a:xfrm>
              <a:off x="1825615" y="5944322"/>
              <a:ext cx="8003955" cy="4440204"/>
              <a:chOff x="-81597" y="-47625"/>
              <a:chExt cx="1928802" cy="860425"/>
            </a:xfrm>
          </p:grpSpPr>
          <p:sp>
            <p:nvSpPr>
              <p:cNvPr id="10" name="Freeform 10"/>
              <p:cNvSpPr/>
              <p:nvPr/>
            </p:nvSpPr>
            <p:spPr>
              <a:xfrm>
                <a:off x="-81597" y="0"/>
                <a:ext cx="1928802" cy="644204"/>
              </a:xfrm>
              <a:custGeom>
                <a:avLst/>
                <a:gdLst/>
                <a:ahLst/>
                <a:cxnLst/>
                <a:rect l="l" t="t" r="r" b="b"/>
                <a:pathLst>
                  <a:path w="1847205" h="644204">
                    <a:moveTo>
                      <a:pt x="37370" y="0"/>
                    </a:moveTo>
                    <a:lnTo>
                      <a:pt x="1809835" y="0"/>
                    </a:lnTo>
                    <a:cubicBezTo>
                      <a:pt x="1830474" y="0"/>
                      <a:pt x="1847205" y="16731"/>
                      <a:pt x="1847205" y="37370"/>
                    </a:cubicBezTo>
                    <a:lnTo>
                      <a:pt x="1847205" y="606834"/>
                    </a:lnTo>
                    <a:cubicBezTo>
                      <a:pt x="1847205" y="627473"/>
                      <a:pt x="1830474" y="644204"/>
                      <a:pt x="1809835" y="644204"/>
                    </a:cubicBezTo>
                    <a:lnTo>
                      <a:pt x="37370" y="644204"/>
                    </a:lnTo>
                    <a:cubicBezTo>
                      <a:pt x="16731" y="644204"/>
                      <a:pt x="0" y="627473"/>
                      <a:pt x="0" y="606834"/>
                    </a:cubicBezTo>
                    <a:lnTo>
                      <a:pt x="0" y="37370"/>
                    </a:lnTo>
                    <a:cubicBezTo>
                      <a:pt x="0" y="16731"/>
                      <a:pt x="16731" y="0"/>
                      <a:pt x="37370" y="0"/>
                    </a:cubicBezTo>
                    <a:close/>
                  </a:path>
                </a:pathLst>
              </a:custGeom>
              <a:solidFill>
                <a:srgbClr val="FDFDFD"/>
              </a:solidFill>
              <a:ln w="28575">
                <a:solidFill>
                  <a:srgbClr val="000000"/>
                </a:solidFill>
              </a:ln>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1960"/>
                  </a:lnSpc>
                </a:pPr>
                <a:endParaRPr>
                  <a:solidFill>
                    <a:prstClr val="black"/>
                  </a:solidFill>
                </a:endParaRPr>
              </a:p>
            </p:txBody>
          </p:sp>
        </p:grpSp>
        <p:sp>
          <p:nvSpPr>
            <p:cNvPr id="16" name="TextBox 16"/>
            <p:cNvSpPr txBox="1"/>
            <p:nvPr/>
          </p:nvSpPr>
          <p:spPr>
            <a:xfrm>
              <a:off x="2132838" y="6453351"/>
              <a:ext cx="7325920" cy="2769989"/>
            </a:xfrm>
            <a:prstGeom prst="rect">
              <a:avLst/>
            </a:prstGeom>
          </p:spPr>
          <p:txBody>
            <a:bodyPr wrap="square" lIns="0" tIns="0" rIns="0" bIns="0" rtlCol="0" anchor="t">
              <a:spAutoFit/>
            </a:bodyPr>
            <a:lstStyle/>
            <a:p>
              <a:pPr algn="just">
                <a:lnSpc>
                  <a:spcPct val="150000"/>
                </a:lnSpc>
              </a:pPr>
              <a:r>
                <a:rPr lang="vi-VN" sz="4000">
                  <a:solidFill>
                    <a:prstClr val="black"/>
                  </a:solidFill>
                </a:rPr>
                <a:t>Em đã từng sử dụng những máy tìm kiếm nào? Kể tên một vài ví dụ máy tìm kiếm hiện nay.</a:t>
              </a:r>
              <a:endParaRPr lang="en-US" sz="4000" dirty="0">
                <a:solidFill>
                  <a:prstClr val="black"/>
                </a:solidFill>
              </a:endParaRPr>
            </a:p>
          </p:txBody>
        </p:sp>
      </p:grpSp>
    </p:spTree>
    <p:extLst>
      <p:ext uri="{BB962C8B-B14F-4D97-AF65-F5344CB8AC3E}">
        <p14:creationId xmlns:p14="http://schemas.microsoft.com/office/powerpoint/2010/main" val="397846348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676400" y="438844"/>
            <a:ext cx="14935200" cy="1560711"/>
            <a:chOff x="1676400" y="438844"/>
            <a:chExt cx="14935200" cy="1560711"/>
          </a:xfrm>
        </p:grpSpPr>
        <p:sp>
          <p:nvSpPr>
            <p:cNvPr id="8" name="Rounded Rectangle 7"/>
            <p:cNvSpPr/>
            <p:nvPr/>
          </p:nvSpPr>
          <p:spPr>
            <a:xfrm>
              <a:off x="1676400" y="571500"/>
              <a:ext cx="14935200" cy="1295400"/>
            </a:xfrm>
            <a:prstGeom prst="roundRect">
              <a:avLst>
                <a:gd name="adj" fmla="val 50000"/>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38844"/>
              <a:ext cx="1560711" cy="1560711"/>
            </a:xfrm>
            <a:prstGeom prst="rect">
              <a:avLst/>
            </a:prstGeom>
          </p:spPr>
        </p:pic>
      </p:grpSp>
      <p:sp>
        <p:nvSpPr>
          <p:cNvPr id="11" name="TextBox 10"/>
          <p:cNvSpPr txBox="1"/>
          <p:nvPr/>
        </p:nvSpPr>
        <p:spPr>
          <a:xfrm>
            <a:off x="4152900" y="865256"/>
            <a:ext cx="9982200" cy="707886"/>
          </a:xfrm>
          <a:prstGeom prst="rect">
            <a:avLst/>
          </a:prstGeom>
          <a:noFill/>
        </p:spPr>
        <p:txBody>
          <a:bodyPr wrap="square" rtlCol="0">
            <a:spAutoFit/>
          </a:bodyPr>
          <a:lstStyle/>
          <a:p>
            <a:pPr algn="ctr"/>
            <a:r>
              <a:rPr lang="vi-VN" sz="4000" b="1" dirty="0" smtClean="0">
                <a:solidFill>
                  <a:prstClr val="black"/>
                </a:solidFill>
                <a:cs typeface="Arial" panose="020B0604020202020204" pitchFamily="34" charset="0"/>
              </a:rPr>
              <a:t>Một số máy tìm kiếm</a:t>
            </a:r>
            <a:endParaRPr lang="en-US" sz="4000" b="1" dirty="0">
              <a:solidFill>
                <a:prstClr val="black"/>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3009901"/>
            <a:ext cx="7848600" cy="265503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6279515"/>
            <a:ext cx="7315200" cy="296037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0" y="1732721"/>
            <a:ext cx="7300463" cy="4865758"/>
          </a:xfrm>
          <a:prstGeom prst="rect">
            <a:avLst/>
          </a:prstGeom>
        </p:spPr>
      </p:pic>
    </p:spTree>
    <p:extLst>
      <p:ext uri="{BB962C8B-B14F-4D97-AF65-F5344CB8AC3E}">
        <p14:creationId xmlns:p14="http://schemas.microsoft.com/office/powerpoint/2010/main" val="11258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5400000">
            <a:off x="12324180" y="4324008"/>
            <a:ext cx="9714110" cy="1638983"/>
            <a:chOff x="0" y="0"/>
            <a:chExt cx="3914133" cy="660400"/>
          </a:xfrm>
        </p:grpSpPr>
        <p:sp>
          <p:nvSpPr>
            <p:cNvPr id="4" name="Freeform 4"/>
            <p:cNvSpPr/>
            <p:nvPr/>
          </p:nvSpPr>
          <p:spPr>
            <a:xfrm>
              <a:off x="0" y="0"/>
              <a:ext cx="3914133" cy="660400"/>
            </a:xfrm>
            <a:custGeom>
              <a:avLst/>
              <a:gdLst/>
              <a:ahLst/>
              <a:cxnLst/>
              <a:rect l="l" t="t" r="r" b="b"/>
              <a:pathLst>
                <a:path w="3914133" h="660400">
                  <a:moveTo>
                    <a:pt x="3789673" y="660400"/>
                  </a:moveTo>
                  <a:lnTo>
                    <a:pt x="124460" y="660400"/>
                  </a:lnTo>
                  <a:cubicBezTo>
                    <a:pt x="55880" y="660400"/>
                    <a:pt x="0" y="604520"/>
                    <a:pt x="0" y="535940"/>
                  </a:cubicBezTo>
                  <a:lnTo>
                    <a:pt x="0" y="124460"/>
                  </a:lnTo>
                  <a:cubicBezTo>
                    <a:pt x="0" y="55880"/>
                    <a:pt x="55880" y="0"/>
                    <a:pt x="124460" y="0"/>
                  </a:cubicBezTo>
                  <a:lnTo>
                    <a:pt x="3789673" y="0"/>
                  </a:lnTo>
                  <a:cubicBezTo>
                    <a:pt x="3858253" y="0"/>
                    <a:pt x="3914133" y="55880"/>
                    <a:pt x="3914133" y="124460"/>
                  </a:cubicBezTo>
                  <a:lnTo>
                    <a:pt x="3914133" y="535940"/>
                  </a:lnTo>
                  <a:cubicBezTo>
                    <a:pt x="3914133" y="604520"/>
                    <a:pt x="3858253" y="660400"/>
                    <a:pt x="3789673" y="660400"/>
                  </a:cubicBezTo>
                  <a:close/>
                </a:path>
              </a:pathLst>
            </a:custGeom>
            <a:solidFill>
              <a:srgbClr val="C1BEFA"/>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579337" y="526068"/>
            <a:ext cx="1203797" cy="1203797"/>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912889" y="8989954"/>
            <a:ext cx="536692" cy="536692"/>
          </a:xfrm>
          <a:prstGeom prst="rect">
            <a:avLst/>
          </a:prstGeom>
        </p:spPr>
      </p:pic>
      <p:grpSp>
        <p:nvGrpSpPr>
          <p:cNvPr id="10" name="Group 10"/>
          <p:cNvGrpSpPr/>
          <p:nvPr/>
        </p:nvGrpSpPr>
        <p:grpSpPr>
          <a:xfrm rot="-5400000">
            <a:off x="5429502" y="-1236257"/>
            <a:ext cx="5787158" cy="13212671"/>
            <a:chOff x="0" y="0"/>
            <a:chExt cx="2192533" cy="5323817"/>
          </a:xfrm>
        </p:grpSpPr>
        <p:sp>
          <p:nvSpPr>
            <p:cNvPr id="11" name="Freeform 11"/>
            <p:cNvSpPr/>
            <p:nvPr/>
          </p:nvSpPr>
          <p:spPr>
            <a:xfrm>
              <a:off x="0" y="0"/>
              <a:ext cx="2192533" cy="5323817"/>
            </a:xfrm>
            <a:custGeom>
              <a:avLst/>
              <a:gdLst/>
              <a:ahLst/>
              <a:cxnLst/>
              <a:rect l="l" t="t" r="r" b="b"/>
              <a:pathLst>
                <a:path w="2192533" h="5323817">
                  <a:moveTo>
                    <a:pt x="2068073" y="5323817"/>
                  </a:moveTo>
                  <a:lnTo>
                    <a:pt x="124460" y="5323817"/>
                  </a:lnTo>
                  <a:cubicBezTo>
                    <a:pt x="55880" y="5323817"/>
                    <a:pt x="0" y="5267937"/>
                    <a:pt x="0" y="5199357"/>
                  </a:cubicBezTo>
                  <a:lnTo>
                    <a:pt x="0" y="124460"/>
                  </a:lnTo>
                  <a:cubicBezTo>
                    <a:pt x="0" y="55880"/>
                    <a:pt x="55880" y="0"/>
                    <a:pt x="124460" y="0"/>
                  </a:cubicBezTo>
                  <a:lnTo>
                    <a:pt x="2068073" y="0"/>
                  </a:lnTo>
                  <a:cubicBezTo>
                    <a:pt x="2136653" y="0"/>
                    <a:pt x="2192533" y="55880"/>
                    <a:pt x="2192533" y="124460"/>
                  </a:cubicBezTo>
                  <a:lnTo>
                    <a:pt x="2192533" y="5199357"/>
                  </a:lnTo>
                  <a:cubicBezTo>
                    <a:pt x="2192533" y="5267937"/>
                    <a:pt x="2136653" y="5323817"/>
                    <a:pt x="2068073" y="5323817"/>
                  </a:cubicBezTo>
                  <a:close/>
                </a:path>
              </a:pathLst>
            </a:custGeom>
            <a:solidFill>
              <a:srgbClr val="6E6BB6"/>
            </a:solidFill>
          </p:spPr>
        </p:sp>
      </p:grpSp>
      <p:grpSp>
        <p:nvGrpSpPr>
          <p:cNvPr id="21" name="Group 21"/>
          <p:cNvGrpSpPr/>
          <p:nvPr/>
        </p:nvGrpSpPr>
        <p:grpSpPr>
          <a:xfrm>
            <a:off x="16779568" y="3050821"/>
            <a:ext cx="803334" cy="803334"/>
            <a:chOff x="0" y="0"/>
            <a:chExt cx="1071112" cy="1071112"/>
          </a:xfrm>
        </p:grpSpPr>
        <p:grpSp>
          <p:nvGrpSpPr>
            <p:cNvPr id="22" name="Group 22"/>
            <p:cNvGrpSpPr/>
            <p:nvPr/>
          </p:nvGrpSpPr>
          <p:grpSpPr>
            <a:xfrm>
              <a:off x="0" y="0"/>
              <a:ext cx="1071112" cy="1071112"/>
              <a:chOff x="0" y="0"/>
              <a:chExt cx="660400" cy="660400"/>
            </a:xfrm>
          </p:grpSpPr>
          <p:sp>
            <p:nvSpPr>
              <p:cNvPr id="23" name="Freeform 2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FFFFFF"/>
              </a:solidFill>
            </p:spPr>
          </p:sp>
        </p:grpSp>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72304" y="296326"/>
              <a:ext cx="526503" cy="478460"/>
            </a:xfrm>
            <a:prstGeom prst="rect">
              <a:avLst/>
            </a:prstGeom>
          </p:spPr>
        </p:pic>
      </p:grpSp>
      <p:pic>
        <p:nvPicPr>
          <p:cNvPr id="25" name="Picture 2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7020331" y="4827808"/>
            <a:ext cx="321808" cy="411914"/>
          </a:xfrm>
          <a:prstGeom prst="rect">
            <a:avLst/>
          </a:prstGeom>
        </p:spPr>
      </p:pic>
      <p:pic>
        <p:nvPicPr>
          <p:cNvPr id="26" name="Picture 2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983797" y="6475302"/>
            <a:ext cx="394877" cy="336633"/>
          </a:xfrm>
          <a:prstGeom prst="rect">
            <a:avLst/>
          </a:prstGeom>
        </p:spPr>
      </p:pic>
      <p:sp>
        <p:nvSpPr>
          <p:cNvPr id="27" name="Rectangle 26"/>
          <p:cNvSpPr/>
          <p:nvPr/>
        </p:nvSpPr>
        <p:spPr>
          <a:xfrm>
            <a:off x="1949869" y="2706998"/>
            <a:ext cx="12746424" cy="4873001"/>
          </a:xfrm>
          <a:prstGeom prst="rect">
            <a:avLst/>
          </a:prstGeom>
        </p:spPr>
        <p:txBody>
          <a:bodyPr wrap="square">
            <a:spAutoFit/>
          </a:bodyPr>
          <a:lstStyle/>
          <a:p>
            <a:pPr algn="ctr">
              <a:lnSpc>
                <a:spcPct val="150000"/>
              </a:lnSpc>
            </a:pPr>
            <a:r>
              <a:rPr lang="en-US" sz="7200" b="1">
                <a:solidFill>
                  <a:schemeClr val="bg1"/>
                </a:solidFill>
                <a:latin typeface="Arial" panose="020B0604020202020204" pitchFamily="34" charset="0"/>
                <a:cs typeface="Arial" panose="020B0604020202020204" pitchFamily="34" charset="0"/>
              </a:rPr>
              <a:t>BÀI </a:t>
            </a:r>
            <a:r>
              <a:rPr lang="vi-VN" sz="7200" b="1" smtClean="0">
                <a:solidFill>
                  <a:schemeClr val="bg1"/>
                </a:solidFill>
                <a:latin typeface="Arial" panose="020B0604020202020204" pitchFamily="34" charset="0"/>
                <a:cs typeface="Arial" panose="020B0604020202020204" pitchFamily="34" charset="0"/>
              </a:rPr>
              <a:t>2</a:t>
            </a:r>
            <a:r>
              <a:rPr lang="en-US" sz="7200" b="1" smtClean="0">
                <a:solidFill>
                  <a:schemeClr val="bg1"/>
                </a:solidFill>
                <a:latin typeface="Arial" panose="020B0604020202020204" pitchFamily="34" charset="0"/>
                <a:cs typeface="Arial" panose="020B0604020202020204" pitchFamily="34" charset="0"/>
              </a:rPr>
              <a:t>: </a:t>
            </a:r>
            <a:r>
              <a:rPr lang="en-US" sz="7200" b="1" dirty="0">
                <a:solidFill>
                  <a:schemeClr val="bg1"/>
                </a:solidFill>
                <a:latin typeface="Arial" panose="020B0604020202020204" pitchFamily="34" charset="0"/>
                <a:cs typeface="Arial" panose="020B0604020202020204" pitchFamily="34" charset="0"/>
              </a:rPr>
              <a:t>THỰC </a:t>
            </a:r>
            <a:r>
              <a:rPr lang="en-US" sz="7200" b="1">
                <a:solidFill>
                  <a:schemeClr val="bg1"/>
                </a:solidFill>
                <a:latin typeface="Arial" panose="020B0604020202020204" pitchFamily="34" charset="0"/>
                <a:cs typeface="Arial" panose="020B0604020202020204" pitchFamily="34" charset="0"/>
              </a:rPr>
              <a:t>HÀNH </a:t>
            </a:r>
            <a:r>
              <a:rPr lang="vi-VN" sz="7200" b="1" smtClean="0">
                <a:solidFill>
                  <a:schemeClr val="bg1"/>
                </a:solidFill>
                <a:latin typeface="Arial" panose="020B0604020202020204" pitchFamily="34" charset="0"/>
                <a:cs typeface="Arial" panose="020B0604020202020204" pitchFamily="34" charset="0"/>
              </a:rPr>
              <a:t>MỘT SỐ TÍNH NĂNG HỮU ÍCH CỦA MÁY TÌM KIẾM</a:t>
            </a:r>
            <a:endParaRPr lang="en-US" sz="72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96000" y="714653"/>
            <a:ext cx="4186521" cy="1412951"/>
          </a:xfrm>
          <a:prstGeom prst="rect">
            <a:avLst/>
          </a:prstGeom>
        </p:spPr>
      </p:pic>
      <p:pic>
        <p:nvPicPr>
          <p:cNvPr id="30" name="Picture 2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2438400" y="6485568"/>
            <a:ext cx="1371600" cy="1324930"/>
          </a:xfrm>
          <a:prstGeom prst="rect">
            <a:avLst/>
          </a:prstGeom>
        </p:spPr>
      </p:pic>
    </p:spTree>
  </p:cSld>
  <p:clrMapOvr>
    <a:masterClrMapping/>
  </p:clrMapOvr>
  <p:transition spd="med">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9366" t="3555" r="7372" b="49609"/>
          <a:stretch>
            <a:fillRect/>
          </a:stretch>
        </p:blipFill>
        <p:spPr>
          <a:xfrm>
            <a:off x="0" y="0"/>
            <a:ext cx="18288000" cy="10287000"/>
          </a:xfrm>
          <a:prstGeom prst="rect">
            <a:avLst/>
          </a:prstGeom>
        </p:spPr>
      </p:pic>
      <p:grpSp>
        <p:nvGrpSpPr>
          <p:cNvPr id="3" name="Group 3"/>
          <p:cNvGrpSpPr/>
          <p:nvPr/>
        </p:nvGrpSpPr>
        <p:grpSpPr>
          <a:xfrm rot="-5400000">
            <a:off x="-3116636" y="1478336"/>
            <a:ext cx="11925300" cy="7330329"/>
            <a:chOff x="0" y="0"/>
            <a:chExt cx="4805093" cy="2953629"/>
          </a:xfrm>
        </p:grpSpPr>
        <p:sp>
          <p:nvSpPr>
            <p:cNvPr id="4" name="Freeform 4"/>
            <p:cNvSpPr/>
            <p:nvPr/>
          </p:nvSpPr>
          <p:spPr>
            <a:xfrm>
              <a:off x="0" y="0"/>
              <a:ext cx="4805094" cy="2953629"/>
            </a:xfrm>
            <a:custGeom>
              <a:avLst/>
              <a:gdLst/>
              <a:ahLst/>
              <a:cxnLst/>
              <a:rect l="l" t="t" r="r" b="b"/>
              <a:pathLst>
                <a:path w="4805094" h="2953629">
                  <a:moveTo>
                    <a:pt x="4680633" y="2953629"/>
                  </a:moveTo>
                  <a:lnTo>
                    <a:pt x="124460" y="2953629"/>
                  </a:lnTo>
                  <a:cubicBezTo>
                    <a:pt x="55880" y="2953629"/>
                    <a:pt x="0" y="2897749"/>
                    <a:pt x="0" y="2829169"/>
                  </a:cubicBezTo>
                  <a:lnTo>
                    <a:pt x="0" y="124460"/>
                  </a:lnTo>
                  <a:cubicBezTo>
                    <a:pt x="0" y="55880"/>
                    <a:pt x="55880" y="0"/>
                    <a:pt x="124460" y="0"/>
                  </a:cubicBezTo>
                  <a:lnTo>
                    <a:pt x="4680633" y="0"/>
                  </a:lnTo>
                  <a:cubicBezTo>
                    <a:pt x="4749214" y="0"/>
                    <a:pt x="4805094" y="55880"/>
                    <a:pt x="4805094" y="124460"/>
                  </a:cubicBezTo>
                  <a:lnTo>
                    <a:pt x="4805094" y="2829169"/>
                  </a:lnTo>
                  <a:cubicBezTo>
                    <a:pt x="4805094" y="2897749"/>
                    <a:pt x="4749214" y="2953629"/>
                    <a:pt x="4680633" y="2953629"/>
                  </a:cubicBezTo>
                  <a:close/>
                </a:path>
              </a:pathLst>
            </a:custGeom>
            <a:solidFill>
              <a:srgbClr val="6E6BB6"/>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33400" y="876300"/>
            <a:ext cx="5439331" cy="4114800"/>
          </a:xfrm>
          <a:prstGeom prst="rect">
            <a:avLst/>
          </a:prstGeom>
        </p:spPr>
      </p:pic>
      <p:sp>
        <p:nvSpPr>
          <p:cNvPr id="12" name="TextBox 12"/>
          <p:cNvSpPr txBox="1"/>
          <p:nvPr/>
        </p:nvSpPr>
        <p:spPr>
          <a:xfrm>
            <a:off x="969817" y="1083737"/>
            <a:ext cx="4666101" cy="2598917"/>
          </a:xfrm>
          <a:prstGeom prst="rect">
            <a:avLst/>
          </a:prstGeom>
        </p:spPr>
        <p:txBody>
          <a:bodyPr wrap="square" lIns="0" tIns="0" rIns="0" bIns="0" rtlCol="0" anchor="t">
            <a:spAutoFit/>
          </a:bodyPr>
          <a:lstStyle/>
          <a:p>
            <a:pPr marL="0" lvl="0" indent="0" algn="ctr">
              <a:lnSpc>
                <a:spcPct val="150000"/>
              </a:lnSpc>
              <a:spcBef>
                <a:spcPct val="0"/>
              </a:spcBef>
            </a:pPr>
            <a:r>
              <a:rPr lang="vi-VN" sz="6000" b="1" smtClean="0">
                <a:solidFill>
                  <a:schemeClr val="accent4">
                    <a:lumMod val="75000"/>
                  </a:schemeClr>
                </a:solidFill>
                <a:latin typeface="Arial" panose="020B0604020202020204" pitchFamily="34" charset="0"/>
                <a:cs typeface="Arial" panose="020B0604020202020204" pitchFamily="34" charset="0"/>
              </a:rPr>
              <a:t>NỘI DUNG THỰC HÀNH</a:t>
            </a:r>
            <a:endParaRPr lang="en-US" sz="6000" b="1" dirty="0">
              <a:solidFill>
                <a:schemeClr val="accent4">
                  <a:lumMod val="75000"/>
                </a:schemeClr>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792242" y="508262"/>
            <a:ext cx="543583" cy="434866"/>
          </a:xfrm>
          <a:prstGeom prst="rect">
            <a:avLst/>
          </a:prstGeom>
        </p:spPr>
      </p:pic>
      <p:grpSp>
        <p:nvGrpSpPr>
          <p:cNvPr id="17" name="Group 4"/>
          <p:cNvGrpSpPr/>
          <p:nvPr/>
        </p:nvGrpSpPr>
        <p:grpSpPr>
          <a:xfrm rot="-5400000">
            <a:off x="11071823" y="-2803155"/>
            <a:ext cx="2389768" cy="10484896"/>
            <a:chOff x="0" y="0"/>
            <a:chExt cx="1156077" cy="4699872"/>
          </a:xfrm>
        </p:grpSpPr>
        <p:sp>
          <p:nvSpPr>
            <p:cNvPr id="20" name="Freeform 5"/>
            <p:cNvSpPr/>
            <p:nvPr/>
          </p:nvSpPr>
          <p:spPr>
            <a:xfrm>
              <a:off x="0" y="0"/>
              <a:ext cx="1156077" cy="4699872"/>
            </a:xfrm>
            <a:custGeom>
              <a:avLst/>
              <a:gdLst/>
              <a:ahLst/>
              <a:cxnLst/>
              <a:rect l="l" t="t" r="r" b="b"/>
              <a:pathLst>
                <a:path w="1156077" h="4699872">
                  <a:moveTo>
                    <a:pt x="1031616" y="4699872"/>
                  </a:moveTo>
                  <a:lnTo>
                    <a:pt x="124460" y="4699872"/>
                  </a:lnTo>
                  <a:cubicBezTo>
                    <a:pt x="55880" y="4699872"/>
                    <a:pt x="0" y="4643993"/>
                    <a:pt x="0" y="4575412"/>
                  </a:cubicBezTo>
                  <a:lnTo>
                    <a:pt x="0" y="124460"/>
                  </a:lnTo>
                  <a:cubicBezTo>
                    <a:pt x="0" y="55880"/>
                    <a:pt x="55880" y="0"/>
                    <a:pt x="124460" y="0"/>
                  </a:cubicBezTo>
                  <a:lnTo>
                    <a:pt x="1031617" y="0"/>
                  </a:lnTo>
                  <a:cubicBezTo>
                    <a:pt x="1100197" y="0"/>
                    <a:pt x="1156077" y="55880"/>
                    <a:pt x="1156077" y="124460"/>
                  </a:cubicBezTo>
                  <a:lnTo>
                    <a:pt x="1156077" y="4575413"/>
                  </a:lnTo>
                  <a:cubicBezTo>
                    <a:pt x="1156077" y="4643993"/>
                    <a:pt x="1100197" y="4699872"/>
                    <a:pt x="1031617" y="4699872"/>
                  </a:cubicBezTo>
                  <a:close/>
                </a:path>
              </a:pathLst>
            </a:custGeom>
            <a:solidFill>
              <a:srgbClr val="6E6BB6"/>
            </a:solidFill>
          </p:spPr>
        </p:sp>
      </p:grpSp>
      <p:grpSp>
        <p:nvGrpSpPr>
          <p:cNvPr id="21" name="Group 7"/>
          <p:cNvGrpSpPr/>
          <p:nvPr/>
        </p:nvGrpSpPr>
        <p:grpSpPr>
          <a:xfrm rot="-5400000">
            <a:off x="11071823" y="21511"/>
            <a:ext cx="2389768" cy="10484896"/>
            <a:chOff x="0" y="0"/>
            <a:chExt cx="1156077" cy="4699872"/>
          </a:xfrm>
        </p:grpSpPr>
        <p:sp>
          <p:nvSpPr>
            <p:cNvPr id="22" name="Freeform 8"/>
            <p:cNvSpPr/>
            <p:nvPr/>
          </p:nvSpPr>
          <p:spPr>
            <a:xfrm>
              <a:off x="0" y="0"/>
              <a:ext cx="1156077" cy="4699872"/>
            </a:xfrm>
            <a:custGeom>
              <a:avLst/>
              <a:gdLst/>
              <a:ahLst/>
              <a:cxnLst/>
              <a:rect l="l" t="t" r="r" b="b"/>
              <a:pathLst>
                <a:path w="1156077" h="4699872">
                  <a:moveTo>
                    <a:pt x="1031616" y="4699872"/>
                  </a:moveTo>
                  <a:lnTo>
                    <a:pt x="124460" y="4699872"/>
                  </a:lnTo>
                  <a:cubicBezTo>
                    <a:pt x="55880" y="4699872"/>
                    <a:pt x="0" y="4643993"/>
                    <a:pt x="0" y="4575412"/>
                  </a:cubicBezTo>
                  <a:lnTo>
                    <a:pt x="0" y="124460"/>
                  </a:lnTo>
                  <a:cubicBezTo>
                    <a:pt x="0" y="55880"/>
                    <a:pt x="55880" y="0"/>
                    <a:pt x="124460" y="0"/>
                  </a:cubicBezTo>
                  <a:lnTo>
                    <a:pt x="1031617" y="0"/>
                  </a:lnTo>
                  <a:cubicBezTo>
                    <a:pt x="1100197" y="0"/>
                    <a:pt x="1156077" y="55880"/>
                    <a:pt x="1156077" y="124460"/>
                  </a:cubicBezTo>
                  <a:lnTo>
                    <a:pt x="1156077" y="4575413"/>
                  </a:lnTo>
                  <a:cubicBezTo>
                    <a:pt x="1156077" y="4643993"/>
                    <a:pt x="1100197" y="4699872"/>
                    <a:pt x="1031617" y="4699872"/>
                  </a:cubicBezTo>
                  <a:close/>
                </a:path>
              </a:pathLst>
            </a:custGeom>
            <a:solidFill>
              <a:srgbClr val="6E6BB6"/>
            </a:solidFill>
          </p:spPr>
        </p:sp>
      </p:grpSp>
      <p:grpSp>
        <p:nvGrpSpPr>
          <p:cNvPr id="23" name="Group 10"/>
          <p:cNvGrpSpPr/>
          <p:nvPr/>
        </p:nvGrpSpPr>
        <p:grpSpPr>
          <a:xfrm rot="-5400000">
            <a:off x="11071823" y="2858753"/>
            <a:ext cx="2389768" cy="10484896"/>
            <a:chOff x="0" y="0"/>
            <a:chExt cx="1156077" cy="4699872"/>
          </a:xfrm>
        </p:grpSpPr>
        <p:sp>
          <p:nvSpPr>
            <p:cNvPr id="24" name="Freeform 11"/>
            <p:cNvSpPr/>
            <p:nvPr/>
          </p:nvSpPr>
          <p:spPr>
            <a:xfrm>
              <a:off x="0" y="0"/>
              <a:ext cx="1156077" cy="4699872"/>
            </a:xfrm>
            <a:custGeom>
              <a:avLst/>
              <a:gdLst/>
              <a:ahLst/>
              <a:cxnLst/>
              <a:rect l="l" t="t" r="r" b="b"/>
              <a:pathLst>
                <a:path w="1156077" h="4699872">
                  <a:moveTo>
                    <a:pt x="1031616" y="4699872"/>
                  </a:moveTo>
                  <a:lnTo>
                    <a:pt x="124460" y="4699872"/>
                  </a:lnTo>
                  <a:cubicBezTo>
                    <a:pt x="55880" y="4699872"/>
                    <a:pt x="0" y="4643993"/>
                    <a:pt x="0" y="4575412"/>
                  </a:cubicBezTo>
                  <a:lnTo>
                    <a:pt x="0" y="124460"/>
                  </a:lnTo>
                  <a:cubicBezTo>
                    <a:pt x="0" y="55880"/>
                    <a:pt x="55880" y="0"/>
                    <a:pt x="124460" y="0"/>
                  </a:cubicBezTo>
                  <a:lnTo>
                    <a:pt x="1031617" y="0"/>
                  </a:lnTo>
                  <a:cubicBezTo>
                    <a:pt x="1100197" y="0"/>
                    <a:pt x="1156077" y="55880"/>
                    <a:pt x="1156077" y="124460"/>
                  </a:cubicBezTo>
                  <a:lnTo>
                    <a:pt x="1156077" y="4575413"/>
                  </a:lnTo>
                  <a:cubicBezTo>
                    <a:pt x="1156077" y="4643993"/>
                    <a:pt x="1100197" y="4699872"/>
                    <a:pt x="1031617" y="4699872"/>
                  </a:cubicBezTo>
                  <a:close/>
                </a:path>
              </a:pathLst>
            </a:custGeom>
            <a:solidFill>
              <a:srgbClr val="6E6BB6"/>
            </a:solidFill>
          </p:spPr>
        </p:sp>
      </p:grpSp>
      <p:sp>
        <p:nvSpPr>
          <p:cNvPr id="25" name="TextBox 13"/>
          <p:cNvSpPr txBox="1"/>
          <p:nvPr/>
        </p:nvSpPr>
        <p:spPr>
          <a:xfrm>
            <a:off x="7084718" y="1983301"/>
            <a:ext cx="1746205" cy="923330"/>
          </a:xfrm>
          <a:prstGeom prst="rect">
            <a:avLst/>
          </a:prstGeom>
        </p:spPr>
        <p:txBody>
          <a:bodyPr lIns="0" tIns="0" rIns="0" bIns="0" rtlCol="0" anchor="t">
            <a:spAutoFit/>
          </a:bodyPr>
          <a:lstStyle/>
          <a:p>
            <a:pPr algn="ctr">
              <a:lnSpc>
                <a:spcPts val="7200"/>
              </a:lnSpc>
              <a:spcBef>
                <a:spcPct val="0"/>
              </a:spcBef>
            </a:pPr>
            <a:r>
              <a:rPr lang="en-US" sz="6000" b="1" dirty="0">
                <a:solidFill>
                  <a:srgbClr val="FFFFFF"/>
                </a:solidFill>
                <a:latin typeface="Arial" panose="020B0604020202020204" pitchFamily="34" charset="0"/>
                <a:cs typeface="Arial" panose="020B0604020202020204" pitchFamily="34" charset="0"/>
              </a:rPr>
              <a:t>01</a:t>
            </a:r>
          </a:p>
        </p:txBody>
      </p:sp>
      <p:sp>
        <p:nvSpPr>
          <p:cNvPr id="26" name="TextBox 14"/>
          <p:cNvSpPr txBox="1"/>
          <p:nvPr/>
        </p:nvSpPr>
        <p:spPr>
          <a:xfrm>
            <a:off x="7099721" y="4788703"/>
            <a:ext cx="1746205" cy="923330"/>
          </a:xfrm>
          <a:prstGeom prst="rect">
            <a:avLst/>
          </a:prstGeom>
        </p:spPr>
        <p:txBody>
          <a:bodyPr lIns="0" tIns="0" rIns="0" bIns="0" rtlCol="0" anchor="t">
            <a:spAutoFit/>
          </a:bodyPr>
          <a:lstStyle/>
          <a:p>
            <a:pPr algn="ctr">
              <a:lnSpc>
                <a:spcPts val="7200"/>
              </a:lnSpc>
              <a:spcBef>
                <a:spcPct val="0"/>
              </a:spcBef>
            </a:pPr>
            <a:r>
              <a:rPr lang="en-US" sz="6000" b="1">
                <a:solidFill>
                  <a:srgbClr val="FFFFFF"/>
                </a:solidFill>
                <a:latin typeface="Arial" panose="020B0604020202020204" pitchFamily="34" charset="0"/>
                <a:cs typeface="Arial" panose="020B0604020202020204" pitchFamily="34" charset="0"/>
              </a:rPr>
              <a:t>02</a:t>
            </a:r>
          </a:p>
        </p:txBody>
      </p:sp>
      <p:sp>
        <p:nvSpPr>
          <p:cNvPr id="27" name="TextBox 15"/>
          <p:cNvSpPr txBox="1"/>
          <p:nvPr/>
        </p:nvSpPr>
        <p:spPr>
          <a:xfrm>
            <a:off x="7084718" y="7645209"/>
            <a:ext cx="1746205" cy="923330"/>
          </a:xfrm>
          <a:prstGeom prst="rect">
            <a:avLst/>
          </a:prstGeom>
        </p:spPr>
        <p:txBody>
          <a:bodyPr lIns="0" tIns="0" rIns="0" bIns="0" rtlCol="0" anchor="t">
            <a:spAutoFit/>
          </a:bodyPr>
          <a:lstStyle/>
          <a:p>
            <a:pPr algn="ctr">
              <a:lnSpc>
                <a:spcPts val="7200"/>
              </a:lnSpc>
              <a:spcBef>
                <a:spcPct val="0"/>
              </a:spcBef>
            </a:pPr>
            <a:r>
              <a:rPr lang="en-US" sz="6000" b="1">
                <a:solidFill>
                  <a:srgbClr val="FFFFFF"/>
                </a:solidFill>
                <a:latin typeface="Arial" panose="020B0604020202020204" pitchFamily="34" charset="0"/>
                <a:cs typeface="Arial" panose="020B0604020202020204" pitchFamily="34" charset="0"/>
              </a:rPr>
              <a:t>03</a:t>
            </a:r>
          </a:p>
        </p:txBody>
      </p:sp>
      <p:sp>
        <p:nvSpPr>
          <p:cNvPr id="28" name="Rectangle 27"/>
          <p:cNvSpPr/>
          <p:nvPr/>
        </p:nvSpPr>
        <p:spPr>
          <a:xfrm>
            <a:off x="8829342" y="1590478"/>
            <a:ext cx="7962900" cy="1692771"/>
          </a:xfrm>
          <a:prstGeom prst="rect">
            <a:avLst/>
          </a:prstGeom>
        </p:spPr>
        <p:txBody>
          <a:bodyPr wrap="square">
            <a:spAutoFit/>
          </a:bodyPr>
          <a:lstStyle/>
          <a:p>
            <a:pPr algn="just">
              <a:lnSpc>
                <a:spcPct val="130000"/>
              </a:lnSpc>
            </a:pPr>
            <a:r>
              <a:rPr lang="vi-VN" sz="4000" b="1" smtClean="0">
                <a:solidFill>
                  <a:schemeClr val="bg1"/>
                </a:solidFill>
                <a:latin typeface="Arial" panose="020B0604020202020204" pitchFamily="34" charset="0"/>
                <a:cs typeface="Arial" panose="020B0604020202020204" pitchFamily="34" charset="0"/>
              </a:rPr>
              <a:t>Kết hợp các từ khóa tìm kiếm thành biểu thức tìm kiếm</a:t>
            </a:r>
            <a:endParaRPr lang="en-US" sz="4000" b="1" dirty="0">
              <a:solidFill>
                <a:schemeClr val="bg1"/>
              </a:solidFill>
              <a:latin typeface="Arial" panose="020B0604020202020204" pitchFamily="34" charset="0"/>
              <a:cs typeface="Arial" panose="020B0604020202020204" pitchFamily="34" charset="0"/>
            </a:endParaRPr>
          </a:p>
        </p:txBody>
      </p:sp>
      <p:sp>
        <p:nvSpPr>
          <p:cNvPr id="29" name="Rectangle 28"/>
          <p:cNvSpPr/>
          <p:nvPr/>
        </p:nvSpPr>
        <p:spPr>
          <a:xfrm>
            <a:off x="8829342" y="4780819"/>
            <a:ext cx="8506483" cy="809261"/>
          </a:xfrm>
          <a:prstGeom prst="rect">
            <a:avLst/>
          </a:prstGeom>
        </p:spPr>
        <p:txBody>
          <a:bodyPr wrap="square">
            <a:spAutoFit/>
          </a:bodyPr>
          <a:lstStyle/>
          <a:p>
            <a:pPr algn="just">
              <a:lnSpc>
                <a:spcPct val="130000"/>
              </a:lnSpc>
            </a:pPr>
            <a:r>
              <a:rPr lang="vi-VN" sz="4000" b="1" smtClean="0">
                <a:solidFill>
                  <a:schemeClr val="bg1"/>
                </a:solidFill>
                <a:latin typeface="Arial" panose="020B0604020202020204" pitchFamily="34" charset="0"/>
                <a:cs typeface="Arial" panose="020B0604020202020204" pitchFamily="34" charset="0"/>
              </a:rPr>
              <a:t>Điều chỉnh biểu thức tìm kiếm</a:t>
            </a:r>
            <a:endParaRPr lang="en-US" sz="4000" b="1" dirty="0">
              <a:solidFill>
                <a:schemeClr val="bg1"/>
              </a:solidFill>
              <a:latin typeface="Arial" panose="020B0604020202020204" pitchFamily="34" charset="0"/>
              <a:cs typeface="Arial" panose="020B0604020202020204" pitchFamily="34" charset="0"/>
            </a:endParaRPr>
          </a:p>
        </p:txBody>
      </p:sp>
      <p:sp>
        <p:nvSpPr>
          <p:cNvPr id="30" name="Rectangle 29"/>
          <p:cNvSpPr/>
          <p:nvPr/>
        </p:nvSpPr>
        <p:spPr>
          <a:xfrm>
            <a:off x="8845926" y="7131704"/>
            <a:ext cx="7946316" cy="1938992"/>
          </a:xfrm>
          <a:prstGeom prst="rect">
            <a:avLst/>
          </a:prstGeom>
        </p:spPr>
        <p:txBody>
          <a:bodyPr wrap="square">
            <a:spAutoFit/>
          </a:bodyPr>
          <a:lstStyle/>
          <a:p>
            <a:pPr algn="just">
              <a:lnSpc>
                <a:spcPct val="150000"/>
              </a:lnSpc>
            </a:pPr>
            <a:r>
              <a:rPr lang="vi-VN" sz="4000" b="1" smtClean="0">
                <a:solidFill>
                  <a:schemeClr val="bg1"/>
                </a:solidFill>
                <a:latin typeface="Arial" panose="020B0604020202020204" pitchFamily="34" charset="0"/>
                <a:cs typeface="Arial" panose="020B0604020202020204" pitchFamily="34" charset="0"/>
              </a:rPr>
              <a:t>Tìm kiếm thông tin bằng giọng nói trên Google</a:t>
            </a:r>
            <a:endParaRPr lang="en-US" sz="4000" b="1" dirty="0">
              <a:solidFill>
                <a:schemeClr val="bg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1"/>
          <a:stretch>
            <a:fillRect/>
          </a:stretch>
        </p:blipFill>
        <p:spPr>
          <a:xfrm flipH="1">
            <a:off x="969817" y="5974505"/>
            <a:ext cx="5067137" cy="4337704"/>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371" t="42576" r="2179" b="9920"/>
          <a:stretch>
            <a:fillRect/>
          </a:stretch>
        </p:blipFill>
        <p:spPr>
          <a:xfrm>
            <a:off x="0" y="0"/>
            <a:ext cx="18288000" cy="10287000"/>
          </a:xfrm>
          <a:prstGeom prst="rect">
            <a:avLst/>
          </a:prstGeom>
        </p:spPr>
      </p:pic>
      <p:grpSp>
        <p:nvGrpSpPr>
          <p:cNvPr id="20" name="Group 19"/>
          <p:cNvGrpSpPr/>
          <p:nvPr/>
        </p:nvGrpSpPr>
        <p:grpSpPr>
          <a:xfrm>
            <a:off x="419225" y="369571"/>
            <a:ext cx="16352399" cy="2191777"/>
            <a:chOff x="685800" y="705770"/>
            <a:chExt cx="16352399" cy="2191777"/>
          </a:xfrm>
        </p:grpSpPr>
        <p:grpSp>
          <p:nvGrpSpPr>
            <p:cNvPr id="21" name="Group 10"/>
            <p:cNvGrpSpPr/>
            <p:nvPr/>
          </p:nvGrpSpPr>
          <p:grpSpPr>
            <a:xfrm rot="-5400000">
              <a:off x="7770435" y="-6378865"/>
              <a:ext cx="2183129" cy="16352399"/>
              <a:chOff x="-480631" y="0"/>
              <a:chExt cx="1636945" cy="5791442"/>
            </a:xfrm>
          </p:grpSpPr>
          <p:sp>
            <p:nvSpPr>
              <p:cNvPr id="23" name="Freeform 11"/>
              <p:cNvSpPr/>
              <p:nvPr/>
            </p:nvSpPr>
            <p:spPr>
              <a:xfrm>
                <a:off x="-480631" y="0"/>
                <a:ext cx="1636945" cy="5791442"/>
              </a:xfrm>
              <a:custGeom>
                <a:avLst/>
                <a:gdLst/>
                <a:ahLst/>
                <a:cxnLst/>
                <a:rect l="l" t="t" r="r" b="b"/>
                <a:pathLst>
                  <a:path w="1156314" h="5791441">
                    <a:moveTo>
                      <a:pt x="1031853" y="5791441"/>
                    </a:moveTo>
                    <a:lnTo>
                      <a:pt x="124460" y="5791441"/>
                    </a:lnTo>
                    <a:cubicBezTo>
                      <a:pt x="55880" y="5791441"/>
                      <a:pt x="0" y="5735561"/>
                      <a:pt x="0" y="5666981"/>
                    </a:cubicBezTo>
                    <a:lnTo>
                      <a:pt x="0" y="124460"/>
                    </a:lnTo>
                    <a:cubicBezTo>
                      <a:pt x="0" y="55880"/>
                      <a:pt x="55880" y="0"/>
                      <a:pt x="124460" y="0"/>
                    </a:cubicBezTo>
                    <a:lnTo>
                      <a:pt x="1031854" y="0"/>
                    </a:lnTo>
                    <a:cubicBezTo>
                      <a:pt x="1100434" y="0"/>
                      <a:pt x="1156314" y="55880"/>
                      <a:pt x="1156314" y="124460"/>
                    </a:cubicBezTo>
                    <a:lnTo>
                      <a:pt x="1156314" y="5666981"/>
                    </a:lnTo>
                    <a:cubicBezTo>
                      <a:pt x="1156314" y="5735561"/>
                      <a:pt x="1100434" y="5791441"/>
                      <a:pt x="1031854" y="5791441"/>
                    </a:cubicBezTo>
                    <a:close/>
                  </a:path>
                </a:pathLst>
              </a:custGeom>
              <a:solidFill>
                <a:schemeClr val="bg1">
                  <a:lumMod val="85000"/>
                </a:schemeClr>
              </a:solidFill>
            </p:spPr>
          </p:sp>
        </p:grpSp>
        <p:sp>
          <p:nvSpPr>
            <p:cNvPr id="22" name="Rectangle 21"/>
            <p:cNvSpPr/>
            <p:nvPr/>
          </p:nvSpPr>
          <p:spPr>
            <a:xfrm>
              <a:off x="876176" y="773889"/>
              <a:ext cx="16162020" cy="2123658"/>
            </a:xfrm>
            <a:prstGeom prst="rect">
              <a:avLst/>
            </a:prstGeom>
          </p:spPr>
          <p:txBody>
            <a:bodyPr wrap="square">
              <a:spAutoFit/>
            </a:bodyPr>
            <a:lstStyle/>
            <a:p>
              <a:pPr algn="ctr">
                <a:lnSpc>
                  <a:spcPct val="150000"/>
                </a:lnSpc>
              </a:pPr>
              <a:r>
                <a:rPr lang="en-US" sz="4400" b="1" smtClean="0">
                  <a:solidFill>
                    <a:srgbClr val="C00000"/>
                  </a:solidFill>
                  <a:latin typeface="Arial" panose="020B0604020202020204" pitchFamily="34" charset="0"/>
                  <a:cs typeface="Arial" panose="020B0604020202020204" pitchFamily="34" charset="0"/>
                </a:rPr>
                <a:t>NHIỆM VỤ </a:t>
              </a:r>
              <a:r>
                <a:rPr lang="vi-VN" sz="4400" b="1" smtClean="0">
                  <a:solidFill>
                    <a:srgbClr val="C00000"/>
                  </a:solidFill>
                  <a:latin typeface="Arial" panose="020B0604020202020204" pitchFamily="34" charset="0"/>
                  <a:cs typeface="Arial" panose="020B0604020202020204" pitchFamily="34" charset="0"/>
                </a:rPr>
                <a:t>1</a:t>
              </a:r>
              <a:r>
                <a:rPr lang="en-US" sz="4400" b="1" smtClean="0">
                  <a:solidFill>
                    <a:srgbClr val="C00000"/>
                  </a:solidFill>
                  <a:latin typeface="Arial" panose="020B0604020202020204" pitchFamily="34" charset="0"/>
                  <a:cs typeface="Arial" panose="020B0604020202020204" pitchFamily="34" charset="0"/>
                </a:rPr>
                <a:t>. </a:t>
              </a:r>
              <a:r>
                <a:rPr lang="vi-VN" sz="4400" b="1" smtClean="0">
                  <a:solidFill>
                    <a:srgbClr val="C00000"/>
                  </a:solidFill>
                  <a:latin typeface="Arial" panose="020B0604020202020204" pitchFamily="34" charset="0"/>
                  <a:cs typeface="Arial" panose="020B0604020202020204" pitchFamily="34" charset="0"/>
                </a:rPr>
                <a:t>Kết hợp các từ khóa tìm kiếm thành biểu thức tìm kiếm</a:t>
              </a:r>
              <a:endParaRPr lang="en-US" sz="4400" dirty="0">
                <a:solidFill>
                  <a:srgbClr val="C00000"/>
                </a:solidFill>
                <a:latin typeface="Arial" panose="020B0604020202020204" pitchFamily="34" charset="0"/>
                <a:cs typeface="Arial" panose="020B0604020202020204" pitchFamily="34" charset="0"/>
              </a:endParaRPr>
            </a:p>
          </p:txBody>
        </p:sp>
      </p:grpSp>
      <p:pic>
        <p:nvPicPr>
          <p:cNvPr id="24"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190845" y="705771"/>
            <a:ext cx="543583" cy="434866"/>
          </a:xfrm>
          <a:prstGeom prst="rect">
            <a:avLst/>
          </a:prstGeom>
        </p:spPr>
      </p:pic>
      <p:sp>
        <p:nvSpPr>
          <p:cNvPr id="25" name="Rectangle 24"/>
          <p:cNvSpPr/>
          <p:nvPr/>
        </p:nvSpPr>
        <p:spPr>
          <a:xfrm>
            <a:off x="1994683" y="2629468"/>
            <a:ext cx="14298634" cy="4708981"/>
          </a:xfrm>
          <a:prstGeom prst="rect">
            <a:avLst/>
          </a:prstGeom>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Tìm kiếm trên google theo các biểu thức tìm kiếm </a:t>
            </a:r>
            <a:r>
              <a:rPr lang="vi-VN" sz="4000" smtClean="0">
                <a:latin typeface="Arial" panose="020B0604020202020204" pitchFamily="34" charset="0"/>
                <a:cs typeface="Arial" panose="020B0604020202020204" pitchFamily="34" charset="0"/>
              </a:rPr>
              <a:t>sau đây </a:t>
            </a:r>
            <a:r>
              <a:rPr lang="en-US" sz="4000" smtClean="0">
                <a:latin typeface="Arial" panose="020B0604020202020204" pitchFamily="34" charset="0"/>
                <a:cs typeface="Arial" panose="020B0604020202020204" pitchFamily="34" charset="0"/>
              </a:rPr>
              <a:t>và </a:t>
            </a:r>
            <a:r>
              <a:rPr lang="en-US" sz="4000">
                <a:latin typeface="Arial" panose="020B0604020202020204" pitchFamily="34" charset="0"/>
                <a:cs typeface="Arial" panose="020B0604020202020204" pitchFamily="34" charset="0"/>
              </a:rPr>
              <a:t>so sánh kết quả nhận </a:t>
            </a:r>
            <a:r>
              <a:rPr lang="en-US" sz="4000" smtClean="0">
                <a:latin typeface="Arial" panose="020B0604020202020204" pitchFamily="34" charset="0"/>
                <a:cs typeface="Arial" panose="020B0604020202020204" pitchFamily="34" charset="0"/>
              </a:rPr>
              <a:t>được</a:t>
            </a:r>
            <a:r>
              <a:rPr lang="vi-VN" sz="4000" smtClean="0">
                <a:latin typeface="Arial" panose="020B0604020202020204" pitchFamily="34" charset="0"/>
                <a:cs typeface="Arial" panose="020B0604020202020204" pitchFamily="34" charset="0"/>
              </a:rPr>
              <a:t> về:</a:t>
            </a:r>
            <a:r>
              <a:rPr lang="en-US" sz="4000" smtClean="0">
                <a:latin typeface="Arial" panose="020B0604020202020204" pitchFamily="34" charset="0"/>
                <a:cs typeface="Arial" panose="020B0604020202020204" pitchFamily="34" charset="0"/>
              </a:rPr>
              <a:t> </a:t>
            </a:r>
            <a:endParaRPr lang="en-US" sz="4000">
              <a:latin typeface="Arial" panose="020B0604020202020204" pitchFamily="34" charset="0"/>
              <a:cs typeface="Arial" panose="020B0604020202020204" pitchFamily="34" charset="0"/>
            </a:endParaRPr>
          </a:p>
          <a:p>
            <a:pPr algn="just">
              <a:lnSpc>
                <a:spcPct val="150000"/>
              </a:lnSpc>
            </a:pPr>
            <a:r>
              <a:rPr lang="en-US" sz="4000" smtClean="0">
                <a:latin typeface="Arial" panose="020B0604020202020204" pitchFamily="34" charset="0"/>
                <a:cs typeface="Arial" panose="020B0604020202020204" pitchFamily="34" charset="0"/>
              </a:rPr>
              <a:t>- </a:t>
            </a:r>
            <a:r>
              <a:rPr lang="vi-VN" sz="4000" smtClean="0">
                <a:latin typeface="Arial" panose="020B0604020202020204" pitchFamily="34" charset="0"/>
                <a:cs typeface="Arial" panose="020B0604020202020204" pitchFamily="34" charset="0"/>
              </a:rPr>
              <a:t>T</a:t>
            </a:r>
            <a:r>
              <a:rPr lang="en-US" sz="4000" smtClean="0">
                <a:latin typeface="Arial" panose="020B0604020202020204" pitchFamily="34" charset="0"/>
                <a:cs typeface="Arial" panose="020B0604020202020204" pitchFamily="34" charset="0"/>
              </a:rPr>
              <a:t>hời </a:t>
            </a:r>
            <a:r>
              <a:rPr lang="en-US" sz="4000">
                <a:latin typeface="Arial" panose="020B0604020202020204" pitchFamily="34" charset="0"/>
                <a:cs typeface="Arial" panose="020B0604020202020204" pitchFamily="34" charset="0"/>
              </a:rPr>
              <a:t>gian tìm kiếm.</a:t>
            </a:r>
          </a:p>
          <a:p>
            <a:pPr algn="just">
              <a:lnSpc>
                <a:spcPct val="150000"/>
              </a:lnSpc>
            </a:pPr>
            <a:r>
              <a:rPr lang="en-US" sz="4000">
                <a:latin typeface="Arial" panose="020B0604020202020204" pitchFamily="34" charset="0"/>
                <a:cs typeface="Arial" panose="020B0604020202020204" pitchFamily="34" charset="0"/>
              </a:rPr>
              <a:t>- Số lượng trang web.</a:t>
            </a:r>
          </a:p>
          <a:p>
            <a:pPr algn="just">
              <a:lnSpc>
                <a:spcPct val="150000"/>
              </a:lnSpc>
            </a:pPr>
            <a:r>
              <a:rPr lang="en-US" sz="4000">
                <a:latin typeface="Arial" panose="020B0604020202020204" pitchFamily="34" charset="0"/>
                <a:cs typeface="Arial" panose="020B0604020202020204" pitchFamily="34" charset="0"/>
              </a:rPr>
              <a:t>- Nội dung một số trang web kết quả.</a:t>
            </a:r>
          </a:p>
        </p:txBody>
      </p:sp>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4367" y="2667568"/>
            <a:ext cx="1665076" cy="1665076"/>
          </a:xfrm>
          <a:prstGeom prst="rect">
            <a:avLst/>
          </a:prstGeom>
        </p:spPr>
      </p:pic>
      <p:sp>
        <p:nvSpPr>
          <p:cNvPr id="12" name="Rounded Rectangle 11"/>
          <p:cNvSpPr/>
          <p:nvPr/>
        </p:nvSpPr>
        <p:spPr>
          <a:xfrm>
            <a:off x="314367" y="7680455"/>
            <a:ext cx="3882295" cy="1707381"/>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smtClean="0">
                <a:solidFill>
                  <a:schemeClr val="tx1"/>
                </a:solidFill>
                <a:latin typeface="Arial" panose="020B0604020202020204" pitchFamily="34" charset="0"/>
                <a:cs typeface="Arial" panose="020B0604020202020204" pitchFamily="34" charset="0"/>
              </a:rPr>
              <a:t>a) Cá heo xanh </a:t>
            </a:r>
            <a:endParaRPr lang="en-US" sz="400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4349832" y="7680454"/>
            <a:ext cx="7391400" cy="1707381"/>
          </a:xfrm>
          <a:prstGeom prst="roundRect">
            <a:avLst/>
          </a:prstGeom>
          <a:solidFill>
            <a:schemeClr val="accent3">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smtClean="0">
                <a:solidFill>
                  <a:schemeClr val="tx1"/>
                </a:solidFill>
                <a:latin typeface="Arial" panose="020B0604020202020204" pitchFamily="34" charset="0"/>
                <a:cs typeface="Arial" panose="020B0604020202020204" pitchFamily="34" charset="0"/>
              </a:rPr>
              <a:t>b) "Cá heo xanh" + "cửa hàng"</a:t>
            </a:r>
            <a:endParaRPr lang="en-US" sz="400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11894403" y="7680454"/>
            <a:ext cx="6160625" cy="1707381"/>
          </a:xfrm>
          <a:prstGeom prst="roundRect">
            <a:avLst/>
          </a:prstGeom>
          <a:solidFill>
            <a:schemeClr val="accent5">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smtClean="0">
                <a:solidFill>
                  <a:schemeClr val="tx1"/>
                </a:solidFill>
                <a:latin typeface="Arial" panose="020B0604020202020204" pitchFamily="34" charset="0"/>
                <a:cs typeface="Arial" panose="020B0604020202020204" pitchFamily="34" charset="0"/>
              </a:rPr>
              <a:t>c) Cửa hàng cá heo xanh</a:t>
            </a:r>
            <a:endParaRPr lang="en-US" sz="400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grpSp>
        <p:nvGrpSpPr>
          <p:cNvPr id="48" name="Group 47"/>
          <p:cNvGrpSpPr/>
          <p:nvPr/>
        </p:nvGrpSpPr>
        <p:grpSpPr>
          <a:xfrm>
            <a:off x="1600200" y="4533900"/>
            <a:ext cx="15621000" cy="4899018"/>
            <a:chOff x="1295400" y="3731222"/>
            <a:chExt cx="15621000" cy="4899018"/>
          </a:xfrm>
        </p:grpSpPr>
        <p:grpSp>
          <p:nvGrpSpPr>
            <p:cNvPr id="37" name="Group 36"/>
            <p:cNvGrpSpPr/>
            <p:nvPr/>
          </p:nvGrpSpPr>
          <p:grpSpPr>
            <a:xfrm>
              <a:off x="1295400" y="5981700"/>
              <a:ext cx="15621000" cy="2304356"/>
              <a:chOff x="1143000" y="3953222"/>
              <a:chExt cx="15621000" cy="2304356"/>
            </a:xfrm>
          </p:grpSpPr>
          <p:sp>
            <p:nvSpPr>
              <p:cNvPr id="34" name="Rounded Rectangle 33"/>
              <p:cNvSpPr/>
              <p:nvPr/>
            </p:nvSpPr>
            <p:spPr>
              <a:xfrm>
                <a:off x="1143000" y="4076700"/>
                <a:ext cx="15621000" cy="205740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953222"/>
                <a:ext cx="2304356" cy="2304356"/>
              </a:xfrm>
              <a:prstGeom prst="rect">
                <a:avLst/>
              </a:prstGeom>
            </p:spPr>
          </p:pic>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930" y="3731222"/>
              <a:ext cx="6123940" cy="2071614"/>
            </a:xfrm>
            <a:prstGeom prst="rect">
              <a:avLst/>
            </a:prstGeom>
          </p:spPr>
        </p:pic>
        <p:pic>
          <p:nvPicPr>
            <p:cNvPr id="47" name="Picture 46"/>
            <p:cNvPicPr>
              <a:picLocks noChangeAspect="1"/>
            </p:cNvPicPr>
            <p:nvPr/>
          </p:nvPicPr>
          <p:blipFill>
            <a:blip r:embed="rId4"/>
            <a:stretch>
              <a:fillRect/>
            </a:stretch>
          </p:blipFill>
          <p:spPr>
            <a:xfrm>
              <a:off x="13716000" y="7818394"/>
              <a:ext cx="811846" cy="811846"/>
            </a:xfrm>
            <a:prstGeom prst="rect">
              <a:avLst/>
            </a:prstGeom>
          </p:spPr>
        </p:pic>
      </p:grpSp>
      <p:grpSp>
        <p:nvGrpSpPr>
          <p:cNvPr id="39" name="Group 38"/>
          <p:cNvGrpSpPr/>
          <p:nvPr/>
        </p:nvGrpSpPr>
        <p:grpSpPr>
          <a:xfrm>
            <a:off x="533400" y="550209"/>
            <a:ext cx="3238500" cy="1889125"/>
            <a:chOff x="1295400" y="495300"/>
            <a:chExt cx="3238500" cy="1889125"/>
          </a:xfrm>
        </p:grpSpPr>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495300"/>
              <a:ext cx="3238500" cy="1889125"/>
            </a:xfrm>
            <a:prstGeom prst="rect">
              <a:avLst/>
            </a:prstGeom>
          </p:spPr>
        </p:pic>
        <p:sp>
          <p:nvSpPr>
            <p:cNvPr id="38" name="TextBox 37"/>
            <p:cNvSpPr txBox="1"/>
            <p:nvPr/>
          </p:nvSpPr>
          <p:spPr>
            <a:xfrm>
              <a:off x="1533525" y="952500"/>
              <a:ext cx="2762250" cy="707886"/>
            </a:xfrm>
            <a:prstGeom prst="rect">
              <a:avLst/>
            </a:prstGeom>
            <a:noFill/>
          </p:spPr>
          <p:txBody>
            <a:bodyPr wrap="square" rtlCol="0">
              <a:spAutoFit/>
            </a:bodyPr>
            <a:lstStyle/>
            <a:p>
              <a:pPr algn="ctr"/>
              <a:r>
                <a:rPr lang="vi-VN" sz="4000" b="1" smtClean="0">
                  <a:solidFill>
                    <a:srgbClr val="C00000"/>
                  </a:solidFill>
                  <a:cs typeface="Arial" panose="020B0604020202020204" pitchFamily="34" charset="0"/>
                </a:rPr>
                <a:t>Nhận xét</a:t>
              </a:r>
              <a:endParaRPr lang="en-US" sz="4000" b="1" dirty="0">
                <a:solidFill>
                  <a:srgbClr val="C00000"/>
                </a:solidFill>
                <a:latin typeface="Arial" panose="020B0604020202020204" pitchFamily="34" charset="0"/>
                <a:cs typeface="Arial" panose="020B0604020202020204" pitchFamily="34" charset="0"/>
              </a:endParaRPr>
            </a:p>
          </p:txBody>
        </p:sp>
      </p:grpSp>
      <p:sp>
        <p:nvSpPr>
          <p:cNvPr id="40" name="Rectangle 39"/>
          <p:cNvSpPr/>
          <p:nvPr/>
        </p:nvSpPr>
        <p:spPr>
          <a:xfrm>
            <a:off x="4056956" y="1065208"/>
            <a:ext cx="13373100" cy="2748253"/>
          </a:xfrm>
          <a:prstGeom prst="rect">
            <a:avLst/>
          </a:prstGeom>
        </p:spPr>
        <p:txBody>
          <a:bodyPr wrap="square">
            <a:spAutoFit/>
          </a:bodyPr>
          <a:lstStyle/>
          <a:p>
            <a:pPr algn="just">
              <a:lnSpc>
                <a:spcPct val="150000"/>
              </a:lnSpc>
            </a:pPr>
            <a:r>
              <a:rPr lang="vi-VN" sz="4000" smtClean="0">
                <a:latin typeface="Arial" panose="020B0604020202020204" pitchFamily="34" charset="0"/>
                <a:cs typeface="Arial" panose="020B0604020202020204" pitchFamily="34" charset="0"/>
              </a:rPr>
              <a:t>Khi t</a:t>
            </a:r>
            <a:r>
              <a:rPr lang="en-US" sz="4000" smtClean="0">
                <a:latin typeface="Arial" panose="020B0604020202020204" pitchFamily="34" charset="0"/>
                <a:cs typeface="Arial" panose="020B0604020202020204" pitchFamily="34" charset="0"/>
              </a:rPr>
              <a:t>ìm </a:t>
            </a:r>
            <a:r>
              <a:rPr lang="en-US" sz="4000">
                <a:latin typeface="Arial" panose="020B0604020202020204" pitchFamily="34" charset="0"/>
                <a:cs typeface="Arial" panose="020B0604020202020204" pitchFamily="34" charset="0"/>
              </a:rPr>
              <a:t>kiếm theo biểu thức, thời gian tìm kiếm sẽ lâu hơn, kết quả thu được sẽ ít hơn nhưng chi tiết và đúng trọng tâm thông tin mà người dùng cần tìm </a:t>
            </a:r>
            <a:r>
              <a:rPr lang="en-US" sz="4000" smtClean="0">
                <a:latin typeface="Arial" panose="020B0604020202020204" pitchFamily="34" charset="0"/>
                <a:cs typeface="Arial" panose="020B0604020202020204" pitchFamily="34" charset="0"/>
              </a:rPr>
              <a:t>kiếm</a:t>
            </a:r>
            <a:r>
              <a:rPr lang="en-US" sz="4000">
                <a:latin typeface="Arial" panose="020B0604020202020204" pitchFamily="34" charset="0"/>
                <a:cs typeface="Arial" panose="020B0604020202020204" pitchFamily="34" charset="0"/>
              </a:rPr>
              <a:t>.</a:t>
            </a:r>
            <a:endParaRPr lang="en-US" sz="4000" dirty="0">
              <a:solidFill>
                <a:prstClr val="black"/>
              </a:solidFill>
              <a:latin typeface="Arial" panose="020B0604020202020204" pitchFamily="34" charset="0"/>
              <a:cs typeface="Arial" panose="020B0604020202020204" pitchFamily="34" charset="0"/>
            </a:endParaRPr>
          </a:p>
        </p:txBody>
      </p:sp>
      <p:sp>
        <p:nvSpPr>
          <p:cNvPr id="42" name="Rectangle 41"/>
          <p:cNvSpPr/>
          <p:nvPr/>
        </p:nvSpPr>
        <p:spPr>
          <a:xfrm>
            <a:off x="5168654" y="7551835"/>
            <a:ext cx="8484092" cy="769441"/>
          </a:xfrm>
          <a:prstGeom prst="rect">
            <a:avLst/>
          </a:prstGeom>
        </p:spPr>
        <p:txBody>
          <a:bodyPr wrap="square">
            <a:spAutoFit/>
          </a:bodyPr>
          <a:lstStyle/>
          <a:p>
            <a:pPr algn="ctr"/>
            <a:r>
              <a:rPr lang="vi-VN" sz="4400" smtClean="0">
                <a:solidFill>
                  <a:srgbClr val="0070C0"/>
                </a:solidFill>
                <a:cs typeface="Arial" panose="020B0604020202020204" pitchFamily="34" charset="0"/>
              </a:rPr>
              <a:t>"Cá heo xanh" + "cửa hàng"</a:t>
            </a:r>
            <a:endParaRPr lang="en-US"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93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758" t="8566" r="12325" b="44230"/>
          <a:stretch>
            <a:fillRect/>
          </a:stretch>
        </p:blipFill>
        <p:spPr>
          <a:xfrm>
            <a:off x="0" y="0"/>
            <a:ext cx="18288000" cy="10287000"/>
          </a:xfrm>
          <a:prstGeom prst="rect">
            <a:avLst/>
          </a:prstGeom>
        </p:spPr>
      </p:pic>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190845" y="705771"/>
            <a:ext cx="543583" cy="434866"/>
          </a:xfrm>
          <a:prstGeom prst="rect">
            <a:avLst/>
          </a:prstGeom>
        </p:spPr>
      </p:pic>
      <p:grpSp>
        <p:nvGrpSpPr>
          <p:cNvPr id="18" name="Group 17"/>
          <p:cNvGrpSpPr/>
          <p:nvPr/>
        </p:nvGrpSpPr>
        <p:grpSpPr>
          <a:xfrm>
            <a:off x="3009900" y="369572"/>
            <a:ext cx="12268200" cy="1542130"/>
            <a:chOff x="2716810" y="705770"/>
            <a:chExt cx="12374052" cy="1542130"/>
          </a:xfrm>
        </p:grpSpPr>
        <p:grpSp>
          <p:nvGrpSpPr>
            <p:cNvPr id="10" name="Group 10"/>
            <p:cNvGrpSpPr/>
            <p:nvPr/>
          </p:nvGrpSpPr>
          <p:grpSpPr>
            <a:xfrm rot="-5400000">
              <a:off x="8132771" y="-4710191"/>
              <a:ext cx="1542130" cy="12374052"/>
              <a:chOff x="0" y="719312"/>
              <a:chExt cx="1156314" cy="4382452"/>
            </a:xfrm>
          </p:grpSpPr>
          <p:sp>
            <p:nvSpPr>
              <p:cNvPr id="11" name="Freeform 11"/>
              <p:cNvSpPr/>
              <p:nvPr/>
            </p:nvSpPr>
            <p:spPr>
              <a:xfrm>
                <a:off x="0" y="719312"/>
                <a:ext cx="1156314" cy="4382452"/>
              </a:xfrm>
              <a:custGeom>
                <a:avLst/>
                <a:gdLst/>
                <a:ahLst/>
                <a:cxnLst/>
                <a:rect l="l" t="t" r="r" b="b"/>
                <a:pathLst>
                  <a:path w="1156314" h="5791441">
                    <a:moveTo>
                      <a:pt x="1031853" y="5791441"/>
                    </a:moveTo>
                    <a:lnTo>
                      <a:pt x="124460" y="5791441"/>
                    </a:lnTo>
                    <a:cubicBezTo>
                      <a:pt x="55880" y="5791441"/>
                      <a:pt x="0" y="5735561"/>
                      <a:pt x="0" y="5666981"/>
                    </a:cubicBezTo>
                    <a:lnTo>
                      <a:pt x="0" y="124460"/>
                    </a:lnTo>
                    <a:cubicBezTo>
                      <a:pt x="0" y="55880"/>
                      <a:pt x="55880" y="0"/>
                      <a:pt x="124460" y="0"/>
                    </a:cubicBezTo>
                    <a:lnTo>
                      <a:pt x="1031854" y="0"/>
                    </a:lnTo>
                    <a:cubicBezTo>
                      <a:pt x="1100434" y="0"/>
                      <a:pt x="1156314" y="55880"/>
                      <a:pt x="1156314" y="124460"/>
                    </a:cubicBezTo>
                    <a:lnTo>
                      <a:pt x="1156314" y="5666981"/>
                    </a:lnTo>
                    <a:cubicBezTo>
                      <a:pt x="1156314" y="5735561"/>
                      <a:pt x="1100434" y="5791441"/>
                      <a:pt x="1031854" y="5791441"/>
                    </a:cubicBezTo>
                    <a:close/>
                  </a:path>
                </a:pathLst>
              </a:custGeom>
              <a:solidFill>
                <a:schemeClr val="bg1">
                  <a:lumMod val="85000"/>
                </a:schemeClr>
              </a:solidFill>
            </p:spPr>
          </p:sp>
        </p:grpSp>
        <p:sp>
          <p:nvSpPr>
            <p:cNvPr id="17" name="Rectangle 16"/>
            <p:cNvSpPr/>
            <p:nvPr/>
          </p:nvSpPr>
          <p:spPr>
            <a:xfrm>
              <a:off x="3496585" y="1122892"/>
              <a:ext cx="10730823" cy="707886"/>
            </a:xfrm>
            <a:prstGeom prst="rect">
              <a:avLst/>
            </a:prstGeom>
          </p:spPr>
          <p:txBody>
            <a:bodyPr wrap="none">
              <a:spAutoFit/>
            </a:bodyPr>
            <a:lstStyle/>
            <a:p>
              <a:r>
                <a:rPr lang="en-US" sz="4000" b="1" smtClean="0">
                  <a:solidFill>
                    <a:srgbClr val="C00000"/>
                  </a:solidFill>
                  <a:latin typeface="Arial" panose="020B0604020202020204" pitchFamily="34" charset="0"/>
                  <a:cs typeface="Arial" panose="020B0604020202020204" pitchFamily="34" charset="0"/>
                </a:rPr>
                <a:t>NHIỆM VỤ 2. </a:t>
              </a:r>
              <a:r>
                <a:rPr lang="vi-VN" sz="4000" b="1" smtClean="0">
                  <a:solidFill>
                    <a:srgbClr val="C00000"/>
                  </a:solidFill>
                  <a:latin typeface="Arial" panose="020B0604020202020204" pitchFamily="34" charset="0"/>
                  <a:cs typeface="Arial" panose="020B0604020202020204" pitchFamily="34" charset="0"/>
                </a:rPr>
                <a:t>Điều chỉnh biểu thức tìm kiếm</a:t>
              </a:r>
              <a:endParaRPr lang="en-US" sz="4000" dirty="0">
                <a:solidFill>
                  <a:srgbClr val="C00000"/>
                </a:solidFill>
                <a:latin typeface="Arial" panose="020B0604020202020204" pitchFamily="34" charset="0"/>
                <a:cs typeface="Arial" panose="020B0604020202020204" pitchFamily="34" charset="0"/>
              </a:endParaRPr>
            </a:p>
          </p:txBody>
        </p:sp>
      </p:grpSp>
      <p:sp>
        <p:nvSpPr>
          <p:cNvPr id="3" name="Rectangle 2"/>
          <p:cNvSpPr/>
          <p:nvPr/>
        </p:nvSpPr>
        <p:spPr>
          <a:xfrm>
            <a:off x="3276600" y="2161625"/>
            <a:ext cx="13411200" cy="1938992"/>
          </a:xfrm>
          <a:prstGeom prst="rect">
            <a:avLst/>
          </a:prstGeom>
        </p:spPr>
        <p:txBody>
          <a:bodyPr wrap="square">
            <a:spAutoFit/>
          </a:bodyPr>
          <a:lstStyle/>
          <a:p>
            <a:pPr algn="just">
              <a:lnSpc>
                <a:spcPct val="150000"/>
              </a:lnSpc>
            </a:pPr>
            <a:r>
              <a:rPr lang="vi-VN" sz="4000">
                <a:latin typeface="Arial" panose="020B0604020202020204" pitchFamily="34" charset="0"/>
                <a:cs typeface="Arial" panose="020B0604020202020204" pitchFamily="34" charset="0"/>
              </a:rPr>
              <a:t>Điều chỉnh biểu thức tìm kiếm để tìm kiếm được kết quả phù hợp hơn. Ví dụ “</a:t>
            </a:r>
            <a:r>
              <a:rPr lang="vi-VN" sz="4000">
                <a:solidFill>
                  <a:srgbClr val="0070C0"/>
                </a:solidFill>
                <a:latin typeface="Arial" panose="020B0604020202020204" pitchFamily="34" charset="0"/>
                <a:cs typeface="Arial" panose="020B0604020202020204" pitchFamily="34" charset="0"/>
              </a:rPr>
              <a:t>Đặc điểm sinh thái của cá heo xanh</a:t>
            </a:r>
            <a:r>
              <a:rPr lang="vi-VN"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36" name="Picture 35"/>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2500" t="14063" r="14063" b="14063"/>
          <a:stretch/>
        </p:blipFill>
        <p:spPr>
          <a:xfrm>
            <a:off x="1219227" y="2281274"/>
            <a:ext cx="1790673" cy="1752573"/>
          </a:xfrm>
          <a:prstGeom prst="rect">
            <a:avLst/>
          </a:prstGeom>
        </p:spPr>
      </p:pic>
      <p:sp>
        <p:nvSpPr>
          <p:cNvPr id="4" name="Rectangle 3"/>
          <p:cNvSpPr/>
          <p:nvPr/>
        </p:nvSpPr>
        <p:spPr>
          <a:xfrm>
            <a:off x="1331542" y="4306451"/>
            <a:ext cx="5796969" cy="3785652"/>
          </a:xfrm>
          <a:prstGeom prst="rect">
            <a:avLst/>
          </a:prstGeom>
        </p:spPr>
        <p:txBody>
          <a:bodyPr wrap="square">
            <a:spAutoFit/>
          </a:bodyPr>
          <a:lstStyle/>
          <a:p>
            <a:pPr algn="just">
              <a:lnSpc>
                <a:spcPct val="150000"/>
              </a:lnSpc>
            </a:pPr>
            <a:r>
              <a:rPr lang="vi-VN" sz="4000" b="1" u="sng" smtClean="0">
                <a:solidFill>
                  <a:srgbClr val="002060"/>
                </a:solidFill>
                <a:latin typeface="Arial" panose="020B0604020202020204" pitchFamily="34" charset="0"/>
                <a:cs typeface="Arial" panose="020B0604020202020204" pitchFamily="34" charset="0"/>
              </a:rPr>
              <a:t>Gợi ý</a:t>
            </a:r>
            <a:r>
              <a:rPr lang="vi-VN" sz="4000" b="1" smtClean="0">
                <a:solidFill>
                  <a:srgbClr val="002060"/>
                </a:solidFill>
                <a:latin typeface="Arial" panose="020B0604020202020204" pitchFamily="34" charset="0"/>
                <a:cs typeface="Arial" panose="020B0604020202020204" pitchFamily="34" charset="0"/>
              </a:rPr>
              <a:t>: </a:t>
            </a:r>
            <a:r>
              <a:rPr lang="en-US" sz="4000" smtClean="0">
                <a:latin typeface="Arial" panose="020B0604020202020204" pitchFamily="34" charset="0"/>
                <a:cs typeface="Arial" panose="020B0604020202020204" pitchFamily="34" charset="0"/>
              </a:rPr>
              <a:t>Dùng </a:t>
            </a:r>
            <a:r>
              <a:rPr lang="en-US" sz="4000">
                <a:latin typeface="Arial" panose="020B0604020202020204" pitchFamily="34" charset="0"/>
                <a:cs typeface="Arial" panose="020B0604020202020204" pitchFamily="34" charset="0"/>
              </a:rPr>
              <a:t>toán tử trừ (-) để loại các trang web về các cửa hàng có tên cá heo </a:t>
            </a:r>
            <a:r>
              <a:rPr lang="en-US" sz="4000" smtClean="0">
                <a:latin typeface="Arial" panose="020B0604020202020204" pitchFamily="34" charset="0"/>
                <a:cs typeface="Arial" panose="020B0604020202020204" pitchFamily="34" charset="0"/>
              </a:rPr>
              <a:t>xanh</a:t>
            </a:r>
            <a:r>
              <a:rPr lang="vi-VN"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9"/>
          <a:stretch>
            <a:fillRect/>
          </a:stretch>
        </p:blipFill>
        <p:spPr>
          <a:xfrm>
            <a:off x="7675156" y="4556263"/>
            <a:ext cx="10059272" cy="5730737"/>
          </a:xfrm>
          <a:prstGeom prst="rect">
            <a:avLst/>
          </a:prstGeom>
        </p:spPr>
      </p:pic>
      <p:pic>
        <p:nvPicPr>
          <p:cNvPr id="9" name="Picture 8"/>
          <p:cNvPicPr>
            <a:picLocks noChangeAspect="1"/>
          </p:cNvPicPr>
          <p:nvPr/>
        </p:nvPicPr>
        <p:blipFill>
          <a:blip r:embed="rId10"/>
          <a:stretch>
            <a:fillRect/>
          </a:stretch>
        </p:blipFill>
        <p:spPr>
          <a:xfrm>
            <a:off x="3640563" y="8092103"/>
            <a:ext cx="3487948" cy="2162528"/>
          </a:xfrm>
          <a:prstGeom prst="rect">
            <a:avLst/>
          </a:prstGeom>
        </p:spPr>
      </p:pic>
    </p:spTree>
    <p:extLst>
      <p:ext uri="{BB962C8B-B14F-4D97-AF65-F5344CB8AC3E}">
        <p14:creationId xmlns:p14="http://schemas.microsoft.com/office/powerpoint/2010/main" val="1259010449"/>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3"/>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371" t="42576" r="2179" b="9920"/>
          <a:stretch>
            <a:fillRect/>
          </a:stretch>
        </p:blipFill>
        <p:spPr>
          <a:xfrm>
            <a:off x="0" y="0"/>
            <a:ext cx="18288000" cy="10287000"/>
          </a:xfrm>
          <a:prstGeom prst="rect">
            <a:avLst/>
          </a:prstGeom>
        </p:spPr>
      </p:pic>
      <p:sp>
        <p:nvSpPr>
          <p:cNvPr id="6" name="Rectangle 5"/>
          <p:cNvSpPr/>
          <p:nvPr/>
        </p:nvSpPr>
        <p:spPr>
          <a:xfrm>
            <a:off x="2133600" y="495300"/>
            <a:ext cx="15392400" cy="1938992"/>
          </a:xfrm>
          <a:prstGeom prst="rect">
            <a:avLst/>
          </a:prstGeom>
        </p:spPr>
        <p:txBody>
          <a:bodyPr wrap="square">
            <a:spAutoFit/>
          </a:bodyPr>
          <a:lstStyle/>
          <a:p>
            <a:pPr algn="just">
              <a:lnSpc>
                <a:spcPct val="150000"/>
              </a:lnSpc>
            </a:pPr>
            <a:r>
              <a:rPr lang="vi-VN" sz="4000" smtClean="0">
                <a:latin typeface="Arial" panose="020B0604020202020204" pitchFamily="34" charset="0"/>
                <a:cs typeface="Arial" panose="020B0604020202020204" pitchFamily="34" charset="0"/>
              </a:rPr>
              <a:t>Có thể thu </a:t>
            </a:r>
            <a:r>
              <a:rPr lang="vi-VN" sz="4000">
                <a:latin typeface="Arial" panose="020B0604020202020204" pitchFamily="34" charset="0"/>
                <a:cs typeface="Arial" panose="020B0604020202020204" pitchFamily="34" charset="0"/>
              </a:rPr>
              <a:t>hẹp kết quả tìm kiếm </a:t>
            </a:r>
            <a:r>
              <a:rPr lang="vi-VN" sz="4000" smtClean="0">
                <a:latin typeface="Arial" panose="020B0604020202020204" pitchFamily="34" charset="0"/>
                <a:cs typeface="Arial" panose="020B0604020202020204" pitchFamily="34" charset="0"/>
              </a:rPr>
              <a:t>bằng </a:t>
            </a:r>
            <a:r>
              <a:rPr lang="vi-VN" sz="4000">
                <a:latin typeface="Arial" panose="020B0604020202020204" pitchFamily="34" charset="0"/>
                <a:cs typeface="Arial" panose="020B0604020202020204" pitchFamily="34" charset="0"/>
              </a:rPr>
              <a:t>cách truy cập trang </a:t>
            </a:r>
            <a:r>
              <a:rPr lang="vi-VN" sz="4000" smtClean="0">
                <a:latin typeface="Arial" panose="020B0604020202020204" pitchFamily="34" charset="0"/>
                <a:cs typeface="Arial" panose="020B0604020202020204" pitchFamily="34" charset="0"/>
              </a:rPr>
              <a:t>tìm </a:t>
            </a:r>
            <a:r>
              <a:rPr lang="vi-VN" sz="4000">
                <a:latin typeface="Arial" panose="020B0604020202020204" pitchFamily="34" charset="0"/>
                <a:cs typeface="Arial" panose="020B0604020202020204" pitchFamily="34" charset="0"/>
              </a:rPr>
              <a:t>kiếm nâng cao </a:t>
            </a:r>
            <a:r>
              <a:rPr lang="vi-VN" sz="4000" i="1">
                <a:solidFill>
                  <a:srgbClr val="0070C0"/>
                </a:solidFill>
                <a:latin typeface="Arial" panose="020B0604020202020204" pitchFamily="34" charset="0"/>
                <a:cs typeface="Arial" panose="020B0604020202020204" pitchFamily="34" charset="0"/>
              </a:rPr>
              <a:t>google.com/advanced_search</a:t>
            </a: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31141" y="892737"/>
            <a:ext cx="880916" cy="114411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373" y="2434292"/>
            <a:ext cx="16466991" cy="7402435"/>
          </a:xfrm>
          <a:prstGeom prst="rect">
            <a:avLst/>
          </a:prstGeom>
        </p:spPr>
      </p:pic>
    </p:spTree>
    <p:extLst>
      <p:ext uri="{BB962C8B-B14F-4D97-AF65-F5344CB8AC3E}">
        <p14:creationId xmlns:p14="http://schemas.microsoft.com/office/powerpoint/2010/main" val="1154645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3" presetClass="entr" presetSubtype="5"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783</Words>
  <Application>Microsoft Office PowerPoint</Application>
  <PresentationFormat>Custom</PresentationFormat>
  <Paragraphs>69</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7.</dc:title>
  <dc:creator>Xinh Đẹp Dịu Hiền Huế Thị</dc:creator>
  <cp:lastModifiedBy>Microsoft account</cp:lastModifiedBy>
  <cp:revision>39</cp:revision>
  <dcterms:created xsi:type="dcterms:W3CDTF">2006-08-16T00:00:00Z</dcterms:created>
  <dcterms:modified xsi:type="dcterms:W3CDTF">2023-08-26T01:01:36Z</dcterms:modified>
  <dc:identifier>DAFUJNsYGYk</dc:identifier>
</cp:coreProperties>
</file>