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</p:sldMasterIdLst>
  <p:sldIdLst>
    <p:sldId id="271" r:id="rId3"/>
    <p:sldId id="274" r:id="rId4"/>
    <p:sldId id="268" r:id="rId5"/>
    <p:sldId id="293" r:id="rId6"/>
    <p:sldId id="291" r:id="rId7"/>
    <p:sldId id="287" r:id="rId8"/>
    <p:sldId id="289" r:id="rId9"/>
    <p:sldId id="29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0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70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372CB031-6330-4BC9-ED64-9DEC0D709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="" xmlns:a16="http://schemas.microsoft.com/office/drawing/2014/main" id="{159945F8-57C2-6ECF-BBAF-CDEF6230B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0DCE47DA-7B8C-8EC0-010D-8C14B19E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6671DD6C-C529-9E8F-EDE3-CAAA24D4B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0A4E7688-C5BE-41CF-9061-A9C368B2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18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93CAE6CE-95AA-26AE-D59B-F0257FDF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BAD0E1DA-09A5-DD8F-CE88-B24B6192B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997736D7-EBBE-F758-860A-4370738EF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928E8C0B-D074-9999-1A94-D87F723E1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F6284100-53CF-EED8-2D3E-B747DF6DB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306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3A106A04-F89A-96A5-7684-5CC79E2E2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C0AECCB3-D81F-D711-1F0A-625B5204D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92C50D01-196F-C611-09E1-745A2634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3C72EA79-352F-1C32-D2C9-85E597D5D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856C36DD-FD09-B4F1-B41F-318D9872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73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B1F310D8-0E15-D468-9057-411AB258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C90DEBE1-5437-25C9-A3DC-FF40D7643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40C932D2-3EF0-4950-C6C1-A6361EA74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F5470561-BB74-A297-4484-3934837C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EE93F798-7C74-6A26-3A2E-2647F9AA8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45330842-AD21-1570-1A86-6792C5B4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32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17024782-ED60-F299-4AC3-094F7CB7A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21783CB9-84FA-AD42-00B0-48B79CEB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B8A6E155-FEFE-37F2-5C47-8D348B479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="" xmlns:a16="http://schemas.microsoft.com/office/drawing/2014/main" id="{E1B86BFD-832F-B64C-A5DF-2D3C23CEA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="" xmlns:a16="http://schemas.microsoft.com/office/drawing/2014/main" id="{B3650202-B467-2E4A-4107-588464759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="" xmlns:a16="http://schemas.microsoft.com/office/drawing/2014/main" id="{C4DC215E-5E49-C0E3-F54C-A67077046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="" xmlns:a16="http://schemas.microsoft.com/office/drawing/2014/main" id="{84668BFA-46DC-2E27-EF43-3AA5BF04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="" xmlns:a16="http://schemas.microsoft.com/office/drawing/2014/main" id="{92AF4D67-4DF8-036F-9858-D9D8A22F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179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0A2DB141-EAE3-0BF7-3761-0186791B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="" xmlns:a16="http://schemas.microsoft.com/office/drawing/2014/main" id="{09D497C5-BA90-7DBA-E319-1C5A448D2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="" xmlns:a16="http://schemas.microsoft.com/office/drawing/2014/main" id="{E7C713EC-149D-E681-B534-83F27C35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="" xmlns:a16="http://schemas.microsoft.com/office/drawing/2014/main" id="{730A658B-3313-59F6-39CA-CAEB47F2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380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="" xmlns:a16="http://schemas.microsoft.com/office/drawing/2014/main" id="{C4754477-7BA7-028E-6684-8071098A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="" xmlns:a16="http://schemas.microsoft.com/office/drawing/2014/main" id="{B36D8530-25FC-0EA5-FA97-A0BDEC1F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="" xmlns:a16="http://schemas.microsoft.com/office/drawing/2014/main" id="{091DF2B2-98F9-FCC1-B7DB-B0662A77E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680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D9C87DEC-6CCC-A176-088D-EDCC8FD0F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88E74831-5584-823E-A50F-2BB976394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950AACF8-FF8D-CCAA-C7E9-1F7279074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B4C538E5-B610-E8CC-8E54-053B897E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FD31FAA8-6157-863E-E98A-7C511C2A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89016330-E39C-1C39-8C29-2992CD872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22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69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A933F019-01CF-1E34-80D7-DBE07C94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="" xmlns:a16="http://schemas.microsoft.com/office/drawing/2014/main" id="{D50D3DBC-CC62-C67B-F580-9D4A145641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D1D9398C-E1DD-2F8C-8082-C56AD3FAA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14E69933-8762-E59A-9CD2-0682B61B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4AB948B6-63CC-F327-FCDF-2BA4250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96F4FA65-A880-E665-5C89-9D6CFD273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654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8EDCC3F1-A9EB-9836-22CD-FF9B6853D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0287AC90-9647-3D70-C15E-CBF514F5F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F3F2A630-A852-77B7-BF7D-A901C197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5AA96D9D-F0FA-DC1A-59B0-79E0B796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F4B10F77-C95A-E3B8-D1B4-C698C5C1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356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="" xmlns:a16="http://schemas.microsoft.com/office/drawing/2014/main" id="{88A93309-4E72-02FB-6B08-460877936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6E0DA8C5-76A4-90C0-F07D-23DE09A49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CE0E2C30-A2FB-38C3-6FD6-8758296C9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E42DE9C1-3D84-FB2B-B586-36E144B60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829A21AD-E615-1B36-AA5A-9720279F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67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4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4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7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9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7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5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9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81623-5AE0-47DD-A392-2824758E73C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7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B11CF-3A6D-4280-AD67-3D9928666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7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="" xmlns:a16="http://schemas.microsoft.com/office/drawing/2014/main" id="{59C23275-DE27-0293-F4E4-1954EEB5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47898BA6-DBDB-F31C-2289-B4D6835E9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3B65E534-1851-24D1-021D-513C9CE80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5E6A2-3522-46C0-BCAD-0599A1885E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99E6269A-62F5-E8F3-2D78-DFE25EF28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67BC2E51-2A23-EBEA-945B-C501A9C54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C9525-6F83-4858-8791-FEBE7041A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82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4876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CHÀO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QUÝ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THẦY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CÔ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GIÁO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HỌC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SINH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kiki\My Documents\My Pictures\Art Scenic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38200" y="2274862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KÍNH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CHAØO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QUYÙ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THAÀY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COÂ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VNI-Times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CHAØO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CAÙC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EM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HOÏC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NI-Times"/>
              </a:rPr>
              <a:t>SINH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VNI-Times"/>
            </a:endParaRPr>
          </a:p>
        </p:txBody>
      </p:sp>
    </p:spTree>
    <p:extLst>
      <p:ext uri="{BB962C8B-B14F-4D97-AF65-F5344CB8AC3E}">
        <p14:creationId xmlns:p14="http://schemas.microsoft.com/office/powerpoint/2010/main" val="926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TỔ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NÀO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NHANH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HƠN</a:t>
            </a:r>
            <a:r>
              <a:rPr lang="en-US" b="1" dirty="0" smtClean="0">
                <a:solidFill>
                  <a:srgbClr val="C00000"/>
                </a:solidFill>
              </a:rPr>
              <a:t>!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9"/>
            <a:ext cx="8229600" cy="350519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3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34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610600" cy="944562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5181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3200400" y="3048000"/>
            <a:ext cx="2209800" cy="1524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14815" y="2854712"/>
            <a:ext cx="1828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048000" y="1371600"/>
            <a:ext cx="2362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162300" y="4876800"/>
            <a:ext cx="22860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6172200" y="3007112"/>
            <a:ext cx="24765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981200" y="2362200"/>
            <a:ext cx="1219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229100" y="2705100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038600" y="2705100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5257800" y="2286000"/>
            <a:ext cx="1371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1600200" y="4607312"/>
            <a:ext cx="1562100" cy="1031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448300" y="4454912"/>
            <a:ext cx="1485900" cy="1031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305300" y="4607312"/>
            <a:ext cx="0" cy="269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1828800" y="2133600"/>
            <a:ext cx="1219200" cy="742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981200" y="4454912"/>
            <a:ext cx="1371600" cy="879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495800" y="4607312"/>
            <a:ext cx="0" cy="269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0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15400" cy="54864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ìm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86836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FF0000"/>
                </a:solidFill>
              </a:rPr>
              <a:t/>
            </a:r>
            <a:br>
              <a:rPr lang="en-US" sz="4000" b="1" dirty="0">
                <a:solidFill>
                  <a:srgbClr val="FF0000"/>
                </a:solidFill>
              </a:rPr>
            </a:br>
            <a:r>
              <a:rPr lang="en-US" sz="43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43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91600" cy="5410200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US" b="1" dirty="0">
                <a:latin typeface="Times New Roman"/>
                <a:ea typeface="Calibri"/>
              </a:rPr>
              <a:t>1. </a:t>
            </a:r>
            <a:r>
              <a:rPr lang="en-US" b="1" dirty="0" err="1">
                <a:latin typeface="Times New Roman"/>
                <a:ea typeface="Calibri"/>
              </a:rPr>
              <a:t>Tác</a:t>
            </a:r>
            <a:r>
              <a:rPr lang="en-US" b="1" dirty="0">
                <a:latin typeface="Times New Roman"/>
                <a:ea typeface="Calibri"/>
              </a:rPr>
              <a:t> </a:t>
            </a:r>
            <a:r>
              <a:rPr lang="en-US" b="1" dirty="0" err="1">
                <a:latin typeface="Times New Roman"/>
                <a:ea typeface="Calibri"/>
              </a:rPr>
              <a:t>giả</a:t>
            </a:r>
            <a:r>
              <a:rPr lang="en-US" b="1" dirty="0">
                <a:latin typeface="Times New Roman"/>
                <a:ea typeface="Calibri"/>
              </a:rPr>
              <a:t>: </a:t>
            </a:r>
            <a:endParaRPr lang="en-US" dirty="0">
              <a:latin typeface="Times New Roman"/>
              <a:ea typeface="Calibri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US" b="1" dirty="0">
                <a:latin typeface="Times New Roman"/>
                <a:ea typeface="Calibri"/>
              </a:rPr>
              <a:t>2. </a:t>
            </a:r>
            <a:r>
              <a:rPr lang="en-US" b="1" dirty="0" err="1">
                <a:latin typeface="Times New Roman"/>
                <a:ea typeface="Calibri"/>
              </a:rPr>
              <a:t>Văn</a:t>
            </a:r>
            <a:r>
              <a:rPr lang="en-US" b="1" dirty="0">
                <a:latin typeface="Times New Roman"/>
                <a:ea typeface="Calibri"/>
              </a:rPr>
              <a:t> </a:t>
            </a:r>
            <a:r>
              <a:rPr lang="en-US" b="1" dirty="0" err="1" smtClean="0">
                <a:latin typeface="Times New Roman"/>
                <a:ea typeface="Calibri"/>
              </a:rPr>
              <a:t>bản</a:t>
            </a:r>
            <a:r>
              <a:rPr lang="en-US" dirty="0" smtClean="0">
                <a:latin typeface="Times New Roman"/>
                <a:ea typeface="Calibri"/>
              </a:rPr>
              <a:t>: 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en-US" b="1" dirty="0" smtClean="0">
                <a:latin typeface="Times New Roman"/>
                <a:ea typeface="Calibri"/>
              </a:rPr>
              <a:t>- </a:t>
            </a:r>
            <a:r>
              <a:rPr lang="en-US" b="1" dirty="0" err="1" smtClean="0">
                <a:latin typeface="Times New Roman"/>
                <a:ea typeface="Calibri"/>
              </a:rPr>
              <a:t>Xuất</a:t>
            </a:r>
            <a:r>
              <a:rPr lang="en-US" b="1" dirty="0" smtClean="0">
                <a:latin typeface="Times New Roman"/>
                <a:ea typeface="Calibri"/>
              </a:rPr>
              <a:t> </a:t>
            </a:r>
            <a:r>
              <a:rPr lang="en-US" b="1" dirty="0" err="1" smtClean="0">
                <a:latin typeface="Times New Roman"/>
                <a:ea typeface="Calibri"/>
              </a:rPr>
              <a:t>xứ</a:t>
            </a:r>
            <a:r>
              <a:rPr lang="en-US" dirty="0" smtClean="0">
                <a:latin typeface="Times New Roman"/>
                <a:ea typeface="Calibri"/>
              </a:rPr>
              <a:t>; </a:t>
            </a:r>
            <a:r>
              <a:rPr lang="en-US" b="1" dirty="0" err="1" smtClean="0">
                <a:solidFill>
                  <a:srgbClr val="C00000"/>
                </a:solidFill>
                <a:latin typeface="Times New Roman"/>
                <a:ea typeface="Calibri"/>
              </a:rPr>
              <a:t>Thể</a:t>
            </a:r>
            <a:r>
              <a:rPr lang="en-US" b="1" dirty="0" smtClean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/>
                <a:ea typeface="Calibri"/>
              </a:rPr>
              <a:t>loại</a:t>
            </a:r>
            <a:r>
              <a:rPr lang="en-US" b="1" dirty="0" smtClean="0">
                <a:solidFill>
                  <a:srgbClr val="C00000"/>
                </a:solidFill>
                <a:latin typeface="Times New Roman"/>
                <a:ea typeface="Calibri"/>
              </a:rPr>
              <a:t>; </a:t>
            </a:r>
            <a:r>
              <a:rPr lang="en-US" b="1" dirty="0" err="1" smtClean="0">
                <a:solidFill>
                  <a:srgbClr val="0070C0"/>
                </a:solidFill>
                <a:latin typeface="Times New Roman"/>
                <a:ea typeface="Calibri"/>
              </a:rPr>
              <a:t>Phương</a:t>
            </a:r>
            <a:r>
              <a:rPr lang="en-US" b="1" dirty="0" smtClean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/>
                <a:ea typeface="Calibri"/>
              </a:rPr>
              <a:t>thức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/>
                <a:ea typeface="Calibri"/>
              </a:rPr>
              <a:t>biểu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/>
                <a:ea typeface="Calibri"/>
              </a:rPr>
              <a:t>đạt</a:t>
            </a:r>
            <a:r>
              <a:rPr lang="en-US" dirty="0" smtClean="0">
                <a:latin typeface="Times New Roman"/>
                <a:ea typeface="Calibri"/>
              </a:rPr>
              <a:t>; </a:t>
            </a:r>
            <a:r>
              <a:rPr lang="en-US" b="1" dirty="0" err="1" smtClean="0">
                <a:solidFill>
                  <a:srgbClr val="7030A0"/>
                </a:solidFill>
                <a:latin typeface="Times New Roman"/>
                <a:ea typeface="Calibri"/>
              </a:rPr>
              <a:t>Bố</a:t>
            </a:r>
            <a:r>
              <a:rPr lang="en-US" b="1" dirty="0" smtClean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/>
                <a:ea typeface="Calibri"/>
              </a:rPr>
              <a:t>cục</a:t>
            </a:r>
            <a:r>
              <a:rPr lang="en-US" b="1" dirty="0" smtClean="0">
                <a:solidFill>
                  <a:srgbClr val="7030A0"/>
                </a:solidFill>
                <a:latin typeface="Times New Roman"/>
                <a:ea typeface="Calibri"/>
              </a:rPr>
              <a:t>;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Dẫn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Calibri"/>
              </a:rPr>
              <a:t>chứng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Calibri"/>
              </a:rPr>
              <a:t>ấn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Calibri"/>
              </a:rPr>
              <a:t>tượng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b="1" dirty="0" smtClean="0">
                <a:latin typeface="Times New Roman"/>
                <a:ea typeface="Times New Roman"/>
              </a:rPr>
              <a:t>- </a:t>
            </a:r>
            <a:r>
              <a:rPr lang="en-US" b="1" dirty="0" err="1" smtClean="0">
                <a:latin typeface="Times New Roman"/>
                <a:ea typeface="Times New Roman"/>
              </a:rPr>
              <a:t>Mục</a:t>
            </a:r>
            <a:r>
              <a:rPr lang="en-US" b="1" dirty="0" smtClean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đích</a:t>
            </a:r>
            <a:r>
              <a:rPr lang="en-US" b="1" dirty="0">
                <a:latin typeface="Times New Roman"/>
                <a:ea typeface="Times New Roman"/>
              </a:rPr>
              <a:t>, </a:t>
            </a:r>
            <a:r>
              <a:rPr lang="en-US" b="1" dirty="0" err="1">
                <a:latin typeface="Times New Roman"/>
                <a:ea typeface="Times New Roman"/>
              </a:rPr>
              <a:t>thái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độ</a:t>
            </a:r>
            <a:r>
              <a:rPr lang="en-US" b="1" dirty="0">
                <a:latin typeface="Times New Roman"/>
                <a:ea typeface="Times New Roman"/>
              </a:rPr>
              <a:t>, </a:t>
            </a:r>
            <a:r>
              <a:rPr lang="en-US" b="1" dirty="0" err="1">
                <a:latin typeface="Times New Roman"/>
                <a:ea typeface="Times New Roman"/>
              </a:rPr>
              <a:t>tình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cảm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của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người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viết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được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thể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hiện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trong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văn</a:t>
            </a:r>
            <a:r>
              <a:rPr lang="en-US" b="1" dirty="0">
                <a:latin typeface="Times New Roman"/>
                <a:ea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</a:rPr>
              <a:t>bản</a:t>
            </a:r>
            <a:endParaRPr lang="en-US" sz="3600" dirty="0">
              <a:latin typeface="Times New Roman"/>
              <a:ea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b="1" dirty="0" smtClean="0">
                <a:solidFill>
                  <a:schemeClr val="accent6"/>
                </a:solidFill>
                <a:latin typeface="Times New Roman"/>
                <a:ea typeface="Calibri"/>
              </a:rPr>
              <a:t>- 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Yếu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tố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thuyết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minh,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tự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sự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,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miêu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tả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và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tác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dụng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của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các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yếu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tố</a:t>
            </a:r>
            <a:r>
              <a:rPr lang="en-US" b="1" dirty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Times New Roman"/>
                <a:ea typeface="Times New Roman"/>
              </a:rPr>
              <a:t>ấy</a:t>
            </a:r>
            <a:r>
              <a:rPr lang="en-US" b="1" dirty="0" smtClean="0">
                <a:solidFill>
                  <a:schemeClr val="accent6"/>
                </a:solidFill>
                <a:latin typeface="Times New Roman"/>
                <a:ea typeface="Times New Roman"/>
              </a:rPr>
              <a:t>. (</a:t>
            </a:r>
            <a:r>
              <a:rPr lang="en-US" b="1" dirty="0" err="1" smtClean="0">
                <a:solidFill>
                  <a:schemeClr val="accent6"/>
                </a:solidFill>
                <a:latin typeface="Times New Roman"/>
                <a:ea typeface="Times New Roman"/>
              </a:rPr>
              <a:t>Nếu</a:t>
            </a:r>
            <a:r>
              <a:rPr lang="en-US" b="1" dirty="0" smtClean="0">
                <a:solidFill>
                  <a:schemeClr val="accent6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Times New Roman"/>
                <a:ea typeface="Times New Roman"/>
              </a:rPr>
              <a:t>có</a:t>
            </a:r>
            <a:r>
              <a:rPr lang="en-US" b="1" dirty="0" smtClean="0">
                <a:solidFill>
                  <a:schemeClr val="accent6"/>
                </a:solidFill>
                <a:latin typeface="Times New Roman"/>
                <a:ea typeface="Times New Roman"/>
              </a:rPr>
              <a:t>)</a:t>
            </a:r>
            <a:endParaRPr lang="en-US" sz="3600" dirty="0">
              <a:solidFill>
                <a:schemeClr val="accent6"/>
              </a:solidFill>
              <a:latin typeface="Times New Roman"/>
              <a:ea typeface="Calibri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n-US" b="1" dirty="0" smtClean="0">
              <a:solidFill>
                <a:srgbClr val="7030A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28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150+ Hình Nền Slide PowerPoint Thuyết Trình Đẹp Nhất | Power points, Mẫu  power point, Hình nền">
            <a:extLst>
              <a:ext uri="{FF2B5EF4-FFF2-40B4-BE49-F238E27FC236}">
                <a16:creationId xmlns="" xmlns:a16="http://schemas.microsoft.com/office/drawing/2014/main" id="{786B6EC7-131E-B8D2-E376-568CA4B12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707150"/>
            <a:ext cx="2514600" cy="215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Bảng 1">
            <a:extLst>
              <a:ext uri="{FF2B5EF4-FFF2-40B4-BE49-F238E27FC236}">
                <a16:creationId xmlns="" xmlns:a16="http://schemas.microsoft.com/office/drawing/2014/main" id="{B505C1FA-C53E-ADDB-843B-BE8492043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807104"/>
              </p:ext>
            </p:extLst>
          </p:nvPr>
        </p:nvGraphicFramePr>
        <p:xfrm>
          <a:off x="0" y="-752856"/>
          <a:ext cx="9144000" cy="73237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4592">
                  <a:extLst>
                    <a:ext uri="{9D8B030D-6E8A-4147-A177-3AD203B41FA5}">
                      <a16:colId xmlns="" xmlns:a16="http://schemas.microsoft.com/office/drawing/2014/main" val="3679150763"/>
                    </a:ext>
                  </a:extLst>
                </a:gridCol>
                <a:gridCol w="809729">
                  <a:extLst>
                    <a:ext uri="{9D8B030D-6E8A-4147-A177-3AD203B41FA5}">
                      <a16:colId xmlns="" xmlns:a16="http://schemas.microsoft.com/office/drawing/2014/main" val="2398820673"/>
                    </a:ext>
                  </a:extLst>
                </a:gridCol>
                <a:gridCol w="7119679"/>
              </a:tblGrid>
              <a:tr h="113939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r>
                        <a:rPr lang="en-US" sz="3200" b="1" dirty="0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3200" dirty="0" smtClean="0">
                          <a:solidFill>
                            <a:srgbClr val="C00000"/>
                          </a:solidFill>
                          <a:highlight>
                            <a:srgbClr val="00CC9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8" marR="58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8" marR="58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8500352"/>
                  </a:ext>
                </a:extLst>
              </a:tr>
              <a:tr h="59740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endParaRPr kumimoji="0" lang="en-US" sz="2800" b="1" i="0" u="none" strike="noStrike" kern="1200" cap="none" spc="-1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endParaRPr kumimoji="0" lang="en-US" sz="2800" b="1" i="0" u="none" strike="noStrike" kern="1200" cap="none" spc="-1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endParaRPr kumimoji="0" lang="en-US" sz="2800" b="1" i="0" u="none" strike="noStrike" kern="1200" cap="none" spc="-1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kumimoji="0" lang="en-US" sz="2800" b="1" i="0" u="none" strike="noStrike" kern="1200" cap="none" spc="-8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̃</a:t>
                      </a:r>
                      <a:r>
                        <a:rPr kumimoji="0" lang="en-US" sz="2800" b="1" i="0" u="none" strike="noStrike" kern="1200" cap="none" spc="-10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8" marR="58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8" marR="58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kumimoji="0" lang="en-US" sz="2800" b="1" i="0" u="none" strike="noStrike" kern="120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tượng</a:t>
                      </a:r>
                      <a:endParaRPr kumimoji="0" lang="en-US" sz="2800" b="1" i="0" u="none" strike="noStrike" kern="1200" cap="none" spc="-1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800" b="1" spc="-10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đê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̀,</a:t>
                      </a:r>
                      <a:r>
                        <a:rPr lang="en-US" sz="2800" b="1" spc="-8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800" b="1" spc="-8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800" b="1" spc="-8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lí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chứng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-1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90855" algn="l"/>
                        </a:tabLst>
                        <a:defRPr/>
                      </a:pP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cách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dùng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2800" b="1" spc="-7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viết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câu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các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thủ</a:t>
                      </a:r>
                      <a:r>
                        <a:rPr lang="en-US" sz="2800" b="1" spc="-1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pháp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nghệ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thuật</a:t>
                      </a:r>
                      <a:r>
                        <a:rPr lang="en-US" sz="2800" b="1" baseline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tác</a:t>
                      </a:r>
                      <a:r>
                        <a:rPr lang="en-US" sz="2800" b="1" spc="-7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10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giả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113665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5290" algn="l"/>
                        </a:tabLst>
                      </a:pPr>
                      <a:endParaRPr lang="en-US" sz="2800" b="1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113665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5290" algn="l"/>
                        </a:tabLst>
                      </a:pP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tích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xét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vê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̀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nghệ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thuật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lập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luận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sắp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luận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điểm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lí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lẽ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bằng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chứng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tác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̉.</a:t>
                      </a:r>
                    </a:p>
                    <a:p>
                      <a:pPr marL="0" marR="113665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5290" algn="l"/>
                        </a:tabLst>
                      </a:pPr>
                      <a:endParaRPr lang="en-US" sz="2800" b="1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113665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5290" algn="l"/>
                        </a:tabLst>
                      </a:pP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2800" b="1" spc="-6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xét</a:t>
                      </a:r>
                      <a:r>
                        <a:rPr lang="en-US" sz="2800" b="1" spc="-5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vê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̀</a:t>
                      </a:r>
                      <a:r>
                        <a:rPr lang="en-US" sz="2800" b="1" spc="-5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ý</a:t>
                      </a:r>
                      <a:r>
                        <a:rPr lang="en-US" sz="2800" b="1" spc="-5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nghĩa</a:t>
                      </a:r>
                      <a:r>
                        <a:rPr lang="en-US" sz="2800" b="1" spc="-5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spc="-7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25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VB.</a:t>
                      </a:r>
                      <a:endParaRPr lang="en-US" sz="2800" b="1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90855" algn="l"/>
                        </a:tabLst>
                        <a:defRPr/>
                      </a:pPr>
                      <a:endParaRPr lang="en-US" sz="2800" b="1" spc="-70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90855" algn="l"/>
                        </a:tabLs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8" marR="58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18376297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flipV="1">
            <a:off x="1338146" y="914400"/>
            <a:ext cx="457200" cy="2019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338146" y="1924051"/>
            <a:ext cx="490654" cy="10096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371600" y="2886308"/>
            <a:ext cx="609600" cy="47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71600" y="2933700"/>
            <a:ext cx="609600" cy="1028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371599" y="3009900"/>
            <a:ext cx="609601" cy="2705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50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62950" cy="1066800"/>
          </a:xfrm>
        </p:spPr>
        <p:txBody>
          <a:bodyPr/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ea typeface="Calibri"/>
              </a:rPr>
              <a:t>LUYỆN TẬP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839200" cy="5562599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Times New Roman"/>
              </a:rPr>
              <a:t>	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/>
                <a:ea typeface="Times New Roman"/>
              </a:rPr>
              <a:t>Từ</a:t>
            </a:r>
            <a:r>
              <a:rPr lang="en-US" sz="4000" b="1" dirty="0" smtClean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nội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dung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văn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bản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và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hiểu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biết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của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bản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thân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về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vấn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đề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nghị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luận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của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các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nhóm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đã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trình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bày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 ở </a:t>
            </a:r>
            <a:r>
              <a:rPr lang="en-US" sz="40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trên</a:t>
            </a:r>
            <a:r>
              <a:rPr lang="en-US" sz="4000" b="1" dirty="0">
                <a:solidFill>
                  <a:schemeClr val="accent2"/>
                </a:solidFill>
                <a:latin typeface="Times New Roman"/>
                <a:ea typeface="Times New Roman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hãy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rút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ra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bài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học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(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thông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điệp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)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mà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người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viết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muốn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gửi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tới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người</a:t>
            </a:r>
            <a:r>
              <a:rPr lang="en-US" sz="4000" b="1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/>
                <a:ea typeface="Times New Roman"/>
              </a:rPr>
              <a:t>đọc</a:t>
            </a:r>
            <a:r>
              <a:rPr lang="en-US" sz="4000" dirty="0">
                <a:latin typeface="Times New Roman"/>
                <a:ea typeface="Times New Roman"/>
              </a:rPr>
              <a:t>. </a:t>
            </a:r>
            <a:endParaRPr lang="en-US" sz="40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4000" dirty="0">
                <a:latin typeface="Times New Roman"/>
                <a:ea typeface="Times New Roman"/>
              </a:rPr>
              <a:t>	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Tìm</a:t>
            </a:r>
            <a:r>
              <a:rPr lang="en-US" sz="40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những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ví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dụ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thực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tế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trong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xã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hội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hiện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nay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sáng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tỏ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suy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nghĩ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/>
                <a:ea typeface="Times New Roman"/>
              </a:rPr>
              <a:t>đó</a:t>
            </a: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.</a:t>
            </a:r>
            <a:endParaRPr lang="en-US" sz="4000" b="1" dirty="0">
              <a:solidFill>
                <a:srgbClr val="0070C0"/>
              </a:solidFill>
              <a:latin typeface="Times New Roman"/>
              <a:ea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0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1"/>
            <a:ext cx="8915400" cy="990600"/>
          </a:xfrm>
        </p:spPr>
        <p:txBody>
          <a:bodyPr/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ea typeface="Calibri"/>
              </a:rPr>
              <a:t>VẬN DỤNG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839200" cy="5562600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Times New Roman"/>
                <a:ea typeface="Calibri"/>
              </a:rPr>
              <a:t>	</a:t>
            </a:r>
            <a:r>
              <a:rPr lang="en-US" sz="3600" dirty="0" err="1" smtClean="0">
                <a:latin typeface="Times New Roman"/>
                <a:ea typeface="Calibri"/>
              </a:rPr>
              <a:t>Từ</a:t>
            </a:r>
            <a:r>
              <a:rPr lang="en-US" sz="3600" dirty="0" smtClean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những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văn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bản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đã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học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và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hiểu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biết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của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bản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thân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về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sự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phát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triển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của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khoa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học</a:t>
            </a:r>
            <a:r>
              <a:rPr lang="en-US" sz="3600" dirty="0">
                <a:latin typeface="Times New Roman"/>
                <a:ea typeface="Calibri"/>
              </a:rPr>
              <a:t>, </a:t>
            </a:r>
            <a:r>
              <a:rPr lang="en-US" sz="3600" dirty="0" err="1">
                <a:latin typeface="Times New Roman"/>
                <a:ea typeface="Calibri"/>
              </a:rPr>
              <a:t>công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nghệ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trong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thế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kỉ</a:t>
            </a:r>
            <a:r>
              <a:rPr lang="en-US" sz="3600" dirty="0">
                <a:latin typeface="Times New Roman"/>
                <a:ea typeface="Calibri"/>
              </a:rPr>
              <a:t> XXI, </a:t>
            </a:r>
            <a:r>
              <a:rPr lang="en-US" sz="3600" dirty="0" err="1">
                <a:latin typeface="Times New Roman"/>
                <a:ea typeface="Calibri"/>
              </a:rPr>
              <a:t>bản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thân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em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là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chủ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nhân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của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đất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nước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trong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tương</a:t>
            </a:r>
            <a:r>
              <a:rPr lang="en-US" sz="3600" dirty="0">
                <a:latin typeface="Times New Roman"/>
                <a:ea typeface="Calibri"/>
              </a:rPr>
              <a:t> </a:t>
            </a:r>
            <a:r>
              <a:rPr lang="en-US" sz="3600" dirty="0" err="1">
                <a:latin typeface="Times New Roman"/>
                <a:ea typeface="Calibri"/>
              </a:rPr>
              <a:t>lai</a:t>
            </a:r>
            <a:r>
              <a:rPr lang="en-US" sz="3600" dirty="0">
                <a:latin typeface="Times New Roman"/>
                <a:ea typeface="Calibri"/>
              </a:rPr>
              <a:t>,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em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đã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trang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bị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cho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mình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như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thế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nào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Calibri"/>
              </a:rPr>
              <a:t>về</a:t>
            </a:r>
            <a:r>
              <a:rPr lang="en-US" sz="3600" dirty="0">
                <a:solidFill>
                  <a:srgbClr val="7030A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thay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đổi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cách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thức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con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người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thích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nghi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với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thế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giới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tương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lai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/>
                <a:ea typeface="Calibri"/>
              </a:rPr>
              <a:t>đó</a:t>
            </a:r>
            <a:r>
              <a:rPr lang="en-US" sz="3600" b="1" dirty="0">
                <a:solidFill>
                  <a:srgbClr val="0070C0"/>
                </a:solidFill>
                <a:latin typeface="Times New Roman"/>
                <a:ea typeface="Calibri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37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291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3_Chủ đề Office</vt:lpstr>
      <vt:lpstr>CHÀO QUÝ THẦY CÔ GIÁO VÀ CÁC EM HỌC SINH</vt:lpstr>
      <vt:lpstr>TỔ NÀO NHANH HƠN!</vt:lpstr>
      <vt:lpstr>MÔ HÌNH</vt:lpstr>
      <vt:lpstr>BÀI 2. ĐỌC MỞ RỘNG THEO THỂ LOẠI</vt:lpstr>
      <vt:lpstr>.   ĐỌC HIỂU VĂN BẢN  </vt:lpstr>
      <vt:lpstr>PowerPoint Presentation</vt:lpstr>
      <vt:lpstr>LUYỆN TẬP </vt:lpstr>
      <vt:lpstr>VẬN DỤNG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GIỮA KÌ II LUYỆN TẬP</dc:title>
  <dc:creator>user</dc:creator>
  <cp:lastModifiedBy>user</cp:lastModifiedBy>
  <cp:revision>94</cp:revision>
  <dcterms:created xsi:type="dcterms:W3CDTF">2022-02-27T13:34:57Z</dcterms:created>
  <dcterms:modified xsi:type="dcterms:W3CDTF">2025-10-05T13:41:05Z</dcterms:modified>
</cp:coreProperties>
</file>