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1" r:id="rId3"/>
    <p:sldId id="257" r:id="rId4"/>
    <p:sldId id="258" r:id="rId5"/>
    <p:sldId id="259" r:id="rId6"/>
    <p:sldId id="260" r:id="rId7"/>
    <p:sldId id="261" r:id="rId8"/>
    <p:sldId id="262" r:id="rId9"/>
    <p:sldId id="263" r:id="rId10"/>
    <p:sldId id="264" r:id="rId11"/>
    <p:sldId id="266" r:id="rId12"/>
    <p:sldId id="267" r:id="rId13"/>
    <p:sldId id="268" r:id="rId14"/>
    <p:sldId id="269" r:id="rId15"/>
    <p:sldId id="270" r:id="rId16"/>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Noto Sans Bold" panose="020B0604020202020204" charset="0"/>
      <p:regular r:id="rId21"/>
    </p:embeddedFont>
    <p:embeddedFont>
      <p:font typeface="Noto Sans Bold Italics" panose="020B0604020202020204" charset="0"/>
      <p:regular r:id="rId22"/>
    </p:embeddedFont>
    <p:embeddedFont>
      <p:font typeface="TT Hoves" panose="020B0604020202020204" charset="0"/>
      <p:regular r:id="rId23"/>
    </p:embeddedFont>
    <p:embeddedFont>
      <p:font typeface="Helvetica Now Display Bold" panose="020B0604020202020204" charset="0"/>
      <p:regular r:id="rId24"/>
    </p:embeddedFont>
    <p:embeddedFont>
      <p:font typeface="Noto Sans" panose="020B0604020202020204" charset="0"/>
      <p:regular r:id="rId25"/>
    </p:embeddedFont>
    <p:embeddedFont>
      <p:font typeface="Lato Bold" panose="020B0604020202020204" charset="0"/>
      <p:regular r:id="rId26"/>
    </p:embeddedFont>
    <p:embeddedFont>
      <p:font typeface="Noto Sans Italics" panose="020B0604020202020204" charset="0"/>
      <p:regular r:id="rId27"/>
    </p:embeddedFont>
    <p:embeddedFont>
      <p:font typeface="TT Hoves Bold" panose="020B0604020202020204" charset="0"/>
      <p:regular r:id="rId28"/>
    </p:embeddedFont>
    <p:embeddedFont>
      <p:font typeface="Lato" panose="020B0604020202020204" charset="0"/>
      <p:regular r:id="rId29"/>
    </p:embeddedFont>
    <p:embeddedFont>
      <p:font typeface="ITC Benguiat"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5.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9.sv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51.svg"/><Relationship Id="rId3" Type="http://schemas.openxmlformats.org/officeDocument/2006/relationships/image" Target="../media/image29.png"/><Relationship Id="rId7" Type="http://schemas.openxmlformats.org/officeDocument/2006/relationships/image" Target="../media/image45.svg"/><Relationship Id="rId12"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49.svg"/><Relationship Id="rId5" Type="http://schemas.openxmlformats.org/officeDocument/2006/relationships/image" Target="../media/image3.svg"/><Relationship Id="rId10" Type="http://schemas.openxmlformats.org/officeDocument/2006/relationships/image" Target="../media/image32.png"/><Relationship Id="rId4" Type="http://schemas.openxmlformats.org/officeDocument/2006/relationships/image" Target="../media/image2.png"/><Relationship Id="rId9" Type="http://schemas.openxmlformats.org/officeDocument/2006/relationships/image" Target="../media/image47.sv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6.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481" b="-10481"/>
            </a:stretch>
          </a:blipFill>
        </p:spPr>
      </p:sp>
      <p:grpSp>
        <p:nvGrpSpPr>
          <p:cNvPr id="3" name="Group 3"/>
          <p:cNvGrpSpPr/>
          <p:nvPr/>
        </p:nvGrpSpPr>
        <p:grpSpPr>
          <a:xfrm>
            <a:off x="0" y="1028700"/>
            <a:ext cx="278914" cy="4114800"/>
            <a:chOff x="0" y="0"/>
            <a:chExt cx="73459" cy="1083733"/>
          </a:xfrm>
        </p:grpSpPr>
        <p:sp>
          <p:nvSpPr>
            <p:cNvPr id="4" name="Freeform 4"/>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5" name="TextBox 5"/>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004375" y="5143500"/>
            <a:ext cx="278914" cy="4114800"/>
            <a:chOff x="0" y="0"/>
            <a:chExt cx="73459" cy="1083733"/>
          </a:xfrm>
        </p:grpSpPr>
        <p:sp>
          <p:nvSpPr>
            <p:cNvPr id="7" name="Freeform 7"/>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8" name="TextBox 8"/>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86355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2677385" y="4449366"/>
            <a:ext cx="4308691" cy="4114800"/>
          </a:xfrm>
          <a:custGeom>
            <a:avLst/>
            <a:gdLst/>
            <a:ahLst/>
            <a:cxnLst/>
            <a:rect l="l" t="t" r="r" b="b"/>
            <a:pathLst>
              <a:path w="4308691" h="4114800">
                <a:moveTo>
                  <a:pt x="0" y="0"/>
                </a:moveTo>
                <a:lnTo>
                  <a:pt x="4308691" y="0"/>
                </a:lnTo>
                <a:lnTo>
                  <a:pt x="430869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2" name="Freeform 12"/>
          <p:cNvSpPr/>
          <p:nvPr/>
        </p:nvSpPr>
        <p:spPr>
          <a:xfrm>
            <a:off x="11575049" y="4449366"/>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7511690" y="5592064"/>
            <a:ext cx="3861146" cy="1346575"/>
          </a:xfrm>
          <a:custGeom>
            <a:avLst/>
            <a:gdLst/>
            <a:ahLst/>
            <a:cxnLst/>
            <a:rect l="l" t="t" r="r" b="b"/>
            <a:pathLst>
              <a:path w="3861146" h="1346575">
                <a:moveTo>
                  <a:pt x="0" y="0"/>
                </a:moveTo>
                <a:lnTo>
                  <a:pt x="3861146" y="0"/>
                </a:lnTo>
                <a:lnTo>
                  <a:pt x="3861146" y="1346575"/>
                </a:lnTo>
                <a:lnTo>
                  <a:pt x="0" y="134657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TextBox 14"/>
          <p:cNvSpPr txBox="1"/>
          <p:nvPr/>
        </p:nvSpPr>
        <p:spPr>
          <a:xfrm>
            <a:off x="2324963" y="2009709"/>
            <a:ext cx="14234599" cy="1076391"/>
          </a:xfrm>
          <a:prstGeom prst="rect">
            <a:avLst/>
          </a:prstGeom>
        </p:spPr>
        <p:txBody>
          <a:bodyPr lIns="0" tIns="0" rIns="0" bIns="0" rtlCol="0" anchor="t">
            <a:spAutoFit/>
          </a:bodyPr>
          <a:lstStyle/>
          <a:p>
            <a:pPr algn="ctr">
              <a:lnSpc>
                <a:spcPts val="7980"/>
              </a:lnSpc>
            </a:pPr>
            <a:r>
              <a:rPr lang="en-US" sz="8400" b="1" dirty="0">
                <a:solidFill>
                  <a:srgbClr val="FFE05D"/>
                </a:solidFill>
                <a:latin typeface="TT Hoves Bold"/>
                <a:ea typeface="TT Hoves Bold"/>
                <a:cs typeface="TT Hoves Bold"/>
                <a:sym typeface="TT Hoves Bold"/>
              </a:rPr>
              <a:t>KHỞI ĐỘNG</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repeatCount="indefinite"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repeatCount="indefinite"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Freeform 2"/>
          <p:cNvSpPr/>
          <p:nvPr/>
        </p:nvSpPr>
        <p:spPr>
          <a:xfrm>
            <a:off x="1028700" y="5499198"/>
            <a:ext cx="915086" cy="980012"/>
          </a:xfrm>
          <a:custGeom>
            <a:avLst/>
            <a:gdLst/>
            <a:ahLst/>
            <a:cxnLst/>
            <a:rect l="l" t="t" r="r" b="b"/>
            <a:pathLst>
              <a:path w="915086" h="980012">
                <a:moveTo>
                  <a:pt x="0" y="0"/>
                </a:moveTo>
                <a:lnTo>
                  <a:pt x="915086" y="0"/>
                </a:lnTo>
                <a:lnTo>
                  <a:pt x="915086" y="980012"/>
                </a:lnTo>
                <a:lnTo>
                  <a:pt x="0" y="98001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473439"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486355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1028700" y="7235810"/>
            <a:ext cx="2240339" cy="1000125"/>
          </a:xfrm>
          <a:prstGeom prst="rect">
            <a:avLst/>
          </a:prstGeom>
        </p:spPr>
        <p:txBody>
          <a:bodyPr lIns="0" tIns="0" rIns="0" bIns="0" rtlCol="0" anchor="t">
            <a:spAutoFit/>
          </a:bodyPr>
          <a:lstStyle/>
          <a:p>
            <a:pPr algn="l">
              <a:lnSpc>
                <a:spcPts val="7500"/>
              </a:lnSpc>
            </a:pPr>
            <a:r>
              <a:rPr lang="en-US" sz="7500" b="1" spc="-150">
                <a:solidFill>
                  <a:srgbClr val="727955"/>
                </a:solidFill>
                <a:latin typeface="TT Hoves Bold"/>
                <a:ea typeface="TT Hoves Bold"/>
                <a:cs typeface="TT Hoves Bold"/>
                <a:sym typeface="TT Hoves Bold"/>
              </a:rPr>
              <a:t>+100</a:t>
            </a:r>
          </a:p>
        </p:txBody>
      </p:sp>
      <p:sp>
        <p:nvSpPr>
          <p:cNvPr id="6" name="TextBox 6"/>
          <p:cNvSpPr txBox="1"/>
          <p:nvPr/>
        </p:nvSpPr>
        <p:spPr>
          <a:xfrm>
            <a:off x="1028700" y="6770826"/>
            <a:ext cx="2240339" cy="422276"/>
          </a:xfrm>
          <a:prstGeom prst="rect">
            <a:avLst/>
          </a:prstGeom>
        </p:spPr>
        <p:txBody>
          <a:bodyPr lIns="0" tIns="0" rIns="0" bIns="0" rtlCol="0" anchor="t">
            <a:spAutoFit/>
          </a:bodyPr>
          <a:lstStyle/>
          <a:p>
            <a:pPr algn="l">
              <a:lnSpc>
                <a:spcPts val="3499"/>
              </a:lnSpc>
              <a:spcBef>
                <a:spcPct val="0"/>
              </a:spcBef>
            </a:pPr>
            <a:r>
              <a:rPr lang="en-US" sz="2499" b="1">
                <a:solidFill>
                  <a:srgbClr val="727955"/>
                </a:solidFill>
                <a:latin typeface="Lato Bold"/>
                <a:ea typeface="Lato Bold"/>
                <a:cs typeface="Lato Bold"/>
                <a:sym typeface="Lato Bold"/>
              </a:rPr>
              <a:t>Rank Bellow</a:t>
            </a:r>
          </a:p>
        </p:txBody>
      </p:sp>
      <p:sp>
        <p:nvSpPr>
          <p:cNvPr id="7" name="TextBox 7"/>
          <p:cNvSpPr txBox="1"/>
          <p:nvPr/>
        </p:nvSpPr>
        <p:spPr>
          <a:xfrm>
            <a:off x="4137893" y="6226376"/>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Greta Mae Evans</a:t>
            </a:r>
          </a:p>
        </p:txBody>
      </p:sp>
      <p:sp>
        <p:nvSpPr>
          <p:cNvPr id="8" name="TextBox 8"/>
          <p:cNvSpPr txBox="1"/>
          <p:nvPr/>
        </p:nvSpPr>
        <p:spPr>
          <a:xfrm>
            <a:off x="6916940" y="6226376"/>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Muhammad Patel</a:t>
            </a:r>
          </a:p>
        </p:txBody>
      </p:sp>
      <p:sp>
        <p:nvSpPr>
          <p:cNvPr id="9" name="TextBox 9"/>
          <p:cNvSpPr txBox="1"/>
          <p:nvPr/>
        </p:nvSpPr>
        <p:spPr>
          <a:xfrm>
            <a:off x="4137893" y="8482815"/>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Sebastian Bennett</a:t>
            </a:r>
          </a:p>
        </p:txBody>
      </p:sp>
      <p:sp>
        <p:nvSpPr>
          <p:cNvPr id="10" name="TextBox 10"/>
          <p:cNvSpPr txBox="1"/>
          <p:nvPr/>
        </p:nvSpPr>
        <p:spPr>
          <a:xfrm>
            <a:off x="6916940" y="8482815"/>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Hannah Morales</a:t>
            </a:r>
          </a:p>
        </p:txBody>
      </p:sp>
      <p:sp>
        <p:nvSpPr>
          <p:cNvPr id="11" name="TextBox 11"/>
          <p:cNvSpPr txBox="1"/>
          <p:nvPr/>
        </p:nvSpPr>
        <p:spPr>
          <a:xfrm>
            <a:off x="9695986" y="6226376"/>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Brigitte Schwartz</a:t>
            </a:r>
          </a:p>
        </p:txBody>
      </p:sp>
      <p:sp>
        <p:nvSpPr>
          <p:cNvPr id="12" name="TextBox 12"/>
          <p:cNvSpPr txBox="1"/>
          <p:nvPr/>
        </p:nvSpPr>
        <p:spPr>
          <a:xfrm>
            <a:off x="9695986" y="8482815"/>
            <a:ext cx="2288868" cy="260986"/>
          </a:xfrm>
          <a:prstGeom prst="rect">
            <a:avLst/>
          </a:prstGeom>
        </p:spPr>
        <p:txBody>
          <a:bodyPr lIns="0" tIns="0" rIns="0" bIns="0" rtlCol="0" anchor="t">
            <a:spAutoFit/>
          </a:bodyPr>
          <a:lstStyle/>
          <a:p>
            <a:pPr algn="ctr">
              <a:lnSpc>
                <a:spcPts val="1920"/>
              </a:lnSpc>
            </a:pPr>
            <a:r>
              <a:rPr lang="en-US" sz="2000" b="1" spc="-40">
                <a:solidFill>
                  <a:srgbClr val="727955"/>
                </a:solidFill>
                <a:latin typeface="Lato Bold"/>
                <a:ea typeface="Lato Bold"/>
                <a:cs typeface="Lato Bold"/>
                <a:sym typeface="Lato Bold"/>
              </a:rPr>
              <a:t>Morgan Maxwell</a:t>
            </a:r>
          </a:p>
        </p:txBody>
      </p:sp>
      <p:sp>
        <p:nvSpPr>
          <p:cNvPr id="13" name="TextBox 13"/>
          <p:cNvSpPr txBox="1"/>
          <p:nvPr/>
        </p:nvSpPr>
        <p:spPr>
          <a:xfrm>
            <a:off x="453350" y="1604963"/>
            <a:ext cx="17834650" cy="1668780"/>
          </a:xfrm>
          <a:prstGeom prst="rect">
            <a:avLst/>
          </a:prstGeom>
        </p:spPr>
        <p:txBody>
          <a:bodyPr lIns="0" tIns="0" rIns="0" bIns="0" rtlCol="0" anchor="t">
            <a:spAutoFit/>
          </a:bodyPr>
          <a:lstStyle/>
          <a:p>
            <a:pPr algn="l">
              <a:lnSpc>
                <a:spcPts val="6719"/>
              </a:lnSpc>
              <a:spcBef>
                <a:spcPct val="0"/>
              </a:spcBef>
            </a:pPr>
            <a:r>
              <a:rPr lang="en-US" sz="4800" b="1" spc="-96" dirty="0">
                <a:solidFill>
                  <a:srgbClr val="E0FECA"/>
                </a:solidFill>
                <a:latin typeface="Lato Bold"/>
                <a:ea typeface="Lato Bold"/>
                <a:cs typeface="Lato Bold"/>
                <a:sym typeface="Lato Bold"/>
              </a:rPr>
              <a:t>3.MỘT SỐ CHI TIẾT CÓ TÍNH XÁC THỰC TRONG NHẬT KÍ NGÀY 10/4/1972 </a:t>
            </a:r>
          </a:p>
        </p:txBody>
      </p:sp>
      <p:sp>
        <p:nvSpPr>
          <p:cNvPr id="14" name="TextBox 14"/>
          <p:cNvSpPr txBox="1"/>
          <p:nvPr/>
        </p:nvSpPr>
        <p:spPr>
          <a:xfrm>
            <a:off x="453350" y="319087"/>
            <a:ext cx="9722628" cy="1346522"/>
          </a:xfrm>
          <a:prstGeom prst="rect">
            <a:avLst/>
          </a:prstGeom>
        </p:spPr>
        <p:txBody>
          <a:bodyPr wrap="square" lIns="0" tIns="0" rIns="0" bIns="0" rtlCol="0" anchor="t">
            <a:spAutoFit/>
          </a:bodyPr>
          <a:lstStyle/>
          <a:p>
            <a:pPr algn="ctr">
              <a:lnSpc>
                <a:spcPts val="10499"/>
              </a:lnSpc>
              <a:spcBef>
                <a:spcPct val="0"/>
              </a:spcBef>
            </a:pPr>
            <a:r>
              <a:rPr lang="en-US" sz="7499" b="1" dirty="0">
                <a:solidFill>
                  <a:srgbClr val="FFBF00"/>
                </a:solidFill>
                <a:latin typeface="Lato Bold"/>
                <a:ea typeface="Lato Bold"/>
                <a:cs typeface="Lato Bold"/>
                <a:sym typeface="Lato Bold"/>
              </a:rPr>
              <a:t>II.TÌM HIỂU CHI TIẾT</a:t>
            </a:r>
          </a:p>
        </p:txBody>
      </p:sp>
      <p:sp>
        <p:nvSpPr>
          <p:cNvPr id="15" name="TextBox 15"/>
          <p:cNvSpPr txBox="1"/>
          <p:nvPr/>
        </p:nvSpPr>
        <p:spPr>
          <a:xfrm>
            <a:off x="527161" y="3170354"/>
            <a:ext cx="9495953" cy="3402470"/>
          </a:xfrm>
          <a:prstGeom prst="rect">
            <a:avLst/>
          </a:prstGeom>
        </p:spPr>
        <p:txBody>
          <a:bodyPr lIns="0" tIns="0" rIns="0" bIns="0" rtlCol="0" anchor="t">
            <a:spAutoFit/>
          </a:bodyPr>
          <a:lstStyle/>
          <a:p>
            <a:pPr algn="l">
              <a:lnSpc>
                <a:spcPts val="6783"/>
              </a:lnSpc>
              <a:spcBef>
                <a:spcPct val="0"/>
              </a:spcBef>
            </a:pPr>
            <a:r>
              <a:rPr lang="en-US" sz="4845" spc="-96" dirty="0">
                <a:solidFill>
                  <a:srgbClr val="FAFAFA"/>
                </a:solidFill>
                <a:latin typeface="Lato"/>
                <a:ea typeface="Lato"/>
                <a:cs typeface="Lato"/>
                <a:sym typeface="Lato"/>
              </a:rPr>
              <a:t>- Thời gian: Ngày 10/4/1972.</a:t>
            </a:r>
          </a:p>
          <a:p>
            <a:pPr marL="685800" indent="-685800" algn="l">
              <a:lnSpc>
                <a:spcPts val="6783"/>
              </a:lnSpc>
              <a:spcBef>
                <a:spcPct val="0"/>
              </a:spcBef>
              <a:buFontTx/>
              <a:buChar char="-"/>
            </a:pPr>
            <a:r>
              <a:rPr lang="en-US" sz="4845" spc="-96" dirty="0">
                <a:solidFill>
                  <a:srgbClr val="FAFAFA"/>
                </a:solidFill>
                <a:latin typeface="Lato"/>
                <a:ea typeface="Lato"/>
                <a:cs typeface="Lato"/>
                <a:sym typeface="Lato"/>
              </a:rPr>
              <a:t>Địa danh:</a:t>
            </a:r>
            <a:r>
              <a:rPr lang="vi-VN" sz="4845" spc="-96" dirty="0">
                <a:solidFill>
                  <a:srgbClr val="FAFAFA"/>
                </a:solidFill>
                <a:latin typeface="Lato"/>
                <a:ea typeface="Lato"/>
                <a:cs typeface="Lato"/>
                <a:sym typeface="Lato"/>
              </a:rPr>
              <a:t> Nghi </a:t>
            </a:r>
            <a:r>
              <a:rPr lang="vi-VN" sz="4845" spc="-96" dirty="0" err="1">
                <a:solidFill>
                  <a:srgbClr val="FAFAFA"/>
                </a:solidFill>
                <a:latin typeface="Lato"/>
                <a:ea typeface="Lato"/>
                <a:cs typeface="Lato"/>
                <a:sym typeface="Lato"/>
              </a:rPr>
              <a:t>Lộc</a:t>
            </a:r>
            <a:r>
              <a:rPr lang="vi-VN" sz="4845" spc="-96" dirty="0">
                <a:solidFill>
                  <a:srgbClr val="FAFAFA"/>
                </a:solidFill>
                <a:latin typeface="Lato"/>
                <a:ea typeface="Lato"/>
                <a:cs typeface="Lato"/>
                <a:sym typeface="Lato"/>
              </a:rPr>
              <a:t>  - </a:t>
            </a:r>
            <a:r>
              <a:rPr lang="vi-VN" sz="4845" spc="-96" dirty="0" err="1">
                <a:solidFill>
                  <a:srgbClr val="FAFAFA"/>
                </a:solidFill>
                <a:latin typeface="Lato"/>
                <a:ea typeface="Lato"/>
                <a:cs typeface="Lato"/>
                <a:sym typeface="Lato"/>
              </a:rPr>
              <a:t>Nghệ</a:t>
            </a:r>
            <a:r>
              <a:rPr lang="vi-VN" sz="4845" spc="-96" dirty="0">
                <a:solidFill>
                  <a:srgbClr val="FAFAFA"/>
                </a:solidFill>
                <a:latin typeface="Lato"/>
                <a:ea typeface="Lato"/>
                <a:cs typeface="Lato"/>
                <a:sym typeface="Lato"/>
              </a:rPr>
              <a:t> An</a:t>
            </a:r>
          </a:p>
          <a:p>
            <a:pPr marL="685800" indent="-685800" algn="l">
              <a:lnSpc>
                <a:spcPts val="6783"/>
              </a:lnSpc>
              <a:spcBef>
                <a:spcPct val="0"/>
              </a:spcBef>
              <a:buFontTx/>
              <a:buChar char="-"/>
            </a:pPr>
            <a:r>
              <a:rPr lang="vi-VN" sz="4845" spc="-96" dirty="0" err="1">
                <a:solidFill>
                  <a:srgbClr val="FAFAFA"/>
                </a:solidFill>
                <a:latin typeface="Lato"/>
                <a:ea typeface="Lato"/>
                <a:cs typeface="Lato"/>
                <a:sym typeface="Lato"/>
              </a:rPr>
              <a:t>Sự</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kiện</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Cuộc</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hành</a:t>
            </a:r>
            <a:r>
              <a:rPr lang="vi-VN" sz="4845" spc="-96" dirty="0">
                <a:solidFill>
                  <a:srgbClr val="FAFAFA"/>
                </a:solidFill>
                <a:latin typeface="Lato"/>
                <a:ea typeface="Lato"/>
                <a:cs typeface="Lato"/>
                <a:sym typeface="Lato"/>
              </a:rPr>
              <a:t> quân </a:t>
            </a:r>
            <a:r>
              <a:rPr lang="vi-VN" sz="4845" spc="-96" dirty="0" err="1">
                <a:solidFill>
                  <a:srgbClr val="FAFAFA"/>
                </a:solidFill>
                <a:latin typeface="Lato"/>
                <a:ea typeface="Lato"/>
                <a:cs typeface="Lato"/>
                <a:sym typeface="Lato"/>
              </a:rPr>
              <a:t>và</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những</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trải</a:t>
            </a:r>
            <a:r>
              <a:rPr lang="vi-VN" sz="4845" spc="-96" dirty="0">
                <a:solidFill>
                  <a:srgbClr val="FAFAFA"/>
                </a:solidFill>
                <a:latin typeface="Lato"/>
                <a:ea typeface="Lato"/>
                <a:cs typeface="Lato"/>
                <a:sym typeface="Lato"/>
              </a:rPr>
              <a:t> </a:t>
            </a:r>
            <a:r>
              <a:rPr lang="vi-VN" sz="4845" spc="-96" dirty="0" err="1">
                <a:solidFill>
                  <a:srgbClr val="FAFAFA"/>
                </a:solidFill>
                <a:latin typeface="Lato"/>
                <a:ea typeface="Lato"/>
                <a:cs typeface="Lato"/>
                <a:sym typeface="Lato"/>
              </a:rPr>
              <a:t>nghiệm</a:t>
            </a:r>
            <a:r>
              <a:rPr lang="vi-VN" sz="4845" spc="-96" dirty="0">
                <a:solidFill>
                  <a:srgbClr val="FAFAFA"/>
                </a:solidFill>
                <a:latin typeface="Lato"/>
                <a:ea typeface="Lato"/>
                <a:cs typeface="Lato"/>
                <a:sym typeface="Lato"/>
              </a:rPr>
              <a:t> trên </a:t>
            </a:r>
            <a:r>
              <a:rPr lang="vi-VN" sz="4845" spc="-96" dirty="0" err="1">
                <a:solidFill>
                  <a:srgbClr val="FAFAFA"/>
                </a:solidFill>
                <a:latin typeface="Lato"/>
                <a:ea typeface="Lato"/>
                <a:cs typeface="Lato"/>
                <a:sym typeface="Lato"/>
              </a:rPr>
              <a:t>đường</a:t>
            </a:r>
            <a:r>
              <a:rPr lang="vi-VN" sz="4845" spc="-96" dirty="0">
                <a:solidFill>
                  <a:srgbClr val="FAFAFA"/>
                </a:solidFill>
                <a:latin typeface="Lato"/>
                <a:ea typeface="Lato"/>
                <a:cs typeface="Lato"/>
                <a:sym typeface="Lato"/>
              </a:rPr>
              <a:t>.</a:t>
            </a:r>
            <a:endParaRPr lang="en-US" sz="4845" spc="-96" dirty="0">
              <a:solidFill>
                <a:srgbClr val="FAFAFA"/>
              </a:solidFill>
              <a:latin typeface="Lato"/>
              <a:ea typeface="Lato"/>
              <a:cs typeface="Lato"/>
              <a:sym typeface="Lato"/>
            </a:endParaRPr>
          </a:p>
        </p:txBody>
      </p:sp>
      <p:sp>
        <p:nvSpPr>
          <p:cNvPr id="16" name="Freeform 16"/>
          <p:cNvSpPr/>
          <p:nvPr/>
        </p:nvSpPr>
        <p:spPr>
          <a:xfrm>
            <a:off x="10023114" y="2911005"/>
            <a:ext cx="5954060" cy="3919359"/>
          </a:xfrm>
          <a:custGeom>
            <a:avLst/>
            <a:gdLst/>
            <a:ahLst/>
            <a:cxnLst/>
            <a:rect l="l" t="t" r="r" b="b"/>
            <a:pathLst>
              <a:path w="6854358" h="4390692">
                <a:moveTo>
                  <a:pt x="0" y="0"/>
                </a:moveTo>
                <a:lnTo>
                  <a:pt x="6854358" y="0"/>
                </a:lnTo>
                <a:lnTo>
                  <a:pt x="6854358" y="4390692"/>
                </a:lnTo>
                <a:lnTo>
                  <a:pt x="0" y="4390692"/>
                </a:lnTo>
                <a:lnTo>
                  <a:pt x="0" y="0"/>
                </a:lnTo>
                <a:close/>
              </a:path>
            </a:pathLst>
          </a:custGeom>
          <a:blipFill>
            <a:blip r:embed="rId6"/>
            <a:stretch>
              <a:fillRect/>
            </a:stretch>
          </a:blipFill>
        </p:spPr>
      </p:sp>
      <p:sp>
        <p:nvSpPr>
          <p:cNvPr id="18" name="TextBox 21">
            <a:extLst>
              <a:ext uri="{FF2B5EF4-FFF2-40B4-BE49-F238E27FC236}">
                <a16:creationId xmlns:a16="http://schemas.microsoft.com/office/drawing/2014/main" id="{49E3D4A1-C542-DCE9-9E66-3FDB33D1ABFD}"/>
              </a:ext>
            </a:extLst>
          </p:cNvPr>
          <p:cNvSpPr txBox="1"/>
          <p:nvPr/>
        </p:nvSpPr>
        <p:spPr>
          <a:xfrm>
            <a:off x="1001028" y="7089713"/>
            <a:ext cx="16739293" cy="2901820"/>
          </a:xfrm>
          <a:prstGeom prst="rect">
            <a:avLst/>
          </a:prstGeom>
        </p:spPr>
        <p:txBody>
          <a:bodyPr lIns="0" tIns="0" rIns="0" bIns="0" rtlCol="0" anchor="t">
            <a:spAutoFit/>
          </a:bodyPr>
          <a:lstStyle/>
          <a:p>
            <a:pPr algn="l">
              <a:lnSpc>
                <a:spcPts val="5772"/>
              </a:lnSpc>
              <a:spcBef>
                <a:spcPct val="0"/>
              </a:spcBef>
            </a:pPr>
            <a:r>
              <a:rPr lang="en-US" sz="4122" b="1" dirty="0">
                <a:solidFill>
                  <a:srgbClr val="FFFFFF"/>
                </a:solidFill>
                <a:latin typeface="Lato Bold"/>
                <a:ea typeface="Lato Bold"/>
                <a:cs typeface="Lato Bold"/>
                <a:sym typeface="Lato Bold"/>
              </a:rPr>
              <a:t>=&gt;TÁC DỤNG</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Những</a:t>
            </a:r>
            <a:r>
              <a:rPr lang="vi-VN" sz="4122" b="1" dirty="0">
                <a:solidFill>
                  <a:srgbClr val="FFFFFF"/>
                </a:solidFill>
                <a:latin typeface="Lato Bold"/>
                <a:ea typeface="Lato Bold"/>
                <a:cs typeface="Lato Bold"/>
                <a:sym typeface="Lato Bold"/>
              </a:rPr>
              <a:t> chi </a:t>
            </a:r>
            <a:r>
              <a:rPr lang="vi-VN" sz="4122" b="1" dirty="0" err="1">
                <a:solidFill>
                  <a:srgbClr val="FFFFFF"/>
                </a:solidFill>
                <a:latin typeface="Lato Bold"/>
                <a:ea typeface="Lato Bold"/>
                <a:cs typeface="Lato Bold"/>
                <a:sym typeface="Lato Bold"/>
              </a:rPr>
              <a:t>tiết</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này</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giúp</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người</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đọc</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cảm</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nhận</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được</a:t>
            </a:r>
            <a:r>
              <a:rPr lang="vi-VN" sz="4122" b="1" dirty="0">
                <a:solidFill>
                  <a:srgbClr val="FFFFFF"/>
                </a:solidFill>
                <a:latin typeface="Lato Bold"/>
                <a:ea typeface="Lato Bold"/>
                <a:cs typeface="Lato Bold"/>
                <a:sym typeface="Lato Bold"/>
              </a:rPr>
              <a:t> không </a:t>
            </a:r>
            <a:r>
              <a:rPr lang="vi-VN" sz="4122" b="1" dirty="0" err="1">
                <a:solidFill>
                  <a:srgbClr val="FFFFFF"/>
                </a:solidFill>
                <a:latin typeface="Lato Bold"/>
                <a:ea typeface="Lato Bold"/>
                <a:cs typeface="Lato Bold"/>
                <a:sym typeface="Lato Bold"/>
              </a:rPr>
              <a:t>khí</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của</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chiến</a:t>
            </a:r>
            <a:r>
              <a:rPr lang="vi-VN" sz="4122" b="1" dirty="0">
                <a:solidFill>
                  <a:srgbClr val="FFFFFF"/>
                </a:solidFill>
                <a:latin typeface="Lato Bold"/>
                <a:ea typeface="Lato Bold"/>
                <a:cs typeface="Lato Bold"/>
                <a:sym typeface="Lato Bold"/>
              </a:rPr>
              <a:t> tranh, </a:t>
            </a:r>
            <a:r>
              <a:rPr lang="vi-VN" sz="4122" b="1" dirty="0" err="1">
                <a:solidFill>
                  <a:srgbClr val="FFFFFF"/>
                </a:solidFill>
                <a:latin typeface="Lato Bold"/>
                <a:ea typeface="Lato Bold"/>
                <a:cs typeface="Lato Bold"/>
                <a:sym typeface="Lato Bold"/>
              </a:rPr>
              <a:t>sự</a:t>
            </a:r>
            <a:r>
              <a:rPr lang="vi-VN" sz="4122" b="1" dirty="0">
                <a:solidFill>
                  <a:srgbClr val="FFFFFF"/>
                </a:solidFill>
                <a:latin typeface="Lato Bold"/>
                <a:ea typeface="Lato Bold"/>
                <a:cs typeface="Lato Bold"/>
                <a:sym typeface="Lato Bold"/>
              </a:rPr>
              <a:t> gian </a:t>
            </a:r>
            <a:r>
              <a:rPr lang="vi-VN" sz="4122" b="1" dirty="0" err="1">
                <a:solidFill>
                  <a:srgbClr val="FFFFFF"/>
                </a:solidFill>
                <a:latin typeface="Lato Bold"/>
                <a:ea typeface="Lato Bold"/>
                <a:cs typeface="Lato Bold"/>
                <a:sym typeface="Lato Bold"/>
              </a:rPr>
              <a:t>khổ</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của</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cuộc</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sống</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lính</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và</a:t>
            </a:r>
            <a:r>
              <a:rPr lang="vi-VN" sz="4122" b="1" dirty="0">
                <a:solidFill>
                  <a:srgbClr val="FFFFFF"/>
                </a:solidFill>
                <a:latin typeface="Lato Bold"/>
                <a:ea typeface="Lato Bold"/>
                <a:cs typeface="Lato Bold"/>
                <a:sym typeface="Lato Bold"/>
              </a:rPr>
              <a:t> tinh </a:t>
            </a:r>
            <a:r>
              <a:rPr lang="vi-VN" sz="4122" b="1" dirty="0" err="1">
                <a:solidFill>
                  <a:srgbClr val="FFFFFF"/>
                </a:solidFill>
                <a:latin typeface="Lato Bold"/>
                <a:ea typeface="Lato Bold"/>
                <a:cs typeface="Lato Bold"/>
                <a:sym typeface="Lato Bold"/>
              </a:rPr>
              <a:t>thần</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chiến</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đấu</a:t>
            </a:r>
            <a:r>
              <a:rPr lang="vi-VN" sz="4122" b="1" dirty="0">
                <a:solidFill>
                  <a:srgbClr val="FFFFFF"/>
                </a:solidFill>
                <a:latin typeface="Lato Bold"/>
                <a:ea typeface="Lato Bold"/>
                <a:cs typeface="Lato Bold"/>
                <a:sym typeface="Lato Bold"/>
              </a:rPr>
              <a:t> kiên </a:t>
            </a:r>
            <a:r>
              <a:rPr lang="vi-VN" sz="4122" b="1" dirty="0" err="1">
                <a:solidFill>
                  <a:srgbClr val="FFFFFF"/>
                </a:solidFill>
                <a:latin typeface="Lato Bold"/>
                <a:ea typeface="Lato Bold"/>
                <a:cs typeface="Lato Bold"/>
                <a:sym typeface="Lato Bold"/>
              </a:rPr>
              <a:t>cường</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của</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những</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người</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lính</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trẻ</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làm</a:t>
            </a:r>
            <a:r>
              <a:rPr lang="vi-VN" sz="4122" b="1" dirty="0">
                <a:solidFill>
                  <a:srgbClr val="FFFFFF"/>
                </a:solidFill>
                <a:latin typeface="Lato Bold"/>
                <a:ea typeface="Lato Bold"/>
                <a:cs typeface="Lato Bold"/>
                <a:sym typeface="Lato Bold"/>
              </a:rPr>
              <a:t> tăng </a:t>
            </a:r>
            <a:r>
              <a:rPr lang="vi-VN" sz="4122" b="1" dirty="0" err="1">
                <a:solidFill>
                  <a:srgbClr val="FFFFFF"/>
                </a:solidFill>
                <a:latin typeface="Lato Bold"/>
                <a:ea typeface="Lato Bold"/>
                <a:cs typeface="Lato Bold"/>
                <a:sym typeface="Lato Bold"/>
              </a:rPr>
              <a:t>tính</a:t>
            </a:r>
            <a:r>
              <a:rPr lang="vi-VN" sz="4122" b="1" dirty="0">
                <a:solidFill>
                  <a:srgbClr val="FFFFFF"/>
                </a:solidFill>
                <a:latin typeface="Lato Bold"/>
                <a:ea typeface="Lato Bold"/>
                <a:cs typeface="Lato Bold"/>
                <a:sym typeface="Lato Bold"/>
              </a:rPr>
              <a:t> chân </a:t>
            </a:r>
            <a:r>
              <a:rPr lang="vi-VN" sz="4122" b="1" dirty="0" err="1">
                <a:solidFill>
                  <a:srgbClr val="FFFFFF"/>
                </a:solidFill>
                <a:latin typeface="Lato Bold"/>
                <a:ea typeface="Lato Bold"/>
                <a:cs typeface="Lato Bold"/>
                <a:sym typeface="Lato Bold"/>
              </a:rPr>
              <a:t>thật</a:t>
            </a:r>
            <a:r>
              <a:rPr lang="vi-VN" sz="4122" b="1" dirty="0">
                <a:solidFill>
                  <a:srgbClr val="FFFFFF"/>
                </a:solidFill>
                <a:latin typeface="Lato Bold"/>
                <a:ea typeface="Lato Bold"/>
                <a:cs typeface="Lato Bold"/>
                <a:sym typeface="Lato Bold"/>
              </a:rPr>
              <a:t> </a:t>
            </a:r>
            <a:r>
              <a:rPr lang="vi-VN" sz="4122" b="1" dirty="0" err="1">
                <a:solidFill>
                  <a:srgbClr val="FFFFFF"/>
                </a:solidFill>
                <a:latin typeface="Lato Bold"/>
                <a:ea typeface="Lato Bold"/>
                <a:cs typeface="Lato Bold"/>
                <a:sym typeface="Lato Bold"/>
              </a:rPr>
              <a:t>của</a:t>
            </a:r>
            <a:r>
              <a:rPr lang="vi-VN" sz="4122" b="1" dirty="0">
                <a:solidFill>
                  <a:srgbClr val="FFFFFF"/>
                </a:solidFill>
                <a:latin typeface="Lato Bold"/>
                <a:ea typeface="Lato Bold"/>
                <a:cs typeface="Lato Bold"/>
                <a:sym typeface="Lato Bold"/>
              </a:rPr>
              <a:t> văn </a:t>
            </a:r>
            <a:r>
              <a:rPr lang="vi-VN" sz="4122" b="1" dirty="0" err="1">
                <a:solidFill>
                  <a:srgbClr val="FFFFFF"/>
                </a:solidFill>
                <a:latin typeface="Lato Bold"/>
                <a:ea typeface="Lato Bold"/>
                <a:cs typeface="Lato Bold"/>
                <a:sym typeface="Lato Bold"/>
              </a:rPr>
              <a:t>bản</a:t>
            </a:r>
            <a:endParaRPr lang="en-US" sz="4122" b="1" dirty="0">
              <a:solidFill>
                <a:srgbClr val="FFFFFF"/>
              </a:solidFill>
              <a:latin typeface="Lato Bold"/>
              <a:ea typeface="Lato Bold"/>
              <a:cs typeface="Lato Bold"/>
              <a:sym typeface="Lato Bold"/>
            </a:endParaRP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Freeform 2"/>
          <p:cNvSpPr/>
          <p:nvPr/>
        </p:nvSpPr>
        <p:spPr>
          <a:xfrm>
            <a:off x="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206688" y="7315657"/>
            <a:ext cx="4486703" cy="3092497"/>
          </a:xfrm>
          <a:custGeom>
            <a:avLst/>
            <a:gdLst/>
            <a:ahLst/>
            <a:cxnLst/>
            <a:rect l="l" t="t" r="r" b="b"/>
            <a:pathLst>
              <a:path w="4486703" h="3092497">
                <a:moveTo>
                  <a:pt x="0" y="0"/>
                </a:moveTo>
                <a:lnTo>
                  <a:pt x="4486703" y="0"/>
                </a:lnTo>
                <a:lnTo>
                  <a:pt x="4486703" y="3092497"/>
                </a:lnTo>
                <a:lnTo>
                  <a:pt x="0" y="30924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0" y="2900642"/>
            <a:ext cx="17003510" cy="4390467"/>
          </a:xfrm>
          <a:prstGeom prst="rect">
            <a:avLst/>
          </a:prstGeom>
        </p:spPr>
        <p:txBody>
          <a:bodyPr lIns="0" tIns="0" rIns="0" bIns="0" rtlCol="0" anchor="t">
            <a:spAutoFit/>
          </a:bodyPr>
          <a:lstStyle/>
          <a:p>
            <a:pPr marL="895332" lvl="1" indent="-447666" algn="l">
              <a:lnSpc>
                <a:spcPts val="5805"/>
              </a:lnSpc>
              <a:buFont typeface="Arial"/>
              <a:buChar char="•"/>
            </a:pPr>
            <a:r>
              <a:rPr lang="en-US" sz="4146" b="1" dirty="0">
                <a:solidFill>
                  <a:srgbClr val="FFFFFF"/>
                </a:solidFill>
                <a:latin typeface="Lato Bold"/>
                <a:ea typeface="Lato Bold"/>
                <a:cs typeface="Lato Bold"/>
                <a:sym typeface="Lato Bold"/>
              </a:rPr>
              <a:t>Văn bản trên không sử dụng yếu tố hư cấu bởi tất cả các sự kiện đều có thật trong đời sống, có thể kiểm chứng. </a:t>
            </a:r>
          </a:p>
          <a:p>
            <a:pPr marL="895332" lvl="1" indent="-447666" algn="l">
              <a:lnSpc>
                <a:spcPts val="5805"/>
              </a:lnSpc>
              <a:buFont typeface="Arial"/>
              <a:buChar char="•"/>
            </a:pPr>
            <a:r>
              <a:rPr lang="en-US" sz="4146" b="1" dirty="0">
                <a:solidFill>
                  <a:srgbClr val="FFFFFF"/>
                </a:solidFill>
                <a:latin typeface="Lato Bold"/>
                <a:ea typeface="Lato Bold"/>
                <a:cs typeface="Lato Bold"/>
                <a:sym typeface="Lato Bold"/>
              </a:rPr>
              <a:t>Các sự kiện được kể gắn với dòng </a:t>
            </a:r>
            <a:r>
              <a:rPr lang="en-US" sz="4146" b="1" dirty="0" err="1">
                <a:solidFill>
                  <a:srgbClr val="FFFFFF"/>
                </a:solidFill>
                <a:latin typeface="Lato Bold"/>
                <a:ea typeface="Lato Bold"/>
                <a:cs typeface="Lato Bold"/>
                <a:sym typeface="Lato Bold"/>
              </a:rPr>
              <a:t>hồi</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tưởng</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của</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người</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viết</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quyết</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định</a:t>
            </a:r>
            <a:r>
              <a:rPr lang="en-US" sz="4146" b="1" dirty="0">
                <a:solidFill>
                  <a:srgbClr val="FFFFFF"/>
                </a:solidFill>
                <a:latin typeface="Lato Bold"/>
                <a:ea typeface="Lato Bold"/>
                <a:cs typeface="Lato Bold"/>
                <a:sym typeface="Lato Bold"/>
              </a:rPr>
              <a:t> tham gia quân ngũ → </a:t>
            </a:r>
            <a:r>
              <a:rPr lang="en-US" sz="4146" b="1" dirty="0" err="1">
                <a:solidFill>
                  <a:srgbClr val="FFFFFF"/>
                </a:solidFill>
                <a:latin typeface="Lato Bold"/>
                <a:ea typeface="Lato Bold"/>
                <a:cs typeface="Lato Bold"/>
                <a:sym typeface="Lato Bold"/>
              </a:rPr>
              <a:t>ngày</a:t>
            </a:r>
            <a:r>
              <a:rPr lang="en-US" sz="4146" b="1" dirty="0">
                <a:solidFill>
                  <a:srgbClr val="FFFFFF"/>
                </a:solidFill>
                <a:latin typeface="Lato Bold"/>
                <a:ea typeface="Lato Bold"/>
                <a:cs typeface="Lato Bold"/>
                <a:sym typeface="Lato Bold"/>
              </a:rPr>
              <a:t> chia tay </a:t>
            </a:r>
            <a:r>
              <a:rPr lang="en-US" sz="4146" b="1" dirty="0" err="1">
                <a:solidFill>
                  <a:srgbClr val="FFFFFF"/>
                </a:solidFill>
                <a:latin typeface="Lato Bold"/>
                <a:ea typeface="Lato Bold"/>
                <a:cs typeface="Lato Bold"/>
                <a:sym typeface="Lato Bold"/>
              </a:rPr>
              <a:t>bạn</a:t>
            </a:r>
            <a:r>
              <a:rPr lang="en-US" sz="4146" b="1" dirty="0">
                <a:solidFill>
                  <a:srgbClr val="FFFFFF"/>
                </a:solidFill>
                <a:latin typeface="Lato Bold"/>
                <a:ea typeface="Lato Bold"/>
                <a:cs typeface="Lato Bold"/>
                <a:sym typeface="Lato Bold"/>
              </a:rPr>
              <a:t> bè để lên </a:t>
            </a:r>
            <a:r>
              <a:rPr lang="en-US" sz="4146" b="1" dirty="0" err="1">
                <a:solidFill>
                  <a:srgbClr val="FFFFFF"/>
                </a:solidFill>
                <a:latin typeface="Lato Bold"/>
                <a:ea typeface="Lato Bold"/>
                <a:cs typeface="Lato Bold"/>
                <a:sym typeface="Lato Bold"/>
              </a:rPr>
              <a:t>đường</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vào</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chiến</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trường</a:t>
            </a:r>
            <a:r>
              <a:rPr lang="en-US" sz="4146" b="1" dirty="0">
                <a:solidFill>
                  <a:srgbClr val="FFFFFF"/>
                </a:solidFill>
                <a:latin typeface="Lato Bold"/>
                <a:ea typeface="Lato Bold"/>
                <a:cs typeface="Lato Bold"/>
                <a:sym typeface="Lato Bold"/>
              </a:rPr>
              <a:t> → </a:t>
            </a:r>
            <a:r>
              <a:rPr lang="en-US" sz="4146" b="1" dirty="0" err="1">
                <a:solidFill>
                  <a:srgbClr val="FFFFFF"/>
                </a:solidFill>
                <a:latin typeface="Lato Bold"/>
                <a:ea typeface="Lato Bold"/>
                <a:cs typeface="Lato Bold"/>
                <a:sym typeface="Lato Bold"/>
              </a:rPr>
              <a:t>cảm</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xúc</a:t>
            </a:r>
            <a:r>
              <a:rPr lang="en-US" sz="4146" b="1" dirty="0">
                <a:solidFill>
                  <a:srgbClr val="FFFFFF"/>
                </a:solidFill>
                <a:latin typeface="Lato Bold"/>
                <a:ea typeface="Lato Bold"/>
                <a:cs typeface="Lato Bold"/>
                <a:sym typeface="Lato Bold"/>
              </a:rPr>
              <a:t> khi </a:t>
            </a:r>
            <a:r>
              <a:rPr lang="en-US" sz="4146" b="1" dirty="0" err="1">
                <a:solidFill>
                  <a:srgbClr val="FFFFFF"/>
                </a:solidFill>
                <a:latin typeface="Lato Bold"/>
                <a:ea typeface="Lato Bold"/>
                <a:cs typeface="Lato Bold"/>
                <a:sym typeface="Lato Bold"/>
              </a:rPr>
              <a:t>vào</a:t>
            </a:r>
            <a:r>
              <a:rPr lang="en-US" sz="4146" b="1" dirty="0">
                <a:solidFill>
                  <a:srgbClr val="FFFFFF"/>
                </a:solidFill>
                <a:latin typeface="Lato Bold"/>
                <a:ea typeface="Lato Bold"/>
                <a:cs typeface="Lato Bold"/>
                <a:sym typeface="Lato Bold"/>
              </a:rPr>
              <a:t> quân ngũ → </a:t>
            </a:r>
            <a:r>
              <a:rPr lang="en-US" sz="4146" b="1" dirty="0" err="1">
                <a:solidFill>
                  <a:srgbClr val="FFFFFF"/>
                </a:solidFill>
                <a:latin typeface="Lato Bold"/>
                <a:ea typeface="Lato Bold"/>
                <a:cs typeface="Lato Bold"/>
                <a:sym typeface="Lato Bold"/>
              </a:rPr>
              <a:t>những</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trải</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nghiệm</a:t>
            </a:r>
            <a:r>
              <a:rPr lang="en-US" sz="4146" b="1" dirty="0">
                <a:solidFill>
                  <a:srgbClr val="FFFFFF"/>
                </a:solidFill>
                <a:latin typeface="Lato Bold"/>
                <a:ea typeface="Lato Bold"/>
                <a:cs typeface="Lato Bold"/>
                <a:sym typeface="Lato Bold"/>
              </a:rPr>
              <a:t> khi </a:t>
            </a:r>
            <a:r>
              <a:rPr lang="en-US" sz="4146" b="1" dirty="0" err="1">
                <a:solidFill>
                  <a:srgbClr val="FFFFFF"/>
                </a:solidFill>
                <a:latin typeface="Lato Bold"/>
                <a:ea typeface="Lato Bold"/>
                <a:cs typeface="Lato Bold"/>
                <a:sym typeface="Lato Bold"/>
              </a:rPr>
              <a:t>hành</a:t>
            </a:r>
            <a:r>
              <a:rPr lang="en-US" sz="4146" b="1" dirty="0">
                <a:solidFill>
                  <a:srgbClr val="FFFFFF"/>
                </a:solidFill>
                <a:latin typeface="Lato Bold"/>
                <a:ea typeface="Lato Bold"/>
                <a:cs typeface="Lato Bold"/>
                <a:sym typeface="Lato Bold"/>
              </a:rPr>
              <a:t> quân → </a:t>
            </a:r>
            <a:r>
              <a:rPr lang="en-US" sz="4146" b="1" dirty="0" err="1">
                <a:solidFill>
                  <a:srgbClr val="FFFFFF"/>
                </a:solidFill>
                <a:latin typeface="Lato Bold"/>
                <a:ea typeface="Lato Bold"/>
                <a:cs typeface="Lato Bold"/>
                <a:sym typeface="Lato Bold"/>
              </a:rPr>
              <a:t>khoảnh</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khắc</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hiện</a:t>
            </a:r>
            <a:r>
              <a:rPr lang="en-US" sz="4146" b="1" dirty="0">
                <a:solidFill>
                  <a:srgbClr val="FFFFFF"/>
                </a:solidFill>
                <a:latin typeface="Lato Bold"/>
                <a:ea typeface="Lato Bold"/>
                <a:cs typeface="Lato Bold"/>
                <a:sym typeface="Lato Bold"/>
              </a:rPr>
              <a:t> </a:t>
            </a:r>
            <a:r>
              <a:rPr lang="en-US" sz="4146" b="1" dirty="0" err="1">
                <a:solidFill>
                  <a:srgbClr val="FFFFFF"/>
                </a:solidFill>
                <a:latin typeface="Lato Bold"/>
                <a:ea typeface="Lato Bold"/>
                <a:cs typeface="Lato Bold"/>
                <a:sym typeface="Lato Bold"/>
              </a:rPr>
              <a:t>tại</a:t>
            </a:r>
            <a:r>
              <a:rPr lang="en-US" sz="4146" b="1" dirty="0">
                <a:solidFill>
                  <a:srgbClr val="FFFFFF"/>
                </a:solidFill>
                <a:latin typeface="Lato Bold"/>
                <a:ea typeface="Lato Bold"/>
                <a:cs typeface="Lato Bold"/>
                <a:sym typeface="Lato Bold"/>
              </a:rPr>
              <a:t>.</a:t>
            </a:r>
          </a:p>
        </p:txBody>
      </p:sp>
      <p:sp>
        <p:nvSpPr>
          <p:cNvPr id="5" name="Freeform 5"/>
          <p:cNvSpPr/>
          <p:nvPr/>
        </p:nvSpPr>
        <p:spPr>
          <a:xfrm>
            <a:off x="12005035" y="-38133"/>
            <a:ext cx="6282965" cy="3267142"/>
          </a:xfrm>
          <a:custGeom>
            <a:avLst/>
            <a:gdLst/>
            <a:ahLst/>
            <a:cxnLst/>
            <a:rect l="l" t="t" r="r" b="b"/>
            <a:pathLst>
              <a:path w="6282965" h="3267142">
                <a:moveTo>
                  <a:pt x="0" y="0"/>
                </a:moveTo>
                <a:lnTo>
                  <a:pt x="6282965" y="0"/>
                </a:lnTo>
                <a:lnTo>
                  <a:pt x="6282965" y="3267142"/>
                </a:lnTo>
                <a:lnTo>
                  <a:pt x="0" y="326714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TextBox 6"/>
          <p:cNvSpPr txBox="1"/>
          <p:nvPr/>
        </p:nvSpPr>
        <p:spPr>
          <a:xfrm>
            <a:off x="1028700" y="7277557"/>
            <a:ext cx="2263660" cy="266700"/>
          </a:xfrm>
          <a:prstGeom prst="rect">
            <a:avLst/>
          </a:prstGeom>
        </p:spPr>
        <p:txBody>
          <a:bodyPr lIns="0" tIns="0" rIns="0" bIns="0" rtlCol="0" anchor="t">
            <a:spAutoFit/>
          </a:bodyPr>
          <a:lstStyle/>
          <a:p>
            <a:pPr algn="ctr">
              <a:lnSpc>
                <a:spcPts val="2100"/>
              </a:lnSpc>
              <a:spcBef>
                <a:spcPct val="0"/>
              </a:spcBef>
            </a:pPr>
            <a:r>
              <a:rPr lang="en-US" sz="1500" b="1">
                <a:solidFill>
                  <a:srgbClr val="727955"/>
                </a:solidFill>
                <a:latin typeface="Lato Bold"/>
                <a:ea typeface="Lato Bold"/>
                <a:cs typeface="Lato Bold"/>
                <a:sym typeface="Lato Bold"/>
              </a:rPr>
              <a:t>Reallygreatsite.com</a:t>
            </a:r>
          </a:p>
        </p:txBody>
      </p:sp>
      <p:sp>
        <p:nvSpPr>
          <p:cNvPr id="7" name="TextBox 7"/>
          <p:cNvSpPr txBox="1"/>
          <p:nvPr/>
        </p:nvSpPr>
        <p:spPr>
          <a:xfrm>
            <a:off x="453350" y="319087"/>
            <a:ext cx="9757450" cy="1346522"/>
          </a:xfrm>
          <a:prstGeom prst="rect">
            <a:avLst/>
          </a:prstGeom>
        </p:spPr>
        <p:txBody>
          <a:bodyPr wrap="square" lIns="0" tIns="0" rIns="0" bIns="0" rtlCol="0" anchor="t">
            <a:spAutoFit/>
          </a:bodyPr>
          <a:lstStyle/>
          <a:p>
            <a:pPr algn="ctr">
              <a:lnSpc>
                <a:spcPts val="10499"/>
              </a:lnSpc>
              <a:spcBef>
                <a:spcPct val="0"/>
              </a:spcBef>
            </a:pPr>
            <a:r>
              <a:rPr lang="en-US" sz="7499" b="1">
                <a:solidFill>
                  <a:srgbClr val="FFBF00"/>
                </a:solidFill>
                <a:latin typeface="Lato Bold"/>
                <a:ea typeface="Lato Bold"/>
                <a:cs typeface="Lato Bold"/>
                <a:sym typeface="Lato Bold"/>
              </a:rPr>
              <a:t>II.TÌM HIỂU CHI TIẾT</a:t>
            </a:r>
          </a:p>
        </p:txBody>
      </p:sp>
      <p:sp>
        <p:nvSpPr>
          <p:cNvPr id="8" name="TextBox 8"/>
          <p:cNvSpPr txBox="1"/>
          <p:nvPr/>
        </p:nvSpPr>
        <p:spPr>
          <a:xfrm>
            <a:off x="1065871" y="1836444"/>
            <a:ext cx="5536152" cy="893362"/>
          </a:xfrm>
          <a:prstGeom prst="rect">
            <a:avLst/>
          </a:prstGeom>
        </p:spPr>
        <p:txBody>
          <a:bodyPr lIns="0" tIns="0" rIns="0" bIns="0" rtlCol="0" anchor="t">
            <a:spAutoFit/>
          </a:bodyPr>
          <a:lstStyle/>
          <a:p>
            <a:pPr algn="l">
              <a:lnSpc>
                <a:spcPts val="7301"/>
              </a:lnSpc>
              <a:spcBef>
                <a:spcPct val="0"/>
              </a:spcBef>
            </a:pPr>
            <a:r>
              <a:rPr lang="en-US" sz="5215" b="1" spc="-104" dirty="0">
                <a:solidFill>
                  <a:srgbClr val="E0FECA"/>
                </a:solidFill>
                <a:latin typeface="Lato Bold"/>
                <a:ea typeface="Lato Bold"/>
                <a:cs typeface="Lato Bold"/>
                <a:sym typeface="Lato Bold"/>
              </a:rPr>
              <a:t>4.YẾU TỐ HƯ CẤU</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heel(1)">
                                      <p:cBhvr>
                                        <p:cTn id="13" dur="20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Freeform 2"/>
          <p:cNvSpPr/>
          <p:nvPr/>
        </p:nvSpPr>
        <p:spPr>
          <a:xfrm>
            <a:off x="8184667"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86355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0" y="8777936"/>
            <a:ext cx="7315200" cy="1509064"/>
          </a:xfrm>
          <a:custGeom>
            <a:avLst/>
            <a:gdLst/>
            <a:ahLst/>
            <a:cxnLst/>
            <a:rect l="l" t="t" r="r" b="b"/>
            <a:pathLst>
              <a:path w="7315200" h="1509064">
                <a:moveTo>
                  <a:pt x="0" y="0"/>
                </a:moveTo>
                <a:lnTo>
                  <a:pt x="7315200" y="0"/>
                </a:lnTo>
                <a:lnTo>
                  <a:pt x="7315200" y="1509064"/>
                </a:lnTo>
                <a:lnTo>
                  <a:pt x="0" y="150906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a:off x="16471176" y="4899588"/>
            <a:ext cx="1535412" cy="5387412"/>
          </a:xfrm>
          <a:custGeom>
            <a:avLst/>
            <a:gdLst/>
            <a:ahLst/>
            <a:cxnLst/>
            <a:rect l="l" t="t" r="r" b="b"/>
            <a:pathLst>
              <a:path w="1535412" h="5387412">
                <a:moveTo>
                  <a:pt x="0" y="0"/>
                </a:moveTo>
                <a:lnTo>
                  <a:pt x="1535413" y="0"/>
                </a:lnTo>
                <a:lnTo>
                  <a:pt x="1535413" y="5387412"/>
                </a:lnTo>
                <a:lnTo>
                  <a:pt x="0" y="5387412"/>
                </a:lnTo>
                <a:lnTo>
                  <a:pt x="0" y="0"/>
                </a:lnTo>
                <a:close/>
              </a:path>
            </a:pathLst>
          </a:custGeom>
          <a:blipFill>
            <a:blip r:embed="rId6"/>
            <a:stretch>
              <a:fillRect/>
            </a:stretch>
          </a:blipFill>
        </p:spPr>
      </p:sp>
      <p:sp>
        <p:nvSpPr>
          <p:cNvPr id="6" name="Freeform 6"/>
          <p:cNvSpPr/>
          <p:nvPr/>
        </p:nvSpPr>
        <p:spPr>
          <a:xfrm>
            <a:off x="12287538" y="-498574"/>
            <a:ext cx="6000462" cy="3370259"/>
          </a:xfrm>
          <a:custGeom>
            <a:avLst/>
            <a:gdLst/>
            <a:ahLst/>
            <a:cxnLst/>
            <a:rect l="l" t="t" r="r" b="b"/>
            <a:pathLst>
              <a:path w="6000462" h="3370259">
                <a:moveTo>
                  <a:pt x="0" y="0"/>
                </a:moveTo>
                <a:lnTo>
                  <a:pt x="6000462" y="0"/>
                </a:lnTo>
                <a:lnTo>
                  <a:pt x="6000462" y="3370260"/>
                </a:lnTo>
                <a:lnTo>
                  <a:pt x="0" y="3370260"/>
                </a:lnTo>
                <a:lnTo>
                  <a:pt x="0" y="0"/>
                </a:lnTo>
                <a:close/>
              </a:path>
            </a:pathLst>
          </a:custGeom>
          <a:blipFill>
            <a:blip r:embed="rId7"/>
            <a:stretch>
              <a:fillRect/>
            </a:stretch>
          </a:blipFill>
        </p:spPr>
      </p:sp>
      <p:sp>
        <p:nvSpPr>
          <p:cNvPr id="7" name="TextBox 7"/>
          <p:cNvSpPr txBox="1"/>
          <p:nvPr/>
        </p:nvSpPr>
        <p:spPr>
          <a:xfrm>
            <a:off x="453350" y="3102421"/>
            <a:ext cx="14468515" cy="3977383"/>
          </a:xfrm>
          <a:prstGeom prst="rect">
            <a:avLst/>
          </a:prstGeom>
        </p:spPr>
        <p:txBody>
          <a:bodyPr lIns="0" tIns="0" rIns="0" bIns="0" rtlCol="0" anchor="t">
            <a:spAutoFit/>
          </a:bodyPr>
          <a:lstStyle/>
          <a:p>
            <a:pPr marL="1226620" lvl="1" indent="-613310" algn="l">
              <a:lnSpc>
                <a:spcPts val="7954"/>
              </a:lnSpc>
              <a:buFont typeface="Arial"/>
              <a:buChar char="•"/>
            </a:pP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Xúc</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động</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bồi</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hồi</a:t>
            </a:r>
            <a:r>
              <a:rPr lang="en-US" sz="5681" dirty="0">
                <a:solidFill>
                  <a:srgbClr val="FFFFFF"/>
                </a:solidFill>
                <a:latin typeface="Lato"/>
                <a:ea typeface="Lato"/>
                <a:cs typeface="Lato"/>
                <a:sym typeface="Lato"/>
              </a:rPr>
              <a:t> khi nhớ về </a:t>
            </a:r>
            <a:r>
              <a:rPr lang="en-US" sz="5681" dirty="0" err="1">
                <a:solidFill>
                  <a:srgbClr val="FFFFFF"/>
                </a:solidFill>
                <a:latin typeface="Lato"/>
                <a:ea typeface="Lato"/>
                <a:cs typeface="Lato"/>
                <a:sym typeface="Lato"/>
              </a:rPr>
              <a:t>ngày</a:t>
            </a:r>
            <a:r>
              <a:rPr lang="en-US" sz="5681" dirty="0">
                <a:solidFill>
                  <a:srgbClr val="FFFFFF"/>
                </a:solidFill>
                <a:latin typeface="Lato"/>
                <a:ea typeface="Lato"/>
                <a:cs typeface="Lato"/>
                <a:sym typeface="Lato"/>
              </a:rPr>
              <a:t> chia tay </a:t>
            </a:r>
            <a:r>
              <a:rPr lang="en-US" sz="5681" dirty="0" err="1">
                <a:solidFill>
                  <a:srgbClr val="FFFFFF"/>
                </a:solidFill>
                <a:latin typeface="Lato"/>
                <a:ea typeface="Lato"/>
                <a:cs typeface="Lato"/>
                <a:sym typeface="Lato"/>
              </a:rPr>
              <a:t>bạn</a:t>
            </a:r>
            <a:r>
              <a:rPr lang="en-US" sz="5681" dirty="0">
                <a:solidFill>
                  <a:srgbClr val="FFFFFF"/>
                </a:solidFill>
                <a:latin typeface="Lato"/>
                <a:ea typeface="Lato"/>
                <a:cs typeface="Lato"/>
                <a:sym typeface="Lato"/>
              </a:rPr>
              <a:t> bè lên </a:t>
            </a:r>
            <a:r>
              <a:rPr lang="en-US" sz="5681" dirty="0" err="1">
                <a:solidFill>
                  <a:srgbClr val="FFFFFF"/>
                </a:solidFill>
                <a:latin typeface="Lato"/>
                <a:ea typeface="Lato"/>
                <a:cs typeface="Lato"/>
                <a:sym typeface="Lato"/>
              </a:rPr>
              <a:t>đường</a:t>
            </a:r>
            <a:r>
              <a:rPr lang="en-US" sz="5681" dirty="0">
                <a:solidFill>
                  <a:srgbClr val="FFFFFF"/>
                </a:solidFill>
                <a:latin typeface="Lato"/>
                <a:ea typeface="Lato"/>
                <a:cs typeface="Lato"/>
                <a:sym typeface="Lato"/>
              </a:rPr>
              <a:t> tham gia </a:t>
            </a:r>
            <a:r>
              <a:rPr lang="en-US" sz="5681" dirty="0" err="1">
                <a:solidFill>
                  <a:srgbClr val="FFFFFF"/>
                </a:solidFill>
                <a:latin typeface="Lato"/>
                <a:ea typeface="Lato"/>
                <a:cs typeface="Lato"/>
                <a:sym typeface="Lato"/>
              </a:rPr>
              <a:t>kháng</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chiến</a:t>
            </a:r>
            <a:endParaRPr lang="en-US" sz="5681" dirty="0">
              <a:solidFill>
                <a:srgbClr val="FFFFFF"/>
              </a:solidFill>
              <a:latin typeface="Lato"/>
              <a:ea typeface="Lato"/>
              <a:cs typeface="Lato"/>
              <a:sym typeface="Lato"/>
            </a:endParaRPr>
          </a:p>
          <a:p>
            <a:pPr marL="1226620" lvl="1" indent="-613310" algn="l">
              <a:lnSpc>
                <a:spcPts val="7954"/>
              </a:lnSpc>
              <a:buFont typeface="Arial"/>
              <a:buChar char="•"/>
            </a:pP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Hạnh</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phúc</a:t>
            </a:r>
            <a:r>
              <a:rPr lang="en-US" sz="5681" dirty="0">
                <a:solidFill>
                  <a:srgbClr val="FFFFFF"/>
                </a:solidFill>
                <a:latin typeface="Lato"/>
                <a:ea typeface="Lato"/>
                <a:cs typeface="Lato"/>
                <a:sym typeface="Lato"/>
              </a:rPr>
              <a:t>, tự </a:t>
            </a:r>
            <a:r>
              <a:rPr lang="en-US" sz="5681" dirty="0" err="1">
                <a:solidFill>
                  <a:srgbClr val="FFFFFF"/>
                </a:solidFill>
                <a:latin typeface="Lato"/>
                <a:ea typeface="Lato"/>
                <a:cs typeface="Lato"/>
                <a:sym typeface="Lato"/>
              </a:rPr>
              <a:t>hào</a:t>
            </a:r>
            <a:r>
              <a:rPr lang="en-US" sz="5681" dirty="0">
                <a:solidFill>
                  <a:srgbClr val="FFFFFF"/>
                </a:solidFill>
                <a:latin typeface="Lato"/>
                <a:ea typeface="Lato"/>
                <a:cs typeface="Lato"/>
                <a:sym typeface="Lato"/>
              </a:rPr>
              <a:t> khi </a:t>
            </a:r>
            <a:r>
              <a:rPr lang="en-US" sz="5681" dirty="0" err="1">
                <a:solidFill>
                  <a:srgbClr val="FFFFFF"/>
                </a:solidFill>
                <a:latin typeface="Lato"/>
                <a:ea typeface="Lato"/>
                <a:cs typeface="Lato"/>
                <a:sym typeface="Lato"/>
              </a:rPr>
              <a:t>nhìn</a:t>
            </a:r>
            <a:r>
              <a:rPr lang="en-US" sz="5681" dirty="0">
                <a:solidFill>
                  <a:srgbClr val="FFFFFF"/>
                </a:solidFill>
                <a:latin typeface="Lato"/>
                <a:ea typeface="Lato"/>
                <a:cs typeface="Lato"/>
                <a:sym typeface="Lato"/>
              </a:rPr>
              <a:t> bộ quân </a:t>
            </a:r>
            <a:r>
              <a:rPr lang="en-US" sz="5681" dirty="0" err="1">
                <a:solidFill>
                  <a:srgbClr val="FFFFFF"/>
                </a:solidFill>
                <a:latin typeface="Lato"/>
                <a:ea typeface="Lato"/>
                <a:cs typeface="Lato"/>
                <a:sym typeface="Lato"/>
              </a:rPr>
              <a:t>phục</a:t>
            </a:r>
            <a:r>
              <a:rPr lang="en-US" sz="5681" dirty="0">
                <a:solidFill>
                  <a:srgbClr val="FFFFFF"/>
                </a:solidFill>
                <a:latin typeface="Lato"/>
                <a:ea typeface="Lato"/>
                <a:cs typeface="Lato"/>
                <a:sym typeface="Lato"/>
              </a:rPr>
              <a:t> </a:t>
            </a:r>
            <a:r>
              <a:rPr lang="en-US" sz="5681" dirty="0" err="1">
                <a:solidFill>
                  <a:srgbClr val="FFFFFF"/>
                </a:solidFill>
                <a:latin typeface="Lato"/>
                <a:ea typeface="Lato"/>
                <a:cs typeface="Lato"/>
                <a:sym typeface="Lato"/>
              </a:rPr>
              <a:t>màu</a:t>
            </a:r>
            <a:r>
              <a:rPr lang="en-US" sz="5681" dirty="0">
                <a:solidFill>
                  <a:srgbClr val="FFFFFF"/>
                </a:solidFill>
                <a:latin typeface="Lato"/>
                <a:ea typeface="Lato"/>
                <a:cs typeface="Lato"/>
                <a:sym typeface="Lato"/>
              </a:rPr>
              <a:t> xanh </a:t>
            </a:r>
            <a:r>
              <a:rPr lang="en-US" sz="5681" dirty="0" err="1">
                <a:solidFill>
                  <a:srgbClr val="FFFFFF"/>
                </a:solidFill>
                <a:latin typeface="Lato"/>
                <a:ea typeface="Lato"/>
                <a:cs typeface="Lato"/>
                <a:sym typeface="Lato"/>
              </a:rPr>
              <a:t>với</a:t>
            </a:r>
            <a:r>
              <a:rPr lang="en-US" sz="5681" dirty="0">
                <a:solidFill>
                  <a:srgbClr val="FFFFFF"/>
                </a:solidFill>
                <a:latin typeface="Lato"/>
                <a:ea typeface="Lato"/>
                <a:cs typeface="Lato"/>
                <a:sym typeface="Lato"/>
              </a:rPr>
              <a:t> ngôi sao trên mũ.</a:t>
            </a:r>
          </a:p>
        </p:txBody>
      </p:sp>
      <p:sp>
        <p:nvSpPr>
          <p:cNvPr id="8" name="TextBox 8"/>
          <p:cNvSpPr txBox="1"/>
          <p:nvPr/>
        </p:nvSpPr>
        <p:spPr>
          <a:xfrm>
            <a:off x="453350" y="319087"/>
            <a:ext cx="9757450" cy="1346522"/>
          </a:xfrm>
          <a:prstGeom prst="rect">
            <a:avLst/>
          </a:prstGeom>
        </p:spPr>
        <p:txBody>
          <a:bodyPr wrap="square" lIns="0" tIns="0" rIns="0" bIns="0" rtlCol="0" anchor="t">
            <a:spAutoFit/>
          </a:bodyPr>
          <a:lstStyle/>
          <a:p>
            <a:pPr algn="ctr">
              <a:lnSpc>
                <a:spcPts val="10499"/>
              </a:lnSpc>
              <a:spcBef>
                <a:spcPct val="0"/>
              </a:spcBef>
            </a:pPr>
            <a:r>
              <a:rPr lang="en-US" sz="7499" b="1" dirty="0">
                <a:solidFill>
                  <a:srgbClr val="FFBF00"/>
                </a:solidFill>
                <a:latin typeface="Lato Bold"/>
                <a:ea typeface="Lato Bold"/>
                <a:cs typeface="Lato Bold"/>
                <a:sym typeface="Lato Bold"/>
              </a:rPr>
              <a:t>II.TÌM HIỂU CHI TIẾT</a:t>
            </a:r>
          </a:p>
        </p:txBody>
      </p:sp>
      <p:sp>
        <p:nvSpPr>
          <p:cNvPr id="9" name="TextBox 9"/>
          <p:cNvSpPr txBox="1"/>
          <p:nvPr/>
        </p:nvSpPr>
        <p:spPr>
          <a:xfrm>
            <a:off x="656374" y="1644750"/>
            <a:ext cx="8175427" cy="995294"/>
          </a:xfrm>
          <a:prstGeom prst="rect">
            <a:avLst/>
          </a:prstGeom>
        </p:spPr>
        <p:txBody>
          <a:bodyPr lIns="0" tIns="0" rIns="0" bIns="0" rtlCol="0" anchor="t">
            <a:spAutoFit/>
          </a:bodyPr>
          <a:lstStyle/>
          <a:p>
            <a:pPr algn="l">
              <a:lnSpc>
                <a:spcPts val="8141"/>
              </a:lnSpc>
              <a:spcBef>
                <a:spcPct val="0"/>
              </a:spcBef>
            </a:pPr>
            <a:r>
              <a:rPr lang="en-US" sz="5815" b="1" spc="-116" dirty="0">
                <a:solidFill>
                  <a:srgbClr val="E0FECA"/>
                </a:solidFill>
                <a:latin typeface="Lato Bold"/>
                <a:ea typeface="Lato Bold"/>
                <a:cs typeface="Lato Bold"/>
                <a:sym typeface="Lato Bold"/>
              </a:rPr>
              <a:t>5.CẢM HỨNG CHỦ ĐẠO</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grpSp>
        <p:nvGrpSpPr>
          <p:cNvPr id="2" name="Group 2"/>
          <p:cNvGrpSpPr/>
          <p:nvPr/>
        </p:nvGrpSpPr>
        <p:grpSpPr>
          <a:xfrm>
            <a:off x="1025780" y="3330609"/>
            <a:ext cx="16147795" cy="5927691"/>
            <a:chOff x="0" y="0"/>
            <a:chExt cx="4252917" cy="1561203"/>
          </a:xfrm>
        </p:grpSpPr>
        <p:sp>
          <p:nvSpPr>
            <p:cNvPr id="3" name="Freeform 3"/>
            <p:cNvSpPr/>
            <p:nvPr/>
          </p:nvSpPr>
          <p:spPr>
            <a:xfrm>
              <a:off x="0" y="0"/>
              <a:ext cx="4252917" cy="1561203"/>
            </a:xfrm>
            <a:custGeom>
              <a:avLst/>
              <a:gdLst/>
              <a:ahLst/>
              <a:cxnLst/>
              <a:rect l="l" t="t" r="r" b="b"/>
              <a:pathLst>
                <a:path w="4252917" h="1561203">
                  <a:moveTo>
                    <a:pt x="0" y="0"/>
                  </a:moveTo>
                  <a:lnTo>
                    <a:pt x="4252917" y="0"/>
                  </a:lnTo>
                  <a:lnTo>
                    <a:pt x="4252917" y="1561203"/>
                  </a:lnTo>
                  <a:lnTo>
                    <a:pt x="0" y="1561203"/>
                  </a:lnTo>
                  <a:close/>
                </a:path>
              </a:pathLst>
            </a:custGeom>
            <a:solidFill>
              <a:srgbClr val="FAFAFA"/>
            </a:solidFill>
          </p:spPr>
        </p:sp>
        <p:sp>
          <p:nvSpPr>
            <p:cNvPr id="4" name="TextBox 4"/>
            <p:cNvSpPr txBox="1"/>
            <p:nvPr/>
          </p:nvSpPr>
          <p:spPr>
            <a:xfrm>
              <a:off x="0" y="-38100"/>
              <a:ext cx="4252917" cy="159930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59150" y="0"/>
            <a:ext cx="2228850" cy="2228850"/>
            <a:chOff x="0" y="0"/>
            <a:chExt cx="587022" cy="587022"/>
          </a:xfrm>
        </p:grpSpPr>
        <p:sp>
          <p:nvSpPr>
            <p:cNvPr id="6" name="Freeform 6"/>
            <p:cNvSpPr/>
            <p:nvPr/>
          </p:nvSpPr>
          <p:spPr>
            <a:xfrm>
              <a:off x="0" y="0"/>
              <a:ext cx="587022" cy="587022"/>
            </a:xfrm>
            <a:custGeom>
              <a:avLst/>
              <a:gdLst/>
              <a:ahLst/>
              <a:cxnLst/>
              <a:rect l="l" t="t" r="r" b="b"/>
              <a:pathLst>
                <a:path w="587022" h="587022">
                  <a:moveTo>
                    <a:pt x="0" y="0"/>
                  </a:moveTo>
                  <a:lnTo>
                    <a:pt x="587022" y="0"/>
                  </a:lnTo>
                  <a:lnTo>
                    <a:pt x="587022" y="587022"/>
                  </a:lnTo>
                  <a:lnTo>
                    <a:pt x="0" y="587022"/>
                  </a:lnTo>
                  <a:close/>
                </a:path>
              </a:pathLst>
            </a:custGeom>
            <a:solidFill>
              <a:srgbClr val="FAFAFA"/>
            </a:solidFill>
          </p:spPr>
        </p:sp>
        <p:sp>
          <p:nvSpPr>
            <p:cNvPr id="7" name="TextBox 7"/>
            <p:cNvSpPr txBox="1"/>
            <p:nvPr/>
          </p:nvSpPr>
          <p:spPr>
            <a:xfrm>
              <a:off x="0" y="-38100"/>
              <a:ext cx="587022" cy="625122"/>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flipH="1">
            <a:off x="0" y="9927433"/>
            <a:ext cx="3424450" cy="359567"/>
          </a:xfrm>
          <a:custGeom>
            <a:avLst/>
            <a:gdLst/>
            <a:ahLst/>
            <a:cxnLst/>
            <a:rect l="l" t="t" r="r" b="b"/>
            <a:pathLst>
              <a:path w="3424450" h="359567">
                <a:moveTo>
                  <a:pt x="3424450" y="0"/>
                </a:moveTo>
                <a:lnTo>
                  <a:pt x="0" y="0"/>
                </a:lnTo>
                <a:lnTo>
                  <a:pt x="0" y="359567"/>
                </a:lnTo>
                <a:lnTo>
                  <a:pt x="3424450" y="359567"/>
                </a:lnTo>
                <a:lnTo>
                  <a:pt x="342445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TextBox 11"/>
          <p:cNvSpPr txBox="1"/>
          <p:nvPr/>
        </p:nvSpPr>
        <p:spPr>
          <a:xfrm>
            <a:off x="1028700" y="981044"/>
            <a:ext cx="8771299" cy="1000125"/>
          </a:xfrm>
          <a:prstGeom prst="rect">
            <a:avLst/>
          </a:prstGeom>
        </p:spPr>
        <p:txBody>
          <a:bodyPr lIns="0" tIns="0" rIns="0" bIns="0" rtlCol="0" anchor="t">
            <a:spAutoFit/>
          </a:bodyPr>
          <a:lstStyle/>
          <a:p>
            <a:pPr algn="l">
              <a:lnSpc>
                <a:spcPts val="7500"/>
              </a:lnSpc>
            </a:pPr>
            <a:r>
              <a:rPr lang="en-US" sz="7500" b="1" spc="-150" dirty="0">
                <a:solidFill>
                  <a:srgbClr val="FFDE59"/>
                </a:solidFill>
                <a:latin typeface="TT Hoves Bold"/>
                <a:ea typeface="TT Hoves Bold"/>
                <a:cs typeface="TT Hoves Bold"/>
                <a:sym typeface="TT Hoves Bold"/>
              </a:rPr>
              <a:t>III. TỔNG KẾT</a:t>
            </a:r>
          </a:p>
        </p:txBody>
      </p:sp>
      <p:sp>
        <p:nvSpPr>
          <p:cNvPr id="12" name="TextBox 12"/>
          <p:cNvSpPr txBox="1"/>
          <p:nvPr/>
        </p:nvSpPr>
        <p:spPr>
          <a:xfrm>
            <a:off x="804454" y="2045143"/>
            <a:ext cx="10032607" cy="887062"/>
          </a:xfrm>
          <a:prstGeom prst="rect">
            <a:avLst/>
          </a:prstGeom>
        </p:spPr>
        <p:txBody>
          <a:bodyPr lIns="0" tIns="0" rIns="0" bIns="0" rtlCol="0" anchor="t">
            <a:spAutoFit/>
          </a:bodyPr>
          <a:lstStyle/>
          <a:p>
            <a:pPr marL="1122679" lvl="1" indent="-561340" algn="l">
              <a:lnSpc>
                <a:spcPts val="7279"/>
              </a:lnSpc>
              <a:buAutoNum type="arabicPeriod"/>
            </a:pPr>
            <a:r>
              <a:rPr lang="en-US" sz="5199" b="1" dirty="0">
                <a:solidFill>
                  <a:srgbClr val="E0FECA"/>
                </a:solidFill>
                <a:latin typeface="Noto Sans Bold"/>
                <a:ea typeface="Noto Sans Bold"/>
                <a:cs typeface="Noto Sans Bold"/>
                <a:sym typeface="Noto Sans Bold"/>
              </a:rPr>
              <a:t>Nội dung</a:t>
            </a:r>
          </a:p>
        </p:txBody>
      </p:sp>
      <p:sp>
        <p:nvSpPr>
          <p:cNvPr id="13" name="TextBox 13"/>
          <p:cNvSpPr txBox="1"/>
          <p:nvPr/>
        </p:nvSpPr>
        <p:spPr>
          <a:xfrm>
            <a:off x="1524000" y="4060838"/>
            <a:ext cx="15142153" cy="4826635"/>
          </a:xfrm>
          <a:prstGeom prst="rect">
            <a:avLst/>
          </a:prstGeom>
        </p:spPr>
        <p:txBody>
          <a:bodyPr lIns="0" tIns="0" rIns="0" bIns="0" rtlCol="0" anchor="t">
            <a:spAutoFit/>
          </a:bodyPr>
          <a:lstStyle/>
          <a:p>
            <a:pPr marL="993143" lvl="1" indent="-496571" algn="l">
              <a:lnSpc>
                <a:spcPts val="6440"/>
              </a:lnSpc>
              <a:buFont typeface="Arial"/>
              <a:buChar char="•"/>
            </a:pPr>
            <a:r>
              <a:rPr lang="en-US" sz="4600" b="1" dirty="0">
                <a:solidFill>
                  <a:srgbClr val="000000"/>
                </a:solidFill>
                <a:latin typeface="Noto Sans Bold"/>
                <a:ea typeface="Noto Sans Bold"/>
                <a:cs typeface="Noto Sans Bold"/>
                <a:sym typeface="Noto Sans Bold"/>
              </a:rPr>
              <a:t>Sự thật cuộc sống chiến đấu của những con người trên tuyến đầu chống </a:t>
            </a:r>
            <a:r>
              <a:rPr lang="en-US" sz="4600" b="1" dirty="0" err="1">
                <a:solidFill>
                  <a:srgbClr val="000000"/>
                </a:solidFill>
                <a:latin typeface="Noto Sans Bold"/>
                <a:ea typeface="Noto Sans Bold"/>
                <a:cs typeface="Noto Sans Bold"/>
                <a:sym typeface="Noto Sans Bold"/>
              </a:rPr>
              <a:t>Mỹ</a:t>
            </a:r>
            <a:r>
              <a:rPr lang="en-US" sz="4600" b="1" dirty="0">
                <a:solidFill>
                  <a:srgbClr val="000000"/>
                </a:solidFill>
                <a:latin typeface="Noto Sans Bold"/>
                <a:ea typeface="Noto Sans Bold"/>
                <a:cs typeface="Noto Sans Bold"/>
                <a:sym typeface="Noto Sans Bold"/>
              </a:rPr>
              <a:t>.</a:t>
            </a:r>
          </a:p>
          <a:p>
            <a:pPr marL="993143" lvl="1" indent="-496571" algn="l">
              <a:lnSpc>
                <a:spcPts val="6440"/>
              </a:lnSpc>
              <a:buFont typeface="Arial"/>
              <a:buChar char="•"/>
            </a:pPr>
            <a:r>
              <a:rPr lang="en-US" sz="4600" b="1" dirty="0">
                <a:solidFill>
                  <a:srgbClr val="000000"/>
                </a:solidFill>
                <a:latin typeface="Noto Sans Bold"/>
                <a:ea typeface="Noto Sans Bold"/>
                <a:cs typeface="Noto Sans Bold"/>
                <a:sym typeface="Noto Sans Bold"/>
              </a:rPr>
              <a:t>Thể hiện tinh thần yêu nước cao đẹp đáng tự hào của những thế hệ trẻ tri thức, sẵn sàng bỏ qua những lí tưởng cá nhân vì mục tiêu chung giải phóng dân tộc.</a:t>
            </a:r>
          </a:p>
        </p:txBody>
      </p:sp>
      <p:pic>
        <p:nvPicPr>
          <p:cNvPr id="14" name="726576361124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28906" b="28907"/>
          <a:stretch/>
        </p:blipFill>
        <p:spPr>
          <a:xfrm>
            <a:off x="10171474" y="194883"/>
            <a:ext cx="5516201" cy="3572572"/>
          </a:xfrm>
          <a:prstGeom prst="rect">
            <a:avLst/>
          </a:prstGeom>
        </p:spPr>
      </p:pic>
      <p:sp>
        <p:nvSpPr>
          <p:cNvPr id="15" name="TextBox 12"/>
          <p:cNvSpPr txBox="1"/>
          <p:nvPr/>
        </p:nvSpPr>
        <p:spPr>
          <a:xfrm>
            <a:off x="1712225" y="2133600"/>
            <a:ext cx="4863079" cy="887062"/>
          </a:xfrm>
          <a:prstGeom prst="rect">
            <a:avLst/>
          </a:prstGeom>
        </p:spPr>
        <p:txBody>
          <a:bodyPr lIns="0" tIns="0" rIns="0" bIns="0" rtlCol="0" anchor="t">
            <a:spAutoFit/>
          </a:bodyPr>
          <a:lstStyle/>
          <a:p>
            <a:pPr algn="l">
              <a:lnSpc>
                <a:spcPts val="7279"/>
              </a:lnSpc>
            </a:pPr>
            <a:r>
              <a:rPr lang="en-US" sz="5199" b="1" dirty="0">
                <a:solidFill>
                  <a:srgbClr val="E0FECA"/>
                </a:solidFill>
                <a:latin typeface="Noto Sans Bold"/>
                <a:ea typeface="Noto Sans Bold"/>
                <a:cs typeface="Noto Sans Bold"/>
                <a:sym typeface="Noto Sans Bold"/>
              </a:rPr>
              <a:t>2. Nghệ thuật</a:t>
            </a:r>
          </a:p>
        </p:txBody>
      </p:sp>
      <p:sp>
        <p:nvSpPr>
          <p:cNvPr id="16" name="TextBox 13"/>
          <p:cNvSpPr txBox="1"/>
          <p:nvPr/>
        </p:nvSpPr>
        <p:spPr>
          <a:xfrm>
            <a:off x="1712225" y="4534618"/>
            <a:ext cx="14768633" cy="3521207"/>
          </a:xfrm>
          <a:prstGeom prst="rect">
            <a:avLst/>
          </a:prstGeom>
        </p:spPr>
        <p:txBody>
          <a:bodyPr lIns="0" tIns="0" rIns="0" bIns="0" rtlCol="0" anchor="t">
            <a:spAutoFit/>
          </a:bodyPr>
          <a:lstStyle/>
          <a:p>
            <a:pPr marL="1079501" lvl="1" indent="-539750" algn="just">
              <a:lnSpc>
                <a:spcPts val="7000"/>
              </a:lnSpc>
              <a:buFont typeface="Arial"/>
              <a:buChar char="•"/>
            </a:pPr>
            <a:r>
              <a:rPr lang="en-US" sz="5000" b="1" dirty="0">
                <a:solidFill>
                  <a:srgbClr val="000000"/>
                </a:solidFill>
                <a:latin typeface="Noto Sans Bold"/>
                <a:ea typeface="Noto Sans Bold"/>
                <a:cs typeface="Noto Sans Bold"/>
                <a:sym typeface="Noto Sans Bold"/>
              </a:rPr>
              <a:t>Sử dụng nhiều biện pháp nghệ thuật tăng tính biểu đạt cho tác phẩm.</a:t>
            </a:r>
          </a:p>
          <a:p>
            <a:pPr marL="1079501" lvl="1" indent="-539750" algn="just">
              <a:lnSpc>
                <a:spcPts val="7000"/>
              </a:lnSpc>
              <a:buFont typeface="Arial"/>
              <a:buChar char="•"/>
            </a:pPr>
            <a:r>
              <a:rPr lang="en-US" sz="5000" b="1" dirty="0">
                <a:solidFill>
                  <a:srgbClr val="000000"/>
                </a:solidFill>
                <a:latin typeface="Noto Sans Bold"/>
                <a:ea typeface="Noto Sans Bold"/>
                <a:cs typeface="Noto Sans Bold"/>
                <a:sym typeface="Noto Sans Bold"/>
              </a:rPr>
              <a:t>Sử dụng ngôi kể và điểm nhìn chân thực giúp tăng độ tin cậy của câu chuyện.</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7563" fill="hold"/>
                                        <p:tgtEl>
                                          <p:spTgt spid="14"/>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xit" presetSubtype="32" fill="hold" grpId="1" nodeType="clickEffect">
                                  <p:stCondLst>
                                    <p:cond delay="0"/>
                                  </p:stCondLst>
                                  <p:childTnLst>
                                    <p:animEffect transition="out" filter="circle(out)">
                                      <p:cBhvr>
                                        <p:cTn id="24" dur="2000"/>
                                        <p:tgtEl>
                                          <p:spTgt spid="12"/>
                                        </p:tgtEl>
                                      </p:cBhvr>
                                    </p:animEffect>
                                    <p:set>
                                      <p:cBhvr>
                                        <p:cTn id="25" dur="1" fill="hold">
                                          <p:stCondLst>
                                            <p:cond delay="1999"/>
                                          </p:stCondLst>
                                        </p:cTn>
                                        <p:tgtEl>
                                          <p:spTgt spid="12"/>
                                        </p:tgtEl>
                                        <p:attrNameLst>
                                          <p:attrName>style.visibility</p:attrName>
                                        </p:attrNameLst>
                                      </p:cBhvr>
                                      <p:to>
                                        <p:strVal val="hidden"/>
                                      </p:to>
                                    </p:set>
                                  </p:childTnLst>
                                </p:cTn>
                              </p:par>
                              <p:par>
                                <p:cTn id="26" presetID="6" presetClass="exit" presetSubtype="32" fill="hold" grpId="1" nodeType="withEffect">
                                  <p:stCondLst>
                                    <p:cond delay="0"/>
                                  </p:stCondLst>
                                  <p:childTnLst>
                                    <p:animEffect transition="out" filter="circle(out)">
                                      <p:cBhvr>
                                        <p:cTn id="27" dur="2000"/>
                                        <p:tgtEl>
                                          <p:spTgt spid="13"/>
                                        </p:tgtEl>
                                      </p:cBhvr>
                                    </p:animEffect>
                                    <p:set>
                                      <p:cBhvr>
                                        <p:cTn id="28" dur="1" fill="hold">
                                          <p:stCondLst>
                                            <p:cond delay="19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1" fill="hold" display="0">
                  <p:stCondLst>
                    <p:cond delay="indefinite"/>
                  </p:stCondLst>
                </p:cTn>
                <p:tgtEl>
                  <p:spTgt spid="14"/>
                </p:tgtEl>
              </p:cMediaNode>
            </p:video>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14"/>
                                        </p:tgtEl>
                                      </p:cBhvr>
                                    </p:cmd>
                                  </p:childTnLst>
                                </p:cTn>
                              </p:par>
                            </p:childTnLst>
                          </p:cTn>
                        </p:par>
                      </p:childTnLst>
                    </p:cTn>
                  </p:par>
                </p:childTnLst>
              </p:cTn>
              <p:nextCondLst>
                <p:cond evt="onClick" delay="0">
                  <p:tgtEl>
                    <p:spTgt spid="14"/>
                  </p:tgtEl>
                </p:cond>
              </p:nextCondLst>
            </p:seq>
          </p:childTnLst>
        </p:cTn>
      </p:par>
    </p:tnLst>
    <p:bldLst>
      <p:bldP spid="11" grpId="0"/>
      <p:bldP spid="12" grpId="0"/>
      <p:bldP spid="12" grpId="1"/>
      <p:bldP spid="13" grpId="0"/>
      <p:bldP spid="13" grpId="1"/>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rgbClr val="727955"/>
        </a:solidFill>
        <a:effectLst/>
      </p:bgPr>
    </p:bg>
    <p:spTree>
      <p:nvGrpSpPr>
        <p:cNvPr id="1" name=""/>
        <p:cNvGrpSpPr/>
        <p:nvPr/>
      </p:nvGrpSpPr>
      <p:grpSpPr>
        <a:xfrm>
          <a:off x="0" y="0"/>
          <a:ext cx="0" cy="0"/>
          <a:chOff x="0" y="0"/>
          <a:chExt cx="0" cy="0"/>
        </a:xfrm>
      </p:grpSpPr>
      <p:grpSp>
        <p:nvGrpSpPr>
          <p:cNvPr id="2" name="Group 2"/>
          <p:cNvGrpSpPr/>
          <p:nvPr/>
        </p:nvGrpSpPr>
        <p:grpSpPr>
          <a:xfrm>
            <a:off x="1025780" y="3330609"/>
            <a:ext cx="16147795" cy="5927691"/>
            <a:chOff x="0" y="0"/>
            <a:chExt cx="4252917" cy="1561203"/>
          </a:xfrm>
        </p:grpSpPr>
        <p:sp>
          <p:nvSpPr>
            <p:cNvPr id="3" name="Freeform 3"/>
            <p:cNvSpPr/>
            <p:nvPr/>
          </p:nvSpPr>
          <p:spPr>
            <a:xfrm>
              <a:off x="0" y="0"/>
              <a:ext cx="4252917" cy="1561203"/>
            </a:xfrm>
            <a:custGeom>
              <a:avLst/>
              <a:gdLst/>
              <a:ahLst/>
              <a:cxnLst/>
              <a:rect l="l" t="t" r="r" b="b"/>
              <a:pathLst>
                <a:path w="4252917" h="1561203">
                  <a:moveTo>
                    <a:pt x="0" y="0"/>
                  </a:moveTo>
                  <a:lnTo>
                    <a:pt x="4252917" y="0"/>
                  </a:lnTo>
                  <a:lnTo>
                    <a:pt x="4252917" y="1561203"/>
                  </a:lnTo>
                  <a:lnTo>
                    <a:pt x="0" y="1561203"/>
                  </a:lnTo>
                  <a:close/>
                </a:path>
              </a:pathLst>
            </a:custGeom>
            <a:solidFill>
              <a:srgbClr val="FAFAFA"/>
            </a:solidFill>
          </p:spPr>
        </p:sp>
        <p:sp>
          <p:nvSpPr>
            <p:cNvPr id="4" name="TextBox 4"/>
            <p:cNvSpPr txBox="1"/>
            <p:nvPr/>
          </p:nvSpPr>
          <p:spPr>
            <a:xfrm>
              <a:off x="0" y="-38100"/>
              <a:ext cx="4252917" cy="1599303"/>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6059150" y="0"/>
            <a:ext cx="2228850" cy="2228850"/>
            <a:chOff x="0" y="0"/>
            <a:chExt cx="587022" cy="587022"/>
          </a:xfrm>
        </p:grpSpPr>
        <p:sp>
          <p:nvSpPr>
            <p:cNvPr id="6" name="Freeform 6"/>
            <p:cNvSpPr/>
            <p:nvPr/>
          </p:nvSpPr>
          <p:spPr>
            <a:xfrm>
              <a:off x="0" y="0"/>
              <a:ext cx="587022" cy="587022"/>
            </a:xfrm>
            <a:custGeom>
              <a:avLst/>
              <a:gdLst/>
              <a:ahLst/>
              <a:cxnLst/>
              <a:rect l="l" t="t" r="r" b="b"/>
              <a:pathLst>
                <a:path w="587022" h="587022">
                  <a:moveTo>
                    <a:pt x="0" y="0"/>
                  </a:moveTo>
                  <a:lnTo>
                    <a:pt x="587022" y="0"/>
                  </a:lnTo>
                  <a:lnTo>
                    <a:pt x="587022" y="587022"/>
                  </a:lnTo>
                  <a:lnTo>
                    <a:pt x="0" y="587022"/>
                  </a:lnTo>
                  <a:close/>
                </a:path>
              </a:pathLst>
            </a:custGeom>
            <a:solidFill>
              <a:srgbClr val="FAFAFA"/>
            </a:solidFill>
          </p:spPr>
        </p:sp>
        <p:sp>
          <p:nvSpPr>
            <p:cNvPr id="7" name="TextBox 7"/>
            <p:cNvSpPr txBox="1"/>
            <p:nvPr/>
          </p:nvSpPr>
          <p:spPr>
            <a:xfrm>
              <a:off x="0" y="-38100"/>
              <a:ext cx="587022" cy="625122"/>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296399" y="534346"/>
            <a:ext cx="7557977" cy="3553574"/>
            <a:chOff x="0" y="0"/>
            <a:chExt cx="1260152" cy="605368"/>
          </a:xfrm>
        </p:grpSpPr>
        <p:sp>
          <p:nvSpPr>
            <p:cNvPr id="9" name="Freeform 9"/>
            <p:cNvSpPr/>
            <p:nvPr/>
          </p:nvSpPr>
          <p:spPr>
            <a:xfrm>
              <a:off x="0" y="0"/>
              <a:ext cx="1260152" cy="605368"/>
            </a:xfrm>
            <a:custGeom>
              <a:avLst/>
              <a:gdLst/>
              <a:ahLst/>
              <a:cxnLst/>
              <a:rect l="l" t="t" r="r" b="b"/>
              <a:pathLst>
                <a:path w="1260152" h="605368">
                  <a:moveTo>
                    <a:pt x="0" y="0"/>
                  </a:moveTo>
                  <a:lnTo>
                    <a:pt x="1260152" y="0"/>
                  </a:lnTo>
                  <a:lnTo>
                    <a:pt x="1260152" y="605368"/>
                  </a:lnTo>
                  <a:lnTo>
                    <a:pt x="0" y="605368"/>
                  </a:lnTo>
                  <a:close/>
                </a:path>
              </a:pathLst>
            </a:custGeom>
            <a:solidFill>
              <a:srgbClr val="000000">
                <a:alpha val="0"/>
              </a:srgbClr>
            </a:solidFill>
            <a:ln w="12700">
              <a:solidFill>
                <a:srgbClr val="000000"/>
              </a:solidFill>
            </a:ln>
          </p:spPr>
        </p:sp>
      </p:grpSp>
      <p:sp>
        <p:nvSpPr>
          <p:cNvPr id="10" name="Freeform 10"/>
          <p:cNvSpPr/>
          <p:nvPr/>
        </p:nvSpPr>
        <p:spPr>
          <a:xfrm flipH="1">
            <a:off x="0" y="9927433"/>
            <a:ext cx="3424450" cy="359567"/>
          </a:xfrm>
          <a:custGeom>
            <a:avLst/>
            <a:gdLst/>
            <a:ahLst/>
            <a:cxnLst/>
            <a:rect l="l" t="t" r="r" b="b"/>
            <a:pathLst>
              <a:path w="3424450" h="359567">
                <a:moveTo>
                  <a:pt x="3424450" y="0"/>
                </a:moveTo>
                <a:lnTo>
                  <a:pt x="0" y="0"/>
                </a:lnTo>
                <a:lnTo>
                  <a:pt x="0" y="359567"/>
                </a:lnTo>
                <a:lnTo>
                  <a:pt x="3424450" y="359567"/>
                </a:lnTo>
                <a:lnTo>
                  <a:pt x="342445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TextBox 11"/>
          <p:cNvSpPr txBox="1"/>
          <p:nvPr/>
        </p:nvSpPr>
        <p:spPr>
          <a:xfrm>
            <a:off x="1028700" y="981044"/>
            <a:ext cx="8771299" cy="1000125"/>
          </a:xfrm>
          <a:prstGeom prst="rect">
            <a:avLst/>
          </a:prstGeom>
        </p:spPr>
        <p:txBody>
          <a:bodyPr lIns="0" tIns="0" rIns="0" bIns="0" rtlCol="0" anchor="t">
            <a:spAutoFit/>
          </a:bodyPr>
          <a:lstStyle/>
          <a:p>
            <a:pPr algn="l">
              <a:lnSpc>
                <a:spcPts val="7500"/>
              </a:lnSpc>
            </a:pPr>
            <a:r>
              <a:rPr lang="en-US" sz="7500" b="1" spc="-150">
                <a:solidFill>
                  <a:srgbClr val="FFDE59"/>
                </a:solidFill>
                <a:latin typeface="TT Hoves Bold"/>
                <a:ea typeface="TT Hoves Bold"/>
                <a:cs typeface="TT Hoves Bold"/>
                <a:sym typeface="TT Hoves Bold"/>
              </a:rPr>
              <a:t>III. TỔNG KẾT</a:t>
            </a:r>
          </a:p>
        </p:txBody>
      </p:sp>
      <p:sp>
        <p:nvSpPr>
          <p:cNvPr id="12" name="TextBox 12"/>
          <p:cNvSpPr txBox="1"/>
          <p:nvPr/>
        </p:nvSpPr>
        <p:spPr>
          <a:xfrm>
            <a:off x="1712225" y="2133600"/>
            <a:ext cx="4863079" cy="887062"/>
          </a:xfrm>
          <a:prstGeom prst="rect">
            <a:avLst/>
          </a:prstGeom>
        </p:spPr>
        <p:txBody>
          <a:bodyPr lIns="0" tIns="0" rIns="0" bIns="0" rtlCol="0" anchor="t">
            <a:spAutoFit/>
          </a:bodyPr>
          <a:lstStyle/>
          <a:p>
            <a:pPr algn="l">
              <a:lnSpc>
                <a:spcPts val="7279"/>
              </a:lnSpc>
            </a:pPr>
            <a:r>
              <a:rPr lang="en-US" sz="5199" b="1" dirty="0">
                <a:solidFill>
                  <a:srgbClr val="E0FECA"/>
                </a:solidFill>
                <a:latin typeface="Noto Sans Bold"/>
                <a:ea typeface="Noto Sans Bold"/>
                <a:cs typeface="Noto Sans Bold"/>
                <a:sym typeface="Noto Sans Bold"/>
              </a:rPr>
              <a:t>2. Nghệ thuật</a:t>
            </a:r>
          </a:p>
        </p:txBody>
      </p:sp>
      <p:sp>
        <p:nvSpPr>
          <p:cNvPr id="13" name="TextBox 13"/>
          <p:cNvSpPr txBox="1"/>
          <p:nvPr/>
        </p:nvSpPr>
        <p:spPr>
          <a:xfrm>
            <a:off x="1712225" y="4534618"/>
            <a:ext cx="14768633" cy="3521207"/>
          </a:xfrm>
          <a:prstGeom prst="rect">
            <a:avLst/>
          </a:prstGeom>
        </p:spPr>
        <p:txBody>
          <a:bodyPr lIns="0" tIns="0" rIns="0" bIns="0" rtlCol="0" anchor="t">
            <a:spAutoFit/>
          </a:bodyPr>
          <a:lstStyle/>
          <a:p>
            <a:pPr marL="1079501" lvl="1" indent="-539750" algn="just">
              <a:lnSpc>
                <a:spcPts val="7000"/>
              </a:lnSpc>
              <a:buFont typeface="Arial"/>
              <a:buChar char="•"/>
            </a:pPr>
            <a:r>
              <a:rPr lang="en-US" sz="5000" b="1" dirty="0">
                <a:solidFill>
                  <a:srgbClr val="000000"/>
                </a:solidFill>
                <a:latin typeface="Noto Sans Bold"/>
                <a:ea typeface="Noto Sans Bold"/>
                <a:cs typeface="Noto Sans Bold"/>
                <a:sym typeface="Noto Sans Bold"/>
              </a:rPr>
              <a:t>Sử dụng nhiều biện pháp nghệ thuật tăng tính biểu đạt cho tác phẩm.</a:t>
            </a:r>
          </a:p>
          <a:p>
            <a:pPr marL="1079501" lvl="1" indent="-539750" algn="just">
              <a:lnSpc>
                <a:spcPts val="7000"/>
              </a:lnSpc>
              <a:buFont typeface="Arial"/>
              <a:buChar char="•"/>
            </a:pPr>
            <a:r>
              <a:rPr lang="en-US" sz="5000" b="1" dirty="0">
                <a:solidFill>
                  <a:srgbClr val="000000"/>
                </a:solidFill>
                <a:latin typeface="Noto Sans Bold"/>
                <a:ea typeface="Noto Sans Bold"/>
                <a:cs typeface="Noto Sans Bold"/>
                <a:sym typeface="Noto Sans Bold"/>
              </a:rPr>
              <a:t>Sử dụng ngôi kể và điểm nhìn chân thực giúp tăng độ tin cậy của câu chuyện.</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833" b="-9833"/>
            </a:stretch>
          </a:blipFill>
        </p:spPr>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9000"/>
            </a:blip>
            <a:stretch>
              <a:fillRect t="-16037" b="-16037"/>
            </a:stretch>
          </a:blipFill>
        </p:spPr>
      </p:sp>
      <p:grpSp>
        <p:nvGrpSpPr>
          <p:cNvPr id="4" name="Group 4"/>
          <p:cNvGrpSpPr/>
          <p:nvPr/>
        </p:nvGrpSpPr>
        <p:grpSpPr>
          <a:xfrm>
            <a:off x="0" y="3086100"/>
            <a:ext cx="278914" cy="4114800"/>
            <a:chOff x="0" y="0"/>
            <a:chExt cx="73459" cy="1083733"/>
          </a:xfrm>
        </p:grpSpPr>
        <p:sp>
          <p:nvSpPr>
            <p:cNvPr id="5" name="Freeform 5"/>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6" name="TextBox 6"/>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8004375" y="3086100"/>
            <a:ext cx="278914" cy="4114800"/>
            <a:chOff x="0" y="0"/>
            <a:chExt cx="73459" cy="1083733"/>
          </a:xfrm>
        </p:grpSpPr>
        <p:sp>
          <p:nvSpPr>
            <p:cNvPr id="8" name="Freeform 8"/>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9" name="TextBox 9"/>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7431775"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7431775"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a:off x="13318809" y="1852964"/>
            <a:ext cx="2314575" cy="4114800"/>
          </a:xfrm>
          <a:custGeom>
            <a:avLst/>
            <a:gdLst/>
            <a:ahLst/>
            <a:cxnLst/>
            <a:rect l="l" t="t" r="r" b="b"/>
            <a:pathLst>
              <a:path w="2314575" h="4114800">
                <a:moveTo>
                  <a:pt x="0" y="0"/>
                </a:moveTo>
                <a:lnTo>
                  <a:pt x="2314575" y="0"/>
                </a:lnTo>
                <a:lnTo>
                  <a:pt x="2314575"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Freeform 13"/>
          <p:cNvSpPr/>
          <p:nvPr/>
        </p:nvSpPr>
        <p:spPr>
          <a:xfrm>
            <a:off x="14476097" y="1852964"/>
            <a:ext cx="2612898" cy="4114800"/>
          </a:xfrm>
          <a:custGeom>
            <a:avLst/>
            <a:gdLst/>
            <a:ahLst/>
            <a:cxnLst/>
            <a:rect l="l" t="t" r="r" b="b"/>
            <a:pathLst>
              <a:path w="2612898" h="4114800">
                <a:moveTo>
                  <a:pt x="0" y="0"/>
                </a:moveTo>
                <a:lnTo>
                  <a:pt x="2612898" y="0"/>
                </a:lnTo>
                <a:lnTo>
                  <a:pt x="261289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1437831" y="586027"/>
            <a:ext cx="4426725" cy="2927172"/>
          </a:xfrm>
          <a:custGeom>
            <a:avLst/>
            <a:gdLst/>
            <a:ahLst/>
            <a:cxnLst/>
            <a:rect l="l" t="t" r="r" b="b"/>
            <a:pathLst>
              <a:path w="4426725" h="2927172">
                <a:moveTo>
                  <a:pt x="0" y="0"/>
                </a:moveTo>
                <a:lnTo>
                  <a:pt x="4426724" y="0"/>
                </a:lnTo>
                <a:lnTo>
                  <a:pt x="4426724" y="2927172"/>
                </a:lnTo>
                <a:lnTo>
                  <a:pt x="0" y="29271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13594782" y="6760275"/>
            <a:ext cx="4296729" cy="2884179"/>
          </a:xfrm>
          <a:custGeom>
            <a:avLst/>
            <a:gdLst/>
            <a:ahLst/>
            <a:cxnLst/>
            <a:rect l="l" t="t" r="r" b="b"/>
            <a:pathLst>
              <a:path w="4296729" h="2884179">
                <a:moveTo>
                  <a:pt x="0" y="0"/>
                </a:moveTo>
                <a:lnTo>
                  <a:pt x="4296729" y="0"/>
                </a:lnTo>
                <a:lnTo>
                  <a:pt x="4296729" y="2884180"/>
                </a:lnTo>
                <a:lnTo>
                  <a:pt x="0" y="288418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78471" y="6853806"/>
            <a:ext cx="3199826" cy="4368363"/>
          </a:xfrm>
          <a:custGeom>
            <a:avLst/>
            <a:gdLst/>
            <a:ahLst/>
            <a:cxnLst/>
            <a:rect l="l" t="t" r="r" b="b"/>
            <a:pathLst>
              <a:path w="3199826" h="4368363">
                <a:moveTo>
                  <a:pt x="0" y="0"/>
                </a:moveTo>
                <a:lnTo>
                  <a:pt x="3199826" y="0"/>
                </a:lnTo>
                <a:lnTo>
                  <a:pt x="3199826" y="4368363"/>
                </a:lnTo>
                <a:lnTo>
                  <a:pt x="0" y="4368363"/>
                </a:lnTo>
                <a:lnTo>
                  <a:pt x="0" y="0"/>
                </a:lnTo>
                <a:close/>
              </a:path>
            </a:pathLst>
          </a:custGeom>
          <a:blipFill>
            <a:blip r:embed="rId14"/>
            <a:stretch>
              <a:fillRect/>
            </a:stretch>
          </a:blipFill>
        </p:spPr>
      </p:sp>
      <p:sp>
        <p:nvSpPr>
          <p:cNvPr id="18" name="TextBox 18"/>
          <p:cNvSpPr txBox="1"/>
          <p:nvPr/>
        </p:nvSpPr>
        <p:spPr>
          <a:xfrm>
            <a:off x="5864555" y="8980838"/>
            <a:ext cx="6558889" cy="497775"/>
          </a:xfrm>
          <a:prstGeom prst="rect">
            <a:avLst/>
          </a:prstGeom>
        </p:spPr>
        <p:txBody>
          <a:bodyPr lIns="0" tIns="0" rIns="0" bIns="0" rtlCol="0" anchor="t">
            <a:spAutoFit/>
          </a:bodyPr>
          <a:lstStyle/>
          <a:p>
            <a:pPr algn="ctr">
              <a:lnSpc>
                <a:spcPts val="4059"/>
              </a:lnSpc>
              <a:spcBef>
                <a:spcPct val="0"/>
              </a:spcBef>
            </a:pPr>
            <a:r>
              <a:rPr lang="en-US" sz="2899">
                <a:solidFill>
                  <a:srgbClr val="FAFAFA"/>
                </a:solidFill>
                <a:latin typeface="Lato"/>
                <a:ea typeface="Lato"/>
                <a:cs typeface="Lato"/>
                <a:sym typeface="Lato"/>
              </a:rPr>
              <a:t>Thực hiện Tổ 2 - 12A10 (2025-2026)</a:t>
            </a:r>
          </a:p>
        </p:txBody>
      </p:sp>
    </p:spTree>
  </p:cSld>
  <p:clrMapOvr>
    <a:masterClrMapping/>
  </p:clrMapOvr>
  <p:transition spd="slow">
    <p:wipe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0481" b="-10481"/>
            </a:stretch>
          </a:blipFill>
        </p:spPr>
      </p:sp>
      <p:pic>
        <p:nvPicPr>
          <p:cNvPr id="15" name="vb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9687" b="29687"/>
          <a:stretch/>
        </p:blipFill>
        <p:spPr>
          <a:xfrm>
            <a:off x="1828800" y="20857"/>
            <a:ext cx="14249400" cy="10291233"/>
          </a:xfrm>
          <a:prstGeom prst="rect">
            <a:avLst/>
          </a:prstGeom>
        </p:spPr>
      </p:pic>
    </p:spTree>
    <p:extLst>
      <p:ext uri="{BB962C8B-B14F-4D97-AF65-F5344CB8AC3E}">
        <p14:creationId xmlns:p14="http://schemas.microsoft.com/office/powerpoint/2010/main" val="1668390485"/>
      </p:ext>
    </p:extLst>
  </p:cSld>
  <p:clrMapOvr>
    <a:masterClrMapping/>
  </p:clrMapOvr>
  <p:transition spd="slow">
    <p:wipe dir="u"/>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481" b="-10481"/>
            </a:stretch>
          </a:blipFill>
        </p:spPr>
      </p:sp>
      <p:grpSp>
        <p:nvGrpSpPr>
          <p:cNvPr id="3" name="Group 3"/>
          <p:cNvGrpSpPr/>
          <p:nvPr/>
        </p:nvGrpSpPr>
        <p:grpSpPr>
          <a:xfrm>
            <a:off x="0" y="1028700"/>
            <a:ext cx="278914" cy="4114800"/>
            <a:chOff x="0" y="0"/>
            <a:chExt cx="73459" cy="1083733"/>
          </a:xfrm>
        </p:grpSpPr>
        <p:sp>
          <p:nvSpPr>
            <p:cNvPr id="4" name="Freeform 4"/>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5" name="TextBox 5"/>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8004375" y="5143500"/>
            <a:ext cx="278914" cy="4114800"/>
            <a:chOff x="0" y="0"/>
            <a:chExt cx="73459" cy="1083733"/>
          </a:xfrm>
        </p:grpSpPr>
        <p:sp>
          <p:nvSpPr>
            <p:cNvPr id="7" name="Freeform 7"/>
            <p:cNvSpPr/>
            <p:nvPr/>
          </p:nvSpPr>
          <p:spPr>
            <a:xfrm>
              <a:off x="0" y="0"/>
              <a:ext cx="73459" cy="1083733"/>
            </a:xfrm>
            <a:custGeom>
              <a:avLst/>
              <a:gdLst/>
              <a:ahLst/>
              <a:cxnLst/>
              <a:rect l="l" t="t" r="r" b="b"/>
              <a:pathLst>
                <a:path w="73459" h="1083733">
                  <a:moveTo>
                    <a:pt x="0" y="0"/>
                  </a:moveTo>
                  <a:lnTo>
                    <a:pt x="73459" y="0"/>
                  </a:lnTo>
                  <a:lnTo>
                    <a:pt x="73459" y="1083733"/>
                  </a:lnTo>
                  <a:lnTo>
                    <a:pt x="0" y="1083733"/>
                  </a:lnTo>
                  <a:close/>
                </a:path>
              </a:pathLst>
            </a:custGeom>
            <a:solidFill>
              <a:srgbClr val="FAFAFA"/>
            </a:solidFill>
          </p:spPr>
        </p:sp>
        <p:sp>
          <p:nvSpPr>
            <p:cNvPr id="8" name="TextBox 8"/>
            <p:cNvSpPr txBox="1"/>
            <p:nvPr/>
          </p:nvSpPr>
          <p:spPr>
            <a:xfrm>
              <a:off x="0" y="-38100"/>
              <a:ext cx="73459" cy="1121833"/>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486355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Freeform 10"/>
          <p:cNvSpPr/>
          <p:nvPr/>
        </p:nvSpPr>
        <p:spPr>
          <a:xfrm>
            <a:off x="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1" name="Freeform 11"/>
          <p:cNvSpPr/>
          <p:nvPr/>
        </p:nvSpPr>
        <p:spPr>
          <a:xfrm>
            <a:off x="0" y="49730"/>
            <a:ext cx="18283289" cy="10237270"/>
          </a:xfrm>
          <a:custGeom>
            <a:avLst/>
            <a:gdLst/>
            <a:ahLst/>
            <a:cxnLst/>
            <a:rect l="l" t="t" r="r" b="b"/>
            <a:pathLst>
              <a:path w="18283289" h="10237270">
                <a:moveTo>
                  <a:pt x="0" y="0"/>
                </a:moveTo>
                <a:lnTo>
                  <a:pt x="18283289" y="0"/>
                </a:lnTo>
                <a:lnTo>
                  <a:pt x="18283289" y="10237270"/>
                </a:lnTo>
                <a:lnTo>
                  <a:pt x="0" y="10237270"/>
                </a:lnTo>
                <a:lnTo>
                  <a:pt x="0" y="0"/>
                </a:lnTo>
                <a:close/>
              </a:path>
            </a:pathLst>
          </a:custGeom>
          <a:blipFill>
            <a:blip r:embed="rId5">
              <a:alphaModFix amt="30000"/>
            </a:blip>
            <a:stretch>
              <a:fillRect t="-11503" b="-11503"/>
            </a:stretch>
          </a:blipFill>
        </p:spPr>
      </p:sp>
      <p:sp>
        <p:nvSpPr>
          <p:cNvPr id="12" name="TextBox 12"/>
          <p:cNvSpPr txBox="1"/>
          <p:nvPr/>
        </p:nvSpPr>
        <p:spPr>
          <a:xfrm>
            <a:off x="1344237" y="3181350"/>
            <a:ext cx="15490905" cy="2885400"/>
          </a:xfrm>
          <a:prstGeom prst="rect">
            <a:avLst/>
          </a:prstGeom>
        </p:spPr>
        <p:txBody>
          <a:bodyPr lIns="0" tIns="0" rIns="0" bIns="0" rtlCol="0" anchor="t">
            <a:spAutoFit/>
          </a:bodyPr>
          <a:lstStyle/>
          <a:p>
            <a:pPr algn="ctr">
              <a:lnSpc>
                <a:spcPts val="10112"/>
              </a:lnSpc>
            </a:pPr>
            <a:r>
              <a:rPr lang="en-US" sz="11235" dirty="0">
                <a:solidFill>
                  <a:srgbClr val="FFBF00"/>
                </a:solidFill>
                <a:latin typeface="ITC Benguiat"/>
                <a:ea typeface="ITC Benguiat"/>
                <a:cs typeface="ITC Benguiat"/>
                <a:sym typeface="ITC Benguiat"/>
              </a:rPr>
              <a:t>TRÊN NHỮNG CHẶNG ĐƯỜNG HÀNH QUÂN</a:t>
            </a:r>
          </a:p>
        </p:txBody>
      </p:sp>
      <p:sp>
        <p:nvSpPr>
          <p:cNvPr id="13" name="TextBox 13"/>
          <p:cNvSpPr txBox="1"/>
          <p:nvPr/>
        </p:nvSpPr>
        <p:spPr>
          <a:xfrm>
            <a:off x="8343973" y="1047747"/>
            <a:ext cx="5761735" cy="1082532"/>
          </a:xfrm>
          <a:prstGeom prst="rect">
            <a:avLst/>
          </a:prstGeom>
        </p:spPr>
        <p:txBody>
          <a:bodyPr lIns="0" tIns="0" rIns="0" bIns="0" rtlCol="0" anchor="t">
            <a:spAutoFit/>
          </a:bodyPr>
          <a:lstStyle/>
          <a:p>
            <a:pPr marL="0" lvl="0" indent="0" algn="ctr">
              <a:lnSpc>
                <a:spcPts val="7768"/>
              </a:lnSpc>
            </a:pPr>
            <a:r>
              <a:rPr lang="en-US" sz="9138" b="1" dirty="0">
                <a:solidFill>
                  <a:srgbClr val="E0FECA"/>
                </a:solidFill>
                <a:latin typeface="Helvetica Now Display Bold"/>
                <a:ea typeface="Helvetica Now Display Bold"/>
                <a:cs typeface="Helvetica Now Display Bold"/>
                <a:sym typeface="Helvetica Now Display Bold"/>
              </a:rPr>
              <a:t>Văn bản 2</a:t>
            </a:r>
          </a:p>
        </p:txBody>
      </p:sp>
      <p:sp>
        <p:nvSpPr>
          <p:cNvPr id="14" name="TextBox 14"/>
          <p:cNvSpPr txBox="1"/>
          <p:nvPr/>
        </p:nvSpPr>
        <p:spPr>
          <a:xfrm>
            <a:off x="2895600" y="5971500"/>
            <a:ext cx="12116197" cy="936154"/>
          </a:xfrm>
          <a:prstGeom prst="rect">
            <a:avLst/>
          </a:prstGeom>
        </p:spPr>
        <p:txBody>
          <a:bodyPr wrap="square" lIns="0" tIns="0" rIns="0" bIns="0" rtlCol="0" anchor="t">
            <a:spAutoFit/>
          </a:bodyPr>
          <a:lstStyle/>
          <a:p>
            <a:pPr algn="ctr">
              <a:lnSpc>
                <a:spcPts val="7279"/>
              </a:lnSpc>
            </a:pPr>
            <a:r>
              <a:rPr lang="en-US" sz="5199" b="1" dirty="0">
                <a:solidFill>
                  <a:srgbClr val="FAFAFA"/>
                </a:solidFill>
                <a:latin typeface="Noto Sans Bold"/>
                <a:ea typeface="Noto Sans Bold"/>
                <a:cs typeface="Noto Sans Bold"/>
                <a:sym typeface="Noto Sans Bold"/>
              </a:rPr>
              <a:t>(Trích nhật kí </a:t>
            </a:r>
            <a:r>
              <a:rPr lang="en-US" sz="5199" b="1" i="1" dirty="0">
                <a:solidFill>
                  <a:srgbClr val="FAFAFA"/>
                </a:solidFill>
                <a:latin typeface="Noto Sans Bold Italics"/>
                <a:ea typeface="Noto Sans Bold Italics"/>
                <a:cs typeface="Noto Sans Bold Italics"/>
                <a:sym typeface="Noto Sans Bold Italics"/>
              </a:rPr>
              <a:t>Mãi </a:t>
            </a:r>
            <a:r>
              <a:rPr lang="en-US" sz="5199" b="1" i="1" dirty="0" err="1">
                <a:solidFill>
                  <a:srgbClr val="FAFAFA"/>
                </a:solidFill>
                <a:latin typeface="Noto Sans Bold Italics"/>
                <a:ea typeface="Noto Sans Bold Italics"/>
                <a:cs typeface="Noto Sans Bold Italics"/>
                <a:sym typeface="Noto Sans Bold Italics"/>
              </a:rPr>
              <a:t>mãi</a:t>
            </a:r>
            <a:r>
              <a:rPr lang="en-US" sz="5199" b="1" i="1" dirty="0">
                <a:solidFill>
                  <a:srgbClr val="FAFAFA"/>
                </a:solidFill>
                <a:latin typeface="Noto Sans Bold Italics"/>
                <a:ea typeface="Noto Sans Bold Italics"/>
                <a:cs typeface="Noto Sans Bold Italics"/>
                <a:sym typeface="Noto Sans Bold Italics"/>
              </a:rPr>
              <a:t> tuổi hai mươi</a:t>
            </a:r>
            <a:r>
              <a:rPr lang="en-US" sz="5199" b="1" dirty="0">
                <a:solidFill>
                  <a:srgbClr val="FAFAFA"/>
                </a:solidFill>
                <a:latin typeface="Noto Sans Bold"/>
                <a:ea typeface="Noto Sans Bold"/>
                <a:cs typeface="Noto Sans Bold"/>
                <a:sym typeface="Noto Sans Bold"/>
              </a:rPr>
              <a:t>)</a:t>
            </a:r>
          </a:p>
        </p:txBody>
      </p:sp>
      <p:sp>
        <p:nvSpPr>
          <p:cNvPr id="15" name="TextBox 15"/>
          <p:cNvSpPr txBox="1"/>
          <p:nvPr/>
        </p:nvSpPr>
        <p:spPr>
          <a:xfrm>
            <a:off x="8343974" y="7323997"/>
            <a:ext cx="8750260" cy="1256754"/>
          </a:xfrm>
          <a:prstGeom prst="rect">
            <a:avLst/>
          </a:prstGeom>
        </p:spPr>
        <p:txBody>
          <a:bodyPr wrap="square" lIns="0" tIns="0" rIns="0" bIns="0" rtlCol="0" anchor="t">
            <a:spAutoFit/>
          </a:bodyPr>
          <a:lstStyle/>
          <a:p>
            <a:pPr algn="ctr">
              <a:lnSpc>
                <a:spcPts val="9800"/>
              </a:lnSpc>
            </a:pPr>
            <a:r>
              <a:rPr lang="en-US" sz="7000" b="1" i="1" dirty="0">
                <a:solidFill>
                  <a:srgbClr val="FAFAFA"/>
                </a:solidFill>
                <a:latin typeface="Noto Sans Bold Italics"/>
                <a:ea typeface="Noto Sans Bold Italics"/>
                <a:cs typeface="Noto Sans Bold Italics"/>
                <a:sym typeface="Noto Sans Bold Italics"/>
              </a:rPr>
              <a:t>_</a:t>
            </a:r>
            <a:r>
              <a:rPr lang="en-US" sz="7000" b="1" i="1" dirty="0" err="1">
                <a:solidFill>
                  <a:srgbClr val="FAFAFA"/>
                </a:solidFill>
                <a:latin typeface="Noto Sans Bold Italics"/>
                <a:ea typeface="Noto Sans Bold Italics"/>
                <a:cs typeface="Noto Sans Bold Italics"/>
                <a:sym typeface="Noto Sans Bold Italics"/>
              </a:rPr>
              <a:t>Nguyễn</a:t>
            </a:r>
            <a:r>
              <a:rPr lang="en-US" sz="7000" b="1" i="1" dirty="0">
                <a:solidFill>
                  <a:srgbClr val="FAFAFA"/>
                </a:solidFill>
                <a:latin typeface="Noto Sans Bold Italics"/>
                <a:ea typeface="Noto Sans Bold Italics"/>
                <a:cs typeface="Noto Sans Bold Italics"/>
                <a:sym typeface="Noto Sans Bold Italics"/>
              </a:rPr>
              <a:t> Văn Thạc_</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5536756" y="-1892337"/>
            <a:ext cx="96949" cy="7746011"/>
            <a:chOff x="0" y="0"/>
            <a:chExt cx="25534" cy="2040102"/>
          </a:xfrm>
        </p:grpSpPr>
        <p:sp>
          <p:nvSpPr>
            <p:cNvPr id="3" name="Freeform 3"/>
            <p:cNvSpPr/>
            <p:nvPr/>
          </p:nvSpPr>
          <p:spPr>
            <a:xfrm>
              <a:off x="0" y="0"/>
              <a:ext cx="25534" cy="2040102"/>
            </a:xfrm>
            <a:custGeom>
              <a:avLst/>
              <a:gdLst/>
              <a:ahLst/>
              <a:cxnLst/>
              <a:rect l="l" t="t" r="r" b="b"/>
              <a:pathLst>
                <a:path w="25534" h="2040102">
                  <a:moveTo>
                    <a:pt x="0" y="0"/>
                  </a:moveTo>
                  <a:lnTo>
                    <a:pt x="25534" y="0"/>
                  </a:lnTo>
                  <a:lnTo>
                    <a:pt x="25534" y="2040102"/>
                  </a:lnTo>
                  <a:lnTo>
                    <a:pt x="0" y="2040102"/>
                  </a:lnTo>
                  <a:close/>
                </a:path>
              </a:pathLst>
            </a:custGeom>
            <a:solidFill>
              <a:srgbClr val="FAFAFA"/>
            </a:solidFill>
          </p:spPr>
        </p:sp>
        <p:sp>
          <p:nvSpPr>
            <p:cNvPr id="4" name="TextBox 4"/>
            <p:cNvSpPr txBox="1"/>
            <p:nvPr/>
          </p:nvSpPr>
          <p:spPr>
            <a:xfrm>
              <a:off x="0" y="-38100"/>
              <a:ext cx="25534" cy="2078202"/>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8009086" y="7633478"/>
            <a:ext cx="278914" cy="1624822"/>
            <a:chOff x="0" y="0"/>
            <a:chExt cx="73459" cy="427937"/>
          </a:xfrm>
        </p:grpSpPr>
        <p:sp>
          <p:nvSpPr>
            <p:cNvPr id="6" name="Freeform 6"/>
            <p:cNvSpPr/>
            <p:nvPr/>
          </p:nvSpPr>
          <p:spPr>
            <a:xfrm>
              <a:off x="0" y="0"/>
              <a:ext cx="73459" cy="427937"/>
            </a:xfrm>
            <a:custGeom>
              <a:avLst/>
              <a:gdLst/>
              <a:ahLst/>
              <a:cxnLst/>
              <a:rect l="l" t="t" r="r" b="b"/>
              <a:pathLst>
                <a:path w="73459" h="427937">
                  <a:moveTo>
                    <a:pt x="0" y="0"/>
                  </a:moveTo>
                  <a:lnTo>
                    <a:pt x="73459" y="0"/>
                  </a:lnTo>
                  <a:lnTo>
                    <a:pt x="73459" y="427937"/>
                  </a:lnTo>
                  <a:lnTo>
                    <a:pt x="0" y="427937"/>
                  </a:lnTo>
                  <a:close/>
                </a:path>
              </a:pathLst>
            </a:custGeom>
            <a:solidFill>
              <a:srgbClr val="FAFAFA"/>
            </a:solidFill>
          </p:spPr>
        </p:sp>
        <p:sp>
          <p:nvSpPr>
            <p:cNvPr id="7" name="TextBox 7"/>
            <p:cNvSpPr txBox="1"/>
            <p:nvPr/>
          </p:nvSpPr>
          <p:spPr>
            <a:xfrm>
              <a:off x="0" y="-38100"/>
              <a:ext cx="73459" cy="466037"/>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287058" y="0"/>
            <a:ext cx="5000942" cy="5000942"/>
            <a:chOff x="0" y="0"/>
            <a:chExt cx="1317121" cy="1317121"/>
          </a:xfrm>
        </p:grpSpPr>
        <p:sp>
          <p:nvSpPr>
            <p:cNvPr id="9" name="Freeform 9"/>
            <p:cNvSpPr/>
            <p:nvPr/>
          </p:nvSpPr>
          <p:spPr>
            <a:xfrm>
              <a:off x="0" y="0"/>
              <a:ext cx="1317121" cy="1317121"/>
            </a:xfrm>
            <a:custGeom>
              <a:avLst/>
              <a:gdLst/>
              <a:ahLst/>
              <a:cxnLst/>
              <a:rect l="l" t="t" r="r" b="b"/>
              <a:pathLst>
                <a:path w="1317121" h="1317121">
                  <a:moveTo>
                    <a:pt x="0" y="0"/>
                  </a:moveTo>
                  <a:lnTo>
                    <a:pt x="1317121" y="0"/>
                  </a:lnTo>
                  <a:lnTo>
                    <a:pt x="1317121" y="1317121"/>
                  </a:lnTo>
                  <a:lnTo>
                    <a:pt x="0" y="1317121"/>
                  </a:lnTo>
                  <a:close/>
                </a:path>
              </a:pathLst>
            </a:custGeom>
            <a:solidFill>
              <a:srgbClr val="FAFAFA"/>
            </a:solidFill>
          </p:spPr>
        </p:sp>
        <p:sp>
          <p:nvSpPr>
            <p:cNvPr id="10" name="TextBox 10"/>
            <p:cNvSpPr txBox="1"/>
            <p:nvPr/>
          </p:nvSpPr>
          <p:spPr>
            <a:xfrm>
              <a:off x="0" y="-38100"/>
              <a:ext cx="1317121" cy="1355221"/>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12" name="Group 12"/>
          <p:cNvGrpSpPr/>
          <p:nvPr/>
        </p:nvGrpSpPr>
        <p:grpSpPr>
          <a:xfrm>
            <a:off x="12520989" y="797067"/>
            <a:ext cx="5246360" cy="5246370"/>
            <a:chOff x="0" y="0"/>
            <a:chExt cx="6350000" cy="6350013"/>
          </a:xfrm>
        </p:grpSpPr>
        <p:sp>
          <p:nvSpPr>
            <p:cNvPr id="13" name="Freeform 13"/>
            <p:cNvSpPr/>
            <p:nvPr/>
          </p:nvSpPr>
          <p:spPr>
            <a:xfrm>
              <a:off x="-13" y="0"/>
              <a:ext cx="6350013" cy="6350012"/>
            </a:xfrm>
            <a:custGeom>
              <a:avLst/>
              <a:gdLst/>
              <a:ahLst/>
              <a:cxnLst/>
              <a:rect l="l" t="t" r="r" b="b"/>
              <a:pathLst>
                <a:path w="6350013" h="6350012">
                  <a:moveTo>
                    <a:pt x="6350013" y="5248554"/>
                  </a:moveTo>
                  <a:lnTo>
                    <a:pt x="6350013" y="1097458"/>
                  </a:lnTo>
                  <a:cubicBezTo>
                    <a:pt x="5743080" y="1097432"/>
                    <a:pt x="5250841" y="606450"/>
                    <a:pt x="5248682" y="0"/>
                  </a:cubicBezTo>
                  <a:lnTo>
                    <a:pt x="1152322" y="0"/>
                  </a:lnTo>
                  <a:cubicBezTo>
                    <a:pt x="1150163" y="606450"/>
                    <a:pt x="657924" y="1097458"/>
                    <a:pt x="50991" y="1097458"/>
                  </a:cubicBezTo>
                  <a:cubicBezTo>
                    <a:pt x="33909" y="1097458"/>
                    <a:pt x="16904" y="1096950"/>
                    <a:pt x="0" y="1096162"/>
                  </a:cubicBezTo>
                  <a:lnTo>
                    <a:pt x="0" y="5248554"/>
                  </a:lnTo>
                  <a:lnTo>
                    <a:pt x="38" y="5248554"/>
                  </a:lnTo>
                  <a:cubicBezTo>
                    <a:pt x="608305" y="5248554"/>
                    <a:pt x="1101459" y="5741670"/>
                    <a:pt x="1101459" y="6350012"/>
                  </a:cubicBezTo>
                  <a:lnTo>
                    <a:pt x="5248580" y="6350012"/>
                  </a:lnTo>
                  <a:cubicBezTo>
                    <a:pt x="5248593" y="5741708"/>
                    <a:pt x="5741709" y="5248605"/>
                    <a:pt x="6350013" y="5248554"/>
                  </a:cubicBezTo>
                  <a:close/>
                </a:path>
              </a:pathLst>
            </a:custGeom>
            <a:blipFill>
              <a:blip r:embed="rId4"/>
              <a:stretch>
                <a:fillRect t="-3633" b="-3633"/>
              </a:stretch>
            </a:blipFill>
          </p:spPr>
        </p:sp>
      </p:grpSp>
      <p:sp>
        <p:nvSpPr>
          <p:cNvPr id="14" name="TextBox 14"/>
          <p:cNvSpPr txBox="1"/>
          <p:nvPr/>
        </p:nvSpPr>
        <p:spPr>
          <a:xfrm>
            <a:off x="311730" y="3720908"/>
            <a:ext cx="12209259" cy="4582630"/>
          </a:xfrm>
          <a:prstGeom prst="rect">
            <a:avLst/>
          </a:prstGeom>
        </p:spPr>
        <p:txBody>
          <a:bodyPr lIns="0" tIns="0" rIns="0" bIns="0" rtlCol="0" anchor="t">
            <a:spAutoFit/>
          </a:bodyPr>
          <a:lstStyle/>
          <a:p>
            <a:pPr marL="1122679" lvl="1" indent="-561340" algn="l">
              <a:lnSpc>
                <a:spcPts val="7279"/>
              </a:lnSpc>
              <a:buFont typeface="Arial"/>
              <a:buChar char="•"/>
            </a:pPr>
            <a:r>
              <a:rPr lang="en-US" sz="5199" b="1" dirty="0">
                <a:solidFill>
                  <a:srgbClr val="FAFAFA"/>
                </a:solidFill>
                <a:latin typeface="Noto Sans Bold"/>
                <a:ea typeface="Noto Sans Bold"/>
                <a:cs typeface="Noto Sans Bold"/>
                <a:sym typeface="Noto Sans Bold"/>
              </a:rPr>
              <a:t>Quê ở làng Bưởi, Tây Hồ, Hà Nội.</a:t>
            </a:r>
          </a:p>
          <a:p>
            <a:pPr marL="1122679" lvl="1" indent="-561340" algn="l">
              <a:lnSpc>
                <a:spcPts val="7279"/>
              </a:lnSpc>
              <a:buFont typeface="Arial"/>
              <a:buChar char="•"/>
            </a:pPr>
            <a:r>
              <a:rPr lang="en-US" sz="5199" b="1" dirty="0">
                <a:solidFill>
                  <a:srgbClr val="FAFAFA"/>
                </a:solidFill>
                <a:latin typeface="Noto Sans Bold"/>
                <a:ea typeface="Noto Sans Bold"/>
                <a:cs typeface="Noto Sans Bold"/>
                <a:sym typeface="Noto Sans Bold"/>
              </a:rPr>
              <a:t>Năm 1971, khi đang là sinh viên khoa Toán – Cơ, trường Đại học Tổng hợp Hà Nội ông gác bút nghiên để nhập ngũ.</a:t>
            </a:r>
          </a:p>
        </p:txBody>
      </p:sp>
      <p:sp>
        <p:nvSpPr>
          <p:cNvPr id="15" name="Freeform 15"/>
          <p:cNvSpPr/>
          <p:nvPr/>
        </p:nvSpPr>
        <p:spPr>
          <a:xfrm>
            <a:off x="11317208" y="7218259"/>
            <a:ext cx="5404273" cy="2709173"/>
          </a:xfrm>
          <a:custGeom>
            <a:avLst/>
            <a:gdLst/>
            <a:ahLst/>
            <a:cxnLst/>
            <a:rect l="l" t="t" r="r" b="b"/>
            <a:pathLst>
              <a:path w="5404273" h="2709173">
                <a:moveTo>
                  <a:pt x="0" y="0"/>
                </a:moveTo>
                <a:lnTo>
                  <a:pt x="5404273" y="0"/>
                </a:lnTo>
                <a:lnTo>
                  <a:pt x="5404273" y="2709174"/>
                </a:lnTo>
                <a:lnTo>
                  <a:pt x="0" y="27091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TextBox 16"/>
          <p:cNvSpPr txBox="1"/>
          <p:nvPr/>
        </p:nvSpPr>
        <p:spPr>
          <a:xfrm>
            <a:off x="1028700" y="981044"/>
            <a:ext cx="8771299" cy="1000125"/>
          </a:xfrm>
          <a:prstGeom prst="rect">
            <a:avLst/>
          </a:prstGeom>
        </p:spPr>
        <p:txBody>
          <a:bodyPr lIns="0" tIns="0" rIns="0" bIns="0" rtlCol="0" anchor="t">
            <a:spAutoFit/>
          </a:bodyPr>
          <a:lstStyle/>
          <a:p>
            <a:pPr algn="l">
              <a:lnSpc>
                <a:spcPts val="7500"/>
              </a:lnSpc>
            </a:pPr>
            <a:r>
              <a:rPr lang="en-US" sz="7500" b="1" spc="-150" dirty="0">
                <a:solidFill>
                  <a:srgbClr val="FFDE59"/>
                </a:solidFill>
                <a:latin typeface="TT Hoves Bold"/>
                <a:ea typeface="TT Hoves Bold"/>
                <a:cs typeface="TT Hoves Bold"/>
                <a:sym typeface="TT Hoves Bold"/>
              </a:rPr>
              <a:t>I. TÌM HIỂU CHUNG</a:t>
            </a:r>
          </a:p>
        </p:txBody>
      </p:sp>
      <p:sp>
        <p:nvSpPr>
          <p:cNvPr id="17" name="TextBox 17"/>
          <p:cNvSpPr txBox="1"/>
          <p:nvPr/>
        </p:nvSpPr>
        <p:spPr>
          <a:xfrm>
            <a:off x="804454" y="2405221"/>
            <a:ext cx="10032607" cy="874214"/>
          </a:xfrm>
          <a:prstGeom prst="rect">
            <a:avLst/>
          </a:prstGeom>
        </p:spPr>
        <p:txBody>
          <a:bodyPr lIns="0" tIns="0" rIns="0" bIns="0" rtlCol="0" anchor="t">
            <a:spAutoFit/>
          </a:bodyPr>
          <a:lstStyle/>
          <a:p>
            <a:pPr marL="1122679" lvl="1" indent="-561340" algn="l">
              <a:lnSpc>
                <a:spcPts val="7279"/>
              </a:lnSpc>
              <a:buAutoNum type="arabicPeriod"/>
            </a:pPr>
            <a:r>
              <a:rPr lang="en-US" sz="5199" b="1" dirty="0">
                <a:solidFill>
                  <a:srgbClr val="E0FECA"/>
                </a:solidFill>
                <a:latin typeface="Noto Sans Bold"/>
                <a:ea typeface="Noto Sans Bold"/>
                <a:cs typeface="Noto Sans Bold"/>
                <a:sym typeface="Noto Sans Bold"/>
              </a:rPr>
              <a:t>Tác giả: </a:t>
            </a:r>
            <a:r>
              <a:rPr lang="en-US" sz="5199" b="1" dirty="0" err="1">
                <a:solidFill>
                  <a:srgbClr val="FFFF00"/>
                </a:solidFill>
                <a:latin typeface="Noto Sans Bold"/>
                <a:ea typeface="Noto Sans Bold"/>
                <a:cs typeface="Noto Sans Bold"/>
                <a:sym typeface="Noto Sans Bold"/>
              </a:rPr>
              <a:t>Nguyễn</a:t>
            </a:r>
            <a:r>
              <a:rPr lang="en-US" sz="5199" b="1" dirty="0">
                <a:solidFill>
                  <a:srgbClr val="FFFF00"/>
                </a:solidFill>
                <a:latin typeface="Noto Sans Bold"/>
                <a:ea typeface="Noto Sans Bold"/>
                <a:cs typeface="Noto Sans Bold"/>
                <a:sym typeface="Noto Sans Bold"/>
              </a:rPr>
              <a:t> Văn Thạc </a:t>
            </a:r>
          </a:p>
        </p:txBody>
      </p:sp>
      <p:sp>
        <p:nvSpPr>
          <p:cNvPr id="18" name="TextBox 18"/>
          <p:cNvSpPr txBox="1"/>
          <p:nvPr/>
        </p:nvSpPr>
        <p:spPr>
          <a:xfrm>
            <a:off x="12520989" y="5948187"/>
            <a:ext cx="5246360" cy="887062"/>
          </a:xfrm>
          <a:prstGeom prst="rect">
            <a:avLst/>
          </a:prstGeom>
        </p:spPr>
        <p:txBody>
          <a:bodyPr lIns="0" tIns="0" rIns="0" bIns="0" rtlCol="0" anchor="t">
            <a:spAutoFit/>
          </a:bodyPr>
          <a:lstStyle/>
          <a:p>
            <a:pPr algn="ctr">
              <a:lnSpc>
                <a:spcPts val="7279"/>
              </a:lnSpc>
            </a:pPr>
            <a:r>
              <a:rPr lang="en-US" sz="5199" b="1" dirty="0">
                <a:solidFill>
                  <a:srgbClr val="FFFF00"/>
                </a:solidFill>
                <a:latin typeface="Noto Sans Bold"/>
                <a:ea typeface="Noto Sans Bold"/>
                <a:cs typeface="Noto Sans Bold"/>
                <a:sym typeface="Noto Sans Bold"/>
              </a:rPr>
              <a:t>1952 - 1972</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grpSp>
        <p:nvGrpSpPr>
          <p:cNvPr id="2" name="Group 2"/>
          <p:cNvGrpSpPr/>
          <p:nvPr/>
        </p:nvGrpSpPr>
        <p:grpSpPr>
          <a:xfrm>
            <a:off x="0" y="7505081"/>
            <a:ext cx="2781919" cy="2781919"/>
            <a:chOff x="0" y="0"/>
            <a:chExt cx="732687" cy="732687"/>
          </a:xfrm>
        </p:grpSpPr>
        <p:sp>
          <p:nvSpPr>
            <p:cNvPr id="3" name="Freeform 3"/>
            <p:cNvSpPr/>
            <p:nvPr/>
          </p:nvSpPr>
          <p:spPr>
            <a:xfrm>
              <a:off x="0" y="0"/>
              <a:ext cx="732687" cy="732687"/>
            </a:xfrm>
            <a:custGeom>
              <a:avLst/>
              <a:gdLst/>
              <a:ahLst/>
              <a:cxnLst/>
              <a:rect l="l" t="t" r="r" b="b"/>
              <a:pathLst>
                <a:path w="732687" h="732687">
                  <a:moveTo>
                    <a:pt x="0" y="0"/>
                  </a:moveTo>
                  <a:lnTo>
                    <a:pt x="732687" y="0"/>
                  </a:lnTo>
                  <a:lnTo>
                    <a:pt x="732687" y="732687"/>
                  </a:lnTo>
                  <a:lnTo>
                    <a:pt x="0" y="732687"/>
                  </a:lnTo>
                  <a:close/>
                </a:path>
              </a:pathLst>
            </a:custGeom>
            <a:solidFill>
              <a:srgbClr val="FAFAFA"/>
            </a:solidFill>
          </p:spPr>
        </p:sp>
        <p:sp>
          <p:nvSpPr>
            <p:cNvPr id="4" name="TextBox 4"/>
            <p:cNvSpPr txBox="1"/>
            <p:nvPr/>
          </p:nvSpPr>
          <p:spPr>
            <a:xfrm>
              <a:off x="0" y="-38100"/>
              <a:ext cx="732687" cy="77078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028700" y="4257358"/>
            <a:ext cx="5000942" cy="5000942"/>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24123" r="-24123"/>
              </a:stretch>
            </a:blipFill>
          </p:spPr>
        </p:sp>
      </p:grpSp>
      <p:sp>
        <p:nvSpPr>
          <p:cNvPr id="7" name="Freeform 7"/>
          <p:cNvSpPr/>
          <p:nvPr/>
        </p:nvSpPr>
        <p:spPr>
          <a:xfrm>
            <a:off x="5571833" y="3899121"/>
            <a:ext cx="915619" cy="716472"/>
          </a:xfrm>
          <a:custGeom>
            <a:avLst/>
            <a:gdLst/>
            <a:ahLst/>
            <a:cxnLst/>
            <a:rect l="l" t="t" r="r" b="b"/>
            <a:pathLst>
              <a:path w="915619" h="716472">
                <a:moveTo>
                  <a:pt x="0" y="0"/>
                </a:moveTo>
                <a:lnTo>
                  <a:pt x="915619" y="0"/>
                </a:lnTo>
                <a:lnTo>
                  <a:pt x="915619" y="716473"/>
                </a:lnTo>
                <a:lnTo>
                  <a:pt x="0" y="71647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0590742" y="9589725"/>
            <a:ext cx="3424450" cy="359567"/>
          </a:xfrm>
          <a:custGeom>
            <a:avLst/>
            <a:gdLst/>
            <a:ahLst/>
            <a:cxnLst/>
            <a:rect l="l" t="t" r="r" b="b"/>
            <a:pathLst>
              <a:path w="3424450" h="359567">
                <a:moveTo>
                  <a:pt x="0" y="0"/>
                </a:moveTo>
                <a:lnTo>
                  <a:pt x="3424451" y="0"/>
                </a:lnTo>
                <a:lnTo>
                  <a:pt x="3424451" y="359567"/>
                </a:lnTo>
                <a:lnTo>
                  <a:pt x="0" y="359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6029642" y="3389519"/>
            <a:ext cx="11545250" cy="5506522"/>
          </a:xfrm>
          <a:prstGeom prst="rect">
            <a:avLst/>
          </a:prstGeom>
        </p:spPr>
        <p:txBody>
          <a:bodyPr lIns="0" tIns="0" rIns="0" bIns="0" rtlCol="0" anchor="t">
            <a:spAutoFit/>
          </a:bodyPr>
          <a:lstStyle/>
          <a:p>
            <a:pPr marL="1122679" lvl="1" indent="-561340" algn="l">
              <a:lnSpc>
                <a:spcPts val="7279"/>
              </a:lnSpc>
              <a:buFont typeface="Arial"/>
              <a:buChar char="•"/>
            </a:pPr>
            <a:r>
              <a:rPr lang="en-US" sz="5199" b="1" dirty="0">
                <a:solidFill>
                  <a:srgbClr val="FAFAFA"/>
                </a:solidFill>
                <a:latin typeface="Noto Sans Bold"/>
                <a:ea typeface="Noto Sans Bold"/>
                <a:cs typeface="Noto Sans Bold"/>
                <a:sym typeface="Noto Sans Bold"/>
              </a:rPr>
              <a:t>Thể loại: </a:t>
            </a:r>
            <a:r>
              <a:rPr lang="en-US" sz="5199" dirty="0">
                <a:solidFill>
                  <a:srgbClr val="FAFAFA"/>
                </a:solidFill>
                <a:latin typeface="Noto Sans"/>
                <a:ea typeface="Noto Sans"/>
                <a:cs typeface="Noto Sans"/>
                <a:sym typeface="Noto Sans"/>
              </a:rPr>
              <a:t>nhật kí</a:t>
            </a:r>
          </a:p>
          <a:p>
            <a:pPr marL="1122679" lvl="1" indent="-561340" algn="l">
              <a:lnSpc>
                <a:spcPts val="7279"/>
              </a:lnSpc>
              <a:buFont typeface="Arial"/>
              <a:buChar char="•"/>
            </a:pPr>
            <a:r>
              <a:rPr lang="en-US" sz="5199" b="1" dirty="0">
                <a:solidFill>
                  <a:srgbClr val="FAFAFA"/>
                </a:solidFill>
                <a:latin typeface="Noto Sans Bold"/>
                <a:ea typeface="Noto Sans Bold"/>
                <a:cs typeface="Noto Sans Bold"/>
                <a:sym typeface="Noto Sans Bold"/>
              </a:rPr>
              <a:t>PTBĐ: </a:t>
            </a:r>
            <a:r>
              <a:rPr lang="en-US" sz="5199" dirty="0">
                <a:solidFill>
                  <a:srgbClr val="FAFAFA"/>
                </a:solidFill>
                <a:latin typeface="Noto Sans"/>
                <a:ea typeface="Noto Sans"/>
                <a:cs typeface="Noto Sans"/>
                <a:sym typeface="Noto Sans"/>
              </a:rPr>
              <a:t>Tự sự</a:t>
            </a:r>
          </a:p>
          <a:p>
            <a:pPr marL="1122679" lvl="1" indent="-561340" algn="l">
              <a:lnSpc>
                <a:spcPts val="7279"/>
              </a:lnSpc>
              <a:buFont typeface="Arial"/>
              <a:buChar char="•"/>
            </a:pPr>
            <a:r>
              <a:rPr lang="en-US" sz="5199" b="1" dirty="0">
                <a:solidFill>
                  <a:srgbClr val="FAFAFA"/>
                </a:solidFill>
                <a:latin typeface="Noto Sans Bold"/>
                <a:ea typeface="Noto Sans Bold"/>
                <a:cs typeface="Noto Sans Bold"/>
                <a:sym typeface="Noto Sans Bold"/>
              </a:rPr>
              <a:t>Xuất xứ: </a:t>
            </a:r>
            <a:r>
              <a:rPr lang="en-US" sz="5199" dirty="0">
                <a:solidFill>
                  <a:srgbClr val="FAFAFA"/>
                </a:solidFill>
                <a:latin typeface="Noto Sans"/>
                <a:ea typeface="Noto Sans"/>
                <a:cs typeface="Noto Sans"/>
                <a:sym typeface="Noto Sans"/>
              </a:rPr>
              <a:t>In trong </a:t>
            </a:r>
            <a:r>
              <a:rPr lang="en-US" sz="5199" i="1" dirty="0">
                <a:solidFill>
                  <a:srgbClr val="FAFAFA"/>
                </a:solidFill>
                <a:latin typeface="Noto Sans Italics"/>
                <a:ea typeface="Noto Sans Italics"/>
                <a:cs typeface="Noto Sans Italics"/>
                <a:sym typeface="Noto Sans Italics"/>
              </a:rPr>
              <a:t>Mãi </a:t>
            </a:r>
            <a:r>
              <a:rPr lang="en-US" sz="5199" i="1" dirty="0" err="1">
                <a:solidFill>
                  <a:srgbClr val="FAFAFA"/>
                </a:solidFill>
                <a:latin typeface="Noto Sans Italics"/>
                <a:ea typeface="Noto Sans Italics"/>
                <a:cs typeface="Noto Sans Italics"/>
                <a:sym typeface="Noto Sans Italics"/>
              </a:rPr>
              <a:t>mãi</a:t>
            </a:r>
            <a:r>
              <a:rPr lang="en-US" sz="5199" i="1" dirty="0">
                <a:solidFill>
                  <a:srgbClr val="FAFAFA"/>
                </a:solidFill>
                <a:latin typeface="Noto Sans Italics"/>
                <a:ea typeface="Noto Sans Italics"/>
                <a:cs typeface="Noto Sans Italics"/>
                <a:sym typeface="Noto Sans Italics"/>
              </a:rPr>
              <a:t> tuổi 20</a:t>
            </a:r>
            <a:r>
              <a:rPr lang="en-US" sz="5199" dirty="0">
                <a:solidFill>
                  <a:srgbClr val="FAFAFA"/>
                </a:solidFill>
                <a:latin typeface="Noto Sans"/>
                <a:ea typeface="Noto Sans"/>
                <a:cs typeface="Noto Sans"/>
                <a:sym typeface="Noto Sans"/>
              </a:rPr>
              <a:t>, </a:t>
            </a:r>
            <a:r>
              <a:rPr lang="en-US" sz="5199" dirty="0" err="1">
                <a:solidFill>
                  <a:srgbClr val="FAFAFA"/>
                </a:solidFill>
                <a:latin typeface="Noto Sans"/>
                <a:ea typeface="Noto Sans"/>
                <a:cs typeface="Noto Sans"/>
                <a:sym typeface="Noto Sans"/>
              </a:rPr>
              <a:t>Nguyễn</a:t>
            </a:r>
            <a:r>
              <a:rPr lang="en-US" sz="5199" dirty="0">
                <a:solidFill>
                  <a:srgbClr val="FAFAFA"/>
                </a:solidFill>
                <a:latin typeface="Noto Sans"/>
                <a:ea typeface="Noto Sans"/>
                <a:cs typeface="Noto Sans"/>
                <a:sym typeface="Noto Sans"/>
              </a:rPr>
              <a:t> Văn Thạc, tái bản lần thứ 11, NXB Thanh Niên, 2011, tr.39 – 41; tr.214 – 218.</a:t>
            </a:r>
          </a:p>
        </p:txBody>
      </p:sp>
      <p:sp>
        <p:nvSpPr>
          <p:cNvPr id="11" name="Freeform 11"/>
          <p:cNvSpPr/>
          <p:nvPr/>
        </p:nvSpPr>
        <p:spPr>
          <a:xfrm>
            <a:off x="14748793" y="179784"/>
            <a:ext cx="3217025" cy="4114800"/>
          </a:xfrm>
          <a:custGeom>
            <a:avLst/>
            <a:gdLst/>
            <a:ahLst/>
            <a:cxnLst/>
            <a:rect l="l" t="t" r="r" b="b"/>
            <a:pathLst>
              <a:path w="3217025" h="4114800">
                <a:moveTo>
                  <a:pt x="0" y="0"/>
                </a:moveTo>
                <a:lnTo>
                  <a:pt x="3217026" y="0"/>
                </a:lnTo>
                <a:lnTo>
                  <a:pt x="3217026"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0183116" y="544253"/>
            <a:ext cx="4239703" cy="1913166"/>
          </a:xfrm>
          <a:custGeom>
            <a:avLst/>
            <a:gdLst/>
            <a:ahLst/>
            <a:cxnLst/>
            <a:rect l="l" t="t" r="r" b="b"/>
            <a:pathLst>
              <a:path w="4239703" h="1913166">
                <a:moveTo>
                  <a:pt x="0" y="0"/>
                </a:moveTo>
                <a:lnTo>
                  <a:pt x="4239703" y="0"/>
                </a:lnTo>
                <a:lnTo>
                  <a:pt x="4239703" y="1913166"/>
                </a:lnTo>
                <a:lnTo>
                  <a:pt x="0" y="1913166"/>
                </a:lnTo>
                <a:lnTo>
                  <a:pt x="0" y="0"/>
                </a:lnTo>
                <a:close/>
              </a:path>
            </a:pathLst>
          </a:custGeom>
          <a:blipFill>
            <a:blip r:embed="rId9"/>
            <a:stretch>
              <a:fillRect/>
            </a:stretch>
          </a:blipFill>
        </p:spPr>
      </p:sp>
      <p:sp>
        <p:nvSpPr>
          <p:cNvPr id="13" name="TextBox 13"/>
          <p:cNvSpPr txBox="1"/>
          <p:nvPr/>
        </p:nvSpPr>
        <p:spPr>
          <a:xfrm>
            <a:off x="1028700" y="981044"/>
            <a:ext cx="8771299" cy="1000125"/>
          </a:xfrm>
          <a:prstGeom prst="rect">
            <a:avLst/>
          </a:prstGeom>
        </p:spPr>
        <p:txBody>
          <a:bodyPr lIns="0" tIns="0" rIns="0" bIns="0" rtlCol="0" anchor="t">
            <a:spAutoFit/>
          </a:bodyPr>
          <a:lstStyle/>
          <a:p>
            <a:pPr algn="l">
              <a:lnSpc>
                <a:spcPts val="7500"/>
              </a:lnSpc>
            </a:pPr>
            <a:r>
              <a:rPr lang="en-US" sz="7500" b="1" spc="-150">
                <a:solidFill>
                  <a:srgbClr val="FFDE59"/>
                </a:solidFill>
                <a:latin typeface="TT Hoves Bold"/>
                <a:ea typeface="TT Hoves Bold"/>
                <a:cs typeface="TT Hoves Bold"/>
                <a:sym typeface="TT Hoves Bold"/>
              </a:rPr>
              <a:t>I. TÌM HIỂU CHUNG</a:t>
            </a:r>
          </a:p>
        </p:txBody>
      </p:sp>
      <p:sp>
        <p:nvSpPr>
          <p:cNvPr id="14" name="TextBox 14"/>
          <p:cNvSpPr txBox="1"/>
          <p:nvPr/>
        </p:nvSpPr>
        <p:spPr>
          <a:xfrm>
            <a:off x="1390960" y="2352644"/>
            <a:ext cx="13357834" cy="920115"/>
          </a:xfrm>
          <a:prstGeom prst="rect">
            <a:avLst/>
          </a:prstGeom>
        </p:spPr>
        <p:txBody>
          <a:bodyPr lIns="0" tIns="0" rIns="0" bIns="0" rtlCol="0" anchor="t">
            <a:spAutoFit/>
          </a:bodyPr>
          <a:lstStyle/>
          <a:p>
            <a:pPr algn="l">
              <a:lnSpc>
                <a:spcPts val="7559"/>
              </a:lnSpc>
            </a:pPr>
            <a:r>
              <a:rPr lang="en-US" sz="5399" b="1" dirty="0">
                <a:solidFill>
                  <a:srgbClr val="E0FECA"/>
                </a:solidFill>
                <a:latin typeface="Noto Sans Bold"/>
                <a:ea typeface="Noto Sans Bold"/>
                <a:cs typeface="Noto Sans Bold"/>
                <a:sym typeface="Noto Sans Bold"/>
              </a:rPr>
              <a:t>2. Văn bản: </a:t>
            </a:r>
            <a:r>
              <a:rPr lang="en-US" sz="5399" b="1" dirty="0">
                <a:solidFill>
                  <a:srgbClr val="FFFF00"/>
                </a:solidFill>
                <a:latin typeface="Noto Sans Bold"/>
                <a:ea typeface="Noto Sans Bold"/>
                <a:cs typeface="Noto Sans Bold"/>
                <a:sym typeface="Noto Sans Bold"/>
              </a:rPr>
              <a:t>Trên đường hành quân</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wipe(down)">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xEl>
                                              <p:pRg st="1" end="1"/>
                                            </p:txEl>
                                          </p:spTgt>
                                        </p:tgtEl>
                                        <p:attrNameLst>
                                          <p:attrName>style.visibility</p:attrName>
                                        </p:attrNameLst>
                                      </p:cBhvr>
                                      <p:to>
                                        <p:strVal val="visible"/>
                                      </p:to>
                                    </p:set>
                                    <p:animEffect transition="in" filter="wipe(down)">
                                      <p:cBhvr>
                                        <p:cTn id="39" dur="500"/>
                                        <p:tgtEl>
                                          <p:spTgt spid="1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xEl>
                                              <p:pRg st="2" end="2"/>
                                            </p:txEl>
                                          </p:spTgt>
                                        </p:tgtEl>
                                        <p:attrNameLst>
                                          <p:attrName>style.visibility</p:attrName>
                                        </p:attrNameLst>
                                      </p:cBhvr>
                                      <p:to>
                                        <p:strVal val="visible"/>
                                      </p:to>
                                    </p:set>
                                    <p:animEffect transition="in" filter="wipe(down)">
                                      <p:cBhvr>
                                        <p:cTn id="4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grpSp>
        <p:nvGrpSpPr>
          <p:cNvPr id="2" name="Group 2"/>
          <p:cNvGrpSpPr/>
          <p:nvPr/>
        </p:nvGrpSpPr>
        <p:grpSpPr>
          <a:xfrm>
            <a:off x="0" y="7505081"/>
            <a:ext cx="2781919" cy="2781919"/>
            <a:chOff x="0" y="0"/>
            <a:chExt cx="732687" cy="732687"/>
          </a:xfrm>
        </p:grpSpPr>
        <p:sp>
          <p:nvSpPr>
            <p:cNvPr id="3" name="Freeform 3"/>
            <p:cNvSpPr/>
            <p:nvPr/>
          </p:nvSpPr>
          <p:spPr>
            <a:xfrm>
              <a:off x="0" y="0"/>
              <a:ext cx="732687" cy="732687"/>
            </a:xfrm>
            <a:custGeom>
              <a:avLst/>
              <a:gdLst/>
              <a:ahLst/>
              <a:cxnLst/>
              <a:rect l="l" t="t" r="r" b="b"/>
              <a:pathLst>
                <a:path w="732687" h="732687">
                  <a:moveTo>
                    <a:pt x="0" y="0"/>
                  </a:moveTo>
                  <a:lnTo>
                    <a:pt x="732687" y="0"/>
                  </a:lnTo>
                  <a:lnTo>
                    <a:pt x="732687" y="732687"/>
                  </a:lnTo>
                  <a:lnTo>
                    <a:pt x="0" y="732687"/>
                  </a:lnTo>
                  <a:close/>
                </a:path>
              </a:pathLst>
            </a:custGeom>
            <a:solidFill>
              <a:srgbClr val="FAFAFA"/>
            </a:solidFill>
          </p:spPr>
        </p:sp>
        <p:sp>
          <p:nvSpPr>
            <p:cNvPr id="4" name="TextBox 4"/>
            <p:cNvSpPr txBox="1"/>
            <p:nvPr/>
          </p:nvSpPr>
          <p:spPr>
            <a:xfrm>
              <a:off x="0" y="-38100"/>
              <a:ext cx="732687" cy="770787"/>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70890" y="4083717"/>
            <a:ext cx="5000942" cy="5000942"/>
            <a:chOff x="0" y="0"/>
            <a:chExt cx="812800" cy="812800"/>
          </a:xfrm>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l="-24123" r="-24123"/>
              </a:stretch>
            </a:blipFill>
          </p:spPr>
        </p:sp>
      </p:grpSp>
      <p:sp>
        <p:nvSpPr>
          <p:cNvPr id="7" name="Freeform 7"/>
          <p:cNvSpPr/>
          <p:nvPr/>
        </p:nvSpPr>
        <p:spPr>
          <a:xfrm>
            <a:off x="5114023" y="3725481"/>
            <a:ext cx="915619" cy="716472"/>
          </a:xfrm>
          <a:custGeom>
            <a:avLst/>
            <a:gdLst/>
            <a:ahLst/>
            <a:cxnLst/>
            <a:rect l="l" t="t" r="r" b="b"/>
            <a:pathLst>
              <a:path w="915619" h="716472">
                <a:moveTo>
                  <a:pt x="0" y="0"/>
                </a:moveTo>
                <a:lnTo>
                  <a:pt x="915619" y="0"/>
                </a:lnTo>
                <a:lnTo>
                  <a:pt x="915619" y="716472"/>
                </a:lnTo>
                <a:lnTo>
                  <a:pt x="0" y="71647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8"/>
          <p:cNvSpPr/>
          <p:nvPr/>
        </p:nvSpPr>
        <p:spPr>
          <a:xfrm>
            <a:off x="10590742" y="9589725"/>
            <a:ext cx="3424450" cy="359567"/>
          </a:xfrm>
          <a:custGeom>
            <a:avLst/>
            <a:gdLst/>
            <a:ahLst/>
            <a:cxnLst/>
            <a:rect l="l" t="t" r="r" b="b"/>
            <a:pathLst>
              <a:path w="3424450" h="359567">
                <a:moveTo>
                  <a:pt x="0" y="0"/>
                </a:moveTo>
                <a:lnTo>
                  <a:pt x="3424451" y="0"/>
                </a:lnTo>
                <a:lnTo>
                  <a:pt x="3424451" y="359567"/>
                </a:lnTo>
                <a:lnTo>
                  <a:pt x="0" y="359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TextBox 10"/>
          <p:cNvSpPr txBox="1"/>
          <p:nvPr/>
        </p:nvSpPr>
        <p:spPr>
          <a:xfrm>
            <a:off x="6029642" y="3635905"/>
            <a:ext cx="11545250" cy="5441083"/>
          </a:xfrm>
          <a:prstGeom prst="rect">
            <a:avLst/>
          </a:prstGeom>
        </p:spPr>
        <p:txBody>
          <a:bodyPr lIns="0" tIns="0" rIns="0" bIns="0" rtlCol="0" anchor="t">
            <a:spAutoFit/>
          </a:bodyPr>
          <a:lstStyle/>
          <a:p>
            <a:pPr marL="949964" lvl="1" indent="-474982" algn="l">
              <a:lnSpc>
                <a:spcPts val="6160"/>
              </a:lnSpc>
              <a:buFont typeface="Arial"/>
              <a:buChar char="•"/>
            </a:pPr>
            <a:r>
              <a:rPr lang="en-US" sz="4400" b="1" dirty="0">
                <a:solidFill>
                  <a:srgbClr val="FAFAFA"/>
                </a:solidFill>
                <a:latin typeface="Noto Sans Bold"/>
                <a:ea typeface="Noto Sans Bold"/>
                <a:cs typeface="Noto Sans Bold"/>
                <a:sym typeface="Noto Sans Bold"/>
              </a:rPr>
              <a:t>Bố cục gồm 3 phần</a:t>
            </a:r>
          </a:p>
          <a:p>
            <a:pPr algn="l">
              <a:lnSpc>
                <a:spcPts val="6160"/>
              </a:lnSpc>
            </a:pPr>
            <a:r>
              <a:rPr lang="en-US" sz="4400" dirty="0">
                <a:solidFill>
                  <a:srgbClr val="FAFAFA"/>
                </a:solidFill>
                <a:latin typeface="Noto Sans"/>
                <a:ea typeface="Noto Sans"/>
                <a:cs typeface="Noto Sans"/>
                <a:sym typeface="Noto Sans"/>
              </a:rPr>
              <a:t>- Phần 1 (từ đầu đến mùa quả chín): anh nhập ngũ.</a:t>
            </a:r>
          </a:p>
          <a:p>
            <a:pPr algn="l">
              <a:lnSpc>
                <a:spcPts val="6160"/>
              </a:lnSpc>
            </a:pPr>
            <a:r>
              <a:rPr lang="en-US" sz="4400" dirty="0">
                <a:solidFill>
                  <a:srgbClr val="FAFAFA"/>
                </a:solidFill>
                <a:latin typeface="Noto Sans"/>
                <a:ea typeface="Noto Sans"/>
                <a:cs typeface="Noto Sans"/>
                <a:sym typeface="Noto Sans"/>
              </a:rPr>
              <a:t>- Phần 2 (tiếp theo đến dữ dội ấy): bối cảnh của cuộc hành quân dưới con mắt của anh.</a:t>
            </a:r>
          </a:p>
          <a:p>
            <a:pPr algn="l">
              <a:lnSpc>
                <a:spcPts val="6160"/>
              </a:lnSpc>
            </a:pPr>
            <a:r>
              <a:rPr lang="en-US" sz="4400" dirty="0">
                <a:solidFill>
                  <a:srgbClr val="FAFAFA"/>
                </a:solidFill>
                <a:latin typeface="Noto Sans"/>
                <a:ea typeface="Noto Sans"/>
                <a:cs typeface="Noto Sans"/>
                <a:sym typeface="Noto Sans"/>
              </a:rPr>
              <a:t>- Phần 3 (đoạn còn lại): những trải nghiệm đáng nhớ của anh khi hành quân.</a:t>
            </a:r>
          </a:p>
        </p:txBody>
      </p:sp>
      <p:sp>
        <p:nvSpPr>
          <p:cNvPr id="11" name="Freeform 11"/>
          <p:cNvSpPr/>
          <p:nvPr/>
        </p:nvSpPr>
        <p:spPr>
          <a:xfrm>
            <a:off x="13632937" y="17978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TextBox 12"/>
          <p:cNvSpPr txBox="1"/>
          <p:nvPr/>
        </p:nvSpPr>
        <p:spPr>
          <a:xfrm>
            <a:off x="1028700" y="981044"/>
            <a:ext cx="8771299" cy="1000125"/>
          </a:xfrm>
          <a:prstGeom prst="rect">
            <a:avLst/>
          </a:prstGeom>
        </p:spPr>
        <p:txBody>
          <a:bodyPr lIns="0" tIns="0" rIns="0" bIns="0" rtlCol="0" anchor="t">
            <a:spAutoFit/>
          </a:bodyPr>
          <a:lstStyle/>
          <a:p>
            <a:pPr algn="l">
              <a:lnSpc>
                <a:spcPts val="7500"/>
              </a:lnSpc>
            </a:pPr>
            <a:r>
              <a:rPr lang="en-US" sz="7500" b="1" spc="-150">
                <a:solidFill>
                  <a:srgbClr val="FFDE59"/>
                </a:solidFill>
                <a:latin typeface="TT Hoves Bold"/>
                <a:ea typeface="TT Hoves Bold"/>
                <a:cs typeface="TT Hoves Bold"/>
                <a:sym typeface="TT Hoves Bold"/>
              </a:rPr>
              <a:t>I. TÌM HIỂU CHUNG</a:t>
            </a:r>
          </a:p>
        </p:txBody>
      </p:sp>
      <p:sp>
        <p:nvSpPr>
          <p:cNvPr id="13" name="TextBox 13"/>
          <p:cNvSpPr txBox="1"/>
          <p:nvPr/>
        </p:nvSpPr>
        <p:spPr>
          <a:xfrm>
            <a:off x="1390960" y="2352644"/>
            <a:ext cx="13357834" cy="920115"/>
          </a:xfrm>
          <a:prstGeom prst="rect">
            <a:avLst/>
          </a:prstGeom>
        </p:spPr>
        <p:txBody>
          <a:bodyPr lIns="0" tIns="0" rIns="0" bIns="0" rtlCol="0" anchor="t">
            <a:spAutoFit/>
          </a:bodyPr>
          <a:lstStyle/>
          <a:p>
            <a:pPr algn="l">
              <a:lnSpc>
                <a:spcPts val="7559"/>
              </a:lnSpc>
            </a:pPr>
            <a:r>
              <a:rPr lang="en-US" sz="5399" b="1" dirty="0">
                <a:solidFill>
                  <a:srgbClr val="E0FECA"/>
                </a:solidFill>
                <a:latin typeface="Noto Sans Bold"/>
                <a:ea typeface="Noto Sans Bold"/>
                <a:cs typeface="Noto Sans Bold"/>
                <a:sym typeface="Noto Sans Bold"/>
              </a:rPr>
              <a:t>2. Văn bản: </a:t>
            </a:r>
            <a:r>
              <a:rPr lang="en-US" sz="5399" b="1" dirty="0">
                <a:solidFill>
                  <a:srgbClr val="FFFF00"/>
                </a:solidFill>
                <a:latin typeface="Noto Sans Bold"/>
                <a:ea typeface="Noto Sans Bold"/>
                <a:cs typeface="Noto Sans Bold"/>
                <a:sym typeface="Noto Sans Bold"/>
              </a:rPr>
              <a:t>Trên đường hành quân</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wipe(down)">
                                      <p:cBhvr>
                                        <p:cTn id="14" dur="500"/>
                                        <p:tgtEl>
                                          <p:spTgt spid="10">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wipe(down)">
                                      <p:cBhvr>
                                        <p:cTn id="20"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Freeform 2"/>
          <p:cNvSpPr/>
          <p:nvPr/>
        </p:nvSpPr>
        <p:spPr>
          <a:xfrm>
            <a:off x="14863550"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961353" y="2960425"/>
            <a:ext cx="13834850" cy="4431831"/>
          </a:xfrm>
          <a:prstGeom prst="rect">
            <a:avLst/>
          </a:prstGeom>
        </p:spPr>
        <p:txBody>
          <a:bodyPr lIns="0" tIns="0" rIns="0" bIns="0" rtlCol="0" anchor="t">
            <a:spAutoFit/>
          </a:bodyPr>
          <a:lstStyle/>
          <a:p>
            <a:pPr marL="1209041" lvl="1" indent="-604520" algn="l">
              <a:lnSpc>
                <a:spcPts val="7000"/>
              </a:lnSpc>
              <a:buFont typeface="Arial"/>
              <a:buChar char="•"/>
            </a:pPr>
            <a:r>
              <a:rPr lang="en-US" sz="5600" spc="-112" dirty="0">
                <a:solidFill>
                  <a:srgbClr val="FAFAFA"/>
                </a:solidFill>
                <a:latin typeface="TT Hoves"/>
                <a:ea typeface="TT Hoves"/>
                <a:cs typeface="TT Hoves"/>
                <a:sym typeface="TT Hoves"/>
              </a:rPr>
              <a:t>Những sự kiện được ghi chép liên tục hằng ngày, cẩn thận.</a:t>
            </a:r>
          </a:p>
          <a:p>
            <a:pPr marL="1209041" lvl="1" indent="-604520" algn="l">
              <a:lnSpc>
                <a:spcPts val="7000"/>
              </a:lnSpc>
              <a:buFont typeface="Arial"/>
              <a:buChar char="•"/>
            </a:pPr>
            <a:r>
              <a:rPr lang="en-US" sz="5600" spc="-112" dirty="0">
                <a:solidFill>
                  <a:srgbClr val="FAFAFA"/>
                </a:solidFill>
                <a:latin typeface="TT Hoves"/>
                <a:ea typeface="TT Hoves"/>
                <a:cs typeface="TT Hoves"/>
                <a:sym typeface="TT Hoves"/>
              </a:rPr>
              <a:t>Có đánh số ngày, tháng, năm có địa điểm cụ thể</a:t>
            </a:r>
          </a:p>
          <a:p>
            <a:pPr marL="1209041" lvl="1" indent="-604520" algn="l">
              <a:lnSpc>
                <a:spcPts val="7000"/>
              </a:lnSpc>
              <a:buFont typeface="Arial"/>
              <a:buChar char="•"/>
            </a:pPr>
            <a:r>
              <a:rPr lang="en-US" sz="5600" spc="-112" dirty="0">
                <a:solidFill>
                  <a:srgbClr val="FAFAFA"/>
                </a:solidFill>
                <a:latin typeface="TT Hoves"/>
                <a:ea typeface="TT Hoves"/>
                <a:cs typeface="TT Hoves"/>
                <a:sym typeface="TT Hoves"/>
              </a:rPr>
              <a:t>Yếu tố phi hư cấu</a:t>
            </a:r>
          </a:p>
        </p:txBody>
      </p:sp>
      <p:sp>
        <p:nvSpPr>
          <p:cNvPr id="4" name="Freeform 4"/>
          <p:cNvSpPr/>
          <p:nvPr/>
        </p:nvSpPr>
        <p:spPr>
          <a:xfrm>
            <a:off x="11509756" y="6239673"/>
            <a:ext cx="6240737" cy="3777886"/>
          </a:xfrm>
          <a:custGeom>
            <a:avLst/>
            <a:gdLst/>
            <a:ahLst/>
            <a:cxnLst/>
            <a:rect l="l" t="t" r="r" b="b"/>
            <a:pathLst>
              <a:path w="6240737" h="3777886">
                <a:moveTo>
                  <a:pt x="0" y="0"/>
                </a:moveTo>
                <a:lnTo>
                  <a:pt x="6240737" y="0"/>
                </a:lnTo>
                <a:lnTo>
                  <a:pt x="6240737" y="3777886"/>
                </a:lnTo>
                <a:lnTo>
                  <a:pt x="0" y="3777886"/>
                </a:lnTo>
                <a:lnTo>
                  <a:pt x="0" y="0"/>
                </a:lnTo>
                <a:close/>
              </a:path>
            </a:pathLst>
          </a:custGeom>
          <a:blipFill>
            <a:blip r:embed="rId4"/>
            <a:stretch>
              <a:fillRect t="-22097" b="-10187"/>
            </a:stretch>
          </a:blipFill>
        </p:spPr>
      </p:sp>
      <p:sp>
        <p:nvSpPr>
          <p:cNvPr id="5" name="Freeform 5"/>
          <p:cNvSpPr/>
          <p:nvPr/>
        </p:nvSpPr>
        <p:spPr>
          <a:xfrm>
            <a:off x="11146097" y="5912449"/>
            <a:ext cx="6252431" cy="3799220"/>
          </a:xfrm>
          <a:custGeom>
            <a:avLst/>
            <a:gdLst/>
            <a:ahLst/>
            <a:cxnLst/>
            <a:rect l="l" t="t" r="r" b="b"/>
            <a:pathLst>
              <a:path w="6252431" h="3799220">
                <a:moveTo>
                  <a:pt x="0" y="0"/>
                </a:moveTo>
                <a:lnTo>
                  <a:pt x="6252431" y="0"/>
                </a:lnTo>
                <a:lnTo>
                  <a:pt x="6252431" y="3799220"/>
                </a:lnTo>
                <a:lnTo>
                  <a:pt x="0" y="3799220"/>
                </a:lnTo>
                <a:lnTo>
                  <a:pt x="0" y="0"/>
                </a:lnTo>
                <a:close/>
              </a:path>
            </a:pathLst>
          </a:custGeom>
          <a:blipFill>
            <a:blip r:embed="rId5"/>
            <a:stretch>
              <a:fillRect/>
            </a:stretch>
          </a:blipFill>
        </p:spPr>
      </p:sp>
      <p:sp>
        <p:nvSpPr>
          <p:cNvPr id="6" name="Freeform 6"/>
          <p:cNvSpPr/>
          <p:nvPr/>
        </p:nvSpPr>
        <p:spPr>
          <a:xfrm>
            <a:off x="3207396" y="7911725"/>
            <a:ext cx="3861146" cy="1346575"/>
          </a:xfrm>
          <a:custGeom>
            <a:avLst/>
            <a:gdLst/>
            <a:ahLst/>
            <a:cxnLst/>
            <a:rect l="l" t="t" r="r" b="b"/>
            <a:pathLst>
              <a:path w="3861146" h="1346575">
                <a:moveTo>
                  <a:pt x="0" y="0"/>
                </a:moveTo>
                <a:lnTo>
                  <a:pt x="3861146" y="0"/>
                </a:lnTo>
                <a:lnTo>
                  <a:pt x="3861146" y="1346575"/>
                </a:lnTo>
                <a:lnTo>
                  <a:pt x="0" y="13465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TextBox 7"/>
          <p:cNvSpPr txBox="1"/>
          <p:nvPr/>
        </p:nvSpPr>
        <p:spPr>
          <a:xfrm>
            <a:off x="15174188" y="2743200"/>
            <a:ext cx="2803175" cy="2400300"/>
          </a:xfrm>
          <a:prstGeom prst="rect">
            <a:avLst/>
          </a:prstGeom>
        </p:spPr>
        <p:txBody>
          <a:bodyPr lIns="0" tIns="0" rIns="0" bIns="0" rtlCol="0" anchor="t">
            <a:spAutoFit/>
          </a:bodyPr>
          <a:lstStyle/>
          <a:p>
            <a:pPr algn="l">
              <a:lnSpc>
                <a:spcPts val="2100"/>
              </a:lnSpc>
              <a:spcBef>
                <a:spcPct val="0"/>
              </a:spcBef>
            </a:pPr>
            <a:r>
              <a:rPr lang="en-US" sz="1500">
                <a:solidFill>
                  <a:srgbClr val="727955"/>
                </a:solidFill>
                <a:latin typeface="Lato"/>
                <a:ea typeface="Lato"/>
                <a:cs typeface="Lato"/>
                <a:sym typeface="Lato"/>
              </a:rPr>
              <a:t>Lorem ipsum dolor sit amet, consectetur adipiscing elit. Maecenas massa tortor, malesuada vel interdum nec, aifringilla quis turpis. Morbi sodales massa et augue tincidunt, quis rutrum dui aliquet. Duis vitae laoreet magna. Nulla eleifend eu erat vel rhoncus.</a:t>
            </a:r>
          </a:p>
        </p:txBody>
      </p:sp>
      <p:sp>
        <p:nvSpPr>
          <p:cNvPr id="8" name="TextBox 8"/>
          <p:cNvSpPr txBox="1"/>
          <p:nvPr/>
        </p:nvSpPr>
        <p:spPr>
          <a:xfrm>
            <a:off x="450267" y="1811857"/>
            <a:ext cx="17259300" cy="857885"/>
          </a:xfrm>
          <a:prstGeom prst="rect">
            <a:avLst/>
          </a:prstGeom>
        </p:spPr>
        <p:txBody>
          <a:bodyPr lIns="0" tIns="0" rIns="0" bIns="0" rtlCol="0" anchor="t">
            <a:spAutoFit/>
          </a:bodyPr>
          <a:lstStyle/>
          <a:p>
            <a:pPr algn="ctr">
              <a:lnSpc>
                <a:spcPts val="6400"/>
              </a:lnSpc>
              <a:spcBef>
                <a:spcPct val="0"/>
              </a:spcBef>
            </a:pPr>
            <a:r>
              <a:rPr lang="en-US" sz="6400" b="1" spc="-128" dirty="0">
                <a:solidFill>
                  <a:srgbClr val="E0FECA"/>
                </a:solidFill>
                <a:latin typeface="TT Hoves Bold"/>
                <a:ea typeface="TT Hoves Bold"/>
                <a:cs typeface="TT Hoves Bold"/>
                <a:sym typeface="TT Hoves Bold"/>
              </a:rPr>
              <a:t>1.NHỮNG ĐẶC ĐIỂM CỦA THỂ LOẠI NHẬT KÍ</a:t>
            </a:r>
          </a:p>
        </p:txBody>
      </p:sp>
      <p:sp>
        <p:nvSpPr>
          <p:cNvPr id="9" name="TextBox 9"/>
          <p:cNvSpPr txBox="1"/>
          <p:nvPr/>
        </p:nvSpPr>
        <p:spPr>
          <a:xfrm>
            <a:off x="453350" y="319087"/>
            <a:ext cx="9757450" cy="1346522"/>
          </a:xfrm>
          <a:prstGeom prst="rect">
            <a:avLst/>
          </a:prstGeom>
        </p:spPr>
        <p:txBody>
          <a:bodyPr wrap="square" lIns="0" tIns="0" rIns="0" bIns="0" rtlCol="0" anchor="t">
            <a:spAutoFit/>
          </a:bodyPr>
          <a:lstStyle/>
          <a:p>
            <a:pPr algn="ctr">
              <a:lnSpc>
                <a:spcPts val="10499"/>
              </a:lnSpc>
              <a:spcBef>
                <a:spcPct val="0"/>
              </a:spcBef>
            </a:pPr>
            <a:r>
              <a:rPr lang="en-US" sz="7499" b="1" dirty="0">
                <a:solidFill>
                  <a:srgbClr val="FFBF00"/>
                </a:solidFill>
                <a:latin typeface="Lato Bold"/>
                <a:ea typeface="Lato Bold"/>
                <a:cs typeface="Lato Bold"/>
                <a:sym typeface="Lato Bold"/>
              </a:rPr>
              <a:t>II.TÌM HIỂU CHI TIẾT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TextBox 2"/>
          <p:cNvSpPr txBox="1"/>
          <p:nvPr/>
        </p:nvSpPr>
        <p:spPr>
          <a:xfrm>
            <a:off x="0" y="3802200"/>
            <a:ext cx="18288000" cy="5907405"/>
          </a:xfrm>
          <a:prstGeom prst="rect">
            <a:avLst/>
          </a:prstGeom>
        </p:spPr>
        <p:txBody>
          <a:bodyPr lIns="0" tIns="0" rIns="0" bIns="0" rtlCol="0" anchor="t">
            <a:spAutoFit/>
          </a:bodyPr>
          <a:lstStyle/>
          <a:p>
            <a:pPr marL="1036320" lvl="1" indent="-518160" algn="l">
              <a:lnSpc>
                <a:spcPts val="6719"/>
              </a:lnSpc>
              <a:buFont typeface="Arial"/>
              <a:buChar char="•"/>
            </a:pPr>
            <a:r>
              <a:rPr lang="en-US" sz="4800" spc="-96" dirty="0">
                <a:solidFill>
                  <a:srgbClr val="FAFAFA"/>
                </a:solidFill>
                <a:latin typeface="Lato"/>
                <a:ea typeface="Lato"/>
                <a:cs typeface="Lato"/>
                <a:sym typeface="Lato"/>
              </a:rPr>
              <a:t>“Buổi gác đầu tiên là đêm trăng sáng, là bài thơ, là một trang nhật kí… Sung sướng và hãnh diện biết bao, ơi làng xóm yêu quý, ngủ yên, ngủ yên, có anh bộ đội thức canh trời. Những mái nhà nghiêng như mi mắt thân thương, nhắm ngủ ngon lành… Ta bước nhẹ, lâng </a:t>
            </a:r>
            <a:r>
              <a:rPr lang="en-US" sz="4800" spc="-96" dirty="0" err="1">
                <a:solidFill>
                  <a:srgbClr val="FAFAFA"/>
                </a:solidFill>
                <a:latin typeface="Lato"/>
                <a:ea typeface="Lato"/>
                <a:cs typeface="Lato"/>
                <a:sym typeface="Lato"/>
              </a:rPr>
              <a:t>lâng</a:t>
            </a:r>
            <a:r>
              <a:rPr lang="en-US" sz="4800" spc="-96" dirty="0">
                <a:solidFill>
                  <a:srgbClr val="FAFAFA"/>
                </a:solidFill>
                <a:latin typeface="Lato"/>
                <a:ea typeface="Lato"/>
                <a:cs typeface="Lato"/>
                <a:sym typeface="Lato"/>
              </a:rPr>
              <a:t> một mùi hương quen thuộc. Bưởi đã cuối mùa, ổi đã cuối mùa... Cây lá đang dồn nhựa để trổ ra một mùa quả chín…”.</a:t>
            </a:r>
          </a:p>
          <a:p>
            <a:pPr algn="l">
              <a:lnSpc>
                <a:spcPts val="6719"/>
              </a:lnSpc>
            </a:pPr>
            <a:endParaRPr lang="en-US" sz="4800" spc="-96" dirty="0">
              <a:solidFill>
                <a:srgbClr val="FAFAFA"/>
              </a:solidFill>
              <a:latin typeface="Lato"/>
              <a:ea typeface="Lato"/>
              <a:cs typeface="Lato"/>
              <a:sym typeface="Lato"/>
            </a:endParaRPr>
          </a:p>
        </p:txBody>
      </p:sp>
      <p:sp>
        <p:nvSpPr>
          <p:cNvPr id="3" name="TextBox 3"/>
          <p:cNvSpPr txBox="1"/>
          <p:nvPr/>
        </p:nvSpPr>
        <p:spPr>
          <a:xfrm>
            <a:off x="453350" y="319087"/>
            <a:ext cx="9300250" cy="1346522"/>
          </a:xfrm>
          <a:prstGeom prst="rect">
            <a:avLst/>
          </a:prstGeom>
        </p:spPr>
        <p:txBody>
          <a:bodyPr wrap="square" lIns="0" tIns="0" rIns="0" bIns="0" rtlCol="0" anchor="t">
            <a:spAutoFit/>
          </a:bodyPr>
          <a:lstStyle/>
          <a:p>
            <a:pPr algn="ctr">
              <a:lnSpc>
                <a:spcPts val="10499"/>
              </a:lnSpc>
              <a:spcBef>
                <a:spcPct val="0"/>
              </a:spcBef>
            </a:pPr>
            <a:r>
              <a:rPr lang="en-US" sz="7499" b="1" dirty="0">
                <a:solidFill>
                  <a:srgbClr val="FFBF00"/>
                </a:solidFill>
                <a:latin typeface="Lato Bold"/>
                <a:ea typeface="Lato Bold"/>
                <a:cs typeface="Lato Bold"/>
                <a:sym typeface="Lato Bold"/>
              </a:rPr>
              <a:t>II.TÌM HIỂU CHI TIẾT</a:t>
            </a:r>
          </a:p>
        </p:txBody>
      </p:sp>
      <p:sp>
        <p:nvSpPr>
          <p:cNvPr id="4" name="TextBox 4"/>
          <p:cNvSpPr txBox="1"/>
          <p:nvPr/>
        </p:nvSpPr>
        <p:spPr>
          <a:xfrm>
            <a:off x="1028700" y="1864495"/>
            <a:ext cx="16230600" cy="1668648"/>
          </a:xfrm>
          <a:prstGeom prst="rect">
            <a:avLst/>
          </a:prstGeom>
        </p:spPr>
        <p:txBody>
          <a:bodyPr lIns="0" tIns="0" rIns="0" bIns="0" rtlCol="0" anchor="t">
            <a:spAutoFit/>
          </a:bodyPr>
          <a:lstStyle/>
          <a:p>
            <a:pPr algn="l">
              <a:lnSpc>
                <a:spcPts val="6719"/>
              </a:lnSpc>
              <a:spcBef>
                <a:spcPct val="0"/>
              </a:spcBef>
            </a:pPr>
            <a:r>
              <a:rPr lang="en-US" sz="4799" b="1" spc="-95" dirty="0">
                <a:solidFill>
                  <a:srgbClr val="E0FECA"/>
                </a:solidFill>
                <a:latin typeface="Lato Bold"/>
                <a:ea typeface="Lato Bold"/>
                <a:cs typeface="Lato Bold"/>
                <a:sym typeface="Lato Bold"/>
              </a:rPr>
              <a:t>2. TÊN VÀ TÁC DỤNG CỦA CÁC BIỆN PHÁP TU TỪ TRONG ĐOẠN VĂN SAU:</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27955"/>
        </a:solidFill>
        <a:effectLst/>
      </p:bgPr>
    </p:bg>
    <p:spTree>
      <p:nvGrpSpPr>
        <p:cNvPr id="1" name=""/>
        <p:cNvGrpSpPr/>
        <p:nvPr/>
      </p:nvGrpSpPr>
      <p:grpSpPr>
        <a:xfrm>
          <a:off x="0" y="0"/>
          <a:ext cx="0" cy="0"/>
          <a:chOff x="0" y="0"/>
          <a:chExt cx="0" cy="0"/>
        </a:xfrm>
      </p:grpSpPr>
      <p:sp>
        <p:nvSpPr>
          <p:cNvPr id="2" name="Freeform 2"/>
          <p:cNvSpPr/>
          <p:nvPr/>
        </p:nvSpPr>
        <p:spPr>
          <a:xfrm>
            <a:off x="14863550" y="9927433"/>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631502" y="0"/>
            <a:ext cx="3424450" cy="359567"/>
          </a:xfrm>
          <a:custGeom>
            <a:avLst/>
            <a:gdLst/>
            <a:ahLst/>
            <a:cxnLst/>
            <a:rect l="l" t="t" r="r" b="b"/>
            <a:pathLst>
              <a:path w="3424450" h="359567">
                <a:moveTo>
                  <a:pt x="0" y="0"/>
                </a:moveTo>
                <a:lnTo>
                  <a:pt x="3424450" y="0"/>
                </a:lnTo>
                <a:lnTo>
                  <a:pt x="3424450" y="359567"/>
                </a:lnTo>
                <a:lnTo>
                  <a:pt x="0" y="3595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282473" y="6652656"/>
            <a:ext cx="3462045" cy="2605644"/>
          </a:xfrm>
          <a:custGeom>
            <a:avLst/>
            <a:gdLst/>
            <a:ahLst/>
            <a:cxnLst/>
            <a:rect l="l" t="t" r="r" b="b"/>
            <a:pathLst>
              <a:path w="3462045" h="2605644">
                <a:moveTo>
                  <a:pt x="0" y="0"/>
                </a:moveTo>
                <a:lnTo>
                  <a:pt x="3462045" y="0"/>
                </a:lnTo>
                <a:lnTo>
                  <a:pt x="3462045" y="2605644"/>
                </a:lnTo>
                <a:lnTo>
                  <a:pt x="0" y="2605644"/>
                </a:lnTo>
                <a:lnTo>
                  <a:pt x="0" y="0"/>
                </a:lnTo>
                <a:close/>
              </a:path>
            </a:pathLst>
          </a:custGeom>
          <a:blipFill>
            <a:blip r:embed="rId4"/>
            <a:stretch>
              <a:fillRect/>
            </a:stretch>
          </a:blipFill>
        </p:spPr>
      </p:sp>
      <p:sp>
        <p:nvSpPr>
          <p:cNvPr id="5" name="TextBox 5"/>
          <p:cNvSpPr txBox="1"/>
          <p:nvPr/>
        </p:nvSpPr>
        <p:spPr>
          <a:xfrm>
            <a:off x="752858" y="4101410"/>
            <a:ext cx="16763234" cy="4325382"/>
          </a:xfrm>
          <a:prstGeom prst="rect">
            <a:avLst/>
          </a:prstGeom>
        </p:spPr>
        <p:txBody>
          <a:bodyPr lIns="0" tIns="0" rIns="0" bIns="0" rtlCol="0" anchor="t">
            <a:spAutoFit/>
          </a:bodyPr>
          <a:lstStyle/>
          <a:p>
            <a:pPr algn="l">
              <a:lnSpc>
                <a:spcPts val="5739"/>
              </a:lnSpc>
              <a:spcBef>
                <a:spcPct val="0"/>
              </a:spcBef>
            </a:pPr>
            <a:r>
              <a:rPr lang="en-US" sz="4099" dirty="0">
                <a:solidFill>
                  <a:srgbClr val="FAFAFA"/>
                </a:solidFill>
                <a:latin typeface="Lato"/>
                <a:ea typeface="Lato"/>
                <a:cs typeface="Lato"/>
                <a:sym typeface="Lato"/>
              </a:rPr>
              <a:t>- Biện pháp </a:t>
            </a:r>
            <a:r>
              <a:rPr lang="en-US" sz="4099" b="1" dirty="0">
                <a:solidFill>
                  <a:srgbClr val="FFFF00"/>
                </a:solidFill>
                <a:latin typeface="Lato"/>
                <a:ea typeface="Lato"/>
                <a:cs typeface="Lato"/>
                <a:sym typeface="Lato"/>
              </a:rPr>
              <a:t>so sánh </a:t>
            </a:r>
            <a:r>
              <a:rPr lang="en-US" sz="4099" dirty="0">
                <a:solidFill>
                  <a:srgbClr val="FAFAFA"/>
                </a:solidFill>
                <a:latin typeface="Lato"/>
                <a:ea typeface="Lato"/>
                <a:cs typeface="Lato"/>
                <a:sym typeface="Lato"/>
              </a:rPr>
              <a:t>- “Những mái nhà nghiêng </a:t>
            </a:r>
            <a:r>
              <a:rPr lang="en-US" sz="4099" i="1" u="sng" dirty="0">
                <a:solidFill>
                  <a:srgbClr val="FAFAFA"/>
                </a:solidFill>
                <a:latin typeface="Lato"/>
                <a:ea typeface="Lato"/>
                <a:cs typeface="Lato"/>
                <a:sym typeface="Lato"/>
              </a:rPr>
              <a:t>như</a:t>
            </a:r>
            <a:r>
              <a:rPr lang="en-US" sz="4099" dirty="0">
                <a:solidFill>
                  <a:srgbClr val="FAFAFA"/>
                </a:solidFill>
                <a:latin typeface="Lato"/>
                <a:ea typeface="Lato"/>
                <a:cs typeface="Lato"/>
                <a:sym typeface="Lato"/>
              </a:rPr>
              <a:t> mi mắt thân thương.”</a:t>
            </a:r>
          </a:p>
          <a:p>
            <a:pPr algn="l">
              <a:lnSpc>
                <a:spcPts val="5739"/>
              </a:lnSpc>
              <a:spcBef>
                <a:spcPct val="0"/>
              </a:spcBef>
            </a:pPr>
            <a:r>
              <a:rPr lang="en-US" sz="4099" dirty="0">
                <a:solidFill>
                  <a:srgbClr val="FAFAFA"/>
                </a:solidFill>
                <a:latin typeface="Lato"/>
                <a:ea typeface="Lato"/>
                <a:cs typeface="Lato"/>
                <a:sym typeface="Lato"/>
              </a:rPr>
              <a:t>⟶  Tác dụng: Tạo ra hình ảnh sắc nét, gợi tả chi tiết.</a:t>
            </a:r>
          </a:p>
          <a:p>
            <a:pPr algn="l">
              <a:lnSpc>
                <a:spcPts val="5739"/>
              </a:lnSpc>
              <a:spcBef>
                <a:spcPct val="0"/>
              </a:spcBef>
            </a:pPr>
            <a:r>
              <a:rPr lang="en-US" sz="4099" dirty="0">
                <a:solidFill>
                  <a:srgbClr val="FAFAFA"/>
                </a:solidFill>
                <a:latin typeface="Lato"/>
                <a:ea typeface="Lato"/>
                <a:cs typeface="Lato"/>
                <a:sym typeface="Lato"/>
              </a:rPr>
              <a:t>- Biện pháp </a:t>
            </a:r>
            <a:r>
              <a:rPr lang="en-US" sz="4099" b="1" dirty="0">
                <a:solidFill>
                  <a:srgbClr val="FFFF00"/>
                </a:solidFill>
                <a:latin typeface="Lato"/>
                <a:ea typeface="Lato"/>
                <a:cs typeface="Lato"/>
                <a:sym typeface="Lato"/>
              </a:rPr>
              <a:t>nhân hoá </a:t>
            </a:r>
            <a:r>
              <a:rPr lang="en-US" sz="4099" dirty="0">
                <a:solidFill>
                  <a:srgbClr val="FAFAFA"/>
                </a:solidFill>
                <a:latin typeface="Lato"/>
                <a:ea typeface="Lato"/>
                <a:cs typeface="Lato"/>
                <a:sym typeface="Lato"/>
              </a:rPr>
              <a:t>- “Bưởi đã cuối mùa, ổi đã cuối mùa… Cây lá đang dồn nhựa để trổ ra một mùa quả chín.”</a:t>
            </a:r>
          </a:p>
          <a:p>
            <a:pPr algn="l">
              <a:lnSpc>
                <a:spcPts val="5739"/>
              </a:lnSpc>
              <a:spcBef>
                <a:spcPct val="0"/>
              </a:spcBef>
            </a:pPr>
            <a:r>
              <a:rPr lang="en-US" sz="4099" dirty="0">
                <a:solidFill>
                  <a:srgbClr val="FAFAFA"/>
                </a:solidFill>
                <a:latin typeface="Lato"/>
                <a:ea typeface="Lato"/>
                <a:cs typeface="Lato"/>
                <a:sym typeface="Lato"/>
              </a:rPr>
              <a:t>⟶ Tác dụng: Gán tính cách, hành động của con người cho các vật thể vô tri, làm chúng trở nên gần gũi và sống động.</a:t>
            </a:r>
          </a:p>
        </p:txBody>
      </p:sp>
      <p:sp>
        <p:nvSpPr>
          <p:cNvPr id="6" name="Freeform 6"/>
          <p:cNvSpPr/>
          <p:nvPr/>
        </p:nvSpPr>
        <p:spPr>
          <a:xfrm>
            <a:off x="15552685" y="7668781"/>
            <a:ext cx="2735315" cy="2769939"/>
          </a:xfrm>
          <a:custGeom>
            <a:avLst/>
            <a:gdLst/>
            <a:ahLst/>
            <a:cxnLst/>
            <a:rect l="l" t="t" r="r" b="b"/>
            <a:pathLst>
              <a:path w="2735315" h="2769939">
                <a:moveTo>
                  <a:pt x="0" y="0"/>
                </a:moveTo>
                <a:lnTo>
                  <a:pt x="2735315" y="0"/>
                </a:lnTo>
                <a:lnTo>
                  <a:pt x="2735315" y="2769940"/>
                </a:lnTo>
                <a:lnTo>
                  <a:pt x="0" y="2769940"/>
                </a:lnTo>
                <a:lnTo>
                  <a:pt x="0" y="0"/>
                </a:lnTo>
                <a:close/>
              </a:path>
            </a:pathLst>
          </a:custGeom>
          <a:blipFill>
            <a:blip r:embed="rId5"/>
            <a:stretch>
              <a:fillRect/>
            </a:stretch>
          </a:blipFill>
        </p:spPr>
      </p:sp>
      <p:sp>
        <p:nvSpPr>
          <p:cNvPr id="7" name="Freeform 7"/>
          <p:cNvSpPr/>
          <p:nvPr/>
        </p:nvSpPr>
        <p:spPr>
          <a:xfrm>
            <a:off x="14055952" y="-1028700"/>
            <a:ext cx="4267619" cy="4114800"/>
          </a:xfrm>
          <a:custGeom>
            <a:avLst/>
            <a:gdLst/>
            <a:ahLst/>
            <a:cxnLst/>
            <a:rect l="l" t="t" r="r" b="b"/>
            <a:pathLst>
              <a:path w="4267619" h="4114800">
                <a:moveTo>
                  <a:pt x="0" y="0"/>
                </a:moveTo>
                <a:lnTo>
                  <a:pt x="4267620" y="0"/>
                </a:lnTo>
                <a:lnTo>
                  <a:pt x="4267620"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TextBox 8"/>
          <p:cNvSpPr txBox="1"/>
          <p:nvPr/>
        </p:nvSpPr>
        <p:spPr>
          <a:xfrm>
            <a:off x="1028700" y="1838761"/>
            <a:ext cx="16230600" cy="1668648"/>
          </a:xfrm>
          <a:prstGeom prst="rect">
            <a:avLst/>
          </a:prstGeom>
        </p:spPr>
        <p:txBody>
          <a:bodyPr lIns="0" tIns="0" rIns="0" bIns="0" rtlCol="0" anchor="t">
            <a:spAutoFit/>
          </a:bodyPr>
          <a:lstStyle/>
          <a:p>
            <a:pPr algn="l">
              <a:lnSpc>
                <a:spcPts val="6719"/>
              </a:lnSpc>
              <a:spcBef>
                <a:spcPct val="0"/>
              </a:spcBef>
            </a:pPr>
            <a:r>
              <a:rPr lang="en-US" sz="4799" b="1" spc="-95" dirty="0">
                <a:solidFill>
                  <a:srgbClr val="E0FECA"/>
                </a:solidFill>
                <a:latin typeface="Lato Bold"/>
                <a:ea typeface="Lato Bold"/>
                <a:cs typeface="Lato Bold"/>
                <a:sym typeface="Lato Bold"/>
              </a:rPr>
              <a:t>2. TÊN VÀ TÁC DỤNG CỦA CÁC BIỆN PHÁP TU TỪ TRONG ĐOẠN VĂN SAU:</a:t>
            </a:r>
          </a:p>
        </p:txBody>
      </p:sp>
      <p:sp>
        <p:nvSpPr>
          <p:cNvPr id="9" name="TextBox 9"/>
          <p:cNvSpPr txBox="1"/>
          <p:nvPr/>
        </p:nvSpPr>
        <p:spPr>
          <a:xfrm>
            <a:off x="453350" y="319087"/>
            <a:ext cx="9605050" cy="1346522"/>
          </a:xfrm>
          <a:prstGeom prst="rect">
            <a:avLst/>
          </a:prstGeom>
        </p:spPr>
        <p:txBody>
          <a:bodyPr wrap="square" lIns="0" tIns="0" rIns="0" bIns="0" rtlCol="0" anchor="t">
            <a:spAutoFit/>
          </a:bodyPr>
          <a:lstStyle/>
          <a:p>
            <a:pPr algn="ctr">
              <a:lnSpc>
                <a:spcPts val="10499"/>
              </a:lnSpc>
              <a:spcBef>
                <a:spcPct val="0"/>
              </a:spcBef>
            </a:pPr>
            <a:r>
              <a:rPr lang="en-US" sz="7499" b="1" dirty="0">
                <a:solidFill>
                  <a:srgbClr val="FFBF00"/>
                </a:solidFill>
                <a:latin typeface="Lato Bold"/>
                <a:ea typeface="Lato Bold"/>
                <a:cs typeface="Lato Bold"/>
                <a:sym typeface="Lato Bold"/>
              </a:rPr>
              <a:t>II.TÌM HIỂU CHI TIẾT</a:t>
            </a:r>
          </a:p>
        </p:txBody>
      </p:sp>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500"/>
                                        <p:tgtEl>
                                          <p:spTgt spid="5">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TotalTime>
  <Words>927</Words>
  <Application>Microsoft Office PowerPoint</Application>
  <PresentationFormat>Custom</PresentationFormat>
  <Paragraphs>71</Paragraphs>
  <Slides>15</Slides>
  <Notes>0</Notes>
  <HiddenSlides>1</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Calibri</vt:lpstr>
      <vt:lpstr>Arial</vt:lpstr>
      <vt:lpstr>Noto Sans Bold</vt:lpstr>
      <vt:lpstr>Noto Sans Bold Italics</vt:lpstr>
      <vt:lpstr>TT Hoves</vt:lpstr>
      <vt:lpstr>Helvetica Now Display Bold</vt:lpstr>
      <vt:lpstr>Noto Sans</vt:lpstr>
      <vt:lpstr>Lato Bold</vt:lpstr>
      <vt:lpstr>Noto Sans Italics</vt:lpstr>
      <vt:lpstr>TT Hoves Bold</vt:lpstr>
      <vt:lpstr>Lato</vt:lpstr>
      <vt:lpstr>ITC Benguiat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12A10 -Tổ 2-B4-VB2-Tren_nhung_chan_duong_hanh_quan</dc:title>
  <cp:lastModifiedBy>Admin</cp:lastModifiedBy>
  <cp:revision>10</cp:revision>
  <dcterms:created xsi:type="dcterms:W3CDTF">2006-08-16T00:00:00Z</dcterms:created>
  <dcterms:modified xsi:type="dcterms:W3CDTF">2026-01-13T15:39:24Z</dcterms:modified>
  <dc:identifier>DAG5zHSJAKY</dc:identifier>
</cp:coreProperties>
</file>