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7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9" r:id="rId22"/>
  </p:sldIdLst>
  <p:sldSz cx="18288000" cy="10287000"/>
  <p:notesSz cx="6858000" cy="9144000"/>
  <p:embeddedFontLst>
    <p:embeddedFont>
      <p:font typeface="DejaVu Serif Bold" panose="020B0604020202020204" charset="0"/>
      <p:regular r:id="rId24"/>
    </p:embeddedFont>
    <p:embeddedFont>
      <p:font typeface="DejaVu Serif Bold Italics" panose="020B0604020202020204" charset="0"/>
      <p:regular r:id="rId25"/>
    </p:embeddedFont>
    <p:embeddedFont>
      <p:font typeface="Canva Sans Bold" panose="020B0604020202020204" charset="0"/>
      <p:regular r:id="rId26"/>
    </p:embeddedFont>
    <p:embeddedFont>
      <p:font typeface="Noto Sans Italics" panose="020B0604020202020204" charset="0"/>
      <p:regular r:id="rId27"/>
    </p:embeddedFont>
    <p:embeddedFont>
      <p:font typeface="Arimo" panose="020B0604020202020204" charset="0"/>
      <p:regular r:id="rId28"/>
    </p:embeddedFont>
    <p:embeddedFont>
      <p:font typeface="DejaVu Serif" panose="020B0604020202020204" charset="0"/>
      <p:regular r:id="rId29"/>
    </p:embeddedFont>
    <p:embeddedFont>
      <p:font typeface="Canva Sans" panose="020B0604020202020204" charset="0"/>
      <p:regular r:id="rId30"/>
    </p:embeddedFont>
    <p:embeddedFont>
      <p:font typeface="DejaVu Serif Italics" panose="020B0604020202020204" charset="0"/>
      <p:regular r:id="rId31"/>
    </p:embeddedFont>
    <p:embeddedFont>
      <p:font typeface="Sigmar One" panose="020B0604020202020204" charset="0"/>
      <p:regular r:id="rId32"/>
    </p:embeddedFont>
    <p:embeddedFont>
      <p:font typeface="Brixton Sans" panose="020B0604020202020204" charset="0"/>
      <p:regular r:id="rId33"/>
    </p:embeddedFont>
    <p:embeddedFont>
      <p:font typeface="Calibri" panose="020F0502020204030204" pitchFamily="34" charset="0"/>
      <p:regular r:id="rId34"/>
      <p:bold r:id="rId35"/>
      <p:italic r:id="rId36"/>
      <p:boldItalic r:id="rId37"/>
    </p:embeddedFont>
    <p:embeddedFont>
      <p:font typeface="Canva Sans Italics" panose="020B0604020202020204" charset="0"/>
      <p:regular r:id="rId38"/>
    </p:embeddedFont>
    <p:embeddedFont>
      <p:font typeface="Paytone One" panose="020B0604020202020204" charset="0"/>
      <p:regular r:id="rId39"/>
    </p:embeddedFont>
    <p:embeddedFont>
      <p:font typeface="Arimo Bol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3" autoAdjust="0"/>
    <p:restoredTop sz="94622" autoAdjust="0"/>
  </p:normalViewPr>
  <p:slideViewPr>
    <p:cSldViewPr>
      <p:cViewPr varScale="1">
        <p:scale>
          <a:sx n="47" d="100"/>
          <a:sy n="47" d="100"/>
        </p:scale>
        <p:origin x="6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DFBC5-47FA-4F52-AD12-D2BCD6588A9B}" type="datetimeFigureOut">
              <a:rPr lang="vi-VN" smtClean="0"/>
              <a:t>13/01/2026</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8DB14-A5E4-4BC8-B984-CDE0BC6B4FCC}" type="slidenum">
              <a:rPr lang="vi-VN" smtClean="0"/>
              <a:t>‹#›</a:t>
            </a:fld>
            <a:endParaRPr lang="vi-VN"/>
          </a:p>
        </p:txBody>
      </p:sp>
    </p:spTree>
    <p:extLst>
      <p:ext uri="{BB962C8B-B14F-4D97-AF65-F5344CB8AC3E}">
        <p14:creationId xmlns:p14="http://schemas.microsoft.com/office/powerpoint/2010/main" val="20884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328DB14-A5E4-4BC8-B984-CDE0BC6B4FCC}" type="slidenum">
              <a:rPr lang="vi-VN" smtClean="0"/>
              <a:t>1</a:t>
            </a:fld>
            <a:endParaRPr lang="vi-VN"/>
          </a:p>
        </p:txBody>
      </p:sp>
    </p:spTree>
    <p:extLst>
      <p:ext uri="{BB962C8B-B14F-4D97-AF65-F5344CB8AC3E}">
        <p14:creationId xmlns:p14="http://schemas.microsoft.com/office/powerpoint/2010/main" val="111638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grpSp>
        <p:nvGrpSpPr>
          <p:cNvPr id="2" name="Group 2"/>
          <p:cNvGrpSpPr/>
          <p:nvPr/>
        </p:nvGrpSpPr>
        <p:grpSpPr>
          <a:xfrm>
            <a:off x="-954502" y="8743950"/>
            <a:ext cx="20939844" cy="3086100"/>
            <a:chOff x="0" y="0"/>
            <a:chExt cx="5515021" cy="812800"/>
          </a:xfrm>
        </p:grpSpPr>
        <p:sp>
          <p:nvSpPr>
            <p:cNvPr id="3" name="Freeform 3"/>
            <p:cNvSpPr/>
            <p:nvPr/>
          </p:nvSpPr>
          <p:spPr>
            <a:xfrm>
              <a:off x="0" y="0"/>
              <a:ext cx="5515020" cy="812800"/>
            </a:xfrm>
            <a:custGeom>
              <a:avLst/>
              <a:gdLst/>
              <a:ahLst/>
              <a:cxnLst/>
              <a:rect l="l" t="t" r="r" b="b"/>
              <a:pathLst>
                <a:path w="5515020" h="812800">
                  <a:moveTo>
                    <a:pt x="0" y="0"/>
                  </a:moveTo>
                  <a:lnTo>
                    <a:pt x="5515020" y="0"/>
                  </a:lnTo>
                  <a:lnTo>
                    <a:pt x="5515020" y="812800"/>
                  </a:lnTo>
                  <a:lnTo>
                    <a:pt x="0" y="812800"/>
                  </a:lnTo>
                  <a:close/>
                </a:path>
              </a:pathLst>
            </a:custGeom>
            <a:solidFill>
              <a:srgbClr val="92D4D2"/>
            </a:solidFill>
          </p:spPr>
        </p:sp>
        <p:sp>
          <p:nvSpPr>
            <p:cNvPr id="4" name="TextBox 4"/>
            <p:cNvSpPr txBox="1"/>
            <p:nvPr/>
          </p:nvSpPr>
          <p:spPr>
            <a:xfrm>
              <a:off x="0" y="-47625"/>
              <a:ext cx="5515021"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457382" y="401833"/>
            <a:ext cx="2262435" cy="2314512"/>
          </a:xfrm>
          <a:custGeom>
            <a:avLst/>
            <a:gdLst/>
            <a:ahLst/>
            <a:cxnLst/>
            <a:rect l="l" t="t" r="r" b="b"/>
            <a:pathLst>
              <a:path w="2262435" h="2314512">
                <a:moveTo>
                  <a:pt x="0" y="0"/>
                </a:moveTo>
                <a:lnTo>
                  <a:pt x="2262435" y="0"/>
                </a:lnTo>
                <a:lnTo>
                  <a:pt x="2262435" y="2314511"/>
                </a:lnTo>
                <a:lnTo>
                  <a:pt x="0" y="23145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842646" y="2372198"/>
            <a:ext cx="8672773" cy="7209243"/>
          </a:xfrm>
          <a:custGeom>
            <a:avLst/>
            <a:gdLst/>
            <a:ahLst/>
            <a:cxnLst/>
            <a:rect l="l" t="t" r="r" b="b"/>
            <a:pathLst>
              <a:path w="8672773" h="7209243">
                <a:moveTo>
                  <a:pt x="0" y="0"/>
                </a:moveTo>
                <a:lnTo>
                  <a:pt x="8672773" y="0"/>
                </a:lnTo>
                <a:lnTo>
                  <a:pt x="8672773" y="7209242"/>
                </a:lnTo>
                <a:lnTo>
                  <a:pt x="0" y="7209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0719817" y="1874251"/>
            <a:ext cx="7019082" cy="7019082"/>
          </a:xfrm>
          <a:custGeom>
            <a:avLst/>
            <a:gdLst/>
            <a:ahLst/>
            <a:cxnLst/>
            <a:rect l="l" t="t" r="r" b="b"/>
            <a:pathLst>
              <a:path w="7019082" h="7019082">
                <a:moveTo>
                  <a:pt x="0" y="0"/>
                </a:moveTo>
                <a:lnTo>
                  <a:pt x="7019082" y="0"/>
                </a:lnTo>
                <a:lnTo>
                  <a:pt x="7019082" y="7019082"/>
                </a:lnTo>
                <a:lnTo>
                  <a:pt x="0" y="7019082"/>
                </a:lnTo>
                <a:lnTo>
                  <a:pt x="0" y="0"/>
                </a:lnTo>
                <a:close/>
              </a:path>
            </a:pathLst>
          </a:custGeom>
          <a:blipFill>
            <a:blip r:embed="rId7"/>
            <a:stretch>
              <a:fillRect/>
            </a:stretch>
          </a:blipFill>
        </p:spPr>
      </p:sp>
      <p:sp>
        <p:nvSpPr>
          <p:cNvPr id="8" name="TextBox 8"/>
          <p:cNvSpPr txBox="1"/>
          <p:nvPr/>
        </p:nvSpPr>
        <p:spPr>
          <a:xfrm>
            <a:off x="1028700" y="788782"/>
            <a:ext cx="7387782" cy="1388213"/>
          </a:xfrm>
          <a:prstGeom prst="rect">
            <a:avLst/>
          </a:prstGeom>
        </p:spPr>
        <p:txBody>
          <a:bodyPr lIns="0" tIns="0" rIns="0" bIns="0" rtlCol="0" anchor="t">
            <a:spAutoFit/>
          </a:bodyPr>
          <a:lstStyle/>
          <a:p>
            <a:pPr algn="l">
              <a:lnSpc>
                <a:spcPts val="11352"/>
              </a:lnSpc>
              <a:spcBef>
                <a:spcPct val="0"/>
              </a:spcBef>
            </a:pPr>
            <a:r>
              <a:rPr lang="en-US" sz="8109" dirty="0">
                <a:solidFill>
                  <a:srgbClr val="FF0013"/>
                </a:solidFill>
                <a:latin typeface="Sigmar One"/>
                <a:ea typeface="Sigmar One"/>
                <a:cs typeface="Sigmar One"/>
                <a:sym typeface="Sigmar One"/>
              </a:rPr>
              <a:t>KHỞI ĐỘNG</a:t>
            </a:r>
          </a:p>
        </p:txBody>
      </p:sp>
      <p:sp>
        <p:nvSpPr>
          <p:cNvPr id="9" name="TextBox 9"/>
          <p:cNvSpPr txBox="1"/>
          <p:nvPr/>
        </p:nvSpPr>
        <p:spPr>
          <a:xfrm>
            <a:off x="1967342" y="3942787"/>
            <a:ext cx="6974515" cy="3498520"/>
          </a:xfrm>
          <a:prstGeom prst="rect">
            <a:avLst/>
          </a:prstGeom>
        </p:spPr>
        <p:txBody>
          <a:bodyPr lIns="0" tIns="0" rIns="0" bIns="0" rtlCol="0" anchor="t">
            <a:spAutoFit/>
          </a:bodyPr>
          <a:lstStyle/>
          <a:p>
            <a:pPr algn="ctr">
              <a:lnSpc>
                <a:spcPts val="5599"/>
              </a:lnSpc>
            </a:pPr>
            <a:r>
              <a:rPr lang="en-US" sz="3999" i="1" dirty="0">
                <a:solidFill>
                  <a:srgbClr val="000000"/>
                </a:solidFill>
                <a:latin typeface="Noto Sans Italics"/>
                <a:ea typeface="Noto Sans Italics"/>
                <a:cs typeface="Noto Sans Italics"/>
                <a:sym typeface="Noto Sans Italics"/>
              </a:rPr>
              <a:t>Theo </a:t>
            </a:r>
            <a:r>
              <a:rPr lang="en-US" sz="3999" i="1" dirty="0" err="1">
                <a:solidFill>
                  <a:srgbClr val="000000"/>
                </a:solidFill>
                <a:latin typeface="Noto Sans Italics"/>
                <a:ea typeface="Noto Sans Italics"/>
                <a:cs typeface="Noto Sans Italics"/>
                <a:sym typeface="Noto Sans Italics"/>
              </a:rPr>
              <a:t>bạn</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khi</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đứng</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trước</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cảnh</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trời</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nước</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mênh</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mông</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buổi</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hòang</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hôn</a:t>
            </a:r>
            <a:r>
              <a:rPr lang="en-US" sz="3999" i="1" dirty="0">
                <a:solidFill>
                  <a:srgbClr val="000000"/>
                </a:solidFill>
                <a:latin typeface="Noto Sans Italics"/>
                <a:ea typeface="Noto Sans Italics"/>
                <a:cs typeface="Noto Sans Italics"/>
                <a:sym typeface="Noto Sans Italics"/>
              </a:rPr>
              <a:t>, con </a:t>
            </a:r>
            <a:r>
              <a:rPr lang="en-US" sz="3999" i="1" dirty="0" err="1">
                <a:solidFill>
                  <a:srgbClr val="000000"/>
                </a:solidFill>
                <a:latin typeface="Noto Sans Italics"/>
                <a:ea typeface="Noto Sans Italics"/>
                <a:cs typeface="Noto Sans Italics"/>
                <a:sym typeface="Noto Sans Italics"/>
              </a:rPr>
              <a:t>người</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thường</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dễ</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nảy</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sinh</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tâm</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trạng</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nỗi</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niềm</a:t>
            </a:r>
            <a:r>
              <a:rPr lang="en-US" sz="3999" i="1" dirty="0">
                <a:solidFill>
                  <a:srgbClr val="000000"/>
                </a:solidFill>
                <a:latin typeface="Noto Sans Italics"/>
                <a:ea typeface="Noto Sans Italics"/>
                <a:cs typeface="Noto Sans Italics"/>
                <a:sym typeface="Noto Sans Italics"/>
              </a:rPr>
              <a:t> </a:t>
            </a:r>
            <a:r>
              <a:rPr lang="en-US" sz="3999" i="1" dirty="0" err="1">
                <a:solidFill>
                  <a:srgbClr val="000000"/>
                </a:solidFill>
                <a:latin typeface="Noto Sans Italics"/>
                <a:ea typeface="Noto Sans Italics"/>
                <a:cs typeface="Noto Sans Italics"/>
                <a:sym typeface="Noto Sans Italics"/>
              </a:rPr>
              <a:t>gì</a:t>
            </a:r>
            <a:r>
              <a:rPr lang="en-US" sz="3999" i="1" dirty="0">
                <a:solidFill>
                  <a:srgbClr val="000000"/>
                </a:solidFill>
                <a:latin typeface="Noto Sans Italics"/>
                <a:ea typeface="Noto Sans Italics"/>
                <a:cs typeface="Noto Sans Italics"/>
                <a:sym typeface="Noto Sans Italics"/>
              </a:rPr>
              <a:t>?</a:t>
            </a:r>
          </a:p>
        </p:txBody>
      </p:sp>
      <p:sp>
        <p:nvSpPr>
          <p:cNvPr id="10" name="TextBox 10"/>
          <p:cNvSpPr txBox="1"/>
          <p:nvPr/>
        </p:nvSpPr>
        <p:spPr>
          <a:xfrm>
            <a:off x="13182601" y="9153525"/>
            <a:ext cx="4826586" cy="896587"/>
          </a:xfrm>
          <a:prstGeom prst="rect">
            <a:avLst/>
          </a:prstGeom>
        </p:spPr>
        <p:txBody>
          <a:bodyPr wrap="square" lIns="0" tIns="0" rIns="0" bIns="0" rtlCol="0" anchor="t">
            <a:spAutoFit/>
          </a:bodyPr>
          <a:lstStyle/>
          <a:p>
            <a:pPr algn="ctr">
              <a:lnSpc>
                <a:spcPts val="7279"/>
              </a:lnSpc>
            </a:pPr>
            <a:r>
              <a:rPr lang="en-US" sz="5199" dirty="0" err="1">
                <a:solidFill>
                  <a:srgbClr val="000000"/>
                </a:solidFill>
                <a:latin typeface="DejaVu Serif"/>
                <a:ea typeface="DejaVu Serif"/>
                <a:cs typeface="DejaVu Serif"/>
                <a:sym typeface="DejaVu Serif"/>
              </a:rPr>
              <a:t>Tổ</a:t>
            </a:r>
            <a:r>
              <a:rPr lang="en-US" sz="5199" dirty="0">
                <a:solidFill>
                  <a:srgbClr val="000000"/>
                </a:solidFill>
                <a:latin typeface="DejaVu Serif"/>
                <a:ea typeface="DejaVu Serif"/>
                <a:cs typeface="DejaVu Serif"/>
                <a:sym typeface="DejaVu Serif"/>
              </a:rPr>
              <a:t> 2 - 12A10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501309" y="2961700"/>
            <a:ext cx="17110381" cy="4264069"/>
          </a:xfrm>
          <a:prstGeom prst="rect">
            <a:avLst/>
          </a:prstGeom>
        </p:spPr>
        <p:txBody>
          <a:bodyPr lIns="0" tIns="0" rIns="0" bIns="0" rtlCol="0" anchor="t">
            <a:spAutoFit/>
          </a:bodyPr>
          <a:lstStyle/>
          <a:p>
            <a:pPr marL="906778" lvl="1" indent="-453389" algn="l">
              <a:lnSpc>
                <a:spcPts val="5501"/>
              </a:lnSpc>
              <a:buFont typeface="Arial"/>
              <a:buChar char="•"/>
            </a:pPr>
            <a:r>
              <a:rPr lang="en-US" sz="4199" b="1" dirty="0" err="1">
                <a:solidFill>
                  <a:srgbClr val="000000"/>
                </a:solidFill>
                <a:latin typeface="DejaVu Serif"/>
                <a:ea typeface="DejaVu Serif"/>
                <a:cs typeface="DejaVu Serif"/>
                <a:sym typeface="DejaVu Serif"/>
              </a:rPr>
              <a:t>B</a:t>
            </a:r>
            <a:r>
              <a:rPr lang="en-US" sz="4199" b="1" dirty="0" err="1">
                <a:solidFill>
                  <a:srgbClr val="000000"/>
                </a:solidFill>
                <a:latin typeface="DejaVu Serif Bold"/>
                <a:ea typeface="DejaVu Serif Bold"/>
                <a:cs typeface="DejaVu Serif Bold"/>
                <a:sym typeface="DejaVu Serif Bold"/>
              </a:rPr>
              <a:t>âng</a:t>
            </a:r>
            <a:r>
              <a:rPr lang="en-US" sz="4199" b="1" dirty="0">
                <a:solidFill>
                  <a:srgbClr val="000000"/>
                </a:solidFill>
                <a:latin typeface="DejaVu Serif Bold"/>
                <a:ea typeface="DejaVu Serif Bold"/>
                <a:cs typeface="DejaVu Serif Bold"/>
                <a:sym typeface="DejaVu Serif Bold"/>
              </a:rPr>
              <a:t> </a:t>
            </a:r>
            <a:r>
              <a:rPr lang="en-US" sz="4199" b="1" dirty="0" err="1">
                <a:solidFill>
                  <a:srgbClr val="000000"/>
                </a:solidFill>
                <a:latin typeface="DejaVu Serif Bold"/>
                <a:ea typeface="DejaVu Serif Bold"/>
                <a:cs typeface="DejaVu Serif Bold"/>
                <a:sym typeface="DejaVu Serif Bold"/>
              </a:rPr>
              <a:t>khuâng</a:t>
            </a:r>
            <a:r>
              <a:rPr lang="en-US" sz="4199" b="1" dirty="0">
                <a:solidFill>
                  <a:srgbClr val="000000"/>
                </a:solidFill>
                <a:latin typeface="DejaVu Serif Bold"/>
                <a:ea typeface="DejaVu Serif Bold"/>
                <a:cs typeface="DejaVu Serif Bold"/>
                <a:sym typeface="DejaVu Serif Bold"/>
              </a:rPr>
              <a:t>:</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thể</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hiện</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được</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nỗi</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lòng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của</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nhà</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thơ</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trước</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những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mênh</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mông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vô</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định</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của</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không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gian</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rộng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lớn</a:t>
            </a:r>
            <a:r>
              <a:rPr lang="en-US" sz="4199" dirty="0">
                <a:solidFill>
                  <a:srgbClr val="000000"/>
                </a:solidFill>
                <a:latin typeface="DejaVu Serif"/>
                <a:ea typeface="DejaVu Serif"/>
                <a:cs typeface="DejaVu Serif"/>
                <a:sym typeface="DejaVu Serif"/>
              </a:rPr>
              <a:t>. </a:t>
            </a:r>
          </a:p>
          <a:p>
            <a:pPr algn="l">
              <a:lnSpc>
                <a:spcPts val="4031"/>
              </a:lnSpc>
            </a:pPr>
            <a:endParaRPr lang="en-US" sz="4199" dirty="0">
              <a:solidFill>
                <a:srgbClr val="000000"/>
              </a:solidFill>
              <a:latin typeface="DejaVu Serif"/>
              <a:ea typeface="DejaVu Serif"/>
              <a:cs typeface="DejaVu Serif"/>
              <a:sym typeface="DejaVu Serif"/>
            </a:endParaRPr>
          </a:p>
          <a:p>
            <a:pPr marL="906778" lvl="1" indent="-453389" algn="l">
              <a:lnSpc>
                <a:spcPts val="4997"/>
              </a:lnSpc>
              <a:buFont typeface="Arial"/>
              <a:buChar char="•"/>
            </a:pPr>
            <a:r>
              <a:rPr lang="en-US" sz="4199" dirty="0" err="1">
                <a:solidFill>
                  <a:srgbClr val="000000"/>
                </a:solidFill>
                <a:latin typeface="DejaVu Serif"/>
                <a:ea typeface="DejaVu Serif"/>
                <a:cs typeface="DejaVu Serif"/>
                <a:sym typeface="DejaVu Serif"/>
              </a:rPr>
              <a:t>Trời</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rộng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được</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nhân</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hóa</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nhớ</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sông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dài</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cũng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chính</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là</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ẩn</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dụ</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nỗi</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nhớ</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của</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nhà</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thơ</a:t>
            </a:r>
            <a:r>
              <a:rPr lang="en-US" sz="4199" dirty="0">
                <a:solidFill>
                  <a:srgbClr val="000000"/>
                </a:solidFill>
                <a:latin typeface="DejaVu Serif"/>
                <a:ea typeface="DejaVu Serif"/>
                <a:cs typeface="DejaVu Serif"/>
                <a:sym typeface="DejaVu Serif"/>
              </a:rPr>
              <a:t> </a:t>
            </a:r>
          </a:p>
          <a:p>
            <a:pPr algn="l">
              <a:lnSpc>
                <a:spcPts val="4031"/>
              </a:lnSpc>
            </a:pPr>
            <a:endParaRPr lang="en-US" sz="4199" dirty="0">
              <a:solidFill>
                <a:srgbClr val="000000"/>
              </a:solidFill>
              <a:latin typeface="DejaVu Serif"/>
              <a:ea typeface="DejaVu Serif"/>
              <a:cs typeface="DejaVu Serif"/>
              <a:sym typeface="DejaVu Serif"/>
            </a:endParaRPr>
          </a:p>
          <a:p>
            <a:pPr marL="906778" lvl="1" indent="-453389" algn="l">
              <a:lnSpc>
                <a:spcPts val="4031"/>
              </a:lnSpc>
              <a:buFont typeface="Arial"/>
              <a:buChar char="•"/>
            </a:pPr>
            <a:r>
              <a:rPr lang="en-US" sz="4199" dirty="0" err="1">
                <a:solidFill>
                  <a:srgbClr val="000000"/>
                </a:solidFill>
                <a:latin typeface="DejaVu Serif"/>
                <a:ea typeface="DejaVu Serif"/>
                <a:cs typeface="DejaVu Serif"/>
                <a:sym typeface="DejaVu Serif"/>
              </a:rPr>
              <a:t>Tràng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Giang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thể</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hiện</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nội</a:t>
            </a:r>
            <a:r>
              <a:rPr lang="en-US" sz="4199" dirty="0">
                <a:solidFill>
                  <a:srgbClr val="000000"/>
                </a:solidFill>
                <a:latin typeface="DejaVu Serif"/>
                <a:ea typeface="DejaVu Serif"/>
                <a:cs typeface="DejaVu Serif"/>
                <a:sym typeface="DejaVu Serif"/>
              </a:rPr>
              <a:t> dung </a:t>
            </a:r>
            <a:r>
              <a:rPr lang="en-US" sz="4199" dirty="0" err="1">
                <a:solidFill>
                  <a:srgbClr val="000000"/>
                </a:solidFill>
                <a:latin typeface="DejaVu Serif"/>
                <a:ea typeface="DejaVu Serif"/>
                <a:cs typeface="DejaVu Serif"/>
                <a:sym typeface="DejaVu Serif"/>
              </a:rPr>
              <a:t>tư</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tưởng</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và</a:t>
            </a:r>
            <a:r>
              <a:rPr lang="en-US" sz="4199" dirty="0">
                <a:solidFill>
                  <a:srgbClr val="000000"/>
                </a:solidFill>
                <a:latin typeface="DejaVu Serif"/>
                <a:ea typeface="DejaVu Serif"/>
                <a:cs typeface="DejaVu Serif"/>
                <a:sym typeface="DejaVu Serif"/>
              </a:rPr>
              <a:t> ý </a:t>
            </a:r>
            <a:r>
              <a:rPr lang="en-US" sz="4199" dirty="0" err="1">
                <a:solidFill>
                  <a:srgbClr val="000000"/>
                </a:solidFill>
                <a:latin typeface="DejaVu Serif"/>
                <a:ea typeface="DejaVu Serif"/>
                <a:cs typeface="DejaVu Serif"/>
                <a:sym typeface="DejaVu Serif"/>
              </a:rPr>
              <a:t>đồ</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của</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tác</a:t>
            </a:r>
            <a:r>
              <a:rPr lang="en-US" sz="4199" dirty="0">
                <a:solidFill>
                  <a:srgbClr val="000000"/>
                </a:solidFill>
                <a:latin typeface="DejaVu Serif"/>
                <a:ea typeface="DejaVu Serif"/>
                <a:cs typeface="DejaVu Serif"/>
                <a:sym typeface="DejaVu Serif"/>
              </a:rPr>
              <a:t> </a:t>
            </a:r>
            <a:r>
              <a:rPr lang="en-US" sz="4199" dirty="0" err="1">
                <a:solidFill>
                  <a:srgbClr val="000000"/>
                </a:solidFill>
                <a:latin typeface="DejaVu Serif"/>
                <a:ea typeface="DejaVu Serif"/>
                <a:cs typeface="DejaVu Serif"/>
                <a:sym typeface="DejaVu Serif"/>
              </a:rPr>
              <a:t>giả</a:t>
            </a:r>
            <a:r>
              <a:rPr lang="en-US" sz="4199" dirty="0">
                <a:solidFill>
                  <a:srgbClr val="000000"/>
                </a:solidFill>
                <a:latin typeface="DejaVu Serif"/>
                <a:ea typeface="DejaVu Serif"/>
                <a:cs typeface="DejaVu Serif"/>
                <a:sym typeface="DejaVu Serif"/>
              </a:rPr>
              <a:t>. </a:t>
            </a:r>
          </a:p>
        </p:txBody>
      </p:sp>
      <p:sp>
        <p:nvSpPr>
          <p:cNvPr id="3" name="Freeform 3"/>
          <p:cNvSpPr/>
          <p:nvPr/>
        </p:nvSpPr>
        <p:spPr>
          <a:xfrm>
            <a:off x="-2466424" y="-2477284"/>
            <a:ext cx="8152889" cy="5247496"/>
          </a:xfrm>
          <a:custGeom>
            <a:avLst/>
            <a:gdLst/>
            <a:ahLst/>
            <a:cxnLst/>
            <a:rect l="l" t="t" r="r" b="b"/>
            <a:pathLst>
              <a:path w="8152889" h="5247496">
                <a:moveTo>
                  <a:pt x="0" y="0"/>
                </a:moveTo>
                <a:lnTo>
                  <a:pt x="8152889" y="0"/>
                </a:lnTo>
                <a:lnTo>
                  <a:pt x="8152889" y="5247496"/>
                </a:lnTo>
                <a:lnTo>
                  <a:pt x="0" y="52474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120854" y="7483933"/>
            <a:ext cx="7465527" cy="4805085"/>
          </a:xfrm>
          <a:custGeom>
            <a:avLst/>
            <a:gdLst/>
            <a:ahLst/>
            <a:cxnLst/>
            <a:rect l="l" t="t" r="r" b="b"/>
            <a:pathLst>
              <a:path w="7465527" h="4805085">
                <a:moveTo>
                  <a:pt x="0" y="0"/>
                </a:moveTo>
                <a:lnTo>
                  <a:pt x="7465527" y="0"/>
                </a:lnTo>
                <a:lnTo>
                  <a:pt x="7465527" y="4805085"/>
                </a:lnTo>
                <a:lnTo>
                  <a:pt x="0" y="48050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610021" y="7969867"/>
            <a:ext cx="2351933" cy="1478778"/>
          </a:xfrm>
          <a:custGeom>
            <a:avLst/>
            <a:gdLst/>
            <a:ahLst/>
            <a:cxnLst/>
            <a:rect l="l" t="t" r="r" b="b"/>
            <a:pathLst>
              <a:path w="2351933" h="1478778">
                <a:moveTo>
                  <a:pt x="0" y="0"/>
                </a:moveTo>
                <a:lnTo>
                  <a:pt x="2351933" y="0"/>
                </a:lnTo>
                <a:lnTo>
                  <a:pt x="2351933" y="1478778"/>
                </a:lnTo>
                <a:lnTo>
                  <a:pt x="0" y="14787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222316" y="757528"/>
            <a:ext cx="17389374" cy="1820479"/>
          </a:xfrm>
          <a:prstGeom prst="rect">
            <a:avLst/>
          </a:prstGeom>
        </p:spPr>
        <p:txBody>
          <a:bodyPr lIns="0" tIns="0" rIns="0" bIns="0" rtlCol="0" anchor="t">
            <a:spAutoFit/>
          </a:bodyPr>
          <a:lstStyle/>
          <a:p>
            <a:pPr algn="l">
              <a:lnSpc>
                <a:spcPts val="7279"/>
              </a:lnSpc>
            </a:pPr>
            <a:r>
              <a:rPr lang="en-US" sz="5199" b="1" dirty="0">
                <a:solidFill>
                  <a:srgbClr val="438E20"/>
                </a:solidFill>
                <a:latin typeface="DejaVu Serif Bold"/>
                <a:ea typeface="DejaVu Serif Bold"/>
                <a:cs typeface="DejaVu Serif Bold"/>
                <a:sym typeface="DejaVu Serif Bold"/>
              </a:rPr>
              <a:t>b. </a:t>
            </a:r>
            <a:r>
              <a:rPr lang="en-US" sz="5199" b="1" dirty="0" err="1">
                <a:solidFill>
                  <a:srgbClr val="438E20"/>
                </a:solidFill>
                <a:latin typeface="DejaVu Serif Bold"/>
                <a:ea typeface="DejaVu Serif Bold"/>
                <a:cs typeface="DejaVu Serif Bold"/>
                <a:sym typeface="DejaVu Serif Bold"/>
              </a:rPr>
              <a:t>Lời</a:t>
            </a:r>
            <a:r>
              <a:rPr lang="en-US" sz="5199" b="1" dirty="0">
                <a:solidFill>
                  <a:srgbClr val="438E20"/>
                </a:solidFill>
                <a:latin typeface="DejaVu Serif Bold"/>
                <a:ea typeface="DejaVu Serif Bold"/>
                <a:cs typeface="DejaVu Serif Bold"/>
                <a:sym typeface="DejaVu Serif Bold"/>
              </a:rPr>
              <a:t> </a:t>
            </a:r>
            <a:r>
              <a:rPr lang="en-US" sz="5199" b="1" dirty="0" err="1">
                <a:solidFill>
                  <a:srgbClr val="438E20"/>
                </a:solidFill>
                <a:latin typeface="DejaVu Serif Bold"/>
                <a:ea typeface="DejaVu Serif Bold"/>
                <a:cs typeface="DejaVu Serif Bold"/>
                <a:sym typeface="DejaVu Serif Bold"/>
              </a:rPr>
              <a:t>đề</a:t>
            </a:r>
            <a:r>
              <a:rPr lang="en-US" sz="5199" b="1" dirty="0">
                <a:solidFill>
                  <a:srgbClr val="438E20"/>
                </a:solidFill>
                <a:latin typeface="DejaVu Serif Bold"/>
                <a:ea typeface="DejaVu Serif Bold"/>
                <a:cs typeface="DejaVu Serif Bold"/>
                <a:sym typeface="DejaVu Serif Bold"/>
              </a:rPr>
              <a:t> </a:t>
            </a:r>
            <a:r>
              <a:rPr lang="en-US" sz="5199" b="1" dirty="0" err="1">
                <a:solidFill>
                  <a:srgbClr val="438E20"/>
                </a:solidFill>
                <a:latin typeface="DejaVu Serif Bold"/>
                <a:ea typeface="DejaVu Serif Bold"/>
                <a:cs typeface="DejaVu Serif Bold"/>
                <a:sym typeface="DejaVu Serif Bold"/>
              </a:rPr>
              <a:t>từ</a:t>
            </a:r>
            <a:r>
              <a:rPr lang="en-US" sz="5199" b="1" dirty="0">
                <a:solidFill>
                  <a:srgbClr val="438E20"/>
                </a:solidFill>
                <a:latin typeface="DejaVu Serif Bold"/>
                <a:ea typeface="DejaVu Serif Bold"/>
                <a:cs typeface="DejaVu Serif Bold"/>
                <a:sym typeface="DejaVu Serif Bold"/>
              </a:rPr>
              <a:t>: </a:t>
            </a:r>
          </a:p>
          <a:p>
            <a:pPr algn="ctr">
              <a:lnSpc>
                <a:spcPts val="7279"/>
              </a:lnSpc>
            </a:pPr>
            <a:r>
              <a:rPr lang="en-US" sz="5199" b="1" i="1" dirty="0">
                <a:solidFill>
                  <a:srgbClr val="FF3131"/>
                </a:solidFill>
                <a:latin typeface="DejaVu Serif Bold Italics"/>
                <a:ea typeface="DejaVu Serif Bold Italics"/>
                <a:cs typeface="DejaVu Serif Bold Italics"/>
                <a:sym typeface="DejaVu Serif Bold Italics"/>
              </a:rPr>
              <a:t>"</a:t>
            </a:r>
            <a:r>
              <a:rPr lang="en-US" sz="5199" b="1" i="1" dirty="0" err="1">
                <a:solidFill>
                  <a:srgbClr val="FF3131"/>
                </a:solidFill>
                <a:latin typeface="DejaVu Serif Bold Italics"/>
                <a:ea typeface="DejaVu Serif Bold Italics"/>
                <a:cs typeface="DejaVu Serif Bold Italics"/>
                <a:sym typeface="DejaVu Serif Bold Italics"/>
              </a:rPr>
              <a:t>Bâng</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khuâng</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trời</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rộng</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nhớ</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sông</a:t>
            </a:r>
            <a:r>
              <a:rPr lang="en-US" sz="5199" b="1" i="1" dirty="0">
                <a:solidFill>
                  <a:srgbClr val="FF3131"/>
                </a:solidFill>
                <a:latin typeface="DejaVu Serif Bold Italics"/>
                <a:ea typeface="DejaVu Serif Bold Italics"/>
                <a:cs typeface="DejaVu Serif Bold Italics"/>
                <a:sym typeface="DejaVu Serif Bold Italics"/>
              </a:rPr>
              <a:t> </a:t>
            </a:r>
            <a:r>
              <a:rPr lang="en-US" sz="5199" b="1" i="1" dirty="0" err="1">
                <a:solidFill>
                  <a:srgbClr val="FF3131"/>
                </a:solidFill>
                <a:latin typeface="DejaVu Serif Bold Italics"/>
                <a:ea typeface="DejaVu Serif Bold Italics"/>
                <a:cs typeface="DejaVu Serif Bold Italics"/>
                <a:sym typeface="DejaVu Serif Bold Italics"/>
              </a:rPr>
              <a:t>dài</a:t>
            </a:r>
            <a:r>
              <a:rPr lang="en-US" sz="5199" b="1" i="1" dirty="0">
                <a:solidFill>
                  <a:srgbClr val="FF3131"/>
                </a:solidFill>
                <a:latin typeface="DejaVu Serif Bold Italics"/>
                <a:ea typeface="DejaVu Serif Bold Italics"/>
                <a:cs typeface="DejaVu Serif Bold Italics"/>
                <a:sym typeface="DejaVu Serif Bold Italics"/>
              </a:rPr>
              <a:t>"</a:t>
            </a:r>
          </a:p>
        </p:txBody>
      </p:sp>
      <p:sp>
        <p:nvSpPr>
          <p:cNvPr id="7" name="TextBox 7"/>
          <p:cNvSpPr txBox="1"/>
          <p:nvPr/>
        </p:nvSpPr>
        <p:spPr>
          <a:xfrm>
            <a:off x="4809566" y="8121081"/>
            <a:ext cx="12044051" cy="1137219"/>
          </a:xfrm>
          <a:prstGeom prst="rect">
            <a:avLst/>
          </a:prstGeom>
        </p:spPr>
        <p:txBody>
          <a:bodyPr lIns="0" tIns="0" rIns="0" bIns="0" rtlCol="0" anchor="t">
            <a:spAutoFit/>
          </a:bodyPr>
          <a:lstStyle/>
          <a:p>
            <a:pPr algn="l">
              <a:lnSpc>
                <a:spcPts val="4320"/>
              </a:lnSpc>
            </a:pPr>
            <a:r>
              <a:rPr lang="en-US" sz="4500" b="1">
                <a:solidFill>
                  <a:srgbClr val="000000"/>
                </a:solidFill>
                <a:latin typeface="DejaVu Serif Bold"/>
                <a:ea typeface="DejaVu Serif Bold"/>
                <a:cs typeface="DejaVu Serif Bold"/>
                <a:sym typeface="DejaVu Serif Bold"/>
              </a:rPr>
              <a:t>Lời đề từ chính là khung cảnh để tác giả triển khai toàn bộ cảm hứng.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grpSp>
        <p:nvGrpSpPr>
          <p:cNvPr id="2" name="Group 2"/>
          <p:cNvGrpSpPr/>
          <p:nvPr/>
        </p:nvGrpSpPr>
        <p:grpSpPr>
          <a:xfrm>
            <a:off x="1753796" y="2619592"/>
            <a:ext cx="14403882" cy="6454048"/>
            <a:chOff x="0" y="0"/>
            <a:chExt cx="1516030" cy="679298"/>
          </a:xfrm>
        </p:grpSpPr>
        <p:sp>
          <p:nvSpPr>
            <p:cNvPr id="3" name="Freeform 3"/>
            <p:cNvSpPr/>
            <p:nvPr/>
          </p:nvSpPr>
          <p:spPr>
            <a:xfrm>
              <a:off x="0" y="0"/>
              <a:ext cx="1516030" cy="679298"/>
            </a:xfrm>
            <a:custGeom>
              <a:avLst/>
              <a:gdLst/>
              <a:ahLst/>
              <a:cxnLst/>
              <a:rect l="l" t="t" r="r" b="b"/>
              <a:pathLst>
                <a:path w="1516030" h="679298">
                  <a:moveTo>
                    <a:pt x="758015" y="0"/>
                  </a:moveTo>
                  <a:cubicBezTo>
                    <a:pt x="339375" y="0"/>
                    <a:pt x="0" y="152066"/>
                    <a:pt x="0" y="339649"/>
                  </a:cubicBezTo>
                  <a:cubicBezTo>
                    <a:pt x="0" y="527232"/>
                    <a:pt x="339375" y="679298"/>
                    <a:pt x="758015" y="679298"/>
                  </a:cubicBezTo>
                  <a:cubicBezTo>
                    <a:pt x="1176655" y="679298"/>
                    <a:pt x="1516030" y="527232"/>
                    <a:pt x="1516030" y="339649"/>
                  </a:cubicBezTo>
                  <a:cubicBezTo>
                    <a:pt x="1516030" y="152066"/>
                    <a:pt x="1176655" y="0"/>
                    <a:pt x="758015" y="0"/>
                  </a:cubicBezTo>
                  <a:close/>
                </a:path>
              </a:pathLst>
            </a:custGeom>
            <a:solidFill>
              <a:srgbClr val="F4AAAA"/>
            </a:solidFill>
          </p:spPr>
        </p:sp>
        <p:sp>
          <p:nvSpPr>
            <p:cNvPr id="4" name="TextBox 4"/>
            <p:cNvSpPr txBox="1"/>
            <p:nvPr/>
          </p:nvSpPr>
          <p:spPr>
            <a:xfrm>
              <a:off x="142128" y="16059"/>
              <a:ext cx="1231774" cy="59955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586896" y="7099207"/>
            <a:ext cx="4444857" cy="2744699"/>
          </a:xfrm>
          <a:custGeom>
            <a:avLst/>
            <a:gdLst/>
            <a:ahLst/>
            <a:cxnLst/>
            <a:rect l="l" t="t" r="r" b="b"/>
            <a:pathLst>
              <a:path w="4444857" h="2744699">
                <a:moveTo>
                  <a:pt x="0" y="0"/>
                </a:moveTo>
                <a:lnTo>
                  <a:pt x="4444857" y="0"/>
                </a:lnTo>
                <a:lnTo>
                  <a:pt x="4444857" y="2744699"/>
                </a:lnTo>
                <a:lnTo>
                  <a:pt x="0" y="2744699"/>
                </a:lnTo>
                <a:lnTo>
                  <a:pt x="0" y="0"/>
                </a:lnTo>
                <a:close/>
              </a:path>
            </a:pathLst>
          </a:custGeom>
          <a:blipFill>
            <a:blip r:embed="rId2"/>
            <a:stretch>
              <a:fillRect/>
            </a:stretch>
          </a:blipFill>
        </p:spPr>
      </p:sp>
      <p:sp>
        <p:nvSpPr>
          <p:cNvPr id="6" name="Freeform 6"/>
          <p:cNvSpPr/>
          <p:nvPr/>
        </p:nvSpPr>
        <p:spPr>
          <a:xfrm>
            <a:off x="12879720" y="6686550"/>
            <a:ext cx="5408280" cy="4114800"/>
          </a:xfrm>
          <a:custGeom>
            <a:avLst/>
            <a:gdLst/>
            <a:ahLst/>
            <a:cxnLst/>
            <a:rect l="l" t="t" r="r" b="b"/>
            <a:pathLst>
              <a:path w="5408280" h="4114800">
                <a:moveTo>
                  <a:pt x="0" y="0"/>
                </a:moveTo>
                <a:lnTo>
                  <a:pt x="5408280" y="0"/>
                </a:lnTo>
                <a:lnTo>
                  <a:pt x="540828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17160" y="198066"/>
            <a:ext cx="14994240" cy="1615827"/>
          </a:xfrm>
          <a:prstGeom prst="rect">
            <a:avLst/>
          </a:prstGeom>
        </p:spPr>
        <p:txBody>
          <a:bodyPr wrap="square" lIns="0" tIns="0" rIns="0" bIns="0" rtlCol="0" anchor="t">
            <a:spAutoFit/>
          </a:bodyPr>
          <a:lstStyle/>
          <a:p>
            <a:pPr algn="ctr">
              <a:lnSpc>
                <a:spcPts val="12551"/>
              </a:lnSpc>
              <a:spcBef>
                <a:spcPct val="0"/>
              </a:spcBef>
            </a:pPr>
            <a:r>
              <a:rPr lang="en-US" sz="8965" b="1" dirty="0">
                <a:solidFill>
                  <a:srgbClr val="613834"/>
                </a:solidFill>
                <a:latin typeface="DejaVu Serif Bold"/>
                <a:ea typeface="DejaVu Serif Bold"/>
                <a:cs typeface="DejaVu Serif Bold"/>
                <a:sym typeface="DejaVu Serif Bold"/>
              </a:rPr>
              <a:t>II. </a:t>
            </a:r>
            <a:r>
              <a:rPr lang="en-US" sz="8965" b="1" dirty="0" err="1">
                <a:solidFill>
                  <a:srgbClr val="613834"/>
                </a:solidFill>
                <a:latin typeface="DejaVu Serif Bold"/>
                <a:ea typeface="DejaVu Serif Bold"/>
                <a:cs typeface="DejaVu Serif Bold"/>
                <a:sym typeface="DejaVu Serif Bold"/>
              </a:rPr>
              <a:t>Đọc</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hiểu</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văn</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bản</a:t>
            </a:r>
            <a:endParaRPr lang="en-US" sz="8965" b="1" dirty="0">
              <a:solidFill>
                <a:srgbClr val="613834"/>
              </a:solidFill>
              <a:latin typeface="DejaVu Serif Bold"/>
              <a:ea typeface="DejaVu Serif Bold"/>
              <a:cs typeface="DejaVu Serif Bold"/>
              <a:sym typeface="DejaVu Serif Bold"/>
            </a:endParaRPr>
          </a:p>
        </p:txBody>
      </p:sp>
      <p:sp>
        <p:nvSpPr>
          <p:cNvPr id="8" name="TextBox 8"/>
          <p:cNvSpPr txBox="1"/>
          <p:nvPr/>
        </p:nvSpPr>
        <p:spPr>
          <a:xfrm>
            <a:off x="2057400" y="1581400"/>
            <a:ext cx="9221079" cy="1038192"/>
          </a:xfrm>
          <a:prstGeom prst="rect">
            <a:avLst/>
          </a:prstGeom>
        </p:spPr>
        <p:txBody>
          <a:bodyPr lIns="0" tIns="0" rIns="0" bIns="0" rtlCol="0" anchor="t">
            <a:spAutoFit/>
          </a:bodyPr>
          <a:lstStyle/>
          <a:p>
            <a:pPr algn="l">
              <a:lnSpc>
                <a:spcPts val="8400"/>
              </a:lnSpc>
              <a:spcBef>
                <a:spcPct val="0"/>
              </a:spcBef>
            </a:pPr>
            <a:r>
              <a:rPr lang="en-US" sz="6000" b="1" dirty="0">
                <a:solidFill>
                  <a:srgbClr val="B25D3E"/>
                </a:solidFill>
                <a:latin typeface="DejaVu Serif Bold"/>
                <a:ea typeface="DejaVu Serif Bold"/>
                <a:cs typeface="DejaVu Serif Bold"/>
                <a:sym typeface="DejaVu Serif Bold"/>
              </a:rPr>
              <a:t>2.VẦN VÀ NHỊP</a:t>
            </a:r>
          </a:p>
        </p:txBody>
      </p:sp>
      <p:sp>
        <p:nvSpPr>
          <p:cNvPr id="9" name="TextBox 9"/>
          <p:cNvSpPr txBox="1"/>
          <p:nvPr/>
        </p:nvSpPr>
        <p:spPr>
          <a:xfrm>
            <a:off x="3014260" y="4840676"/>
            <a:ext cx="12259480" cy="3039277"/>
          </a:xfrm>
          <a:prstGeom prst="rect">
            <a:avLst/>
          </a:prstGeom>
        </p:spPr>
        <p:txBody>
          <a:bodyPr lIns="0" tIns="0" rIns="0" bIns="0" rtlCol="0" anchor="t">
            <a:spAutoFit/>
          </a:bodyPr>
          <a:lstStyle/>
          <a:p>
            <a:pPr algn="ctr">
              <a:lnSpc>
                <a:spcPts val="8149"/>
              </a:lnSpc>
            </a:pPr>
            <a:r>
              <a:rPr lang="en-US" sz="5821">
                <a:solidFill>
                  <a:srgbClr val="000000"/>
                </a:solidFill>
                <a:latin typeface="Sigmar One"/>
                <a:ea typeface="Sigmar One"/>
                <a:cs typeface="Sigmar One"/>
                <a:sym typeface="Sigmar One"/>
              </a:rPr>
              <a:t> Các nhóm hãy nêu vần, nhịp và cảm xúc của 4 khổ thơ?</a:t>
            </a:r>
          </a:p>
        </p:txBody>
      </p:sp>
      <p:sp>
        <p:nvSpPr>
          <p:cNvPr id="10" name="TextBox 10"/>
          <p:cNvSpPr txBox="1"/>
          <p:nvPr/>
        </p:nvSpPr>
        <p:spPr>
          <a:xfrm>
            <a:off x="6548707" y="3212528"/>
            <a:ext cx="5190586" cy="1308050"/>
          </a:xfrm>
          <a:prstGeom prst="rect">
            <a:avLst/>
          </a:prstGeom>
        </p:spPr>
        <p:txBody>
          <a:bodyPr wrap="square" lIns="0" tIns="0" rIns="0" bIns="0" rtlCol="0" anchor="t">
            <a:spAutoFit/>
          </a:bodyPr>
          <a:lstStyle/>
          <a:p>
            <a:pPr algn="ctr">
              <a:lnSpc>
                <a:spcPts val="10196"/>
              </a:lnSpc>
            </a:pPr>
            <a:r>
              <a:rPr lang="en-US" sz="7283" b="1" dirty="0" err="1">
                <a:solidFill>
                  <a:srgbClr val="FFFFFF"/>
                </a:solidFill>
                <a:latin typeface="DejaVu Serif Bold"/>
                <a:ea typeface="DejaVu Serif Bold"/>
                <a:cs typeface="DejaVu Serif Bold"/>
                <a:sym typeface="DejaVu Serif Bold"/>
              </a:rPr>
              <a:t>Câu</a:t>
            </a:r>
            <a:r>
              <a:rPr lang="en-US" sz="7283" b="1" dirty="0">
                <a:solidFill>
                  <a:srgbClr val="FFFFFF"/>
                </a:solidFill>
                <a:latin typeface="DejaVu Serif Bold"/>
                <a:ea typeface="DejaVu Serif Bold"/>
                <a:cs typeface="DejaVu Serif Bold"/>
                <a:sym typeface="DejaVu Serif Bold"/>
              </a:rPr>
              <a:t> </a:t>
            </a:r>
            <a:r>
              <a:rPr lang="en-US" sz="7283" b="1" dirty="0" err="1">
                <a:solidFill>
                  <a:srgbClr val="FFFFFF"/>
                </a:solidFill>
                <a:latin typeface="DejaVu Serif Bold"/>
                <a:ea typeface="DejaVu Serif Bold"/>
                <a:cs typeface="DejaVu Serif Bold"/>
                <a:sym typeface="DejaVu Serif Bold"/>
              </a:rPr>
              <a:t>hỏi</a:t>
            </a:r>
            <a:r>
              <a:rPr lang="en-US" sz="7283" b="1" dirty="0">
                <a:solidFill>
                  <a:srgbClr val="FFFFFF"/>
                </a:solidFill>
                <a:latin typeface="DejaVu Serif Bold"/>
                <a:ea typeface="DejaVu Serif Bold"/>
                <a:cs typeface="DejaVu Serif Bold"/>
                <a:sym typeface="DejaVu Serif Bold"/>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TextBox 3"/>
          <p:cNvSpPr txBox="1"/>
          <p:nvPr/>
        </p:nvSpPr>
        <p:spPr>
          <a:xfrm>
            <a:off x="294340" y="978346"/>
            <a:ext cx="9221079" cy="789622"/>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2.VẦN VÀ NHỊP</a:t>
            </a:r>
          </a:p>
        </p:txBody>
      </p:sp>
      <p:sp>
        <p:nvSpPr>
          <p:cNvPr id="4" name="TextBox 4"/>
          <p:cNvSpPr txBox="1"/>
          <p:nvPr/>
        </p:nvSpPr>
        <p:spPr>
          <a:xfrm>
            <a:off x="3352800" y="2044141"/>
            <a:ext cx="3345775" cy="936154"/>
          </a:xfrm>
          <a:prstGeom prst="rect">
            <a:avLst/>
          </a:prstGeom>
        </p:spPr>
        <p:txBody>
          <a:bodyPr wrap="square" lIns="0" tIns="0" rIns="0" bIns="0" rtlCol="0" anchor="t">
            <a:spAutoFit/>
          </a:bodyPr>
          <a:lstStyle/>
          <a:p>
            <a:pPr algn="ctr">
              <a:lnSpc>
                <a:spcPts val="7279"/>
              </a:lnSpc>
            </a:pPr>
            <a:r>
              <a:rPr lang="en-US" sz="5199" b="1" dirty="0" err="1">
                <a:solidFill>
                  <a:srgbClr val="FF3131"/>
                </a:solidFill>
                <a:latin typeface="DejaVu Serif Bold"/>
                <a:ea typeface="DejaVu Serif Bold"/>
                <a:cs typeface="DejaVu Serif Bold"/>
                <a:sym typeface="DejaVu Serif Bold"/>
              </a:rPr>
              <a:t>Khổ</a:t>
            </a:r>
            <a:r>
              <a:rPr lang="en-US" sz="5199" b="1" dirty="0">
                <a:solidFill>
                  <a:srgbClr val="FF3131"/>
                </a:solidFill>
                <a:latin typeface="DejaVu Serif Bold"/>
                <a:ea typeface="DejaVu Serif Bold"/>
                <a:cs typeface="DejaVu Serif Bold"/>
                <a:sym typeface="DejaVu Serif Bold"/>
              </a:rPr>
              <a:t> 1</a:t>
            </a:r>
          </a:p>
        </p:txBody>
      </p:sp>
      <p:sp>
        <p:nvSpPr>
          <p:cNvPr id="5" name="TextBox 5"/>
          <p:cNvSpPr txBox="1"/>
          <p:nvPr/>
        </p:nvSpPr>
        <p:spPr>
          <a:xfrm>
            <a:off x="568307" y="3076968"/>
            <a:ext cx="10902828" cy="3636021"/>
          </a:xfrm>
          <a:prstGeom prst="rect">
            <a:avLst/>
          </a:prstGeom>
        </p:spPr>
        <p:txBody>
          <a:bodyPr lIns="0" tIns="0" rIns="0" bIns="0" rtlCol="0" anchor="t">
            <a:spAutoFit/>
          </a:bodyPr>
          <a:lstStyle/>
          <a:p>
            <a:pPr algn="l">
              <a:lnSpc>
                <a:spcPts val="7251"/>
              </a:lnSpc>
            </a:pPr>
            <a:r>
              <a:rPr lang="en-US" sz="4899">
                <a:solidFill>
                  <a:srgbClr val="000000"/>
                </a:solidFill>
                <a:latin typeface="Arimo"/>
                <a:ea typeface="Arimo"/>
                <a:cs typeface="Arimo"/>
                <a:sym typeface="Arimo"/>
              </a:rPr>
              <a:t>"Sóng gợn tràng giang buồn điệp điệp,</a:t>
            </a:r>
          </a:p>
          <a:p>
            <a:pPr algn="l">
              <a:lnSpc>
                <a:spcPts val="7251"/>
              </a:lnSpc>
            </a:pPr>
            <a:r>
              <a:rPr lang="en-US" sz="4899">
                <a:solidFill>
                  <a:srgbClr val="000000"/>
                </a:solidFill>
                <a:latin typeface="Arimo"/>
                <a:ea typeface="Arimo"/>
                <a:cs typeface="Arimo"/>
                <a:sym typeface="Arimo"/>
              </a:rPr>
              <a:t>Con thuyền xuôi mái nước song song.</a:t>
            </a:r>
          </a:p>
          <a:p>
            <a:pPr algn="l">
              <a:lnSpc>
                <a:spcPts val="7251"/>
              </a:lnSpc>
            </a:pPr>
            <a:r>
              <a:rPr lang="en-US" sz="4899">
                <a:solidFill>
                  <a:srgbClr val="000000"/>
                </a:solidFill>
                <a:latin typeface="Arimo"/>
                <a:ea typeface="Arimo"/>
                <a:cs typeface="Arimo"/>
                <a:sym typeface="Arimo"/>
              </a:rPr>
              <a:t>Thuyền về nước lại, sầu trăm ngả;</a:t>
            </a:r>
          </a:p>
          <a:p>
            <a:pPr algn="l">
              <a:lnSpc>
                <a:spcPts val="7251"/>
              </a:lnSpc>
            </a:pPr>
            <a:r>
              <a:rPr lang="en-US" sz="4899">
                <a:solidFill>
                  <a:srgbClr val="000000"/>
                </a:solidFill>
                <a:latin typeface="Arimo"/>
                <a:ea typeface="Arimo"/>
                <a:cs typeface="Arimo"/>
                <a:sym typeface="Arimo"/>
              </a:rPr>
              <a:t>Củi một cành khô lạc mấy dòng"</a:t>
            </a:r>
          </a:p>
        </p:txBody>
      </p:sp>
      <p:sp>
        <p:nvSpPr>
          <p:cNvPr id="6" name="TextBox 6"/>
          <p:cNvSpPr txBox="1"/>
          <p:nvPr/>
        </p:nvSpPr>
        <p:spPr>
          <a:xfrm>
            <a:off x="294340" y="7188554"/>
            <a:ext cx="9515419" cy="820989"/>
          </a:xfrm>
          <a:prstGeom prst="rect">
            <a:avLst/>
          </a:prstGeom>
        </p:spPr>
        <p:txBody>
          <a:bodyPr lIns="0" tIns="0" rIns="0" bIns="0" rtlCol="0" anchor="t">
            <a:spAutoFit/>
          </a:bodyPr>
          <a:lstStyle/>
          <a:p>
            <a:pPr marL="1036320" lvl="1" indent="-518160" algn="ctr">
              <a:lnSpc>
                <a:spcPts val="6719"/>
              </a:lnSpc>
              <a:buFont typeface="Arial"/>
              <a:buChar char="•"/>
            </a:pPr>
            <a:r>
              <a:rPr lang="en-US" sz="4800" dirty="0" err="1">
                <a:solidFill>
                  <a:srgbClr val="000000"/>
                </a:solidFill>
                <a:latin typeface="Paytone One"/>
                <a:ea typeface="Paytone One"/>
                <a:cs typeface="Paytone One"/>
                <a:sym typeface="Paytone One"/>
              </a:rPr>
              <a:t>Vần</a:t>
            </a:r>
            <a:r>
              <a:rPr lang="en-US" sz="4800" dirty="0">
                <a:solidFill>
                  <a:srgbClr val="000000"/>
                </a:solidFill>
                <a:latin typeface="Paytone One"/>
                <a:ea typeface="Paytone One"/>
                <a:cs typeface="Paytone One"/>
                <a:sym typeface="Paytone One"/>
              </a:rPr>
              <a:t>: </a:t>
            </a:r>
            <a:r>
              <a:rPr lang="en-US" sz="4800" dirty="0" err="1">
                <a:solidFill>
                  <a:srgbClr val="000000"/>
                </a:solidFill>
                <a:latin typeface="Paytone One"/>
                <a:ea typeface="Paytone One"/>
                <a:cs typeface="Paytone One"/>
                <a:sym typeface="Paytone One"/>
              </a:rPr>
              <a:t>câu</a:t>
            </a:r>
            <a:r>
              <a:rPr lang="en-US" sz="4800" dirty="0">
                <a:solidFill>
                  <a:srgbClr val="000000"/>
                </a:solidFill>
                <a:latin typeface="Paytone One"/>
                <a:ea typeface="Paytone One"/>
                <a:cs typeface="Paytone One"/>
                <a:sym typeface="Paytone One"/>
              </a:rPr>
              <a:t> 2,4 </a:t>
            </a:r>
            <a:r>
              <a:rPr lang="en-US" sz="4800" dirty="0" err="1">
                <a:solidFill>
                  <a:srgbClr val="000000"/>
                </a:solidFill>
                <a:latin typeface="Paytone One"/>
                <a:ea typeface="Paytone One"/>
                <a:cs typeface="Paytone One"/>
                <a:sym typeface="Paytone One"/>
              </a:rPr>
              <a:t>bắt</a:t>
            </a:r>
            <a:r>
              <a:rPr lang="en-US" sz="4800" dirty="0">
                <a:solidFill>
                  <a:srgbClr val="000000"/>
                </a:solidFill>
                <a:latin typeface="Paytone One"/>
                <a:ea typeface="Paytone One"/>
                <a:cs typeface="Paytone One"/>
                <a:sym typeface="Paytone One"/>
              </a:rPr>
              <a:t> </a:t>
            </a:r>
            <a:r>
              <a:rPr lang="en-US" sz="4800" dirty="0" err="1">
                <a:solidFill>
                  <a:srgbClr val="000000"/>
                </a:solidFill>
                <a:latin typeface="Paytone One"/>
                <a:ea typeface="Paytone One"/>
                <a:cs typeface="Paytone One"/>
                <a:sym typeface="Paytone One"/>
              </a:rPr>
              <a:t>vần</a:t>
            </a:r>
            <a:r>
              <a:rPr lang="en-US" sz="4800" dirty="0">
                <a:solidFill>
                  <a:srgbClr val="000000"/>
                </a:solidFill>
                <a:latin typeface="Paytone One"/>
                <a:ea typeface="Paytone One"/>
                <a:cs typeface="Paytone One"/>
                <a:sym typeface="Paytone One"/>
              </a:rPr>
              <a:t> “</a:t>
            </a:r>
            <a:r>
              <a:rPr lang="en-US" sz="4800" dirty="0" err="1">
                <a:solidFill>
                  <a:srgbClr val="000000"/>
                </a:solidFill>
                <a:latin typeface="Paytone One"/>
                <a:ea typeface="Paytone One"/>
                <a:cs typeface="Paytone One"/>
                <a:sym typeface="Paytone One"/>
              </a:rPr>
              <a:t>ong</a:t>
            </a:r>
            <a:r>
              <a:rPr lang="en-US" sz="4800" dirty="0">
                <a:solidFill>
                  <a:srgbClr val="000000"/>
                </a:solidFill>
                <a:latin typeface="Paytone One"/>
                <a:ea typeface="Paytone One"/>
                <a:cs typeface="Paytone One"/>
                <a:sym typeface="Paytone One"/>
              </a:rPr>
              <a:t>”</a:t>
            </a:r>
          </a:p>
        </p:txBody>
      </p:sp>
      <p:sp>
        <p:nvSpPr>
          <p:cNvPr id="7" name="TextBox 7"/>
          <p:cNvSpPr txBox="1"/>
          <p:nvPr/>
        </p:nvSpPr>
        <p:spPr>
          <a:xfrm>
            <a:off x="294340" y="8504843"/>
            <a:ext cx="6480123" cy="768985"/>
          </a:xfrm>
          <a:prstGeom prst="rect">
            <a:avLst/>
          </a:prstGeom>
        </p:spPr>
        <p:txBody>
          <a:bodyPr lIns="0" tIns="0" rIns="0" bIns="0" rtlCol="0" anchor="t">
            <a:spAutoFit/>
          </a:bodyPr>
          <a:lstStyle/>
          <a:p>
            <a:pPr marL="993139" lvl="1" indent="-496570" algn="ctr">
              <a:lnSpc>
                <a:spcPts val="6439"/>
              </a:lnSpc>
              <a:buFont typeface="Arial"/>
              <a:buChar char="•"/>
            </a:pPr>
            <a:r>
              <a:rPr lang="en-US" sz="4599" dirty="0" err="1">
                <a:solidFill>
                  <a:srgbClr val="000000"/>
                </a:solidFill>
                <a:latin typeface="Paytone One"/>
                <a:ea typeface="Paytone One"/>
                <a:cs typeface="Paytone One"/>
                <a:sym typeface="Paytone One"/>
              </a:rPr>
              <a:t>Nhịp</a:t>
            </a:r>
            <a:r>
              <a:rPr lang="en-US" sz="4599" dirty="0">
                <a:solidFill>
                  <a:srgbClr val="000000"/>
                </a:solidFill>
                <a:latin typeface="Paytone One"/>
                <a:ea typeface="Paytone One"/>
                <a:cs typeface="Paytone One"/>
                <a:sym typeface="Paytone One"/>
              </a:rPr>
              <a:t>: 2/2/3 </a:t>
            </a:r>
            <a:r>
              <a:rPr lang="en-US" sz="4599" dirty="0" err="1">
                <a:solidFill>
                  <a:srgbClr val="000000"/>
                </a:solidFill>
                <a:latin typeface="Paytone One"/>
                <a:ea typeface="Paytone One"/>
                <a:cs typeface="Paytone One"/>
                <a:sym typeface="Paytone One"/>
              </a:rPr>
              <a:t>và</a:t>
            </a:r>
            <a:r>
              <a:rPr lang="en-US" sz="4599" dirty="0">
                <a:solidFill>
                  <a:srgbClr val="000000"/>
                </a:solidFill>
                <a:latin typeface="Paytone One"/>
                <a:ea typeface="Paytone One"/>
                <a:cs typeface="Paytone One"/>
                <a:sym typeface="Paytone One"/>
              </a:rPr>
              <a:t> 4/3</a:t>
            </a:r>
          </a:p>
        </p:txBody>
      </p:sp>
      <p:sp>
        <p:nvSpPr>
          <p:cNvPr id="8" name="TextBox 8"/>
          <p:cNvSpPr txBox="1"/>
          <p:nvPr/>
        </p:nvSpPr>
        <p:spPr>
          <a:xfrm>
            <a:off x="12092087" y="2632834"/>
            <a:ext cx="5540480" cy="6390746"/>
          </a:xfrm>
          <a:prstGeom prst="rect">
            <a:avLst/>
          </a:prstGeom>
        </p:spPr>
        <p:txBody>
          <a:bodyPr lIns="0" tIns="0" rIns="0" bIns="0" rtlCol="0" anchor="t">
            <a:spAutoFit/>
          </a:bodyPr>
          <a:lstStyle/>
          <a:p>
            <a:pPr algn="ctr">
              <a:lnSpc>
                <a:spcPts val="6299"/>
              </a:lnSpc>
            </a:pPr>
            <a:r>
              <a:rPr lang="en-US" sz="4500" dirty="0">
                <a:solidFill>
                  <a:srgbClr val="000000"/>
                </a:solidFill>
                <a:latin typeface="Arimo"/>
                <a:ea typeface="Arimo"/>
                <a:cs typeface="Arimo"/>
                <a:sym typeface="Arimo"/>
              </a:rPr>
              <a:t>Hai </a:t>
            </a:r>
            <a:r>
              <a:rPr lang="en-US" sz="4500" dirty="0" err="1">
                <a:solidFill>
                  <a:srgbClr val="000000"/>
                </a:solidFill>
                <a:latin typeface="Arimo"/>
                <a:ea typeface="Arimo"/>
                <a:cs typeface="Arimo"/>
                <a:sym typeface="Arimo"/>
              </a:rPr>
              <a:t>câu</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thơ</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đầu</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với</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nhịp</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thơ</a:t>
            </a:r>
            <a:r>
              <a:rPr lang="en-US" sz="4500" dirty="0">
                <a:solidFill>
                  <a:srgbClr val="000000"/>
                </a:solidFill>
                <a:latin typeface="Arimo"/>
                <a:ea typeface="Arimo"/>
                <a:cs typeface="Arimo"/>
                <a:sym typeface="Arimo"/>
              </a:rPr>
              <a:t> 2/2/3 </a:t>
            </a:r>
            <a:r>
              <a:rPr lang="en-US" sz="4500" dirty="0" err="1">
                <a:solidFill>
                  <a:srgbClr val="000000"/>
                </a:solidFill>
                <a:latin typeface="Arimo"/>
                <a:ea typeface="Arimo"/>
                <a:cs typeface="Arimo"/>
                <a:sym typeface="Arimo"/>
              </a:rPr>
              <a:t>thể</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hiện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tâm</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trạng</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chậm</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rãi</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trầm</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buồn</a:t>
            </a:r>
            <a:r>
              <a:rPr lang="en-US" sz="4500" dirty="0">
                <a:solidFill>
                  <a:srgbClr val="000000"/>
                </a:solidFill>
                <a:latin typeface="Arimo"/>
                <a:ea typeface="Arimo"/>
                <a:cs typeface="Arimo"/>
                <a:sym typeface="Arimo"/>
              </a:rPr>
              <a:t> man </a:t>
            </a:r>
            <a:r>
              <a:rPr lang="en-US" sz="4500" dirty="0" err="1">
                <a:solidFill>
                  <a:srgbClr val="000000"/>
                </a:solidFill>
                <a:latin typeface="Arimo"/>
                <a:ea typeface="Arimo"/>
                <a:cs typeface="Arimo"/>
                <a:sym typeface="Arimo"/>
              </a:rPr>
              <a:t>mác</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khi</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nhìn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cảnh</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sông</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nước</a:t>
            </a:r>
            <a:r>
              <a:rPr lang="en-US" sz="4500" dirty="0">
                <a:solidFill>
                  <a:srgbClr val="000000"/>
                </a:solidFill>
                <a:latin typeface="Arimo"/>
                <a:ea typeface="Arimo"/>
                <a:cs typeface="Arimo"/>
                <a:sym typeface="Arimo"/>
              </a:rPr>
              <a:t>, con </a:t>
            </a:r>
            <a:r>
              <a:rPr lang="en-US" sz="4500" dirty="0" err="1">
                <a:solidFill>
                  <a:srgbClr val="000000"/>
                </a:solidFill>
                <a:latin typeface="Arimo"/>
                <a:ea typeface="Arimo"/>
                <a:cs typeface="Arimo"/>
                <a:sym typeface="Arimo"/>
              </a:rPr>
              <a:t>thuyền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xuôi</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mái</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trên</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dòng</a:t>
            </a:r>
            <a:r>
              <a:rPr lang="en-US" sz="4500" dirty="0">
                <a:solidFill>
                  <a:srgbClr val="000000"/>
                </a:solidFill>
                <a:latin typeface="Arimo"/>
                <a:ea typeface="Arimo"/>
                <a:cs typeface="Arimo"/>
                <a:sym typeface="Arimo"/>
              </a:rPr>
              <a:t> </a:t>
            </a:r>
            <a:r>
              <a:rPr lang="en-US" sz="4500" dirty="0" err="1">
                <a:solidFill>
                  <a:srgbClr val="000000"/>
                </a:solidFill>
                <a:latin typeface="Arimo"/>
                <a:ea typeface="Arimo"/>
                <a:cs typeface="Arimo"/>
                <a:sym typeface="Arimo"/>
              </a:rPr>
              <a:t>sông</a:t>
            </a:r>
            <a:r>
              <a:rPr lang="en-US" sz="4500" dirty="0">
                <a:solidFill>
                  <a:srgbClr val="000000"/>
                </a:solidFill>
                <a:latin typeface="Arimo"/>
                <a:ea typeface="Arimo"/>
                <a:cs typeface="Arimo"/>
                <a:sym typeface="Arimo"/>
              </a:rPr>
              <a:t> </a:t>
            </a:r>
          </a:p>
        </p:txBody>
      </p:sp>
      <p:sp>
        <p:nvSpPr>
          <p:cNvPr id="9" name="AutoShape 9"/>
          <p:cNvSpPr/>
          <p:nvPr/>
        </p:nvSpPr>
        <p:spPr>
          <a:xfrm>
            <a:off x="11658600" y="-342900"/>
            <a:ext cx="0" cy="15087600"/>
          </a:xfrm>
          <a:prstGeom prst="line">
            <a:avLst/>
          </a:prstGeom>
          <a:ln w="38100" cap="flat">
            <a:solidFill>
              <a:srgbClr val="000000"/>
            </a:solidFill>
            <a:prstDash val="solid"/>
            <a:headEnd type="none" w="sm" len="sm"/>
            <a:tailEnd type="none" w="sm" len="sm"/>
          </a:ln>
        </p:spPr>
      </p:sp>
      <p:sp>
        <p:nvSpPr>
          <p:cNvPr id="10" name="TextBox 10"/>
          <p:cNvSpPr txBox="1"/>
          <p:nvPr/>
        </p:nvSpPr>
        <p:spPr>
          <a:xfrm>
            <a:off x="12481969" y="831404"/>
            <a:ext cx="5090221" cy="1212737"/>
          </a:xfrm>
          <a:prstGeom prst="rect">
            <a:avLst/>
          </a:prstGeom>
        </p:spPr>
        <p:txBody>
          <a:bodyPr wrap="square" lIns="0" tIns="0" rIns="0" bIns="0" rtlCol="0" anchor="t">
            <a:spAutoFit/>
          </a:bodyPr>
          <a:lstStyle/>
          <a:p>
            <a:pPr algn="ctr">
              <a:lnSpc>
                <a:spcPts val="9529"/>
              </a:lnSpc>
            </a:pPr>
            <a:r>
              <a:rPr lang="en-US" sz="6806" dirty="0" err="1">
                <a:solidFill>
                  <a:srgbClr val="000000"/>
                </a:solidFill>
                <a:latin typeface="Sigmar One"/>
                <a:ea typeface="Sigmar One"/>
                <a:cs typeface="Sigmar One"/>
                <a:sym typeface="Sigmar One"/>
              </a:rPr>
              <a:t>Cảm</a:t>
            </a:r>
            <a:r>
              <a:rPr lang="en-US" sz="6806" dirty="0">
                <a:solidFill>
                  <a:srgbClr val="000000"/>
                </a:solidFill>
                <a:latin typeface="Sigmar One"/>
                <a:ea typeface="Sigmar One"/>
                <a:cs typeface="Sigmar One"/>
                <a:sym typeface="Sigmar One"/>
              </a:rPr>
              <a:t> </a:t>
            </a:r>
            <a:r>
              <a:rPr lang="en-US" sz="6806" dirty="0" err="1">
                <a:solidFill>
                  <a:srgbClr val="000000"/>
                </a:solidFill>
                <a:latin typeface="Sigmar One"/>
                <a:ea typeface="Sigmar One"/>
                <a:cs typeface="Sigmar One"/>
                <a:sym typeface="Sigmar One"/>
              </a:rPr>
              <a:t>xúc</a:t>
            </a:r>
            <a:endParaRPr lang="en-US" sz="6806" dirty="0">
              <a:solidFill>
                <a:srgbClr val="000000"/>
              </a:solidFill>
              <a:latin typeface="Sigmar One"/>
              <a:ea typeface="Sigmar One"/>
              <a:cs typeface="Sigmar One"/>
              <a:sym typeface="Sigmar One"/>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ppt_x"/>
                                          </p:val>
                                        </p:tav>
                                        <p:tav tm="100000">
                                          <p:val>
                                            <p:strVal val="#ppt_x"/>
                                          </p:val>
                                        </p:tav>
                                      </p:tavLst>
                                    </p:anim>
                                    <p:anim calcmode="lin" valueType="num">
                                      <p:cBhvr additive="base">
                                        <p:cTn id="34" dur="10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TextBox 3"/>
          <p:cNvSpPr txBox="1"/>
          <p:nvPr/>
        </p:nvSpPr>
        <p:spPr>
          <a:xfrm>
            <a:off x="294340" y="978346"/>
            <a:ext cx="9221079" cy="789622"/>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2.VẦN VÀ NHỊP</a:t>
            </a:r>
          </a:p>
        </p:txBody>
      </p:sp>
      <p:sp>
        <p:nvSpPr>
          <p:cNvPr id="4" name="TextBox 4"/>
          <p:cNvSpPr txBox="1"/>
          <p:nvPr/>
        </p:nvSpPr>
        <p:spPr>
          <a:xfrm>
            <a:off x="4623971" y="2044141"/>
            <a:ext cx="2183805" cy="896587"/>
          </a:xfrm>
          <a:prstGeom prst="rect">
            <a:avLst/>
          </a:prstGeom>
        </p:spPr>
        <p:txBody>
          <a:bodyPr lIns="0" tIns="0" rIns="0" bIns="0" rtlCol="0" anchor="t">
            <a:spAutoFit/>
          </a:bodyPr>
          <a:lstStyle/>
          <a:p>
            <a:pPr algn="ctr">
              <a:lnSpc>
                <a:spcPts val="7279"/>
              </a:lnSpc>
            </a:pPr>
            <a:r>
              <a:rPr lang="en-US" sz="5199" b="1">
                <a:solidFill>
                  <a:srgbClr val="FF3131"/>
                </a:solidFill>
                <a:latin typeface="DejaVu Serif Bold"/>
                <a:ea typeface="DejaVu Serif Bold"/>
                <a:cs typeface="DejaVu Serif Bold"/>
                <a:sym typeface="DejaVu Serif Bold"/>
              </a:rPr>
              <a:t>Khổ 2</a:t>
            </a:r>
          </a:p>
        </p:txBody>
      </p:sp>
      <p:sp>
        <p:nvSpPr>
          <p:cNvPr id="5" name="AutoShape 5"/>
          <p:cNvSpPr/>
          <p:nvPr/>
        </p:nvSpPr>
        <p:spPr>
          <a:xfrm>
            <a:off x="11654730" y="0"/>
            <a:ext cx="0" cy="11197500"/>
          </a:xfrm>
          <a:prstGeom prst="line">
            <a:avLst/>
          </a:prstGeom>
          <a:ln w="38100" cap="flat">
            <a:solidFill>
              <a:srgbClr val="000000"/>
            </a:solidFill>
            <a:prstDash val="solid"/>
            <a:headEnd type="none" w="sm" len="sm"/>
            <a:tailEnd type="none" w="sm" len="sm"/>
          </a:ln>
        </p:spPr>
      </p:sp>
      <p:sp>
        <p:nvSpPr>
          <p:cNvPr id="6" name="TextBox 6"/>
          <p:cNvSpPr txBox="1"/>
          <p:nvPr/>
        </p:nvSpPr>
        <p:spPr>
          <a:xfrm>
            <a:off x="12644402" y="794103"/>
            <a:ext cx="4848748" cy="1218282"/>
          </a:xfrm>
          <a:prstGeom prst="rect">
            <a:avLst/>
          </a:prstGeom>
        </p:spPr>
        <p:txBody>
          <a:bodyPr wrap="square" lIns="0" tIns="0" rIns="0" bIns="0" rtlCol="0" anchor="t">
            <a:spAutoFit/>
          </a:bodyPr>
          <a:lstStyle/>
          <a:p>
            <a:pPr algn="ctr">
              <a:lnSpc>
                <a:spcPts val="9529"/>
              </a:lnSpc>
            </a:pPr>
            <a:r>
              <a:rPr lang="en-US" sz="6806" dirty="0" err="1">
                <a:solidFill>
                  <a:srgbClr val="000000"/>
                </a:solidFill>
                <a:latin typeface="Sigmar One"/>
                <a:ea typeface="Sigmar One"/>
                <a:cs typeface="Sigmar One"/>
                <a:sym typeface="Sigmar One"/>
              </a:rPr>
              <a:t>Cảm</a:t>
            </a:r>
            <a:r>
              <a:rPr lang="en-US" sz="6806" dirty="0">
                <a:solidFill>
                  <a:srgbClr val="000000"/>
                </a:solidFill>
                <a:latin typeface="Sigmar One"/>
                <a:ea typeface="Sigmar One"/>
                <a:cs typeface="Sigmar One"/>
                <a:sym typeface="Sigmar One"/>
              </a:rPr>
              <a:t> </a:t>
            </a:r>
            <a:r>
              <a:rPr lang="en-US" sz="6806" dirty="0" err="1">
                <a:solidFill>
                  <a:srgbClr val="000000"/>
                </a:solidFill>
                <a:latin typeface="Sigmar One"/>
                <a:ea typeface="Sigmar One"/>
                <a:cs typeface="Sigmar One"/>
                <a:sym typeface="Sigmar One"/>
              </a:rPr>
              <a:t>xúc</a:t>
            </a:r>
            <a:endParaRPr lang="en-US" sz="6806" dirty="0">
              <a:solidFill>
                <a:srgbClr val="000000"/>
              </a:solidFill>
              <a:latin typeface="Sigmar One"/>
              <a:ea typeface="Sigmar One"/>
              <a:cs typeface="Sigmar One"/>
              <a:sym typeface="Sigmar One"/>
            </a:endParaRPr>
          </a:p>
        </p:txBody>
      </p:sp>
      <p:sp>
        <p:nvSpPr>
          <p:cNvPr id="7" name="TextBox 7"/>
          <p:cNvSpPr txBox="1"/>
          <p:nvPr/>
        </p:nvSpPr>
        <p:spPr>
          <a:xfrm>
            <a:off x="665990" y="3206572"/>
            <a:ext cx="10522015" cy="3724132"/>
          </a:xfrm>
          <a:prstGeom prst="rect">
            <a:avLst/>
          </a:prstGeom>
        </p:spPr>
        <p:txBody>
          <a:bodyPr lIns="0" tIns="0" rIns="0" bIns="0" rtlCol="0" anchor="t">
            <a:spAutoFit/>
          </a:bodyPr>
          <a:lstStyle/>
          <a:p>
            <a:pPr algn="l">
              <a:lnSpc>
                <a:spcPts val="7365"/>
              </a:lnSpc>
            </a:pPr>
            <a:r>
              <a:rPr lang="en-US" sz="5260">
                <a:solidFill>
                  <a:srgbClr val="000000"/>
                </a:solidFill>
                <a:latin typeface="Arimo"/>
                <a:ea typeface="Arimo"/>
                <a:cs typeface="Arimo"/>
                <a:sym typeface="Arimo"/>
              </a:rPr>
              <a:t>"Lơ thơ cồn nhỏ gió đìu hiu,</a:t>
            </a:r>
          </a:p>
          <a:p>
            <a:pPr algn="l">
              <a:lnSpc>
                <a:spcPts val="7365"/>
              </a:lnSpc>
            </a:pPr>
            <a:r>
              <a:rPr lang="en-US" sz="5260">
                <a:solidFill>
                  <a:srgbClr val="000000"/>
                </a:solidFill>
                <a:latin typeface="Arimo"/>
                <a:ea typeface="Arimo"/>
                <a:cs typeface="Arimo"/>
                <a:sym typeface="Arimo"/>
              </a:rPr>
              <a:t> Đâu tiếng làng xa vãn chợ chiều.</a:t>
            </a:r>
          </a:p>
          <a:p>
            <a:pPr algn="l">
              <a:lnSpc>
                <a:spcPts val="7365"/>
              </a:lnSpc>
            </a:pPr>
            <a:r>
              <a:rPr lang="en-US" sz="5260">
                <a:solidFill>
                  <a:srgbClr val="000000"/>
                </a:solidFill>
                <a:latin typeface="Arimo"/>
                <a:ea typeface="Arimo"/>
                <a:cs typeface="Arimo"/>
                <a:sym typeface="Arimo"/>
              </a:rPr>
              <a:t> Nắng xuống, trời lên sâu chót vót;</a:t>
            </a:r>
          </a:p>
          <a:p>
            <a:pPr algn="l">
              <a:lnSpc>
                <a:spcPts val="7365"/>
              </a:lnSpc>
            </a:pPr>
            <a:r>
              <a:rPr lang="en-US" sz="5260">
                <a:solidFill>
                  <a:srgbClr val="000000"/>
                </a:solidFill>
                <a:latin typeface="Arimo"/>
                <a:ea typeface="Arimo"/>
                <a:cs typeface="Arimo"/>
                <a:sym typeface="Arimo"/>
              </a:rPr>
              <a:t> Sông dài, trời rộng, bến cô liêu."</a:t>
            </a:r>
          </a:p>
        </p:txBody>
      </p:sp>
      <p:sp>
        <p:nvSpPr>
          <p:cNvPr id="8" name="TextBox 8"/>
          <p:cNvSpPr txBox="1"/>
          <p:nvPr/>
        </p:nvSpPr>
        <p:spPr>
          <a:xfrm>
            <a:off x="665990" y="7553451"/>
            <a:ext cx="9890019" cy="1744067"/>
          </a:xfrm>
          <a:prstGeom prst="rect">
            <a:avLst/>
          </a:prstGeom>
        </p:spPr>
        <p:txBody>
          <a:bodyPr wrap="square" lIns="0" tIns="0" rIns="0" bIns="0" rtlCol="0" anchor="t">
            <a:spAutoFit/>
          </a:bodyPr>
          <a:lstStyle/>
          <a:p>
            <a:pPr marL="1054705" lvl="1" indent="-527352" algn="l">
              <a:lnSpc>
                <a:spcPts val="6839"/>
              </a:lnSpc>
              <a:buFont typeface="Arial"/>
              <a:buChar char="•"/>
            </a:pPr>
            <a:r>
              <a:rPr lang="en-US" sz="4885" dirty="0" err="1">
                <a:solidFill>
                  <a:srgbClr val="000000"/>
                </a:solidFill>
                <a:latin typeface="Paytone One"/>
                <a:ea typeface="Paytone One"/>
                <a:cs typeface="Paytone One"/>
                <a:sym typeface="Paytone One"/>
              </a:rPr>
              <a:t>Vần</a:t>
            </a:r>
            <a:r>
              <a:rPr lang="en-US" sz="4885" dirty="0">
                <a:solidFill>
                  <a:srgbClr val="000000"/>
                </a:solidFill>
                <a:latin typeface="Paytone One"/>
                <a:ea typeface="Paytone One"/>
                <a:cs typeface="Paytone One"/>
                <a:sym typeface="Paytone One"/>
              </a:rPr>
              <a:t>: </a:t>
            </a:r>
            <a:r>
              <a:rPr lang="en-US" sz="4885" dirty="0" err="1">
                <a:solidFill>
                  <a:srgbClr val="000000"/>
                </a:solidFill>
                <a:latin typeface="Paytone One"/>
                <a:ea typeface="Paytone One"/>
                <a:cs typeface="Paytone One"/>
                <a:sym typeface="Paytone One"/>
              </a:rPr>
              <a:t>câu</a:t>
            </a:r>
            <a:r>
              <a:rPr lang="en-US" sz="4885" dirty="0">
                <a:solidFill>
                  <a:srgbClr val="000000"/>
                </a:solidFill>
                <a:latin typeface="Paytone One"/>
                <a:ea typeface="Paytone One"/>
                <a:cs typeface="Paytone One"/>
                <a:sym typeface="Paytone One"/>
              </a:rPr>
              <a:t> 2,4 </a:t>
            </a:r>
            <a:r>
              <a:rPr lang="en-US" sz="4885" dirty="0" err="1">
                <a:solidFill>
                  <a:srgbClr val="000000"/>
                </a:solidFill>
                <a:latin typeface="Paytone One"/>
                <a:ea typeface="Paytone One"/>
                <a:cs typeface="Paytone One"/>
                <a:sym typeface="Paytone One"/>
              </a:rPr>
              <a:t>bắt</a:t>
            </a:r>
            <a:r>
              <a:rPr lang="en-US" sz="4885" dirty="0">
                <a:solidFill>
                  <a:srgbClr val="000000"/>
                </a:solidFill>
                <a:latin typeface="Paytone One"/>
                <a:ea typeface="Paytone One"/>
                <a:cs typeface="Paytone One"/>
                <a:sym typeface="Paytone One"/>
              </a:rPr>
              <a:t> </a:t>
            </a:r>
            <a:r>
              <a:rPr lang="en-US" sz="4885" dirty="0" err="1">
                <a:solidFill>
                  <a:srgbClr val="000000"/>
                </a:solidFill>
                <a:latin typeface="Paytone One"/>
                <a:ea typeface="Paytone One"/>
                <a:cs typeface="Paytone One"/>
                <a:sym typeface="Paytone One"/>
              </a:rPr>
              <a:t>vần"iêu</a:t>
            </a:r>
            <a:r>
              <a:rPr lang="en-US" sz="4885" dirty="0">
                <a:solidFill>
                  <a:srgbClr val="000000"/>
                </a:solidFill>
                <a:latin typeface="Paytone One"/>
                <a:ea typeface="Paytone One"/>
                <a:cs typeface="Paytone One"/>
                <a:sym typeface="Paytone One"/>
              </a:rPr>
              <a:t>"</a:t>
            </a:r>
          </a:p>
          <a:p>
            <a:pPr marL="1054705" lvl="1" indent="-527352" algn="l">
              <a:lnSpc>
                <a:spcPts val="6839"/>
              </a:lnSpc>
              <a:buFont typeface="Arial"/>
              <a:buChar char="•"/>
            </a:pPr>
            <a:r>
              <a:rPr lang="en-US" sz="4885" dirty="0" err="1">
                <a:solidFill>
                  <a:srgbClr val="000000"/>
                </a:solidFill>
                <a:latin typeface="Paytone One"/>
                <a:ea typeface="Paytone One"/>
                <a:cs typeface="Paytone One"/>
                <a:sym typeface="Paytone One"/>
              </a:rPr>
              <a:t>Nhịp</a:t>
            </a:r>
            <a:r>
              <a:rPr lang="en-US" sz="4885" dirty="0">
                <a:solidFill>
                  <a:srgbClr val="000000"/>
                </a:solidFill>
                <a:latin typeface="Paytone One"/>
                <a:ea typeface="Paytone One"/>
                <a:cs typeface="Paytone One"/>
                <a:sym typeface="Paytone One"/>
              </a:rPr>
              <a:t> 2/2/3 </a:t>
            </a:r>
            <a:r>
              <a:rPr lang="en-US" sz="4885" dirty="0" err="1">
                <a:solidFill>
                  <a:srgbClr val="000000"/>
                </a:solidFill>
                <a:latin typeface="Paytone One"/>
                <a:ea typeface="Paytone One"/>
                <a:cs typeface="Paytone One"/>
                <a:sym typeface="Paytone One"/>
              </a:rPr>
              <a:t>và</a:t>
            </a:r>
            <a:r>
              <a:rPr lang="en-US" sz="4885" dirty="0">
                <a:solidFill>
                  <a:srgbClr val="000000"/>
                </a:solidFill>
                <a:latin typeface="Paytone One"/>
                <a:ea typeface="Paytone One"/>
                <a:cs typeface="Paytone One"/>
                <a:sym typeface="Paytone One"/>
              </a:rPr>
              <a:t> 4/3</a:t>
            </a:r>
          </a:p>
        </p:txBody>
      </p:sp>
      <p:sp>
        <p:nvSpPr>
          <p:cNvPr id="9" name="TextBox 9"/>
          <p:cNvSpPr txBox="1"/>
          <p:nvPr/>
        </p:nvSpPr>
        <p:spPr>
          <a:xfrm>
            <a:off x="12122836" y="2025091"/>
            <a:ext cx="5891881" cy="6349001"/>
          </a:xfrm>
          <a:prstGeom prst="rect">
            <a:avLst/>
          </a:prstGeom>
        </p:spPr>
        <p:txBody>
          <a:bodyPr lIns="0" tIns="0" rIns="0" bIns="0" rtlCol="0" anchor="t">
            <a:spAutoFit/>
          </a:bodyPr>
          <a:lstStyle/>
          <a:p>
            <a:pPr algn="ctr">
              <a:lnSpc>
                <a:spcPts val="7178"/>
              </a:lnSpc>
            </a:pPr>
            <a:r>
              <a:rPr lang="en-US" sz="5127">
                <a:solidFill>
                  <a:srgbClr val="000000"/>
                </a:solidFill>
                <a:latin typeface="Arimo"/>
                <a:ea typeface="Arimo"/>
                <a:cs typeface="Arimo"/>
                <a:sym typeface="Arimo"/>
              </a:rPr>
              <a:t>3 trên 4 câu thơ nhịp 2/2/3 tạo cảm giác câu thơ ngắt quãng, nhịp gãy đôi, mỗi nhịp dừng nghỉ tựa như một tiếng thở dài của nhà thơ.</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TextBox 3"/>
          <p:cNvSpPr txBox="1"/>
          <p:nvPr/>
        </p:nvSpPr>
        <p:spPr>
          <a:xfrm>
            <a:off x="294340" y="978346"/>
            <a:ext cx="9221079" cy="789622"/>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2.VẦN VÀ NHỊP</a:t>
            </a:r>
          </a:p>
        </p:txBody>
      </p:sp>
      <p:sp>
        <p:nvSpPr>
          <p:cNvPr id="4" name="TextBox 4"/>
          <p:cNvSpPr txBox="1"/>
          <p:nvPr/>
        </p:nvSpPr>
        <p:spPr>
          <a:xfrm>
            <a:off x="4623971" y="2044141"/>
            <a:ext cx="2183805" cy="896587"/>
          </a:xfrm>
          <a:prstGeom prst="rect">
            <a:avLst/>
          </a:prstGeom>
        </p:spPr>
        <p:txBody>
          <a:bodyPr lIns="0" tIns="0" rIns="0" bIns="0" rtlCol="0" anchor="t">
            <a:spAutoFit/>
          </a:bodyPr>
          <a:lstStyle/>
          <a:p>
            <a:pPr algn="ctr">
              <a:lnSpc>
                <a:spcPts val="7279"/>
              </a:lnSpc>
            </a:pPr>
            <a:r>
              <a:rPr lang="en-US" sz="5199" b="1">
                <a:solidFill>
                  <a:srgbClr val="FF3131"/>
                </a:solidFill>
                <a:latin typeface="DejaVu Serif Bold"/>
                <a:ea typeface="DejaVu Serif Bold"/>
                <a:cs typeface="DejaVu Serif Bold"/>
                <a:sym typeface="DejaVu Serif Bold"/>
              </a:rPr>
              <a:t>Khổ 3</a:t>
            </a:r>
          </a:p>
        </p:txBody>
      </p:sp>
      <p:sp>
        <p:nvSpPr>
          <p:cNvPr id="5" name="AutoShape 5"/>
          <p:cNvSpPr/>
          <p:nvPr/>
        </p:nvSpPr>
        <p:spPr>
          <a:xfrm>
            <a:off x="11654730" y="0"/>
            <a:ext cx="0" cy="11197500"/>
          </a:xfrm>
          <a:prstGeom prst="line">
            <a:avLst/>
          </a:prstGeom>
          <a:ln w="38100" cap="flat">
            <a:solidFill>
              <a:srgbClr val="000000"/>
            </a:solidFill>
            <a:prstDash val="solid"/>
            <a:headEnd type="none" w="sm" len="sm"/>
            <a:tailEnd type="none" w="sm" len="sm"/>
          </a:ln>
        </p:spPr>
      </p:sp>
      <p:sp>
        <p:nvSpPr>
          <p:cNvPr id="6" name="TextBox 6"/>
          <p:cNvSpPr txBox="1"/>
          <p:nvPr/>
        </p:nvSpPr>
        <p:spPr>
          <a:xfrm>
            <a:off x="12382568" y="557689"/>
            <a:ext cx="5143432" cy="1218282"/>
          </a:xfrm>
          <a:prstGeom prst="rect">
            <a:avLst/>
          </a:prstGeom>
        </p:spPr>
        <p:txBody>
          <a:bodyPr wrap="square" lIns="0" tIns="0" rIns="0" bIns="0" rtlCol="0" anchor="t">
            <a:spAutoFit/>
          </a:bodyPr>
          <a:lstStyle/>
          <a:p>
            <a:pPr algn="ctr">
              <a:lnSpc>
                <a:spcPts val="9529"/>
              </a:lnSpc>
            </a:pPr>
            <a:r>
              <a:rPr lang="en-US" sz="6806" dirty="0" err="1">
                <a:solidFill>
                  <a:srgbClr val="000000"/>
                </a:solidFill>
                <a:latin typeface="Sigmar One"/>
                <a:ea typeface="Sigmar One"/>
                <a:cs typeface="Sigmar One"/>
                <a:sym typeface="Sigmar One"/>
              </a:rPr>
              <a:t>Cảm</a:t>
            </a:r>
            <a:r>
              <a:rPr lang="en-US" sz="6806" dirty="0">
                <a:solidFill>
                  <a:srgbClr val="000000"/>
                </a:solidFill>
                <a:latin typeface="Sigmar One"/>
                <a:ea typeface="Sigmar One"/>
                <a:cs typeface="Sigmar One"/>
                <a:sym typeface="Sigmar One"/>
              </a:rPr>
              <a:t> </a:t>
            </a:r>
            <a:r>
              <a:rPr lang="en-US" sz="6806" dirty="0" err="1">
                <a:solidFill>
                  <a:srgbClr val="000000"/>
                </a:solidFill>
                <a:latin typeface="Sigmar One"/>
                <a:ea typeface="Sigmar One"/>
                <a:cs typeface="Sigmar One"/>
                <a:sym typeface="Sigmar One"/>
              </a:rPr>
              <a:t>xúc</a:t>
            </a:r>
            <a:endParaRPr lang="en-US" sz="6806" dirty="0">
              <a:solidFill>
                <a:srgbClr val="000000"/>
              </a:solidFill>
              <a:latin typeface="Sigmar One"/>
              <a:ea typeface="Sigmar One"/>
              <a:cs typeface="Sigmar One"/>
              <a:sym typeface="Sigmar One"/>
            </a:endParaRPr>
          </a:p>
        </p:txBody>
      </p:sp>
      <p:sp>
        <p:nvSpPr>
          <p:cNvPr id="7" name="TextBox 7"/>
          <p:cNvSpPr txBox="1"/>
          <p:nvPr/>
        </p:nvSpPr>
        <p:spPr>
          <a:xfrm>
            <a:off x="236750" y="3015922"/>
            <a:ext cx="11036980" cy="2877449"/>
          </a:xfrm>
          <a:prstGeom prst="rect">
            <a:avLst/>
          </a:prstGeom>
        </p:spPr>
        <p:txBody>
          <a:bodyPr lIns="0" tIns="0" rIns="0" bIns="0" rtlCol="0" anchor="t">
            <a:spAutoFit/>
          </a:bodyPr>
          <a:lstStyle/>
          <a:p>
            <a:pPr algn="l">
              <a:lnSpc>
                <a:spcPts val="5740"/>
              </a:lnSpc>
            </a:pPr>
            <a:r>
              <a:rPr lang="en-US" sz="4100" dirty="0">
                <a:solidFill>
                  <a:srgbClr val="000000"/>
                </a:solidFill>
                <a:latin typeface="DejaVu Serif"/>
                <a:ea typeface="DejaVu Serif"/>
                <a:cs typeface="DejaVu Serif"/>
                <a:sym typeface="DejaVu Serif"/>
              </a:rPr>
              <a:t>"</a:t>
            </a:r>
            <a:r>
              <a:rPr lang="en-US" sz="4100" dirty="0" err="1">
                <a:solidFill>
                  <a:srgbClr val="000000"/>
                </a:solidFill>
                <a:latin typeface="DejaVu Serif"/>
                <a:ea typeface="DejaVu Serif"/>
                <a:cs typeface="DejaVu Serif"/>
                <a:sym typeface="DejaVu Serif"/>
              </a:rPr>
              <a:t>Bèo</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giạt</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về</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đâu</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hàng</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nối</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hàng</a:t>
            </a:r>
            <a:r>
              <a:rPr lang="en-US" sz="4100" dirty="0">
                <a:solidFill>
                  <a:srgbClr val="000000"/>
                </a:solidFill>
                <a:latin typeface="DejaVu Serif"/>
                <a:ea typeface="DejaVu Serif"/>
                <a:cs typeface="DejaVu Serif"/>
                <a:sym typeface="DejaVu Serif"/>
              </a:rPr>
              <a:t>;</a:t>
            </a:r>
          </a:p>
          <a:p>
            <a:pPr algn="l">
              <a:lnSpc>
                <a:spcPts val="5740"/>
              </a:lnSpc>
            </a:pPr>
            <a:r>
              <a:rPr lang="en-US" sz="4100" dirty="0" err="1">
                <a:solidFill>
                  <a:srgbClr val="000000"/>
                </a:solidFill>
                <a:latin typeface="DejaVu Serif"/>
                <a:ea typeface="DejaVu Serif"/>
                <a:cs typeface="DejaVu Serif"/>
                <a:sym typeface="DejaVu Serif"/>
              </a:rPr>
              <a:t>Mênh</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mông</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không</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một</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chuyến</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đò</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ngang</a:t>
            </a:r>
            <a:r>
              <a:rPr lang="en-US" sz="4100" dirty="0">
                <a:solidFill>
                  <a:srgbClr val="000000"/>
                </a:solidFill>
                <a:latin typeface="DejaVu Serif"/>
                <a:ea typeface="DejaVu Serif"/>
                <a:cs typeface="DejaVu Serif"/>
                <a:sym typeface="DejaVu Serif"/>
              </a:rPr>
              <a:t>.</a:t>
            </a:r>
          </a:p>
          <a:p>
            <a:pPr algn="l">
              <a:lnSpc>
                <a:spcPts val="5740"/>
              </a:lnSpc>
            </a:pPr>
            <a:r>
              <a:rPr lang="en-US" sz="4100" dirty="0" err="1">
                <a:solidFill>
                  <a:srgbClr val="000000"/>
                </a:solidFill>
                <a:latin typeface="DejaVu Serif"/>
                <a:ea typeface="DejaVu Serif"/>
                <a:cs typeface="DejaVu Serif"/>
                <a:sym typeface="DejaVu Serif"/>
              </a:rPr>
              <a:t>Không</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cầu</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gợi</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chút</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niềm</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thân</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mật</a:t>
            </a:r>
            <a:r>
              <a:rPr lang="en-US" sz="4100" dirty="0">
                <a:solidFill>
                  <a:srgbClr val="000000"/>
                </a:solidFill>
                <a:latin typeface="DejaVu Serif"/>
                <a:ea typeface="DejaVu Serif"/>
                <a:cs typeface="DejaVu Serif"/>
                <a:sym typeface="DejaVu Serif"/>
              </a:rPr>
              <a:t> </a:t>
            </a:r>
          </a:p>
          <a:p>
            <a:pPr algn="l">
              <a:lnSpc>
                <a:spcPts val="5740"/>
              </a:lnSpc>
            </a:pPr>
            <a:r>
              <a:rPr lang="en-US" sz="4100" dirty="0" err="1">
                <a:solidFill>
                  <a:srgbClr val="000000"/>
                </a:solidFill>
                <a:latin typeface="DejaVu Serif"/>
                <a:ea typeface="DejaVu Serif"/>
                <a:cs typeface="DejaVu Serif"/>
                <a:sym typeface="DejaVu Serif"/>
              </a:rPr>
              <a:t>Lặng</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lẽ</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bỏ</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xanh</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tiếp</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bãi</a:t>
            </a:r>
            <a:r>
              <a:rPr lang="en-US" sz="4100" dirty="0">
                <a:solidFill>
                  <a:srgbClr val="000000"/>
                </a:solidFill>
                <a:latin typeface="DejaVu Serif"/>
                <a:ea typeface="DejaVu Serif"/>
                <a:cs typeface="DejaVu Serif"/>
                <a:sym typeface="DejaVu Serif"/>
              </a:rPr>
              <a:t> </a:t>
            </a:r>
            <a:r>
              <a:rPr lang="en-US" sz="4100" dirty="0" err="1">
                <a:solidFill>
                  <a:srgbClr val="000000"/>
                </a:solidFill>
                <a:latin typeface="DejaVu Serif"/>
                <a:ea typeface="DejaVu Serif"/>
                <a:cs typeface="DejaVu Serif"/>
                <a:sym typeface="DejaVu Serif"/>
              </a:rPr>
              <a:t>vàng</a:t>
            </a:r>
            <a:r>
              <a:rPr lang="en-US" sz="4100" dirty="0">
                <a:solidFill>
                  <a:srgbClr val="000000"/>
                </a:solidFill>
                <a:latin typeface="DejaVu Serif"/>
                <a:ea typeface="DejaVu Serif"/>
                <a:cs typeface="DejaVu Serif"/>
                <a:sym typeface="DejaVu Serif"/>
              </a:rPr>
              <a:t>"</a:t>
            </a:r>
          </a:p>
        </p:txBody>
      </p:sp>
      <p:sp>
        <p:nvSpPr>
          <p:cNvPr id="8" name="TextBox 8"/>
          <p:cNvSpPr txBox="1"/>
          <p:nvPr/>
        </p:nvSpPr>
        <p:spPr>
          <a:xfrm>
            <a:off x="152859" y="6140187"/>
            <a:ext cx="10695297" cy="1623629"/>
          </a:xfrm>
          <a:prstGeom prst="rect">
            <a:avLst/>
          </a:prstGeom>
        </p:spPr>
        <p:txBody>
          <a:bodyPr lIns="0" tIns="0" rIns="0" bIns="0" rtlCol="0" anchor="t">
            <a:spAutoFit/>
          </a:bodyPr>
          <a:lstStyle/>
          <a:p>
            <a:pPr marL="1014731" lvl="1" indent="-507365" algn="l">
              <a:lnSpc>
                <a:spcPts val="6580"/>
              </a:lnSpc>
              <a:buFont typeface="Arial"/>
              <a:buChar char="•"/>
            </a:pPr>
            <a:r>
              <a:rPr lang="en-US" sz="4700">
                <a:solidFill>
                  <a:srgbClr val="000000"/>
                </a:solidFill>
                <a:latin typeface="Paytone One"/>
                <a:ea typeface="Paytone One"/>
                <a:cs typeface="Paytone One"/>
                <a:sym typeface="Paytone One"/>
              </a:rPr>
              <a:t>Vần: câu 1,2,4 bắt vần "ang" cách bắt vần  của thơ Đường </a:t>
            </a:r>
          </a:p>
        </p:txBody>
      </p:sp>
      <p:sp>
        <p:nvSpPr>
          <p:cNvPr id="9" name="TextBox 9"/>
          <p:cNvSpPr txBox="1"/>
          <p:nvPr/>
        </p:nvSpPr>
        <p:spPr>
          <a:xfrm>
            <a:off x="152859" y="8176212"/>
            <a:ext cx="10995318" cy="794987"/>
          </a:xfrm>
          <a:prstGeom prst="rect">
            <a:avLst/>
          </a:prstGeom>
        </p:spPr>
        <p:txBody>
          <a:bodyPr lIns="0" tIns="0" rIns="0" bIns="0" rtlCol="0" anchor="t">
            <a:spAutoFit/>
          </a:bodyPr>
          <a:lstStyle/>
          <a:p>
            <a:pPr marL="1014731" lvl="1" indent="-507365" algn="l">
              <a:lnSpc>
                <a:spcPts val="6580"/>
              </a:lnSpc>
              <a:buFont typeface="Arial"/>
              <a:buChar char="•"/>
            </a:pPr>
            <a:r>
              <a:rPr lang="en-US" sz="4700">
                <a:solidFill>
                  <a:srgbClr val="000000"/>
                </a:solidFill>
                <a:latin typeface="Paytone One"/>
                <a:ea typeface="Paytone One"/>
                <a:cs typeface="Paytone One"/>
                <a:sym typeface="Paytone One"/>
              </a:rPr>
              <a:t>Nhịp: câu 2/3 có thể ngắt nhịp 2/5</a:t>
            </a:r>
          </a:p>
        </p:txBody>
      </p:sp>
      <p:sp>
        <p:nvSpPr>
          <p:cNvPr id="10" name="TextBox 10"/>
          <p:cNvSpPr txBox="1"/>
          <p:nvPr/>
        </p:nvSpPr>
        <p:spPr>
          <a:xfrm>
            <a:off x="12036032" y="1924573"/>
            <a:ext cx="6002168" cy="7909020"/>
          </a:xfrm>
          <a:prstGeom prst="rect">
            <a:avLst/>
          </a:prstGeom>
        </p:spPr>
        <p:txBody>
          <a:bodyPr lIns="0" tIns="0" rIns="0" bIns="0" rtlCol="0" anchor="t">
            <a:spAutoFit/>
          </a:bodyPr>
          <a:lstStyle/>
          <a:p>
            <a:pPr algn="l">
              <a:lnSpc>
                <a:spcPts val="5202"/>
              </a:lnSpc>
            </a:pPr>
            <a:r>
              <a:rPr lang="en-US" sz="4299" dirty="0" err="1">
                <a:solidFill>
                  <a:srgbClr val="000000"/>
                </a:solidFill>
                <a:latin typeface="Arimo"/>
                <a:ea typeface="Arimo"/>
                <a:cs typeface="Arimo"/>
                <a:sym typeface="Arimo"/>
              </a:rPr>
              <a:t>Cách</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ngắt</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nhịp</a:t>
            </a:r>
            <a:r>
              <a:rPr lang="en-US" sz="4299" dirty="0">
                <a:solidFill>
                  <a:srgbClr val="000000"/>
                </a:solidFill>
                <a:latin typeface="Arimo"/>
                <a:ea typeface="Arimo"/>
                <a:cs typeface="Arimo"/>
                <a:sym typeface="Arimo"/>
              </a:rPr>
              <a:t> 2/5 </a:t>
            </a:r>
            <a:r>
              <a:rPr lang="en-US" sz="4299" dirty="0" err="1">
                <a:solidFill>
                  <a:srgbClr val="000000"/>
                </a:solidFill>
                <a:latin typeface="Arimo"/>
                <a:ea typeface="Arimo"/>
                <a:cs typeface="Arimo"/>
                <a:sym typeface="Arimo"/>
              </a:rPr>
              <a:t>trong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câu</a:t>
            </a:r>
            <a:r>
              <a:rPr lang="en-US" sz="4299" dirty="0">
                <a:solidFill>
                  <a:srgbClr val="000000"/>
                </a:solidFill>
                <a:latin typeface="Arimo"/>
                <a:ea typeface="Arimo"/>
                <a:cs typeface="Arimo"/>
                <a:sym typeface="Arimo"/>
              </a:rPr>
              <a:t> 2,3 ⟶ </a:t>
            </a:r>
            <a:r>
              <a:rPr lang="en-US" sz="4299" dirty="0" err="1">
                <a:solidFill>
                  <a:srgbClr val="000000"/>
                </a:solidFill>
                <a:latin typeface="Arimo"/>
                <a:ea typeface="Arimo"/>
                <a:cs typeface="Arimo"/>
                <a:sym typeface="Arimo"/>
              </a:rPr>
              <a:t>Nhấn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mạnh</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vào</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sự</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Mênh</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mông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Không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cầu</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là</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không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gian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rộng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mà</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lại</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không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có</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một</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phương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tiện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kết</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nối</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điều</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này</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thể</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hiện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rõ</a:t>
            </a:r>
            <a:r>
              <a:rPr lang="en-US" sz="4299" dirty="0">
                <a:solidFill>
                  <a:srgbClr val="000000"/>
                </a:solidFill>
                <a:latin typeface="Arimo"/>
                <a:ea typeface="Arimo"/>
                <a:cs typeface="Arimo"/>
                <a:sym typeface="Arimo"/>
              </a:rPr>
              <a:t> </a:t>
            </a:r>
            <a:r>
              <a:rPr lang="en-US" sz="4299" b="1" dirty="0" err="1">
                <a:solidFill>
                  <a:srgbClr val="FF3131"/>
                </a:solidFill>
                <a:latin typeface="Arimo Bold"/>
                <a:ea typeface="Arimo Bold"/>
                <a:cs typeface="Arimo Bold"/>
                <a:sym typeface="Arimo Bold"/>
              </a:rPr>
              <a:t>sự</a:t>
            </a:r>
            <a:r>
              <a:rPr lang="en-US" sz="4299" b="1" dirty="0">
                <a:solidFill>
                  <a:srgbClr val="FF3131"/>
                </a:solidFill>
                <a:latin typeface="Arimo Bold"/>
                <a:ea typeface="Arimo Bold"/>
                <a:cs typeface="Arimo Bold"/>
                <a:sym typeface="Arimo Bold"/>
              </a:rPr>
              <a:t> </a:t>
            </a:r>
            <a:r>
              <a:rPr lang="en-US" sz="4299" b="1" dirty="0" err="1">
                <a:solidFill>
                  <a:srgbClr val="FF3131"/>
                </a:solidFill>
                <a:latin typeface="Arimo Bold"/>
                <a:ea typeface="Arimo Bold"/>
                <a:cs typeface="Arimo Bold"/>
                <a:sym typeface="Arimo Bold"/>
              </a:rPr>
              <a:t>cô</a:t>
            </a:r>
            <a:r>
              <a:rPr lang="en-US" sz="4299" b="1" dirty="0">
                <a:solidFill>
                  <a:srgbClr val="FF3131"/>
                </a:solidFill>
                <a:latin typeface="Arimo Bold"/>
                <a:ea typeface="Arimo Bold"/>
                <a:cs typeface="Arimo Bold"/>
                <a:sym typeface="Arimo Bold"/>
              </a:rPr>
              <a:t> </a:t>
            </a:r>
            <a:r>
              <a:rPr lang="en-US" sz="4299" b="1" dirty="0" err="1">
                <a:solidFill>
                  <a:srgbClr val="FF3131"/>
                </a:solidFill>
                <a:latin typeface="Arimo Bold"/>
                <a:ea typeface="Arimo Bold"/>
                <a:cs typeface="Arimo Bold"/>
                <a:sym typeface="Arimo Bold"/>
              </a:rPr>
              <a:t>đơn</a:t>
            </a:r>
            <a:r>
              <a:rPr lang="en-US" sz="4299" dirty="0">
                <a:solidFill>
                  <a:srgbClr val="000000"/>
                </a:solidFill>
                <a:latin typeface="Arimo"/>
                <a:ea typeface="Arimo"/>
                <a:cs typeface="Arimo"/>
                <a:sym typeface="Arimo"/>
              </a:rPr>
              <a:t>, </a:t>
            </a:r>
            <a:r>
              <a:rPr lang="en-US" sz="4299" b="1" dirty="0" err="1">
                <a:solidFill>
                  <a:srgbClr val="FF3131"/>
                </a:solidFill>
                <a:latin typeface="Arimo Bold"/>
                <a:ea typeface="Arimo Bold"/>
                <a:cs typeface="Arimo Bold"/>
                <a:sym typeface="Arimo Bold"/>
              </a:rPr>
              <a:t>lạc</a:t>
            </a:r>
            <a:r>
              <a:rPr lang="en-US" sz="4299" b="1" dirty="0">
                <a:solidFill>
                  <a:srgbClr val="FF3131"/>
                </a:solidFill>
                <a:latin typeface="Arimo Bold"/>
                <a:ea typeface="Arimo Bold"/>
                <a:cs typeface="Arimo Bold"/>
                <a:sym typeface="Arimo Bold"/>
              </a:rPr>
              <a:t> </a:t>
            </a:r>
            <a:r>
              <a:rPr lang="en-US" sz="4299" b="1" dirty="0" err="1">
                <a:solidFill>
                  <a:srgbClr val="FF3131"/>
                </a:solidFill>
                <a:latin typeface="Arimo Bold"/>
                <a:ea typeface="Arimo Bold"/>
                <a:cs typeface="Arimo Bold"/>
                <a:sym typeface="Arimo Bold"/>
              </a:rPr>
              <a:t>lõng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đến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mức</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bất</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lực</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bế</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tắc</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trong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cảm</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xúc</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của</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nhân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vật</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trữ</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tình</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trước</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không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gian</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rộng</a:t>
            </a:r>
            <a:r>
              <a:rPr lang="en-US" sz="4299" dirty="0">
                <a:solidFill>
                  <a:srgbClr val="000000"/>
                </a:solidFill>
                <a:latin typeface="Arimo"/>
                <a:ea typeface="Arimo"/>
                <a:cs typeface="Arimo"/>
                <a:sym typeface="Arimo"/>
              </a:rPr>
              <a:t> </a:t>
            </a:r>
            <a:r>
              <a:rPr lang="en-US" sz="4299" dirty="0" err="1">
                <a:solidFill>
                  <a:srgbClr val="000000"/>
                </a:solidFill>
                <a:latin typeface="Arimo"/>
                <a:ea typeface="Arimo"/>
                <a:cs typeface="Arimo"/>
                <a:sym typeface="Arimo"/>
              </a:rPr>
              <a:t>lớn</a:t>
            </a:r>
            <a:r>
              <a:rPr lang="en-US" sz="4299" dirty="0">
                <a:solidFill>
                  <a:srgbClr val="000000"/>
                </a:solidFill>
                <a:latin typeface="Arimo"/>
                <a:ea typeface="Arimo"/>
                <a:cs typeface="Arimo"/>
                <a:sym typeface="Arimo"/>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TextBox 3"/>
          <p:cNvSpPr txBox="1"/>
          <p:nvPr/>
        </p:nvSpPr>
        <p:spPr>
          <a:xfrm>
            <a:off x="294340" y="978346"/>
            <a:ext cx="9221079" cy="789622"/>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2.VẦN VÀ NHỊP</a:t>
            </a:r>
          </a:p>
        </p:txBody>
      </p:sp>
      <p:sp>
        <p:nvSpPr>
          <p:cNvPr id="4" name="TextBox 4"/>
          <p:cNvSpPr txBox="1"/>
          <p:nvPr/>
        </p:nvSpPr>
        <p:spPr>
          <a:xfrm>
            <a:off x="4623971" y="2044141"/>
            <a:ext cx="2183805" cy="896587"/>
          </a:xfrm>
          <a:prstGeom prst="rect">
            <a:avLst/>
          </a:prstGeom>
        </p:spPr>
        <p:txBody>
          <a:bodyPr lIns="0" tIns="0" rIns="0" bIns="0" rtlCol="0" anchor="t">
            <a:spAutoFit/>
          </a:bodyPr>
          <a:lstStyle/>
          <a:p>
            <a:pPr algn="ctr">
              <a:lnSpc>
                <a:spcPts val="7279"/>
              </a:lnSpc>
            </a:pPr>
            <a:r>
              <a:rPr lang="en-US" sz="5199" b="1">
                <a:solidFill>
                  <a:srgbClr val="FF3131"/>
                </a:solidFill>
                <a:latin typeface="DejaVu Serif Bold"/>
                <a:ea typeface="DejaVu Serif Bold"/>
                <a:cs typeface="DejaVu Serif Bold"/>
                <a:sym typeface="DejaVu Serif Bold"/>
              </a:rPr>
              <a:t>Khổ 4</a:t>
            </a:r>
          </a:p>
        </p:txBody>
      </p:sp>
      <p:sp>
        <p:nvSpPr>
          <p:cNvPr id="5" name="AutoShape 5"/>
          <p:cNvSpPr/>
          <p:nvPr/>
        </p:nvSpPr>
        <p:spPr>
          <a:xfrm>
            <a:off x="11654730" y="0"/>
            <a:ext cx="0" cy="11197500"/>
          </a:xfrm>
          <a:prstGeom prst="line">
            <a:avLst/>
          </a:prstGeom>
          <a:ln w="38100" cap="flat">
            <a:solidFill>
              <a:srgbClr val="000000"/>
            </a:solidFill>
            <a:prstDash val="solid"/>
            <a:headEnd type="none" w="sm" len="sm"/>
            <a:tailEnd type="none" w="sm" len="sm"/>
          </a:ln>
        </p:spPr>
      </p:sp>
      <p:sp>
        <p:nvSpPr>
          <p:cNvPr id="6" name="TextBox 6"/>
          <p:cNvSpPr txBox="1"/>
          <p:nvPr/>
        </p:nvSpPr>
        <p:spPr>
          <a:xfrm>
            <a:off x="12382568" y="557689"/>
            <a:ext cx="4914832" cy="1218282"/>
          </a:xfrm>
          <a:prstGeom prst="rect">
            <a:avLst/>
          </a:prstGeom>
        </p:spPr>
        <p:txBody>
          <a:bodyPr wrap="square" lIns="0" tIns="0" rIns="0" bIns="0" rtlCol="0" anchor="t">
            <a:spAutoFit/>
          </a:bodyPr>
          <a:lstStyle/>
          <a:p>
            <a:pPr algn="ctr">
              <a:lnSpc>
                <a:spcPts val="9529"/>
              </a:lnSpc>
            </a:pPr>
            <a:r>
              <a:rPr lang="en-US" sz="6806" dirty="0" err="1">
                <a:solidFill>
                  <a:srgbClr val="000000"/>
                </a:solidFill>
                <a:latin typeface="Sigmar One"/>
                <a:ea typeface="Sigmar One"/>
                <a:cs typeface="Sigmar One"/>
                <a:sym typeface="Sigmar One"/>
              </a:rPr>
              <a:t>Cảm</a:t>
            </a:r>
            <a:r>
              <a:rPr lang="en-US" sz="6806" dirty="0">
                <a:solidFill>
                  <a:srgbClr val="000000"/>
                </a:solidFill>
                <a:latin typeface="Sigmar One"/>
                <a:ea typeface="Sigmar One"/>
                <a:cs typeface="Sigmar One"/>
                <a:sym typeface="Sigmar One"/>
              </a:rPr>
              <a:t> </a:t>
            </a:r>
            <a:r>
              <a:rPr lang="en-US" sz="6806" dirty="0" err="1">
                <a:solidFill>
                  <a:srgbClr val="000000"/>
                </a:solidFill>
                <a:latin typeface="Sigmar One"/>
                <a:ea typeface="Sigmar One"/>
                <a:cs typeface="Sigmar One"/>
                <a:sym typeface="Sigmar One"/>
              </a:rPr>
              <a:t>xúc</a:t>
            </a:r>
            <a:endParaRPr lang="en-US" sz="6806" dirty="0">
              <a:solidFill>
                <a:srgbClr val="000000"/>
              </a:solidFill>
              <a:latin typeface="Sigmar One"/>
              <a:ea typeface="Sigmar One"/>
              <a:cs typeface="Sigmar One"/>
              <a:sym typeface="Sigmar One"/>
            </a:endParaRPr>
          </a:p>
        </p:txBody>
      </p:sp>
      <p:sp>
        <p:nvSpPr>
          <p:cNvPr id="7" name="TextBox 7"/>
          <p:cNvSpPr txBox="1"/>
          <p:nvPr/>
        </p:nvSpPr>
        <p:spPr>
          <a:xfrm>
            <a:off x="757630" y="3135121"/>
            <a:ext cx="10571976" cy="3330820"/>
          </a:xfrm>
          <a:prstGeom prst="rect">
            <a:avLst/>
          </a:prstGeom>
        </p:spPr>
        <p:txBody>
          <a:bodyPr lIns="0" tIns="0" rIns="0" bIns="0" rtlCol="0" anchor="t">
            <a:spAutoFit/>
          </a:bodyPr>
          <a:lstStyle/>
          <a:p>
            <a:pPr algn="l">
              <a:lnSpc>
                <a:spcPts val="6614"/>
              </a:lnSpc>
            </a:pPr>
            <a:r>
              <a:rPr lang="en-US" sz="4724">
                <a:solidFill>
                  <a:srgbClr val="000000"/>
                </a:solidFill>
                <a:latin typeface="Arimo"/>
                <a:ea typeface="Arimo"/>
                <a:cs typeface="Arimo"/>
                <a:sym typeface="Arimo"/>
              </a:rPr>
              <a:t>"Lớp lớp mây cao đùn núi bạc,</a:t>
            </a:r>
          </a:p>
          <a:p>
            <a:pPr algn="l">
              <a:lnSpc>
                <a:spcPts val="6614"/>
              </a:lnSpc>
            </a:pPr>
            <a:r>
              <a:rPr lang="en-US" sz="4724">
                <a:solidFill>
                  <a:srgbClr val="000000"/>
                </a:solidFill>
                <a:latin typeface="Arimo"/>
                <a:ea typeface="Arimo"/>
                <a:cs typeface="Arimo"/>
                <a:sym typeface="Arimo"/>
              </a:rPr>
              <a:t>Chim nghiêng cánh nhỏ: bóng chiều sa.</a:t>
            </a:r>
          </a:p>
          <a:p>
            <a:pPr algn="l">
              <a:lnSpc>
                <a:spcPts val="6614"/>
              </a:lnSpc>
            </a:pPr>
            <a:r>
              <a:rPr lang="en-US" sz="4724">
                <a:solidFill>
                  <a:srgbClr val="000000"/>
                </a:solidFill>
                <a:latin typeface="Arimo"/>
                <a:ea typeface="Arimo"/>
                <a:cs typeface="Arimo"/>
                <a:sym typeface="Arimo"/>
              </a:rPr>
              <a:t>Lòng quê dợn dợn vời con nước,</a:t>
            </a:r>
          </a:p>
          <a:p>
            <a:pPr algn="l">
              <a:lnSpc>
                <a:spcPts val="6614"/>
              </a:lnSpc>
            </a:pPr>
            <a:r>
              <a:rPr lang="en-US" sz="4724">
                <a:solidFill>
                  <a:srgbClr val="000000"/>
                </a:solidFill>
                <a:latin typeface="Arimo"/>
                <a:ea typeface="Arimo"/>
                <a:cs typeface="Arimo"/>
                <a:sym typeface="Arimo"/>
              </a:rPr>
              <a:t>Không khói hoàng hôn cũng nhớ nhà."</a:t>
            </a:r>
          </a:p>
        </p:txBody>
      </p:sp>
      <p:sp>
        <p:nvSpPr>
          <p:cNvPr id="8" name="TextBox 8"/>
          <p:cNvSpPr txBox="1"/>
          <p:nvPr/>
        </p:nvSpPr>
        <p:spPr>
          <a:xfrm>
            <a:off x="294340" y="6917847"/>
            <a:ext cx="10368352" cy="2744371"/>
          </a:xfrm>
          <a:prstGeom prst="rect">
            <a:avLst/>
          </a:prstGeom>
        </p:spPr>
        <p:txBody>
          <a:bodyPr lIns="0" tIns="0" rIns="0" bIns="0" rtlCol="0" anchor="t">
            <a:spAutoFit/>
          </a:bodyPr>
          <a:lstStyle/>
          <a:p>
            <a:pPr marL="1122679" lvl="1" indent="-561340" algn="l">
              <a:lnSpc>
                <a:spcPts val="7279"/>
              </a:lnSpc>
              <a:buFont typeface="Arial"/>
              <a:buChar char="•"/>
            </a:pPr>
            <a:r>
              <a:rPr lang="en-US" sz="5199" b="1">
                <a:solidFill>
                  <a:srgbClr val="000000"/>
                </a:solidFill>
                <a:latin typeface="DejaVu Serif Bold"/>
                <a:ea typeface="DejaVu Serif Bold"/>
                <a:cs typeface="DejaVu Serif Bold"/>
                <a:sym typeface="DejaVu Serif Bold"/>
              </a:rPr>
              <a:t>Vần :Câu 2 ,4 bắt vần "a"</a:t>
            </a:r>
          </a:p>
          <a:p>
            <a:pPr marL="1122679" lvl="1" indent="-561340" algn="l">
              <a:lnSpc>
                <a:spcPts val="7279"/>
              </a:lnSpc>
              <a:buFont typeface="Arial"/>
              <a:buChar char="•"/>
            </a:pPr>
            <a:r>
              <a:rPr lang="en-US" sz="5199" b="1">
                <a:solidFill>
                  <a:srgbClr val="000000"/>
                </a:solidFill>
                <a:latin typeface="DejaVu Serif Bold"/>
                <a:ea typeface="DejaVu Serif Bold"/>
                <a:cs typeface="DejaVu Serif Bold"/>
                <a:sym typeface="DejaVu Serif Bold"/>
              </a:rPr>
              <a:t>Nhịp: nhịp 4/3 đặc trưng của thơ Đường </a:t>
            </a:r>
          </a:p>
        </p:txBody>
      </p:sp>
      <p:sp>
        <p:nvSpPr>
          <p:cNvPr id="9" name="TextBox 9"/>
          <p:cNvSpPr txBox="1"/>
          <p:nvPr/>
        </p:nvSpPr>
        <p:spPr>
          <a:xfrm>
            <a:off x="12382568" y="1653668"/>
            <a:ext cx="5195206" cy="5861552"/>
          </a:xfrm>
          <a:prstGeom prst="rect">
            <a:avLst/>
          </a:prstGeom>
        </p:spPr>
        <p:txBody>
          <a:bodyPr lIns="0" tIns="0" rIns="0" bIns="0" rtlCol="0" anchor="t">
            <a:spAutoFit/>
          </a:bodyPr>
          <a:lstStyle/>
          <a:p>
            <a:pPr algn="ctr">
              <a:lnSpc>
                <a:spcPts val="6616"/>
              </a:lnSpc>
            </a:pPr>
            <a:r>
              <a:rPr lang="en-US" sz="4726">
                <a:solidFill>
                  <a:srgbClr val="000000"/>
                </a:solidFill>
                <a:latin typeface="Arimo"/>
                <a:ea typeface="Arimo"/>
                <a:cs typeface="Arimo"/>
                <a:sym typeface="Arimo"/>
              </a:rPr>
              <a:t>Dáng dấp của một bài tứ tuyệt đường luật, thể hiện cảm xúc buồn, cô đơn nhớ thương quê hương của nhân vật trữ tình </a:t>
            </a:r>
          </a:p>
        </p:txBody>
      </p:sp>
      <p:sp>
        <p:nvSpPr>
          <p:cNvPr id="10" name="Freeform 10"/>
          <p:cNvSpPr/>
          <p:nvPr/>
        </p:nvSpPr>
        <p:spPr>
          <a:xfrm>
            <a:off x="12645330" y="7791445"/>
            <a:ext cx="4938400" cy="2387446"/>
          </a:xfrm>
          <a:custGeom>
            <a:avLst/>
            <a:gdLst/>
            <a:ahLst/>
            <a:cxnLst/>
            <a:rect l="l" t="t" r="r" b="b"/>
            <a:pathLst>
              <a:path w="4938400" h="2387446">
                <a:moveTo>
                  <a:pt x="0" y="0"/>
                </a:moveTo>
                <a:lnTo>
                  <a:pt x="4938400" y="0"/>
                </a:lnTo>
                <a:lnTo>
                  <a:pt x="4938400" y="2387446"/>
                </a:lnTo>
                <a:lnTo>
                  <a:pt x="0" y="2387446"/>
                </a:lnTo>
                <a:lnTo>
                  <a:pt x="0" y="0"/>
                </a:lnTo>
                <a:close/>
              </a:path>
            </a:pathLst>
          </a:custGeom>
          <a:blipFill>
            <a:blip r:embed="rId2"/>
            <a:stretch>
              <a:fillRect b="-16352"/>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430982" y="1834643"/>
            <a:ext cx="2285433" cy="2352075"/>
          </a:xfrm>
          <a:custGeom>
            <a:avLst/>
            <a:gdLst/>
            <a:ahLst/>
            <a:cxnLst/>
            <a:rect l="l" t="t" r="r" b="b"/>
            <a:pathLst>
              <a:path w="2285433" h="2352075">
                <a:moveTo>
                  <a:pt x="0" y="0"/>
                </a:moveTo>
                <a:lnTo>
                  <a:pt x="2285432" y="0"/>
                </a:lnTo>
                <a:lnTo>
                  <a:pt x="2285432" y="2352075"/>
                </a:lnTo>
                <a:lnTo>
                  <a:pt x="0" y="2352075"/>
                </a:lnTo>
                <a:lnTo>
                  <a:pt x="0" y="0"/>
                </a:lnTo>
                <a:close/>
              </a:path>
            </a:pathLst>
          </a:custGeom>
          <a:blipFill>
            <a:blip r:embed="rId2"/>
            <a:stretch>
              <a:fillRect/>
            </a:stretch>
          </a:blipFill>
        </p:spPr>
      </p:sp>
      <p:sp>
        <p:nvSpPr>
          <p:cNvPr id="3" name="Freeform 3"/>
          <p:cNvSpPr/>
          <p:nvPr/>
        </p:nvSpPr>
        <p:spPr>
          <a:xfrm>
            <a:off x="1866553" y="3788235"/>
            <a:ext cx="2866618" cy="1625356"/>
          </a:xfrm>
          <a:custGeom>
            <a:avLst/>
            <a:gdLst/>
            <a:ahLst/>
            <a:cxnLst/>
            <a:rect l="l" t="t" r="r" b="b"/>
            <a:pathLst>
              <a:path w="2866618" h="1625356">
                <a:moveTo>
                  <a:pt x="0" y="0"/>
                </a:moveTo>
                <a:lnTo>
                  <a:pt x="2866618" y="0"/>
                </a:lnTo>
                <a:lnTo>
                  <a:pt x="2866618" y="1625356"/>
                </a:lnTo>
                <a:lnTo>
                  <a:pt x="0" y="16253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4733171" y="2962745"/>
            <a:ext cx="13141447" cy="3181085"/>
          </a:xfrm>
          <a:prstGeom prst="rect">
            <a:avLst/>
          </a:prstGeom>
        </p:spPr>
        <p:txBody>
          <a:bodyPr lIns="0" tIns="0" rIns="0" bIns="0" rtlCol="0" anchor="t">
            <a:spAutoFit/>
          </a:bodyPr>
          <a:lstStyle/>
          <a:p>
            <a:pPr algn="ctr">
              <a:lnSpc>
                <a:spcPts val="6299"/>
              </a:lnSpc>
            </a:pPr>
            <a:r>
              <a:rPr lang="en-US" sz="4500" b="1">
                <a:solidFill>
                  <a:srgbClr val="000000"/>
                </a:solidFill>
                <a:latin typeface="DejaVu Serif Bold"/>
                <a:ea typeface="DejaVu Serif Bold"/>
                <a:cs typeface="DejaVu Serif Bold"/>
                <a:sym typeface="DejaVu Serif Bold"/>
              </a:rPr>
              <a:t>Bài thơ sử dụng vần bằng, gieo vần ở các tiếng cuối mỗi câu ⟶ Tạo ra một cảm giác êm ái, du dương nhưng cũng có chút buồn.</a:t>
            </a:r>
          </a:p>
        </p:txBody>
      </p:sp>
      <p:sp>
        <p:nvSpPr>
          <p:cNvPr id="5" name="Freeform 5"/>
          <p:cNvSpPr/>
          <p:nvPr/>
        </p:nvSpPr>
        <p:spPr>
          <a:xfrm>
            <a:off x="781016" y="7432891"/>
            <a:ext cx="2866618" cy="1625356"/>
          </a:xfrm>
          <a:custGeom>
            <a:avLst/>
            <a:gdLst/>
            <a:ahLst/>
            <a:cxnLst/>
            <a:rect l="l" t="t" r="r" b="b"/>
            <a:pathLst>
              <a:path w="2866618" h="1625356">
                <a:moveTo>
                  <a:pt x="0" y="0"/>
                </a:moveTo>
                <a:lnTo>
                  <a:pt x="2866618" y="0"/>
                </a:lnTo>
                <a:lnTo>
                  <a:pt x="2866618" y="1625356"/>
                </a:lnTo>
                <a:lnTo>
                  <a:pt x="0" y="16253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7" name="TextBox 7"/>
          <p:cNvSpPr txBox="1"/>
          <p:nvPr/>
        </p:nvSpPr>
        <p:spPr>
          <a:xfrm>
            <a:off x="294340" y="978346"/>
            <a:ext cx="9221079" cy="789622"/>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2.VẦN VÀ NHỊP</a:t>
            </a:r>
          </a:p>
        </p:txBody>
      </p:sp>
      <p:sp>
        <p:nvSpPr>
          <p:cNvPr id="8" name="TextBox 8"/>
          <p:cNvSpPr txBox="1"/>
          <p:nvPr/>
        </p:nvSpPr>
        <p:spPr>
          <a:xfrm>
            <a:off x="4117853" y="6355500"/>
            <a:ext cx="13141447" cy="3181085"/>
          </a:xfrm>
          <a:prstGeom prst="rect">
            <a:avLst/>
          </a:prstGeom>
        </p:spPr>
        <p:txBody>
          <a:bodyPr lIns="0" tIns="0" rIns="0" bIns="0" rtlCol="0" anchor="t">
            <a:spAutoFit/>
          </a:bodyPr>
          <a:lstStyle/>
          <a:p>
            <a:pPr algn="ctr">
              <a:lnSpc>
                <a:spcPts val="6299"/>
              </a:lnSpc>
            </a:pPr>
            <a:r>
              <a:rPr lang="en-US" sz="4500" b="1">
                <a:solidFill>
                  <a:srgbClr val="000000"/>
                </a:solidFill>
                <a:latin typeface="DejaVu Serif Bold"/>
                <a:ea typeface="DejaVu Serif Bold"/>
                <a:cs typeface="DejaVu Serif Bold"/>
                <a:sym typeface="DejaVu Serif Bold"/>
              </a:rPr>
              <a:t>Bài thơ sử dụng nhịp 3/4, 4/3, 2/2/3 tạo cảm giác chập chờn, ngắt quãng ⟶ Thể hiện một tâm trạng buồn sầu, chán chường của chủ thể trữ tình.</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Freeform 3"/>
          <p:cNvSpPr/>
          <p:nvPr/>
        </p:nvSpPr>
        <p:spPr>
          <a:xfrm>
            <a:off x="907773" y="4301222"/>
            <a:ext cx="5143500" cy="4114800"/>
          </a:xfrm>
          <a:custGeom>
            <a:avLst/>
            <a:gdLst/>
            <a:ahLst/>
            <a:cxnLst/>
            <a:rect l="l" t="t" r="r" b="b"/>
            <a:pathLst>
              <a:path w="5143500" h="4114800">
                <a:moveTo>
                  <a:pt x="0" y="0"/>
                </a:moveTo>
                <a:lnTo>
                  <a:pt x="5143500" y="0"/>
                </a:lnTo>
                <a:lnTo>
                  <a:pt x="51435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6492161" y="2717263"/>
            <a:ext cx="10767139" cy="6541037"/>
          </a:xfrm>
          <a:custGeom>
            <a:avLst/>
            <a:gdLst/>
            <a:ahLst/>
            <a:cxnLst/>
            <a:rect l="l" t="t" r="r" b="b"/>
            <a:pathLst>
              <a:path w="10767139" h="6541037">
                <a:moveTo>
                  <a:pt x="0" y="0"/>
                </a:moveTo>
                <a:lnTo>
                  <a:pt x="10767139" y="0"/>
                </a:lnTo>
                <a:lnTo>
                  <a:pt x="10767139" y="6541037"/>
                </a:lnTo>
                <a:lnTo>
                  <a:pt x="0" y="6541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681129" y="1529780"/>
            <a:ext cx="11622065" cy="873158"/>
          </a:xfrm>
          <a:prstGeom prst="rect">
            <a:avLst/>
          </a:prstGeom>
        </p:spPr>
        <p:txBody>
          <a:bodyPr lIns="0" tIns="0" rIns="0" bIns="0" rtlCol="0" anchor="t">
            <a:spAutoFit/>
          </a:bodyPr>
          <a:lstStyle/>
          <a:p>
            <a:pPr algn="l">
              <a:lnSpc>
                <a:spcPts val="7000"/>
              </a:lnSpc>
              <a:spcBef>
                <a:spcPct val="0"/>
              </a:spcBef>
            </a:pPr>
            <a:r>
              <a:rPr lang="en-US" sz="5000" b="1" dirty="0">
                <a:solidFill>
                  <a:srgbClr val="B25D3E"/>
                </a:solidFill>
                <a:latin typeface="DejaVu Serif Bold"/>
                <a:ea typeface="DejaVu Serif Bold"/>
                <a:cs typeface="DejaVu Serif Bold"/>
                <a:sym typeface="DejaVu Serif Bold"/>
              </a:rPr>
              <a:t>3. </a:t>
            </a:r>
            <a:r>
              <a:rPr lang="en-US" sz="5000" b="1" dirty="0" err="1">
                <a:solidFill>
                  <a:srgbClr val="B25D3E"/>
                </a:solidFill>
                <a:latin typeface="DejaVu Serif Bold"/>
                <a:ea typeface="DejaVu Serif Bold"/>
                <a:cs typeface="DejaVu Serif Bold"/>
                <a:sym typeface="DejaVu Serif Bold"/>
              </a:rPr>
              <a:t>Sự</a:t>
            </a:r>
            <a:r>
              <a:rPr lang="en-US" sz="5000" b="1" dirty="0">
                <a:solidFill>
                  <a:srgbClr val="B25D3E"/>
                </a:solidFill>
                <a:latin typeface="DejaVu Serif Bold"/>
                <a:ea typeface="DejaVu Serif Bold"/>
                <a:cs typeface="DejaVu Serif Bold"/>
                <a:sym typeface="DejaVu Serif Bold"/>
              </a:rPr>
              <a:t> </a:t>
            </a:r>
            <a:r>
              <a:rPr lang="en-US" sz="5000" b="1" dirty="0" err="1">
                <a:solidFill>
                  <a:srgbClr val="B25D3E"/>
                </a:solidFill>
                <a:latin typeface="DejaVu Serif Bold"/>
                <a:ea typeface="DejaVu Serif Bold"/>
                <a:cs typeface="DejaVu Serif Bold"/>
                <a:sym typeface="DejaVu Serif Bold"/>
              </a:rPr>
              <a:t>tương</a:t>
            </a:r>
            <a:r>
              <a:rPr lang="en-US" sz="5000" b="1" dirty="0">
                <a:solidFill>
                  <a:srgbClr val="B25D3E"/>
                </a:solidFill>
                <a:latin typeface="DejaVu Serif Bold"/>
                <a:ea typeface="DejaVu Serif Bold"/>
                <a:cs typeface="DejaVu Serif Bold"/>
                <a:sym typeface="DejaVu Serif Bold"/>
              </a:rPr>
              <a:t> </a:t>
            </a:r>
            <a:r>
              <a:rPr lang="en-US" sz="5000" b="1" dirty="0" err="1">
                <a:solidFill>
                  <a:srgbClr val="B25D3E"/>
                </a:solidFill>
                <a:latin typeface="DejaVu Serif Bold"/>
                <a:ea typeface="DejaVu Serif Bold"/>
                <a:cs typeface="DejaVu Serif Bold"/>
                <a:sym typeface="DejaVu Serif Bold"/>
              </a:rPr>
              <a:t>phản</a:t>
            </a:r>
            <a:r>
              <a:rPr lang="en-US" sz="5000" b="1" dirty="0">
                <a:solidFill>
                  <a:srgbClr val="B25D3E"/>
                </a:solidFill>
                <a:latin typeface="DejaVu Serif Bold"/>
                <a:ea typeface="DejaVu Serif Bold"/>
                <a:cs typeface="DejaVu Serif Bold"/>
                <a:sym typeface="DejaVu Serif Bold"/>
              </a:rPr>
              <a:t> </a:t>
            </a:r>
            <a:r>
              <a:rPr lang="en-US" sz="5000" b="1" dirty="0" err="1">
                <a:solidFill>
                  <a:srgbClr val="B25D3E"/>
                </a:solidFill>
                <a:latin typeface="DejaVu Serif Bold"/>
                <a:ea typeface="DejaVu Serif Bold"/>
                <a:cs typeface="DejaVu Serif Bold"/>
                <a:sym typeface="DejaVu Serif Bold"/>
              </a:rPr>
              <a:t>trong</a:t>
            </a:r>
            <a:r>
              <a:rPr lang="en-US" sz="5000" b="1" dirty="0">
                <a:solidFill>
                  <a:srgbClr val="B25D3E"/>
                </a:solidFill>
                <a:latin typeface="DejaVu Serif Bold"/>
                <a:ea typeface="DejaVu Serif Bold"/>
                <a:cs typeface="DejaVu Serif Bold"/>
                <a:sym typeface="DejaVu Serif Bold"/>
              </a:rPr>
              <a:t> </a:t>
            </a:r>
            <a:r>
              <a:rPr lang="en-US" sz="5000" b="1" dirty="0" err="1">
                <a:solidFill>
                  <a:srgbClr val="B25D3E"/>
                </a:solidFill>
                <a:latin typeface="DejaVu Serif Bold"/>
                <a:ea typeface="DejaVu Serif Bold"/>
                <a:cs typeface="DejaVu Serif Bold"/>
                <a:sym typeface="DejaVu Serif Bold"/>
              </a:rPr>
              <a:t>bài</a:t>
            </a:r>
            <a:r>
              <a:rPr lang="en-US" sz="5000" b="1" dirty="0">
                <a:solidFill>
                  <a:srgbClr val="B25D3E"/>
                </a:solidFill>
                <a:latin typeface="DejaVu Serif Bold"/>
                <a:ea typeface="DejaVu Serif Bold"/>
                <a:cs typeface="DejaVu Serif Bold"/>
                <a:sym typeface="DejaVu Serif Bold"/>
              </a:rPr>
              <a:t> </a:t>
            </a:r>
            <a:r>
              <a:rPr lang="en-US" sz="5000" b="1" dirty="0" err="1">
                <a:solidFill>
                  <a:srgbClr val="B25D3E"/>
                </a:solidFill>
                <a:latin typeface="DejaVu Serif Bold"/>
                <a:ea typeface="DejaVu Serif Bold"/>
                <a:cs typeface="DejaVu Serif Bold"/>
                <a:sym typeface="DejaVu Serif Bold"/>
              </a:rPr>
              <a:t>thơ</a:t>
            </a:r>
            <a:endParaRPr lang="en-US" sz="5000" b="1" dirty="0">
              <a:solidFill>
                <a:srgbClr val="B25D3E"/>
              </a:solidFill>
              <a:latin typeface="DejaVu Serif Bold"/>
              <a:ea typeface="DejaVu Serif Bold"/>
              <a:cs typeface="DejaVu Serif Bold"/>
              <a:sym typeface="DejaVu Serif Bold"/>
            </a:endParaRPr>
          </a:p>
        </p:txBody>
      </p:sp>
      <p:sp>
        <p:nvSpPr>
          <p:cNvPr id="6" name="TextBox 6"/>
          <p:cNvSpPr txBox="1"/>
          <p:nvPr/>
        </p:nvSpPr>
        <p:spPr>
          <a:xfrm>
            <a:off x="7821651" y="4449726"/>
            <a:ext cx="7684771" cy="2730665"/>
          </a:xfrm>
          <a:prstGeom prst="rect">
            <a:avLst/>
          </a:prstGeom>
        </p:spPr>
        <p:txBody>
          <a:bodyPr lIns="0" tIns="0" rIns="0" bIns="0" rtlCol="0" anchor="t">
            <a:spAutoFit/>
          </a:bodyPr>
          <a:lstStyle/>
          <a:p>
            <a:pPr algn="ctr">
              <a:lnSpc>
                <a:spcPts val="5408"/>
              </a:lnSpc>
            </a:pPr>
            <a:r>
              <a:rPr lang="en-US" sz="3863" i="1">
                <a:solidFill>
                  <a:srgbClr val="000000"/>
                </a:solidFill>
                <a:latin typeface="DejaVu Serif Italics"/>
                <a:ea typeface="DejaVu Serif Italics"/>
                <a:cs typeface="DejaVu Serif Italics"/>
                <a:sym typeface="DejaVu Serif Italics"/>
              </a:rPr>
              <a:t>Theo bạn sự tương phản với không gian và các hình ảnh trong 4 khổ thơ tượng trưng cho điều gì?</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76316" y="52387"/>
            <a:ext cx="11218974" cy="976313"/>
          </a:xfrm>
          <a:prstGeom prst="rect">
            <a:avLst/>
          </a:prstGeom>
        </p:spPr>
        <p:txBody>
          <a:bodyPr lIns="0" tIns="0" rIns="0" bIns="0" rtlCol="0" anchor="t">
            <a:spAutoFit/>
          </a:bodyPr>
          <a:lstStyle/>
          <a:p>
            <a:pPr algn="ctr">
              <a:lnSpc>
                <a:spcPts val="8819"/>
              </a:lnSpc>
              <a:spcBef>
                <a:spcPct val="0"/>
              </a:spcBef>
            </a:pPr>
            <a:r>
              <a:rPr lang="en-US" sz="6300" b="1">
                <a:solidFill>
                  <a:srgbClr val="613834"/>
                </a:solidFill>
                <a:latin typeface="DejaVu Serif Bold"/>
                <a:ea typeface="DejaVu Serif Bold"/>
                <a:cs typeface="DejaVu Serif Bold"/>
                <a:sym typeface="DejaVu Serif Bold"/>
              </a:rPr>
              <a:t>II. Đọc hiểu văn bản</a:t>
            </a:r>
          </a:p>
        </p:txBody>
      </p:sp>
      <p:sp>
        <p:nvSpPr>
          <p:cNvPr id="3" name="TextBox 3"/>
          <p:cNvSpPr txBox="1"/>
          <p:nvPr/>
        </p:nvSpPr>
        <p:spPr>
          <a:xfrm>
            <a:off x="681129" y="1529780"/>
            <a:ext cx="11622065" cy="873158"/>
          </a:xfrm>
          <a:prstGeom prst="rect">
            <a:avLst/>
          </a:prstGeom>
        </p:spPr>
        <p:txBody>
          <a:bodyPr lIns="0" tIns="0" rIns="0" bIns="0" rtlCol="0" anchor="t">
            <a:spAutoFit/>
          </a:bodyPr>
          <a:lstStyle/>
          <a:p>
            <a:pPr algn="l">
              <a:lnSpc>
                <a:spcPts val="7000"/>
              </a:lnSpc>
              <a:spcBef>
                <a:spcPct val="0"/>
              </a:spcBef>
            </a:pPr>
            <a:r>
              <a:rPr lang="en-US" sz="5000" b="1">
                <a:solidFill>
                  <a:srgbClr val="B25D3E"/>
                </a:solidFill>
                <a:latin typeface="DejaVu Serif Bold"/>
                <a:ea typeface="DejaVu Serif Bold"/>
                <a:cs typeface="DejaVu Serif Bold"/>
                <a:sym typeface="DejaVu Serif Bold"/>
              </a:rPr>
              <a:t>3. Sự tương phản trong bài thơ</a:t>
            </a:r>
          </a:p>
        </p:txBody>
      </p:sp>
      <p:sp>
        <p:nvSpPr>
          <p:cNvPr id="4" name="Freeform 4"/>
          <p:cNvSpPr/>
          <p:nvPr/>
        </p:nvSpPr>
        <p:spPr>
          <a:xfrm>
            <a:off x="13139522" y="3423197"/>
            <a:ext cx="3921183" cy="5092445"/>
          </a:xfrm>
          <a:custGeom>
            <a:avLst/>
            <a:gdLst/>
            <a:ahLst/>
            <a:cxnLst/>
            <a:rect l="l" t="t" r="r" b="b"/>
            <a:pathLst>
              <a:path w="3921183" h="5092445">
                <a:moveTo>
                  <a:pt x="0" y="0"/>
                </a:moveTo>
                <a:lnTo>
                  <a:pt x="3921182" y="0"/>
                </a:lnTo>
                <a:lnTo>
                  <a:pt x="3921182" y="5092445"/>
                </a:lnTo>
                <a:lnTo>
                  <a:pt x="0" y="5092445"/>
                </a:lnTo>
                <a:lnTo>
                  <a:pt x="0" y="0"/>
                </a:lnTo>
                <a:close/>
              </a:path>
            </a:pathLst>
          </a:custGeom>
          <a:blipFill>
            <a:blip r:embed="rId2"/>
            <a:stretch>
              <a:fillRect/>
            </a:stretch>
          </a:blipFill>
        </p:spPr>
      </p:sp>
      <p:sp>
        <p:nvSpPr>
          <p:cNvPr id="5" name="Freeform 5"/>
          <p:cNvSpPr/>
          <p:nvPr/>
        </p:nvSpPr>
        <p:spPr>
          <a:xfrm>
            <a:off x="1028700" y="2703469"/>
            <a:ext cx="11740393" cy="9416774"/>
          </a:xfrm>
          <a:custGeom>
            <a:avLst/>
            <a:gdLst/>
            <a:ahLst/>
            <a:cxnLst/>
            <a:rect l="l" t="t" r="r" b="b"/>
            <a:pathLst>
              <a:path w="11740393" h="9416774">
                <a:moveTo>
                  <a:pt x="0" y="0"/>
                </a:moveTo>
                <a:lnTo>
                  <a:pt x="11740393" y="0"/>
                </a:lnTo>
                <a:lnTo>
                  <a:pt x="11740393" y="9416773"/>
                </a:lnTo>
                <a:lnTo>
                  <a:pt x="0" y="94167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TextBox 6"/>
          <p:cNvSpPr txBox="1"/>
          <p:nvPr/>
        </p:nvSpPr>
        <p:spPr>
          <a:xfrm>
            <a:off x="1807483" y="3727203"/>
            <a:ext cx="10182827" cy="4940800"/>
          </a:xfrm>
          <a:prstGeom prst="rect">
            <a:avLst/>
          </a:prstGeom>
        </p:spPr>
        <p:txBody>
          <a:bodyPr lIns="0" tIns="0" rIns="0" bIns="0" rtlCol="0" anchor="t">
            <a:spAutoFit/>
          </a:bodyPr>
          <a:lstStyle/>
          <a:p>
            <a:pPr algn="ctr">
              <a:lnSpc>
                <a:spcPts val="6548"/>
              </a:lnSpc>
            </a:pPr>
            <a:r>
              <a:rPr lang="en-US" sz="4677" dirty="0" err="1">
                <a:solidFill>
                  <a:srgbClr val="000000"/>
                </a:solidFill>
                <a:latin typeface="DejaVu Serif"/>
                <a:ea typeface="DejaVu Serif"/>
                <a:cs typeface="DejaVu Serif"/>
                <a:sym typeface="DejaVu Serif"/>
              </a:rPr>
              <a:t>Sự</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tương</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phản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này</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cho</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thấy</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được</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tâm</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trạng</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buồn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bã</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băn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khoăn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trước</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thiên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nhiên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rộng</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lớn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Thi</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nhân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cảm</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nhận</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rõ</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sự</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lẻ</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loi</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nhỏ</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bé</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cô</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độc</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của</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một</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kiếp</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người</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giữa</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dòng</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đời</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rộng</a:t>
            </a:r>
            <a:r>
              <a:rPr lang="en-US" sz="4677" dirty="0">
                <a:solidFill>
                  <a:srgbClr val="000000"/>
                </a:solidFill>
                <a:latin typeface="DejaVu Serif"/>
                <a:ea typeface="DejaVu Serif"/>
                <a:cs typeface="DejaVu Serif"/>
                <a:sym typeface="DejaVu Serif"/>
              </a:rPr>
              <a:t> </a:t>
            </a:r>
            <a:r>
              <a:rPr lang="en-US" sz="4677" dirty="0" err="1">
                <a:solidFill>
                  <a:srgbClr val="000000"/>
                </a:solidFill>
                <a:latin typeface="DejaVu Serif"/>
                <a:ea typeface="DejaVu Serif"/>
                <a:cs typeface="DejaVu Serif"/>
                <a:sym typeface="DejaVu Serif"/>
              </a:rPr>
              <a:t>lớn</a:t>
            </a:r>
            <a:r>
              <a:rPr lang="en-US" sz="4677" dirty="0">
                <a:solidFill>
                  <a:srgbClr val="000000"/>
                </a:solidFill>
                <a:latin typeface="DejaVu Serif"/>
                <a:ea typeface="DejaVu Serif"/>
                <a:cs typeface="DejaVu Serif"/>
                <a:sym typeface="DejaVu Serif"/>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41793" y="209995"/>
            <a:ext cx="12871368" cy="1522087"/>
          </a:xfrm>
          <a:prstGeom prst="rect">
            <a:avLst/>
          </a:prstGeom>
        </p:spPr>
        <p:txBody>
          <a:bodyPr lIns="0" tIns="0" rIns="0" bIns="0" rtlCol="0" anchor="t">
            <a:spAutoFit/>
          </a:bodyPr>
          <a:lstStyle/>
          <a:p>
            <a:pPr algn="l">
              <a:lnSpc>
                <a:spcPts val="12180"/>
              </a:lnSpc>
              <a:spcBef>
                <a:spcPct val="0"/>
              </a:spcBef>
            </a:pPr>
            <a:r>
              <a:rPr lang="en-US" sz="8700" dirty="0">
                <a:solidFill>
                  <a:srgbClr val="B25D3E"/>
                </a:solidFill>
                <a:latin typeface="Brixton Sans"/>
                <a:ea typeface="Brixton Sans"/>
                <a:cs typeface="Brixton Sans"/>
                <a:sym typeface="Brixton Sans"/>
              </a:rPr>
              <a:t>III. TỔNG KẾT </a:t>
            </a:r>
          </a:p>
        </p:txBody>
      </p:sp>
      <p:sp>
        <p:nvSpPr>
          <p:cNvPr id="3" name="TextBox 3"/>
          <p:cNvSpPr txBox="1"/>
          <p:nvPr/>
        </p:nvSpPr>
        <p:spPr>
          <a:xfrm>
            <a:off x="613878" y="1303025"/>
            <a:ext cx="6190933" cy="1094741"/>
          </a:xfrm>
          <a:prstGeom prst="rect">
            <a:avLst/>
          </a:prstGeom>
        </p:spPr>
        <p:txBody>
          <a:bodyPr lIns="0" tIns="0" rIns="0" bIns="0" rtlCol="0" anchor="t">
            <a:spAutoFit/>
          </a:bodyPr>
          <a:lstStyle/>
          <a:p>
            <a:pPr algn="ctr">
              <a:lnSpc>
                <a:spcPts val="8959"/>
              </a:lnSpc>
              <a:spcBef>
                <a:spcPct val="0"/>
              </a:spcBef>
            </a:pPr>
            <a:r>
              <a:rPr lang="en-US" sz="6399" b="1" dirty="0">
                <a:solidFill>
                  <a:srgbClr val="613834"/>
                </a:solidFill>
                <a:latin typeface="Canva Sans Bold"/>
                <a:ea typeface="Canva Sans Bold"/>
                <a:cs typeface="Canva Sans Bold"/>
                <a:sym typeface="Canva Sans Bold"/>
              </a:rPr>
              <a:t>1.Nội dung</a:t>
            </a:r>
          </a:p>
        </p:txBody>
      </p:sp>
      <p:sp>
        <p:nvSpPr>
          <p:cNvPr id="4" name="TextBox 4"/>
          <p:cNvSpPr txBox="1"/>
          <p:nvPr/>
        </p:nvSpPr>
        <p:spPr>
          <a:xfrm>
            <a:off x="1146001" y="2369578"/>
            <a:ext cx="16477893" cy="2872581"/>
          </a:xfrm>
          <a:prstGeom prst="rect">
            <a:avLst/>
          </a:prstGeom>
        </p:spPr>
        <p:txBody>
          <a:bodyPr lIns="0" tIns="0" rIns="0" bIns="0" rtlCol="0" anchor="t">
            <a:spAutoFit/>
          </a:bodyPr>
          <a:lstStyle/>
          <a:p>
            <a:pPr algn="ctr">
              <a:lnSpc>
                <a:spcPts val="5629"/>
              </a:lnSpc>
            </a:pPr>
            <a:r>
              <a:rPr lang="en-US" sz="4400" dirty="0">
                <a:solidFill>
                  <a:srgbClr val="000000"/>
                </a:solidFill>
                <a:latin typeface="Canva Sans"/>
                <a:ea typeface="Canva Sans"/>
                <a:cs typeface="Canva Sans"/>
                <a:sym typeface="Canva Sans"/>
              </a:rPr>
              <a:t>“</a:t>
            </a:r>
            <a:r>
              <a:rPr lang="en-US" sz="4400" dirty="0" err="1">
                <a:solidFill>
                  <a:srgbClr val="000000"/>
                </a:solidFill>
                <a:latin typeface="Canva Sans"/>
                <a:ea typeface="Canva Sans"/>
                <a:cs typeface="Canva Sans"/>
                <a:sym typeface="Canva Sans"/>
              </a:rPr>
              <a:t>Tràng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Giang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một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bài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thơ</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mới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mang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vẻ</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đẹp</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cổ</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điển</a:t>
            </a:r>
            <a:r>
              <a:rPr lang="en-US" sz="4400" dirty="0">
                <a:solidFill>
                  <a:srgbClr val="000000"/>
                </a:solidFill>
                <a:latin typeface="Canva Sans"/>
                <a:ea typeface="Canva Sans"/>
                <a:cs typeface="Canva Sans"/>
                <a:sym typeface="Canva Sans"/>
              </a:rPr>
              <a:t> , qua </a:t>
            </a:r>
            <a:r>
              <a:rPr lang="en-US" sz="4400" dirty="0" err="1">
                <a:solidFill>
                  <a:srgbClr val="000000"/>
                </a:solidFill>
                <a:latin typeface="Canva Sans"/>
                <a:ea typeface="Canva Sans"/>
                <a:cs typeface="Canva Sans"/>
                <a:sym typeface="Canva Sans"/>
              </a:rPr>
              <a:t>tác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phẩm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Huy</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Cận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bộc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lộ</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nỗi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niềm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của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cái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tôi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trước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vũ</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trụ</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rộng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lớn</a:t>
            </a:r>
            <a:r>
              <a:rPr lang="en-US" sz="4400" dirty="0">
                <a:solidFill>
                  <a:srgbClr val="000000"/>
                </a:solidFill>
                <a:latin typeface="Canva Sans"/>
                <a:ea typeface="Canva Sans"/>
                <a:cs typeface="Canva Sans"/>
                <a:sym typeface="Canva Sans"/>
              </a:rPr>
              <a:t> , </a:t>
            </a:r>
            <a:r>
              <a:rPr lang="en-US" sz="4400" dirty="0" err="1">
                <a:solidFill>
                  <a:srgbClr val="000000"/>
                </a:solidFill>
                <a:latin typeface="Canva Sans"/>
                <a:ea typeface="Canva Sans"/>
                <a:cs typeface="Canva Sans"/>
                <a:sym typeface="Canva Sans"/>
              </a:rPr>
              <a:t>nỗi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sầu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nhân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thế</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niềm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khao</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khát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hòa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nhập</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với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cuộc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đời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tình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cảm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thiết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đối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với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quê</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hương</a:t>
            </a:r>
            <a:r>
              <a:rPr lang="en-US" sz="4400" dirty="0">
                <a:solidFill>
                  <a:srgbClr val="000000"/>
                </a:solidFill>
                <a:latin typeface="Canva Sans"/>
                <a:ea typeface="Canva Sans"/>
                <a:cs typeface="Canva Sans"/>
                <a:sym typeface="Canva Sans"/>
              </a:rPr>
              <a:t> , </a:t>
            </a:r>
            <a:r>
              <a:rPr lang="en-US" sz="4400" dirty="0" err="1">
                <a:solidFill>
                  <a:srgbClr val="000000"/>
                </a:solidFill>
                <a:latin typeface="Canva Sans"/>
                <a:ea typeface="Canva Sans"/>
                <a:cs typeface="Canva Sans"/>
                <a:sym typeface="Canva Sans"/>
              </a:rPr>
              <a:t>đất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nước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thầm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kín</a:t>
            </a:r>
            <a:endParaRPr lang="en-US" sz="4400" dirty="0">
              <a:solidFill>
                <a:srgbClr val="000000"/>
              </a:solidFill>
              <a:latin typeface="Canva Sans"/>
              <a:ea typeface="Canva Sans"/>
              <a:cs typeface="Canva Sans"/>
              <a:sym typeface="Canva Sans"/>
            </a:endParaRPr>
          </a:p>
        </p:txBody>
      </p:sp>
      <p:sp>
        <p:nvSpPr>
          <p:cNvPr id="5" name="TextBox 5"/>
          <p:cNvSpPr txBox="1"/>
          <p:nvPr/>
        </p:nvSpPr>
        <p:spPr>
          <a:xfrm>
            <a:off x="841793" y="5424877"/>
            <a:ext cx="6804811" cy="1094741"/>
          </a:xfrm>
          <a:prstGeom prst="rect">
            <a:avLst/>
          </a:prstGeom>
        </p:spPr>
        <p:txBody>
          <a:bodyPr lIns="0" tIns="0" rIns="0" bIns="0" rtlCol="0" anchor="t">
            <a:spAutoFit/>
          </a:bodyPr>
          <a:lstStyle/>
          <a:p>
            <a:pPr algn="ctr">
              <a:lnSpc>
                <a:spcPts val="8959"/>
              </a:lnSpc>
              <a:spcBef>
                <a:spcPct val="0"/>
              </a:spcBef>
            </a:pPr>
            <a:r>
              <a:rPr lang="en-US" sz="6399" b="1" dirty="0">
                <a:solidFill>
                  <a:srgbClr val="613834"/>
                </a:solidFill>
                <a:latin typeface="Canva Sans Bold"/>
                <a:ea typeface="Canva Sans Bold"/>
                <a:cs typeface="Canva Sans Bold"/>
                <a:sym typeface="Canva Sans Bold"/>
              </a:rPr>
              <a:t>2. </a:t>
            </a:r>
            <a:r>
              <a:rPr lang="en-US" sz="6399" b="1" dirty="0" err="1">
                <a:solidFill>
                  <a:srgbClr val="613834"/>
                </a:solidFill>
                <a:latin typeface="Canva Sans Bold"/>
                <a:ea typeface="Canva Sans Bold"/>
                <a:cs typeface="Canva Sans Bold"/>
                <a:sym typeface="Canva Sans Bold"/>
              </a:rPr>
              <a:t>Nghệ</a:t>
            </a:r>
            <a:r>
              <a:rPr lang="en-US" sz="6399" b="1" dirty="0">
                <a:solidFill>
                  <a:srgbClr val="613834"/>
                </a:solidFill>
                <a:latin typeface="Canva Sans Bold"/>
                <a:ea typeface="Canva Sans Bold"/>
                <a:cs typeface="Canva Sans Bold"/>
                <a:sym typeface="Canva Sans Bold"/>
              </a:rPr>
              <a:t> </a:t>
            </a:r>
            <a:r>
              <a:rPr lang="en-US" sz="6399" b="1" dirty="0" err="1">
                <a:solidFill>
                  <a:srgbClr val="613834"/>
                </a:solidFill>
                <a:latin typeface="Canva Sans Bold"/>
                <a:ea typeface="Canva Sans Bold"/>
                <a:cs typeface="Canva Sans Bold"/>
                <a:sym typeface="Canva Sans Bold"/>
              </a:rPr>
              <a:t>thuật</a:t>
            </a:r>
            <a:endParaRPr lang="en-US" sz="6399" b="1" dirty="0">
              <a:solidFill>
                <a:srgbClr val="613834"/>
              </a:solidFill>
              <a:latin typeface="Canva Sans Bold"/>
              <a:ea typeface="Canva Sans Bold"/>
              <a:cs typeface="Canva Sans Bold"/>
              <a:sym typeface="Canva Sans Bold"/>
            </a:endParaRPr>
          </a:p>
        </p:txBody>
      </p:sp>
      <p:sp>
        <p:nvSpPr>
          <p:cNvPr id="6" name="TextBox 6"/>
          <p:cNvSpPr txBox="1"/>
          <p:nvPr/>
        </p:nvSpPr>
        <p:spPr>
          <a:xfrm>
            <a:off x="1146001" y="6722388"/>
            <a:ext cx="14019468" cy="754181"/>
          </a:xfrm>
          <a:prstGeom prst="rect">
            <a:avLst/>
          </a:prstGeom>
        </p:spPr>
        <p:txBody>
          <a:bodyPr wrap="square" lIns="0" tIns="0" rIns="0" bIns="0" rtlCol="0" anchor="t">
            <a:spAutoFit/>
          </a:bodyPr>
          <a:lstStyle/>
          <a:p>
            <a:pPr>
              <a:lnSpc>
                <a:spcPts val="6299"/>
              </a:lnSpc>
            </a:pP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Sự</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kết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hợp</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hài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hòa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giữa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yếu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tố</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cổ</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điển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hiện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đại</a:t>
            </a:r>
            <a:r>
              <a:rPr lang="en-US" sz="4400" dirty="0">
                <a:solidFill>
                  <a:srgbClr val="000000"/>
                </a:solidFill>
                <a:latin typeface="Canva Sans"/>
                <a:ea typeface="Canva Sans"/>
                <a:cs typeface="Canva Sans"/>
                <a:sym typeface="Canva Sans"/>
              </a:rPr>
              <a:t>.</a:t>
            </a:r>
          </a:p>
        </p:txBody>
      </p:sp>
      <p:sp>
        <p:nvSpPr>
          <p:cNvPr id="7" name="TextBox 7"/>
          <p:cNvSpPr txBox="1"/>
          <p:nvPr/>
        </p:nvSpPr>
        <p:spPr>
          <a:xfrm>
            <a:off x="1146001" y="7490606"/>
            <a:ext cx="16227007" cy="1615827"/>
          </a:xfrm>
          <a:prstGeom prst="rect">
            <a:avLst/>
          </a:prstGeom>
        </p:spPr>
        <p:txBody>
          <a:bodyPr wrap="square" lIns="0" tIns="0" rIns="0" bIns="0" rtlCol="0" anchor="t">
            <a:spAutoFit/>
          </a:bodyPr>
          <a:lstStyle/>
          <a:p>
            <a:pPr algn="l">
              <a:lnSpc>
                <a:spcPts val="6299"/>
              </a:lnSpc>
              <a:spcBef>
                <a:spcPct val="0"/>
              </a:spcBef>
            </a:pP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Nghệ</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thuật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đối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bút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pháp</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tả</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cảnh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giàu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tính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tạo</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hình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hệ</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thống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từ</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láy</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giàu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giá</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trị</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biểu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cảm</a:t>
            </a:r>
            <a:endParaRPr lang="en-US" sz="4400" dirty="0">
              <a:solidFill>
                <a:srgbClr val="000000"/>
              </a:solidFill>
              <a:latin typeface="Canva Sans"/>
              <a:ea typeface="Canva Sans"/>
              <a:cs typeface="Canva Sans"/>
              <a:sym typeface="Canva San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209" b="-6209"/>
            </a:stretch>
          </a:blipFill>
        </p:spPr>
      </p:sp>
      <p:sp>
        <p:nvSpPr>
          <p:cNvPr id="3" name="TextBox 3"/>
          <p:cNvSpPr txBox="1"/>
          <p:nvPr/>
        </p:nvSpPr>
        <p:spPr>
          <a:xfrm>
            <a:off x="2249307" y="2041983"/>
            <a:ext cx="14437877" cy="3694951"/>
          </a:xfrm>
          <a:prstGeom prst="rect">
            <a:avLst/>
          </a:prstGeom>
        </p:spPr>
        <p:txBody>
          <a:bodyPr lIns="0" tIns="0" rIns="0" bIns="0" rtlCol="0" anchor="t">
            <a:spAutoFit/>
          </a:bodyPr>
          <a:lstStyle/>
          <a:p>
            <a:pPr algn="ctr">
              <a:lnSpc>
                <a:spcPts val="25557"/>
              </a:lnSpc>
              <a:spcBef>
                <a:spcPct val="0"/>
              </a:spcBef>
            </a:pPr>
            <a:r>
              <a:rPr lang="en-US" sz="18255">
                <a:solidFill>
                  <a:srgbClr val="FFFFFF"/>
                </a:solidFill>
                <a:latin typeface="Brixton Sans"/>
                <a:ea typeface="Brixton Sans"/>
                <a:cs typeface="Brixton Sans"/>
                <a:sym typeface="Brixton Sans"/>
              </a:rPr>
              <a:t>TRÀNG GIANG</a:t>
            </a:r>
          </a:p>
        </p:txBody>
      </p:sp>
      <p:sp>
        <p:nvSpPr>
          <p:cNvPr id="4" name="TextBox 4"/>
          <p:cNvSpPr txBox="1"/>
          <p:nvPr/>
        </p:nvSpPr>
        <p:spPr>
          <a:xfrm>
            <a:off x="14023037" y="5245762"/>
            <a:ext cx="3403685" cy="887095"/>
          </a:xfrm>
          <a:prstGeom prst="rect">
            <a:avLst/>
          </a:prstGeom>
        </p:spPr>
        <p:txBody>
          <a:bodyPr lIns="0" tIns="0" rIns="0" bIns="0" rtlCol="0" anchor="t">
            <a:spAutoFit/>
          </a:bodyPr>
          <a:lstStyle/>
          <a:p>
            <a:pPr algn="ctr">
              <a:lnSpc>
                <a:spcPts val="7279"/>
              </a:lnSpc>
            </a:pPr>
            <a:r>
              <a:rPr lang="en-US" sz="5199" b="1">
                <a:solidFill>
                  <a:srgbClr val="5CE1E6"/>
                </a:solidFill>
                <a:latin typeface="Canva Sans Bold"/>
                <a:ea typeface="Canva Sans Bold"/>
                <a:cs typeface="Canva Sans Bold"/>
                <a:sym typeface="Canva Sans Bold"/>
              </a:rPr>
              <a:t>Huy Cận</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TextBox 2"/>
          <p:cNvSpPr txBox="1"/>
          <p:nvPr/>
        </p:nvSpPr>
        <p:spPr>
          <a:xfrm>
            <a:off x="841793" y="209995"/>
            <a:ext cx="14323676" cy="1564531"/>
          </a:xfrm>
          <a:prstGeom prst="rect">
            <a:avLst/>
          </a:prstGeom>
        </p:spPr>
        <p:txBody>
          <a:bodyPr wrap="square" lIns="0" tIns="0" rIns="0" bIns="0" rtlCol="0" anchor="t">
            <a:spAutoFit/>
          </a:bodyPr>
          <a:lstStyle/>
          <a:p>
            <a:pPr marL="0" marR="0" lvl="0" indent="0" algn="l" defTabSz="914400" rtl="0" eaLnBrk="1" fontAlgn="auto" latinLnBrk="0" hangingPunct="1">
              <a:lnSpc>
                <a:spcPts val="12180"/>
              </a:lnSpc>
              <a:spcBef>
                <a:spcPct val="0"/>
              </a:spcBef>
              <a:spcAft>
                <a:spcPts val="0"/>
              </a:spcAft>
              <a:buClrTx/>
              <a:buSzTx/>
              <a:buFontTx/>
              <a:buNone/>
              <a:tabLst/>
              <a:defRPr/>
            </a:pPr>
            <a:r>
              <a:rPr lang="en-US" sz="8700" dirty="0" err="1" smtClean="0">
                <a:solidFill>
                  <a:srgbClr val="B25D3E"/>
                </a:solidFill>
                <a:latin typeface="Brixton Sans"/>
                <a:ea typeface="Brixton Sans"/>
                <a:cs typeface="Brixton Sans"/>
                <a:sym typeface="Brixton Sans"/>
              </a:rPr>
              <a:t>Luyện</a:t>
            </a:r>
            <a:r>
              <a:rPr lang="en-US" sz="8700" dirty="0" smtClean="0">
                <a:solidFill>
                  <a:srgbClr val="B25D3E"/>
                </a:solidFill>
                <a:latin typeface="Brixton Sans"/>
                <a:ea typeface="Brixton Sans"/>
                <a:cs typeface="Brixton Sans"/>
                <a:sym typeface="Brixton Sans"/>
              </a:rPr>
              <a:t> </a:t>
            </a:r>
            <a:r>
              <a:rPr lang="en-US" sz="8700" dirty="0" err="1" smtClean="0">
                <a:solidFill>
                  <a:srgbClr val="B25D3E"/>
                </a:solidFill>
                <a:latin typeface="Brixton Sans"/>
                <a:ea typeface="Brixton Sans"/>
                <a:cs typeface="Brixton Sans"/>
                <a:sym typeface="Brixton Sans"/>
              </a:rPr>
              <a:t>tập</a:t>
            </a:r>
            <a:r>
              <a:rPr kumimoji="0" lang="en-US" sz="8700" b="0" i="0" u="none" strike="noStrike" kern="1200" cap="none" spc="0" normalizeH="0" baseline="0" noProof="0" dirty="0" smtClean="0">
                <a:ln>
                  <a:noFill/>
                </a:ln>
                <a:solidFill>
                  <a:srgbClr val="B25D3E"/>
                </a:solidFill>
                <a:effectLst/>
                <a:uLnTx/>
                <a:uFillTx/>
                <a:latin typeface="Brixton Sans"/>
                <a:ea typeface="Brixton Sans"/>
                <a:cs typeface="Brixton Sans"/>
                <a:sym typeface="Brixton Sans"/>
              </a:rPr>
              <a:t> </a:t>
            </a:r>
            <a:endParaRPr kumimoji="0" lang="en-US" sz="8700" b="0" i="0" u="none" strike="noStrike" kern="1200" cap="none" spc="0" normalizeH="0" baseline="0" noProof="0" dirty="0">
              <a:ln>
                <a:noFill/>
              </a:ln>
              <a:solidFill>
                <a:srgbClr val="B25D3E"/>
              </a:solidFill>
              <a:effectLst/>
              <a:uLnTx/>
              <a:uFillTx/>
              <a:latin typeface="Brixton Sans"/>
              <a:ea typeface="Brixton Sans"/>
              <a:cs typeface="Brixton Sans"/>
              <a:sym typeface="Brixton Sans"/>
            </a:endParaRPr>
          </a:p>
        </p:txBody>
      </p:sp>
      <p:sp>
        <p:nvSpPr>
          <p:cNvPr id="3" name="TextBox 3"/>
          <p:cNvSpPr txBox="1"/>
          <p:nvPr/>
        </p:nvSpPr>
        <p:spPr>
          <a:xfrm>
            <a:off x="0" y="1617988"/>
            <a:ext cx="18288000" cy="9618018"/>
          </a:xfrm>
          <a:prstGeom prst="rect">
            <a:avLst/>
          </a:prstGeom>
        </p:spPr>
        <p:txBody>
          <a:bodyPr wrap="square" lIns="0" tIns="0" rIns="0" bIns="0" rtlCol="0" anchor="t">
            <a:spAutoFit/>
          </a:bodyPr>
          <a:lstStyle/>
          <a:p>
            <a:pPr marL="1143000" marR="0" lvl="0" indent="-1143000" algn="ctr" defTabSz="914400" rtl="0" eaLnBrk="1" fontAlgn="auto" latinLnBrk="0" hangingPunct="1">
              <a:lnSpc>
                <a:spcPts val="8959"/>
              </a:lnSpc>
              <a:spcBef>
                <a:spcPct val="0"/>
              </a:spcBef>
              <a:spcAft>
                <a:spcPts val="0"/>
              </a:spcAft>
              <a:buClrTx/>
              <a:buSzTx/>
              <a:buFontTx/>
              <a:buAutoNum type="arabicPeriod"/>
              <a:tabLst/>
              <a:defRPr/>
            </a:pP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So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sánh</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Tràng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giang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và</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Hoàng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lang="en-US" sz="6399" b="1" dirty="0">
                <a:solidFill>
                  <a:srgbClr val="613834"/>
                </a:solidFill>
                <a:latin typeface="Canva Sans Bold"/>
                <a:ea typeface="Canva Sans Bold"/>
                <a:cs typeface="Canva Sans Bold"/>
                <a:sym typeface="Canva Sans Bold"/>
              </a:rPr>
              <a:t>H</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ạc</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lang="en-US" sz="6399" b="1" dirty="0" smtClean="0">
                <a:solidFill>
                  <a:srgbClr val="613834"/>
                </a:solidFill>
                <a:latin typeface="Canva Sans Bold"/>
                <a:ea typeface="Canva Sans Bold"/>
                <a:cs typeface="Canva Sans Bold"/>
                <a:sym typeface="Canva Sans Bold"/>
              </a:rPr>
              <a:t>L</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âu</a:t>
            </a:r>
            <a:endParaRPr lang="en-US" sz="6399" b="1" dirty="0">
              <a:solidFill>
                <a:srgbClr val="613834"/>
              </a:solidFill>
              <a:latin typeface="Canva Sans Bold"/>
              <a:ea typeface="Canva Sans Bold"/>
              <a:cs typeface="Canva Sans Bold"/>
              <a:sym typeface="Canva Sans Bold"/>
            </a:endParaRPr>
          </a:p>
          <a:p>
            <a:pPr marL="1143000" marR="0" lvl="0" indent="-1143000" defTabSz="914400" rtl="0" eaLnBrk="1" fontAlgn="auto" latinLnBrk="0" hangingPunct="1">
              <a:lnSpc>
                <a:spcPts val="8959"/>
              </a:lnSpc>
              <a:spcBef>
                <a:spcPct val="0"/>
              </a:spcBef>
              <a:spcAft>
                <a:spcPts val="0"/>
              </a:spcAft>
              <a:buClrTx/>
              <a:buSzTx/>
              <a:buAutoNum type="alphaLcPeriod"/>
              <a:tabLst/>
              <a:defRPr/>
            </a:pPr>
            <a:r>
              <a:rPr lang="en-US" sz="6399" b="1" dirty="0" smtClean="0">
                <a:solidFill>
                  <a:srgbClr val="613834"/>
                </a:solidFill>
                <a:latin typeface="Canva Sans Bold"/>
                <a:ea typeface="Canva Sans Bold"/>
                <a:cs typeface="Canva Sans Bold"/>
                <a:sym typeface="Canva Sans Bold"/>
              </a:rPr>
              <a:t>N</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hững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điểm</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tương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đồng</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và</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khác</a:t>
            </a:r>
            <a:r>
              <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r>
              <a:rPr kumimoji="0" lang="en-US" sz="6399" b="1" i="0" u="none" strike="noStrike" kern="1200" cap="none" spc="0" normalizeH="0" noProof="0" dirty="0" err="1" smtClean="0">
                <a:ln>
                  <a:noFill/>
                </a:ln>
                <a:solidFill>
                  <a:srgbClr val="613834"/>
                </a:solidFill>
                <a:effectLst/>
                <a:uLnTx/>
                <a:uFillTx/>
                <a:latin typeface="Canva Sans Bold"/>
                <a:ea typeface="Canva Sans Bold"/>
                <a:cs typeface="Canva Sans Bold"/>
                <a:sym typeface="Canva Sans Bold"/>
              </a:rPr>
              <a:t>biệt</a:t>
            </a:r>
            <a:endParaRPr kumimoji="0" lang="en-US" sz="6399"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endParaRPr>
          </a:p>
          <a:p>
            <a:r>
              <a:rPr lang="en-US" sz="3200" b="1" dirty="0" smtClean="0">
                <a:solidFill>
                  <a:srgbClr val="FF0000"/>
                </a:solidFill>
                <a:latin typeface="Canva Sans Bold"/>
                <a:ea typeface="Canva Sans Bold"/>
                <a:cs typeface="Canva Sans Bold"/>
                <a:sym typeface="Canva Sans Bold"/>
              </a:rPr>
              <a:t>- </a:t>
            </a:r>
            <a:r>
              <a:rPr lang="vi-VN" sz="4000" b="1" dirty="0" smtClean="0">
                <a:solidFill>
                  <a:srgbClr val="FF0000"/>
                </a:solidFill>
              </a:rPr>
              <a:t>Tương </a:t>
            </a:r>
            <a:r>
              <a:rPr lang="vi-VN" sz="4000" b="1" dirty="0">
                <a:solidFill>
                  <a:srgbClr val="FF0000"/>
                </a:solidFill>
              </a:rPr>
              <a:t>đồng: </a:t>
            </a:r>
            <a:r>
              <a:rPr lang="vi-VN" sz="4000" dirty="0"/>
              <a:t>Đều thể hiện nỗi nhớ quê hương da diết, cháy bỏng của tác giả qua hình ảnh sóng nước mênh mông.</a:t>
            </a:r>
          </a:p>
          <a:p>
            <a:pPr marL="571500" indent="-571500">
              <a:buFontTx/>
              <a:buChar char="-"/>
            </a:pPr>
            <a:r>
              <a:rPr lang="vi-VN" sz="4000" b="1" dirty="0" smtClean="0">
                <a:solidFill>
                  <a:srgbClr val="FF0000"/>
                </a:solidFill>
              </a:rPr>
              <a:t>Khác </a:t>
            </a:r>
            <a:r>
              <a:rPr lang="vi-VN" sz="4000" b="1" dirty="0">
                <a:solidFill>
                  <a:srgbClr val="FF0000"/>
                </a:solidFill>
              </a:rPr>
              <a:t>biệt: </a:t>
            </a:r>
            <a:r>
              <a:rPr lang="vi-VN" sz="4000" dirty="0"/>
              <a:t>Thôi Hiệu nhìn khói sóng mà thương nỗi nhớ quê nhà. Trong “Tràng giang”, nỗi nhớ quê hương của Huy Cận dường như thường trực, dai dẳng và mãnh liệt hơn bởi “không khói hoàng hôn cũng nhớ nhà</a:t>
            </a:r>
            <a:r>
              <a:rPr lang="vi-VN" sz="4000" dirty="0" smtClean="0"/>
              <a:t>”.</a:t>
            </a:r>
            <a:r>
              <a:rPr lang="en-US" sz="4000" dirty="0" smtClean="0"/>
              <a:t> </a:t>
            </a:r>
          </a:p>
          <a:p>
            <a:endParaRPr lang="en-US" sz="4000" dirty="0" smtClean="0"/>
          </a:p>
          <a:p>
            <a:r>
              <a:rPr lang="en-US" sz="4000" dirty="0" smtClean="0"/>
              <a:t>b. </a:t>
            </a:r>
            <a:r>
              <a:rPr lang="vi-VN" sz="4000" b="1" dirty="0">
                <a:solidFill>
                  <a:srgbClr val="0070C0"/>
                </a:solidFill>
              </a:rPr>
              <a:t>Những điểm khác biệt về đề tài và hình thức thể loại giữa hai bài thơ</a:t>
            </a:r>
            <a:endParaRPr lang="en-US" sz="4000" b="1" dirty="0">
              <a:solidFill>
                <a:srgbClr val="0070C0"/>
              </a:solidFill>
              <a:latin typeface="Canva Sans"/>
              <a:ea typeface="Canva Sans"/>
              <a:cs typeface="Canva Sans"/>
              <a:sym typeface="Canva Sans"/>
            </a:endParaRPr>
          </a:p>
          <a:p>
            <a:endParaRPr lang="en-US" sz="4000" dirty="0" smtClean="0"/>
          </a:p>
          <a:p>
            <a:endParaRPr lang="en-US" sz="4000" dirty="0"/>
          </a:p>
          <a:p>
            <a:endParaRPr lang="vi-VN" sz="4000" dirty="0"/>
          </a:p>
          <a:p>
            <a:pPr marR="0" lvl="0" defTabSz="914400" rtl="0" eaLnBrk="1" fontAlgn="auto" latinLnBrk="0" hangingPunct="1">
              <a:lnSpc>
                <a:spcPts val="8959"/>
              </a:lnSpc>
              <a:spcBef>
                <a:spcPct val="0"/>
              </a:spcBef>
              <a:spcAft>
                <a:spcPts val="0"/>
              </a:spcAft>
              <a:buClrTx/>
              <a:buSzTx/>
              <a:tabLst/>
              <a:defRPr/>
            </a:pPr>
            <a:r>
              <a:rPr kumimoji="0" lang="en-US" sz="3200" b="1" i="0" u="none" strike="noStrike" kern="1200" cap="none" spc="0" normalizeH="0" noProof="0" dirty="0" smtClean="0">
                <a:ln>
                  <a:noFill/>
                </a:ln>
                <a:solidFill>
                  <a:srgbClr val="613834"/>
                </a:solidFill>
                <a:effectLst/>
                <a:uLnTx/>
                <a:uFillTx/>
                <a:latin typeface="Canva Sans Bold"/>
                <a:ea typeface="Canva Sans Bold"/>
                <a:cs typeface="Canva Sans Bold"/>
                <a:sym typeface="Canva Sans Bold"/>
              </a:rPr>
              <a:t> </a:t>
            </a:r>
          </a:p>
        </p:txBody>
      </p:sp>
    </p:spTree>
    <p:extLst>
      <p:ext uri="{BB962C8B-B14F-4D97-AF65-F5344CB8AC3E}">
        <p14:creationId xmlns:p14="http://schemas.microsoft.com/office/powerpoint/2010/main" val="725580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130366537"/>
              </p:ext>
            </p:extLst>
          </p:nvPr>
        </p:nvGraphicFramePr>
        <p:xfrm>
          <a:off x="0" y="342900"/>
          <a:ext cx="17907000" cy="5531814"/>
        </p:xfrm>
        <a:graphic>
          <a:graphicData uri="http://schemas.openxmlformats.org/drawingml/2006/table">
            <a:tbl>
              <a:tblPr/>
              <a:tblGrid>
                <a:gridCol w="2429945">
                  <a:extLst>
                    <a:ext uri="{9D8B030D-6E8A-4147-A177-3AD203B41FA5}">
                      <a16:colId xmlns:a16="http://schemas.microsoft.com/office/drawing/2014/main" val="521954840"/>
                    </a:ext>
                  </a:extLst>
                </a:gridCol>
                <a:gridCol w="7068550">
                  <a:extLst>
                    <a:ext uri="{9D8B030D-6E8A-4147-A177-3AD203B41FA5}">
                      <a16:colId xmlns:a16="http://schemas.microsoft.com/office/drawing/2014/main" val="171897016"/>
                    </a:ext>
                  </a:extLst>
                </a:gridCol>
                <a:gridCol w="8408505">
                  <a:extLst>
                    <a:ext uri="{9D8B030D-6E8A-4147-A177-3AD203B41FA5}">
                      <a16:colId xmlns:a16="http://schemas.microsoft.com/office/drawing/2014/main" val="1630191947"/>
                    </a:ext>
                  </a:extLst>
                </a:gridCol>
              </a:tblGrid>
              <a:tr h="751661">
                <a:tc>
                  <a:txBody>
                    <a:bodyPr/>
                    <a:lstStyle/>
                    <a:p>
                      <a:pPr algn="ctr">
                        <a:spcAft>
                          <a:spcPts val="0"/>
                        </a:spcAft>
                      </a:pPr>
                      <a:r>
                        <a:rPr lang="en-US" sz="3600" b="1" dirty="0" err="1" smtClean="0">
                          <a:effectLst/>
                        </a:rPr>
                        <a:t>Đề</a:t>
                      </a:r>
                      <a:r>
                        <a:rPr lang="en-US" sz="3600" b="1" dirty="0" smtClean="0">
                          <a:effectLst/>
                        </a:rPr>
                        <a:t> </a:t>
                      </a:r>
                      <a:r>
                        <a:rPr lang="en-US" sz="3600" b="1" dirty="0" err="1">
                          <a:effectLst/>
                        </a:rPr>
                        <a:t>tài</a:t>
                      </a:r>
                      <a:endParaRPr lang="en-US" sz="3600" dirty="0">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3200" b="1" dirty="0" err="1" smtClean="0">
                          <a:effectLst/>
                        </a:rPr>
                        <a:t>Đề</a:t>
                      </a:r>
                      <a:r>
                        <a:rPr lang="en-US" sz="3200" b="1" baseline="0" dirty="0" smtClean="0">
                          <a:effectLst/>
                        </a:rPr>
                        <a:t> </a:t>
                      </a:r>
                      <a:r>
                        <a:rPr lang="en-US" sz="3200" b="1" baseline="0" dirty="0" err="1" smtClean="0">
                          <a:effectLst/>
                        </a:rPr>
                        <a:t>tài</a:t>
                      </a:r>
                      <a:endParaRPr lang="en-US" sz="3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3200" b="1" i="0" dirty="0" err="1" smtClean="0">
                          <a:solidFill>
                            <a:srgbClr val="000000"/>
                          </a:solidFill>
                          <a:effectLst/>
                          <a:latin typeface="Roboto"/>
                        </a:rPr>
                        <a:t>Hình</a:t>
                      </a:r>
                      <a:r>
                        <a:rPr lang="en-US" sz="3200" b="1" i="0" dirty="0" smtClean="0">
                          <a:solidFill>
                            <a:srgbClr val="000000"/>
                          </a:solidFill>
                          <a:effectLst/>
                          <a:latin typeface="Roboto"/>
                        </a:rPr>
                        <a:t> </a:t>
                      </a:r>
                      <a:r>
                        <a:rPr lang="en-US" sz="3200" b="1" i="0" dirty="0" err="1" smtClean="0">
                          <a:solidFill>
                            <a:srgbClr val="000000"/>
                          </a:solidFill>
                          <a:effectLst/>
                          <a:latin typeface="Roboto"/>
                        </a:rPr>
                        <a:t>thức</a:t>
                      </a:r>
                      <a:r>
                        <a:rPr lang="en-US" sz="3200" b="1" i="0" dirty="0" smtClean="0">
                          <a:solidFill>
                            <a:srgbClr val="000000"/>
                          </a:solidFill>
                          <a:effectLst/>
                          <a:latin typeface="Roboto"/>
                        </a:rPr>
                        <a:t> </a:t>
                      </a:r>
                      <a:r>
                        <a:rPr lang="en-US" sz="3200" b="1" i="0" dirty="0" err="1" smtClean="0">
                          <a:solidFill>
                            <a:srgbClr val="000000"/>
                          </a:solidFill>
                          <a:effectLst/>
                          <a:latin typeface="Roboto"/>
                        </a:rPr>
                        <a:t>thể</a:t>
                      </a:r>
                      <a:r>
                        <a:rPr lang="en-US" sz="3200" b="1" i="0" dirty="0" smtClean="0">
                          <a:solidFill>
                            <a:srgbClr val="000000"/>
                          </a:solidFill>
                          <a:effectLst/>
                          <a:latin typeface="Roboto"/>
                        </a:rPr>
                        <a:t> </a:t>
                      </a:r>
                      <a:r>
                        <a:rPr lang="en-US" sz="3200" b="1" i="0" dirty="0" err="1" smtClean="0">
                          <a:solidFill>
                            <a:srgbClr val="000000"/>
                          </a:solidFill>
                          <a:effectLst/>
                          <a:latin typeface="Roboto"/>
                        </a:rPr>
                        <a:t>loại</a:t>
                      </a:r>
                      <a:endParaRPr lang="en-US" sz="3200" dirty="0"/>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468223687"/>
                  </a:ext>
                </a:extLst>
              </a:tr>
              <a:tr h="2164386">
                <a:tc>
                  <a:txBody>
                    <a:bodyPr/>
                    <a:lstStyle/>
                    <a:p>
                      <a:pPr algn="ctr">
                        <a:spcAft>
                          <a:spcPts val="0"/>
                        </a:spcAft>
                      </a:pPr>
                      <a:r>
                        <a:rPr lang="en-US" sz="3600" b="1" dirty="0" err="1">
                          <a:effectLst/>
                        </a:rPr>
                        <a:t>Tràng</a:t>
                      </a:r>
                      <a:r>
                        <a:rPr lang="en-US" sz="3600" b="1" dirty="0">
                          <a:effectLst/>
                        </a:rPr>
                        <a:t> </a:t>
                      </a:r>
                      <a:r>
                        <a:rPr lang="en-US" sz="3600" b="1" dirty="0" err="1">
                          <a:effectLst/>
                        </a:rPr>
                        <a:t>giang</a:t>
                      </a:r>
                      <a:endParaRPr lang="en-US" sz="36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4000" dirty="0">
                          <a:effectLst/>
                        </a:rPr>
                        <a:t>Tràng giang mang nỗi sầu từ vạn cổ của con người bé nhỏ, hữu hạn trước thời gian không gian vô hạn, vô cùng.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4000" dirty="0">
                          <a:effectLst/>
                        </a:rPr>
                        <a:t>- Thể thơ thất ngôn</a:t>
                      </a:r>
                    </a:p>
                    <a:p>
                      <a:pPr algn="just">
                        <a:spcAft>
                          <a:spcPts val="0"/>
                        </a:spcAft>
                      </a:pPr>
                      <a:r>
                        <a:rPr lang="vi-VN" sz="4000" dirty="0">
                          <a:effectLst/>
                        </a:rPr>
                        <a:t>- Bài thơ vừa mang nét cổ điển vừa hiện đại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3880419"/>
                  </a:ext>
                </a:extLst>
              </a:tr>
              <a:tr h="2341753">
                <a:tc>
                  <a:txBody>
                    <a:bodyPr/>
                    <a:lstStyle/>
                    <a:p>
                      <a:pPr algn="ctr">
                        <a:spcAft>
                          <a:spcPts val="0"/>
                        </a:spcAft>
                      </a:pPr>
                      <a:r>
                        <a:rPr lang="en-US" sz="3600" b="1" dirty="0" err="1">
                          <a:effectLst/>
                        </a:rPr>
                        <a:t>Hoàng</a:t>
                      </a:r>
                      <a:r>
                        <a:rPr lang="en-US" sz="3600" b="1" dirty="0">
                          <a:effectLst/>
                        </a:rPr>
                        <a:t> </a:t>
                      </a:r>
                      <a:r>
                        <a:rPr lang="en-US" sz="3600" b="1" dirty="0" err="1">
                          <a:effectLst/>
                        </a:rPr>
                        <a:t>Hạc</a:t>
                      </a:r>
                      <a:r>
                        <a:rPr lang="en-US" sz="3600" b="1" dirty="0">
                          <a:effectLst/>
                        </a:rPr>
                        <a:t> </a:t>
                      </a:r>
                      <a:r>
                        <a:rPr lang="en-US" sz="3600" b="1" dirty="0" err="1">
                          <a:effectLst/>
                        </a:rPr>
                        <a:t>lâu</a:t>
                      </a:r>
                      <a:endParaRPr lang="en-US" sz="36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4000" dirty="0">
                          <a:effectLst/>
                        </a:rPr>
                        <a:t>chủ yếu bộc lộ nỗi hoài vọng xa xưa và nỗi nhớ quê hương da diết của nhà thơ.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vi-VN" sz="3200" dirty="0">
                          <a:effectLst/>
                        </a:rPr>
                        <a:t>- Thể thơ thất ngôn bát cú</a:t>
                      </a:r>
                    </a:p>
                    <a:p>
                      <a:pPr algn="just">
                        <a:spcAft>
                          <a:spcPts val="0"/>
                        </a:spcAft>
                      </a:pPr>
                      <a:r>
                        <a:rPr lang="vi-VN" sz="3200" dirty="0">
                          <a:effectLst/>
                        </a:rPr>
                        <a:t>- Những phá cách độc đáo: không kết vần (câu 1, 2 các thanh trắc, thanh bằng đi liền nhau...),...</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934510981"/>
                  </a:ext>
                </a:extLst>
              </a:tr>
            </a:tbl>
          </a:graphicData>
        </a:graphic>
      </p:graphicFrame>
      <p:sp>
        <p:nvSpPr>
          <p:cNvPr id="10" name="Rectangle 9"/>
          <p:cNvSpPr/>
          <p:nvPr/>
        </p:nvSpPr>
        <p:spPr>
          <a:xfrm>
            <a:off x="360680" y="6210300"/>
            <a:ext cx="17912080" cy="3970318"/>
          </a:xfrm>
          <a:prstGeom prst="rect">
            <a:avLst/>
          </a:prstGeom>
        </p:spPr>
        <p:txBody>
          <a:bodyPr wrap="square">
            <a:spAutoFit/>
          </a:bodyPr>
          <a:lstStyle/>
          <a:p>
            <a:pPr lvl="0"/>
            <a:r>
              <a:rPr lang="en-US" sz="3600" dirty="0" err="1" smtClean="0">
                <a:solidFill>
                  <a:srgbClr val="FF0000"/>
                </a:solidFill>
              </a:rPr>
              <a:t>Câu</a:t>
            </a:r>
            <a:r>
              <a:rPr lang="en-US" sz="3600" dirty="0" smtClean="0">
                <a:solidFill>
                  <a:srgbClr val="FF0000"/>
                </a:solidFill>
              </a:rPr>
              <a:t> 7: </a:t>
            </a:r>
            <a:r>
              <a:rPr lang="en-US" sz="3600" dirty="0">
                <a:solidFill>
                  <a:srgbClr val="FF0000"/>
                </a:solidFill>
              </a:rPr>
              <a:t> </a:t>
            </a:r>
            <a:r>
              <a:rPr lang="vi-VN" sz="3600" dirty="0" smtClean="0">
                <a:solidFill>
                  <a:srgbClr val="FF0000"/>
                </a:solidFill>
              </a:rPr>
              <a:t>Tràng </a:t>
            </a:r>
            <a:r>
              <a:rPr lang="vi-VN" sz="3600" dirty="0">
                <a:solidFill>
                  <a:srgbClr val="FF0000"/>
                </a:solidFill>
              </a:rPr>
              <a:t>giang được sáng tác theo phong cách nào? Căn cứ vào đâu để bạn kết luận như </a:t>
            </a:r>
            <a:r>
              <a:rPr lang="en-US" sz="3600" dirty="0" err="1" smtClean="0">
                <a:solidFill>
                  <a:srgbClr val="FF0000"/>
                </a:solidFill>
              </a:rPr>
              <a:t>vậy</a:t>
            </a:r>
            <a:r>
              <a:rPr lang="en-US" sz="3600" dirty="0" smtClean="0">
                <a:solidFill>
                  <a:srgbClr val="FF0000"/>
                </a:solidFill>
              </a:rPr>
              <a:t>?</a:t>
            </a:r>
          </a:p>
          <a:p>
            <a:pPr lvl="0"/>
            <a:r>
              <a:rPr lang="en-US" sz="3600" dirty="0" smtClean="0">
                <a:solidFill>
                  <a:prstClr val="black"/>
                </a:solidFill>
              </a:rPr>
              <a:t>- </a:t>
            </a:r>
            <a:r>
              <a:rPr lang="vi-VN" sz="3600" dirty="0" smtClean="0">
                <a:solidFill>
                  <a:prstClr val="black"/>
                </a:solidFill>
              </a:rPr>
              <a:t>Phong </a:t>
            </a:r>
            <a:r>
              <a:rPr lang="vi-VN" sz="3600" dirty="0">
                <a:solidFill>
                  <a:prstClr val="black"/>
                </a:solidFill>
              </a:rPr>
              <a:t>cách lãng </a:t>
            </a:r>
            <a:r>
              <a:rPr lang="vi-VN" sz="3600" dirty="0" smtClean="0">
                <a:solidFill>
                  <a:prstClr val="black"/>
                </a:solidFill>
              </a:rPr>
              <a:t>mạn</a:t>
            </a:r>
            <a:endParaRPr lang="en-US" sz="3600" dirty="0" smtClean="0">
              <a:solidFill>
                <a:prstClr val="black"/>
              </a:solidFill>
            </a:endParaRPr>
          </a:p>
          <a:p>
            <a:pPr lvl="0"/>
            <a:r>
              <a:rPr lang="vi-VN" sz="3600" dirty="0" smtClean="0">
                <a:solidFill>
                  <a:prstClr val="black"/>
                </a:solidFill>
              </a:rPr>
              <a:t>- </a:t>
            </a:r>
            <a:r>
              <a:rPr lang="vi-VN" sz="3600" dirty="0">
                <a:solidFill>
                  <a:prstClr val="black"/>
                </a:solidFill>
              </a:rPr>
              <a:t>Trong cách cảm nhận sự việc, tâm trạng bơ vơ, buồn bã phổ biến của cái tôi lãng mạn đương </a:t>
            </a:r>
            <a:r>
              <a:rPr lang="vi-VN" sz="3600" dirty="0" smtClean="0">
                <a:solidFill>
                  <a:prstClr val="black"/>
                </a:solidFill>
              </a:rPr>
              <a:t>thời</a:t>
            </a:r>
            <a:r>
              <a:rPr lang="en-US" sz="3600" dirty="0" smtClean="0">
                <a:solidFill>
                  <a:prstClr val="black"/>
                </a:solidFill>
              </a:rPr>
              <a:t>. </a:t>
            </a:r>
            <a:r>
              <a:rPr lang="vi-VN" sz="3600" dirty="0" smtClean="0">
                <a:solidFill>
                  <a:prstClr val="black"/>
                </a:solidFill>
              </a:rPr>
              <a:t>Bài </a:t>
            </a:r>
            <a:r>
              <a:rPr lang="vi-VN" sz="3600" dirty="0">
                <a:solidFill>
                  <a:prstClr val="black"/>
                </a:solidFill>
              </a:rPr>
              <a:t>thơ đề cao cảm xúc và trí tưởng tượng của con người, có khuynh hướng phá vỡ các quy phạm nhằm giải phóng con người cá nhân bộc lộ cá tính một cách tự do nhất.</a:t>
            </a:r>
            <a:endParaRPr lang="en-US" sz="3600" dirty="0">
              <a:solidFill>
                <a:prstClr val="black"/>
              </a:solidFill>
            </a:endParaRPr>
          </a:p>
        </p:txBody>
      </p:sp>
    </p:spTree>
    <p:extLst>
      <p:ext uri="{BB962C8B-B14F-4D97-AF65-F5344CB8AC3E}">
        <p14:creationId xmlns:p14="http://schemas.microsoft.com/office/powerpoint/2010/main" val="49380933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0" y="-4305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209" b="-6209"/>
            </a:stretch>
          </a:blipFill>
        </p:spPr>
      </p:sp>
      <p:sp>
        <p:nvSpPr>
          <p:cNvPr id="3" name="Freeform 3"/>
          <p:cNvSpPr/>
          <p:nvPr/>
        </p:nvSpPr>
        <p:spPr>
          <a:xfrm>
            <a:off x="9436202" y="2676940"/>
            <a:ext cx="3002676" cy="852009"/>
          </a:xfrm>
          <a:custGeom>
            <a:avLst/>
            <a:gdLst/>
            <a:ahLst/>
            <a:cxnLst/>
            <a:rect l="l" t="t" r="r" b="b"/>
            <a:pathLst>
              <a:path w="3002676" h="852009">
                <a:moveTo>
                  <a:pt x="0" y="0"/>
                </a:moveTo>
                <a:lnTo>
                  <a:pt x="3002676" y="0"/>
                </a:lnTo>
                <a:lnTo>
                  <a:pt x="3002676" y="852009"/>
                </a:lnTo>
                <a:lnTo>
                  <a:pt x="0" y="8520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436202" y="833498"/>
            <a:ext cx="2980170" cy="786020"/>
          </a:xfrm>
          <a:custGeom>
            <a:avLst/>
            <a:gdLst/>
            <a:ahLst/>
            <a:cxnLst/>
            <a:rect l="l" t="t" r="r" b="b"/>
            <a:pathLst>
              <a:path w="2980170" h="786020">
                <a:moveTo>
                  <a:pt x="0" y="0"/>
                </a:moveTo>
                <a:lnTo>
                  <a:pt x="2980170" y="0"/>
                </a:lnTo>
                <a:lnTo>
                  <a:pt x="2980170" y="786020"/>
                </a:lnTo>
                <a:lnTo>
                  <a:pt x="0" y="7860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8136138" y="8155818"/>
            <a:ext cx="2351933" cy="1478778"/>
          </a:xfrm>
          <a:custGeom>
            <a:avLst/>
            <a:gdLst/>
            <a:ahLst/>
            <a:cxnLst/>
            <a:rect l="l" t="t" r="r" b="b"/>
            <a:pathLst>
              <a:path w="2351933" h="1478778">
                <a:moveTo>
                  <a:pt x="0" y="0"/>
                </a:moveTo>
                <a:lnTo>
                  <a:pt x="2351933" y="0"/>
                </a:lnTo>
                <a:lnTo>
                  <a:pt x="2351933" y="1478778"/>
                </a:lnTo>
                <a:lnTo>
                  <a:pt x="0" y="147877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TextBox 6"/>
          <p:cNvSpPr txBox="1"/>
          <p:nvPr/>
        </p:nvSpPr>
        <p:spPr>
          <a:xfrm>
            <a:off x="2288591" y="1429018"/>
            <a:ext cx="9529679" cy="1333376"/>
          </a:xfrm>
          <a:prstGeom prst="rect">
            <a:avLst/>
          </a:prstGeom>
        </p:spPr>
        <p:txBody>
          <a:bodyPr lIns="0" tIns="0" rIns="0" bIns="0" rtlCol="0" anchor="t">
            <a:spAutoFit/>
          </a:bodyPr>
          <a:lstStyle/>
          <a:p>
            <a:pPr algn="l">
              <a:lnSpc>
                <a:spcPts val="10506"/>
              </a:lnSpc>
              <a:spcBef>
                <a:spcPct val="0"/>
              </a:spcBef>
            </a:pPr>
            <a:r>
              <a:rPr lang="en-US" sz="7504" dirty="0">
                <a:solidFill>
                  <a:srgbClr val="FFDE59"/>
                </a:solidFill>
                <a:latin typeface="Brixton Sans"/>
                <a:ea typeface="Brixton Sans"/>
                <a:cs typeface="Brixton Sans"/>
                <a:sym typeface="Brixton Sans"/>
              </a:rPr>
              <a:t>I. TÌM HIỂU CHUNG</a:t>
            </a:r>
          </a:p>
        </p:txBody>
      </p:sp>
      <p:sp>
        <p:nvSpPr>
          <p:cNvPr id="7" name="TextBox 7"/>
          <p:cNvSpPr txBox="1"/>
          <p:nvPr/>
        </p:nvSpPr>
        <p:spPr>
          <a:xfrm>
            <a:off x="12105208" y="1102683"/>
            <a:ext cx="3445738" cy="906422"/>
          </a:xfrm>
          <a:prstGeom prst="rect">
            <a:avLst/>
          </a:prstGeom>
        </p:spPr>
        <p:txBody>
          <a:bodyPr lIns="0" tIns="0" rIns="0" bIns="0" rtlCol="0" anchor="t">
            <a:spAutoFit/>
          </a:bodyPr>
          <a:lstStyle/>
          <a:p>
            <a:pPr algn="ctr">
              <a:lnSpc>
                <a:spcPts val="7264"/>
              </a:lnSpc>
              <a:spcBef>
                <a:spcPct val="0"/>
              </a:spcBef>
            </a:pPr>
            <a:r>
              <a:rPr lang="en-US" sz="5189">
                <a:solidFill>
                  <a:srgbClr val="FFFFFF"/>
                </a:solidFill>
                <a:latin typeface="Brixton Sans"/>
                <a:ea typeface="Brixton Sans"/>
                <a:cs typeface="Brixton Sans"/>
                <a:sym typeface="Brixton Sans"/>
              </a:rPr>
              <a:t>1.Tác giả </a:t>
            </a:r>
          </a:p>
        </p:txBody>
      </p:sp>
      <p:sp>
        <p:nvSpPr>
          <p:cNvPr id="8" name="TextBox 8"/>
          <p:cNvSpPr txBox="1"/>
          <p:nvPr/>
        </p:nvSpPr>
        <p:spPr>
          <a:xfrm>
            <a:off x="12438878" y="2468154"/>
            <a:ext cx="3445738" cy="906422"/>
          </a:xfrm>
          <a:prstGeom prst="rect">
            <a:avLst/>
          </a:prstGeom>
        </p:spPr>
        <p:txBody>
          <a:bodyPr lIns="0" tIns="0" rIns="0" bIns="0" rtlCol="0" anchor="t">
            <a:spAutoFit/>
          </a:bodyPr>
          <a:lstStyle/>
          <a:p>
            <a:pPr algn="ctr">
              <a:lnSpc>
                <a:spcPts val="7264"/>
              </a:lnSpc>
              <a:spcBef>
                <a:spcPct val="0"/>
              </a:spcBef>
            </a:pPr>
            <a:r>
              <a:rPr lang="en-US" sz="5189">
                <a:solidFill>
                  <a:srgbClr val="FFFFFF"/>
                </a:solidFill>
                <a:latin typeface="Brixton Sans"/>
                <a:ea typeface="Brixton Sans"/>
                <a:cs typeface="Brixton Sans"/>
                <a:sym typeface="Brixton Sans"/>
              </a:rPr>
              <a:t>2.Tác phẩm</a:t>
            </a:r>
          </a:p>
        </p:txBody>
      </p:sp>
      <p:sp>
        <p:nvSpPr>
          <p:cNvPr id="9" name="TextBox 9"/>
          <p:cNvSpPr txBox="1"/>
          <p:nvPr/>
        </p:nvSpPr>
        <p:spPr>
          <a:xfrm>
            <a:off x="2288591" y="3766951"/>
            <a:ext cx="11389916" cy="1333496"/>
          </a:xfrm>
          <a:prstGeom prst="rect">
            <a:avLst/>
          </a:prstGeom>
        </p:spPr>
        <p:txBody>
          <a:bodyPr lIns="0" tIns="0" rIns="0" bIns="0" rtlCol="0" anchor="t">
            <a:spAutoFit/>
          </a:bodyPr>
          <a:lstStyle/>
          <a:p>
            <a:pPr algn="l">
              <a:lnSpc>
                <a:spcPts val="10500"/>
              </a:lnSpc>
              <a:spcBef>
                <a:spcPct val="0"/>
              </a:spcBef>
            </a:pPr>
            <a:r>
              <a:rPr lang="en-US" sz="7500" dirty="0">
                <a:solidFill>
                  <a:srgbClr val="FFDE59"/>
                </a:solidFill>
                <a:latin typeface="Brixton Sans"/>
                <a:ea typeface="Brixton Sans"/>
                <a:cs typeface="Brixton Sans"/>
                <a:sym typeface="Brixton Sans"/>
              </a:rPr>
              <a:t>II. ĐỌC  HIỂU  VĂN  BẢN</a:t>
            </a:r>
          </a:p>
        </p:txBody>
      </p:sp>
      <p:sp>
        <p:nvSpPr>
          <p:cNvPr id="10" name="TextBox 10"/>
          <p:cNvSpPr txBox="1"/>
          <p:nvPr/>
        </p:nvSpPr>
        <p:spPr>
          <a:xfrm>
            <a:off x="2944852" y="5108559"/>
            <a:ext cx="8648949" cy="906488"/>
          </a:xfrm>
          <a:prstGeom prst="rect">
            <a:avLst/>
          </a:prstGeom>
        </p:spPr>
        <p:txBody>
          <a:bodyPr lIns="0" tIns="0" rIns="0" bIns="0" rtlCol="0" anchor="t">
            <a:spAutoFit/>
          </a:bodyPr>
          <a:lstStyle/>
          <a:p>
            <a:pPr algn="l">
              <a:lnSpc>
                <a:spcPts val="7264"/>
              </a:lnSpc>
              <a:spcBef>
                <a:spcPct val="0"/>
              </a:spcBef>
            </a:pPr>
            <a:r>
              <a:rPr lang="en-US" sz="5189" dirty="0">
                <a:solidFill>
                  <a:srgbClr val="FFFFFF"/>
                </a:solidFill>
                <a:latin typeface="Brixton Sans"/>
                <a:ea typeface="Brixton Sans"/>
                <a:cs typeface="Brixton Sans"/>
                <a:sym typeface="Brixton Sans"/>
              </a:rPr>
              <a:t>1. </a:t>
            </a:r>
            <a:r>
              <a:rPr lang="en-US" sz="5189" dirty="0" err="1">
                <a:solidFill>
                  <a:srgbClr val="FFFFFF"/>
                </a:solidFill>
                <a:latin typeface="Brixton Sans"/>
                <a:ea typeface="Brixton Sans"/>
                <a:cs typeface="Brixton Sans"/>
                <a:sym typeface="Brixton Sans"/>
              </a:rPr>
              <a:t>Nhan</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đề</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và</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lời</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đề</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từ</a:t>
            </a:r>
            <a:endParaRPr lang="en-US" sz="5189" dirty="0">
              <a:solidFill>
                <a:srgbClr val="FFFFFF"/>
              </a:solidFill>
              <a:latin typeface="Brixton Sans"/>
              <a:ea typeface="Brixton Sans"/>
              <a:cs typeface="Brixton Sans"/>
              <a:sym typeface="Brixton Sans"/>
            </a:endParaRPr>
          </a:p>
        </p:txBody>
      </p:sp>
      <p:sp>
        <p:nvSpPr>
          <p:cNvPr id="11" name="TextBox 11"/>
          <p:cNvSpPr txBox="1"/>
          <p:nvPr/>
        </p:nvSpPr>
        <p:spPr>
          <a:xfrm>
            <a:off x="2788987" y="6024572"/>
            <a:ext cx="13716046" cy="906488"/>
          </a:xfrm>
          <a:prstGeom prst="rect">
            <a:avLst/>
          </a:prstGeom>
        </p:spPr>
        <p:txBody>
          <a:bodyPr lIns="0" tIns="0" rIns="0" bIns="0" rtlCol="0" anchor="t">
            <a:spAutoFit/>
          </a:bodyPr>
          <a:lstStyle/>
          <a:p>
            <a:pPr algn="l">
              <a:lnSpc>
                <a:spcPts val="7264"/>
              </a:lnSpc>
              <a:spcBef>
                <a:spcPct val="0"/>
              </a:spcBef>
            </a:pPr>
            <a:r>
              <a:rPr lang="en-US" sz="5189" dirty="0">
                <a:solidFill>
                  <a:srgbClr val="FFFFFF"/>
                </a:solidFill>
                <a:latin typeface="Brixton Sans"/>
                <a:ea typeface="Brixton Sans"/>
                <a:cs typeface="Brixton Sans"/>
                <a:sym typeface="Brixton Sans"/>
              </a:rPr>
              <a:t>2.Vần </a:t>
            </a:r>
            <a:r>
              <a:rPr lang="en-US" sz="5189" dirty="0" err="1">
                <a:solidFill>
                  <a:srgbClr val="FFFFFF"/>
                </a:solidFill>
                <a:latin typeface="Brixton Sans"/>
                <a:ea typeface="Brixton Sans"/>
                <a:cs typeface="Brixton Sans"/>
                <a:sym typeface="Brixton Sans"/>
              </a:rPr>
              <a:t>và</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nhịp</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của</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bài</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thơ</a:t>
            </a:r>
            <a:endParaRPr lang="en-US" sz="5189" dirty="0">
              <a:solidFill>
                <a:srgbClr val="FFFFFF"/>
              </a:solidFill>
              <a:latin typeface="Brixton Sans"/>
              <a:ea typeface="Brixton Sans"/>
              <a:cs typeface="Brixton Sans"/>
              <a:sym typeface="Brixton Sans"/>
            </a:endParaRPr>
          </a:p>
        </p:txBody>
      </p:sp>
      <p:sp>
        <p:nvSpPr>
          <p:cNvPr id="12" name="TextBox 12"/>
          <p:cNvSpPr txBox="1"/>
          <p:nvPr/>
        </p:nvSpPr>
        <p:spPr>
          <a:xfrm>
            <a:off x="2405712" y="6940585"/>
            <a:ext cx="9188089" cy="906488"/>
          </a:xfrm>
          <a:prstGeom prst="rect">
            <a:avLst/>
          </a:prstGeom>
        </p:spPr>
        <p:txBody>
          <a:bodyPr lIns="0" tIns="0" rIns="0" bIns="0" rtlCol="0" anchor="t">
            <a:spAutoFit/>
          </a:bodyPr>
          <a:lstStyle/>
          <a:p>
            <a:pPr algn="ctr">
              <a:lnSpc>
                <a:spcPts val="7264"/>
              </a:lnSpc>
              <a:spcBef>
                <a:spcPct val="0"/>
              </a:spcBef>
            </a:pPr>
            <a:r>
              <a:rPr lang="en-US" sz="5189" dirty="0">
                <a:solidFill>
                  <a:srgbClr val="FFFFFF"/>
                </a:solidFill>
                <a:latin typeface="Brixton Sans"/>
                <a:ea typeface="Brixton Sans"/>
                <a:cs typeface="Brixton Sans"/>
                <a:sym typeface="Brixton Sans"/>
              </a:rPr>
              <a:t>3.Sự </a:t>
            </a:r>
            <a:r>
              <a:rPr lang="en-US" sz="5189" dirty="0" err="1">
                <a:solidFill>
                  <a:srgbClr val="FFFFFF"/>
                </a:solidFill>
                <a:latin typeface="Brixton Sans"/>
                <a:ea typeface="Brixton Sans"/>
                <a:cs typeface="Brixton Sans"/>
                <a:sym typeface="Brixton Sans"/>
              </a:rPr>
              <a:t>tương</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phản</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trong</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bài</a:t>
            </a:r>
            <a:r>
              <a:rPr lang="en-US" sz="5189" dirty="0">
                <a:solidFill>
                  <a:srgbClr val="FFFFFF"/>
                </a:solidFill>
                <a:latin typeface="Brixton Sans"/>
                <a:ea typeface="Brixton Sans"/>
                <a:cs typeface="Brixton Sans"/>
                <a:sym typeface="Brixton Sans"/>
              </a:rPr>
              <a:t> </a:t>
            </a:r>
            <a:r>
              <a:rPr lang="en-US" sz="5189" dirty="0" err="1">
                <a:solidFill>
                  <a:srgbClr val="FFFFFF"/>
                </a:solidFill>
                <a:latin typeface="Brixton Sans"/>
                <a:ea typeface="Brixton Sans"/>
                <a:cs typeface="Brixton Sans"/>
                <a:sym typeface="Brixton Sans"/>
              </a:rPr>
              <a:t>thơ</a:t>
            </a:r>
            <a:endParaRPr lang="en-US" sz="5189" dirty="0">
              <a:solidFill>
                <a:srgbClr val="FFFFFF"/>
              </a:solidFill>
              <a:latin typeface="Brixton Sans"/>
              <a:ea typeface="Brixton Sans"/>
              <a:cs typeface="Brixton Sans"/>
              <a:sym typeface="Brixton Sans"/>
            </a:endParaRPr>
          </a:p>
        </p:txBody>
      </p:sp>
      <p:sp>
        <p:nvSpPr>
          <p:cNvPr id="13" name="TextBox 13"/>
          <p:cNvSpPr txBox="1"/>
          <p:nvPr/>
        </p:nvSpPr>
        <p:spPr>
          <a:xfrm>
            <a:off x="2405712" y="8301100"/>
            <a:ext cx="5860666" cy="1333496"/>
          </a:xfrm>
          <a:prstGeom prst="rect">
            <a:avLst/>
          </a:prstGeom>
        </p:spPr>
        <p:txBody>
          <a:bodyPr lIns="0" tIns="0" rIns="0" bIns="0" rtlCol="0" anchor="t">
            <a:spAutoFit/>
          </a:bodyPr>
          <a:lstStyle/>
          <a:p>
            <a:pPr algn="l">
              <a:lnSpc>
                <a:spcPts val="10500"/>
              </a:lnSpc>
              <a:spcBef>
                <a:spcPct val="0"/>
              </a:spcBef>
            </a:pPr>
            <a:r>
              <a:rPr lang="en-US" sz="7500" dirty="0">
                <a:solidFill>
                  <a:srgbClr val="FFDE59"/>
                </a:solidFill>
                <a:latin typeface="Brixton Sans"/>
                <a:ea typeface="Brixton Sans"/>
                <a:cs typeface="Brixton Sans"/>
                <a:sym typeface="Brixton Sans"/>
              </a:rPr>
              <a:t>III.TỔNG  KẾT</a:t>
            </a:r>
          </a:p>
        </p:txBody>
      </p:sp>
      <p:sp>
        <p:nvSpPr>
          <p:cNvPr id="14" name="TextBox 14"/>
          <p:cNvSpPr txBox="1"/>
          <p:nvPr/>
        </p:nvSpPr>
        <p:spPr>
          <a:xfrm>
            <a:off x="10175747" y="7864510"/>
            <a:ext cx="3769451" cy="906488"/>
          </a:xfrm>
          <a:prstGeom prst="rect">
            <a:avLst/>
          </a:prstGeom>
        </p:spPr>
        <p:txBody>
          <a:bodyPr lIns="0" tIns="0" rIns="0" bIns="0" rtlCol="0" anchor="t">
            <a:spAutoFit/>
          </a:bodyPr>
          <a:lstStyle/>
          <a:p>
            <a:pPr marL="1120328" lvl="1" indent="-560164" algn="l">
              <a:lnSpc>
                <a:spcPts val="7264"/>
              </a:lnSpc>
              <a:spcBef>
                <a:spcPct val="0"/>
              </a:spcBef>
              <a:buAutoNum type="arabicPeriod"/>
            </a:pPr>
            <a:r>
              <a:rPr lang="en-US" sz="5189">
                <a:solidFill>
                  <a:srgbClr val="FFFFFF"/>
                </a:solidFill>
                <a:latin typeface="Brixton Sans"/>
                <a:ea typeface="Brixton Sans"/>
                <a:cs typeface="Brixton Sans"/>
                <a:sym typeface="Brixton Sans"/>
              </a:rPr>
              <a:t>Nội dung</a:t>
            </a:r>
          </a:p>
        </p:txBody>
      </p:sp>
      <p:sp>
        <p:nvSpPr>
          <p:cNvPr id="15" name="TextBox 15"/>
          <p:cNvSpPr txBox="1"/>
          <p:nvPr/>
        </p:nvSpPr>
        <p:spPr>
          <a:xfrm>
            <a:off x="10175747" y="8961498"/>
            <a:ext cx="5045542" cy="906488"/>
          </a:xfrm>
          <a:prstGeom prst="rect">
            <a:avLst/>
          </a:prstGeom>
        </p:spPr>
        <p:txBody>
          <a:bodyPr lIns="0" tIns="0" rIns="0" bIns="0" rtlCol="0" anchor="t">
            <a:spAutoFit/>
          </a:bodyPr>
          <a:lstStyle/>
          <a:p>
            <a:pPr algn="ctr">
              <a:lnSpc>
                <a:spcPts val="7264"/>
              </a:lnSpc>
              <a:spcBef>
                <a:spcPct val="0"/>
              </a:spcBef>
            </a:pPr>
            <a:r>
              <a:rPr lang="en-US" sz="5189">
                <a:solidFill>
                  <a:srgbClr val="FFFFFF"/>
                </a:solidFill>
                <a:latin typeface="Brixton Sans"/>
                <a:ea typeface="Brixton Sans"/>
                <a:cs typeface="Brixton Sans"/>
                <a:sym typeface="Brixton Sans"/>
              </a:rPr>
              <a:t>2. Nghệ thuật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4" name="TextBox 4"/>
          <p:cNvSpPr txBox="1"/>
          <p:nvPr/>
        </p:nvSpPr>
        <p:spPr>
          <a:xfrm>
            <a:off x="-954502" y="8563124"/>
            <a:ext cx="20939844" cy="3266926"/>
          </a:xfrm>
          <a:prstGeom prst="rect">
            <a:avLst/>
          </a:prstGeom>
        </p:spPr>
        <p:txBody>
          <a:bodyPr lIns="50800" tIns="50800" rIns="50800" bIns="50800" rtlCol="0" anchor="ctr"/>
          <a:lstStyle/>
          <a:p>
            <a:pPr algn="ctr">
              <a:lnSpc>
                <a:spcPts val="2659"/>
              </a:lnSpc>
            </a:pPr>
            <a:endParaRPr/>
          </a:p>
        </p:txBody>
      </p:sp>
      <p:sp>
        <p:nvSpPr>
          <p:cNvPr id="5" name="Freeform 5"/>
          <p:cNvSpPr/>
          <p:nvPr/>
        </p:nvSpPr>
        <p:spPr>
          <a:xfrm>
            <a:off x="13151263" y="1444181"/>
            <a:ext cx="4108037" cy="5628136"/>
          </a:xfrm>
          <a:custGeom>
            <a:avLst/>
            <a:gdLst/>
            <a:ahLst/>
            <a:cxnLst/>
            <a:rect l="l" t="t" r="r" b="b"/>
            <a:pathLst>
              <a:path w="4108037" h="5628136">
                <a:moveTo>
                  <a:pt x="0" y="0"/>
                </a:moveTo>
                <a:lnTo>
                  <a:pt x="4108037" y="0"/>
                </a:lnTo>
                <a:lnTo>
                  <a:pt x="4108037" y="5628136"/>
                </a:lnTo>
                <a:lnTo>
                  <a:pt x="0" y="5628136"/>
                </a:lnTo>
                <a:lnTo>
                  <a:pt x="0" y="0"/>
                </a:lnTo>
                <a:close/>
              </a:path>
            </a:pathLst>
          </a:custGeom>
          <a:blipFill>
            <a:blip r:embed="rId2"/>
            <a:stretch>
              <a:fillRect/>
            </a:stretch>
          </a:blipFill>
        </p:spPr>
        <p:txBody>
          <a:bodyPr/>
          <a:lstStyle/>
          <a:p>
            <a:r>
              <a:rPr lang="en-US" dirty="0"/>
              <a:t>-=gpt1</a:t>
            </a:r>
          </a:p>
        </p:txBody>
      </p:sp>
      <p:sp>
        <p:nvSpPr>
          <p:cNvPr id="6" name="TextBox 6"/>
          <p:cNvSpPr txBox="1"/>
          <p:nvPr/>
        </p:nvSpPr>
        <p:spPr>
          <a:xfrm>
            <a:off x="150896" y="1583901"/>
            <a:ext cx="10607567" cy="898605"/>
          </a:xfrm>
          <a:prstGeom prst="rect">
            <a:avLst/>
          </a:prstGeom>
        </p:spPr>
        <p:txBody>
          <a:bodyPr lIns="0" tIns="0" rIns="0" bIns="0" rtlCol="0" anchor="t">
            <a:spAutoFit/>
          </a:bodyPr>
          <a:lstStyle/>
          <a:p>
            <a:pPr marL="1105805" lvl="1" indent="-552903" algn="l">
              <a:lnSpc>
                <a:spcPts val="7170"/>
              </a:lnSpc>
              <a:spcBef>
                <a:spcPct val="0"/>
              </a:spcBef>
              <a:buAutoNum type="arabicPeriod"/>
            </a:pPr>
            <a:r>
              <a:rPr lang="en-US" sz="5121" dirty="0" err="1">
                <a:solidFill>
                  <a:srgbClr val="B25D3E"/>
                </a:solidFill>
                <a:latin typeface="Brixton Sans"/>
                <a:ea typeface="Brixton Sans"/>
                <a:cs typeface="Brixton Sans"/>
                <a:sym typeface="Brixton Sans"/>
              </a:rPr>
              <a:t>Tác</a:t>
            </a:r>
            <a:r>
              <a:rPr lang="en-US" sz="5121" dirty="0">
                <a:solidFill>
                  <a:srgbClr val="B25D3E"/>
                </a:solidFill>
                <a:latin typeface="Brixton Sans"/>
                <a:ea typeface="Brixton Sans"/>
                <a:cs typeface="Brixton Sans"/>
                <a:sym typeface="Brixton Sans"/>
              </a:rPr>
              <a:t> </a:t>
            </a:r>
            <a:r>
              <a:rPr lang="en-US" sz="5121" dirty="0" err="1">
                <a:solidFill>
                  <a:srgbClr val="B25D3E"/>
                </a:solidFill>
                <a:latin typeface="Brixton Sans"/>
                <a:ea typeface="Brixton Sans"/>
                <a:cs typeface="Brixton Sans"/>
                <a:sym typeface="Brixton Sans"/>
              </a:rPr>
              <a:t>giả</a:t>
            </a:r>
            <a:r>
              <a:rPr lang="en-US" sz="5121" dirty="0">
                <a:solidFill>
                  <a:srgbClr val="B25D3E"/>
                </a:solidFill>
                <a:latin typeface="Brixton Sans"/>
                <a:ea typeface="Brixton Sans"/>
                <a:cs typeface="Brixton Sans"/>
                <a:sym typeface="Brixton Sans"/>
              </a:rPr>
              <a:t> : </a:t>
            </a:r>
          </a:p>
        </p:txBody>
      </p:sp>
      <p:sp>
        <p:nvSpPr>
          <p:cNvPr id="7" name="TextBox 7"/>
          <p:cNvSpPr txBox="1"/>
          <p:nvPr/>
        </p:nvSpPr>
        <p:spPr>
          <a:xfrm>
            <a:off x="150896" y="-45829"/>
            <a:ext cx="10417692" cy="1795363"/>
          </a:xfrm>
          <a:prstGeom prst="rect">
            <a:avLst/>
          </a:prstGeom>
        </p:spPr>
        <p:txBody>
          <a:bodyPr wrap="square" lIns="0" tIns="0" rIns="0" bIns="0" rtlCol="0" anchor="t">
            <a:spAutoFit/>
          </a:bodyPr>
          <a:lstStyle/>
          <a:p>
            <a:pPr algn="ctr">
              <a:lnSpc>
                <a:spcPts val="14022"/>
              </a:lnSpc>
              <a:spcBef>
                <a:spcPct val="0"/>
              </a:spcBef>
            </a:pPr>
            <a:r>
              <a:rPr lang="en-US" sz="10016" dirty="0">
                <a:solidFill>
                  <a:srgbClr val="613834"/>
                </a:solidFill>
                <a:latin typeface="Brixton Sans"/>
                <a:ea typeface="Brixton Sans"/>
                <a:cs typeface="Brixton Sans"/>
                <a:sym typeface="Brixton Sans"/>
              </a:rPr>
              <a:t>I. </a:t>
            </a:r>
            <a:r>
              <a:rPr lang="en-US" sz="10016" dirty="0" err="1">
                <a:solidFill>
                  <a:srgbClr val="613834"/>
                </a:solidFill>
                <a:latin typeface="Brixton Sans"/>
                <a:ea typeface="Brixton Sans"/>
                <a:cs typeface="Brixton Sans"/>
                <a:sym typeface="Brixton Sans"/>
              </a:rPr>
              <a:t>Tìm</a:t>
            </a:r>
            <a:r>
              <a:rPr lang="en-US" sz="10016" dirty="0">
                <a:solidFill>
                  <a:srgbClr val="613834"/>
                </a:solidFill>
                <a:latin typeface="Brixton Sans"/>
                <a:ea typeface="Brixton Sans"/>
                <a:cs typeface="Brixton Sans"/>
                <a:sym typeface="Brixton Sans"/>
              </a:rPr>
              <a:t> </a:t>
            </a:r>
            <a:r>
              <a:rPr lang="en-US" sz="10016" dirty="0" err="1">
                <a:solidFill>
                  <a:srgbClr val="613834"/>
                </a:solidFill>
                <a:latin typeface="Brixton Sans"/>
                <a:ea typeface="Brixton Sans"/>
                <a:cs typeface="Brixton Sans"/>
                <a:sym typeface="Brixton Sans"/>
              </a:rPr>
              <a:t>hiểu</a:t>
            </a:r>
            <a:r>
              <a:rPr lang="en-US" sz="10016" dirty="0">
                <a:solidFill>
                  <a:srgbClr val="613834"/>
                </a:solidFill>
                <a:latin typeface="Brixton Sans"/>
                <a:ea typeface="Brixton Sans"/>
                <a:cs typeface="Brixton Sans"/>
                <a:sym typeface="Brixton Sans"/>
              </a:rPr>
              <a:t> </a:t>
            </a:r>
            <a:r>
              <a:rPr lang="en-US" sz="10016" dirty="0" err="1">
                <a:solidFill>
                  <a:srgbClr val="613834"/>
                </a:solidFill>
                <a:latin typeface="Brixton Sans"/>
                <a:ea typeface="Brixton Sans"/>
                <a:cs typeface="Brixton Sans"/>
                <a:sym typeface="Brixton Sans"/>
              </a:rPr>
              <a:t>chung</a:t>
            </a:r>
            <a:endParaRPr lang="en-US" sz="10016" dirty="0">
              <a:solidFill>
                <a:srgbClr val="613834"/>
              </a:solidFill>
              <a:latin typeface="Brixton Sans"/>
              <a:ea typeface="Brixton Sans"/>
              <a:cs typeface="Brixton Sans"/>
              <a:sym typeface="Brixton Sans"/>
            </a:endParaRPr>
          </a:p>
        </p:txBody>
      </p:sp>
      <p:sp>
        <p:nvSpPr>
          <p:cNvPr id="12" name="TextBox 12"/>
          <p:cNvSpPr txBox="1"/>
          <p:nvPr/>
        </p:nvSpPr>
        <p:spPr>
          <a:xfrm>
            <a:off x="13151263" y="7225382"/>
            <a:ext cx="4060931" cy="1205458"/>
          </a:xfrm>
          <a:prstGeom prst="rect">
            <a:avLst/>
          </a:prstGeom>
        </p:spPr>
        <p:txBody>
          <a:bodyPr wrap="square" lIns="0" tIns="0" rIns="0" bIns="0" rtlCol="0" anchor="t">
            <a:spAutoFit/>
          </a:bodyPr>
          <a:lstStyle/>
          <a:p>
            <a:pPr algn="ctr">
              <a:lnSpc>
                <a:spcPts val="4721"/>
              </a:lnSpc>
            </a:pPr>
            <a:r>
              <a:rPr lang="en-US" sz="3372" b="1" dirty="0" err="1">
                <a:solidFill>
                  <a:srgbClr val="FF0013"/>
                </a:solidFill>
                <a:latin typeface="DejaVu Serif Bold"/>
                <a:ea typeface="DejaVu Serif Bold"/>
                <a:cs typeface="DejaVu Serif Bold"/>
                <a:sym typeface="DejaVu Serif Bold"/>
              </a:rPr>
              <a:t>Huy</a:t>
            </a:r>
            <a:r>
              <a:rPr lang="en-US" sz="3372" b="1" dirty="0">
                <a:solidFill>
                  <a:srgbClr val="FF0013"/>
                </a:solidFill>
                <a:latin typeface="DejaVu Serif Bold"/>
                <a:ea typeface="DejaVu Serif Bold"/>
                <a:cs typeface="DejaVu Serif Bold"/>
                <a:sym typeface="DejaVu Serif Bold"/>
              </a:rPr>
              <a:t> </a:t>
            </a:r>
            <a:r>
              <a:rPr lang="en-US" sz="3372" b="1" dirty="0" err="1">
                <a:solidFill>
                  <a:srgbClr val="FF0013"/>
                </a:solidFill>
                <a:latin typeface="DejaVu Serif Bold"/>
                <a:ea typeface="DejaVu Serif Bold"/>
                <a:cs typeface="DejaVu Serif Bold"/>
                <a:sym typeface="DejaVu Serif Bold"/>
              </a:rPr>
              <a:t>Cận</a:t>
            </a:r>
            <a:r>
              <a:rPr lang="en-US" sz="3372" b="1" dirty="0">
                <a:solidFill>
                  <a:srgbClr val="FF0013"/>
                </a:solidFill>
                <a:latin typeface="DejaVu Serif Bold"/>
                <a:ea typeface="DejaVu Serif Bold"/>
                <a:cs typeface="DejaVu Serif Bold"/>
                <a:sym typeface="DejaVu Serif Bold"/>
              </a:rPr>
              <a:t> </a:t>
            </a:r>
          </a:p>
          <a:p>
            <a:pPr algn="ctr">
              <a:lnSpc>
                <a:spcPts val="4721"/>
              </a:lnSpc>
            </a:pPr>
            <a:r>
              <a:rPr lang="en-US" sz="3372" b="1" dirty="0">
                <a:solidFill>
                  <a:srgbClr val="000000"/>
                </a:solidFill>
                <a:latin typeface="DejaVu Serif Bold"/>
                <a:ea typeface="DejaVu Serif Bold"/>
                <a:cs typeface="DejaVu Serif Bold"/>
                <a:sym typeface="DejaVu Serif Bold"/>
              </a:rPr>
              <a:t>(1919-2005)</a:t>
            </a:r>
          </a:p>
        </p:txBody>
      </p:sp>
      <p:sp>
        <p:nvSpPr>
          <p:cNvPr id="13" name="Rectangle 12"/>
          <p:cNvSpPr/>
          <p:nvPr/>
        </p:nvSpPr>
        <p:spPr>
          <a:xfrm>
            <a:off x="429926" y="2694565"/>
            <a:ext cx="13057474" cy="3683060"/>
          </a:xfrm>
          <a:prstGeom prst="rect">
            <a:avLst/>
          </a:prstGeom>
        </p:spPr>
        <p:txBody>
          <a:bodyPr wrap="square">
            <a:spAutoFit/>
          </a:bodyPr>
          <a:lstStyle/>
          <a:p>
            <a:pPr marL="431799" lvl="1">
              <a:lnSpc>
                <a:spcPts val="5599"/>
              </a:lnSpc>
            </a:pPr>
            <a:r>
              <a:rPr lang="en-US" sz="3999" b="1" dirty="0" smtClean="0">
                <a:solidFill>
                  <a:srgbClr val="000000"/>
                </a:solidFill>
                <a:latin typeface="Canva Sans Bold"/>
                <a:ea typeface="Canva Sans Bold"/>
                <a:cs typeface="Canva Sans Bold"/>
                <a:sym typeface="Canva Sans Bold"/>
              </a:rPr>
              <a:t>- </a:t>
            </a:r>
            <a:r>
              <a:rPr lang="en-US" sz="3999" b="1" dirty="0" err="1" smtClean="0">
                <a:solidFill>
                  <a:srgbClr val="000000"/>
                </a:solidFill>
                <a:latin typeface="Canva Sans Bold"/>
                <a:ea typeface="Canva Sans Bold"/>
                <a:cs typeface="Canva Sans Bold"/>
                <a:sym typeface="Canva Sans Bold"/>
              </a:rPr>
              <a:t>Huy</a:t>
            </a:r>
            <a:r>
              <a:rPr lang="en-US" sz="3999" b="1" dirty="0" smtClean="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Cận</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là</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nhà</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thơ</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lớn</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một</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đại</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biểu</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xuất</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sắc</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của</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phong</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trào</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Thơ</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Mới</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với</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hồn</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thơ</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ảo</a:t>
            </a:r>
            <a:r>
              <a:rPr lang="en-US" sz="3999" b="1" dirty="0">
                <a:solidFill>
                  <a:srgbClr val="000000"/>
                </a:solidFill>
                <a:latin typeface="Canva Sans Bold"/>
                <a:ea typeface="Canva Sans Bold"/>
                <a:cs typeface="Canva Sans Bold"/>
                <a:sym typeface="Canva Sans Bold"/>
              </a:rPr>
              <a:t> </a:t>
            </a:r>
            <a:r>
              <a:rPr lang="en-US" sz="3999" b="1" dirty="0" err="1">
                <a:solidFill>
                  <a:srgbClr val="000000"/>
                </a:solidFill>
                <a:latin typeface="Canva Sans Bold"/>
                <a:ea typeface="Canva Sans Bold"/>
                <a:cs typeface="Canva Sans Bold"/>
                <a:sym typeface="Canva Sans Bold"/>
              </a:rPr>
              <a:t>não</a:t>
            </a:r>
            <a:r>
              <a:rPr lang="en-US" sz="3999" b="1" dirty="0" smtClean="0">
                <a:solidFill>
                  <a:srgbClr val="000000"/>
                </a:solidFill>
                <a:latin typeface="Canva Sans Bold"/>
                <a:ea typeface="Canva Sans Bold"/>
                <a:cs typeface="Canva Sans Bold"/>
                <a:sym typeface="Canva Sans Bold"/>
              </a:rPr>
              <a:t>.</a:t>
            </a:r>
          </a:p>
          <a:p>
            <a:pPr marL="431799" lvl="1">
              <a:lnSpc>
                <a:spcPts val="5599"/>
              </a:lnSpc>
            </a:pPr>
            <a:endParaRPr lang="en-US" sz="4000" dirty="0">
              <a:solidFill>
                <a:srgbClr val="000000"/>
              </a:solidFill>
              <a:latin typeface="Canva Sans"/>
              <a:ea typeface="Canva Sans"/>
              <a:cs typeface="Canva Sans"/>
              <a:sym typeface="Canva Sans"/>
            </a:endParaRPr>
          </a:p>
          <a:p>
            <a:pPr marL="431799" lvl="1">
              <a:lnSpc>
                <a:spcPts val="5599"/>
              </a:lnSpc>
            </a:pPr>
            <a:endParaRPr lang="en-US" sz="4000" b="1" dirty="0">
              <a:solidFill>
                <a:srgbClr val="613834"/>
              </a:solidFill>
              <a:latin typeface="Canva Sans Bold"/>
              <a:ea typeface="Canva Sans Bold"/>
              <a:cs typeface="Canva Sans Bold"/>
              <a:sym typeface="Canva Sans Bold"/>
            </a:endParaRPr>
          </a:p>
          <a:p>
            <a:pPr marL="431799" lvl="1">
              <a:lnSpc>
                <a:spcPts val="5599"/>
              </a:lnSpc>
            </a:pPr>
            <a:endParaRPr lang="en-US" sz="3999" b="1" dirty="0">
              <a:solidFill>
                <a:srgbClr val="000000"/>
              </a:solidFill>
              <a:latin typeface="Canva Sans Bold"/>
              <a:ea typeface="Canva Sans Bold"/>
              <a:cs typeface="Canva Sans Bold"/>
              <a:sym typeface="Canva Sans Bold"/>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1707" y="9432238"/>
            <a:ext cx="20939844" cy="3086100"/>
            <a:chOff x="0" y="0"/>
            <a:chExt cx="5515021" cy="812800"/>
          </a:xfrm>
        </p:grpSpPr>
        <p:sp>
          <p:nvSpPr>
            <p:cNvPr id="3" name="Freeform 3"/>
            <p:cNvSpPr/>
            <p:nvPr/>
          </p:nvSpPr>
          <p:spPr>
            <a:xfrm>
              <a:off x="0" y="0"/>
              <a:ext cx="5515020" cy="812800"/>
            </a:xfrm>
            <a:custGeom>
              <a:avLst/>
              <a:gdLst/>
              <a:ahLst/>
              <a:cxnLst/>
              <a:rect l="l" t="t" r="r" b="b"/>
              <a:pathLst>
                <a:path w="5515020" h="812800">
                  <a:moveTo>
                    <a:pt x="0" y="0"/>
                  </a:moveTo>
                  <a:lnTo>
                    <a:pt x="5515020" y="0"/>
                  </a:lnTo>
                  <a:lnTo>
                    <a:pt x="5515020" y="812800"/>
                  </a:lnTo>
                  <a:lnTo>
                    <a:pt x="0" y="812800"/>
                  </a:lnTo>
                  <a:close/>
                </a:path>
              </a:pathLst>
            </a:custGeom>
            <a:solidFill>
              <a:srgbClr val="92D4D2"/>
            </a:solidFill>
          </p:spPr>
        </p:sp>
        <p:sp>
          <p:nvSpPr>
            <p:cNvPr id="4" name="TextBox 4"/>
            <p:cNvSpPr txBox="1"/>
            <p:nvPr/>
          </p:nvSpPr>
          <p:spPr>
            <a:xfrm>
              <a:off x="0" y="-47625"/>
              <a:ext cx="5515021" cy="8604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430744" y="1269776"/>
            <a:ext cx="12094940" cy="8058254"/>
          </a:xfrm>
          <a:custGeom>
            <a:avLst/>
            <a:gdLst/>
            <a:ahLst/>
            <a:cxnLst/>
            <a:rect l="l" t="t" r="r" b="b"/>
            <a:pathLst>
              <a:path w="12094940" h="8058254">
                <a:moveTo>
                  <a:pt x="0" y="0"/>
                </a:moveTo>
                <a:lnTo>
                  <a:pt x="12094941" y="0"/>
                </a:lnTo>
                <a:lnTo>
                  <a:pt x="12094941" y="8058254"/>
                </a:lnTo>
                <a:lnTo>
                  <a:pt x="0" y="8058254"/>
                </a:lnTo>
                <a:lnTo>
                  <a:pt x="0" y="0"/>
                </a:lnTo>
                <a:close/>
              </a:path>
            </a:pathLst>
          </a:custGeom>
          <a:blipFill>
            <a:blip r:embed="rId2"/>
            <a:stretch>
              <a:fillRect/>
            </a:stretch>
          </a:blipFill>
        </p:spPr>
      </p:sp>
      <p:sp>
        <p:nvSpPr>
          <p:cNvPr id="6" name="TextBox 6"/>
          <p:cNvSpPr txBox="1"/>
          <p:nvPr/>
        </p:nvSpPr>
        <p:spPr>
          <a:xfrm>
            <a:off x="409530" y="278505"/>
            <a:ext cx="9647692" cy="887062"/>
          </a:xfrm>
          <a:prstGeom prst="rect">
            <a:avLst/>
          </a:prstGeom>
        </p:spPr>
        <p:txBody>
          <a:bodyPr lIns="0" tIns="0" rIns="0" bIns="0" rtlCol="0" anchor="t">
            <a:spAutoFit/>
          </a:bodyPr>
          <a:lstStyle/>
          <a:p>
            <a:pPr marL="1122679" lvl="1" indent="-561340" algn="l">
              <a:lnSpc>
                <a:spcPts val="7279"/>
              </a:lnSpc>
              <a:buFont typeface="Arial"/>
              <a:buChar char="•"/>
            </a:pPr>
            <a:r>
              <a:rPr lang="en-US" sz="5199" b="1">
                <a:solidFill>
                  <a:srgbClr val="613834"/>
                </a:solidFill>
                <a:latin typeface="Canva Sans Bold"/>
                <a:ea typeface="Canva Sans Bold"/>
                <a:cs typeface="Canva Sans Bold"/>
                <a:sym typeface="Canva Sans Bold"/>
              </a:rPr>
              <a:t> Các tác phẩm của ông :</a:t>
            </a:r>
          </a:p>
        </p:txBody>
      </p:sp>
    </p:spTree>
    <p:extLst>
      <p:ext uri="{BB962C8B-B14F-4D97-AF65-F5344CB8AC3E}">
        <p14:creationId xmlns:p14="http://schemas.microsoft.com/office/powerpoint/2010/main" val="7181043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11813160" y="1028700"/>
            <a:ext cx="5865240" cy="3667096"/>
          </a:xfrm>
          <a:custGeom>
            <a:avLst/>
            <a:gdLst/>
            <a:ahLst/>
            <a:cxnLst/>
            <a:rect l="l" t="t" r="r" b="b"/>
            <a:pathLst>
              <a:path w="5865240" h="3667096">
                <a:moveTo>
                  <a:pt x="0" y="0"/>
                </a:moveTo>
                <a:lnTo>
                  <a:pt x="5865240" y="0"/>
                </a:lnTo>
                <a:lnTo>
                  <a:pt x="5865240" y="3667096"/>
                </a:lnTo>
                <a:lnTo>
                  <a:pt x="0" y="3667096"/>
                </a:lnTo>
                <a:lnTo>
                  <a:pt x="0" y="0"/>
                </a:lnTo>
                <a:close/>
              </a:path>
            </a:pathLst>
          </a:custGeom>
          <a:blipFill>
            <a:blip r:embed="rId2"/>
            <a:stretch>
              <a:fillRect/>
            </a:stretch>
          </a:blipFill>
        </p:spPr>
      </p:sp>
      <p:grpSp>
        <p:nvGrpSpPr>
          <p:cNvPr id="4" name="Group 4"/>
          <p:cNvGrpSpPr/>
          <p:nvPr/>
        </p:nvGrpSpPr>
        <p:grpSpPr>
          <a:xfrm>
            <a:off x="616717" y="2314104"/>
            <a:ext cx="10069116" cy="1725926"/>
            <a:chOff x="0" y="0"/>
            <a:chExt cx="13425488" cy="2301235"/>
          </a:xfrm>
        </p:grpSpPr>
        <p:sp>
          <p:nvSpPr>
            <p:cNvPr id="5" name="TextBox 5"/>
            <p:cNvSpPr txBox="1"/>
            <p:nvPr/>
          </p:nvSpPr>
          <p:spPr>
            <a:xfrm>
              <a:off x="0" y="-85725"/>
              <a:ext cx="7687734" cy="978112"/>
            </a:xfrm>
            <a:prstGeom prst="rect">
              <a:avLst/>
            </a:prstGeom>
          </p:spPr>
          <p:txBody>
            <a:bodyPr lIns="0" tIns="0" rIns="0" bIns="0" rtlCol="0" anchor="t">
              <a:spAutoFit/>
            </a:bodyPr>
            <a:lstStyle/>
            <a:p>
              <a:pPr marL="949961" lvl="1" indent="-474980" algn="l">
                <a:lnSpc>
                  <a:spcPts val="6160"/>
                </a:lnSpc>
                <a:buFont typeface="Arial"/>
                <a:buChar char="•"/>
              </a:pPr>
              <a:r>
                <a:rPr lang="en-US" sz="4400" b="1" dirty="0" err="1">
                  <a:solidFill>
                    <a:srgbClr val="34A300"/>
                  </a:solidFill>
                  <a:latin typeface="Canva Sans Bold"/>
                  <a:ea typeface="Canva Sans Bold"/>
                  <a:cs typeface="Canva Sans Bold"/>
                  <a:sym typeface="Canva Sans Bold"/>
                </a:rPr>
                <a:t>Thể</a:t>
              </a:r>
              <a:r>
                <a:rPr lang="en-US" sz="4400" b="1" dirty="0">
                  <a:solidFill>
                    <a:srgbClr val="34A300"/>
                  </a:solidFill>
                  <a:latin typeface="Canva Sans Bold"/>
                  <a:ea typeface="Canva Sans Bold"/>
                  <a:cs typeface="Canva Sans Bold"/>
                  <a:sym typeface="Canva Sans Bold"/>
                </a:rPr>
                <a:t> </a:t>
              </a:r>
              <a:r>
                <a:rPr lang="en-US" sz="4400" b="1" dirty="0" err="1">
                  <a:solidFill>
                    <a:srgbClr val="34A300"/>
                  </a:solidFill>
                  <a:latin typeface="Canva Sans Bold"/>
                  <a:ea typeface="Canva Sans Bold"/>
                  <a:cs typeface="Canva Sans Bold"/>
                  <a:sym typeface="Canva Sans Bold"/>
                </a:rPr>
                <a:t>thơ</a:t>
              </a:r>
              <a:r>
                <a:rPr lang="en-US" sz="4400" b="1" dirty="0">
                  <a:solidFill>
                    <a:srgbClr val="34A300"/>
                  </a:solidFill>
                  <a:latin typeface="Canva Sans Bold"/>
                  <a:ea typeface="Canva Sans Bold"/>
                  <a:cs typeface="Canva Sans Bold"/>
                  <a:sym typeface="Canva Sans Bold"/>
                </a:rPr>
                <a:t>:  </a:t>
              </a:r>
              <a:r>
                <a:rPr lang="en-US" sz="4400" dirty="0" err="1">
                  <a:solidFill>
                    <a:srgbClr val="000000"/>
                  </a:solidFill>
                  <a:latin typeface="Canva Sans"/>
                  <a:ea typeface="Canva Sans"/>
                  <a:cs typeface="Canva Sans"/>
                  <a:sym typeface="Canva Sans"/>
                </a:rPr>
                <a:t>bảy</a:t>
              </a:r>
              <a:r>
                <a:rPr lang="en-US" sz="4400" b="1" dirty="0">
                  <a:solidFill>
                    <a:srgbClr val="000000"/>
                  </a:solidFill>
                  <a:latin typeface="Canva Sans Bold"/>
                  <a:ea typeface="Canva Sans Bold"/>
                  <a:cs typeface="Canva Sans Bold"/>
                  <a:sym typeface="Canva Sans Bold"/>
                </a:rPr>
                <a:t> </a:t>
              </a:r>
              <a:r>
                <a:rPr lang="en-US" sz="4400" dirty="0" err="1">
                  <a:solidFill>
                    <a:srgbClr val="000000"/>
                  </a:solidFill>
                  <a:latin typeface="Canva Sans"/>
                  <a:ea typeface="Canva Sans"/>
                  <a:cs typeface="Canva Sans"/>
                  <a:sym typeface="Canva Sans"/>
                </a:rPr>
                <a:t>chữ</a:t>
              </a:r>
              <a:r>
                <a:rPr lang="en-US" sz="4400" b="1" dirty="0">
                  <a:solidFill>
                    <a:srgbClr val="34A300"/>
                  </a:solidFill>
                  <a:latin typeface="Canva Sans Bold"/>
                  <a:ea typeface="Canva Sans Bold"/>
                  <a:cs typeface="Canva Sans Bold"/>
                  <a:sym typeface="Canva Sans Bold"/>
                </a:rPr>
                <a:t> </a:t>
              </a:r>
            </a:p>
          </p:txBody>
        </p:sp>
        <p:sp>
          <p:nvSpPr>
            <p:cNvPr id="6" name="TextBox 6"/>
            <p:cNvSpPr txBox="1"/>
            <p:nvPr/>
          </p:nvSpPr>
          <p:spPr>
            <a:xfrm>
              <a:off x="0" y="1310635"/>
              <a:ext cx="13425488" cy="990600"/>
            </a:xfrm>
            <a:prstGeom prst="rect">
              <a:avLst/>
            </a:prstGeom>
          </p:spPr>
          <p:txBody>
            <a:bodyPr lIns="0" tIns="0" rIns="0" bIns="0" rtlCol="0" anchor="t">
              <a:spAutoFit/>
            </a:bodyPr>
            <a:lstStyle/>
            <a:p>
              <a:pPr marL="971550" lvl="1" indent="-485775" algn="l">
                <a:lnSpc>
                  <a:spcPts val="6299"/>
                </a:lnSpc>
                <a:buFont typeface="Arial"/>
                <a:buChar char="•"/>
              </a:pPr>
              <a:r>
                <a:rPr lang="en-US" sz="4500" b="1">
                  <a:solidFill>
                    <a:srgbClr val="34A300"/>
                  </a:solidFill>
                  <a:latin typeface="Canva Sans Bold"/>
                  <a:ea typeface="Canva Sans Bold"/>
                  <a:cs typeface="Canva Sans Bold"/>
                  <a:sym typeface="Canva Sans Bold"/>
                </a:rPr>
                <a:t>Phương thức biểu đạt: </a:t>
              </a:r>
              <a:r>
                <a:rPr lang="en-US" sz="4500">
                  <a:solidFill>
                    <a:srgbClr val="000000"/>
                  </a:solidFill>
                  <a:latin typeface="Canva Sans"/>
                  <a:ea typeface="Canva Sans"/>
                  <a:cs typeface="Canva Sans"/>
                  <a:sym typeface="Canva Sans"/>
                </a:rPr>
                <a:t>biểu cảm</a:t>
              </a:r>
              <a:r>
                <a:rPr lang="en-US" sz="4500" b="1">
                  <a:solidFill>
                    <a:srgbClr val="34A300"/>
                  </a:solidFill>
                  <a:latin typeface="Canva Sans Bold"/>
                  <a:ea typeface="Canva Sans Bold"/>
                  <a:cs typeface="Canva Sans Bold"/>
                  <a:sym typeface="Canva Sans Bold"/>
                </a:rPr>
                <a:t> </a:t>
              </a:r>
            </a:p>
          </p:txBody>
        </p:sp>
      </p:grpSp>
      <p:grpSp>
        <p:nvGrpSpPr>
          <p:cNvPr id="7" name="Group 7"/>
          <p:cNvGrpSpPr/>
          <p:nvPr/>
        </p:nvGrpSpPr>
        <p:grpSpPr>
          <a:xfrm>
            <a:off x="616717" y="4261131"/>
            <a:ext cx="16155405" cy="5056228"/>
            <a:chOff x="0" y="0"/>
            <a:chExt cx="21540541" cy="6741638"/>
          </a:xfrm>
        </p:grpSpPr>
        <p:sp>
          <p:nvSpPr>
            <p:cNvPr id="8" name="TextBox 8"/>
            <p:cNvSpPr txBox="1"/>
            <p:nvPr/>
          </p:nvSpPr>
          <p:spPr>
            <a:xfrm>
              <a:off x="128693" y="-76200"/>
              <a:ext cx="8773266" cy="990600"/>
            </a:xfrm>
            <a:prstGeom prst="rect">
              <a:avLst/>
            </a:prstGeom>
          </p:spPr>
          <p:txBody>
            <a:bodyPr lIns="0" tIns="0" rIns="0" bIns="0" rtlCol="0" anchor="t">
              <a:spAutoFit/>
            </a:bodyPr>
            <a:lstStyle/>
            <a:p>
              <a:pPr marL="971550" lvl="1" indent="-485775" algn="ctr">
                <a:lnSpc>
                  <a:spcPts val="6299"/>
                </a:lnSpc>
                <a:buFont typeface="Arial"/>
                <a:buChar char="•"/>
              </a:pPr>
              <a:r>
                <a:rPr lang="en-US" sz="4500" b="1" dirty="0" err="1">
                  <a:solidFill>
                    <a:srgbClr val="34A300"/>
                  </a:solidFill>
                  <a:latin typeface="Canva Sans Bold"/>
                  <a:ea typeface="Canva Sans Bold"/>
                  <a:cs typeface="Canva Sans Bold"/>
                  <a:sym typeface="Canva Sans Bold"/>
                </a:rPr>
                <a:t>Hoàn</a:t>
              </a:r>
              <a:r>
                <a:rPr lang="en-US" sz="4500" b="1" dirty="0">
                  <a:solidFill>
                    <a:srgbClr val="34A300"/>
                  </a:solidFill>
                  <a:latin typeface="Canva Sans Bold"/>
                  <a:ea typeface="Canva Sans Bold"/>
                  <a:cs typeface="Canva Sans Bold"/>
                  <a:sym typeface="Canva Sans Bold"/>
                </a:rPr>
                <a:t> </a:t>
              </a:r>
              <a:r>
                <a:rPr lang="en-US" sz="4500" b="1" dirty="0" err="1">
                  <a:solidFill>
                    <a:srgbClr val="34A300"/>
                  </a:solidFill>
                  <a:latin typeface="Canva Sans Bold"/>
                  <a:ea typeface="Canva Sans Bold"/>
                  <a:cs typeface="Canva Sans Bold"/>
                  <a:sym typeface="Canva Sans Bold"/>
                </a:rPr>
                <a:t>cảnh</a:t>
              </a:r>
              <a:r>
                <a:rPr lang="en-US" sz="4500" b="1" dirty="0">
                  <a:solidFill>
                    <a:srgbClr val="34A300"/>
                  </a:solidFill>
                  <a:latin typeface="Canva Sans Bold"/>
                  <a:ea typeface="Canva Sans Bold"/>
                  <a:cs typeface="Canva Sans Bold"/>
                  <a:sym typeface="Canva Sans Bold"/>
                </a:rPr>
                <a:t> </a:t>
              </a:r>
              <a:r>
                <a:rPr lang="en-US" sz="4500" b="1" dirty="0" err="1">
                  <a:solidFill>
                    <a:srgbClr val="34A300"/>
                  </a:solidFill>
                  <a:latin typeface="Canva Sans Bold"/>
                  <a:ea typeface="Canva Sans Bold"/>
                  <a:cs typeface="Canva Sans Bold"/>
                  <a:sym typeface="Canva Sans Bold"/>
                </a:rPr>
                <a:t>sáng</a:t>
              </a:r>
              <a:r>
                <a:rPr lang="en-US" sz="4500" b="1" dirty="0">
                  <a:solidFill>
                    <a:srgbClr val="34A300"/>
                  </a:solidFill>
                  <a:latin typeface="Canva Sans Bold"/>
                  <a:ea typeface="Canva Sans Bold"/>
                  <a:cs typeface="Canva Sans Bold"/>
                  <a:sym typeface="Canva Sans Bold"/>
                </a:rPr>
                <a:t> </a:t>
              </a:r>
              <a:r>
                <a:rPr lang="en-US" sz="4500" b="1" dirty="0" err="1">
                  <a:solidFill>
                    <a:srgbClr val="34A300"/>
                  </a:solidFill>
                  <a:latin typeface="Canva Sans Bold"/>
                  <a:ea typeface="Canva Sans Bold"/>
                  <a:cs typeface="Canva Sans Bold"/>
                  <a:sym typeface="Canva Sans Bold"/>
                </a:rPr>
                <a:t>tác</a:t>
              </a:r>
              <a:r>
                <a:rPr lang="en-US" sz="4500" b="1" dirty="0">
                  <a:solidFill>
                    <a:srgbClr val="34A300"/>
                  </a:solidFill>
                  <a:latin typeface="Canva Sans Bold"/>
                  <a:ea typeface="Canva Sans Bold"/>
                  <a:cs typeface="Canva Sans Bold"/>
                  <a:sym typeface="Canva Sans Bold"/>
                </a:rPr>
                <a:t>:</a:t>
              </a:r>
            </a:p>
          </p:txBody>
        </p:sp>
        <p:sp>
          <p:nvSpPr>
            <p:cNvPr id="9" name="TextBox 9"/>
            <p:cNvSpPr txBox="1"/>
            <p:nvPr/>
          </p:nvSpPr>
          <p:spPr>
            <a:xfrm>
              <a:off x="1456268" y="1155700"/>
              <a:ext cx="12485463" cy="990600"/>
            </a:xfrm>
            <a:prstGeom prst="rect">
              <a:avLst/>
            </a:prstGeom>
          </p:spPr>
          <p:txBody>
            <a:bodyPr lIns="0" tIns="0" rIns="0" bIns="0" rtlCol="0" anchor="t">
              <a:spAutoFit/>
            </a:bodyPr>
            <a:lstStyle/>
            <a:p>
              <a:pPr algn="l">
                <a:lnSpc>
                  <a:spcPts val="6299"/>
                </a:lnSpc>
              </a:pPr>
              <a:r>
                <a:rPr lang="en-US" sz="4500">
                  <a:solidFill>
                    <a:srgbClr val="000000"/>
                  </a:solidFill>
                  <a:latin typeface="Canva Sans"/>
                  <a:ea typeface="Canva Sans"/>
                  <a:cs typeface="Canva Sans"/>
                  <a:sym typeface="Canva Sans"/>
                </a:rPr>
                <a:t> - Ra đời vào mùa thu năm 1939</a:t>
              </a:r>
            </a:p>
          </p:txBody>
        </p:sp>
        <p:sp>
          <p:nvSpPr>
            <p:cNvPr id="10" name="TextBox 10"/>
            <p:cNvSpPr txBox="1"/>
            <p:nvPr/>
          </p:nvSpPr>
          <p:spPr>
            <a:xfrm>
              <a:off x="1456268" y="3617437"/>
              <a:ext cx="20084273" cy="3124200"/>
            </a:xfrm>
            <a:prstGeom prst="rect">
              <a:avLst/>
            </a:prstGeom>
          </p:spPr>
          <p:txBody>
            <a:bodyPr lIns="0" tIns="0" rIns="0" bIns="0" rtlCol="0" anchor="t">
              <a:spAutoFit/>
            </a:bodyPr>
            <a:lstStyle/>
            <a:p>
              <a:pPr algn="l">
                <a:lnSpc>
                  <a:spcPts val="6299"/>
                </a:lnSpc>
              </a:pPr>
              <a:r>
                <a:rPr lang="en-US" sz="4500">
                  <a:solidFill>
                    <a:srgbClr val="000000"/>
                  </a:solidFill>
                  <a:latin typeface="Canva Sans"/>
                  <a:ea typeface="Canva Sans"/>
                  <a:cs typeface="Canva Sans"/>
                  <a:sym typeface="Canva Sans"/>
                </a:rPr>
                <a:t> - Bài thơ được in trong tập "Lửa Thiêng" và là một trong những tác phẩm tiêu biểu nhất của ông trước Cách mạng tháng Tám. </a:t>
              </a:r>
            </a:p>
          </p:txBody>
        </p:sp>
        <p:sp>
          <p:nvSpPr>
            <p:cNvPr id="11" name="TextBox 11"/>
            <p:cNvSpPr txBox="1"/>
            <p:nvPr/>
          </p:nvSpPr>
          <p:spPr>
            <a:xfrm>
              <a:off x="0" y="2387600"/>
              <a:ext cx="4368165" cy="990600"/>
            </a:xfrm>
            <a:prstGeom prst="rect">
              <a:avLst/>
            </a:prstGeom>
          </p:spPr>
          <p:txBody>
            <a:bodyPr lIns="0" tIns="0" rIns="0" bIns="0" rtlCol="0" anchor="t">
              <a:spAutoFit/>
            </a:bodyPr>
            <a:lstStyle/>
            <a:p>
              <a:pPr marL="971550" lvl="1" indent="-485775" algn="ctr">
                <a:lnSpc>
                  <a:spcPts val="6299"/>
                </a:lnSpc>
                <a:buFont typeface="Arial"/>
                <a:buChar char="•"/>
              </a:pPr>
              <a:r>
                <a:rPr lang="en-US" sz="4500" b="1">
                  <a:solidFill>
                    <a:srgbClr val="34A300"/>
                  </a:solidFill>
                  <a:latin typeface="Canva Sans Bold"/>
                  <a:ea typeface="Canva Sans Bold"/>
                  <a:cs typeface="Canva Sans Bold"/>
                  <a:sym typeface="Canva Sans Bold"/>
                </a:rPr>
                <a:t>Xuất xứ:</a:t>
              </a:r>
            </a:p>
          </p:txBody>
        </p:sp>
      </p:grpSp>
      <p:sp>
        <p:nvSpPr>
          <p:cNvPr id="12" name="TextBox 3">
            <a:extLst>
              <a:ext uri="{FF2B5EF4-FFF2-40B4-BE49-F238E27FC236}">
                <a16:creationId xmlns:a16="http://schemas.microsoft.com/office/drawing/2014/main" id="{02F55DBB-B0DB-D96F-8678-34B510FD3FCC}"/>
              </a:ext>
            </a:extLst>
          </p:cNvPr>
          <p:cNvSpPr txBox="1"/>
          <p:nvPr/>
        </p:nvSpPr>
        <p:spPr>
          <a:xfrm>
            <a:off x="388128" y="476383"/>
            <a:ext cx="10652687" cy="1113725"/>
          </a:xfrm>
          <a:prstGeom prst="rect">
            <a:avLst/>
          </a:prstGeom>
        </p:spPr>
        <p:txBody>
          <a:bodyPr lIns="0" tIns="0" rIns="0" bIns="0" rtlCol="0" anchor="t">
            <a:spAutoFit/>
          </a:bodyPr>
          <a:lstStyle/>
          <a:p>
            <a:pPr algn="l">
              <a:lnSpc>
                <a:spcPts val="8959"/>
              </a:lnSpc>
              <a:spcBef>
                <a:spcPct val="0"/>
              </a:spcBef>
            </a:pPr>
            <a:r>
              <a:rPr lang="en-US" sz="6399" dirty="0">
                <a:solidFill>
                  <a:srgbClr val="B25D3E"/>
                </a:solidFill>
                <a:latin typeface="Brixton Sans"/>
                <a:ea typeface="Brixton Sans"/>
                <a:cs typeface="Brixton Sans"/>
                <a:sym typeface="Brixton Sans"/>
              </a:rPr>
              <a:t>2.Tác </a:t>
            </a:r>
            <a:r>
              <a:rPr lang="en-US" sz="6399" dirty="0" err="1">
                <a:solidFill>
                  <a:srgbClr val="B25D3E"/>
                </a:solidFill>
                <a:latin typeface="Brixton Sans"/>
                <a:ea typeface="Brixton Sans"/>
                <a:cs typeface="Brixton Sans"/>
                <a:sym typeface="Brixton Sans"/>
              </a:rPr>
              <a:t>phẩm</a:t>
            </a:r>
            <a:r>
              <a:rPr lang="en-US" sz="6399" dirty="0">
                <a:solidFill>
                  <a:srgbClr val="B25D3E"/>
                </a:solidFill>
                <a:latin typeface="Brixton Sans"/>
                <a:ea typeface="Brixton Sans"/>
                <a:cs typeface="Brixton Sans"/>
                <a:sym typeface="Brixton Sans"/>
              </a:rPr>
              <a:t> : </a:t>
            </a:r>
            <a:r>
              <a:rPr lang="en-US" sz="6399" dirty="0" err="1">
                <a:solidFill>
                  <a:srgbClr val="FF3131"/>
                </a:solidFill>
                <a:latin typeface="Brixton Sans"/>
                <a:ea typeface="Brixton Sans"/>
                <a:cs typeface="Brixton Sans"/>
                <a:sym typeface="Brixton Sans"/>
              </a:rPr>
              <a:t>Tràng</a:t>
            </a:r>
            <a:r>
              <a:rPr lang="en-US" sz="6399" dirty="0">
                <a:solidFill>
                  <a:srgbClr val="FF3131"/>
                </a:solidFill>
                <a:latin typeface="Brixton Sans"/>
                <a:ea typeface="Brixton Sans"/>
                <a:cs typeface="Brixton Sans"/>
                <a:sym typeface="Brixton Sans"/>
              </a:rPr>
              <a:t> </a:t>
            </a:r>
            <a:r>
              <a:rPr lang="en-US" sz="6399" dirty="0" err="1">
                <a:solidFill>
                  <a:srgbClr val="FF3131"/>
                </a:solidFill>
                <a:latin typeface="Brixton Sans"/>
                <a:ea typeface="Brixton Sans"/>
                <a:cs typeface="Brixton Sans"/>
                <a:sym typeface="Brixton Sans"/>
              </a:rPr>
              <a:t>giang</a:t>
            </a:r>
            <a:endParaRPr lang="en-US" sz="6399" dirty="0">
              <a:solidFill>
                <a:srgbClr val="FF3131"/>
              </a:solidFill>
              <a:latin typeface="Brixton Sans"/>
              <a:ea typeface="Brixton Sans"/>
              <a:cs typeface="Brixton Sans"/>
              <a:sym typeface="Brixton San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3" name="TextBox 3"/>
          <p:cNvSpPr txBox="1"/>
          <p:nvPr/>
        </p:nvSpPr>
        <p:spPr>
          <a:xfrm>
            <a:off x="388128" y="476383"/>
            <a:ext cx="10652687" cy="1113725"/>
          </a:xfrm>
          <a:prstGeom prst="rect">
            <a:avLst/>
          </a:prstGeom>
        </p:spPr>
        <p:txBody>
          <a:bodyPr lIns="0" tIns="0" rIns="0" bIns="0" rtlCol="0" anchor="t">
            <a:spAutoFit/>
          </a:bodyPr>
          <a:lstStyle/>
          <a:p>
            <a:pPr algn="l">
              <a:lnSpc>
                <a:spcPts val="8959"/>
              </a:lnSpc>
              <a:spcBef>
                <a:spcPct val="0"/>
              </a:spcBef>
            </a:pPr>
            <a:r>
              <a:rPr lang="en-US" sz="6399" dirty="0">
                <a:solidFill>
                  <a:srgbClr val="B25D3E"/>
                </a:solidFill>
                <a:latin typeface="Brixton Sans"/>
                <a:ea typeface="Brixton Sans"/>
                <a:cs typeface="Brixton Sans"/>
                <a:sym typeface="Brixton Sans"/>
              </a:rPr>
              <a:t>2.Tác </a:t>
            </a:r>
            <a:r>
              <a:rPr lang="en-US" sz="6399" dirty="0" err="1">
                <a:solidFill>
                  <a:srgbClr val="B25D3E"/>
                </a:solidFill>
                <a:latin typeface="Brixton Sans"/>
                <a:ea typeface="Brixton Sans"/>
                <a:cs typeface="Brixton Sans"/>
                <a:sym typeface="Brixton Sans"/>
              </a:rPr>
              <a:t>phẩm</a:t>
            </a:r>
            <a:r>
              <a:rPr lang="en-US" sz="6399" dirty="0">
                <a:solidFill>
                  <a:srgbClr val="B25D3E"/>
                </a:solidFill>
                <a:latin typeface="Brixton Sans"/>
                <a:ea typeface="Brixton Sans"/>
                <a:cs typeface="Brixton Sans"/>
                <a:sym typeface="Brixton Sans"/>
              </a:rPr>
              <a:t> : </a:t>
            </a:r>
            <a:r>
              <a:rPr lang="en-US" sz="6399" dirty="0" err="1">
                <a:solidFill>
                  <a:srgbClr val="FF3131"/>
                </a:solidFill>
                <a:latin typeface="Brixton Sans"/>
                <a:ea typeface="Brixton Sans"/>
                <a:cs typeface="Brixton Sans"/>
                <a:sym typeface="Brixton Sans"/>
              </a:rPr>
              <a:t>Tràng</a:t>
            </a:r>
            <a:r>
              <a:rPr lang="en-US" sz="6399" dirty="0">
                <a:solidFill>
                  <a:srgbClr val="FF3131"/>
                </a:solidFill>
                <a:latin typeface="Brixton Sans"/>
                <a:ea typeface="Brixton Sans"/>
                <a:cs typeface="Brixton Sans"/>
                <a:sym typeface="Brixton Sans"/>
              </a:rPr>
              <a:t> </a:t>
            </a:r>
            <a:r>
              <a:rPr lang="en-US" sz="6399" dirty="0" err="1">
                <a:solidFill>
                  <a:srgbClr val="FF3131"/>
                </a:solidFill>
                <a:latin typeface="Brixton Sans"/>
                <a:ea typeface="Brixton Sans"/>
                <a:cs typeface="Brixton Sans"/>
                <a:sym typeface="Brixton Sans"/>
              </a:rPr>
              <a:t>giang</a:t>
            </a:r>
            <a:endParaRPr lang="en-US" sz="6399" dirty="0">
              <a:solidFill>
                <a:srgbClr val="FF3131"/>
              </a:solidFill>
              <a:latin typeface="Brixton Sans"/>
              <a:ea typeface="Brixton Sans"/>
              <a:cs typeface="Brixton Sans"/>
              <a:sym typeface="Brixton Sans"/>
            </a:endParaRPr>
          </a:p>
        </p:txBody>
      </p:sp>
      <p:sp>
        <p:nvSpPr>
          <p:cNvPr id="4" name="TextBox 4"/>
          <p:cNvSpPr txBox="1"/>
          <p:nvPr/>
        </p:nvSpPr>
        <p:spPr>
          <a:xfrm>
            <a:off x="388128" y="5483053"/>
            <a:ext cx="7219100" cy="762000"/>
          </a:xfrm>
          <a:prstGeom prst="rect">
            <a:avLst/>
          </a:prstGeom>
        </p:spPr>
        <p:txBody>
          <a:bodyPr lIns="0" tIns="0" rIns="0" bIns="0" rtlCol="0" anchor="t">
            <a:spAutoFit/>
          </a:bodyPr>
          <a:lstStyle/>
          <a:p>
            <a:pPr marL="971550" lvl="1" indent="-485775" algn="l">
              <a:lnSpc>
                <a:spcPts val="6299"/>
              </a:lnSpc>
              <a:buFont typeface="Arial"/>
              <a:buChar char="•"/>
            </a:pPr>
            <a:r>
              <a:rPr lang="en-US" sz="4500" b="1" dirty="0" err="1">
                <a:solidFill>
                  <a:srgbClr val="34A300"/>
                </a:solidFill>
                <a:latin typeface="Canva Sans Bold"/>
                <a:ea typeface="Canva Sans Bold"/>
                <a:cs typeface="Canva Sans Bold"/>
                <a:sym typeface="Canva Sans Bold"/>
              </a:rPr>
              <a:t>Nội</a:t>
            </a:r>
            <a:r>
              <a:rPr lang="en-US" sz="4500" b="1" dirty="0">
                <a:solidFill>
                  <a:srgbClr val="34A300"/>
                </a:solidFill>
                <a:latin typeface="Canva Sans Bold"/>
                <a:ea typeface="Canva Sans Bold"/>
                <a:cs typeface="Canva Sans Bold"/>
                <a:sym typeface="Canva Sans Bold"/>
              </a:rPr>
              <a:t> dung </a:t>
            </a:r>
            <a:r>
              <a:rPr lang="en-US" sz="4500" b="1" dirty="0" err="1">
                <a:solidFill>
                  <a:srgbClr val="34A300"/>
                </a:solidFill>
                <a:latin typeface="Canva Sans Bold"/>
                <a:ea typeface="Canva Sans Bold"/>
                <a:cs typeface="Canva Sans Bold"/>
                <a:sym typeface="Canva Sans Bold"/>
              </a:rPr>
              <a:t>chính</a:t>
            </a:r>
            <a:r>
              <a:rPr lang="en-US" sz="4500" b="1" dirty="0">
                <a:solidFill>
                  <a:srgbClr val="34A300"/>
                </a:solidFill>
                <a:latin typeface="Canva Sans Bold"/>
                <a:ea typeface="Canva Sans Bold"/>
                <a:cs typeface="Canva Sans Bold"/>
                <a:sym typeface="Canva Sans Bold"/>
              </a:rPr>
              <a:t>:</a:t>
            </a:r>
          </a:p>
        </p:txBody>
      </p:sp>
      <p:sp>
        <p:nvSpPr>
          <p:cNvPr id="5" name="TextBox 5"/>
          <p:cNvSpPr txBox="1"/>
          <p:nvPr/>
        </p:nvSpPr>
        <p:spPr>
          <a:xfrm>
            <a:off x="1444336" y="6315218"/>
            <a:ext cx="15399327" cy="3098165"/>
          </a:xfrm>
          <a:prstGeom prst="rect">
            <a:avLst/>
          </a:prstGeom>
        </p:spPr>
        <p:txBody>
          <a:bodyPr lIns="0" tIns="0" rIns="0" bIns="0" rtlCol="0" anchor="t">
            <a:spAutoFit/>
          </a:bodyPr>
          <a:lstStyle/>
          <a:p>
            <a:pPr algn="l">
              <a:lnSpc>
                <a:spcPts val="6160"/>
              </a:lnSpc>
            </a:pP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Bài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thơ</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thể</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hiện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nỗi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cô</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đơn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nỗi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buồn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sâu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lắng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của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cái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tôi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sĩ</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trước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thiên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nhiên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rộng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lớn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quạnh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hiu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đồng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thời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ẩn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chứa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nỗi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nhớ</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quê</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hương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đất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nước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một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cách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thầm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kín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mà</a:t>
            </a:r>
            <a:r>
              <a:rPr lang="en-US" sz="4400" dirty="0">
                <a:solidFill>
                  <a:srgbClr val="000000"/>
                </a:solidFill>
                <a:latin typeface="Canva Sans"/>
                <a:ea typeface="Canva Sans"/>
                <a:cs typeface="Canva Sans"/>
                <a:sym typeface="Canva Sans"/>
              </a:rPr>
              <a:t> da </a:t>
            </a:r>
            <a:r>
              <a:rPr lang="en-US" sz="4400" dirty="0" err="1">
                <a:solidFill>
                  <a:srgbClr val="000000"/>
                </a:solidFill>
                <a:latin typeface="Canva Sans"/>
                <a:ea typeface="Canva Sans"/>
                <a:cs typeface="Canva Sans"/>
                <a:sym typeface="Canva Sans"/>
              </a:rPr>
              <a:t>diết</a:t>
            </a:r>
            <a:r>
              <a:rPr lang="en-US" sz="4400" dirty="0">
                <a:solidFill>
                  <a:srgbClr val="000000"/>
                </a:solidFill>
                <a:latin typeface="Canva Sans"/>
                <a:ea typeface="Canva Sans"/>
                <a:cs typeface="Canva Sans"/>
                <a:sym typeface="Canva Sans"/>
              </a:rPr>
              <a:t>.</a:t>
            </a:r>
          </a:p>
        </p:txBody>
      </p:sp>
      <p:grpSp>
        <p:nvGrpSpPr>
          <p:cNvPr id="6" name="Group 6"/>
          <p:cNvGrpSpPr/>
          <p:nvPr/>
        </p:nvGrpSpPr>
        <p:grpSpPr>
          <a:xfrm>
            <a:off x="230843" y="1685357"/>
            <a:ext cx="11798868" cy="3885947"/>
            <a:chOff x="0" y="-76200"/>
            <a:chExt cx="15731824" cy="5181262"/>
          </a:xfrm>
        </p:grpSpPr>
        <p:sp>
          <p:nvSpPr>
            <p:cNvPr id="7" name="TextBox 7"/>
            <p:cNvSpPr txBox="1"/>
            <p:nvPr/>
          </p:nvSpPr>
          <p:spPr>
            <a:xfrm>
              <a:off x="0" y="-76200"/>
              <a:ext cx="10234497" cy="990600"/>
            </a:xfrm>
            <a:prstGeom prst="rect">
              <a:avLst/>
            </a:prstGeom>
          </p:spPr>
          <p:txBody>
            <a:bodyPr lIns="0" tIns="0" rIns="0" bIns="0" rtlCol="0" anchor="t">
              <a:spAutoFit/>
            </a:bodyPr>
            <a:lstStyle/>
            <a:p>
              <a:pPr marL="971550" lvl="1" indent="-485775" algn="l">
                <a:lnSpc>
                  <a:spcPts val="6299"/>
                </a:lnSpc>
                <a:buFont typeface="Arial"/>
                <a:buChar char="•"/>
              </a:pPr>
              <a:r>
                <a:rPr lang="en-US" sz="4500" b="1" dirty="0" err="1">
                  <a:solidFill>
                    <a:srgbClr val="438E20"/>
                  </a:solidFill>
                  <a:latin typeface="Canva Sans Bold"/>
                  <a:ea typeface="Canva Sans Bold"/>
                  <a:cs typeface="Canva Sans Bold"/>
                  <a:sym typeface="Canva Sans Bold"/>
                </a:rPr>
                <a:t>Bố</a:t>
              </a:r>
              <a:r>
                <a:rPr lang="en-US" sz="4500" b="1" dirty="0">
                  <a:solidFill>
                    <a:srgbClr val="438E20"/>
                  </a:solidFill>
                  <a:latin typeface="Canva Sans Bold"/>
                  <a:ea typeface="Canva Sans Bold"/>
                  <a:cs typeface="Canva Sans Bold"/>
                  <a:sym typeface="Canva Sans Bold"/>
                </a:rPr>
                <a:t> </a:t>
              </a:r>
              <a:r>
                <a:rPr lang="en-US" sz="4500" b="1" dirty="0" err="1">
                  <a:solidFill>
                    <a:srgbClr val="438E20"/>
                  </a:solidFill>
                  <a:latin typeface="Canva Sans Bold"/>
                  <a:ea typeface="Canva Sans Bold"/>
                  <a:cs typeface="Canva Sans Bold"/>
                  <a:sym typeface="Canva Sans Bold"/>
                </a:rPr>
                <a:t>cục</a:t>
              </a:r>
              <a:r>
                <a:rPr lang="en-US" sz="4500" b="1" dirty="0">
                  <a:solidFill>
                    <a:srgbClr val="438E20"/>
                  </a:solidFill>
                  <a:latin typeface="Canva Sans Bold"/>
                  <a:ea typeface="Canva Sans Bold"/>
                  <a:cs typeface="Canva Sans Bold"/>
                  <a:sym typeface="Canva Sans Bold"/>
                </a:rPr>
                <a:t>: </a:t>
              </a:r>
              <a:r>
                <a:rPr lang="en-US" sz="4500" dirty="0" err="1">
                  <a:solidFill>
                    <a:srgbClr val="0E350A"/>
                  </a:solidFill>
                  <a:latin typeface="Canva Sans"/>
                  <a:ea typeface="Canva Sans"/>
                  <a:cs typeface="Canva Sans"/>
                  <a:sym typeface="Canva Sans"/>
                </a:rPr>
                <a:t>gồm</a:t>
              </a:r>
              <a:r>
                <a:rPr lang="en-US" sz="4500" dirty="0">
                  <a:solidFill>
                    <a:srgbClr val="0E350A"/>
                  </a:solidFill>
                  <a:latin typeface="Canva Sans"/>
                  <a:ea typeface="Canva Sans"/>
                  <a:cs typeface="Canva Sans"/>
                  <a:sym typeface="Canva Sans"/>
                </a:rPr>
                <a:t> 2 </a:t>
              </a:r>
              <a:r>
                <a:rPr lang="en-US" sz="4500" dirty="0" err="1">
                  <a:solidFill>
                    <a:srgbClr val="0E350A"/>
                  </a:solidFill>
                  <a:latin typeface="Canva Sans"/>
                  <a:ea typeface="Canva Sans"/>
                  <a:cs typeface="Canva Sans"/>
                  <a:sym typeface="Canva Sans"/>
                </a:rPr>
                <a:t>phần</a:t>
              </a:r>
              <a:endParaRPr lang="en-US" sz="4500" dirty="0">
                <a:solidFill>
                  <a:srgbClr val="0E350A"/>
                </a:solidFill>
                <a:latin typeface="Canva Sans"/>
                <a:ea typeface="Canva Sans"/>
                <a:cs typeface="Canva Sans"/>
                <a:sym typeface="Canva Sans"/>
              </a:endParaRPr>
            </a:p>
          </p:txBody>
        </p:sp>
        <p:sp>
          <p:nvSpPr>
            <p:cNvPr id="8" name="TextBox 8"/>
            <p:cNvSpPr txBox="1"/>
            <p:nvPr/>
          </p:nvSpPr>
          <p:spPr>
            <a:xfrm>
              <a:off x="764445" y="995851"/>
              <a:ext cx="14889771" cy="2087324"/>
            </a:xfrm>
            <a:prstGeom prst="rect">
              <a:avLst/>
            </a:prstGeom>
          </p:spPr>
          <p:txBody>
            <a:bodyPr wrap="square" lIns="0" tIns="0" rIns="0" bIns="0" rtlCol="0" anchor="t">
              <a:spAutoFit/>
            </a:bodyPr>
            <a:lstStyle/>
            <a:p>
              <a:pPr algn="l">
                <a:lnSpc>
                  <a:spcPts val="6299"/>
                </a:lnSpc>
                <a:spcBef>
                  <a:spcPct val="0"/>
                </a:spcBef>
              </a:pPr>
              <a:r>
                <a:rPr lang="en-US" sz="4500" dirty="0">
                  <a:solidFill>
                    <a:srgbClr val="000000"/>
                  </a:solidFill>
                  <a:latin typeface="Canva Sans"/>
                  <a:ea typeface="Canva Sans"/>
                  <a:cs typeface="Canva Sans"/>
                  <a:sym typeface="Canva Sans"/>
                </a:rPr>
                <a:t>- </a:t>
              </a:r>
              <a:r>
                <a:rPr lang="en-US" sz="4500" b="1" dirty="0" err="1">
                  <a:solidFill>
                    <a:srgbClr val="000000"/>
                  </a:solidFill>
                  <a:latin typeface="Canva Sans Bold"/>
                  <a:ea typeface="Canva Sans Bold"/>
                  <a:cs typeface="Canva Sans Bold"/>
                  <a:sym typeface="Canva Sans Bold"/>
                </a:rPr>
                <a:t>Phần</a:t>
              </a:r>
              <a:r>
                <a:rPr lang="en-US" sz="4500" b="1" dirty="0">
                  <a:solidFill>
                    <a:srgbClr val="000000"/>
                  </a:solidFill>
                  <a:latin typeface="Canva Sans Bold"/>
                  <a:ea typeface="Canva Sans Bold"/>
                  <a:cs typeface="Canva Sans Bold"/>
                  <a:sym typeface="Canva Sans Bold"/>
                </a:rPr>
                <a:t> 1 </a:t>
              </a:r>
              <a:r>
                <a:rPr lang="en-US" sz="4500" dirty="0">
                  <a:solidFill>
                    <a:srgbClr val="000000"/>
                  </a:solidFill>
                  <a:latin typeface="Canva Sans"/>
                  <a:ea typeface="Canva Sans"/>
                  <a:cs typeface="Canva Sans"/>
                  <a:sym typeface="Canva Sans"/>
                </a:rPr>
                <a:t>(Hai </a:t>
              </a:r>
              <a:r>
                <a:rPr lang="en-US" sz="4500" dirty="0" err="1">
                  <a:solidFill>
                    <a:srgbClr val="000000"/>
                  </a:solidFill>
                  <a:latin typeface="Canva Sans"/>
                  <a:ea typeface="Canva Sans"/>
                  <a:cs typeface="Canva Sans"/>
                  <a:sym typeface="Canva Sans"/>
                </a:rPr>
                <a:t>khổ</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thơ</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đầu</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Bức</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tranh</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thiên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nhiên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và</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tâm</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trạng</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của</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nhà</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thơ</a:t>
              </a:r>
              <a:r>
                <a:rPr lang="en-US" sz="4500" dirty="0">
                  <a:solidFill>
                    <a:srgbClr val="000000"/>
                  </a:solidFill>
                  <a:latin typeface="Canva Sans"/>
                  <a:ea typeface="Canva Sans"/>
                  <a:cs typeface="Canva Sans"/>
                  <a:sym typeface="Canva Sans"/>
                </a:rPr>
                <a:t>.</a:t>
              </a:r>
            </a:p>
          </p:txBody>
        </p:sp>
        <p:sp>
          <p:nvSpPr>
            <p:cNvPr id="9" name="TextBox 9"/>
            <p:cNvSpPr txBox="1"/>
            <p:nvPr/>
          </p:nvSpPr>
          <p:spPr>
            <a:xfrm>
              <a:off x="754251" y="3017738"/>
              <a:ext cx="14977573" cy="2087324"/>
            </a:xfrm>
            <a:prstGeom prst="rect">
              <a:avLst/>
            </a:prstGeom>
          </p:spPr>
          <p:txBody>
            <a:bodyPr lIns="0" tIns="0" rIns="0" bIns="0" rtlCol="0" anchor="t">
              <a:spAutoFit/>
            </a:bodyPr>
            <a:lstStyle/>
            <a:p>
              <a:pPr algn="l">
                <a:lnSpc>
                  <a:spcPts val="6299"/>
                </a:lnSpc>
                <a:spcBef>
                  <a:spcPct val="0"/>
                </a:spcBef>
              </a:pPr>
              <a:r>
                <a:rPr lang="en-US" sz="4500" dirty="0">
                  <a:solidFill>
                    <a:srgbClr val="000000"/>
                  </a:solidFill>
                  <a:latin typeface="Canva Sans"/>
                  <a:ea typeface="Canva Sans"/>
                  <a:cs typeface="Canva Sans"/>
                  <a:sym typeface="Canva Sans"/>
                </a:rPr>
                <a:t>- </a:t>
              </a:r>
              <a:r>
                <a:rPr lang="en-US" sz="4500" b="1" dirty="0" err="1">
                  <a:solidFill>
                    <a:srgbClr val="000000"/>
                  </a:solidFill>
                  <a:latin typeface="Canva Sans Bold"/>
                  <a:ea typeface="Canva Sans Bold"/>
                  <a:cs typeface="Canva Sans Bold"/>
                  <a:sym typeface="Canva Sans Bold"/>
                </a:rPr>
                <a:t>Phần</a:t>
              </a:r>
              <a:r>
                <a:rPr lang="en-US" sz="4500" b="1" dirty="0">
                  <a:solidFill>
                    <a:srgbClr val="000000"/>
                  </a:solidFill>
                  <a:latin typeface="Canva Sans Bold"/>
                  <a:ea typeface="Canva Sans Bold"/>
                  <a:cs typeface="Canva Sans Bold"/>
                  <a:sym typeface="Canva Sans Bold"/>
                </a:rPr>
                <a:t> 2</a:t>
              </a:r>
              <a:r>
                <a:rPr lang="en-US" sz="4500" dirty="0">
                  <a:solidFill>
                    <a:srgbClr val="000000"/>
                  </a:solidFill>
                  <a:latin typeface="Canva Sans"/>
                  <a:ea typeface="Canva Sans"/>
                  <a:cs typeface="Canva Sans"/>
                  <a:sym typeface="Canva Sans"/>
                </a:rPr>
                <a:t> (Hai </a:t>
              </a:r>
              <a:r>
                <a:rPr lang="en-US" sz="4500" dirty="0" err="1">
                  <a:solidFill>
                    <a:srgbClr val="000000"/>
                  </a:solidFill>
                  <a:latin typeface="Canva Sans"/>
                  <a:ea typeface="Canva Sans"/>
                  <a:cs typeface="Canva Sans"/>
                  <a:sym typeface="Canva Sans"/>
                </a:rPr>
                <a:t>khổ</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thơ</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cuối</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Tình</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yêu</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quê</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hương</a:t>
              </a:r>
              <a:r>
                <a:rPr lang="en-US" sz="4500" dirty="0">
                  <a:solidFill>
                    <a:srgbClr val="000000"/>
                  </a:solidFill>
                  <a:latin typeface="Canva Sans"/>
                  <a:ea typeface="Canva Sans"/>
                  <a:cs typeface="Canva Sans"/>
                  <a:sym typeface="Canva Sans"/>
                </a:rPr>
                <a:t>, </a:t>
              </a:r>
              <a:r>
                <a:rPr lang="vi-VN" sz="4500" dirty="0">
                  <a:solidFill>
                    <a:srgbClr val="000000"/>
                  </a:solidFill>
                  <a:latin typeface="Canva Sans"/>
                  <a:ea typeface="Canva Sans"/>
                  <a:cs typeface="Canva Sans"/>
                  <a:sym typeface="Canva Sans"/>
                </a:rPr>
                <a:t>đất</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nước</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thầm</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kín</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sâu</a:t>
              </a:r>
              <a:r>
                <a:rPr lang="en-US" sz="4500" dirty="0">
                  <a:solidFill>
                    <a:srgbClr val="000000"/>
                  </a:solidFill>
                  <a:latin typeface="Canva Sans"/>
                  <a:ea typeface="Canva Sans"/>
                  <a:cs typeface="Canva Sans"/>
                  <a:sym typeface="Canva Sans"/>
                </a:rPr>
                <a:t> </a:t>
              </a:r>
              <a:r>
                <a:rPr lang="en-US" sz="4500" dirty="0" err="1">
                  <a:solidFill>
                    <a:srgbClr val="000000"/>
                  </a:solidFill>
                  <a:latin typeface="Canva Sans"/>
                  <a:ea typeface="Canva Sans"/>
                  <a:cs typeface="Canva Sans"/>
                  <a:sym typeface="Canva Sans"/>
                </a:rPr>
                <a:t>sắc</a:t>
              </a:r>
              <a:endParaRPr lang="en-US" sz="4500" dirty="0">
                <a:solidFill>
                  <a:srgbClr val="000000"/>
                </a:solidFill>
                <a:latin typeface="Canva Sans"/>
                <a:ea typeface="Canva Sans"/>
                <a:cs typeface="Canva Sans"/>
                <a:sym typeface="Canva Sans"/>
              </a:endParaRPr>
            </a:p>
          </p:txBody>
        </p:sp>
      </p:grpSp>
      <p:sp>
        <p:nvSpPr>
          <p:cNvPr id="10" name="Freeform 2">
            <a:extLst>
              <a:ext uri="{FF2B5EF4-FFF2-40B4-BE49-F238E27FC236}">
                <a16:creationId xmlns:a16="http://schemas.microsoft.com/office/drawing/2014/main" id="{4EE5E702-F133-4A74-CA2E-47F3AA25EC72}"/>
              </a:ext>
            </a:extLst>
          </p:cNvPr>
          <p:cNvSpPr/>
          <p:nvPr/>
        </p:nvSpPr>
        <p:spPr>
          <a:xfrm>
            <a:off x="11813160" y="1028700"/>
            <a:ext cx="5865240" cy="3667096"/>
          </a:xfrm>
          <a:custGeom>
            <a:avLst/>
            <a:gdLst/>
            <a:ahLst/>
            <a:cxnLst/>
            <a:rect l="l" t="t" r="r" b="b"/>
            <a:pathLst>
              <a:path w="5865240" h="3667096">
                <a:moveTo>
                  <a:pt x="0" y="0"/>
                </a:moveTo>
                <a:lnTo>
                  <a:pt x="5865240" y="0"/>
                </a:lnTo>
                <a:lnTo>
                  <a:pt x="5865240" y="3667096"/>
                </a:lnTo>
                <a:lnTo>
                  <a:pt x="0" y="3667096"/>
                </a:lnTo>
                <a:lnTo>
                  <a:pt x="0" y="0"/>
                </a:lnTo>
                <a:close/>
              </a:path>
            </a:pathLst>
          </a:custGeom>
          <a:blipFill>
            <a:blip r:embed="rId2"/>
            <a:stretch>
              <a:fillRect/>
            </a:stretch>
          </a:blip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11770852" y="1028700"/>
            <a:ext cx="5865240" cy="3667096"/>
          </a:xfrm>
          <a:custGeom>
            <a:avLst/>
            <a:gdLst/>
            <a:ahLst/>
            <a:cxnLst/>
            <a:rect l="l" t="t" r="r" b="b"/>
            <a:pathLst>
              <a:path w="5865240" h="3667096">
                <a:moveTo>
                  <a:pt x="0" y="0"/>
                </a:moveTo>
                <a:lnTo>
                  <a:pt x="5865240" y="0"/>
                </a:lnTo>
                <a:lnTo>
                  <a:pt x="5865240" y="3667096"/>
                </a:lnTo>
                <a:lnTo>
                  <a:pt x="0" y="3667096"/>
                </a:lnTo>
                <a:lnTo>
                  <a:pt x="0" y="0"/>
                </a:lnTo>
                <a:close/>
              </a:path>
            </a:pathLst>
          </a:custGeom>
          <a:blipFill>
            <a:blip r:embed="rId2"/>
            <a:stretch>
              <a:fillRect/>
            </a:stretch>
          </a:blipFill>
        </p:spPr>
      </p:sp>
      <p:sp>
        <p:nvSpPr>
          <p:cNvPr id="3" name="TextBox 3"/>
          <p:cNvSpPr txBox="1"/>
          <p:nvPr/>
        </p:nvSpPr>
        <p:spPr>
          <a:xfrm>
            <a:off x="388128" y="122059"/>
            <a:ext cx="10652687" cy="1113725"/>
          </a:xfrm>
          <a:prstGeom prst="rect">
            <a:avLst/>
          </a:prstGeom>
        </p:spPr>
        <p:txBody>
          <a:bodyPr lIns="0" tIns="0" rIns="0" bIns="0" rtlCol="0" anchor="t">
            <a:spAutoFit/>
          </a:bodyPr>
          <a:lstStyle/>
          <a:p>
            <a:pPr algn="l">
              <a:lnSpc>
                <a:spcPts val="8959"/>
              </a:lnSpc>
              <a:spcBef>
                <a:spcPct val="0"/>
              </a:spcBef>
            </a:pPr>
            <a:r>
              <a:rPr lang="en-US" sz="6399" dirty="0">
                <a:solidFill>
                  <a:srgbClr val="B25D3E"/>
                </a:solidFill>
                <a:latin typeface="Brixton Sans"/>
                <a:ea typeface="Brixton Sans"/>
                <a:cs typeface="Brixton Sans"/>
                <a:sym typeface="Brixton Sans"/>
              </a:rPr>
              <a:t>2.Tác </a:t>
            </a:r>
            <a:r>
              <a:rPr lang="en-US" sz="6399" dirty="0" err="1">
                <a:solidFill>
                  <a:srgbClr val="B25D3E"/>
                </a:solidFill>
                <a:latin typeface="Brixton Sans"/>
                <a:ea typeface="Brixton Sans"/>
                <a:cs typeface="Brixton Sans"/>
                <a:sym typeface="Brixton Sans"/>
              </a:rPr>
              <a:t>phẩm</a:t>
            </a:r>
            <a:r>
              <a:rPr lang="en-US" sz="6399" dirty="0">
                <a:solidFill>
                  <a:srgbClr val="B25D3E"/>
                </a:solidFill>
                <a:latin typeface="Brixton Sans"/>
                <a:ea typeface="Brixton Sans"/>
                <a:cs typeface="Brixton Sans"/>
                <a:sym typeface="Brixton Sans"/>
              </a:rPr>
              <a:t> : </a:t>
            </a:r>
            <a:r>
              <a:rPr lang="en-US" sz="6399" dirty="0" err="1">
                <a:solidFill>
                  <a:srgbClr val="FF3131"/>
                </a:solidFill>
                <a:latin typeface="Brixton Sans"/>
                <a:ea typeface="Brixton Sans"/>
                <a:cs typeface="Brixton Sans"/>
                <a:sym typeface="Brixton Sans"/>
              </a:rPr>
              <a:t>Tràng</a:t>
            </a:r>
            <a:r>
              <a:rPr lang="en-US" sz="6399" dirty="0">
                <a:solidFill>
                  <a:srgbClr val="FF3131"/>
                </a:solidFill>
                <a:latin typeface="Brixton Sans"/>
                <a:ea typeface="Brixton Sans"/>
                <a:cs typeface="Brixton Sans"/>
                <a:sym typeface="Brixton Sans"/>
              </a:rPr>
              <a:t> </a:t>
            </a:r>
            <a:r>
              <a:rPr lang="en-US" sz="6399" dirty="0" err="1">
                <a:solidFill>
                  <a:srgbClr val="FF3131"/>
                </a:solidFill>
                <a:latin typeface="Brixton Sans"/>
                <a:ea typeface="Brixton Sans"/>
                <a:cs typeface="Brixton Sans"/>
                <a:sym typeface="Brixton Sans"/>
              </a:rPr>
              <a:t>giang</a:t>
            </a:r>
            <a:endParaRPr lang="en-US" sz="6399" dirty="0">
              <a:solidFill>
                <a:srgbClr val="FF3131"/>
              </a:solidFill>
              <a:latin typeface="Brixton Sans"/>
              <a:ea typeface="Brixton Sans"/>
              <a:cs typeface="Brixton Sans"/>
              <a:sym typeface="Brixton Sans"/>
            </a:endParaRPr>
          </a:p>
        </p:txBody>
      </p:sp>
      <p:sp>
        <p:nvSpPr>
          <p:cNvPr id="4" name="TextBox 4"/>
          <p:cNvSpPr txBox="1"/>
          <p:nvPr/>
        </p:nvSpPr>
        <p:spPr>
          <a:xfrm>
            <a:off x="388128" y="1159584"/>
            <a:ext cx="3105944" cy="762000"/>
          </a:xfrm>
          <a:prstGeom prst="rect">
            <a:avLst/>
          </a:prstGeom>
        </p:spPr>
        <p:txBody>
          <a:bodyPr lIns="0" tIns="0" rIns="0" bIns="0" rtlCol="0" anchor="t">
            <a:spAutoFit/>
          </a:bodyPr>
          <a:lstStyle/>
          <a:p>
            <a:pPr marL="971550" lvl="1" indent="-485775" algn="ctr">
              <a:lnSpc>
                <a:spcPts val="6299"/>
              </a:lnSpc>
              <a:buFont typeface="Arial"/>
              <a:buChar char="•"/>
            </a:pPr>
            <a:r>
              <a:rPr lang="en-US" sz="4500" b="1" dirty="0" err="1">
                <a:solidFill>
                  <a:srgbClr val="34A300"/>
                </a:solidFill>
                <a:latin typeface="Canva Sans Bold"/>
                <a:ea typeface="Canva Sans Bold"/>
                <a:cs typeface="Canva Sans Bold"/>
                <a:sym typeface="Canva Sans Bold"/>
              </a:rPr>
              <a:t>Chủ</a:t>
            </a:r>
            <a:r>
              <a:rPr lang="en-US" sz="4500" b="1" dirty="0">
                <a:solidFill>
                  <a:srgbClr val="34A300"/>
                </a:solidFill>
                <a:latin typeface="Canva Sans Bold"/>
                <a:ea typeface="Canva Sans Bold"/>
                <a:cs typeface="Canva Sans Bold"/>
                <a:sym typeface="Canva Sans Bold"/>
              </a:rPr>
              <a:t> </a:t>
            </a:r>
            <a:r>
              <a:rPr lang="en-US" sz="4500" b="1" dirty="0" err="1">
                <a:solidFill>
                  <a:srgbClr val="34A300"/>
                </a:solidFill>
                <a:latin typeface="Canva Sans Bold"/>
                <a:ea typeface="Canva Sans Bold"/>
                <a:cs typeface="Canva Sans Bold"/>
                <a:sym typeface="Canva Sans Bold"/>
              </a:rPr>
              <a:t>đề</a:t>
            </a:r>
            <a:r>
              <a:rPr lang="en-US" sz="4500" b="1" dirty="0">
                <a:solidFill>
                  <a:srgbClr val="34A300"/>
                </a:solidFill>
                <a:latin typeface="Canva Sans Bold"/>
                <a:ea typeface="Canva Sans Bold"/>
                <a:cs typeface="Canva Sans Bold"/>
                <a:sym typeface="Canva Sans Bold"/>
              </a:rPr>
              <a:t>:</a:t>
            </a:r>
          </a:p>
        </p:txBody>
      </p:sp>
      <p:sp>
        <p:nvSpPr>
          <p:cNvPr id="5" name="TextBox 5"/>
          <p:cNvSpPr txBox="1"/>
          <p:nvPr/>
        </p:nvSpPr>
        <p:spPr>
          <a:xfrm>
            <a:off x="1028700" y="1835859"/>
            <a:ext cx="10259931" cy="3924921"/>
          </a:xfrm>
          <a:prstGeom prst="rect">
            <a:avLst/>
          </a:prstGeom>
        </p:spPr>
        <p:txBody>
          <a:bodyPr lIns="0" tIns="0" rIns="0" bIns="0" rtlCol="0" anchor="t">
            <a:spAutoFit/>
          </a:bodyPr>
          <a:lstStyle/>
          <a:p>
            <a:pPr algn="l">
              <a:lnSpc>
                <a:spcPts val="6160"/>
              </a:lnSpc>
            </a:pPr>
            <a:r>
              <a:rPr lang="en-US" sz="4400" dirty="0" err="1">
                <a:solidFill>
                  <a:srgbClr val="000000"/>
                </a:solidFill>
                <a:latin typeface="Canva Sans"/>
                <a:ea typeface="Canva Sans"/>
                <a:cs typeface="Canva Sans"/>
                <a:sym typeface="Canva Sans"/>
              </a:rPr>
              <a:t>Bài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thơ</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xuyên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suốt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là</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khung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cảnh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hùng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vĩ</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thơ</a:t>
            </a:r>
            <a:r>
              <a:rPr lang="en-US" sz="4400" dirty="0">
                <a:solidFill>
                  <a:srgbClr val="000000"/>
                </a:solidFill>
                <a:latin typeface="Canva Sans"/>
                <a:ea typeface="Canva Sans"/>
                <a:cs typeface="Canva Sans"/>
                <a:sym typeface="Canva Sans"/>
              </a:rPr>
              <a:t>, qua </a:t>
            </a:r>
            <a:r>
              <a:rPr lang="en-US" sz="4400" dirty="0" err="1">
                <a:solidFill>
                  <a:srgbClr val="000000"/>
                </a:solidFill>
                <a:latin typeface="Canva Sans"/>
                <a:ea typeface="Canva Sans"/>
                <a:cs typeface="Canva Sans"/>
                <a:sym typeface="Canva Sans"/>
              </a:rPr>
              <a:t>đó</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tác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giả</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bày</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tỏ</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lòng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yêu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thiên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nhiên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đất</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nước</a:t>
            </a:r>
            <a:r>
              <a:rPr lang="en-US" sz="4400" dirty="0">
                <a:solidFill>
                  <a:srgbClr val="000000"/>
                </a:solidFill>
                <a:latin typeface="Canva Sans"/>
                <a:ea typeface="Canva Sans"/>
                <a:cs typeface="Canva Sans"/>
                <a:sym typeface="Canva Sans"/>
              </a:rPr>
              <a:t> qua </a:t>
            </a:r>
            <a:r>
              <a:rPr lang="en-US" sz="4400" dirty="0" err="1">
                <a:solidFill>
                  <a:srgbClr val="000000"/>
                </a:solidFill>
                <a:latin typeface="Canva Sans"/>
                <a:ea typeface="Canva Sans"/>
                <a:cs typeface="Canva Sans"/>
                <a:sym typeface="Canva Sans"/>
              </a:rPr>
              <a:t>câu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từ</a:t>
            </a:r>
            <a:r>
              <a:rPr lang="en-US" sz="4400" dirty="0">
                <a:solidFill>
                  <a:srgbClr val="000000"/>
                </a:solidFill>
                <a:latin typeface="Canva Sans"/>
                <a:ea typeface="Canva Sans"/>
                <a:cs typeface="Canva Sans"/>
                <a:sym typeface="Canva Sans"/>
              </a:rPr>
              <a:t>, </a:t>
            </a:r>
            <a:r>
              <a:rPr lang="vi-VN" sz="4400" dirty="0">
                <a:solidFill>
                  <a:srgbClr val="000000"/>
                </a:solidFill>
                <a:latin typeface="Canva Sans"/>
                <a:ea typeface="Canva Sans"/>
                <a:cs typeface="Canva Sans"/>
                <a:sym typeface="Canva Sans"/>
              </a:rPr>
              <a:t>sự</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lồng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ghép</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tinh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tế</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những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hình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ảnh</a:t>
            </a:r>
            <a:r>
              <a:rPr lang="en-US" sz="4400" dirty="0">
                <a:solidFill>
                  <a:srgbClr val="000000"/>
                </a:solidFill>
                <a:latin typeface="Canva Sans"/>
                <a:ea typeface="Canva Sans"/>
                <a:cs typeface="Canva Sans"/>
                <a:sym typeface="Canva Sans"/>
              </a:rPr>
              <a:t> qua </a:t>
            </a:r>
            <a:r>
              <a:rPr lang="en-US" sz="4400" dirty="0" err="1">
                <a:solidFill>
                  <a:srgbClr val="000000"/>
                </a:solidFill>
                <a:latin typeface="Canva Sans"/>
                <a:ea typeface="Canva Sans"/>
                <a:cs typeface="Canva Sans"/>
                <a:sym typeface="Canva Sans"/>
              </a:rPr>
              <a:t>từng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câu</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thơ</a:t>
            </a:r>
            <a:endParaRPr lang="en-US" sz="4400" dirty="0">
              <a:solidFill>
                <a:srgbClr val="000000"/>
              </a:solidFill>
              <a:latin typeface="Canva Sans"/>
              <a:ea typeface="Canva Sans"/>
              <a:cs typeface="Canva Sans"/>
              <a:sym typeface="Canva Sans"/>
            </a:endParaRPr>
          </a:p>
        </p:txBody>
      </p:sp>
      <p:sp>
        <p:nvSpPr>
          <p:cNvPr id="6" name="TextBox 6"/>
          <p:cNvSpPr txBox="1"/>
          <p:nvPr/>
        </p:nvSpPr>
        <p:spPr>
          <a:xfrm>
            <a:off x="388128" y="5881604"/>
            <a:ext cx="11080492" cy="762000"/>
          </a:xfrm>
          <a:prstGeom prst="rect">
            <a:avLst/>
          </a:prstGeom>
        </p:spPr>
        <p:txBody>
          <a:bodyPr lIns="0" tIns="0" rIns="0" bIns="0" rtlCol="0" anchor="t">
            <a:spAutoFit/>
          </a:bodyPr>
          <a:lstStyle/>
          <a:p>
            <a:pPr marL="971550" lvl="1" indent="-485775" algn="l">
              <a:lnSpc>
                <a:spcPts val="6299"/>
              </a:lnSpc>
              <a:buFont typeface="Arial"/>
              <a:buChar char="•"/>
            </a:pPr>
            <a:r>
              <a:rPr lang="en-US" sz="4500" b="1">
                <a:solidFill>
                  <a:srgbClr val="438E20"/>
                </a:solidFill>
                <a:latin typeface="Canva Sans Bold"/>
                <a:ea typeface="Canva Sans Bold"/>
                <a:cs typeface="Canva Sans Bold"/>
                <a:sym typeface="Canva Sans Bold"/>
              </a:rPr>
              <a:t>Cảm hứng chủ đạo:</a:t>
            </a:r>
          </a:p>
        </p:txBody>
      </p:sp>
      <p:sp>
        <p:nvSpPr>
          <p:cNvPr id="7" name="TextBox 7"/>
          <p:cNvSpPr txBox="1"/>
          <p:nvPr/>
        </p:nvSpPr>
        <p:spPr>
          <a:xfrm>
            <a:off x="1028700" y="6676942"/>
            <a:ext cx="16577614" cy="1536065"/>
          </a:xfrm>
          <a:prstGeom prst="rect">
            <a:avLst/>
          </a:prstGeom>
        </p:spPr>
        <p:txBody>
          <a:bodyPr lIns="0" tIns="0" rIns="0" bIns="0" rtlCol="0" anchor="t">
            <a:spAutoFit/>
          </a:bodyPr>
          <a:lstStyle/>
          <a:p>
            <a:pPr algn="l">
              <a:lnSpc>
                <a:spcPts val="6160"/>
              </a:lnSpc>
              <a:spcBef>
                <a:spcPct val="0"/>
              </a:spcBef>
            </a:pPr>
            <a:r>
              <a:rPr lang="en-US" sz="4400">
                <a:solidFill>
                  <a:srgbClr val="000000"/>
                </a:solidFill>
                <a:latin typeface="Canva Sans"/>
                <a:ea typeface="Canva Sans"/>
                <a:cs typeface="Canva Sans"/>
                <a:sym typeface="Canva Sans"/>
              </a:rPr>
              <a:t>- Nỗi buồn mênh mang, sâu lắng của con người trước thiên nhiên hùng vĩ, vũ trụ bao la.</a:t>
            </a:r>
          </a:p>
        </p:txBody>
      </p:sp>
      <p:sp>
        <p:nvSpPr>
          <p:cNvPr id="8" name="TextBox 8"/>
          <p:cNvSpPr txBox="1"/>
          <p:nvPr/>
        </p:nvSpPr>
        <p:spPr>
          <a:xfrm>
            <a:off x="1043664" y="8246344"/>
            <a:ext cx="16215636" cy="1536065"/>
          </a:xfrm>
          <a:prstGeom prst="rect">
            <a:avLst/>
          </a:prstGeom>
        </p:spPr>
        <p:txBody>
          <a:bodyPr lIns="0" tIns="0" rIns="0" bIns="0" rtlCol="0" anchor="t">
            <a:spAutoFit/>
          </a:bodyPr>
          <a:lstStyle/>
          <a:p>
            <a:pPr algn="l">
              <a:lnSpc>
                <a:spcPts val="6160"/>
              </a:lnSpc>
              <a:spcBef>
                <a:spcPct val="0"/>
              </a:spcBef>
            </a:pPr>
            <a:r>
              <a:rPr lang="en-US" sz="4400" dirty="0">
                <a:solidFill>
                  <a:srgbClr val="000000"/>
                </a:solidFill>
                <a:latin typeface="Canva Sans"/>
                <a:ea typeface="Canva Sans"/>
                <a:cs typeface="Canva Sans"/>
                <a:sym typeface="Canva Sans"/>
              </a:rPr>
              <a:t>- Tâm </a:t>
            </a:r>
            <a:r>
              <a:rPr lang="en-US" sz="4400" dirty="0" err="1">
                <a:solidFill>
                  <a:srgbClr val="000000"/>
                </a:solidFill>
                <a:latin typeface="Canva Sans"/>
                <a:ea typeface="Canva Sans"/>
                <a:cs typeface="Canva Sans"/>
                <a:sym typeface="Canva Sans"/>
              </a:rPr>
              <a:t>trạng</a:t>
            </a:r>
            <a:r>
              <a:rPr lang="en-US" sz="4400" dirty="0">
                <a:solidFill>
                  <a:srgbClr val="000000"/>
                </a:solidFill>
                <a:latin typeface="Canva Sans"/>
                <a:ea typeface="Canva Sans"/>
                <a:cs typeface="Canva Sans"/>
                <a:sym typeface="Canva Sans"/>
              </a:rPr>
              <a:t> con </a:t>
            </a:r>
            <a:r>
              <a:rPr lang="en-US" sz="4400" dirty="0" err="1">
                <a:solidFill>
                  <a:srgbClr val="000000"/>
                </a:solidFill>
                <a:latin typeface="Canva Sans"/>
                <a:ea typeface="Canva Sans"/>
                <a:cs typeface="Canva Sans"/>
                <a:sym typeface="Canva Sans"/>
              </a:rPr>
              <a:t>người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được</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thể</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hiện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bằng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phong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cách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trữ</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tình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vừa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quen</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vừa</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lạ</a:t>
            </a:r>
            <a:r>
              <a:rPr lang="en-US" sz="4400" dirty="0">
                <a:solidFill>
                  <a:srgbClr val="000000"/>
                </a:solidFill>
                <a:latin typeface="Canva Sans"/>
                <a:ea typeface="Canva Sans"/>
                <a:cs typeface="Canva Sans"/>
                <a:sym typeface="Canva Sans"/>
              </a:rPr>
              <a:t> </a:t>
            </a:r>
            <a:r>
              <a:rPr lang="vi-VN" sz="4400" dirty="0">
                <a:solidFill>
                  <a:srgbClr val="000000"/>
                </a:solidFill>
                <a:latin typeface="Canva Sans"/>
                <a:ea typeface="Canva Sans"/>
                <a:cs typeface="Canva Sans"/>
                <a:sym typeface="Canva Sans"/>
              </a:rPr>
              <a:t>cùng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những</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hình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ảnh</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gợi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cảm</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gợi</a:t>
            </a:r>
            <a:r>
              <a:rPr lang="en-US" sz="4400" dirty="0">
                <a:solidFill>
                  <a:srgbClr val="000000"/>
                </a:solidFill>
                <a:latin typeface="Canva Sans"/>
                <a:ea typeface="Canva Sans"/>
                <a:cs typeface="Canva Sans"/>
                <a:sym typeface="Canva Sans"/>
              </a:rPr>
              <a:t> </a:t>
            </a:r>
            <a:r>
              <a:rPr lang="en-US" sz="4400" dirty="0" err="1">
                <a:solidFill>
                  <a:srgbClr val="000000"/>
                </a:solidFill>
                <a:latin typeface="Canva Sans"/>
                <a:ea typeface="Canva Sans"/>
                <a:cs typeface="Canva Sans"/>
                <a:sym typeface="Canva Sans"/>
              </a:rPr>
              <a:t>hình</a:t>
            </a:r>
            <a:r>
              <a:rPr lang="en-US" sz="4400" dirty="0">
                <a:solidFill>
                  <a:srgbClr val="000000"/>
                </a:solidFill>
                <a:latin typeface="Canva Sans"/>
                <a:ea typeface="Canva Sans"/>
                <a:cs typeface="Canva Sans"/>
                <a:sym typeface="Canva Sans"/>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5"/>
        </a:solidFill>
        <a:effectLst/>
      </p:bgPr>
    </p:bg>
    <p:spTree>
      <p:nvGrpSpPr>
        <p:cNvPr id="1" name=""/>
        <p:cNvGrpSpPr/>
        <p:nvPr/>
      </p:nvGrpSpPr>
      <p:grpSpPr>
        <a:xfrm>
          <a:off x="0" y="0"/>
          <a:ext cx="0" cy="0"/>
          <a:chOff x="0" y="0"/>
          <a:chExt cx="0" cy="0"/>
        </a:xfrm>
      </p:grpSpPr>
      <p:sp>
        <p:nvSpPr>
          <p:cNvPr id="2" name="Freeform 2"/>
          <p:cNvSpPr/>
          <p:nvPr/>
        </p:nvSpPr>
        <p:spPr>
          <a:xfrm>
            <a:off x="8447162" y="9345168"/>
            <a:ext cx="11772900" cy="941832"/>
          </a:xfrm>
          <a:custGeom>
            <a:avLst/>
            <a:gdLst/>
            <a:ahLst/>
            <a:cxnLst/>
            <a:rect l="l" t="t" r="r" b="b"/>
            <a:pathLst>
              <a:path w="11772900" h="941832">
                <a:moveTo>
                  <a:pt x="0" y="0"/>
                </a:moveTo>
                <a:lnTo>
                  <a:pt x="11772900" y="0"/>
                </a:lnTo>
                <a:lnTo>
                  <a:pt x="11772900" y="941832"/>
                </a:lnTo>
                <a:lnTo>
                  <a:pt x="0" y="941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9345168"/>
            <a:ext cx="2446317" cy="941832"/>
          </a:xfrm>
          <a:custGeom>
            <a:avLst/>
            <a:gdLst/>
            <a:ahLst/>
            <a:cxnLst/>
            <a:rect l="l" t="t" r="r" b="b"/>
            <a:pathLst>
              <a:path w="2446317" h="941832">
                <a:moveTo>
                  <a:pt x="0" y="0"/>
                </a:moveTo>
                <a:lnTo>
                  <a:pt x="2446317" y="0"/>
                </a:lnTo>
                <a:lnTo>
                  <a:pt x="2446317" y="941832"/>
                </a:lnTo>
                <a:lnTo>
                  <a:pt x="0" y="941832"/>
                </a:lnTo>
                <a:lnTo>
                  <a:pt x="0" y="0"/>
                </a:lnTo>
                <a:close/>
              </a:path>
            </a:pathLst>
          </a:custGeom>
          <a:blipFill>
            <a:blip r:embed="rId4"/>
            <a:stretch>
              <a:fillRect/>
            </a:stretch>
          </a:blipFill>
        </p:spPr>
      </p:sp>
      <p:sp>
        <p:nvSpPr>
          <p:cNvPr id="4" name="Freeform 4"/>
          <p:cNvSpPr/>
          <p:nvPr/>
        </p:nvSpPr>
        <p:spPr>
          <a:xfrm>
            <a:off x="15543097" y="378391"/>
            <a:ext cx="2610705" cy="2460589"/>
          </a:xfrm>
          <a:custGeom>
            <a:avLst/>
            <a:gdLst/>
            <a:ahLst/>
            <a:cxnLst/>
            <a:rect l="l" t="t" r="r" b="b"/>
            <a:pathLst>
              <a:path w="2610705" h="2460589">
                <a:moveTo>
                  <a:pt x="0" y="0"/>
                </a:moveTo>
                <a:lnTo>
                  <a:pt x="2610705" y="0"/>
                </a:lnTo>
                <a:lnTo>
                  <a:pt x="2610705" y="2460589"/>
                </a:lnTo>
                <a:lnTo>
                  <a:pt x="0" y="2460589"/>
                </a:lnTo>
                <a:lnTo>
                  <a:pt x="0" y="0"/>
                </a:lnTo>
                <a:close/>
              </a:path>
            </a:pathLst>
          </a:custGeom>
          <a:blipFill>
            <a:blip r:embed="rId5"/>
            <a:stretch>
              <a:fillRect/>
            </a:stretch>
          </a:blipFill>
        </p:spPr>
      </p:sp>
      <p:sp>
        <p:nvSpPr>
          <p:cNvPr id="5" name="TextBox 5"/>
          <p:cNvSpPr txBox="1"/>
          <p:nvPr/>
        </p:nvSpPr>
        <p:spPr>
          <a:xfrm>
            <a:off x="294340" y="3318010"/>
            <a:ext cx="17642296" cy="2793736"/>
          </a:xfrm>
          <a:prstGeom prst="rect">
            <a:avLst/>
          </a:prstGeom>
        </p:spPr>
        <p:txBody>
          <a:bodyPr lIns="0" tIns="0" rIns="0" bIns="0" rtlCol="0" anchor="t">
            <a:spAutoFit/>
          </a:bodyPr>
          <a:lstStyle/>
          <a:p>
            <a:pPr algn="just">
              <a:lnSpc>
                <a:spcPts val="5599"/>
              </a:lnSpc>
            </a:pPr>
            <a:r>
              <a:rPr lang="en-US" sz="3999" dirty="0">
                <a:solidFill>
                  <a:srgbClr val="000000"/>
                </a:solidFill>
                <a:latin typeface="Canva Sans"/>
                <a:ea typeface="Canva Sans"/>
                <a:cs typeface="Canva Sans"/>
                <a:sym typeface="Canva Sans"/>
              </a:rPr>
              <a:t> - </a:t>
            </a:r>
            <a:r>
              <a:rPr lang="en-US" sz="3999" dirty="0" err="1">
                <a:solidFill>
                  <a:srgbClr val="000000"/>
                </a:solidFill>
                <a:latin typeface="Canva Sans"/>
                <a:ea typeface="Canva Sans"/>
                <a:cs typeface="Canva Sans"/>
                <a:sym typeface="Canva Sans"/>
              </a:rPr>
              <a:t>Tràng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Giang</a:t>
            </a:r>
            <a:r>
              <a:rPr lang="en-US" sz="3999" dirty="0">
                <a:solidFill>
                  <a:srgbClr val="000000"/>
                </a:solidFill>
                <a:latin typeface="Canva Sans"/>
                <a:ea typeface="Canva Sans"/>
                <a:cs typeface="Canva Sans"/>
                <a:sym typeface="Canva Sans"/>
              </a:rPr>
              <a:t> - </a:t>
            </a:r>
            <a:r>
              <a:rPr lang="en-US" sz="3999" dirty="0" err="1">
                <a:solidFill>
                  <a:srgbClr val="000000"/>
                </a:solidFill>
                <a:latin typeface="Canva Sans"/>
                <a:ea typeface="Canva Sans"/>
                <a:cs typeface="Canva Sans"/>
                <a:sym typeface="Canva Sans"/>
              </a:rPr>
              <a:t>âm</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từ</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Hán</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Việt</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có</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nghĩa</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là</a:t>
            </a:r>
            <a:r>
              <a:rPr lang="en-US" sz="3999" dirty="0">
                <a:solidFill>
                  <a:srgbClr val="000000"/>
                </a:solidFill>
                <a:latin typeface="Canva Sans"/>
                <a:ea typeface="Canva Sans"/>
                <a:cs typeface="Canva Sans"/>
                <a:sym typeface="Canva Sans"/>
              </a:rPr>
              <a:t> </a:t>
            </a:r>
            <a:r>
              <a:rPr lang="en-US" sz="3999" i="1" dirty="0" err="1">
                <a:solidFill>
                  <a:srgbClr val="004AAD"/>
                </a:solidFill>
                <a:latin typeface="Canva Sans Italics"/>
                <a:ea typeface="Canva Sans Italics"/>
                <a:cs typeface="Canva Sans Italics"/>
                <a:sym typeface="Canva Sans Italics"/>
              </a:rPr>
              <a:t>sông</a:t>
            </a:r>
            <a:r>
              <a:rPr lang="en-US" sz="3999" i="1" dirty="0">
                <a:solidFill>
                  <a:srgbClr val="004AAD"/>
                </a:solidFill>
                <a:latin typeface="Canva Sans Italics"/>
                <a:ea typeface="Canva Sans Italics"/>
                <a:cs typeface="Canva Sans Italics"/>
                <a:sym typeface="Canva Sans Italics"/>
              </a:rPr>
              <a:t> </a:t>
            </a:r>
            <a:r>
              <a:rPr lang="en-US" sz="3999" i="1" dirty="0" err="1">
                <a:solidFill>
                  <a:srgbClr val="004AAD"/>
                </a:solidFill>
                <a:latin typeface="Canva Sans Italics"/>
                <a:ea typeface="Canva Sans Italics"/>
                <a:cs typeface="Canva Sans Italics"/>
                <a:sym typeface="Canva Sans Italics"/>
              </a:rPr>
              <a:t>dài</a:t>
            </a:r>
            <a:endParaRPr lang="en-US" sz="3999" i="1" dirty="0">
              <a:solidFill>
                <a:srgbClr val="004AAD"/>
              </a:solidFill>
              <a:latin typeface="Canva Sans Italics"/>
              <a:ea typeface="Canva Sans Italics"/>
              <a:cs typeface="Canva Sans Italics"/>
              <a:sym typeface="Canva Sans Italics"/>
            </a:endParaRPr>
          </a:p>
          <a:p>
            <a:pPr algn="l">
              <a:lnSpc>
                <a:spcPts val="5599"/>
              </a:lnSpc>
            </a:pPr>
            <a:r>
              <a:rPr lang="en-US" sz="3999" dirty="0">
                <a:solidFill>
                  <a:srgbClr val="000000"/>
                </a:solidFill>
                <a:latin typeface="Canva Sans"/>
                <a:ea typeface="Canva Sans"/>
                <a:cs typeface="Canva Sans"/>
                <a:sym typeface="Canva Sans"/>
              </a:rPr>
              <a:t> - </a:t>
            </a:r>
            <a:r>
              <a:rPr lang="en-US" sz="3999" dirty="0" err="1">
                <a:solidFill>
                  <a:srgbClr val="000000"/>
                </a:solidFill>
                <a:latin typeface="Canva Sans"/>
                <a:ea typeface="Canva Sans"/>
                <a:cs typeface="Canva Sans"/>
                <a:sym typeface="Canva Sans"/>
              </a:rPr>
              <a:t>Trong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hai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tiếng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Tràng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Giang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có</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sự</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tiếp</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nối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vần</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ang</a:t>
            </a:r>
            <a:r>
              <a:rPr lang="en-US" sz="3999" dirty="0">
                <a:solidFill>
                  <a:srgbClr val="000000"/>
                </a:solidFill>
                <a:latin typeface="Canva Sans"/>
                <a:ea typeface="Canva Sans"/>
                <a:cs typeface="Canva Sans"/>
                <a:sym typeface="Canva Sans"/>
              </a:rPr>
              <a:t>" - </a:t>
            </a:r>
            <a:r>
              <a:rPr lang="en-US" sz="3999" dirty="0" err="1">
                <a:solidFill>
                  <a:srgbClr val="000000"/>
                </a:solidFill>
                <a:latin typeface="Canva Sans"/>
                <a:ea typeface="Canva Sans"/>
                <a:cs typeface="Canva Sans"/>
                <a:sym typeface="Canva Sans"/>
              </a:rPr>
              <a:t>văn</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mở</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tạo</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dư</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âm</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vang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xa</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gợi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về</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một</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không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gian</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sông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nước</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bao</a:t>
            </a:r>
            <a:r>
              <a:rPr lang="en-US" sz="3999" dirty="0">
                <a:solidFill>
                  <a:srgbClr val="000000"/>
                </a:solidFill>
                <a:latin typeface="Canva Sans"/>
                <a:ea typeface="Canva Sans"/>
                <a:cs typeface="Canva Sans"/>
                <a:sym typeface="Canva Sans"/>
              </a:rPr>
              <a:t> la, </a:t>
            </a:r>
            <a:r>
              <a:rPr lang="en-US" sz="3999" dirty="0" err="1">
                <a:solidFill>
                  <a:srgbClr val="000000"/>
                </a:solidFill>
                <a:latin typeface="Canva Sans"/>
                <a:ea typeface="Canva Sans"/>
                <a:cs typeface="Canva Sans"/>
                <a:sym typeface="Canva Sans"/>
              </a:rPr>
              <a:t>đồng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thời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gọi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âm</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hưởng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trầm</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buồn</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chung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trong</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cả</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bài</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thơ</a:t>
            </a:r>
            <a:r>
              <a:rPr lang="en-US" sz="3999" dirty="0">
                <a:solidFill>
                  <a:srgbClr val="000000"/>
                </a:solidFill>
                <a:latin typeface="Canva Sans"/>
                <a:ea typeface="Canva Sans"/>
                <a:cs typeface="Canva Sans"/>
                <a:sym typeface="Canva Sans"/>
              </a:rPr>
              <a:t> </a:t>
            </a:r>
            <a:r>
              <a:rPr lang="en-US" sz="3999" dirty="0" err="1">
                <a:solidFill>
                  <a:srgbClr val="000000"/>
                </a:solidFill>
                <a:latin typeface="Canva Sans"/>
                <a:ea typeface="Canva Sans"/>
                <a:cs typeface="Canva Sans"/>
                <a:sym typeface="Canva Sans"/>
              </a:rPr>
              <a:t>này</a:t>
            </a:r>
            <a:r>
              <a:rPr lang="en-US" sz="3999" dirty="0">
                <a:solidFill>
                  <a:srgbClr val="000000"/>
                </a:solidFill>
                <a:latin typeface="Canva Sans"/>
                <a:ea typeface="Canva Sans"/>
                <a:cs typeface="Canva Sans"/>
                <a:sym typeface="Canva Sans"/>
              </a:rPr>
              <a:t>.</a:t>
            </a:r>
          </a:p>
        </p:txBody>
      </p:sp>
      <p:sp>
        <p:nvSpPr>
          <p:cNvPr id="6" name="Freeform 6"/>
          <p:cNvSpPr/>
          <p:nvPr/>
        </p:nvSpPr>
        <p:spPr>
          <a:xfrm>
            <a:off x="1028700" y="7178545"/>
            <a:ext cx="2351933" cy="1478778"/>
          </a:xfrm>
          <a:custGeom>
            <a:avLst/>
            <a:gdLst/>
            <a:ahLst/>
            <a:cxnLst/>
            <a:rect l="l" t="t" r="r" b="b"/>
            <a:pathLst>
              <a:path w="2351933" h="1478778">
                <a:moveTo>
                  <a:pt x="0" y="0"/>
                </a:moveTo>
                <a:lnTo>
                  <a:pt x="2351933" y="0"/>
                </a:lnTo>
                <a:lnTo>
                  <a:pt x="2351933" y="1478778"/>
                </a:lnTo>
                <a:lnTo>
                  <a:pt x="0" y="14787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TextBox 7"/>
          <p:cNvSpPr txBox="1"/>
          <p:nvPr/>
        </p:nvSpPr>
        <p:spPr>
          <a:xfrm>
            <a:off x="-548811" y="-5729"/>
            <a:ext cx="14557128" cy="1380416"/>
          </a:xfrm>
          <a:prstGeom prst="rect">
            <a:avLst/>
          </a:prstGeom>
        </p:spPr>
        <p:txBody>
          <a:bodyPr lIns="0" tIns="0" rIns="0" bIns="0" rtlCol="0" anchor="t">
            <a:spAutoFit/>
          </a:bodyPr>
          <a:lstStyle/>
          <a:p>
            <a:pPr algn="ctr">
              <a:lnSpc>
                <a:spcPts val="12551"/>
              </a:lnSpc>
              <a:spcBef>
                <a:spcPct val="0"/>
              </a:spcBef>
            </a:pPr>
            <a:r>
              <a:rPr lang="en-US" sz="8965" b="1" dirty="0">
                <a:solidFill>
                  <a:srgbClr val="613834"/>
                </a:solidFill>
                <a:latin typeface="DejaVu Serif Bold"/>
                <a:ea typeface="DejaVu Serif Bold"/>
                <a:cs typeface="DejaVu Serif Bold"/>
                <a:sym typeface="DejaVu Serif Bold"/>
              </a:rPr>
              <a:t>II. </a:t>
            </a:r>
            <a:r>
              <a:rPr lang="en-US" sz="8965" b="1" dirty="0" err="1">
                <a:solidFill>
                  <a:srgbClr val="613834"/>
                </a:solidFill>
                <a:latin typeface="DejaVu Serif Bold"/>
                <a:ea typeface="DejaVu Serif Bold"/>
                <a:cs typeface="DejaVu Serif Bold"/>
                <a:sym typeface="DejaVu Serif Bold"/>
              </a:rPr>
              <a:t>Đọc</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hiểu</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văn</a:t>
            </a:r>
            <a:r>
              <a:rPr lang="en-US" sz="8965" b="1" dirty="0">
                <a:solidFill>
                  <a:srgbClr val="613834"/>
                </a:solidFill>
                <a:latin typeface="DejaVu Serif Bold"/>
                <a:ea typeface="DejaVu Serif Bold"/>
                <a:cs typeface="DejaVu Serif Bold"/>
                <a:sym typeface="DejaVu Serif Bold"/>
              </a:rPr>
              <a:t> </a:t>
            </a:r>
            <a:r>
              <a:rPr lang="en-US" sz="8965" b="1" dirty="0" err="1">
                <a:solidFill>
                  <a:srgbClr val="613834"/>
                </a:solidFill>
                <a:latin typeface="DejaVu Serif Bold"/>
                <a:ea typeface="DejaVu Serif Bold"/>
                <a:cs typeface="DejaVu Serif Bold"/>
                <a:sym typeface="DejaVu Serif Bold"/>
              </a:rPr>
              <a:t>bản</a:t>
            </a:r>
            <a:endParaRPr lang="en-US" sz="8965" b="1" dirty="0">
              <a:solidFill>
                <a:srgbClr val="613834"/>
              </a:solidFill>
              <a:latin typeface="DejaVu Serif Bold"/>
              <a:ea typeface="DejaVu Serif Bold"/>
              <a:cs typeface="DejaVu Serif Bold"/>
              <a:sym typeface="DejaVu Serif Bold"/>
            </a:endParaRPr>
          </a:p>
        </p:txBody>
      </p:sp>
      <p:sp>
        <p:nvSpPr>
          <p:cNvPr id="8" name="TextBox 8"/>
          <p:cNvSpPr txBox="1"/>
          <p:nvPr/>
        </p:nvSpPr>
        <p:spPr>
          <a:xfrm>
            <a:off x="0" y="1328682"/>
            <a:ext cx="11558964" cy="2104959"/>
          </a:xfrm>
          <a:prstGeom prst="rect">
            <a:avLst/>
          </a:prstGeom>
        </p:spPr>
        <p:txBody>
          <a:bodyPr lIns="0" tIns="0" rIns="0" bIns="0" rtlCol="0" anchor="t">
            <a:spAutoFit/>
          </a:bodyPr>
          <a:lstStyle/>
          <a:p>
            <a:pPr marL="1295400" lvl="1" indent="-647700" algn="l">
              <a:lnSpc>
                <a:spcPts val="8400"/>
              </a:lnSpc>
              <a:buAutoNum type="arabicPeriod"/>
            </a:pPr>
            <a:r>
              <a:rPr lang="en-US" sz="6000" b="1" dirty="0" err="1">
                <a:solidFill>
                  <a:srgbClr val="B25D3E"/>
                </a:solidFill>
                <a:latin typeface="DejaVu Serif Bold"/>
                <a:ea typeface="DejaVu Serif Bold"/>
                <a:cs typeface="DejaVu Serif Bold"/>
                <a:sym typeface="DejaVu Serif Bold"/>
              </a:rPr>
              <a:t>Nhan</a:t>
            </a:r>
            <a:r>
              <a:rPr lang="en-US" sz="6000" b="1" dirty="0">
                <a:solidFill>
                  <a:srgbClr val="B25D3E"/>
                </a:solidFill>
                <a:latin typeface="DejaVu Serif Bold"/>
                <a:ea typeface="DejaVu Serif Bold"/>
                <a:cs typeface="DejaVu Serif Bold"/>
                <a:sym typeface="DejaVu Serif Bold"/>
              </a:rPr>
              <a:t> </a:t>
            </a:r>
            <a:r>
              <a:rPr lang="en-US" sz="6000" b="1" dirty="0" err="1">
                <a:solidFill>
                  <a:srgbClr val="B25D3E"/>
                </a:solidFill>
                <a:latin typeface="DejaVu Serif Bold"/>
                <a:ea typeface="DejaVu Serif Bold"/>
                <a:cs typeface="DejaVu Serif Bold"/>
                <a:sym typeface="DejaVu Serif Bold"/>
              </a:rPr>
              <a:t>đề</a:t>
            </a:r>
            <a:r>
              <a:rPr lang="en-US" sz="6000" b="1" dirty="0">
                <a:solidFill>
                  <a:srgbClr val="B25D3E"/>
                </a:solidFill>
                <a:latin typeface="DejaVu Serif Bold"/>
                <a:ea typeface="DejaVu Serif Bold"/>
                <a:cs typeface="DejaVu Serif Bold"/>
                <a:sym typeface="DejaVu Serif Bold"/>
              </a:rPr>
              <a:t> </a:t>
            </a:r>
            <a:r>
              <a:rPr lang="en-US" sz="6000" b="1" dirty="0" err="1">
                <a:solidFill>
                  <a:srgbClr val="B25D3E"/>
                </a:solidFill>
                <a:latin typeface="DejaVu Serif Bold"/>
                <a:ea typeface="DejaVu Serif Bold"/>
                <a:cs typeface="DejaVu Serif Bold"/>
                <a:sym typeface="DejaVu Serif Bold"/>
              </a:rPr>
              <a:t>và</a:t>
            </a:r>
            <a:r>
              <a:rPr lang="en-US" sz="6000" b="1" dirty="0">
                <a:solidFill>
                  <a:srgbClr val="B25D3E"/>
                </a:solidFill>
                <a:latin typeface="DejaVu Serif Bold"/>
                <a:ea typeface="DejaVu Serif Bold"/>
                <a:cs typeface="DejaVu Serif Bold"/>
                <a:sym typeface="DejaVu Serif Bold"/>
              </a:rPr>
              <a:t> </a:t>
            </a:r>
            <a:r>
              <a:rPr lang="en-US" sz="6000" b="1" dirty="0" err="1">
                <a:solidFill>
                  <a:srgbClr val="B25D3E"/>
                </a:solidFill>
                <a:latin typeface="DejaVu Serif Bold"/>
                <a:ea typeface="DejaVu Serif Bold"/>
                <a:cs typeface="DejaVu Serif Bold"/>
                <a:sym typeface="DejaVu Serif Bold"/>
              </a:rPr>
              <a:t>lời</a:t>
            </a:r>
            <a:r>
              <a:rPr lang="en-US" sz="6000" b="1" dirty="0">
                <a:solidFill>
                  <a:srgbClr val="B25D3E"/>
                </a:solidFill>
                <a:latin typeface="DejaVu Serif Bold"/>
                <a:ea typeface="DejaVu Serif Bold"/>
                <a:cs typeface="DejaVu Serif Bold"/>
                <a:sym typeface="DejaVu Serif Bold"/>
              </a:rPr>
              <a:t> </a:t>
            </a:r>
            <a:r>
              <a:rPr lang="en-US" sz="6000" b="1" dirty="0" err="1">
                <a:solidFill>
                  <a:srgbClr val="B25D3E"/>
                </a:solidFill>
                <a:latin typeface="DejaVu Serif Bold"/>
                <a:ea typeface="DejaVu Serif Bold"/>
                <a:cs typeface="DejaVu Serif Bold"/>
                <a:sym typeface="DejaVu Serif Bold"/>
              </a:rPr>
              <a:t>đề</a:t>
            </a:r>
            <a:r>
              <a:rPr lang="en-US" sz="6000" b="1" dirty="0">
                <a:solidFill>
                  <a:srgbClr val="B25D3E"/>
                </a:solidFill>
                <a:latin typeface="DejaVu Serif Bold"/>
                <a:ea typeface="DejaVu Serif Bold"/>
                <a:cs typeface="DejaVu Serif Bold"/>
                <a:sym typeface="DejaVu Serif Bold"/>
              </a:rPr>
              <a:t> </a:t>
            </a:r>
            <a:r>
              <a:rPr lang="en-US" sz="6000" b="1" dirty="0" err="1">
                <a:solidFill>
                  <a:srgbClr val="B25D3E"/>
                </a:solidFill>
                <a:latin typeface="DejaVu Serif Bold"/>
                <a:ea typeface="DejaVu Serif Bold"/>
                <a:cs typeface="DejaVu Serif Bold"/>
                <a:sym typeface="DejaVu Serif Bold"/>
              </a:rPr>
              <a:t>từ</a:t>
            </a:r>
            <a:endParaRPr lang="en-US" sz="6000" b="1" dirty="0">
              <a:solidFill>
                <a:srgbClr val="B25D3E"/>
              </a:solidFill>
              <a:latin typeface="DejaVu Serif Bold"/>
              <a:ea typeface="DejaVu Serif Bold"/>
              <a:cs typeface="DejaVu Serif Bold"/>
              <a:sym typeface="DejaVu Serif Bold"/>
            </a:endParaRPr>
          </a:p>
          <a:p>
            <a:pPr algn="l">
              <a:lnSpc>
                <a:spcPts val="8400"/>
              </a:lnSpc>
              <a:spcBef>
                <a:spcPct val="0"/>
              </a:spcBef>
            </a:pPr>
            <a:endParaRPr lang="en-US" sz="6000" b="1" dirty="0">
              <a:solidFill>
                <a:srgbClr val="B25D3E"/>
              </a:solidFill>
              <a:latin typeface="DejaVu Serif Bold"/>
              <a:ea typeface="DejaVu Serif Bold"/>
              <a:cs typeface="DejaVu Serif Bold"/>
              <a:sym typeface="DejaVu Serif Bold"/>
            </a:endParaRPr>
          </a:p>
        </p:txBody>
      </p:sp>
      <p:sp>
        <p:nvSpPr>
          <p:cNvPr id="9" name="TextBox 9"/>
          <p:cNvSpPr txBox="1"/>
          <p:nvPr/>
        </p:nvSpPr>
        <p:spPr>
          <a:xfrm>
            <a:off x="1028700" y="2338299"/>
            <a:ext cx="11318588" cy="896587"/>
          </a:xfrm>
          <a:prstGeom prst="rect">
            <a:avLst/>
          </a:prstGeom>
        </p:spPr>
        <p:txBody>
          <a:bodyPr lIns="0" tIns="0" rIns="0" bIns="0" rtlCol="0" anchor="t">
            <a:spAutoFit/>
          </a:bodyPr>
          <a:lstStyle/>
          <a:p>
            <a:pPr algn="l">
              <a:lnSpc>
                <a:spcPts val="7279"/>
              </a:lnSpc>
            </a:pPr>
            <a:r>
              <a:rPr lang="en-US" sz="5199" b="1" dirty="0">
                <a:solidFill>
                  <a:srgbClr val="438E20"/>
                </a:solidFill>
                <a:latin typeface="DejaVu Serif Bold"/>
                <a:ea typeface="DejaVu Serif Bold"/>
                <a:cs typeface="DejaVu Serif Bold"/>
                <a:sym typeface="DejaVu Serif Bold"/>
              </a:rPr>
              <a:t>a. </a:t>
            </a:r>
            <a:r>
              <a:rPr lang="en-US" sz="5199" b="1" dirty="0" err="1">
                <a:solidFill>
                  <a:srgbClr val="438E20"/>
                </a:solidFill>
                <a:latin typeface="DejaVu Serif Bold"/>
                <a:ea typeface="DejaVu Serif Bold"/>
                <a:cs typeface="DejaVu Serif Bold"/>
                <a:sym typeface="DejaVu Serif Bold"/>
              </a:rPr>
              <a:t>Nhan</a:t>
            </a:r>
            <a:r>
              <a:rPr lang="en-US" sz="5199" b="1" dirty="0">
                <a:solidFill>
                  <a:srgbClr val="438E20"/>
                </a:solidFill>
                <a:latin typeface="DejaVu Serif Bold"/>
                <a:ea typeface="DejaVu Serif Bold"/>
                <a:cs typeface="DejaVu Serif Bold"/>
                <a:sym typeface="DejaVu Serif Bold"/>
              </a:rPr>
              <a:t> </a:t>
            </a:r>
            <a:r>
              <a:rPr lang="en-US" sz="5199" b="1" dirty="0" err="1">
                <a:solidFill>
                  <a:srgbClr val="438E20"/>
                </a:solidFill>
                <a:latin typeface="DejaVu Serif Bold"/>
                <a:ea typeface="DejaVu Serif Bold"/>
                <a:cs typeface="DejaVu Serif Bold"/>
                <a:sym typeface="DejaVu Serif Bold"/>
              </a:rPr>
              <a:t>đề</a:t>
            </a:r>
            <a:r>
              <a:rPr lang="en-US" sz="5199" b="1" dirty="0">
                <a:solidFill>
                  <a:srgbClr val="438E20"/>
                </a:solidFill>
                <a:latin typeface="DejaVu Serif Bold"/>
                <a:ea typeface="DejaVu Serif Bold"/>
                <a:cs typeface="DejaVu Serif Bold"/>
                <a:sym typeface="DejaVu Serif Bold"/>
              </a:rPr>
              <a:t>: "</a:t>
            </a:r>
            <a:r>
              <a:rPr lang="en-US" sz="5199" b="1" dirty="0" err="1">
                <a:solidFill>
                  <a:srgbClr val="438E20"/>
                </a:solidFill>
                <a:latin typeface="DejaVu Serif Bold"/>
                <a:ea typeface="DejaVu Serif Bold"/>
                <a:cs typeface="DejaVu Serif Bold"/>
                <a:sym typeface="DejaVu Serif Bold"/>
              </a:rPr>
              <a:t>Tràng</a:t>
            </a:r>
            <a:r>
              <a:rPr lang="en-US" sz="5199" b="1" dirty="0">
                <a:solidFill>
                  <a:srgbClr val="438E20"/>
                </a:solidFill>
                <a:latin typeface="DejaVu Serif Bold"/>
                <a:ea typeface="DejaVu Serif Bold"/>
                <a:cs typeface="DejaVu Serif Bold"/>
                <a:sym typeface="DejaVu Serif Bold"/>
              </a:rPr>
              <a:t> </a:t>
            </a:r>
            <a:r>
              <a:rPr lang="en-US" sz="5199" b="1" dirty="0" err="1">
                <a:solidFill>
                  <a:srgbClr val="438E20"/>
                </a:solidFill>
                <a:latin typeface="DejaVu Serif Bold"/>
                <a:ea typeface="DejaVu Serif Bold"/>
                <a:cs typeface="DejaVu Serif Bold"/>
                <a:sym typeface="DejaVu Serif Bold"/>
              </a:rPr>
              <a:t>giang</a:t>
            </a:r>
            <a:r>
              <a:rPr lang="en-US" sz="5199" b="1" dirty="0">
                <a:solidFill>
                  <a:srgbClr val="438E20"/>
                </a:solidFill>
                <a:latin typeface="DejaVu Serif Bold"/>
                <a:ea typeface="DejaVu Serif Bold"/>
                <a:cs typeface="DejaVu Serif Bold"/>
                <a:sym typeface="DejaVu Serif Bold"/>
              </a:rPr>
              <a:t>"</a:t>
            </a:r>
          </a:p>
        </p:txBody>
      </p:sp>
      <p:sp>
        <p:nvSpPr>
          <p:cNvPr id="10" name="TextBox 10"/>
          <p:cNvSpPr txBox="1"/>
          <p:nvPr/>
        </p:nvSpPr>
        <p:spPr>
          <a:xfrm>
            <a:off x="3869947" y="6447910"/>
            <a:ext cx="13232265" cy="3181085"/>
          </a:xfrm>
          <a:prstGeom prst="rect">
            <a:avLst/>
          </a:prstGeom>
        </p:spPr>
        <p:txBody>
          <a:bodyPr lIns="0" tIns="0" rIns="0" bIns="0" rtlCol="0" anchor="t">
            <a:spAutoFit/>
          </a:bodyPr>
          <a:lstStyle/>
          <a:p>
            <a:pPr algn="ctr">
              <a:lnSpc>
                <a:spcPts val="6299"/>
              </a:lnSpc>
            </a:pPr>
            <a:r>
              <a:rPr lang="en-US" sz="4500" dirty="0" err="1">
                <a:solidFill>
                  <a:srgbClr val="000000"/>
                </a:solidFill>
                <a:latin typeface="DejaVu Serif"/>
                <a:ea typeface="DejaVu Serif"/>
                <a:cs typeface="DejaVu Serif"/>
                <a:sym typeface="DejaVu Serif"/>
              </a:rPr>
              <a:t>Nhan</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đề</a:t>
            </a:r>
            <a:r>
              <a:rPr lang="en-US" sz="4500" dirty="0">
                <a:solidFill>
                  <a:srgbClr val="000000"/>
                </a:solidFill>
                <a:latin typeface="DejaVu Serif"/>
                <a:ea typeface="DejaVu Serif"/>
                <a:cs typeface="DejaVu Serif"/>
                <a:sym typeface="DejaVu Serif"/>
              </a:rPr>
              <a:t> “</a:t>
            </a:r>
            <a:r>
              <a:rPr lang="en-US" sz="4500" b="1" dirty="0" err="1">
                <a:solidFill>
                  <a:srgbClr val="FF3131"/>
                </a:solidFill>
                <a:latin typeface="DejaVu Serif Bold"/>
                <a:ea typeface="DejaVu Serif Bold"/>
                <a:cs typeface="DejaVu Serif Bold"/>
                <a:sym typeface="DejaVu Serif Bold"/>
              </a:rPr>
              <a:t>Tràng</a:t>
            </a:r>
            <a:r>
              <a:rPr lang="en-US" sz="4500" b="1" dirty="0">
                <a:solidFill>
                  <a:srgbClr val="FF3131"/>
                </a:solidFill>
                <a:latin typeface="DejaVu Serif Bold"/>
                <a:ea typeface="DejaVu Serif Bold"/>
                <a:cs typeface="DejaVu Serif Bold"/>
                <a:sym typeface="DejaVu Serif Bold"/>
              </a:rPr>
              <a:t> </a:t>
            </a:r>
            <a:r>
              <a:rPr lang="en-US" sz="4500" b="1" dirty="0" err="1">
                <a:solidFill>
                  <a:srgbClr val="FF3131"/>
                </a:solidFill>
                <a:latin typeface="DejaVu Serif Bold"/>
                <a:ea typeface="DejaVu Serif Bold"/>
                <a:cs typeface="DejaVu Serif Bold"/>
                <a:sym typeface="DejaVu Serif Bold"/>
              </a:rPr>
              <a:t>giang</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không</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chỉ</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góp</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phần</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hé</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mở</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nội</a:t>
            </a:r>
            <a:r>
              <a:rPr lang="en-US" sz="4500" dirty="0">
                <a:solidFill>
                  <a:srgbClr val="000000"/>
                </a:solidFill>
                <a:latin typeface="DejaVu Serif"/>
                <a:ea typeface="DejaVu Serif"/>
                <a:cs typeface="DejaVu Serif"/>
                <a:sym typeface="DejaVu Serif"/>
              </a:rPr>
              <a:t> dung </a:t>
            </a:r>
            <a:r>
              <a:rPr lang="en-US" sz="4500" dirty="0" err="1">
                <a:solidFill>
                  <a:srgbClr val="000000"/>
                </a:solidFill>
                <a:latin typeface="DejaVu Serif"/>
                <a:ea typeface="DejaVu Serif"/>
                <a:cs typeface="DejaVu Serif"/>
                <a:sym typeface="DejaVu Serif"/>
              </a:rPr>
              <a:t>bài</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thơ</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mà</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tràng</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giang</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còn</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chứa</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đựng</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được</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bao</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tâm</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sự</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nỗi</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niềm</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thầm</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kín</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của</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Huy</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Cận</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về</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cuộc</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đời</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thế</a:t>
            </a:r>
            <a:r>
              <a:rPr lang="en-US" sz="4500" dirty="0">
                <a:solidFill>
                  <a:srgbClr val="000000"/>
                </a:solidFill>
                <a:latin typeface="DejaVu Serif"/>
                <a:ea typeface="DejaVu Serif"/>
                <a:cs typeface="DejaVu Serif"/>
                <a:sym typeface="DejaVu Serif"/>
              </a:rPr>
              <a:t> </a:t>
            </a:r>
            <a:r>
              <a:rPr lang="en-US" sz="4500" dirty="0" err="1">
                <a:solidFill>
                  <a:srgbClr val="000000"/>
                </a:solidFill>
                <a:latin typeface="DejaVu Serif"/>
                <a:ea typeface="DejaVu Serif"/>
                <a:cs typeface="DejaVu Serif"/>
                <a:sym typeface="DejaVu Serif"/>
              </a:rPr>
              <a:t>sự</a:t>
            </a:r>
            <a:r>
              <a:rPr lang="en-US" sz="4500" dirty="0">
                <a:solidFill>
                  <a:srgbClr val="000000"/>
                </a:solidFill>
                <a:latin typeface="DejaVu Serif"/>
                <a:ea typeface="DejaVu Serif"/>
                <a:cs typeface="DejaVu Serif"/>
                <a:sym typeface="DejaVu Serif"/>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1630</Words>
  <Application>Microsoft Office PowerPoint</Application>
  <PresentationFormat>Custom</PresentationFormat>
  <Paragraphs>146</Paragraphs>
  <Slides>21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vt:i4>
      </vt:variant>
    </vt:vector>
  </HeadingPairs>
  <TitlesOfParts>
    <vt:vector size="38" baseType="lpstr">
      <vt:lpstr>DejaVu Serif Bold</vt:lpstr>
      <vt:lpstr>DejaVu Serif Bold Italics</vt:lpstr>
      <vt:lpstr>Canva Sans Bold</vt:lpstr>
      <vt:lpstr>Noto Sans Italics</vt:lpstr>
      <vt:lpstr>Arial</vt:lpstr>
      <vt:lpstr>Arimo</vt:lpstr>
      <vt:lpstr>DejaVu Serif</vt:lpstr>
      <vt:lpstr>Canva Sans</vt:lpstr>
      <vt:lpstr>DejaVu Serif Italics</vt:lpstr>
      <vt:lpstr>Sigmar One</vt:lpstr>
      <vt:lpstr>Brixton Sans</vt:lpstr>
      <vt:lpstr>Roboto</vt:lpstr>
      <vt:lpstr>Calibri</vt:lpstr>
      <vt:lpstr>Canva Sans Italics</vt:lpstr>
      <vt:lpstr>Paytone One</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12A10 - Tổ 2 - B1 - VB2_Trang_giang</dc:title>
  <cp:lastModifiedBy>Admin</cp:lastModifiedBy>
  <cp:revision>16</cp:revision>
  <dcterms:created xsi:type="dcterms:W3CDTF">2006-08-16T00:00:00Z</dcterms:created>
  <dcterms:modified xsi:type="dcterms:W3CDTF">2026-01-13T06:31:37Z</dcterms:modified>
  <dc:identifier>DAGydwrQuZE</dc:identifier>
</cp:coreProperties>
</file>