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83" r:id="rId2"/>
    <p:sldId id="280" r:id="rId3"/>
    <p:sldId id="265" r:id="rId4"/>
    <p:sldId id="264" r:id="rId5"/>
    <p:sldId id="256" r:id="rId6"/>
    <p:sldId id="282" r:id="rId7"/>
    <p:sldId id="262" r:id="rId8"/>
  </p:sldIdLst>
  <p:sldSz cx="18288000" cy="10287000"/>
  <p:notesSz cx="6858000" cy="9144000"/>
  <p:embeddedFontLst>
    <p:embeddedFont>
      <p:font typeface="Calibri" panose="020F0502020204030204" pitchFamily="34" charset="0"/>
      <p:regular r:id="rId9"/>
      <p:bold r:id="rId10"/>
      <p:italic r:id="rId11"/>
      <p:boldItalic r:id="rId1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7" d="100"/>
          <a:sy n="47" d="100"/>
        </p:scale>
        <p:origin x="696" y="1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font" Target="fonts/font4.fntdata"/><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3.fntdata"/><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font" Target="fonts/font1.fntdata"/><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13/01/2026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13/01/2026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13/01/2026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13/01/2026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13/01/2026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13/01/2026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13/01/2026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13/01/2026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13/01/2026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13/01/2026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13/01/2026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13/01/2026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5" Type="http://schemas.microsoft.com/office/2007/relationships/hdphoto" Target="../media/hdphoto1.wdp"/><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2.wdp"/><Relationship Id="rId7" Type="http://schemas.microsoft.com/office/2007/relationships/hdphoto" Target="../media/hdphoto4.wdp"/><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5.png"/><Relationship Id="rId11" Type="http://schemas.microsoft.com/office/2007/relationships/hdphoto" Target="../media/hdphoto6.wdp"/><Relationship Id="rId5" Type="http://schemas.microsoft.com/office/2007/relationships/hdphoto" Target="../media/hdphoto3.wdp"/><Relationship Id="rId10" Type="http://schemas.openxmlformats.org/officeDocument/2006/relationships/image" Target="../media/image7.png"/><Relationship Id="rId4" Type="http://schemas.openxmlformats.org/officeDocument/2006/relationships/image" Target="../media/image4.png"/><Relationship Id="rId9" Type="http://schemas.microsoft.com/office/2007/relationships/hdphoto" Target="../media/hdphoto5.wdp"/></Relationships>
</file>

<file path=ppt/slides/_rels/slide3.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8.png"/><Relationship Id="rId1" Type="http://schemas.openxmlformats.org/officeDocument/2006/relationships/slideLayout" Target="../slideLayouts/slideLayout7.xml"/><Relationship Id="rId5" Type="http://schemas.microsoft.com/office/2007/relationships/hdphoto" Target="../media/hdphoto8.wdp"/><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0.png"/><Relationship Id="rId1" Type="http://schemas.openxmlformats.org/officeDocument/2006/relationships/slideLayout" Target="../slideLayouts/slideLayout7.xml"/><Relationship Id="rId6" Type="http://schemas.microsoft.com/office/2007/relationships/hdphoto" Target="../media/hdphoto10.wdp"/><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microsoft.com/office/2007/relationships/hdphoto" Target="../media/hdphoto12.wdp"/><Relationship Id="rId3" Type="http://schemas.microsoft.com/office/2007/relationships/hdphoto" Target="../media/hdphoto11.wdp"/><Relationship Id="rId7" Type="http://schemas.openxmlformats.org/officeDocument/2006/relationships/image" Target="../media/image17.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microsoft.com/office/2007/relationships/hdphoto" Target="../media/hdphoto16.wdp"/><Relationship Id="rId3" Type="http://schemas.microsoft.com/office/2007/relationships/hdphoto" Target="../media/hdphoto14.wdp"/><Relationship Id="rId7" Type="http://schemas.openxmlformats.org/officeDocument/2006/relationships/image" Target="../media/image22.png"/><Relationship Id="rId2" Type="http://schemas.openxmlformats.org/officeDocument/2006/relationships/image" Target="../media/image19.png"/><Relationship Id="rId1" Type="http://schemas.openxmlformats.org/officeDocument/2006/relationships/slideLayout" Target="../slideLayouts/slideLayout7.xml"/><Relationship Id="rId6" Type="http://schemas.microsoft.com/office/2007/relationships/hdphoto" Target="../media/hdphoto15.wdp"/><Relationship Id="rId5" Type="http://schemas.openxmlformats.org/officeDocument/2006/relationships/image" Target="../media/image21.png"/><Relationship Id="rId10" Type="http://schemas.microsoft.com/office/2007/relationships/hdphoto" Target="../media/hdphoto17.wdp"/><Relationship Id="rId4" Type="http://schemas.openxmlformats.org/officeDocument/2006/relationships/image" Target="../media/image20.png"/><Relationship Id="rId9"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81000"/>
            <a:lum/>
            <a:extLst>
              <a:ext uri="{BEBA8EAE-BF5A-486C-A8C5-ECC9F3942E4B}">
                <a14:imgProps xmlns:a14="http://schemas.microsoft.com/office/drawing/2010/main">
                  <a14:imgLayer r:embed="rId5">
                    <a14:imgEffect>
                      <a14:sharpenSoften amount="-75000"/>
                    </a14:imgEffect>
                  </a14:imgLayer>
                </a14:imgProps>
              </a:ext>
            </a:extLst>
          </a:blip>
          <a:srcRect/>
          <a:stretch>
            <a:fillRect t="-128000" b="-128000"/>
          </a:stretch>
        </a:blipFill>
        <a:effectLst/>
      </p:bgPr>
    </p:bg>
    <p:spTree>
      <p:nvGrpSpPr>
        <p:cNvPr id="1" name=""/>
        <p:cNvGrpSpPr/>
        <p:nvPr/>
      </p:nvGrpSpPr>
      <p:grpSpPr>
        <a:xfrm>
          <a:off x="0" y="0"/>
          <a:ext cx="0" cy="0"/>
          <a:chOff x="0" y="0"/>
          <a:chExt cx="0" cy="0"/>
        </a:xfrm>
      </p:grpSpPr>
      <p:pic>
        <p:nvPicPr>
          <p:cNvPr id="4" name="5834102578942">
            <a:hlinkClick r:id="" action="ppaction://media"/>
            <a:extLst>
              <a:ext uri="{FF2B5EF4-FFF2-40B4-BE49-F238E27FC236}">
                <a16:creationId xmlns:a16="http://schemas.microsoft.com/office/drawing/2014/main" id="{2F49FE56-E827-0DF4-5E6E-D73367AEF2E1}"/>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5169" y="-28342"/>
            <a:ext cx="18186748" cy="10343684"/>
          </a:xfrm>
          <a:prstGeom prst="rect">
            <a:avLst/>
          </a:prstGeom>
        </p:spPr>
      </p:pic>
    </p:spTree>
    <p:extLst>
      <p:ext uri="{BB962C8B-B14F-4D97-AF65-F5344CB8AC3E}">
        <p14:creationId xmlns:p14="http://schemas.microsoft.com/office/powerpoint/2010/main" val="3608820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9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1000"/>
            <a:lum/>
            <a:extLst>
              <a:ext uri="{BEBA8EAE-BF5A-486C-A8C5-ECC9F3942E4B}">
                <a14:imgProps xmlns:a14="http://schemas.microsoft.com/office/drawing/2010/main">
                  <a14:imgLayer r:embed="rId3">
                    <a14:imgEffect>
                      <a14:sharpenSoften amount="-40000"/>
                    </a14:imgEffect>
                  </a14:imgLayer>
                </a14:imgProps>
              </a:ext>
            </a:extLst>
          </a:blip>
          <a:srcRect/>
          <a:stretch>
            <a:fillRect t="-128000" b="-128000"/>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58DD23C-1D01-EE19-0542-C27FEF49FE59}"/>
              </a:ext>
            </a:extLst>
          </p:cNvPr>
          <p:cNvSpPr txBox="1"/>
          <p:nvPr/>
        </p:nvSpPr>
        <p:spPr>
          <a:xfrm>
            <a:off x="609600" y="1257300"/>
            <a:ext cx="9601200" cy="7294305"/>
          </a:xfrm>
          <a:prstGeom prst="rect">
            <a:avLst/>
          </a:prstGeom>
          <a:noFill/>
          <a:effectLst>
            <a:glow rad="241300">
              <a:schemeClr val="accent1">
                <a:alpha val="40000"/>
              </a:schemeClr>
            </a:glow>
            <a:outerShdw blurRad="1270000" dist="596900" dir="13020000" algn="ctr" rotWithShape="0">
              <a:srgbClr val="000000">
                <a:alpha val="0"/>
              </a:srgbClr>
            </a:outerShdw>
            <a:softEdge rad="88900"/>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5000" b="1" i="0" u="none" strike="noStrike" kern="1200" cap="none" spc="50" normalizeH="0" baseline="0" noProof="0" dirty="0">
                <a:ln w="9525" cmpd="sng">
                  <a:solidFill>
                    <a:srgbClr val="4F81BD"/>
                  </a:solidFill>
                  <a:prstDash val="solid"/>
                </a:ln>
                <a:solidFill>
                  <a:srgbClr val="70AD47">
                    <a:tint val="1000"/>
                  </a:srgbClr>
                </a:solidFill>
                <a:effectLst>
                  <a:glow rad="38100">
                    <a:srgbClr val="4F81BD">
                      <a:alpha val="40000"/>
                    </a:srgbClr>
                  </a:glow>
                  <a:outerShdw blurRad="863600" dist="50800" dir="5400000" algn="ctr" rotWithShape="0">
                    <a:srgbClr val="000000">
                      <a:alpha val="0"/>
                    </a:srgbClr>
                  </a:outerShdw>
                </a:effectLst>
                <a:uLnTx/>
                <a:uFillTx/>
                <a:latin typeface="Times New Roman" panose="02020603050405020304" pitchFamily="18" charset="0"/>
                <a:ea typeface="+mn-ea"/>
                <a:cs typeface="+mn-cs"/>
              </a:rPr>
              <a:t>Trăng sáng trên đầm sen</a:t>
            </a:r>
          </a:p>
          <a:p>
            <a:pPr algn="ctr"/>
            <a:endParaRPr lang="en-US" b="1"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
        <p:nvSpPr>
          <p:cNvPr id="7" name="TextBox 6">
            <a:extLst>
              <a:ext uri="{FF2B5EF4-FFF2-40B4-BE49-F238E27FC236}">
                <a16:creationId xmlns:a16="http://schemas.microsoft.com/office/drawing/2014/main" id="{17243959-33AD-18B0-15C6-4E1ACFD1DAF7}"/>
              </a:ext>
            </a:extLst>
          </p:cNvPr>
          <p:cNvSpPr txBox="1"/>
          <p:nvPr/>
        </p:nvSpPr>
        <p:spPr>
          <a:xfrm>
            <a:off x="457200" y="1257299"/>
            <a:ext cx="9601200" cy="7294305"/>
          </a:xfrm>
          <a:prstGeom prst="rect">
            <a:avLst/>
          </a:prstGeom>
          <a:noFill/>
          <a:effectLst>
            <a:glow rad="241300">
              <a:schemeClr val="accent1">
                <a:alpha val="40000"/>
              </a:schemeClr>
            </a:glow>
            <a:outerShdw blurRad="1270000" dist="596900" dir="13020000" algn="ctr" rotWithShape="0">
              <a:schemeClr val="accent5">
                <a:lumMod val="60000"/>
                <a:lumOff val="40000"/>
                <a:alpha val="0"/>
              </a:schemeClr>
            </a:outerShdw>
            <a:softEdge rad="88900"/>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5000" b="1" i="0" u="none" strike="noStrike" kern="1200" normalizeH="0" baseline="0" noProof="0" dirty="0">
                <a:ln w="9525">
                  <a:solidFill>
                    <a:schemeClr val="bg1"/>
                  </a:solidFill>
                  <a:prstDash val="solid"/>
                </a:ln>
                <a:solidFill>
                  <a:schemeClr val="tx2">
                    <a:lumMod val="60000"/>
                    <a:lumOff val="40000"/>
                    <a:alpha val="44000"/>
                  </a:schemeClr>
                </a:solidFill>
                <a:effectLst>
                  <a:outerShdw blurRad="12700" dist="38100" dir="2700000" algn="tl" rotWithShape="0">
                    <a:schemeClr val="accent5">
                      <a:lumMod val="60000"/>
                      <a:lumOff val="40000"/>
                    </a:schemeClr>
                  </a:outerShdw>
                </a:effectLst>
                <a:uLnTx/>
                <a:uFillTx/>
                <a:latin typeface="Times New Roman" panose="02020603050405020304" pitchFamily="18" charset="0"/>
                <a:ea typeface="+mn-ea"/>
                <a:cs typeface="+mn-cs"/>
              </a:rPr>
              <a:t>Trăng sáng trên đầm sen</a:t>
            </a:r>
          </a:p>
          <a:p>
            <a:pPr algn="ctr"/>
            <a:endParaRPr lang="en-US" b="1" dirty="0">
              <a:ln w="9525">
                <a:solidFill>
                  <a:schemeClr val="bg1"/>
                </a:solidFill>
                <a:prstDash val="solid"/>
              </a:ln>
              <a:solidFill>
                <a:schemeClr val="tx2">
                  <a:lumMod val="60000"/>
                  <a:lumOff val="40000"/>
                  <a:alpha val="44000"/>
                </a:schemeClr>
              </a:solidFill>
              <a:effectLst>
                <a:outerShdw blurRad="12700" dist="38100" dir="2700000" algn="tl" rotWithShape="0">
                  <a:schemeClr val="accent5">
                    <a:lumMod val="60000"/>
                    <a:lumOff val="40000"/>
                  </a:schemeClr>
                </a:outerShdw>
              </a:effectLst>
            </a:endParaRPr>
          </a:p>
        </p:txBody>
      </p:sp>
      <p:pic>
        <p:nvPicPr>
          <p:cNvPr id="2" name="Picture 1">
            <a:extLst>
              <a:ext uri="{FF2B5EF4-FFF2-40B4-BE49-F238E27FC236}">
                <a16:creationId xmlns:a16="http://schemas.microsoft.com/office/drawing/2014/main" id="{BB2E207C-561C-4B9C-3ADD-189FE70630B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73227" y1="45179" x2="73227" y2="45179"/>
                        <a14:foregroundMark x1="76064" y1="42321" x2="76064" y2="42321"/>
                        <a14:foregroundMark x1="12411" y1="66964" x2="12411" y2="66964"/>
                        <a14:foregroundMark x1="20213" y1="62321" x2="20213" y2="62321"/>
                        <a14:foregroundMark x1="25177" y1="58393" x2="25177" y2="58393"/>
                        <a14:foregroundMark x1="18440" y1="64107" x2="18440" y2="64107"/>
                      </a14:backgroundRemoval>
                    </a14:imgEffect>
                  </a14:imgLayer>
                </a14:imgProps>
              </a:ext>
            </a:extLst>
          </a:blip>
          <a:stretch>
            <a:fillRect/>
          </a:stretch>
        </p:blipFill>
        <p:spPr>
          <a:xfrm>
            <a:off x="11198320" y="201031"/>
            <a:ext cx="6444614" cy="6398908"/>
          </a:xfrm>
          <a:prstGeom prst="rect">
            <a:avLst/>
          </a:prstGeom>
        </p:spPr>
      </p:pic>
      <p:pic>
        <p:nvPicPr>
          <p:cNvPr id="3" name="Picture 2">
            <a:extLst>
              <a:ext uri="{FF2B5EF4-FFF2-40B4-BE49-F238E27FC236}">
                <a16:creationId xmlns:a16="http://schemas.microsoft.com/office/drawing/2014/main" id="{72014665-452A-C3D5-A359-0846245B5EDD}"/>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13179" y1="50994" x2="13179" y2="50994"/>
                        <a14:foregroundMark x1="21739" y1="55046" x2="21739" y2="55046"/>
                        <a14:foregroundMark x1="19701" y1="53899" x2="23098" y2="55505"/>
                        <a14:foregroundMark x1="23098" y1="55505" x2="26495" y2="56881"/>
                        <a14:foregroundMark x1="23098" y1="56422" x2="29076" y2="57416"/>
                        <a14:foregroundMark x1="21603" y1="54587" x2="18342" y2="53823"/>
                        <a14:foregroundMark x1="45652" y1="34251" x2="48370" y2="36621"/>
                        <a14:foregroundMark x1="67527" y1="35627" x2="61005" y2="37232"/>
                        <a14:foregroundMark x1="58424" y1="36315" x2="51223" y2="36927"/>
                        <a14:foregroundMark x1="28125" y1="36544" x2="36821" y2="38914"/>
                        <a14:foregroundMark x1="36821" y1="38914" x2="40897" y2="40979"/>
                        <a14:foregroundMark x1="86141" y1="48165" x2="86141" y2="48165"/>
                        <a14:foregroundMark x1="86821" y1="48318" x2="86821" y2="48318"/>
                        <a14:foregroundMark x1="24728" y1="47630" x2="24728" y2="47630"/>
                        <a14:foregroundMark x1="24049" y1="47630" x2="23641" y2="48471"/>
                        <a14:foregroundMark x1="25136" y1="47401" x2="27582" y2="46789"/>
                        <a14:foregroundMark x1="25272" y1="46789" x2="23370" y2="47477"/>
                        <a14:foregroundMark x1="25543" y1="46636" x2="24592" y2="46789"/>
                        <a14:foregroundMark x1="27582" y1="46330" x2="23505" y2="47324"/>
                        <a14:foregroundMark x1="68302" y1="40520" x2="68071" y2="41896"/>
                        <a14:foregroundMark x1="68633" y1="38542" x2="68551" y2="39034"/>
                        <a14:foregroundMark x1="70426" y1="40274" x2="70516" y2="40520"/>
                        <a14:foregroundMark x1="69824" y1="38616" x2="69929" y2="38906"/>
                        <a14:foregroundMark x1="69429" y1="40673" x2="69326" y2="44419"/>
                        <a14:foregroundMark x1="67151" y1="47477" x2="66168" y2="48318"/>
                        <a14:foregroundMark x1="68400" y1="46407" x2="68155" y2="46616"/>
                        <a14:backgroundMark x1="24728" y1="69037" x2="24728" y2="69037"/>
                        <a14:backgroundMark x1="13995" y1="52446" x2="18343" y2="53823"/>
                        <a14:backgroundMark x1="28707" y1="57682" x2="30842" y2="59098"/>
                        <a14:backgroundMark x1="31522" y1="59862" x2="52717" y2="78976"/>
                        <a14:backgroundMark x1="52717" y1="78976" x2="53125" y2="79587"/>
                        <a14:backgroundMark x1="69973" y1="37232" x2="69701" y2="38609"/>
                        <a14:backgroundMark x1="69837" y1="39373" x2="69837" y2="39373"/>
                        <a14:backgroundMark x1="69837" y1="40520" x2="69837" y2="40520"/>
                        <a14:backgroundMark x1="69837" y1="38914" x2="70245" y2="40291"/>
                        <a14:backgroundMark x1="69701" y1="44725" x2="69701" y2="46407"/>
                        <a14:backgroundMark x1="69293" y1="44266" x2="69158" y2="40826"/>
                        <a14:backgroundMark x1="69022" y1="44419" x2="69022" y2="45642"/>
                        <a14:backgroundMark x1="69022" y1="46713" x2="68750" y2="47477"/>
                        <a14:backgroundMark x1="68342" y1="47095" x2="68342" y2="47477"/>
                      </a14:backgroundRemoval>
                    </a14:imgEffect>
                  </a14:imgLayer>
                </a14:imgProps>
              </a:ext>
            </a:extLst>
          </a:blip>
          <a:stretch>
            <a:fillRect/>
          </a:stretch>
        </p:blipFill>
        <p:spPr>
          <a:xfrm>
            <a:off x="9221598" y="2857500"/>
            <a:ext cx="5788404" cy="10287000"/>
          </a:xfrm>
          <a:prstGeom prst="rect">
            <a:avLst/>
          </a:prstGeom>
        </p:spPr>
      </p:pic>
      <p:pic>
        <p:nvPicPr>
          <p:cNvPr id="4" name="Picture 3">
            <a:extLst>
              <a:ext uri="{FF2B5EF4-FFF2-40B4-BE49-F238E27FC236}">
                <a16:creationId xmlns:a16="http://schemas.microsoft.com/office/drawing/2014/main" id="{4B9C20CD-7725-6BDF-C545-41C60A1F3D62}"/>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333" l="5778" r="92000">
                        <a14:foregroundMark x1="5778" y1="59417" x2="16000" y2="58250"/>
                        <a14:foregroundMark x1="16000" y1="58250" x2="17037" y2="58250"/>
                        <a14:foregroundMark x1="92148" y1="45750" x2="90074" y2="46833"/>
                        <a14:foregroundMark x1="55852" y1="29000" x2="55852" y2="29000"/>
                        <a14:foregroundMark x1="60593" y1="57500" x2="61037" y2="60333"/>
                        <a14:foregroundMark x1="61778" y1="60583" x2="64000" y2="62833"/>
                        <a14:foregroundMark x1="62963" y1="63417" x2="64741" y2="66250"/>
                        <a14:foregroundMark x1="64741" y1="67250" x2="66074" y2="70833"/>
                        <a14:foregroundMark x1="67704" y1="71583" x2="68889" y2="74667"/>
                        <a14:foregroundMark x1="68741" y1="76167" x2="69185" y2="79833"/>
                        <a14:foregroundMark x1="69185" y1="83083" x2="69185" y2="87583"/>
                        <a14:foregroundMark x1="69185" y1="88417" x2="69778" y2="90333"/>
                      </a14:backgroundRemoval>
                    </a14:imgEffect>
                  </a14:imgLayer>
                </a14:imgProps>
              </a:ext>
            </a:extLst>
          </a:blip>
          <a:stretch>
            <a:fillRect/>
          </a:stretch>
        </p:blipFill>
        <p:spPr>
          <a:xfrm>
            <a:off x="13264068" y="2837541"/>
            <a:ext cx="5786438" cy="10287000"/>
          </a:xfrm>
          <a:prstGeom prst="rect">
            <a:avLst/>
          </a:prstGeom>
        </p:spPr>
      </p:pic>
      <p:pic>
        <p:nvPicPr>
          <p:cNvPr id="5" name="Picture 4">
            <a:extLst>
              <a:ext uri="{FF2B5EF4-FFF2-40B4-BE49-F238E27FC236}">
                <a16:creationId xmlns:a16="http://schemas.microsoft.com/office/drawing/2014/main" id="{94C1AA08-F1C7-16C6-326A-44A6FF06E200}"/>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333" l="5778" r="92000">
                        <a14:foregroundMark x1="5778" y1="59417" x2="16000" y2="58250"/>
                        <a14:foregroundMark x1="16000" y1="58250" x2="17037" y2="58250"/>
                        <a14:foregroundMark x1="92148" y1="45750" x2="90074" y2="46833"/>
                        <a14:foregroundMark x1="55852" y1="29000" x2="55852" y2="29000"/>
                        <a14:foregroundMark x1="60593" y1="57500" x2="61037" y2="60333"/>
                        <a14:foregroundMark x1="61778" y1="60583" x2="64000" y2="62833"/>
                        <a14:foregroundMark x1="62963" y1="63417" x2="64741" y2="66250"/>
                        <a14:foregroundMark x1="64741" y1="67250" x2="66074" y2="70833"/>
                        <a14:foregroundMark x1="67704" y1="71583" x2="68889" y2="74667"/>
                        <a14:foregroundMark x1="68741" y1="76167" x2="69185" y2="79833"/>
                        <a14:foregroundMark x1="69185" y1="83083" x2="69185" y2="87583"/>
                        <a14:foregroundMark x1="69185" y1="88417" x2="69778" y2="90333"/>
                      </a14:backgroundRemoval>
                    </a14:imgEffect>
                  </a14:imgLayer>
                </a14:imgProps>
              </a:ext>
            </a:extLst>
          </a:blip>
          <a:stretch>
            <a:fillRect/>
          </a:stretch>
        </p:blipFill>
        <p:spPr>
          <a:xfrm flipH="1">
            <a:off x="6024562" y="3400485"/>
            <a:ext cx="5786438" cy="10287000"/>
          </a:xfrm>
          <a:prstGeom prst="rect">
            <a:avLst/>
          </a:prstGeom>
        </p:spPr>
      </p:pic>
      <p:pic>
        <p:nvPicPr>
          <p:cNvPr id="8" name="Picture 7">
            <a:extLst>
              <a:ext uri="{FF2B5EF4-FFF2-40B4-BE49-F238E27FC236}">
                <a16:creationId xmlns:a16="http://schemas.microsoft.com/office/drawing/2014/main" id="{7B28D441-A65F-9C86-58CC-3D2A897CC9E5}"/>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13179" y1="50994" x2="13179" y2="50994"/>
                        <a14:foregroundMark x1="21739" y1="55046" x2="21739" y2="55046"/>
                        <a14:foregroundMark x1="19701" y1="53899" x2="23098" y2="55505"/>
                        <a14:foregroundMark x1="23098" y1="55505" x2="26495" y2="56881"/>
                        <a14:foregroundMark x1="23098" y1="56422" x2="29076" y2="57416"/>
                        <a14:foregroundMark x1="21603" y1="54587" x2="18342" y2="53823"/>
                        <a14:foregroundMark x1="45652" y1="34251" x2="48370" y2="36621"/>
                        <a14:foregroundMark x1="67527" y1="35627" x2="61005" y2="37232"/>
                        <a14:foregroundMark x1="58424" y1="36315" x2="51223" y2="36927"/>
                        <a14:foregroundMark x1="28125" y1="36544" x2="36821" y2="38914"/>
                        <a14:foregroundMark x1="36821" y1="38914" x2="40897" y2="40979"/>
                        <a14:foregroundMark x1="86141" y1="48165" x2="86141" y2="48165"/>
                        <a14:foregroundMark x1="86821" y1="48318" x2="86821" y2="48318"/>
                        <a14:foregroundMark x1="24728" y1="47630" x2="24728" y2="47630"/>
                        <a14:foregroundMark x1="24049" y1="47630" x2="23641" y2="48471"/>
                        <a14:foregroundMark x1="25136" y1="47401" x2="27582" y2="46789"/>
                        <a14:foregroundMark x1="25272" y1="46789" x2="23370" y2="47477"/>
                        <a14:foregroundMark x1="25543" y1="46636" x2="24592" y2="46789"/>
                        <a14:foregroundMark x1="27582" y1="46330" x2="23505" y2="47324"/>
                        <a14:foregroundMark x1="68302" y1="40520" x2="68071" y2="41896"/>
                        <a14:foregroundMark x1="68633" y1="38542" x2="68551" y2="39034"/>
                        <a14:foregroundMark x1="70426" y1="40274" x2="70516" y2="40520"/>
                        <a14:foregroundMark x1="69824" y1="38616" x2="69929" y2="38906"/>
                        <a14:foregroundMark x1="69429" y1="40673" x2="69326" y2="44419"/>
                        <a14:foregroundMark x1="67151" y1="47477" x2="66168" y2="48318"/>
                        <a14:foregroundMark x1="68400" y1="46407" x2="68155" y2="46616"/>
                        <a14:backgroundMark x1="24728" y1="69037" x2="24728" y2="69037"/>
                        <a14:backgroundMark x1="13995" y1="52446" x2="18343" y2="53823"/>
                        <a14:backgroundMark x1="28707" y1="57682" x2="30842" y2="59098"/>
                        <a14:backgroundMark x1="31522" y1="59862" x2="52717" y2="78976"/>
                        <a14:backgroundMark x1="52717" y1="78976" x2="53125" y2="79587"/>
                        <a14:backgroundMark x1="69973" y1="37232" x2="69701" y2="38609"/>
                        <a14:backgroundMark x1="69837" y1="39373" x2="69837" y2="39373"/>
                        <a14:backgroundMark x1="69837" y1="40520" x2="69837" y2="40520"/>
                        <a14:backgroundMark x1="69837" y1="38914" x2="70245" y2="40291"/>
                        <a14:backgroundMark x1="69701" y1="44725" x2="69701" y2="46407"/>
                        <a14:backgroundMark x1="69293" y1="44266" x2="69158" y2="40826"/>
                        <a14:backgroundMark x1="69022" y1="44419" x2="69022" y2="45642"/>
                        <a14:backgroundMark x1="69022" y1="46713" x2="68750" y2="47477"/>
                        <a14:backgroundMark x1="68342" y1="47095" x2="68342" y2="47477"/>
                      </a14:backgroundRemoval>
                    </a14:imgEffect>
                  </a14:imgLayer>
                </a14:imgProps>
              </a:ext>
            </a:extLst>
          </a:blip>
          <a:stretch>
            <a:fillRect/>
          </a:stretch>
        </p:blipFill>
        <p:spPr>
          <a:xfrm>
            <a:off x="11241850" y="4982618"/>
            <a:ext cx="5788404" cy="10287000"/>
          </a:xfrm>
          <a:prstGeom prst="rect">
            <a:avLst/>
          </a:prstGeom>
        </p:spPr>
      </p:pic>
      <p:pic>
        <p:nvPicPr>
          <p:cNvPr id="9" name="Picture 8">
            <a:extLst>
              <a:ext uri="{FF2B5EF4-FFF2-40B4-BE49-F238E27FC236}">
                <a16:creationId xmlns:a16="http://schemas.microsoft.com/office/drawing/2014/main" id="{30FE3499-B59C-A972-77F4-022EC5DAF82D}"/>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9704" b="89623" l="3901" r="89894">
                        <a14:foregroundMark x1="36170" y1="22911" x2="36170" y2="22911"/>
                        <a14:foregroundMark x1="34043" y1="19811" x2="34043" y2="19811"/>
                        <a14:foregroundMark x1="32624" y1="23450" x2="32624" y2="23450"/>
                        <a14:foregroundMark x1="66667" y1="36927" x2="66667" y2="36927"/>
                        <a14:foregroundMark x1="69149" y1="35849" x2="69149" y2="35849"/>
                        <a14:foregroundMark x1="69858" y1="35310" x2="69858" y2="35310"/>
                        <a14:foregroundMark x1="70213" y1="34771" x2="70213" y2="34771"/>
                        <a14:foregroundMark x1="10816" y1="38949" x2="10816" y2="38949"/>
                        <a14:foregroundMark x1="7979" y1="39353" x2="7979" y2="39353"/>
                        <a14:foregroundMark x1="7092" y1="39353" x2="7092" y2="39353"/>
                        <a14:foregroundMark x1="4965" y1="41105" x2="4965" y2="41105"/>
                        <a14:foregroundMark x1="3901" y1="41644" x2="3901" y2="41644"/>
                        <a14:foregroundMark x1="32092" y1="22102" x2="32092" y2="22102"/>
                        <a14:foregroundMark x1="31383" y1="24124" x2="31383" y2="24124"/>
                        <a14:foregroundMark x1="31028" y1="23315" x2="31028" y2="23315"/>
                        <a14:foregroundMark x1="53723" y1="53908" x2="53723" y2="53908"/>
                        <a14:foregroundMark x1="54787" y1="53908" x2="54787" y2="53908"/>
                        <a14:foregroundMark x1="51773" y1="57951" x2="43262" y2="57817"/>
                        <a14:foregroundMark x1="71631" y1="58356" x2="71631" y2="58356"/>
                        <a14:foregroundMark x1="22340" y1="57951" x2="22340" y2="57951"/>
                        <a14:foregroundMark x1="33333" y1="51213" x2="33333" y2="51213"/>
                        <a14:backgroundMark x1="9043" y1="46226" x2="9043" y2="46226"/>
                        <a14:backgroundMark x1="6915" y1="45418" x2="6915" y2="45418"/>
                        <a14:backgroundMark x1="24113" y1="50674" x2="24113" y2="50674"/>
                        <a14:backgroundMark x1="18617" y1="49730" x2="18617" y2="49730"/>
                        <a14:backgroundMark x1="22695" y1="56199" x2="22695" y2="56199"/>
                        <a14:backgroundMark x1="5319" y1="45148" x2="5319" y2="45148"/>
                        <a14:backgroundMark x1="51418" y1="47305" x2="51418" y2="47305"/>
                        <a14:backgroundMark x1="47872" y1="65633" x2="47872" y2="65633"/>
                        <a14:backgroundMark x1="42908" y1="65499" x2="18440" y2="77493"/>
                        <a14:backgroundMark x1="6560" y1="44744" x2="6738" y2="46361"/>
                        <a14:backgroundMark x1="20745" y1="48652" x2="20745" y2="48652"/>
                        <a14:backgroundMark x1="7092" y1="46765" x2="7092" y2="46765"/>
                        <a14:backgroundMark x1="3014" y1="43261" x2="7979" y2="50404"/>
                        <a14:backgroundMark x1="63830" y1="66577" x2="29965" y2="75876"/>
                      </a14:backgroundRemoval>
                    </a14:imgEffect>
                  </a14:imgLayer>
                </a14:imgProps>
              </a:ext>
            </a:extLst>
          </a:blip>
          <a:stretch>
            <a:fillRect/>
          </a:stretch>
        </p:blipFill>
        <p:spPr>
          <a:xfrm>
            <a:off x="3120817" y="6619935"/>
            <a:ext cx="5372100" cy="7067550"/>
          </a:xfrm>
          <a:prstGeom prst="rect">
            <a:avLst/>
          </a:prstGeom>
        </p:spPr>
      </p:pic>
      <p:pic>
        <p:nvPicPr>
          <p:cNvPr id="10" name="Picture 9">
            <a:extLst>
              <a:ext uri="{FF2B5EF4-FFF2-40B4-BE49-F238E27FC236}">
                <a16:creationId xmlns:a16="http://schemas.microsoft.com/office/drawing/2014/main" id="{685576F6-010A-7929-2906-FE55690FAD3B}"/>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9704" b="89623" l="3901" r="89894">
                        <a14:foregroundMark x1="36170" y1="22911" x2="36170" y2="22911"/>
                        <a14:foregroundMark x1="34043" y1="19811" x2="34043" y2="19811"/>
                        <a14:foregroundMark x1="32624" y1="23450" x2="32624" y2="23450"/>
                        <a14:foregroundMark x1="66667" y1="36927" x2="66667" y2="36927"/>
                        <a14:foregroundMark x1="69149" y1="35849" x2="69149" y2="35849"/>
                        <a14:foregroundMark x1="69858" y1="35310" x2="69858" y2="35310"/>
                        <a14:foregroundMark x1="70213" y1="34771" x2="70213" y2="34771"/>
                        <a14:foregroundMark x1="10816" y1="38949" x2="10816" y2="38949"/>
                        <a14:foregroundMark x1="7979" y1="39353" x2="7979" y2="39353"/>
                        <a14:foregroundMark x1="7092" y1="39353" x2="7092" y2="39353"/>
                        <a14:foregroundMark x1="4965" y1="41105" x2="4965" y2="41105"/>
                        <a14:foregroundMark x1="3901" y1="41644" x2="3901" y2="41644"/>
                        <a14:foregroundMark x1="32092" y1="22102" x2="32092" y2="22102"/>
                        <a14:foregroundMark x1="31383" y1="24124" x2="31383" y2="24124"/>
                        <a14:foregroundMark x1="31028" y1="23315" x2="31028" y2="23315"/>
                        <a14:foregroundMark x1="53723" y1="53908" x2="53723" y2="53908"/>
                        <a14:foregroundMark x1="54787" y1="53908" x2="54787" y2="53908"/>
                        <a14:foregroundMark x1="51773" y1="57951" x2="43262" y2="57817"/>
                        <a14:foregroundMark x1="71631" y1="58356" x2="71631" y2="58356"/>
                        <a14:foregroundMark x1="22340" y1="57951" x2="22340" y2="57951"/>
                        <a14:foregroundMark x1="33333" y1="51213" x2="33333" y2="51213"/>
                        <a14:backgroundMark x1="9043" y1="46226" x2="9043" y2="46226"/>
                        <a14:backgroundMark x1="6915" y1="45418" x2="6915" y2="45418"/>
                        <a14:backgroundMark x1="24113" y1="50674" x2="24113" y2="50674"/>
                        <a14:backgroundMark x1="18617" y1="49730" x2="18617" y2="49730"/>
                        <a14:backgroundMark x1="22695" y1="56199" x2="22695" y2="56199"/>
                        <a14:backgroundMark x1="5319" y1="45148" x2="5319" y2="45148"/>
                        <a14:backgroundMark x1="51418" y1="47305" x2="51418" y2="47305"/>
                        <a14:backgroundMark x1="47872" y1="65633" x2="47872" y2="65633"/>
                        <a14:backgroundMark x1="42908" y1="65499" x2="18440" y2="77493"/>
                        <a14:backgroundMark x1="6560" y1="44744" x2="6738" y2="46361"/>
                        <a14:backgroundMark x1="20745" y1="48652" x2="20745" y2="48652"/>
                        <a14:backgroundMark x1="7092" y1="46765" x2="7092" y2="46765"/>
                        <a14:backgroundMark x1="3014" y1="43261" x2="7979" y2="50404"/>
                        <a14:backgroundMark x1="63830" y1="66577" x2="29965" y2="75876"/>
                      </a14:backgroundRemoval>
                    </a14:imgEffect>
                  </a14:imgLayer>
                </a14:imgProps>
              </a:ext>
            </a:extLst>
          </a:blip>
          <a:stretch>
            <a:fillRect/>
          </a:stretch>
        </p:blipFill>
        <p:spPr>
          <a:xfrm flipH="1">
            <a:off x="-3080" y="6592343"/>
            <a:ext cx="5372100" cy="7067550"/>
          </a:xfrm>
          <a:prstGeom prst="rect">
            <a:avLst/>
          </a:prstGeom>
        </p:spPr>
      </p:pic>
    </p:spTree>
    <p:extLst>
      <p:ext uri="{BB962C8B-B14F-4D97-AF65-F5344CB8AC3E}">
        <p14:creationId xmlns:p14="http://schemas.microsoft.com/office/powerpoint/2010/main" val="3210596998"/>
      </p:ext>
    </p:extLst>
  </p:cSld>
  <p:clrMapOvr>
    <a:masterClrMapping/>
  </p:clrMapOvr>
  <p:transition spd="slow">
    <p:wip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sharpenSoften amount="-100000"/>
                    </a14:imgEffect>
                  </a14:imgLayer>
                </a14:imgProps>
              </a:ext>
            </a:extLst>
          </a:blip>
          <a:srcRect/>
          <a:stretch>
            <a:fillRect t="-83000" b="-83000"/>
          </a:stretch>
        </a:blipFill>
        <a:effectLst/>
      </p:bgPr>
    </p:bg>
    <p:spTree>
      <p:nvGrpSpPr>
        <p:cNvPr id="1" name=""/>
        <p:cNvGrpSpPr/>
        <p:nvPr/>
      </p:nvGrpSpPr>
      <p:grpSpPr>
        <a:xfrm>
          <a:off x="0" y="0"/>
          <a:ext cx="0" cy="0"/>
          <a:chOff x="0" y="0"/>
          <a:chExt cx="0" cy="0"/>
        </a:xfrm>
      </p:grpSpPr>
      <p:sp>
        <p:nvSpPr>
          <p:cNvPr id="2" name="AutoShape 2"/>
          <p:cNvSpPr/>
          <p:nvPr/>
        </p:nvSpPr>
        <p:spPr>
          <a:xfrm rot="-5400000">
            <a:off x="1043437" y="5362486"/>
            <a:ext cx="10257527" cy="0"/>
          </a:xfrm>
          <a:prstGeom prst="line">
            <a:avLst/>
          </a:prstGeom>
          <a:ln w="19050" cap="rnd">
            <a:solidFill>
              <a:srgbClr val="B3A183"/>
            </a:solidFill>
            <a:prstDash val="solid"/>
            <a:headEnd type="none" w="sm" len="sm"/>
            <a:tailEnd type="none" w="sm" len="sm"/>
          </a:ln>
        </p:spPr>
        <p:txBody>
          <a:bodyPr/>
          <a:lstStyle/>
          <a:p>
            <a:endParaRPr lang="en-US" dirty="0"/>
          </a:p>
        </p:txBody>
      </p:sp>
      <p:sp>
        <p:nvSpPr>
          <p:cNvPr id="23" name="TextBox 22">
            <a:extLst>
              <a:ext uri="{FF2B5EF4-FFF2-40B4-BE49-F238E27FC236}">
                <a16:creationId xmlns:a16="http://schemas.microsoft.com/office/drawing/2014/main" id="{9E739885-4B2A-C352-E69A-27698FB60A6A}"/>
              </a:ext>
            </a:extLst>
          </p:cNvPr>
          <p:cNvSpPr txBox="1"/>
          <p:nvPr/>
        </p:nvSpPr>
        <p:spPr>
          <a:xfrm>
            <a:off x="722830" y="8583628"/>
            <a:ext cx="5993425" cy="830997"/>
          </a:xfrm>
          <a:prstGeom prst="rect">
            <a:avLst/>
          </a:prstGeom>
          <a:noFill/>
        </p:spPr>
        <p:txBody>
          <a:bodyPr wrap="square" rtlCol="0">
            <a:spAutoFit/>
          </a:bodyPr>
          <a:lstStyle/>
          <a:p>
            <a:r>
              <a:rPr lang="vi-VN" sz="4800" dirty="0"/>
              <a:t>Chu Tự Thanh</a:t>
            </a:r>
            <a:endParaRPr lang="en-US" sz="4800" dirty="0"/>
          </a:p>
        </p:txBody>
      </p:sp>
      <p:pic>
        <p:nvPicPr>
          <p:cNvPr id="24" name="Picture 23">
            <a:extLst>
              <a:ext uri="{FF2B5EF4-FFF2-40B4-BE49-F238E27FC236}">
                <a16:creationId xmlns:a16="http://schemas.microsoft.com/office/drawing/2014/main" id="{4AD37C0F-9C23-491B-13E6-0623167FFCE7}"/>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3000" b="90000" l="4125" r="90000">
                        <a14:foregroundMark x1="11125" y1="16400" x2="11125" y2="16400"/>
                        <a14:foregroundMark x1="20375" y1="13200" x2="10500" y2="12600"/>
                        <a14:foregroundMark x1="2625" y1="3000" x2="10375" y2="3000"/>
                        <a14:foregroundMark x1="10375" y1="3000" x2="28875" y2="2400"/>
                        <a14:foregroundMark x1="28875" y1="2400" x2="36500" y2="3000"/>
                        <a14:foregroundMark x1="36500" y1="3000" x2="41697" y2="17099"/>
                        <a14:foregroundMark x1="41839" y1="47916" x2="41500" y2="72000"/>
                        <a14:foregroundMark x1="41905" y1="43220" x2="41902" y2="43421"/>
                        <a14:foregroundMark x1="42042" y1="33400" x2="42037" y2="33776"/>
                        <a14:foregroundMark x1="42053" y1="32655" x2="42042" y2="33400"/>
                        <a14:foregroundMark x1="42188" y1="22983" x2="42185" y2="23200"/>
                        <a14:foregroundMark x1="8625" y1="4200" x2="4125" y2="19400"/>
                        <a14:foregroundMark x1="4125" y1="19400" x2="4125" y2="48200"/>
                        <a14:backgroundMark x1="42000" y1="17000" x2="42750" y2="22800"/>
                        <a14:backgroundMark x1="42625" y1="22800" x2="42625" y2="27600"/>
                        <a14:backgroundMark x1="42375" y1="23200" x2="42375" y2="28000"/>
                        <a14:backgroundMark x1="42250" y1="27400" x2="42500" y2="32600"/>
                        <a14:backgroundMark x1="42375" y1="33800" x2="42250" y2="38400"/>
                        <a14:backgroundMark x1="42125" y1="33400" x2="42125" y2="33400"/>
                        <a14:backgroundMark x1="42125" y1="37800" x2="42250" y2="43200"/>
                        <a14:backgroundMark x1="42250" y1="43200" x2="42250" y2="48200"/>
                        <a14:backgroundMark x1="42000" y1="43400" x2="42375" y2="47800"/>
                        <a14:backgroundMark x1="42125" y1="23400" x2="42125" y2="23400"/>
                      </a14:backgroundRemoval>
                    </a14:imgEffect>
                  </a14:imgLayer>
                </a14:imgProps>
              </a:ext>
            </a:extLst>
          </a:blip>
          <a:stretch>
            <a:fillRect/>
          </a:stretch>
        </p:blipFill>
        <p:spPr>
          <a:xfrm>
            <a:off x="211179" y="1836901"/>
            <a:ext cx="11922041" cy="7451275"/>
          </a:xfrm>
          <a:prstGeom prst="rect">
            <a:avLst/>
          </a:prstGeom>
        </p:spPr>
      </p:pic>
      <p:sp>
        <p:nvSpPr>
          <p:cNvPr id="25" name="TextBox 24">
            <a:extLst>
              <a:ext uri="{FF2B5EF4-FFF2-40B4-BE49-F238E27FC236}">
                <a16:creationId xmlns:a16="http://schemas.microsoft.com/office/drawing/2014/main" id="{63E32770-CEE8-20AA-1906-B061E8771541}"/>
              </a:ext>
            </a:extLst>
          </p:cNvPr>
          <p:cNvSpPr txBox="1"/>
          <p:nvPr/>
        </p:nvSpPr>
        <p:spPr>
          <a:xfrm>
            <a:off x="6819747" y="2544787"/>
            <a:ext cx="9603645" cy="5262979"/>
          </a:xfrm>
          <a:prstGeom prst="rect">
            <a:avLst/>
          </a:prstGeom>
          <a:noFill/>
        </p:spPr>
        <p:txBody>
          <a:bodyPr wrap="square" rtlCol="0">
            <a:spAutoFit/>
          </a:bodyPr>
          <a:lstStyle/>
          <a:p>
            <a:r>
              <a:rPr lang="vi-VN" sz="4800" b="0" i="0" dirty="0">
                <a:solidFill>
                  <a:srgbClr val="000000"/>
                </a:solidFill>
                <a:effectLst/>
                <a:latin typeface="+mj-lt"/>
              </a:rPr>
              <a:t>- Chu Tự Thanh ( 1891- 1948) tên khai sinh là Chu Tự Hoa. - Ông dạy văn chương tại Hàng Châu, tỉnh Chiết Giang, và tại Dương Châu, tỉnh Giang Tô. - Trong sự nghiệp văn chương, ông được đánh giá rất cao và được độc giả ưu ái gọi là " mĩ văn "</a:t>
            </a:r>
            <a:endParaRPr lang="en-US" sz="4800" dirty="0">
              <a:latin typeface="+mj-lt"/>
            </a:endParaRPr>
          </a:p>
        </p:txBody>
      </p:sp>
      <p:sp>
        <p:nvSpPr>
          <p:cNvPr id="26" name="TextBox 25">
            <a:extLst>
              <a:ext uri="{FF2B5EF4-FFF2-40B4-BE49-F238E27FC236}">
                <a16:creationId xmlns:a16="http://schemas.microsoft.com/office/drawing/2014/main" id="{393D60CA-8B22-E486-5C46-D71E5FF32397}"/>
              </a:ext>
            </a:extLst>
          </p:cNvPr>
          <p:cNvSpPr txBox="1"/>
          <p:nvPr/>
        </p:nvSpPr>
        <p:spPr>
          <a:xfrm>
            <a:off x="153064" y="233723"/>
            <a:ext cx="6553198" cy="1015663"/>
          </a:xfrm>
          <a:prstGeom prst="rect">
            <a:avLst/>
          </a:prstGeom>
          <a:noFill/>
        </p:spPr>
        <p:txBody>
          <a:bodyPr wrap="square" rtlCol="0">
            <a:spAutoFit/>
          </a:bodyPr>
          <a:lstStyle/>
          <a:p>
            <a:r>
              <a:rPr lang="vi-VN" sz="6000" dirty="0">
                <a:solidFill>
                  <a:schemeClr val="accent6">
                    <a:lumMod val="50000"/>
                  </a:schemeClr>
                </a:solidFill>
              </a:rPr>
              <a:t>I. Tìm hiểu chung</a:t>
            </a:r>
            <a:endParaRPr lang="en-US" sz="6000" dirty="0">
              <a:solidFill>
                <a:schemeClr val="accent6">
                  <a:lumMod val="50000"/>
                </a:schemeClr>
              </a:solidFill>
            </a:endParaRPr>
          </a:p>
        </p:txBody>
      </p:sp>
      <p:sp>
        <p:nvSpPr>
          <p:cNvPr id="27" name="TextBox 26">
            <a:extLst>
              <a:ext uri="{FF2B5EF4-FFF2-40B4-BE49-F238E27FC236}">
                <a16:creationId xmlns:a16="http://schemas.microsoft.com/office/drawing/2014/main" id="{96FF50B3-1E6C-37EE-03F9-6968E2AA6C31}"/>
              </a:ext>
            </a:extLst>
          </p:cNvPr>
          <p:cNvSpPr txBox="1"/>
          <p:nvPr/>
        </p:nvSpPr>
        <p:spPr>
          <a:xfrm>
            <a:off x="6362700" y="1327499"/>
            <a:ext cx="2998175" cy="707886"/>
          </a:xfrm>
          <a:prstGeom prst="rect">
            <a:avLst/>
          </a:prstGeom>
          <a:noFill/>
        </p:spPr>
        <p:txBody>
          <a:bodyPr wrap="square" rtlCol="0">
            <a:spAutoFit/>
          </a:bodyPr>
          <a:lstStyle/>
          <a:p>
            <a:r>
              <a:rPr lang="vi-VN" sz="4000" dirty="0">
                <a:highlight>
                  <a:srgbClr val="C0C0C0"/>
                </a:highlight>
              </a:rPr>
              <a:t>1: Tác giả</a:t>
            </a:r>
            <a:endParaRPr lang="en-US" sz="4000" dirty="0">
              <a:highlight>
                <a:srgbClr val="C0C0C0"/>
              </a:highlight>
            </a:endParaRPr>
          </a:p>
        </p:txBody>
      </p:sp>
      <p:sp>
        <p:nvSpPr>
          <p:cNvPr id="30" name="TextBox 29">
            <a:extLst>
              <a:ext uri="{FF2B5EF4-FFF2-40B4-BE49-F238E27FC236}">
                <a16:creationId xmlns:a16="http://schemas.microsoft.com/office/drawing/2014/main" id="{71F8BD49-27A7-FB39-F718-D83ACD3687FA}"/>
              </a:ext>
            </a:extLst>
          </p:cNvPr>
          <p:cNvSpPr txBox="1"/>
          <p:nvPr/>
        </p:nvSpPr>
        <p:spPr>
          <a:xfrm>
            <a:off x="6342441" y="1093069"/>
            <a:ext cx="4953000" cy="769441"/>
          </a:xfrm>
          <a:prstGeom prst="rect">
            <a:avLst/>
          </a:prstGeom>
          <a:noFill/>
        </p:spPr>
        <p:txBody>
          <a:bodyPr wrap="square" rtlCol="0">
            <a:spAutoFit/>
          </a:bodyPr>
          <a:lstStyle/>
          <a:p>
            <a:r>
              <a:rPr lang="vi-VN" sz="4400" dirty="0">
                <a:highlight>
                  <a:srgbClr val="C0C0C0"/>
                </a:highlight>
              </a:rPr>
              <a:t>2: Tác phẩm </a:t>
            </a:r>
            <a:endParaRPr lang="en-US" sz="4400" dirty="0">
              <a:highlight>
                <a:srgbClr val="C0C0C0"/>
              </a:highlight>
            </a:endParaRPr>
          </a:p>
        </p:txBody>
      </p:sp>
      <p:sp>
        <p:nvSpPr>
          <p:cNvPr id="31" name="TextBox 30">
            <a:extLst>
              <a:ext uri="{FF2B5EF4-FFF2-40B4-BE49-F238E27FC236}">
                <a16:creationId xmlns:a16="http://schemas.microsoft.com/office/drawing/2014/main" id="{06F521A8-9FF9-9F92-ECBB-F490452CE17B}"/>
              </a:ext>
            </a:extLst>
          </p:cNvPr>
          <p:cNvSpPr txBox="1"/>
          <p:nvPr/>
        </p:nvSpPr>
        <p:spPr>
          <a:xfrm>
            <a:off x="7201971" y="3404562"/>
            <a:ext cx="8839199" cy="3477875"/>
          </a:xfrm>
          <a:prstGeom prst="rect">
            <a:avLst/>
          </a:prstGeom>
          <a:noFill/>
        </p:spPr>
        <p:txBody>
          <a:bodyPr wrap="square" rtlCol="0">
            <a:spAutoFit/>
          </a:bodyPr>
          <a:lstStyle/>
          <a:p>
            <a:r>
              <a:rPr lang="vi-VN" sz="4400" b="0" i="0" dirty="0">
                <a:solidFill>
                  <a:srgbClr val="000000"/>
                </a:solidFill>
                <a:effectLst/>
                <a:latin typeface="Placeholder Font"/>
              </a:rPr>
              <a:t> </a:t>
            </a:r>
            <a:r>
              <a:rPr lang="vi-VN" sz="4400" b="0" i="0" dirty="0">
                <a:solidFill>
                  <a:srgbClr val="000000"/>
                </a:solidFill>
                <a:effectLst/>
                <a:latin typeface="+mj-lt"/>
              </a:rPr>
              <a:t>-Thể loại: tản văn.</a:t>
            </a:r>
          </a:p>
          <a:p>
            <a:r>
              <a:rPr lang="vi-VN" sz="4400" b="0" i="0" dirty="0">
                <a:solidFill>
                  <a:srgbClr val="000000"/>
                </a:solidFill>
                <a:effectLst/>
                <a:latin typeface="+mj-lt"/>
              </a:rPr>
              <a:t> - Được in trong 'Những câu chuyện đi cùng năm tháng', NXB Văn học, Hà Nội, năm 2014. </a:t>
            </a:r>
          </a:p>
          <a:p>
            <a:r>
              <a:rPr lang="vi-VN" sz="4400" b="0" i="0" dirty="0">
                <a:solidFill>
                  <a:srgbClr val="000000"/>
                </a:solidFill>
                <a:effectLst/>
                <a:latin typeface="+mj-lt"/>
              </a:rPr>
              <a:t>- PTBĐ: Tự sự.</a:t>
            </a:r>
            <a:endParaRPr lang="en-US" sz="4400" dirty="0">
              <a:latin typeface="+mj-lt"/>
            </a:endParaRPr>
          </a:p>
        </p:txBody>
      </p:sp>
      <p:sp>
        <p:nvSpPr>
          <p:cNvPr id="32" name="TextBox 31">
            <a:extLst>
              <a:ext uri="{FF2B5EF4-FFF2-40B4-BE49-F238E27FC236}">
                <a16:creationId xmlns:a16="http://schemas.microsoft.com/office/drawing/2014/main" id="{F3C5819D-6225-8A6C-98EF-D87B2F56B811}"/>
              </a:ext>
            </a:extLst>
          </p:cNvPr>
          <p:cNvSpPr txBox="1"/>
          <p:nvPr/>
        </p:nvSpPr>
        <p:spPr>
          <a:xfrm>
            <a:off x="6392008" y="2330514"/>
            <a:ext cx="10591800" cy="6863417"/>
          </a:xfrm>
          <a:prstGeom prst="rect">
            <a:avLst/>
          </a:prstGeom>
          <a:noFill/>
        </p:spPr>
        <p:txBody>
          <a:bodyPr wrap="square" rtlCol="0">
            <a:spAutoFit/>
          </a:bodyPr>
          <a:lstStyle/>
          <a:p>
            <a:pPr marL="571500" indent="-571500">
              <a:buFontTx/>
              <a:buChar char="-"/>
            </a:pPr>
            <a:r>
              <a:rPr lang="vi-VN" sz="4400" b="0" i="0" dirty="0">
                <a:solidFill>
                  <a:srgbClr val="000000"/>
                </a:solidFill>
                <a:effectLst/>
                <a:latin typeface="+mj-lt"/>
              </a:rPr>
              <a:t>Bố cục: Gồm 2 phần: </a:t>
            </a:r>
          </a:p>
          <a:p>
            <a:r>
              <a:rPr lang="vi-VN" sz="4400" b="0" i="0" dirty="0">
                <a:solidFill>
                  <a:srgbClr val="000000"/>
                </a:solidFill>
                <a:effectLst/>
                <a:latin typeface="+mj-lt"/>
              </a:rPr>
              <a:t>+ Phần 1: Từ đầu đến “khép cửa đi ra ngoài”- Tâm trạng của tác giả khi nhớ về khung cảnh quê hương.</a:t>
            </a:r>
          </a:p>
          <a:p>
            <a:r>
              <a:rPr lang="vi-VN" sz="4400" b="0" i="0" dirty="0">
                <a:solidFill>
                  <a:srgbClr val="000000"/>
                </a:solidFill>
                <a:effectLst/>
                <a:latin typeface="+mj-lt"/>
              </a:rPr>
              <a:t> + Phần 2: Tiếp đến hết – Khung cảnh thiên nhiên trong đêm trăng sáng.</a:t>
            </a:r>
          </a:p>
          <a:p>
            <a:r>
              <a:rPr lang="vi-VN" sz="4400" b="0" i="0" dirty="0">
                <a:solidFill>
                  <a:srgbClr val="000000"/>
                </a:solidFill>
                <a:effectLst/>
                <a:latin typeface="+mj-lt"/>
              </a:rPr>
              <a:t> - Cảm hứng chủ đạo: Sự rung động trước vẻ đẹp gợi cảm và lãng mạn của đầm sen.</a:t>
            </a:r>
          </a:p>
          <a:p>
            <a:r>
              <a:rPr lang="vi-VN" sz="4400" b="0" i="0" dirty="0">
                <a:solidFill>
                  <a:srgbClr val="000000"/>
                </a:solidFill>
                <a:effectLst/>
                <a:latin typeface="+mj-lt"/>
              </a:rPr>
              <a:t> - Nội dung chính: Ca ngợi vẻ đẹp của đầm sen, con người trong đêm trăng sáng. </a:t>
            </a:r>
            <a:endParaRPr lang="en-US" sz="4400" dirty="0">
              <a:latin typeface="+mj-lt"/>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500"/>
                                        <p:tgtEl>
                                          <p:spTgt spid="2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grpId="1" nodeType="clickEffect">
                                  <p:stCondLst>
                                    <p:cond delay="0"/>
                                  </p:stCondLst>
                                  <p:childTnLst>
                                    <p:animEffect transition="out" filter="fade">
                                      <p:cBhvr>
                                        <p:cTn id="15" dur="500"/>
                                        <p:tgtEl>
                                          <p:spTgt spid="27"/>
                                        </p:tgtEl>
                                      </p:cBhvr>
                                    </p:animEffect>
                                    <p:set>
                                      <p:cBhvr>
                                        <p:cTn id="16" dur="1" fill="hold">
                                          <p:stCondLst>
                                            <p:cond delay="499"/>
                                          </p:stCondLst>
                                        </p:cTn>
                                        <p:tgtEl>
                                          <p:spTgt spid="27"/>
                                        </p:tgtEl>
                                        <p:attrNameLst>
                                          <p:attrName>style.visibility</p:attrName>
                                        </p:attrNameLst>
                                      </p:cBhvr>
                                      <p:to>
                                        <p:strVal val="hidden"/>
                                      </p:to>
                                    </p:set>
                                  </p:childTnLst>
                                </p:cTn>
                              </p:par>
                              <p:par>
                                <p:cTn id="17" presetID="10" presetClass="exit" presetSubtype="0" fill="hold" grpId="1" nodeType="withEffect">
                                  <p:stCondLst>
                                    <p:cond delay="0"/>
                                  </p:stCondLst>
                                  <p:childTnLst>
                                    <p:animEffect transition="out" filter="fade">
                                      <p:cBhvr>
                                        <p:cTn id="18" dur="500"/>
                                        <p:tgtEl>
                                          <p:spTgt spid="25"/>
                                        </p:tgtEl>
                                      </p:cBhvr>
                                    </p:animEffect>
                                    <p:set>
                                      <p:cBhvr>
                                        <p:cTn id="19" dur="1" fill="hold">
                                          <p:stCondLst>
                                            <p:cond delay="499"/>
                                          </p:stCondLst>
                                        </p:cTn>
                                        <p:tgtEl>
                                          <p:spTgt spid="25"/>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fade">
                                      <p:cBhvr>
                                        <p:cTn id="24" dur="500"/>
                                        <p:tgtEl>
                                          <p:spTgt spid="3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1">
                                            <p:txEl>
                                              <p:pRg st="0" end="0"/>
                                            </p:txEl>
                                          </p:spTgt>
                                        </p:tgtEl>
                                        <p:attrNameLst>
                                          <p:attrName>style.visibility</p:attrName>
                                        </p:attrNameLst>
                                      </p:cBhvr>
                                      <p:to>
                                        <p:strVal val="visible"/>
                                      </p:to>
                                    </p:set>
                                    <p:animEffect transition="in" filter="fade">
                                      <p:cBhvr>
                                        <p:cTn id="29" dur="500"/>
                                        <p:tgtEl>
                                          <p:spTgt spid="31">
                                            <p:txEl>
                                              <p:pRg st="0" end="0"/>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31">
                                            <p:txEl>
                                              <p:pRg st="1" end="1"/>
                                            </p:txEl>
                                          </p:spTgt>
                                        </p:tgtEl>
                                        <p:attrNameLst>
                                          <p:attrName>style.visibility</p:attrName>
                                        </p:attrNameLst>
                                      </p:cBhvr>
                                      <p:to>
                                        <p:strVal val="visible"/>
                                      </p:to>
                                    </p:set>
                                    <p:animEffect transition="in" filter="fade">
                                      <p:cBhvr>
                                        <p:cTn id="32" dur="500"/>
                                        <p:tgtEl>
                                          <p:spTgt spid="31">
                                            <p:txEl>
                                              <p:pRg st="1" end="1"/>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31">
                                            <p:txEl>
                                              <p:pRg st="2" end="2"/>
                                            </p:txEl>
                                          </p:spTgt>
                                        </p:tgtEl>
                                        <p:attrNameLst>
                                          <p:attrName>style.visibility</p:attrName>
                                        </p:attrNameLst>
                                      </p:cBhvr>
                                      <p:to>
                                        <p:strVal val="visible"/>
                                      </p:to>
                                    </p:set>
                                    <p:animEffect transition="in" filter="fade">
                                      <p:cBhvr>
                                        <p:cTn id="35" dur="500"/>
                                        <p:tgtEl>
                                          <p:spTgt spid="31">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grpId="0" nodeType="clickEffect">
                                  <p:stCondLst>
                                    <p:cond delay="0"/>
                                  </p:stCondLst>
                                  <p:childTnLst>
                                    <p:animEffect transition="out" filter="fade">
                                      <p:cBhvr>
                                        <p:cTn id="39" dur="500"/>
                                        <p:tgtEl>
                                          <p:spTgt spid="31">
                                            <p:txEl>
                                              <p:pRg st="0" end="0"/>
                                            </p:txEl>
                                          </p:spTgt>
                                        </p:tgtEl>
                                      </p:cBhvr>
                                    </p:animEffect>
                                    <p:set>
                                      <p:cBhvr>
                                        <p:cTn id="40" dur="1" fill="hold">
                                          <p:stCondLst>
                                            <p:cond delay="499"/>
                                          </p:stCondLst>
                                        </p:cTn>
                                        <p:tgtEl>
                                          <p:spTgt spid="31">
                                            <p:txEl>
                                              <p:pRg st="0" end="0"/>
                                            </p:txEl>
                                          </p:spTgt>
                                        </p:tgtEl>
                                        <p:attrNameLst>
                                          <p:attrName>style.visibility</p:attrName>
                                        </p:attrNameLst>
                                      </p:cBhvr>
                                      <p:to>
                                        <p:strVal val="hidden"/>
                                      </p:to>
                                    </p:set>
                                  </p:childTnLst>
                                </p:cTn>
                              </p:par>
                              <p:par>
                                <p:cTn id="41" presetID="10" presetClass="exit" presetSubtype="0" fill="hold" grpId="0" nodeType="withEffect">
                                  <p:stCondLst>
                                    <p:cond delay="0"/>
                                  </p:stCondLst>
                                  <p:childTnLst>
                                    <p:animEffect transition="out" filter="fade">
                                      <p:cBhvr>
                                        <p:cTn id="42" dur="500"/>
                                        <p:tgtEl>
                                          <p:spTgt spid="31">
                                            <p:txEl>
                                              <p:pRg st="1" end="1"/>
                                            </p:txEl>
                                          </p:spTgt>
                                        </p:tgtEl>
                                      </p:cBhvr>
                                    </p:animEffect>
                                    <p:set>
                                      <p:cBhvr>
                                        <p:cTn id="43" dur="1" fill="hold">
                                          <p:stCondLst>
                                            <p:cond delay="499"/>
                                          </p:stCondLst>
                                        </p:cTn>
                                        <p:tgtEl>
                                          <p:spTgt spid="31">
                                            <p:txEl>
                                              <p:pRg st="1" end="1"/>
                                            </p:txEl>
                                          </p:spTgt>
                                        </p:tgtEl>
                                        <p:attrNameLst>
                                          <p:attrName>style.visibility</p:attrName>
                                        </p:attrNameLst>
                                      </p:cBhvr>
                                      <p:to>
                                        <p:strVal val="hidden"/>
                                      </p:to>
                                    </p:set>
                                  </p:childTnLst>
                                </p:cTn>
                              </p:par>
                              <p:par>
                                <p:cTn id="44" presetID="10" presetClass="exit" presetSubtype="0" fill="hold" grpId="0" nodeType="withEffect">
                                  <p:stCondLst>
                                    <p:cond delay="0"/>
                                  </p:stCondLst>
                                  <p:childTnLst>
                                    <p:animEffect transition="out" filter="fade">
                                      <p:cBhvr>
                                        <p:cTn id="45" dur="500"/>
                                        <p:tgtEl>
                                          <p:spTgt spid="31">
                                            <p:txEl>
                                              <p:pRg st="2" end="2"/>
                                            </p:txEl>
                                          </p:spTgt>
                                        </p:tgtEl>
                                      </p:cBhvr>
                                    </p:animEffect>
                                    <p:set>
                                      <p:cBhvr>
                                        <p:cTn id="46" dur="1" fill="hold">
                                          <p:stCondLst>
                                            <p:cond delay="499"/>
                                          </p:stCondLst>
                                        </p:cTn>
                                        <p:tgtEl>
                                          <p:spTgt spid="31">
                                            <p:txEl>
                                              <p:pRg st="2" end="2"/>
                                            </p:txEl>
                                          </p:spTgt>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32"/>
                                        </p:tgtEl>
                                        <p:attrNameLst>
                                          <p:attrName>style.visibility</p:attrName>
                                        </p:attrNameLst>
                                      </p:cBhvr>
                                      <p:to>
                                        <p:strVal val="visible"/>
                                      </p:to>
                                    </p:set>
                                    <p:animEffect transition="in" filter="fade">
                                      <p:cBhvr>
                                        <p:cTn id="5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5" grpId="1"/>
      <p:bldP spid="27" grpId="0"/>
      <p:bldP spid="27" grpId="1"/>
      <p:bldP spid="30" grpId="0"/>
      <p:bldP spid="31" grpId="0" build="allAtOnce"/>
      <p:bldP spid="3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sharpenSoften amount="-63000"/>
                    </a14:imgEffect>
                  </a14:imgLayer>
                </a14:imgProps>
              </a:ext>
            </a:extLst>
          </a:blip>
          <a:srcRect/>
          <a:stretch>
            <a:fillRect t="-124000" b="-124000"/>
          </a:stretch>
        </a:blipFill>
        <a:effectLst/>
      </p:bgPr>
    </p:bg>
    <p:spTree>
      <p:nvGrpSpPr>
        <p:cNvPr id="1" name=""/>
        <p:cNvGrpSpPr/>
        <p:nvPr/>
      </p:nvGrpSpPr>
      <p:grpSpPr>
        <a:xfrm>
          <a:off x="0" y="0"/>
          <a:ext cx="0" cy="0"/>
          <a:chOff x="0" y="0"/>
          <a:chExt cx="0" cy="0"/>
        </a:xfrm>
      </p:grpSpPr>
      <p:sp>
        <p:nvSpPr>
          <p:cNvPr id="6" name="Freeform 6"/>
          <p:cNvSpPr/>
          <p:nvPr/>
        </p:nvSpPr>
        <p:spPr>
          <a:xfrm flipH="1">
            <a:off x="-2514600" y="-1939444"/>
            <a:ext cx="3415268" cy="3133509"/>
          </a:xfrm>
          <a:custGeom>
            <a:avLst/>
            <a:gdLst/>
            <a:ahLst/>
            <a:cxnLst/>
            <a:rect l="l" t="t" r="r" b="b"/>
            <a:pathLst>
              <a:path w="3415268" h="3133509">
                <a:moveTo>
                  <a:pt x="3415268" y="0"/>
                </a:moveTo>
                <a:lnTo>
                  <a:pt x="0" y="0"/>
                </a:lnTo>
                <a:lnTo>
                  <a:pt x="0" y="3133508"/>
                </a:lnTo>
                <a:lnTo>
                  <a:pt x="3415268" y="3133508"/>
                </a:lnTo>
                <a:lnTo>
                  <a:pt x="3415268" y="0"/>
                </a:lnTo>
                <a:close/>
              </a:path>
            </a:pathLst>
          </a:custGeom>
          <a:blipFill>
            <a:blip r:embed="rId4"/>
            <a:stretch>
              <a:fillRect/>
            </a:stretch>
          </a:blipFill>
        </p:spPr>
      </p:sp>
      <p:sp>
        <p:nvSpPr>
          <p:cNvPr id="7" name="TextBox 6">
            <a:extLst>
              <a:ext uri="{FF2B5EF4-FFF2-40B4-BE49-F238E27FC236}">
                <a16:creationId xmlns:a16="http://schemas.microsoft.com/office/drawing/2014/main" id="{A69B33CA-5006-10F5-10D2-618E483905AA}"/>
              </a:ext>
            </a:extLst>
          </p:cNvPr>
          <p:cNvSpPr txBox="1"/>
          <p:nvPr/>
        </p:nvSpPr>
        <p:spPr>
          <a:xfrm>
            <a:off x="685800" y="294393"/>
            <a:ext cx="5181600" cy="769441"/>
          </a:xfrm>
          <a:prstGeom prst="rect">
            <a:avLst/>
          </a:prstGeom>
          <a:noFill/>
        </p:spPr>
        <p:txBody>
          <a:bodyPr wrap="square" rtlCol="0">
            <a:spAutoFit/>
          </a:bodyPr>
          <a:lstStyle/>
          <a:p>
            <a:r>
              <a:rPr lang="vi-VN" sz="4400" dirty="0">
                <a:highlight>
                  <a:srgbClr val="C0C0C0"/>
                </a:highlight>
              </a:rPr>
              <a:t>II: Tìm hiểu chi tiết</a:t>
            </a:r>
            <a:endParaRPr lang="en-US" sz="4400" dirty="0">
              <a:highlight>
                <a:srgbClr val="C0C0C0"/>
              </a:highlight>
            </a:endParaRPr>
          </a:p>
        </p:txBody>
      </p:sp>
      <p:sp>
        <p:nvSpPr>
          <p:cNvPr id="11" name="TextBox 10">
            <a:extLst>
              <a:ext uri="{FF2B5EF4-FFF2-40B4-BE49-F238E27FC236}">
                <a16:creationId xmlns:a16="http://schemas.microsoft.com/office/drawing/2014/main" id="{C29E3EF0-A079-3981-C239-D48D6DDBFCAA}"/>
              </a:ext>
            </a:extLst>
          </p:cNvPr>
          <p:cNvSpPr txBox="1"/>
          <p:nvPr/>
        </p:nvSpPr>
        <p:spPr>
          <a:xfrm>
            <a:off x="626512" y="2638209"/>
            <a:ext cx="9601200" cy="5262979"/>
          </a:xfrm>
          <a:prstGeom prst="rect">
            <a:avLst/>
          </a:prstGeom>
          <a:noFill/>
        </p:spPr>
        <p:txBody>
          <a:bodyPr wrap="square" rtlCol="0">
            <a:spAutoFit/>
          </a:bodyPr>
          <a:lstStyle/>
          <a:p>
            <a:r>
              <a:rPr lang="vi-VN" sz="4800" b="0" i="0" dirty="0">
                <a:solidFill>
                  <a:schemeClr val="bg1"/>
                </a:solidFill>
                <a:effectLst/>
                <a:latin typeface="+mj-lt"/>
              </a:rPr>
              <a:t>1: Vẻ đẹp hòa hợp giữa ánh trăng với hoa lá trên đầm sen</a:t>
            </a:r>
          </a:p>
          <a:p>
            <a:r>
              <a:rPr lang="vi-VN" sz="4800" b="0" i="0" dirty="0">
                <a:solidFill>
                  <a:schemeClr val="bg1"/>
                </a:solidFill>
                <a:effectLst/>
                <a:latin typeface="+mj-lt"/>
              </a:rPr>
              <a:t> - Từ ngữ: tỏa, phủ, tắm gội, bao trùm, hài hòa,.. </a:t>
            </a:r>
          </a:p>
          <a:p>
            <a:r>
              <a:rPr lang="vi-VN" sz="4800" b="0" i="0" dirty="0">
                <a:solidFill>
                  <a:schemeClr val="bg1"/>
                </a:solidFill>
                <a:effectLst/>
                <a:latin typeface="+mj-lt"/>
              </a:rPr>
              <a:t>- Hình ảnh: + " Ánh trăng như nước chảy, tỏa xuống mặt hoa sen và lá sen " </a:t>
            </a:r>
            <a:endParaRPr lang="en-US" sz="4800" dirty="0">
              <a:solidFill>
                <a:schemeClr val="bg1"/>
              </a:solidFill>
              <a:latin typeface="+mj-lt"/>
            </a:endParaRPr>
          </a:p>
        </p:txBody>
      </p:sp>
      <p:sp>
        <p:nvSpPr>
          <p:cNvPr id="12" name="TextBox 11">
            <a:extLst>
              <a:ext uri="{FF2B5EF4-FFF2-40B4-BE49-F238E27FC236}">
                <a16:creationId xmlns:a16="http://schemas.microsoft.com/office/drawing/2014/main" id="{9AED3446-BD71-4C9F-93BF-C5C8BD1F3059}"/>
              </a:ext>
            </a:extLst>
          </p:cNvPr>
          <p:cNvSpPr txBox="1"/>
          <p:nvPr/>
        </p:nvSpPr>
        <p:spPr>
          <a:xfrm>
            <a:off x="304800" y="1899544"/>
            <a:ext cx="9601200" cy="6740307"/>
          </a:xfrm>
          <a:prstGeom prst="rect">
            <a:avLst/>
          </a:prstGeom>
          <a:noFill/>
        </p:spPr>
        <p:txBody>
          <a:bodyPr wrap="square" rtlCol="0">
            <a:spAutoFit/>
          </a:bodyPr>
          <a:lstStyle/>
          <a:p>
            <a:r>
              <a:rPr lang="vi-VN" sz="4800" b="0" i="0" dirty="0">
                <a:solidFill>
                  <a:schemeClr val="bg1"/>
                </a:solidFill>
                <a:effectLst/>
                <a:latin typeface="+mj-lt"/>
              </a:rPr>
              <a:t>+ " Lá sen và hoa sen như vừa được tắm gội bằng sữa bò, lại như được bao trùm trong giấc mộng bằng dải lụa mỏng “</a:t>
            </a:r>
          </a:p>
          <a:p>
            <a:r>
              <a:rPr lang="vi-VN" sz="4800" b="0" i="0" dirty="0">
                <a:solidFill>
                  <a:schemeClr val="bg1"/>
                </a:solidFill>
                <a:effectLst/>
                <a:latin typeface="+mj-lt"/>
              </a:rPr>
              <a:t> + " Ánh trăng trên đầm sen không đồng đều thế nhưng giữa ánh sáng và hình bóng tạo nên một giai điệu hài hòa, như một bản nhạc Vi-ô-lông nổi tiếng" </a:t>
            </a:r>
            <a:endParaRPr lang="en-US" sz="4800" dirty="0">
              <a:solidFill>
                <a:schemeClr val="bg1"/>
              </a:solidFill>
              <a:latin typeface="+mj-lt"/>
            </a:endParaRPr>
          </a:p>
        </p:txBody>
      </p:sp>
      <p:pic>
        <p:nvPicPr>
          <p:cNvPr id="13" name="Picture 12">
            <a:extLst>
              <a:ext uri="{FF2B5EF4-FFF2-40B4-BE49-F238E27FC236}">
                <a16:creationId xmlns:a16="http://schemas.microsoft.com/office/drawing/2014/main" id="{E7C2EF3A-D249-EE59-7566-130D8AB8829A}"/>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1000"/>
                    </a14:imgEffect>
                    <a14:imgEffect>
                      <a14:colorTemperature colorTemp="3720"/>
                    </a14:imgEffect>
                    <a14:imgEffect>
                      <a14:saturation sat="111000"/>
                    </a14:imgEffect>
                  </a14:imgLayer>
                </a14:imgProps>
              </a:ext>
            </a:extLst>
          </a:blip>
          <a:srcRect l="186" t="3857" r="10356" b="11429"/>
          <a:stretch/>
        </p:blipFill>
        <p:spPr>
          <a:xfrm>
            <a:off x="10286328" y="-7620"/>
            <a:ext cx="7116581" cy="9992607"/>
          </a:xfrm>
          <a:prstGeom prst="roundRect">
            <a:avLst>
              <a:gd name="adj" fmla="val 50000"/>
            </a:avLst>
          </a:prstGeom>
          <a:ln>
            <a:noFill/>
          </a:ln>
          <a:effectLst>
            <a:outerShdw blurRad="266700" dir="13260000" algn="tl" rotWithShape="0">
              <a:srgbClr val="000000">
                <a:alpha val="40000"/>
              </a:srgbClr>
            </a:outerShdw>
            <a:softEdge rad="0"/>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11"/>
                                        </p:tgtEl>
                                      </p:cBhvr>
                                    </p:animEffect>
                                    <p:set>
                                      <p:cBhvr>
                                        <p:cTn id="12" dur="1" fill="hold">
                                          <p:stCondLst>
                                            <p:cond delay="499"/>
                                          </p:stCondLst>
                                        </p:cTn>
                                        <p:tgtEl>
                                          <p:spTgt spid="11"/>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sharpenSoften amount="-100000"/>
                    </a14:imgEffect>
                  </a14:imgLayer>
                </a14:imgProps>
              </a:ext>
            </a:extLst>
          </a:blip>
          <a:srcRect/>
          <a:stretch>
            <a:fillRect t="-88000" b="-88000"/>
          </a:stretch>
        </a:blipFill>
        <a:effectLst/>
      </p:bgPr>
    </p:bg>
    <p:spTree>
      <p:nvGrpSpPr>
        <p:cNvPr id="1" name=""/>
        <p:cNvGrpSpPr/>
        <p:nvPr/>
      </p:nvGrpSpPr>
      <p:grpSpPr>
        <a:xfrm>
          <a:off x="0" y="0"/>
          <a:ext cx="0" cy="0"/>
          <a:chOff x="0" y="0"/>
          <a:chExt cx="0" cy="0"/>
        </a:xfrm>
      </p:grpSpPr>
      <p:sp>
        <p:nvSpPr>
          <p:cNvPr id="2" name="Freeform 2"/>
          <p:cNvSpPr/>
          <p:nvPr/>
        </p:nvSpPr>
        <p:spPr>
          <a:xfrm flipV="1">
            <a:off x="16459200" y="8343900"/>
            <a:ext cx="2234181" cy="2223010"/>
          </a:xfrm>
          <a:custGeom>
            <a:avLst/>
            <a:gdLst/>
            <a:ahLst/>
            <a:cxnLst/>
            <a:rect l="l" t="t" r="r" b="b"/>
            <a:pathLst>
              <a:path w="2234181" h="2223010">
                <a:moveTo>
                  <a:pt x="0" y="2223010"/>
                </a:moveTo>
                <a:lnTo>
                  <a:pt x="2234181" y="2223010"/>
                </a:lnTo>
                <a:lnTo>
                  <a:pt x="2234181" y="0"/>
                </a:lnTo>
                <a:lnTo>
                  <a:pt x="0" y="0"/>
                </a:lnTo>
                <a:lnTo>
                  <a:pt x="0" y="2223010"/>
                </a:lnTo>
                <a:close/>
              </a:path>
            </a:pathLst>
          </a:custGeom>
          <a:blipFill>
            <a:blip r:embed="rId4"/>
            <a:stretch>
              <a:fillRect/>
            </a:stretch>
          </a:blipFill>
        </p:spPr>
      </p:sp>
      <p:sp>
        <p:nvSpPr>
          <p:cNvPr id="8" name="Freeform 8"/>
          <p:cNvSpPr/>
          <p:nvPr/>
        </p:nvSpPr>
        <p:spPr>
          <a:xfrm>
            <a:off x="16429892" y="-266700"/>
            <a:ext cx="2234181" cy="2223010"/>
          </a:xfrm>
          <a:custGeom>
            <a:avLst/>
            <a:gdLst/>
            <a:ahLst/>
            <a:cxnLst/>
            <a:rect l="l" t="t" r="r" b="b"/>
            <a:pathLst>
              <a:path w="2234181" h="2223010">
                <a:moveTo>
                  <a:pt x="0" y="0"/>
                </a:moveTo>
                <a:lnTo>
                  <a:pt x="2234181" y="0"/>
                </a:lnTo>
                <a:lnTo>
                  <a:pt x="2234181" y="2223010"/>
                </a:lnTo>
                <a:lnTo>
                  <a:pt x="0" y="2223010"/>
                </a:lnTo>
                <a:lnTo>
                  <a:pt x="0" y="0"/>
                </a:lnTo>
                <a:close/>
              </a:path>
            </a:pathLst>
          </a:custGeom>
          <a:blipFill>
            <a:blip r:embed="rId4"/>
            <a:stretch>
              <a:fillRect/>
            </a:stretch>
          </a:blipFill>
        </p:spPr>
      </p:sp>
      <p:sp>
        <p:nvSpPr>
          <p:cNvPr id="9" name="Freeform 9"/>
          <p:cNvSpPr/>
          <p:nvPr/>
        </p:nvSpPr>
        <p:spPr>
          <a:xfrm flipH="1">
            <a:off x="-457200" y="-393080"/>
            <a:ext cx="2300835" cy="2289331"/>
          </a:xfrm>
          <a:custGeom>
            <a:avLst/>
            <a:gdLst/>
            <a:ahLst/>
            <a:cxnLst/>
            <a:rect l="l" t="t" r="r" b="b"/>
            <a:pathLst>
              <a:path w="2300835" h="2289331">
                <a:moveTo>
                  <a:pt x="2300835" y="0"/>
                </a:moveTo>
                <a:lnTo>
                  <a:pt x="0" y="0"/>
                </a:lnTo>
                <a:lnTo>
                  <a:pt x="0" y="2289331"/>
                </a:lnTo>
                <a:lnTo>
                  <a:pt x="2300835" y="2289331"/>
                </a:lnTo>
                <a:lnTo>
                  <a:pt x="2300835" y="0"/>
                </a:lnTo>
                <a:close/>
              </a:path>
            </a:pathLst>
          </a:custGeom>
          <a:blipFill>
            <a:blip r:embed="rId4"/>
            <a:stretch>
              <a:fillRect/>
            </a:stretch>
          </a:blipFill>
        </p:spPr>
      </p:sp>
      <p:sp>
        <p:nvSpPr>
          <p:cNvPr id="10" name="Freeform 10"/>
          <p:cNvSpPr/>
          <p:nvPr/>
        </p:nvSpPr>
        <p:spPr>
          <a:xfrm flipH="1" flipV="1">
            <a:off x="-457200" y="8343900"/>
            <a:ext cx="2300835" cy="2289331"/>
          </a:xfrm>
          <a:custGeom>
            <a:avLst/>
            <a:gdLst/>
            <a:ahLst/>
            <a:cxnLst/>
            <a:rect l="l" t="t" r="r" b="b"/>
            <a:pathLst>
              <a:path w="2300835" h="2289331">
                <a:moveTo>
                  <a:pt x="2300835" y="2289331"/>
                </a:moveTo>
                <a:lnTo>
                  <a:pt x="0" y="2289331"/>
                </a:lnTo>
                <a:lnTo>
                  <a:pt x="0" y="0"/>
                </a:lnTo>
                <a:lnTo>
                  <a:pt x="2300835" y="0"/>
                </a:lnTo>
                <a:lnTo>
                  <a:pt x="2300835" y="2289331"/>
                </a:lnTo>
                <a:close/>
              </a:path>
            </a:pathLst>
          </a:custGeom>
          <a:blipFill>
            <a:blip r:embed="rId4"/>
            <a:stretch>
              <a:fillRect/>
            </a:stretch>
          </a:blipFill>
        </p:spPr>
      </p:sp>
      <p:sp>
        <p:nvSpPr>
          <p:cNvPr id="12" name="TextBox 11">
            <a:extLst>
              <a:ext uri="{FF2B5EF4-FFF2-40B4-BE49-F238E27FC236}">
                <a16:creationId xmlns:a16="http://schemas.microsoft.com/office/drawing/2014/main" id="{CCE9D50F-7BEF-FAAA-C4BD-4818189AD54E}"/>
              </a:ext>
            </a:extLst>
          </p:cNvPr>
          <p:cNvSpPr txBox="1"/>
          <p:nvPr/>
        </p:nvSpPr>
        <p:spPr>
          <a:xfrm>
            <a:off x="838201" y="3585870"/>
            <a:ext cx="9296400" cy="5262979"/>
          </a:xfrm>
          <a:prstGeom prst="rect">
            <a:avLst/>
          </a:prstGeom>
          <a:noFill/>
        </p:spPr>
        <p:txBody>
          <a:bodyPr wrap="square" rtlCol="0">
            <a:spAutoFit/>
          </a:bodyPr>
          <a:lstStyle/>
          <a:p>
            <a:r>
              <a:rPr lang="vi-VN" sz="4800" b="0" i="0" dirty="0">
                <a:solidFill>
                  <a:schemeClr val="bg1"/>
                </a:solidFill>
                <a:effectLst/>
                <a:latin typeface="+mj-lt"/>
              </a:rPr>
              <a:t>2. Sự kết hợp giữa yếu tố tự sự và yếu tố trữ tình.</a:t>
            </a:r>
          </a:p>
          <a:p>
            <a:r>
              <a:rPr lang="vi-VN" sz="4800" b="0" i="0" dirty="0">
                <a:solidFill>
                  <a:schemeClr val="bg1"/>
                </a:solidFill>
                <a:effectLst/>
                <a:latin typeface="+mj-lt"/>
              </a:rPr>
              <a:t> - Như trong đêm nay, một mình đi dưới ánh trăng mênh mang, tôi có thể suy tư bất cứ điều gì, và cũng có thể không suy nghĩ gì cả, thế là tôi cảm thấy mình là con người tự do "</a:t>
            </a:r>
            <a:endParaRPr lang="en-US" sz="4800" dirty="0">
              <a:solidFill>
                <a:schemeClr val="bg1"/>
              </a:solidFill>
              <a:latin typeface="+mj-lt"/>
            </a:endParaRPr>
          </a:p>
        </p:txBody>
      </p:sp>
      <p:sp>
        <p:nvSpPr>
          <p:cNvPr id="13" name="TextBox 12">
            <a:extLst>
              <a:ext uri="{FF2B5EF4-FFF2-40B4-BE49-F238E27FC236}">
                <a16:creationId xmlns:a16="http://schemas.microsoft.com/office/drawing/2014/main" id="{0657B7A3-7C50-38F2-E713-A2EEC5819F33}"/>
              </a:ext>
            </a:extLst>
          </p:cNvPr>
          <p:cNvSpPr txBox="1"/>
          <p:nvPr/>
        </p:nvSpPr>
        <p:spPr>
          <a:xfrm>
            <a:off x="693217" y="1050767"/>
            <a:ext cx="5257800" cy="1107996"/>
          </a:xfrm>
          <a:prstGeom prst="rect">
            <a:avLst/>
          </a:prstGeom>
          <a:noFill/>
        </p:spPr>
        <p:txBody>
          <a:bodyPr wrap="square" rtlCol="0">
            <a:spAutoFit/>
          </a:bodyPr>
          <a:lstStyle/>
          <a:p>
            <a:r>
              <a:rPr lang="vi-VN" sz="4800" dirty="0">
                <a:solidFill>
                  <a:schemeClr val="tx1">
                    <a:lumMod val="95000"/>
                    <a:lumOff val="5000"/>
                  </a:schemeClr>
                </a:solidFill>
                <a:highlight>
                  <a:srgbClr val="C0C0C0"/>
                </a:highlight>
              </a:rPr>
              <a:t>II: Tìm hiểu chi tiết</a:t>
            </a:r>
            <a:endParaRPr lang="en-US" sz="4800" dirty="0">
              <a:solidFill>
                <a:schemeClr val="tx1">
                  <a:lumMod val="95000"/>
                  <a:lumOff val="5000"/>
                </a:schemeClr>
              </a:solidFill>
              <a:highlight>
                <a:srgbClr val="C0C0C0"/>
              </a:highlight>
            </a:endParaRPr>
          </a:p>
          <a:p>
            <a:endParaRPr lang="en-US" dirty="0"/>
          </a:p>
        </p:txBody>
      </p:sp>
      <p:grpSp>
        <p:nvGrpSpPr>
          <p:cNvPr id="16" name="Group 15">
            <a:extLst>
              <a:ext uri="{FF2B5EF4-FFF2-40B4-BE49-F238E27FC236}">
                <a16:creationId xmlns:a16="http://schemas.microsoft.com/office/drawing/2014/main" id="{447DD617-EEA4-A1B6-2F6D-1C416833EE7D}"/>
              </a:ext>
            </a:extLst>
          </p:cNvPr>
          <p:cNvGrpSpPr/>
          <p:nvPr/>
        </p:nvGrpSpPr>
        <p:grpSpPr>
          <a:xfrm>
            <a:off x="212950" y="3259061"/>
            <a:ext cx="9847250" cy="6259448"/>
            <a:chOff x="-167947" y="1916591"/>
            <a:chExt cx="9906000" cy="6041869"/>
          </a:xfrm>
        </p:grpSpPr>
        <p:sp>
          <p:nvSpPr>
            <p:cNvPr id="15" name="Speech Bubble: Rectangle 14">
              <a:extLst>
                <a:ext uri="{FF2B5EF4-FFF2-40B4-BE49-F238E27FC236}">
                  <a16:creationId xmlns:a16="http://schemas.microsoft.com/office/drawing/2014/main" id="{920CFC21-7F1F-AF09-4CB9-757BBF6A656B}"/>
                </a:ext>
              </a:extLst>
            </p:cNvPr>
            <p:cNvSpPr/>
            <p:nvPr/>
          </p:nvSpPr>
          <p:spPr>
            <a:xfrm>
              <a:off x="-167947" y="1916591"/>
              <a:ext cx="9906000" cy="5817989"/>
            </a:xfrm>
            <a:prstGeom prst="wedgeRectCallout">
              <a:avLst>
                <a:gd name="adj1" fmla="val 25018"/>
                <a:gd name="adj2" fmla="val 49617"/>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538CF0A0-624F-C8AC-7472-A2D59D13D8BE}"/>
                </a:ext>
              </a:extLst>
            </p:cNvPr>
            <p:cNvSpPr txBox="1"/>
            <p:nvPr/>
          </p:nvSpPr>
          <p:spPr>
            <a:xfrm>
              <a:off x="235882" y="2418482"/>
              <a:ext cx="9144000" cy="5539978"/>
            </a:xfrm>
            <a:prstGeom prst="rect">
              <a:avLst/>
            </a:prstGeom>
            <a:noFill/>
          </p:spPr>
          <p:txBody>
            <a:bodyPr wrap="square" rtlCol="0">
              <a:spAutoFit/>
            </a:bodyPr>
            <a:lstStyle/>
            <a:p>
              <a:pPr marL="685800" indent="-685800">
                <a:buFontTx/>
                <a:buChar char="-"/>
              </a:pPr>
              <a:r>
                <a:rPr lang="vi-VN" sz="4800" b="0" i="0" dirty="0">
                  <a:solidFill>
                    <a:srgbClr val="000000"/>
                  </a:solidFill>
                  <a:effectLst/>
                  <a:latin typeface="+mj-lt"/>
                </a:rPr>
                <a:t>" Giây phút này, lá và hoa dường như có chút rung động ... lại càng trở nên duyên dáng “</a:t>
              </a:r>
            </a:p>
            <a:p>
              <a:pPr marL="685800" indent="-685800">
                <a:buFontTx/>
                <a:buChar char="-"/>
              </a:pPr>
              <a:r>
                <a:rPr lang="vi-VN" sz="4800" b="0" i="0" dirty="0">
                  <a:solidFill>
                    <a:srgbClr val="000000"/>
                  </a:solidFill>
                  <a:effectLst/>
                  <a:latin typeface="+mj-lt"/>
                </a:rPr>
                <a:t> =&gt; Tác dụng của sự kết hợp ấy: Giúp cho câu văn trở nên sinh động, hấp dẫn lột tả được hết vẻ đẹp của thiên nhiên nơi đây. </a:t>
              </a:r>
              <a:r>
                <a:rPr lang="vi-VN" dirty="0"/>
                <a:t/>
              </a:r>
              <a:br>
                <a:rPr lang="vi-VN" dirty="0"/>
              </a:br>
              <a:endParaRPr lang="en-US" dirty="0"/>
            </a:p>
          </p:txBody>
        </p:sp>
      </p:grpSp>
      <p:pic>
        <p:nvPicPr>
          <p:cNvPr id="4" name="Picture 3">
            <a:extLst>
              <a:ext uri="{FF2B5EF4-FFF2-40B4-BE49-F238E27FC236}">
                <a16:creationId xmlns:a16="http://schemas.microsoft.com/office/drawing/2014/main" id="{73E006B4-EFBB-FA05-D58D-A981613A611D}"/>
              </a:ext>
            </a:extLst>
          </p:cNvPr>
          <p:cNvPicPr>
            <a:picLocks noChangeAspect="1"/>
          </p:cNvPicPr>
          <p:nvPr/>
        </p:nvPicPr>
        <p:blipFill>
          <a:blip r:embed="rId5"/>
          <a:srcRect l="10284" t="20949" r="11702" b="36782"/>
          <a:stretch/>
        </p:blipFill>
        <p:spPr>
          <a:xfrm>
            <a:off x="10134601" y="3993298"/>
            <a:ext cx="4191000" cy="4030195"/>
          </a:xfrm>
          <a:prstGeom prst="roundRect">
            <a:avLst>
              <a:gd name="adj" fmla="val 26745"/>
            </a:avLst>
          </a:prstGeom>
          <a:solidFill>
            <a:srgbClr val="FFFFFF">
              <a:shade val="85000"/>
            </a:srgbClr>
          </a:solidFill>
          <a:ln>
            <a:noFill/>
          </a:ln>
          <a:effectLst>
            <a:reflection blurRad="12700" stA="38000" endPos="28000" dist="5000" dir="5400000" sy="-100000" algn="bl" rotWithShape="0"/>
          </a:effectLst>
        </p:spPr>
      </p:pic>
      <p:pic>
        <p:nvPicPr>
          <p:cNvPr id="5" name="Picture 4">
            <a:extLst>
              <a:ext uri="{FF2B5EF4-FFF2-40B4-BE49-F238E27FC236}">
                <a16:creationId xmlns:a16="http://schemas.microsoft.com/office/drawing/2014/main" id="{AE08DC5B-7811-7481-CB59-1438821E76BA}"/>
              </a:ext>
            </a:extLst>
          </p:cNvPr>
          <p:cNvPicPr>
            <a:picLocks noChangeAspect="1"/>
          </p:cNvPicPr>
          <p:nvPr/>
        </p:nvPicPr>
        <p:blipFill>
          <a:blip r:embed="rId6"/>
          <a:srcRect l="9191" t="14554" r="51571" b="65556"/>
          <a:stretch/>
        </p:blipFill>
        <p:spPr>
          <a:xfrm>
            <a:off x="13631405" y="3672891"/>
            <a:ext cx="4202416" cy="4030195"/>
          </a:xfrm>
          <a:prstGeom prst="roundRect">
            <a:avLst>
              <a:gd name="adj" fmla="val 26745"/>
            </a:avLst>
          </a:prstGeom>
          <a:solidFill>
            <a:srgbClr val="FFFFFF">
              <a:shade val="85000"/>
            </a:srgbClr>
          </a:solidFill>
          <a:ln>
            <a:noFill/>
          </a:ln>
          <a:effectLst>
            <a:reflection blurRad="12700" stA="38000" endPos="28000" dist="5000" dir="5400000" sy="-100000" algn="bl" rotWithShape="0"/>
          </a:effectLst>
        </p:spPr>
      </p:pic>
      <p:pic>
        <p:nvPicPr>
          <p:cNvPr id="3" name="Picture 2">
            <a:extLst>
              <a:ext uri="{FF2B5EF4-FFF2-40B4-BE49-F238E27FC236}">
                <a16:creationId xmlns:a16="http://schemas.microsoft.com/office/drawing/2014/main" id="{2A5590E9-3C63-F0CA-629C-E6A24F3926E2}"/>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2000"/>
                    </a14:imgEffect>
                    <a14:imgEffect>
                      <a14:saturation sat="198000"/>
                    </a14:imgEffect>
                    <a14:imgEffect>
                      <a14:brightnessContrast bright="-12000" contrast="10000"/>
                    </a14:imgEffect>
                  </a14:imgLayer>
                </a14:imgProps>
              </a:ext>
            </a:extLst>
          </a:blip>
          <a:srcRect l="17194" t="36667" r="14342" b="31481"/>
          <a:stretch/>
        </p:blipFill>
        <p:spPr>
          <a:xfrm>
            <a:off x="11734800" y="751585"/>
            <a:ext cx="4498822" cy="4030195"/>
          </a:xfrm>
          <a:prstGeom prst="roundRect">
            <a:avLst>
              <a:gd name="adj" fmla="val 2901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12"/>
                                        </p:tgtEl>
                                      </p:cBhvr>
                                    </p:animEffect>
                                    <p:set>
                                      <p:cBhvr>
                                        <p:cTn id="12" dur="1" fill="hold">
                                          <p:stCondLst>
                                            <p:cond delay="499"/>
                                          </p:stCondLst>
                                        </p:cTn>
                                        <p:tgtEl>
                                          <p:spTgt spid="1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1000"/>
            <a:lum/>
            <a:extLst>
              <a:ext uri="{BEBA8EAE-BF5A-486C-A8C5-ECC9F3942E4B}">
                <a14:imgProps xmlns:a14="http://schemas.microsoft.com/office/drawing/2010/main">
                  <a14:imgLayer r:embed="rId3">
                    <a14:imgEffect>
                      <a14:sharpenSoften amount="-53000"/>
                    </a14:imgEffect>
                  </a14:imgLayer>
                </a14:imgProps>
              </a:ext>
            </a:extLst>
          </a:blip>
          <a:srcRect/>
          <a:stretch>
            <a:fillRect t="-109000" b="-109000"/>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8ED0C9C5-0324-CBCB-E070-E247A6B9F1F1}"/>
              </a:ext>
            </a:extLst>
          </p:cNvPr>
          <p:cNvSpPr/>
          <p:nvPr/>
        </p:nvSpPr>
        <p:spPr>
          <a:xfrm>
            <a:off x="1447800" y="876300"/>
            <a:ext cx="15392400" cy="8534400"/>
          </a:xfrm>
          <a:prstGeom prst="roundRect">
            <a:avLst/>
          </a:prstGeom>
          <a:gradFill flip="none" rotWithShape="1">
            <a:gsLst>
              <a:gs pos="0">
                <a:schemeClr val="accent1">
                  <a:lumMod val="5000"/>
                  <a:lumOff val="95000"/>
                  <a:alpha val="0"/>
                </a:schemeClr>
              </a:gs>
              <a:gs pos="73000">
                <a:schemeClr val="accent1">
                  <a:lumMod val="45000"/>
                  <a:lumOff val="55000"/>
                </a:schemeClr>
              </a:gs>
              <a:gs pos="100000">
                <a:schemeClr val="accent1">
                  <a:lumMod val="45000"/>
                  <a:lumOff val="55000"/>
                </a:schemeClr>
              </a:gs>
              <a:gs pos="100000">
                <a:schemeClr val="accent1">
                  <a:lumMod val="30000"/>
                  <a:lumOff val="70000"/>
                </a:schemeClr>
              </a:gs>
            </a:gsLst>
            <a:lin ang="5400000" scaled="1"/>
            <a:tileRect/>
          </a:gradFill>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dirty="0"/>
          </a:p>
        </p:txBody>
      </p:sp>
      <p:sp>
        <p:nvSpPr>
          <p:cNvPr id="4" name="TextBox 3">
            <a:extLst>
              <a:ext uri="{FF2B5EF4-FFF2-40B4-BE49-F238E27FC236}">
                <a16:creationId xmlns:a16="http://schemas.microsoft.com/office/drawing/2014/main" id="{9AD3A5B6-665A-F984-C558-D99499B21567}"/>
              </a:ext>
            </a:extLst>
          </p:cNvPr>
          <p:cNvSpPr txBox="1"/>
          <p:nvPr/>
        </p:nvSpPr>
        <p:spPr>
          <a:xfrm>
            <a:off x="2438400" y="1773346"/>
            <a:ext cx="13944600" cy="6740307"/>
          </a:xfrm>
          <a:prstGeom prst="rect">
            <a:avLst/>
          </a:prstGeom>
          <a:noFill/>
        </p:spPr>
        <p:txBody>
          <a:bodyPr wrap="square" rtlCol="0">
            <a:spAutoFit/>
          </a:bodyPr>
          <a:lstStyle/>
          <a:p>
            <a:r>
              <a:rPr lang="vi-VN" sz="4800" b="0" i="0" dirty="0">
                <a:solidFill>
                  <a:schemeClr val="accent1">
                    <a:lumMod val="50000"/>
                  </a:schemeClr>
                </a:solidFill>
                <a:effectLst/>
                <a:latin typeface="+mj-lt"/>
              </a:rPr>
              <a:t>3: Tâm trạng của tác giả khi nhớ về khung cảnh quê hương:</a:t>
            </a:r>
            <a:endParaRPr lang="en-US" sz="4800" b="0" i="0" dirty="0">
              <a:solidFill>
                <a:schemeClr val="accent1">
                  <a:lumMod val="50000"/>
                </a:schemeClr>
              </a:solidFill>
              <a:effectLst/>
              <a:latin typeface="+mj-lt"/>
            </a:endParaRPr>
          </a:p>
          <a:p>
            <a:r>
              <a:rPr lang="vi-VN" sz="4800" b="0" i="0" dirty="0">
                <a:solidFill>
                  <a:schemeClr val="accent1">
                    <a:lumMod val="50000"/>
                  </a:schemeClr>
                </a:solidFill>
                <a:effectLst/>
                <a:latin typeface="+mj-lt"/>
              </a:rPr>
              <a:t> “ Vầng trăng đang từ từ nhô lên, đã không còn nghe thấy tiếng nô đùa của bọn trẻ chơi trên đường cái bên ngoài bức tường”.</a:t>
            </a:r>
            <a:endParaRPr lang="en-US" sz="4800" b="0" i="0" dirty="0">
              <a:solidFill>
                <a:schemeClr val="accent1">
                  <a:lumMod val="50000"/>
                </a:schemeClr>
              </a:solidFill>
              <a:effectLst/>
              <a:latin typeface="+mj-lt"/>
            </a:endParaRPr>
          </a:p>
          <a:p>
            <a:r>
              <a:rPr lang="vi-VN" sz="4800" b="0" i="0" dirty="0">
                <a:solidFill>
                  <a:schemeClr val="accent1">
                    <a:lumMod val="50000"/>
                  </a:schemeClr>
                </a:solidFill>
                <a:effectLst/>
                <a:latin typeface="+mj-lt"/>
              </a:rPr>
              <a:t> - Khung cảnh nhắc đến buổi đêm yên tĩnh.</a:t>
            </a:r>
            <a:endParaRPr lang="en-US" sz="4800" b="0" i="0" dirty="0">
              <a:solidFill>
                <a:schemeClr val="accent1">
                  <a:lumMod val="50000"/>
                </a:schemeClr>
              </a:solidFill>
              <a:effectLst/>
              <a:latin typeface="+mj-lt"/>
            </a:endParaRPr>
          </a:p>
          <a:p>
            <a:r>
              <a:rPr lang="vi-VN" sz="4800" b="0" i="0" dirty="0">
                <a:solidFill>
                  <a:schemeClr val="accent1">
                    <a:lumMod val="50000"/>
                  </a:schemeClr>
                </a:solidFill>
                <a:effectLst/>
                <a:latin typeface="+mj-lt"/>
              </a:rPr>
              <a:t> = &gt; Khung cảnh gợi nhớ tâm sự của nhân vật trữ tình, một tâm sự không thể nói thành lời “cảm thấy trong lòng bồn chồn không yên”</a:t>
            </a:r>
            <a:endParaRPr lang="en-US" sz="4800" dirty="0">
              <a:solidFill>
                <a:schemeClr val="accent1">
                  <a:lumMod val="50000"/>
                </a:schemeClr>
              </a:solidFill>
              <a:latin typeface="+mj-lt"/>
            </a:endParaRPr>
          </a:p>
        </p:txBody>
      </p:sp>
    </p:spTree>
    <p:extLst>
      <p:ext uri="{BB962C8B-B14F-4D97-AF65-F5344CB8AC3E}">
        <p14:creationId xmlns:p14="http://schemas.microsoft.com/office/powerpoint/2010/main" val="3888140165"/>
      </p:ext>
    </p:extLst>
  </p:cSld>
  <p:clrMapOvr>
    <a:masterClrMapping/>
  </p:clrMapOvr>
  <p:transition spd="slow">
    <p:wip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sharpenSoften amount="-74000"/>
                    </a14:imgEffect>
                  </a14:imgLayer>
                </a14:imgProps>
              </a:ext>
            </a:extLst>
          </a:blip>
          <a:srcRect/>
          <a:stretch>
            <a:fillRect t="-88000" b="-88000"/>
          </a:stretch>
        </a:blipFill>
        <a:effectLst/>
      </p:bgPr>
    </p:bg>
    <p:spTree>
      <p:nvGrpSpPr>
        <p:cNvPr id="1" name=""/>
        <p:cNvGrpSpPr/>
        <p:nvPr/>
      </p:nvGrpSpPr>
      <p:grpSpPr>
        <a:xfrm>
          <a:off x="0" y="0"/>
          <a:ext cx="0" cy="0"/>
          <a:chOff x="0" y="0"/>
          <a:chExt cx="0" cy="0"/>
        </a:xfrm>
      </p:grpSpPr>
      <p:sp>
        <p:nvSpPr>
          <p:cNvPr id="5" name="Freeform 5"/>
          <p:cNvSpPr/>
          <p:nvPr/>
        </p:nvSpPr>
        <p:spPr>
          <a:xfrm rot="17309070" flipH="1">
            <a:off x="10336122" y="6531530"/>
            <a:ext cx="1378854" cy="4750123"/>
          </a:xfrm>
          <a:custGeom>
            <a:avLst/>
            <a:gdLst/>
            <a:ahLst/>
            <a:cxnLst/>
            <a:rect l="l" t="t" r="r" b="b"/>
            <a:pathLst>
              <a:path w="3207650" h="7871533">
                <a:moveTo>
                  <a:pt x="3207649" y="0"/>
                </a:moveTo>
                <a:lnTo>
                  <a:pt x="0" y="0"/>
                </a:lnTo>
                <a:lnTo>
                  <a:pt x="0" y="7871532"/>
                </a:lnTo>
                <a:lnTo>
                  <a:pt x="3207649" y="7871532"/>
                </a:lnTo>
                <a:lnTo>
                  <a:pt x="3207649" y="0"/>
                </a:lnTo>
                <a:close/>
              </a:path>
            </a:pathLst>
          </a:custGeom>
          <a:blipFill>
            <a:blip r:embed="rId4"/>
            <a:stretch>
              <a:fillRect/>
            </a:stretch>
          </a:blipFill>
        </p:spPr>
        <p:txBody>
          <a:bodyPr/>
          <a:lstStyle/>
          <a:p>
            <a:endParaRPr lang="en-US" dirty="0"/>
          </a:p>
        </p:txBody>
      </p:sp>
      <p:sp>
        <p:nvSpPr>
          <p:cNvPr id="9" name="TextBox 8">
            <a:extLst>
              <a:ext uri="{FF2B5EF4-FFF2-40B4-BE49-F238E27FC236}">
                <a16:creationId xmlns:a16="http://schemas.microsoft.com/office/drawing/2014/main" id="{471F280B-2742-921F-E594-5CD72E85AD6E}"/>
              </a:ext>
            </a:extLst>
          </p:cNvPr>
          <p:cNvSpPr txBox="1"/>
          <p:nvPr/>
        </p:nvSpPr>
        <p:spPr>
          <a:xfrm>
            <a:off x="705426" y="1369841"/>
            <a:ext cx="6324600" cy="830997"/>
          </a:xfrm>
          <a:prstGeom prst="rect">
            <a:avLst/>
          </a:prstGeom>
          <a:noFill/>
        </p:spPr>
        <p:txBody>
          <a:bodyPr wrap="square" rtlCol="0">
            <a:spAutoFit/>
          </a:bodyPr>
          <a:lstStyle/>
          <a:p>
            <a:r>
              <a:rPr lang="en-US" sz="4800" dirty="0">
                <a:highlight>
                  <a:srgbClr val="C0C0C0"/>
                </a:highlight>
                <a:latin typeface="+mj-lt"/>
              </a:rPr>
              <a:t>III: </a:t>
            </a:r>
            <a:r>
              <a:rPr lang="vi-VN" sz="4800" dirty="0">
                <a:highlight>
                  <a:srgbClr val="C0C0C0"/>
                </a:highlight>
                <a:latin typeface="+mj-lt"/>
              </a:rPr>
              <a:t>Tổng kết</a:t>
            </a:r>
            <a:endParaRPr lang="en-US" sz="4800" dirty="0">
              <a:highlight>
                <a:srgbClr val="C0C0C0"/>
              </a:highlight>
              <a:latin typeface="+mj-lt"/>
            </a:endParaRPr>
          </a:p>
        </p:txBody>
      </p:sp>
      <p:sp>
        <p:nvSpPr>
          <p:cNvPr id="10" name="TextBox 9">
            <a:extLst>
              <a:ext uri="{FF2B5EF4-FFF2-40B4-BE49-F238E27FC236}">
                <a16:creationId xmlns:a16="http://schemas.microsoft.com/office/drawing/2014/main" id="{518FD54E-4845-2CD1-33E6-261528C162E5}"/>
              </a:ext>
            </a:extLst>
          </p:cNvPr>
          <p:cNvSpPr txBox="1"/>
          <p:nvPr/>
        </p:nvSpPr>
        <p:spPr>
          <a:xfrm>
            <a:off x="925282" y="3389649"/>
            <a:ext cx="11201400" cy="4524315"/>
          </a:xfrm>
          <a:prstGeom prst="rect">
            <a:avLst/>
          </a:prstGeom>
          <a:noFill/>
        </p:spPr>
        <p:txBody>
          <a:bodyPr wrap="square" rtlCol="0">
            <a:spAutoFit/>
          </a:bodyPr>
          <a:lstStyle/>
          <a:p>
            <a:r>
              <a:rPr lang="vi-VN" sz="4800" b="0" i="0" dirty="0">
                <a:solidFill>
                  <a:schemeClr val="bg1"/>
                </a:solidFill>
                <a:effectLst/>
                <a:latin typeface="+mj-lt"/>
              </a:rPr>
              <a:t>1: Giá trị nội dung:</a:t>
            </a:r>
          </a:p>
          <a:p>
            <a:r>
              <a:rPr lang="vi-VN" sz="4800" b="0" i="0" dirty="0">
                <a:solidFill>
                  <a:schemeClr val="bg1"/>
                </a:solidFill>
                <a:effectLst/>
                <a:latin typeface="+mj-lt"/>
              </a:rPr>
              <a:t> - Văn bản ca ngợi vẻ đẹp của thiên nhiên, con người trong đêm trăng sáng; đặc biệt là vẻ đẹp của đầm sen được tác giả khắc họa rõ nét thể hiện tình yêu thiên nhiên, tâm hồn trắc ẩn của tác giả.</a:t>
            </a:r>
            <a:endParaRPr lang="en-US" sz="4800" dirty="0">
              <a:solidFill>
                <a:schemeClr val="bg1"/>
              </a:solidFill>
              <a:latin typeface="+mj-lt"/>
            </a:endParaRPr>
          </a:p>
        </p:txBody>
      </p:sp>
      <p:pic>
        <p:nvPicPr>
          <p:cNvPr id="11" name="Picture 10">
            <a:extLst>
              <a:ext uri="{FF2B5EF4-FFF2-40B4-BE49-F238E27FC236}">
                <a16:creationId xmlns:a16="http://schemas.microsoft.com/office/drawing/2014/main" id="{6B06772A-C483-6194-F922-CA6A5D4AB15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7447" b="93972" l="3901" r="94504">
                        <a14:foregroundMark x1="48582" y1="93972" x2="48936" y2="93085"/>
                        <a14:foregroundMark x1="10284" y1="56738" x2="4610" y2="64894"/>
                        <a14:foregroundMark x1="4610" y1="64894" x2="9043" y2="74113"/>
                        <a14:foregroundMark x1="9043" y1="74113" x2="11525" y2="76596"/>
                        <a14:foregroundMark x1="5496" y1="62943" x2="4078" y2="65603"/>
                        <a14:foregroundMark x1="23404" y1="14184" x2="14539" y2="17553"/>
                        <a14:foregroundMark x1="9397" y1="27660" x2="9397" y2="27660"/>
                        <a14:foregroundMark x1="8511" y1="26950" x2="8511" y2="26950"/>
                        <a14:foregroundMark x1="88652" y1="48582" x2="94504" y2="59220"/>
                        <a14:foregroundMark x1="94504" y1="59220" x2="89894" y2="80319"/>
                        <a14:foregroundMark x1="89894" y1="80319" x2="86879" y2="82801"/>
                        <a14:foregroundMark x1="35461" y1="60993" x2="35461" y2="60993"/>
                        <a14:foregroundMark x1="50355" y1="65426" x2="50355" y2="65426"/>
                        <a14:foregroundMark x1="50000" y1="68617" x2="50000" y2="68617"/>
                        <a14:foregroundMark x1="15603" y1="32092" x2="15603" y2="32092"/>
                        <a14:foregroundMark x1="15957" y1="34220" x2="15957" y2="34220"/>
                        <a14:foregroundMark x1="23227" y1="39716" x2="23227" y2="39716"/>
                        <a14:foregroundMark x1="15248" y1="47518" x2="15248" y2="47518"/>
                        <a14:backgroundMark x1="68085" y1="13298" x2="66489" y2="14716"/>
                        <a14:backgroundMark x1="75000" y1="14007" x2="74113" y2="17553"/>
                        <a14:backgroundMark x1="61170" y1="11879" x2="54965" y2="7801"/>
                        <a14:backgroundMark x1="61879" y1="9220" x2="63121" y2="9220"/>
                        <a14:backgroundMark x1="22695" y1="46631" x2="22695" y2="46631"/>
                        <a14:backgroundMark x1="22518" y1="47518" x2="22518" y2="47518"/>
                        <a14:backgroundMark x1="23404" y1="48759" x2="23404" y2="48759"/>
                        <a14:backgroundMark x1="26950" y1="86348" x2="26950" y2="86348"/>
                        <a14:backgroundMark x1="24291" y1="85993" x2="24291" y2="85993"/>
                        <a14:backgroundMark x1="18617" y1="81560" x2="18617" y2="81560"/>
                      </a14:backgroundRemoval>
                    </a14:imgEffect>
                  </a14:imgLayer>
                </a14:imgProps>
              </a:ext>
            </a:extLst>
          </a:blip>
          <a:stretch>
            <a:fillRect/>
          </a:stretch>
        </p:blipFill>
        <p:spPr>
          <a:xfrm>
            <a:off x="11906825" y="2398290"/>
            <a:ext cx="5955552" cy="5955552"/>
          </a:xfrm>
          <a:prstGeom prst="rect">
            <a:avLst/>
          </a:prstGeom>
        </p:spPr>
      </p:pic>
      <p:pic>
        <p:nvPicPr>
          <p:cNvPr id="12" name="Picture 11">
            <a:extLst>
              <a:ext uri="{FF2B5EF4-FFF2-40B4-BE49-F238E27FC236}">
                <a16:creationId xmlns:a16="http://schemas.microsoft.com/office/drawing/2014/main" id="{B71A4D6B-2DE9-0FBC-55E6-A71834CE19C0}"/>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foregroundMark x1="24468" y1="82624" x2="24468" y2="82624"/>
                        <a14:foregroundMark x1="24645" y1="80674" x2="24645" y2="80674"/>
                        <a14:foregroundMark x1="23227" y1="79610" x2="23227" y2="79610"/>
                        <a14:foregroundMark x1="21986" y1="81383" x2="21986" y2="81383"/>
                      </a14:backgroundRemoval>
                    </a14:imgEffect>
                  </a14:imgLayer>
                </a14:imgProps>
              </a:ext>
            </a:extLst>
          </a:blip>
          <a:stretch>
            <a:fillRect/>
          </a:stretch>
        </p:blipFill>
        <p:spPr>
          <a:xfrm>
            <a:off x="3934320" y="-212322"/>
            <a:ext cx="3171905" cy="3171905"/>
          </a:xfrm>
          <a:prstGeom prst="rect">
            <a:avLst/>
          </a:prstGeom>
        </p:spPr>
      </p:pic>
      <p:sp>
        <p:nvSpPr>
          <p:cNvPr id="13" name="TextBox 12">
            <a:extLst>
              <a:ext uri="{FF2B5EF4-FFF2-40B4-BE49-F238E27FC236}">
                <a16:creationId xmlns:a16="http://schemas.microsoft.com/office/drawing/2014/main" id="{AE8C7AE6-2203-6504-972A-E37A3E7C14DD}"/>
              </a:ext>
            </a:extLst>
          </p:cNvPr>
          <p:cNvSpPr txBox="1"/>
          <p:nvPr/>
        </p:nvSpPr>
        <p:spPr>
          <a:xfrm>
            <a:off x="705426" y="3252407"/>
            <a:ext cx="11125200" cy="4247317"/>
          </a:xfrm>
          <a:prstGeom prst="rect">
            <a:avLst/>
          </a:prstGeom>
          <a:noFill/>
        </p:spPr>
        <p:txBody>
          <a:bodyPr wrap="square" rtlCol="0">
            <a:spAutoFit/>
          </a:bodyPr>
          <a:lstStyle/>
          <a:p>
            <a:r>
              <a:rPr lang="vi-VN" sz="5400" b="0" i="0" dirty="0">
                <a:solidFill>
                  <a:schemeClr val="bg1"/>
                </a:solidFill>
                <a:effectLst/>
                <a:latin typeface="+mj-lt"/>
              </a:rPr>
              <a:t>2: Nghệ thuật </a:t>
            </a:r>
          </a:p>
          <a:p>
            <a:r>
              <a:rPr lang="vi-VN" sz="5400" b="0" i="0" dirty="0">
                <a:solidFill>
                  <a:schemeClr val="bg1"/>
                </a:solidFill>
                <a:effectLst/>
                <a:latin typeface="+mj-lt"/>
              </a:rPr>
              <a:t>- Sử dụng từ ngữ nhẹ nhàng, trong trẻo khiến người đọc, người nghe dễ dàng thấu hiểu được tâm tư, tình cảm của tác giả.</a:t>
            </a:r>
            <a:endParaRPr lang="en-US" sz="5400" dirty="0">
              <a:solidFill>
                <a:schemeClr val="bg1"/>
              </a:solidFill>
              <a:latin typeface="+mj-lt"/>
            </a:endParaRPr>
          </a:p>
        </p:txBody>
      </p:sp>
      <p:pic>
        <p:nvPicPr>
          <p:cNvPr id="14" name="Picture 13">
            <a:extLst>
              <a:ext uri="{FF2B5EF4-FFF2-40B4-BE49-F238E27FC236}">
                <a16:creationId xmlns:a16="http://schemas.microsoft.com/office/drawing/2014/main" id="{41CFBA3C-D3A0-2062-3671-D46E450FAAE3}"/>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7337" b="89946" l="9918" r="89946">
                        <a14:foregroundMark x1="27853" y1="22690" x2="27853" y2="22690"/>
                        <a14:foregroundMark x1="41712" y1="13995" x2="41712" y2="13995"/>
                        <a14:foregroundMark x1="54755" y1="11141" x2="54755" y2="11141"/>
                        <a14:foregroundMark x1="56250" y1="11413" x2="56250" y2="11413"/>
                        <a14:foregroundMark x1="55435" y1="7337" x2="55435" y2="7337"/>
                        <a14:foregroundMark x1="76359" y1="17120" x2="76359" y2="17120"/>
                        <a14:foregroundMark x1="72418" y1="19293" x2="72418" y2="19293"/>
                        <a14:foregroundMark x1="73505" y1="18614" x2="73505" y2="18614"/>
                        <a14:foregroundMark x1="28261" y1="37092" x2="28261" y2="37092"/>
                      </a14:backgroundRemoval>
                    </a14:imgEffect>
                  </a14:imgLayer>
                </a14:imgProps>
              </a:ext>
            </a:extLst>
          </a:blip>
          <a:stretch>
            <a:fillRect/>
          </a:stretch>
        </p:blipFill>
        <p:spPr>
          <a:xfrm>
            <a:off x="12346538" y="2661447"/>
            <a:ext cx="5132356" cy="5132356"/>
          </a:xfrm>
          <a:prstGeom prst="rect">
            <a:avLst/>
          </a:prstGeom>
        </p:spPr>
      </p:pic>
      <p:sp>
        <p:nvSpPr>
          <p:cNvPr id="15" name="Freeform 5">
            <a:extLst>
              <a:ext uri="{FF2B5EF4-FFF2-40B4-BE49-F238E27FC236}">
                <a16:creationId xmlns:a16="http://schemas.microsoft.com/office/drawing/2014/main" id="{9CA6652D-9A7B-CB0A-244B-A6D41D417669}"/>
              </a:ext>
            </a:extLst>
          </p:cNvPr>
          <p:cNvSpPr/>
          <p:nvPr/>
        </p:nvSpPr>
        <p:spPr>
          <a:xfrm rot="6000071" flipH="1">
            <a:off x="14252124" y="7459911"/>
            <a:ext cx="1321184" cy="4353821"/>
          </a:xfrm>
          <a:custGeom>
            <a:avLst/>
            <a:gdLst/>
            <a:ahLst/>
            <a:cxnLst/>
            <a:rect l="l" t="t" r="r" b="b"/>
            <a:pathLst>
              <a:path w="3207650" h="7871533">
                <a:moveTo>
                  <a:pt x="3207649" y="0"/>
                </a:moveTo>
                <a:lnTo>
                  <a:pt x="0" y="0"/>
                </a:lnTo>
                <a:lnTo>
                  <a:pt x="0" y="7871532"/>
                </a:lnTo>
                <a:lnTo>
                  <a:pt x="3207649" y="7871532"/>
                </a:lnTo>
                <a:lnTo>
                  <a:pt x="3207649" y="0"/>
                </a:lnTo>
                <a:close/>
              </a:path>
            </a:pathLst>
          </a:custGeom>
          <a:blipFill>
            <a:blip r:embed="rId4"/>
            <a:stretch>
              <a:fillRect/>
            </a:stretch>
          </a:blipFill>
        </p:spPr>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1" nodeType="clickEffect">
                                  <p:stCondLst>
                                    <p:cond delay="0"/>
                                  </p:stCondLst>
                                  <p:childTnLst>
                                    <p:animEffect transition="out" filter="fade">
                                      <p:cBhvr>
                                        <p:cTn id="14" dur="500"/>
                                        <p:tgtEl>
                                          <p:spTgt spid="10"/>
                                        </p:tgtEl>
                                      </p:cBhvr>
                                    </p:animEffect>
                                    <p:set>
                                      <p:cBhvr>
                                        <p:cTn id="15" dur="1" fill="hold">
                                          <p:stCondLst>
                                            <p:cond delay="499"/>
                                          </p:stCondLst>
                                        </p:cTn>
                                        <p:tgtEl>
                                          <p:spTgt spid="10"/>
                                        </p:tgtEl>
                                        <p:attrNameLst>
                                          <p:attrName>style.visibility</p:attrName>
                                        </p:attrNameLst>
                                      </p:cBhvr>
                                      <p:to>
                                        <p:strVal val="hidden"/>
                                      </p:to>
                                    </p:set>
                                  </p:childTnLst>
                                </p:cTn>
                              </p:par>
                              <p:par>
                                <p:cTn id="16" presetID="10" presetClass="exit" presetSubtype="0" fill="hold" nodeType="withEffect">
                                  <p:stCondLst>
                                    <p:cond delay="0"/>
                                  </p:stCondLst>
                                  <p:childTnLst>
                                    <p:animEffect transition="out" filter="fade">
                                      <p:cBhvr>
                                        <p:cTn id="17" dur="500"/>
                                        <p:tgtEl>
                                          <p:spTgt spid="11"/>
                                        </p:tgtEl>
                                      </p:cBhvr>
                                    </p:animEffect>
                                    <p:set>
                                      <p:cBhvr>
                                        <p:cTn id="18" dur="1" fill="hold">
                                          <p:stCondLst>
                                            <p:cond delay="499"/>
                                          </p:stCondLst>
                                        </p:cTn>
                                        <p:tgtEl>
                                          <p:spTgt spid="11"/>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336</TotalTime>
  <Words>653</Words>
  <Application>Microsoft Office PowerPoint</Application>
  <PresentationFormat>Custom</PresentationFormat>
  <Paragraphs>35</Paragraphs>
  <Slides>7</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vt:i4>
      </vt:variant>
    </vt:vector>
  </HeadingPairs>
  <TitlesOfParts>
    <vt:vector size="12" baseType="lpstr">
      <vt:lpstr>Placeholder Font</vt:lpstr>
      <vt:lpstr>Calibri</vt:lpstr>
      <vt:lpstr>Arial</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Màu be và Vàng Cổ điển Thanh lịch Đơn giản Giáng sinh Bài thuyết trình</dc:title>
  <dc:creator>DELL</dc:creator>
  <cp:lastModifiedBy>Admin</cp:lastModifiedBy>
  <cp:revision>5</cp:revision>
  <dcterms:created xsi:type="dcterms:W3CDTF">2006-08-16T00:00:00Z</dcterms:created>
  <dcterms:modified xsi:type="dcterms:W3CDTF">2026-01-13T06:34:28Z</dcterms:modified>
  <dc:identifier>DAGQ0E9McFU</dc:identifier>
</cp:coreProperties>
</file>