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88" r:id="rId3"/>
    <p:sldId id="385" r:id="rId4"/>
    <p:sldId id="387" r:id="rId5"/>
    <p:sldId id="262" r:id="rId6"/>
    <p:sldId id="386" r:id="rId7"/>
    <p:sldId id="382" r:id="rId8"/>
    <p:sldId id="383" r:id="rId9"/>
    <p:sldId id="320" r:id="rId10"/>
    <p:sldId id="323" r:id="rId11"/>
    <p:sldId id="324" r:id="rId12"/>
    <p:sldId id="391" r:id="rId13"/>
    <p:sldId id="392" r:id="rId14"/>
    <p:sldId id="393" r:id="rId15"/>
    <p:sldId id="394" r:id="rId16"/>
    <p:sldId id="395" r:id="rId17"/>
    <p:sldId id="390" r:id="rId18"/>
    <p:sldId id="325" r:id="rId19"/>
    <p:sldId id="326" r:id="rId20"/>
    <p:sldId id="327" r:id="rId21"/>
    <p:sldId id="328" r:id="rId22"/>
    <p:sldId id="389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77" r:id="rId72"/>
    <p:sldId id="378" r:id="rId73"/>
    <p:sldId id="379" r:id="rId74"/>
    <p:sldId id="380" r:id="rId75"/>
    <p:sldId id="38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07A23-5D7E-49B3-B34D-2880075AD66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FFA21FF-8A03-471C-A730-08CCF82302A6}">
      <dgm:prSet phldrT="[Văn bản]" phldr="1"/>
      <dgm:spPr/>
      <dgm:t>
        <a:bodyPr/>
        <a:lstStyle/>
        <a:p>
          <a:endParaRPr lang="en-US"/>
        </a:p>
      </dgm:t>
    </dgm:pt>
    <dgm:pt modelId="{FA5FEA4B-4BDE-482D-8D94-E81014C9EDB4}" type="parTrans" cxnId="{69B38A29-CAAC-493B-B369-D04FD07CC787}">
      <dgm:prSet/>
      <dgm:spPr/>
      <dgm:t>
        <a:bodyPr/>
        <a:lstStyle/>
        <a:p>
          <a:endParaRPr lang="en-US"/>
        </a:p>
      </dgm:t>
    </dgm:pt>
    <dgm:pt modelId="{A5F62124-63B1-437A-8962-40CD9D9C4433}" type="sibTrans" cxnId="{69B38A29-CAAC-493B-B369-D04FD07CC78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en-US"/>
        </a:p>
      </dgm:t>
    </dgm:pt>
    <dgm:pt modelId="{38856C2C-A64E-48EB-9D08-AD9F3D51DFC9}" type="pres">
      <dgm:prSet presAssocID="{51507A23-5D7E-49B3-B34D-2880075AD66A}" presName="Name0" presStyleCnt="0">
        <dgm:presLayoutVars>
          <dgm:chMax val="7"/>
          <dgm:chPref val="7"/>
          <dgm:dir/>
        </dgm:presLayoutVars>
      </dgm:prSet>
      <dgm:spPr/>
    </dgm:pt>
    <dgm:pt modelId="{7C8E46C5-D3B6-4111-864F-39B84E4FDEC7}" type="pres">
      <dgm:prSet presAssocID="{51507A23-5D7E-49B3-B34D-2880075AD66A}" presName="Name1" presStyleCnt="0"/>
      <dgm:spPr/>
    </dgm:pt>
    <dgm:pt modelId="{0A4999EB-660A-4068-8AF6-FA5D81CBA618}" type="pres">
      <dgm:prSet presAssocID="{A5F62124-63B1-437A-8962-40CD9D9C4433}" presName="picture_1" presStyleCnt="0"/>
      <dgm:spPr/>
    </dgm:pt>
    <dgm:pt modelId="{29849360-C15B-4C79-A67B-609D987A245F}" type="pres">
      <dgm:prSet presAssocID="{A5F62124-63B1-437A-8962-40CD9D9C4433}" presName="pictureRepeatNode" presStyleLbl="alignImgPlace1" presStyleIdx="0" presStyleCnt="1" custScaleX="200000" custScaleY="174715"/>
      <dgm:spPr/>
      <dgm:t>
        <a:bodyPr/>
        <a:lstStyle/>
        <a:p>
          <a:endParaRPr lang="en-US"/>
        </a:p>
      </dgm:t>
    </dgm:pt>
    <dgm:pt modelId="{C91203DD-79DD-44A2-8EE7-5F0BEB0CEDC4}" type="pres">
      <dgm:prSet presAssocID="{7FFA21FF-8A03-471C-A730-08CCF82302A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C28061-B955-4F49-BDF8-F67137D9DE94}" type="presOf" srcId="{51507A23-5D7E-49B3-B34D-2880075AD66A}" destId="{38856C2C-A64E-48EB-9D08-AD9F3D51DFC9}" srcOrd="0" destOrd="0" presId="urn:microsoft.com/office/officeart/2008/layout/CircularPictureCallout"/>
    <dgm:cxn modelId="{18C3D54F-5DD5-44FF-901E-74C9E67AC59D}" type="presOf" srcId="{A5F62124-63B1-437A-8962-40CD9D9C4433}" destId="{29849360-C15B-4C79-A67B-609D987A245F}" srcOrd="0" destOrd="0" presId="urn:microsoft.com/office/officeart/2008/layout/CircularPictureCallout"/>
    <dgm:cxn modelId="{0CAB0331-E449-4B1A-BB31-8B206258F2F6}" type="presOf" srcId="{7FFA21FF-8A03-471C-A730-08CCF82302A6}" destId="{C91203DD-79DD-44A2-8EE7-5F0BEB0CEDC4}" srcOrd="0" destOrd="0" presId="urn:microsoft.com/office/officeart/2008/layout/CircularPictureCallout"/>
    <dgm:cxn modelId="{69B38A29-CAAC-493B-B369-D04FD07CC787}" srcId="{51507A23-5D7E-49B3-B34D-2880075AD66A}" destId="{7FFA21FF-8A03-471C-A730-08CCF82302A6}" srcOrd="0" destOrd="0" parTransId="{FA5FEA4B-4BDE-482D-8D94-E81014C9EDB4}" sibTransId="{A5F62124-63B1-437A-8962-40CD9D9C4433}"/>
    <dgm:cxn modelId="{840E34AA-F1AA-40DA-ADDD-01EE7CB1A4EF}" type="presParOf" srcId="{38856C2C-A64E-48EB-9D08-AD9F3D51DFC9}" destId="{7C8E46C5-D3B6-4111-864F-39B84E4FDEC7}" srcOrd="0" destOrd="0" presId="urn:microsoft.com/office/officeart/2008/layout/CircularPictureCallout"/>
    <dgm:cxn modelId="{F0256790-A75B-4A7E-ABE4-EFEF19F43B26}" type="presParOf" srcId="{7C8E46C5-D3B6-4111-864F-39B84E4FDEC7}" destId="{0A4999EB-660A-4068-8AF6-FA5D81CBA618}" srcOrd="0" destOrd="0" presId="urn:microsoft.com/office/officeart/2008/layout/CircularPictureCallout"/>
    <dgm:cxn modelId="{D3BB7051-22AF-4884-B69D-8C0037991113}" type="presParOf" srcId="{0A4999EB-660A-4068-8AF6-FA5D81CBA618}" destId="{29849360-C15B-4C79-A67B-609D987A245F}" srcOrd="0" destOrd="0" presId="urn:microsoft.com/office/officeart/2008/layout/CircularPictureCallout"/>
    <dgm:cxn modelId="{416E1D43-ACFD-4C72-B671-F929FEBB6F52}" type="presParOf" srcId="{7C8E46C5-D3B6-4111-864F-39B84E4FDEC7}" destId="{C91203DD-79DD-44A2-8EE7-5F0BEB0CEDC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6A4D808-3EC8-D5BD-D787-05D94229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32A6D769-13DE-5E58-A1F6-1AEE67C32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90C73CD-D9D3-78E3-296C-33328B32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F1C-B63D-4AFE-82AC-52D5AA7E6A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9809D0B-AE04-78D7-6F06-984C62D4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6CBB694A-92BE-E08C-5062-2D49E39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B418-7D97-4541-93E0-E7CC5ADC61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07C767C-A439-F21F-69BE-20C1B1BA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163A9EBC-3AA8-9100-693E-1BE69B590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64310179-73D6-7BAB-7CFA-D53F77F3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F1C-B63D-4AFE-82AC-52D5AA7E6A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8F86599-37C9-E146-C891-D409D23C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4B2AF1A-B1D6-F748-56DE-0D184639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B418-7D97-4541-93E0-E7CC5ADC61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1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1156CF81-B239-D606-DE78-DD8658E26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DC2856BE-984F-8C4B-59CA-3725746E2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B330141-646D-CF2F-B7C3-C7068421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F1C-B63D-4AFE-82AC-52D5AA7E6A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53B29F4-075B-A75C-67CD-10F5FC24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2DBA7EF-F731-FEE3-CD63-00C0EB5C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B418-7D97-4541-93E0-E7CC5ADC61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1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F451-C567-4F74-9FA4-7923A5D46C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C6EC-2E72-4F2A-B1A0-F50EA0D7B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3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F451-C567-4F74-9FA4-7923A5D46C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C6EC-2E72-4F2A-B1A0-F50EA0D7B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F451-C567-4F74-9FA4-7923A5D46C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C6EC-2E72-4F2A-B1A0-F50EA0D7B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7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F451-C567-4F74-9FA4-7923A5D46C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C6EC-2E72-4F2A-B1A0-F50EA0D7B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13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F451-C567-4F74-9FA4-7923A5D46C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C6EC-2E72-4F2A-B1A0-F50EA0D7B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16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F451-C567-4F74-9FA4-7923A5D46C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C6EC-2E72-4F2A-B1A0-F50EA0D7B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1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F451-C567-4F74-9FA4-7923A5D46C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C6EC-2E72-4F2A-B1A0-F50EA0D7B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87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F451-C567-4F74-9FA4-7923A5D46C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C6EC-2E72-4F2A-B1A0-F50EA0D7B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8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C08090C-D5C2-E824-F5C8-952BEEF6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50CAB72-9A13-36B3-9C1F-4F07F6FB7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3AA4E67-5366-D1B3-FF78-49683A95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F1C-B63D-4AFE-82AC-52D5AA7E6A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313D67C-6715-BD03-8758-E47E015A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716F4FB9-C572-6014-8BAE-DA958A3C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B418-7D97-4541-93E0-E7CC5ADC61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77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F451-C567-4F74-9FA4-7923A5D46C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C6EC-2E72-4F2A-B1A0-F50EA0D7B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03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F451-C567-4F74-9FA4-7923A5D46C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C6EC-2E72-4F2A-B1A0-F50EA0D7B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31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F451-C567-4F74-9FA4-7923A5D46C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C6EC-2E72-4F2A-B1A0-F50EA0D7B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0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D611255-5E56-2160-4E99-DB2C9EAD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D03CA941-BBD7-E3E2-E466-3B9415FFD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10780FF-8046-4C5D-D3E3-6CB3470B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F1C-B63D-4AFE-82AC-52D5AA7E6A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2E5A872-1DE8-FE12-5064-4ACC33CD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60CCAA1-6D7E-7DE9-281D-127CD4DF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B418-7D97-4541-93E0-E7CC5ADC61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7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8A93395-2408-488A-6026-5E833134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31C7DA7B-B08F-FE29-5329-2F0880676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7829008D-43B8-1666-F56F-86C01EC6B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E39B8CAD-9312-9F83-50A8-AA59CFF6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F1C-B63D-4AFE-82AC-52D5AA7E6A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B59AE798-A938-0ED0-D447-0EA69AE3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E82CC31-09E1-4768-F697-15975510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B418-7D97-4541-93E0-E7CC5ADC61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5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69CE373-6AD2-FB47-1E05-7381C608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33D14CA6-0668-35F5-5B7B-25CFE3E53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59EF7239-DF26-15A8-9D25-F631AA81B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3D619626-43E9-9785-7EDE-8E2519A0F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89C31EB3-ADA8-8E76-D7A9-A1713A3E7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83FE46A5-8347-730C-2599-A2963E06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F1C-B63D-4AFE-82AC-52D5AA7E6A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B2203075-A6F9-4103-825A-91635247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7381D39B-3637-1179-24AF-C19917ED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B418-7D97-4541-93E0-E7CC5ADC61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5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ECA91BE-E2BF-94DD-3400-E8971AB9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B7FBA649-9646-3A54-C158-5B41749E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F1C-B63D-4AFE-82AC-52D5AA7E6A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EE9809BF-DC3A-6E54-A91A-DBBB0EC7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FC8C4392-BE0B-9F7D-BBBD-A8CECDDB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B418-7D97-4541-93E0-E7CC5ADC61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0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907E19A1-AC76-ACF7-58D9-F4420367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F1C-B63D-4AFE-82AC-52D5AA7E6A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348F24C5-31B8-2AE8-EAEF-922612DC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83DBFA5B-4276-16C6-046F-D42DA365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B418-7D97-4541-93E0-E7CC5ADC61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1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1B758B6-A868-5534-B5EB-D909D09F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FDD214F-6397-2F0D-4658-5F1642C71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EC2B1BE4-A779-C514-E895-0C8C739E5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790554DA-D879-E90D-FA81-B71D717C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F1C-B63D-4AFE-82AC-52D5AA7E6A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9B22E064-E83B-D0FC-A7DC-DADD6125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CD1D60A-C577-D0AE-FBB0-AEA1BABE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B418-7D97-4541-93E0-E7CC5ADC61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3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0C7F8B8-5CDD-68E1-409E-17C398B6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B21846A3-EEF1-11EA-811A-3E6BA676D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86DB37C7-3AED-605C-E137-6693750D1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8789F274-9A8A-9EB7-86D2-0A95AA61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F1C-B63D-4AFE-82AC-52D5AA7E6A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FDB5AC1-312A-AE3A-1A5A-5B8CA8D7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2C7214F-D6BD-BC39-AE8B-3552BA4B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B418-7D97-4541-93E0-E7CC5ADC61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8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2D93F3F9-CF99-2867-4616-1052186C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BF25F94E-33B3-EA9F-BA36-CF08E00E5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85B7F4A-25CE-693F-B568-A54744BF3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DF1C-B63D-4AFE-82AC-52D5AA7E6A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4FC6F9B-B4BB-C0F0-AE7C-0E145C0EB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7526D3A-9537-85FE-01D4-F97817884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0B418-7D97-4541-93E0-E7CC5ADC61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1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AF451-C567-4F74-9FA4-7923A5D46C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2C6EC-2E72-4F2A-B1A0-F50EA0D7B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1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4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KÍNH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CHAØO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QUYÙ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THAÀY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COÂ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/>
            </a:r>
            <a:b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</a:b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CHAØO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CAÙC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EM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HOÏC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>SINH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  <a:t/>
            </a:r>
            <a:b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kiki\My Documents\My Pictures\Art Scenic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274838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KÍNH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CHAØO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QUYÙ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THAÀY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COÂ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NI-Time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CHAØO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CAÙC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EM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HOÏC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/>
              </a:rPr>
              <a:t>SINH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NI-Times"/>
            </a:endParaRPr>
          </a:p>
        </p:txBody>
      </p:sp>
    </p:spTree>
    <p:extLst>
      <p:ext uri="{BB962C8B-B14F-4D97-AF65-F5344CB8AC3E}">
        <p14:creationId xmlns:p14="http://schemas.microsoft.com/office/powerpoint/2010/main" val="22464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B0FE267B-E009-31E0-730D-3FA6CF264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40407"/>
              </p:ext>
            </p:extLst>
          </p:nvPr>
        </p:nvGraphicFramePr>
        <p:xfrm>
          <a:off x="152400" y="261176"/>
          <a:ext cx="8763000" cy="6429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6215825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4201683922"/>
                    </a:ext>
                  </a:extLst>
                </a:gridCol>
                <a:gridCol w="6553200">
                  <a:extLst>
                    <a:ext uri="{9D8B030D-6E8A-4147-A177-3AD203B41FA5}">
                      <a16:colId xmlns="" xmlns:a16="http://schemas.microsoft.com/office/drawing/2014/main" val="4143105003"/>
                    </a:ext>
                  </a:extLst>
                </a:gridCol>
              </a:tblGrid>
              <a:tr h="1777923">
                <a:tc row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endParaRPr lang="en-US" sz="3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ở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04" marR="32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3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04" marR="32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soi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04" marR="32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1987322"/>
                  </a:ext>
                </a:extLst>
              </a:tr>
              <a:tr h="4590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04" marR="32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Nam.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04" marR="32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9920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8382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638800"/>
          </a:xfrm>
        </p:spPr>
        <p:txBody>
          <a:bodyPr/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54017"/>
              </p:ext>
            </p:extLst>
          </p:nvPr>
        </p:nvGraphicFramePr>
        <p:xfrm>
          <a:off x="228600" y="2514600"/>
          <a:ext cx="8782879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2879"/>
              </a:tblGrid>
              <a:tr h="411480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3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3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3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04" marR="32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6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7"/>
            <a:ext cx="86106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1"/>
            <a:ext cx="88392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164670"/>
              </p:ext>
            </p:extLst>
          </p:nvPr>
        </p:nvGraphicFramePr>
        <p:xfrm>
          <a:off x="228600" y="1600200"/>
          <a:ext cx="88392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1433384"/>
                <a:gridCol w="5577016"/>
                <a:gridCol w="838200"/>
                <a:gridCol w="990600"/>
              </a:tblGrid>
              <a:tr h="510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 phần của bài viết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 dung kiểm tra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Chưa đạt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Mở bài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Giới thiệu tên sách, thể loại, tên tác giả.</a:t>
                      </a:r>
                      <a:endParaRPr lang="en-US" sz="28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Giới thiệu nội dung chính của tập thơ/ tập truyện ngắn/ tiểu thuyết.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Trình bày trọn vẹn về ý trong một đoạn văn</a:t>
                      </a:r>
                      <a:endParaRPr lang="en-US" sz="28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1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207026"/>
              </p:ext>
            </p:extLst>
          </p:nvPr>
        </p:nvGraphicFramePr>
        <p:xfrm>
          <a:off x="152401" y="228600"/>
          <a:ext cx="8686799" cy="6248400"/>
        </p:xfrm>
        <a:graphic>
          <a:graphicData uri="http://schemas.openxmlformats.org/drawingml/2006/table">
            <a:tbl>
              <a:tblPr firstRow="1" firstCol="1" bandRow="1"/>
              <a:tblGrid>
                <a:gridCol w="860854"/>
                <a:gridCol w="6399021"/>
                <a:gridCol w="713462"/>
                <a:gridCol w="713462"/>
              </a:tblGrid>
              <a:tr h="83312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Thân bài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Tóm tắt được nội dung chính của tập thơ/ tập truyện ngắn/ tiểu thuyết.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Nêu nét đặc sắc về nghệ thuật của tập thơ/ tập truyện ngắn/ tiểu thuyết.</a:t>
                      </a:r>
                      <a:endParaRPr lang="en-US" sz="24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Trình bày nhận xét, đánh giá về tập thơ/ tập truyện ngắn/ tiểu thuyết.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Chỉ ra một vài điểm tương đồng và khác biệt về nội dung và cáh viết giữa các bài thơ/ các truyện và giữa các tác giả (nếu là tập thơ/ tập truyện của nhiều tác giả)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 độ dài ít nhất hai đoạn văn.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12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Kết bài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Khẳng định giá trị của tập thơ/ tập truyện ngắn/ tiểu thuyết.</a:t>
                      </a:r>
                      <a:endParaRPr lang="en-US" sz="24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Đề xuất mọi người nên đọc.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Trình bày trọn vẹn về ý trong một đoạn văn.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3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0FA4275B-32AC-D4C3-E606-0DB2AF0B10A9}"/>
              </a:ext>
            </a:extLst>
          </p:cNvPr>
          <p:cNvSpPr txBox="1"/>
          <p:nvPr/>
        </p:nvSpPr>
        <p:spPr>
          <a:xfrm>
            <a:off x="76200" y="19878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3, 4: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VB 1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028AC1FC-1D7C-5619-5044-4E7A2A246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57332"/>
              </p:ext>
            </p:extLst>
          </p:nvPr>
        </p:nvGraphicFramePr>
        <p:xfrm>
          <a:off x="1" y="1219199"/>
          <a:ext cx="9067799" cy="6102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799">
                  <a:extLst>
                    <a:ext uri="{9D8B030D-6E8A-4147-A177-3AD203B41FA5}">
                      <a16:colId xmlns="" xmlns:a16="http://schemas.microsoft.com/office/drawing/2014/main" val="3041807212"/>
                    </a:ext>
                  </a:extLst>
                </a:gridCol>
                <a:gridCol w="4794503">
                  <a:extLst>
                    <a:ext uri="{9D8B030D-6E8A-4147-A177-3AD203B41FA5}">
                      <a16:colId xmlns="" xmlns:a16="http://schemas.microsoft.com/office/drawing/2014/main" val="3594102640"/>
                    </a:ext>
                  </a:extLst>
                </a:gridCol>
                <a:gridCol w="2444497">
                  <a:extLst>
                    <a:ext uri="{9D8B030D-6E8A-4147-A177-3AD203B41FA5}">
                      <a16:colId xmlns="" xmlns:a16="http://schemas.microsoft.com/office/drawing/2014/main" val="2049656779"/>
                    </a:ext>
                  </a:extLst>
                </a:gridCol>
              </a:tblGrid>
              <a:tr h="2012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98012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4544306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thông tin ở các đoạn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93853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90966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3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88288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4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28260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5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941255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 chứng để thuyết phục người đọc nên đọc tác phẩm bản song ngữ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872045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25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641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67F070FD-507E-3CB5-7921-981E61C75BFC}"/>
              </a:ext>
            </a:extLst>
          </p:cNvPr>
          <p:cNvSpPr txBox="1"/>
          <p:nvPr/>
        </p:nvSpPr>
        <p:spPr>
          <a:xfrm>
            <a:off x="278297" y="132523"/>
            <a:ext cx="8627165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C35CC4D6-6AEF-4B05-BC3E-D899A9657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10" y="1477203"/>
            <a:ext cx="3896138" cy="509546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0F7A2C71-EE23-ACBB-D5C1-30D5E38AE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" y="1477206"/>
            <a:ext cx="4403035" cy="509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88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8625C9AF-796A-71D2-E5A4-9F24A5C95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50470"/>
              </p:ext>
            </p:extLst>
          </p:nvPr>
        </p:nvGraphicFramePr>
        <p:xfrm>
          <a:off x="178905" y="139975"/>
          <a:ext cx="8786191" cy="768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6304">
                  <a:extLst>
                    <a:ext uri="{9D8B030D-6E8A-4147-A177-3AD203B41FA5}">
                      <a16:colId xmlns="" xmlns:a16="http://schemas.microsoft.com/office/drawing/2014/main" val="2797485884"/>
                    </a:ext>
                  </a:extLst>
                </a:gridCol>
                <a:gridCol w="6549887">
                  <a:extLst>
                    <a:ext uri="{9D8B030D-6E8A-4147-A177-3AD203B41FA5}">
                      <a16:colId xmlns="" xmlns:a16="http://schemas.microsoft.com/office/drawing/2014/main" val="2469694234"/>
                    </a:ext>
                  </a:extLst>
                </a:gridCol>
              </a:tblGrid>
              <a:tr h="6800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3815911"/>
                  </a:ext>
                </a:extLst>
              </a:tr>
              <a:tr h="7371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“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Bi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”: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man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R="30480" algn="just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6936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7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460214B9-170C-56F7-F548-71EEDD25E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399267"/>
              </p:ext>
            </p:extLst>
          </p:nvPr>
        </p:nvGraphicFramePr>
        <p:xfrm>
          <a:off x="94422" y="219489"/>
          <a:ext cx="8955158" cy="768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036">
                  <a:extLst>
                    <a:ext uri="{9D8B030D-6E8A-4147-A177-3AD203B41FA5}">
                      <a16:colId xmlns="" xmlns:a16="http://schemas.microsoft.com/office/drawing/2014/main" val="2797485884"/>
                    </a:ext>
                  </a:extLst>
                </a:gridCol>
                <a:gridCol w="983974">
                  <a:extLst>
                    <a:ext uri="{9D8B030D-6E8A-4147-A177-3AD203B41FA5}">
                      <a16:colId xmlns="" xmlns:a16="http://schemas.microsoft.com/office/drawing/2014/main" val="565153932"/>
                    </a:ext>
                  </a:extLst>
                </a:gridCol>
                <a:gridCol w="6997148">
                  <a:extLst>
                    <a:ext uri="{9D8B030D-6E8A-4147-A177-3AD203B41FA5}">
                      <a16:colId xmlns="" xmlns:a16="http://schemas.microsoft.com/office/drawing/2014/main" val="2469694234"/>
                    </a:ext>
                  </a:extLst>
                </a:gridCol>
              </a:tblGrid>
              <a:tr h="565928">
                <a:tc row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khao “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3760127"/>
                  </a:ext>
                </a:extLst>
              </a:tr>
              <a:tr h="166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6728301"/>
                  </a:ext>
                </a:extLst>
              </a:tr>
              <a:tr h="280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3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các tuyến nhân vật, nêu nhận xét về tính cách nhân vật chính đồng thời nêu dẫn chứng tiêu biểu để chứng minh cho nhận xét của mình.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5351443"/>
                  </a:ext>
                </a:extLst>
              </a:tr>
              <a:tr h="1093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4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Giới thiệu tài năng của tác giả trong việc viết truyện lịch sử.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006012"/>
                  </a:ext>
                </a:extLst>
              </a:tr>
              <a:tr h="280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5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5561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2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442CCB2-4955-AC27-5D07-CF9938F36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3" y="1093830"/>
            <a:ext cx="8716616" cy="576417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BC395B02-9FC6-4FED-5EFB-60E0845396C9}"/>
              </a:ext>
            </a:extLst>
          </p:cNvPr>
          <p:cNvSpPr txBox="1"/>
          <p:nvPr/>
        </p:nvSpPr>
        <p:spPr>
          <a:xfrm>
            <a:off x="665923" y="0"/>
            <a:ext cx="8001000" cy="216010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4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E99DCDF8-9106-C15F-C239-77AC111F8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79401"/>
              </p:ext>
            </p:extLst>
          </p:nvPr>
        </p:nvGraphicFramePr>
        <p:xfrm>
          <a:off x="178905" y="192983"/>
          <a:ext cx="8786192" cy="768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253">
                  <a:extLst>
                    <a:ext uri="{9D8B030D-6E8A-4147-A177-3AD203B41FA5}">
                      <a16:colId xmlns="" xmlns:a16="http://schemas.microsoft.com/office/drawing/2014/main" val="2797485884"/>
                    </a:ext>
                  </a:extLst>
                </a:gridCol>
                <a:gridCol w="6867939">
                  <a:extLst>
                    <a:ext uri="{9D8B030D-6E8A-4147-A177-3AD203B41FA5}">
                      <a16:colId xmlns="" xmlns:a16="http://schemas.microsoft.com/office/drawing/2014/main" val="2469694234"/>
                    </a:ext>
                  </a:extLst>
                </a:gridCol>
              </a:tblGrid>
              <a:tr h="9654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7, 8: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 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vốn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1669296"/>
                  </a:ext>
                </a:extLst>
              </a:tr>
              <a:tr h="5659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người viết khuyến khích người đọc nên đọc tác phẩm ở đoạn cuối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tin: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99" marR="113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4352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3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52BD041D-631A-43C8-3BB5-BF4406E73FA1}"/>
              </a:ext>
            </a:extLst>
          </p:cNvPr>
          <p:cNvSpPr txBox="1"/>
          <p:nvPr/>
        </p:nvSpPr>
        <p:spPr>
          <a:xfrm>
            <a:off x="228600" y="238542"/>
            <a:ext cx="8666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VB 1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VB 2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03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8235260C-7E46-44EC-9D7B-E9A93AF14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61634"/>
              </p:ext>
            </p:extLst>
          </p:nvPr>
        </p:nvGraphicFramePr>
        <p:xfrm>
          <a:off x="626164" y="1638956"/>
          <a:ext cx="8060635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8821">
                  <a:extLst>
                    <a:ext uri="{9D8B030D-6E8A-4147-A177-3AD203B41FA5}">
                      <a16:colId xmlns="" xmlns:a16="http://schemas.microsoft.com/office/drawing/2014/main" val="4075078912"/>
                    </a:ext>
                  </a:extLst>
                </a:gridCol>
                <a:gridCol w="2518663">
                  <a:extLst>
                    <a:ext uri="{9D8B030D-6E8A-4147-A177-3AD203B41FA5}">
                      <a16:colId xmlns="" xmlns:a16="http://schemas.microsoft.com/office/drawing/2014/main" val="1527916588"/>
                    </a:ext>
                  </a:extLst>
                </a:gridCol>
                <a:gridCol w="2603151">
                  <a:extLst>
                    <a:ext uri="{9D8B030D-6E8A-4147-A177-3AD203B41FA5}">
                      <a16:colId xmlns="" xmlns:a16="http://schemas.microsoft.com/office/drawing/2014/main" val="12901401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VB 1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VB 2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300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 giống nhau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1182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 khác nhau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Nội dung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Cấu trúc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9862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639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11127332-039A-159B-E9DD-12A07BFBDB92}"/>
              </a:ext>
            </a:extLst>
          </p:cNvPr>
          <p:cNvSpPr txBox="1"/>
          <p:nvPr/>
        </p:nvSpPr>
        <p:spPr>
          <a:xfrm>
            <a:off x="2246244" y="225288"/>
            <a:ext cx="349857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 So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VB 1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VB 2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="" xmlns:a16="http://schemas.microsoft.com/office/drawing/2014/main" id="{8D94B4DA-8673-9F54-1614-CADB58ACD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47016"/>
              </p:ext>
            </p:extLst>
          </p:nvPr>
        </p:nvGraphicFramePr>
        <p:xfrm>
          <a:off x="178905" y="937729"/>
          <a:ext cx="8786192" cy="776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4132">
                  <a:extLst>
                    <a:ext uri="{9D8B030D-6E8A-4147-A177-3AD203B41FA5}">
                      <a16:colId xmlns="" xmlns:a16="http://schemas.microsoft.com/office/drawing/2014/main" val="4151482355"/>
                    </a:ext>
                  </a:extLst>
                </a:gridCol>
                <a:gridCol w="3549450">
                  <a:extLst>
                    <a:ext uri="{9D8B030D-6E8A-4147-A177-3AD203B41FA5}">
                      <a16:colId xmlns="" xmlns:a16="http://schemas.microsoft.com/office/drawing/2014/main" val="19250086"/>
                    </a:ext>
                  </a:extLst>
                </a:gridCol>
                <a:gridCol w="3262610">
                  <a:extLst>
                    <a:ext uri="{9D8B030D-6E8A-4147-A177-3AD203B41FA5}">
                      <a16:colId xmlns="" xmlns:a16="http://schemas.microsoft.com/office/drawing/2014/main" val="3941053649"/>
                    </a:ext>
                  </a:extLst>
                </a:gridCol>
              </a:tblGrid>
              <a:tr h="2245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12" marR="4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VB 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12" marR="4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VB 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12" marR="4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7316704"/>
                  </a:ext>
                </a:extLst>
              </a:tr>
              <a:tr h="71539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12" marR="4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" marR="3048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dung: Cùng giới thiệu một cuốn sách.</a:t>
                      </a:r>
                    </a:p>
                    <a:p>
                      <a:pPr marL="30480" marR="3048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trúc: Gồm ba phần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12" marR="4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9907381"/>
                  </a:ext>
                </a:extLst>
              </a:tr>
              <a:tr h="341140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 khác nhau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12" marR="4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dung: Giới thiệu tập thơ song ngữ Những hạt giống của đêm và ngày của nhà thơ Mai Văn Phấn.</a:t>
                      </a:r>
                    </a:p>
                    <a:p>
                      <a:pPr marL="30480" marR="30480"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trúc: Gồm ba phần</a:t>
                      </a:r>
                    </a:p>
                    <a:p>
                      <a:pPr marL="30480" marR="30480"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Phần 1: đoạn đầu</a:t>
                      </a:r>
                    </a:p>
                    <a:p>
                      <a:pPr marL="30480" marR="30480"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Phần 2: đoạn 2 - đoạn 3</a:t>
                      </a:r>
                    </a:p>
                    <a:p>
                      <a:pPr marL="30480" marR="30480" algn="just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Phần 3: đoạn cuối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2" marR="4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 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3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3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</a:p>
                    <a:p>
                      <a:pPr marL="30480" marR="30480" algn="just">
                        <a:lnSpc>
                          <a:spcPct val="13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12" marR="49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458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994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5C9EFA8-D116-09B0-476C-37F26E4F75CE}"/>
              </a:ext>
            </a:extLst>
          </p:cNvPr>
          <p:cNvSpPr txBox="1"/>
          <p:nvPr/>
        </p:nvSpPr>
        <p:spPr>
          <a:xfrm>
            <a:off x="2902227" y="132524"/>
            <a:ext cx="217667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4625" algn="just">
              <a:lnSpc>
                <a:spcPct val="13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="" xmlns:a16="http://schemas.microsoft.com/office/drawing/2014/main" id="{6FC77116-149A-590E-FB78-C4F74FB6F888}"/>
              </a:ext>
            </a:extLst>
          </p:cNvPr>
          <p:cNvSpPr/>
          <p:nvPr/>
        </p:nvSpPr>
        <p:spPr>
          <a:xfrm>
            <a:off x="526773" y="954158"/>
            <a:ext cx="6698974" cy="51550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E7BDEDC1-9A49-4DD1-045B-427FFEE1AD76}"/>
              </a:ext>
            </a:extLst>
          </p:cNvPr>
          <p:cNvSpPr txBox="1"/>
          <p:nvPr/>
        </p:nvSpPr>
        <p:spPr>
          <a:xfrm>
            <a:off x="308114" y="225290"/>
            <a:ext cx="8517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F0AD788A-E47F-BF89-5266-B576E261F7F2}"/>
              </a:ext>
            </a:extLst>
          </p:cNvPr>
          <p:cNvGrpSpPr/>
          <p:nvPr/>
        </p:nvGrpSpPr>
        <p:grpSpPr>
          <a:xfrm>
            <a:off x="308114" y="2531167"/>
            <a:ext cx="2741501" cy="4086137"/>
            <a:chOff x="2118292" y="2792564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AutoShape 16">
              <a:extLst>
                <a:ext uri="{FF2B5EF4-FFF2-40B4-BE49-F238E27FC236}">
                  <a16:creationId xmlns="" xmlns:a16="http://schemas.microsoft.com/office/drawing/2014/main" id="{6222B494-C135-96B2-B92A-E6C1EA8D4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AutoShape 17">
              <a:extLst>
                <a:ext uri="{FF2B5EF4-FFF2-40B4-BE49-F238E27FC236}">
                  <a16:creationId xmlns="" xmlns:a16="http://schemas.microsoft.com/office/drawing/2014/main" id="{1C3EE627-0C4E-1C3B-6CC7-FF39911884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utoShape 18">
              <a:extLst>
                <a:ext uri="{FF2B5EF4-FFF2-40B4-BE49-F238E27FC236}">
                  <a16:creationId xmlns="" xmlns:a16="http://schemas.microsoft.com/office/drawing/2014/main" id="{9CB3F39D-B623-A7C7-CE19-085CF41DE18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AutoShape 19">
              <a:extLst>
                <a:ext uri="{FF2B5EF4-FFF2-40B4-BE49-F238E27FC236}">
                  <a16:creationId xmlns="" xmlns:a16="http://schemas.microsoft.com/office/drawing/2014/main" id="{D14C1AC2-4D69-F591-82C4-72637F5DC1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1B53C5FB-C2AB-5C7F-5DDD-09533F146B8F}"/>
              </a:ext>
            </a:extLst>
          </p:cNvPr>
          <p:cNvGrpSpPr/>
          <p:nvPr/>
        </p:nvGrpSpPr>
        <p:grpSpPr>
          <a:xfrm>
            <a:off x="3465955" y="2531167"/>
            <a:ext cx="2531834" cy="4086137"/>
            <a:chOff x="4413024" y="2377452"/>
            <a:chExt cx="2098787" cy="303787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AutoShape 4">
              <a:extLst>
                <a:ext uri="{FF2B5EF4-FFF2-40B4-BE49-F238E27FC236}">
                  <a16:creationId xmlns="" xmlns:a16="http://schemas.microsoft.com/office/drawing/2014/main" id="{1DCC4C96-16F4-B20E-476F-0E9611BDE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AutoShape 5">
              <a:extLst>
                <a:ext uri="{FF2B5EF4-FFF2-40B4-BE49-F238E27FC236}">
                  <a16:creationId xmlns="" xmlns:a16="http://schemas.microsoft.com/office/drawing/2014/main" id="{D90192CD-C6B8-C95C-1CBB-C46E2F8CAA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6386" y="2403578"/>
              <a:ext cx="1703994" cy="262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AutoShape 6">
              <a:extLst>
                <a:ext uri="{FF2B5EF4-FFF2-40B4-BE49-F238E27FC236}">
                  <a16:creationId xmlns="" xmlns:a16="http://schemas.microsoft.com/office/drawing/2014/main" id="{39398B5B-A7F7-9CA5-757D-4B1DFA8B25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AutoShape 7">
              <a:extLst>
                <a:ext uri="{FF2B5EF4-FFF2-40B4-BE49-F238E27FC236}">
                  <a16:creationId xmlns="" xmlns:a16="http://schemas.microsoft.com/office/drawing/2014/main" id="{100EA3B7-CEC0-405B-A209-C6D072908D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="" xmlns:a16="http://schemas.microsoft.com/office/drawing/2014/main" id="{3282D648-DF1C-ADE8-37F9-D8ADDC535B1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382949" y="2377452"/>
              <a:ext cx="153134" cy="228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="" xmlns:a16="http://schemas.microsoft.com/office/drawing/2014/main" id="{E9300271-C8CA-2237-2174-0177F40007BC}"/>
              </a:ext>
            </a:extLst>
          </p:cNvPr>
          <p:cNvGrpSpPr/>
          <p:nvPr/>
        </p:nvGrpSpPr>
        <p:grpSpPr>
          <a:xfrm>
            <a:off x="6326496" y="2531167"/>
            <a:ext cx="2588904" cy="4086137"/>
            <a:chOff x="6707755" y="1924601"/>
            <a:chExt cx="2098787" cy="303206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8">
              <a:extLst>
                <a:ext uri="{FF2B5EF4-FFF2-40B4-BE49-F238E27FC236}">
                  <a16:creationId xmlns="" xmlns:a16="http://schemas.microsoft.com/office/drawing/2014/main" id="{307D2F77-FE60-1CD8-5A8F-75484FEDA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AutoShape 9">
              <a:extLst>
                <a:ext uri="{FF2B5EF4-FFF2-40B4-BE49-F238E27FC236}">
                  <a16:creationId xmlns="" xmlns:a16="http://schemas.microsoft.com/office/drawing/2014/main" id="{E45BA701-757A-0B7D-1CC2-8FA7144468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AutoShape 10">
              <a:extLst>
                <a:ext uri="{FF2B5EF4-FFF2-40B4-BE49-F238E27FC236}">
                  <a16:creationId xmlns="" xmlns:a16="http://schemas.microsoft.com/office/drawing/2014/main" id="{935BD117-0B90-C635-0581-A0DC272067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AutoShape 11">
              <a:extLst>
                <a:ext uri="{FF2B5EF4-FFF2-40B4-BE49-F238E27FC236}">
                  <a16:creationId xmlns="" xmlns:a16="http://schemas.microsoft.com/office/drawing/2014/main" id="{3632B7F8-4156-9E20-AD75-5655EBEEFC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Text Box 14">
              <a:extLst>
                <a:ext uri="{FF2B5EF4-FFF2-40B4-BE49-F238E27FC236}">
                  <a16:creationId xmlns="" xmlns:a16="http://schemas.microsoft.com/office/drawing/2014/main" id="{56BA4022-B86E-8C3C-9DFC-6637A5FC0FB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83720" y="1924601"/>
              <a:ext cx="149759" cy="228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FAA47C74-8544-7878-92D3-F709786047C9}"/>
              </a:ext>
            </a:extLst>
          </p:cNvPr>
          <p:cNvSpPr txBox="1"/>
          <p:nvPr/>
        </p:nvSpPr>
        <p:spPr>
          <a:xfrm>
            <a:off x="318054" y="3065260"/>
            <a:ext cx="253183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174625" indent="-285750" algn="just">
              <a:lnSpc>
                <a:spcPct val="130000"/>
              </a:lnSpc>
              <a:buFontTx/>
              <a:buChar char="-"/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R="174625" algn="just">
              <a:lnSpc>
                <a:spcPct val="130000"/>
              </a:lnSpc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174625" algn="just">
              <a:lnSpc>
                <a:spcPct val="130000"/>
              </a:lnSpc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174625" algn="just">
              <a:lnSpc>
                <a:spcPct val="130000"/>
              </a:lnSpc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F6DB80E6-70D5-A88D-BC72-E6C1AC902032}"/>
              </a:ext>
            </a:extLst>
          </p:cNvPr>
          <p:cNvSpPr txBox="1"/>
          <p:nvPr/>
        </p:nvSpPr>
        <p:spPr>
          <a:xfrm>
            <a:off x="3544650" y="3108705"/>
            <a:ext cx="2367446" cy="513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174625" indent="-285750" algn="just">
              <a:lnSpc>
                <a:spcPct val="130000"/>
              </a:lnSpc>
              <a:buFontTx/>
              <a:buChar char="-"/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R="174625" algn="just">
              <a:lnSpc>
                <a:spcPct val="130000"/>
              </a:lnSpc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AFEBF6B6-D834-C959-32F5-DE4DC819ED21}"/>
              </a:ext>
            </a:extLst>
          </p:cNvPr>
          <p:cNvSpPr txBox="1"/>
          <p:nvPr/>
        </p:nvSpPr>
        <p:spPr>
          <a:xfrm>
            <a:off x="6326497" y="3609334"/>
            <a:ext cx="2435042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4625" algn="just">
              <a:lnSpc>
                <a:spcPct val="130000"/>
              </a:lnSpc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 12">
            <a:extLst>
              <a:ext uri="{FF2B5EF4-FFF2-40B4-BE49-F238E27FC236}">
                <a16:creationId xmlns="" xmlns:a16="http://schemas.microsoft.com/office/drawing/2014/main" id="{C25169F3-6382-6774-7071-BE4EE604E5FA}"/>
              </a:ext>
            </a:extLst>
          </p:cNvPr>
          <p:cNvSpPr>
            <a:spLocks/>
          </p:cNvSpPr>
          <p:nvPr/>
        </p:nvSpPr>
        <p:spPr bwMode="gray">
          <a:xfrm>
            <a:off x="1755697" y="1555520"/>
            <a:ext cx="1974884" cy="105810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="" xmlns:a16="http://schemas.microsoft.com/office/drawing/2014/main" id="{12B1F815-0072-0430-A620-84B3671C8D4D}"/>
              </a:ext>
            </a:extLst>
          </p:cNvPr>
          <p:cNvSpPr>
            <a:spLocks/>
          </p:cNvSpPr>
          <p:nvPr/>
        </p:nvSpPr>
        <p:spPr bwMode="gray">
          <a:xfrm>
            <a:off x="5000187" y="1519958"/>
            <a:ext cx="2265122" cy="1056651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8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31" grpId="0"/>
      <p:bldP spid="32" grpId="0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418EB90F-1F37-AA6C-034E-F9421D175F1D}"/>
              </a:ext>
            </a:extLst>
          </p:cNvPr>
          <p:cNvSpPr txBox="1"/>
          <p:nvPr/>
        </p:nvSpPr>
        <p:spPr>
          <a:xfrm>
            <a:off x="1779105" y="119271"/>
            <a:ext cx="5585792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CÁC BƯỚC THỰC HIỆN BÀI VIẾT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="" xmlns:a16="http://schemas.microsoft.com/office/drawing/2014/main" id="{999B9976-7E70-0C4D-22AA-DABF08F01750}"/>
              </a:ext>
            </a:extLst>
          </p:cNvPr>
          <p:cNvSpPr/>
          <p:nvPr/>
        </p:nvSpPr>
        <p:spPr>
          <a:xfrm>
            <a:off x="3091071" y="914403"/>
            <a:ext cx="2136913" cy="6758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Chuẩn bị</a:t>
            </a:r>
            <a:endParaRPr lang="en-US" sz="32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55B13DA-AE3B-1030-E4C1-1534CF45CA78}"/>
              </a:ext>
            </a:extLst>
          </p:cNvPr>
          <p:cNvSpPr txBox="1"/>
          <p:nvPr/>
        </p:nvSpPr>
        <p:spPr>
          <a:xfrm>
            <a:off x="347870" y="2186610"/>
            <a:ext cx="2196548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thơ,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3727AC88-5857-E2A4-7565-527C9377AE0B}"/>
              </a:ext>
            </a:extLst>
          </p:cNvPr>
          <p:cNvSpPr txBox="1"/>
          <p:nvPr/>
        </p:nvSpPr>
        <p:spPr>
          <a:xfrm>
            <a:off x="6281531" y="2107097"/>
            <a:ext cx="24549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256843D-DA3C-6A9D-C875-4D9CAD97F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18" y="2014331"/>
            <a:ext cx="3737112" cy="44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23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Cắt Góc Chéo 3">
            <a:extLst>
              <a:ext uri="{FF2B5EF4-FFF2-40B4-BE49-F238E27FC236}">
                <a16:creationId xmlns="" xmlns:a16="http://schemas.microsoft.com/office/drawing/2014/main" id="{6826E13D-18DB-6CAB-5BBA-EAB5E5A0599C}"/>
              </a:ext>
            </a:extLst>
          </p:cNvPr>
          <p:cNvSpPr/>
          <p:nvPr/>
        </p:nvSpPr>
        <p:spPr>
          <a:xfrm>
            <a:off x="1580323" y="145776"/>
            <a:ext cx="5933660" cy="662609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Xác định đề tài, mục đích viết, thu thập tư liệu</a:t>
            </a: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242FD54-CD1E-79AA-4A18-AD71AE3087AD}"/>
              </a:ext>
            </a:extLst>
          </p:cNvPr>
          <p:cNvSpPr txBox="1"/>
          <p:nvPr/>
        </p:nvSpPr>
        <p:spPr>
          <a:xfrm>
            <a:off x="1709530" y="954158"/>
            <a:ext cx="6042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FA69C58E-EB72-1944-5165-A5B1C6E881B3}"/>
              </a:ext>
            </a:extLst>
          </p:cNvPr>
          <p:cNvSpPr txBox="1"/>
          <p:nvPr/>
        </p:nvSpPr>
        <p:spPr>
          <a:xfrm>
            <a:off x="655984" y="1802297"/>
            <a:ext cx="781215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3EF3BA9C-EF22-21D1-BB28-FAC7E5EE738A}"/>
              </a:ext>
            </a:extLst>
          </p:cNvPr>
          <p:cNvSpPr txBox="1"/>
          <p:nvPr/>
        </p:nvSpPr>
        <p:spPr>
          <a:xfrm>
            <a:off x="655983" y="2684737"/>
            <a:ext cx="812027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C441A5B2-155D-5523-C119-687B0C0061C0}"/>
              </a:ext>
            </a:extLst>
          </p:cNvPr>
          <p:cNvSpPr txBox="1"/>
          <p:nvPr/>
        </p:nvSpPr>
        <p:spPr>
          <a:xfrm>
            <a:off x="715618" y="3540676"/>
            <a:ext cx="80606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D4155DA-8BC6-EA2C-9025-948618A6D1DF}"/>
              </a:ext>
            </a:extLst>
          </p:cNvPr>
          <p:cNvSpPr txBox="1"/>
          <p:nvPr/>
        </p:nvSpPr>
        <p:spPr>
          <a:xfrm>
            <a:off x="700709" y="4396615"/>
            <a:ext cx="8030817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99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Cắt Góc Chéo 3">
            <a:extLst>
              <a:ext uri="{FF2B5EF4-FFF2-40B4-BE49-F238E27FC236}">
                <a16:creationId xmlns="" xmlns:a16="http://schemas.microsoft.com/office/drawing/2014/main" id="{0CCE1E05-49DB-9EF1-6C22-601844129FEF}"/>
              </a:ext>
            </a:extLst>
          </p:cNvPr>
          <p:cNvSpPr/>
          <p:nvPr/>
        </p:nvSpPr>
        <p:spPr>
          <a:xfrm>
            <a:off x="2971802" y="132525"/>
            <a:ext cx="2435087" cy="583095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Tìm ý, lập dàn ý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ũi tên: Phải Có Khía 4">
            <a:extLst>
              <a:ext uri="{FF2B5EF4-FFF2-40B4-BE49-F238E27FC236}">
                <a16:creationId xmlns="" xmlns:a16="http://schemas.microsoft.com/office/drawing/2014/main" id="{D2A60DF6-8FA3-E425-92B5-FFD944F1DB02}"/>
              </a:ext>
            </a:extLst>
          </p:cNvPr>
          <p:cNvSpPr/>
          <p:nvPr/>
        </p:nvSpPr>
        <p:spPr>
          <a:xfrm>
            <a:off x="238540" y="1176133"/>
            <a:ext cx="1451114" cy="4505739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 bài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32780D60-7C2E-C9AF-FCD2-B2A8CB295AB5}"/>
              </a:ext>
            </a:extLst>
          </p:cNvPr>
          <p:cNvSpPr txBox="1"/>
          <p:nvPr/>
        </p:nvSpPr>
        <p:spPr>
          <a:xfrm>
            <a:off x="2345636" y="1380005"/>
            <a:ext cx="6122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Sóng 6">
            <a:extLst>
              <a:ext uri="{FF2B5EF4-FFF2-40B4-BE49-F238E27FC236}">
                <a16:creationId xmlns="" xmlns:a16="http://schemas.microsoft.com/office/drawing/2014/main" id="{C9F3C016-437C-724D-F82A-22705C2E2E17}"/>
              </a:ext>
            </a:extLst>
          </p:cNvPr>
          <p:cNvSpPr/>
          <p:nvPr/>
        </p:nvSpPr>
        <p:spPr>
          <a:xfrm>
            <a:off x="2584174" y="2175012"/>
            <a:ext cx="2673626" cy="3041374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174625" algn="just"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Tên sách, thể loại, tên tác giả.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óng 7">
            <a:extLst>
              <a:ext uri="{FF2B5EF4-FFF2-40B4-BE49-F238E27FC236}">
                <a16:creationId xmlns="" xmlns:a16="http://schemas.microsoft.com/office/drawing/2014/main" id="{0119AED7-A399-9495-3BA8-B3BED8BA8E29}"/>
              </a:ext>
            </a:extLst>
          </p:cNvPr>
          <p:cNvSpPr/>
          <p:nvPr/>
        </p:nvSpPr>
        <p:spPr>
          <a:xfrm>
            <a:off x="6152323" y="2203419"/>
            <a:ext cx="2673626" cy="2779643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174625" algn="just"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Nội dung chính của cuốn sách.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740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ộp chú thích: Mũi tên Xuống 3">
            <a:extLst>
              <a:ext uri="{FF2B5EF4-FFF2-40B4-BE49-F238E27FC236}">
                <a16:creationId xmlns="" xmlns:a16="http://schemas.microsoft.com/office/drawing/2014/main" id="{66E68E7A-6807-A452-2B27-B08788A4290F}"/>
              </a:ext>
            </a:extLst>
          </p:cNvPr>
          <p:cNvSpPr/>
          <p:nvPr/>
        </p:nvSpPr>
        <p:spPr>
          <a:xfrm>
            <a:off x="2892288" y="172280"/>
            <a:ext cx="2673626" cy="834887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bài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65B459D-73FD-415F-FFE9-BA994239532F}"/>
              </a:ext>
            </a:extLst>
          </p:cNvPr>
          <p:cNvSpPr txBox="1"/>
          <p:nvPr/>
        </p:nvSpPr>
        <p:spPr>
          <a:xfrm>
            <a:off x="198782" y="1007167"/>
            <a:ext cx="8647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7880FE30-7045-287B-6018-82DDFFB07A05}"/>
              </a:ext>
            </a:extLst>
          </p:cNvPr>
          <p:cNvSpPr/>
          <p:nvPr/>
        </p:nvSpPr>
        <p:spPr>
          <a:xfrm>
            <a:off x="2981740" y="2067339"/>
            <a:ext cx="2902226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Đối với tác phẩm thơ</a:t>
            </a: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707726F2-1212-0A9D-F54B-0B424FFF1B35}"/>
              </a:ext>
            </a:extLst>
          </p:cNvPr>
          <p:cNvSpPr txBox="1"/>
          <p:nvPr/>
        </p:nvSpPr>
        <p:spPr>
          <a:xfrm>
            <a:off x="347871" y="2941984"/>
            <a:ext cx="703690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174625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6DDCB7BB-05B3-E1DC-FA9D-7BE5B141B8CC}"/>
              </a:ext>
            </a:extLst>
          </p:cNvPr>
          <p:cNvSpPr txBox="1"/>
          <p:nvPr/>
        </p:nvSpPr>
        <p:spPr>
          <a:xfrm>
            <a:off x="347871" y="3677790"/>
            <a:ext cx="703690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174625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65FB8159-5C31-C586-FCEB-D505A562197F}"/>
              </a:ext>
            </a:extLst>
          </p:cNvPr>
          <p:cNvSpPr txBox="1"/>
          <p:nvPr/>
        </p:nvSpPr>
        <p:spPr>
          <a:xfrm>
            <a:off x="417444" y="4560788"/>
            <a:ext cx="7802218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174625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75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52F99F08-7679-A678-9B8E-CC7F84EB8B44}"/>
              </a:ext>
            </a:extLst>
          </p:cNvPr>
          <p:cNvSpPr/>
          <p:nvPr/>
        </p:nvSpPr>
        <p:spPr>
          <a:xfrm>
            <a:off x="2286001" y="132522"/>
            <a:ext cx="3120887" cy="6493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Đối với tập truyện</a:t>
            </a: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7BF4522-7688-CE27-22CC-FD3A6B4E7B8B}"/>
              </a:ext>
            </a:extLst>
          </p:cNvPr>
          <p:cNvSpPr txBox="1"/>
          <p:nvPr/>
        </p:nvSpPr>
        <p:spPr>
          <a:xfrm>
            <a:off x="725557" y="1192697"/>
            <a:ext cx="747422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174625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E1ED2B29-C2F5-4FC5-E82C-472709F0BF99}"/>
              </a:ext>
            </a:extLst>
          </p:cNvPr>
          <p:cNvSpPr txBox="1"/>
          <p:nvPr/>
        </p:nvSpPr>
        <p:spPr>
          <a:xfrm>
            <a:off x="725557" y="2133601"/>
            <a:ext cx="747422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174625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4EECC0B8-57B8-6DB7-E134-E46C64095444}"/>
              </a:ext>
            </a:extLst>
          </p:cNvPr>
          <p:cNvSpPr txBox="1"/>
          <p:nvPr/>
        </p:nvSpPr>
        <p:spPr>
          <a:xfrm>
            <a:off x="725558" y="3074506"/>
            <a:ext cx="7404652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174625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6EEED599-6C88-C831-88E2-29E2C19CF176}"/>
              </a:ext>
            </a:extLst>
          </p:cNvPr>
          <p:cNvSpPr txBox="1"/>
          <p:nvPr/>
        </p:nvSpPr>
        <p:spPr>
          <a:xfrm>
            <a:off x="805071" y="5135716"/>
            <a:ext cx="7394713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174625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8991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5624"/>
            <a:ext cx="8991600" cy="4803775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D02FF431-AA0B-B9F6-9AF0-4AC8D7432226}"/>
              </a:ext>
            </a:extLst>
          </p:cNvPr>
          <p:cNvSpPr/>
          <p:nvPr/>
        </p:nvSpPr>
        <p:spPr>
          <a:xfrm>
            <a:off x="2067340" y="185533"/>
            <a:ext cx="4025348" cy="6758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 với tiểu thuyết</a:t>
            </a: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Gợn sóng Kép 4">
            <a:extLst>
              <a:ext uri="{FF2B5EF4-FFF2-40B4-BE49-F238E27FC236}">
                <a16:creationId xmlns="" xmlns:a16="http://schemas.microsoft.com/office/drawing/2014/main" id="{48D7BB51-90F7-CFB0-A35E-435B869BE6C5}"/>
              </a:ext>
            </a:extLst>
          </p:cNvPr>
          <p:cNvSpPr/>
          <p:nvPr/>
        </p:nvSpPr>
        <p:spPr>
          <a:xfrm>
            <a:off x="313082" y="1689655"/>
            <a:ext cx="2474844" cy="3710609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174625" algn="just"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Bối cảnh (thời gian, địa điểm,…) xảy ra câu chuyện.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ợn sóng Kép 5">
            <a:extLst>
              <a:ext uri="{FF2B5EF4-FFF2-40B4-BE49-F238E27FC236}">
                <a16:creationId xmlns="" xmlns:a16="http://schemas.microsoft.com/office/drawing/2014/main" id="{03752417-179C-8133-E137-3E412D21EEFE}"/>
              </a:ext>
            </a:extLst>
          </p:cNvPr>
          <p:cNvSpPr/>
          <p:nvPr/>
        </p:nvSpPr>
        <p:spPr>
          <a:xfrm>
            <a:off x="3187976" y="1848681"/>
            <a:ext cx="2474844" cy="3710609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174625" algn="just"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Các tuyến nhân vật, xung đột giữa các tuyến nhân vật/nhân vật.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ợn sóng Kép 6">
            <a:extLst>
              <a:ext uri="{FF2B5EF4-FFF2-40B4-BE49-F238E27FC236}">
                <a16:creationId xmlns="" xmlns:a16="http://schemas.microsoft.com/office/drawing/2014/main" id="{07AE79A1-E188-C05E-80A2-88935E8FC14D}"/>
              </a:ext>
            </a:extLst>
          </p:cNvPr>
          <p:cNvSpPr/>
          <p:nvPr/>
        </p:nvSpPr>
        <p:spPr>
          <a:xfrm>
            <a:off x="6276561" y="1848681"/>
            <a:ext cx="2474844" cy="4214191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174625" algn="just"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Cảm nhận/ đánh giá về một số nét đặc biệt trong phong cách sáng tác của tác giả.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4A4B4465-A343-647D-E9E7-F514ACEE9428}"/>
              </a:ext>
            </a:extLst>
          </p:cNvPr>
          <p:cNvSpPr/>
          <p:nvPr/>
        </p:nvSpPr>
        <p:spPr>
          <a:xfrm>
            <a:off x="2882348" y="106020"/>
            <a:ext cx="1818861" cy="63610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bài</a:t>
            </a: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Lưu đồ: Băng Đục lỗ 4">
            <a:extLst>
              <a:ext uri="{FF2B5EF4-FFF2-40B4-BE49-F238E27FC236}">
                <a16:creationId xmlns="" xmlns:a16="http://schemas.microsoft.com/office/drawing/2014/main" id="{2568C8F3-5CD8-DDBA-C490-E93182373B03}"/>
              </a:ext>
            </a:extLst>
          </p:cNvPr>
          <p:cNvSpPr/>
          <p:nvPr/>
        </p:nvSpPr>
        <p:spPr>
          <a:xfrm>
            <a:off x="1331844" y="1265583"/>
            <a:ext cx="2126975" cy="5221356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174625" algn="just">
              <a:lnSpc>
                <a:spcPct val="130000"/>
              </a:lnSpc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Khẳng định về giá trị của tập thơ/ tập truyện ngắn/ tiểu thuyết.</a:t>
            </a:r>
            <a:endParaRPr lang="en-US" sz="32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Băng Đục lỗ 5">
            <a:extLst>
              <a:ext uri="{FF2B5EF4-FFF2-40B4-BE49-F238E27FC236}">
                <a16:creationId xmlns="" xmlns:a16="http://schemas.microsoft.com/office/drawing/2014/main" id="{C4E3A327-5452-D012-C36A-5B7A631AFFCB}"/>
              </a:ext>
            </a:extLst>
          </p:cNvPr>
          <p:cNvSpPr/>
          <p:nvPr/>
        </p:nvSpPr>
        <p:spPr>
          <a:xfrm>
            <a:off x="5014292" y="1265583"/>
            <a:ext cx="2126975" cy="432683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174625" algn="just">
              <a:lnSpc>
                <a:spcPct val="130000"/>
              </a:lnSpc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Đề xuất mọi người nên đọc.</a:t>
            </a:r>
            <a:endParaRPr lang="en-US" sz="32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ộp chú thích: Mũi tên Trái-Phải 3">
            <a:extLst>
              <a:ext uri="{FF2B5EF4-FFF2-40B4-BE49-F238E27FC236}">
                <a16:creationId xmlns="" xmlns:a16="http://schemas.microsoft.com/office/drawing/2014/main" id="{772DE641-9BC1-97DE-8EAE-530F4AE2FC69}"/>
              </a:ext>
            </a:extLst>
          </p:cNvPr>
          <p:cNvSpPr/>
          <p:nvPr/>
        </p:nvSpPr>
        <p:spPr>
          <a:xfrm>
            <a:off x="2862470" y="119273"/>
            <a:ext cx="3747053" cy="689113"/>
          </a:xfrm>
          <a:prstGeom prst="left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174625" algn="just">
              <a:lnSpc>
                <a:spcPct val="130000"/>
              </a:lnSpc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Viết bài</a:t>
            </a:r>
            <a:endParaRPr lang="en-US" sz="32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F888A095-49EE-7C04-AB04-5F892D4D4889}"/>
              </a:ext>
            </a:extLst>
          </p:cNvPr>
          <p:cNvSpPr txBox="1"/>
          <p:nvPr/>
        </p:nvSpPr>
        <p:spPr>
          <a:xfrm>
            <a:off x="939248" y="1139811"/>
            <a:ext cx="681824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174625" algn="just">
              <a:lnSpc>
                <a:spcPct val="130000"/>
              </a:lnSpc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46BD067D-8B8F-F9A1-4F89-46559EC9F31A}"/>
              </a:ext>
            </a:extLst>
          </p:cNvPr>
          <p:cNvSpPr txBox="1"/>
          <p:nvPr/>
        </p:nvSpPr>
        <p:spPr>
          <a:xfrm>
            <a:off x="586408" y="1793859"/>
            <a:ext cx="602311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B0FE02EC-6ADF-9B74-BA40-30B950AF4762}"/>
              </a:ext>
            </a:extLst>
          </p:cNvPr>
          <p:cNvSpPr txBox="1"/>
          <p:nvPr/>
        </p:nvSpPr>
        <p:spPr>
          <a:xfrm>
            <a:off x="586410" y="2566394"/>
            <a:ext cx="824947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khai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đa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sinh trong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90F7716-129A-44EB-659E-2BD30AE66497}"/>
              </a:ext>
            </a:extLst>
          </p:cNvPr>
          <p:cNvSpPr txBox="1"/>
          <p:nvPr/>
        </p:nvSpPr>
        <p:spPr>
          <a:xfrm>
            <a:off x="1143001" y="4291609"/>
            <a:ext cx="585414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712E26E-FB55-1AC4-D56C-0016C15D0857}"/>
              </a:ext>
            </a:extLst>
          </p:cNvPr>
          <p:cNvSpPr txBox="1"/>
          <p:nvPr/>
        </p:nvSpPr>
        <p:spPr>
          <a:xfrm>
            <a:off x="397566" y="4978452"/>
            <a:ext cx="824947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600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800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DDD0A2E3-DD64-83BD-2556-E029FCF480F5}"/>
              </a:ext>
            </a:extLst>
          </p:cNvPr>
          <p:cNvSpPr txBox="1"/>
          <p:nvPr/>
        </p:nvSpPr>
        <p:spPr>
          <a:xfrm>
            <a:off x="397566" y="5718193"/>
            <a:ext cx="8249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4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40FC4FCD-2967-4B11-3393-8B31817B226D}"/>
              </a:ext>
            </a:extLst>
          </p:cNvPr>
          <p:cNvSpPr/>
          <p:nvPr/>
        </p:nvSpPr>
        <p:spPr>
          <a:xfrm>
            <a:off x="2355575" y="119273"/>
            <a:ext cx="5019261" cy="5830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Xem 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lại, chỉnh sửa và rút kinh nghiệm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D01F057-D908-E7D9-EE3B-B63CEB61B0DF}"/>
              </a:ext>
            </a:extLst>
          </p:cNvPr>
          <p:cNvSpPr txBox="1"/>
          <p:nvPr/>
        </p:nvSpPr>
        <p:spPr>
          <a:xfrm>
            <a:off x="159027" y="1073427"/>
            <a:ext cx="2534479" cy="737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nghiên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tham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3F0A48E2-C037-E52A-164C-A8A27FB473FE}"/>
              </a:ext>
            </a:extLst>
          </p:cNvPr>
          <p:cNvSpPr txBox="1"/>
          <p:nvPr/>
        </p:nvSpPr>
        <p:spPr>
          <a:xfrm>
            <a:off x="3041374" y="1073427"/>
            <a:ext cx="1908314" cy="793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câu văn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BF249E06-C38E-4394-3D40-C027A0C71A59}"/>
              </a:ext>
            </a:extLst>
          </p:cNvPr>
          <p:cNvSpPr txBox="1"/>
          <p:nvPr/>
        </p:nvSpPr>
        <p:spPr>
          <a:xfrm>
            <a:off x="5406888" y="1073427"/>
            <a:ext cx="1669774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sao cho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đa.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D9D171C3-F097-DF0A-0D9B-73A460258FC1}"/>
              </a:ext>
            </a:extLst>
          </p:cNvPr>
          <p:cNvSpPr txBox="1"/>
          <p:nvPr/>
        </p:nvSpPr>
        <p:spPr>
          <a:xfrm>
            <a:off x="7374836" y="1073428"/>
            <a:ext cx="1610139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 văn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414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398FFB47-8F9A-105F-392E-327FCA089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47315"/>
              </p:ext>
            </p:extLst>
          </p:nvPr>
        </p:nvGraphicFramePr>
        <p:xfrm>
          <a:off x="157263" y="856467"/>
          <a:ext cx="8758139" cy="6339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9894">
                  <a:extLst>
                    <a:ext uri="{9D8B030D-6E8A-4147-A177-3AD203B41FA5}">
                      <a16:colId xmlns="" xmlns:a16="http://schemas.microsoft.com/office/drawing/2014/main" val="1227594199"/>
                    </a:ext>
                  </a:extLst>
                </a:gridCol>
                <a:gridCol w="5148470">
                  <a:extLst>
                    <a:ext uri="{9D8B030D-6E8A-4147-A177-3AD203B41FA5}">
                      <a16:colId xmlns="" xmlns:a16="http://schemas.microsoft.com/office/drawing/2014/main" val="1709540379"/>
                    </a:ext>
                  </a:extLst>
                </a:gridCol>
                <a:gridCol w="715617">
                  <a:extLst>
                    <a:ext uri="{9D8B030D-6E8A-4147-A177-3AD203B41FA5}">
                      <a16:colId xmlns="" xmlns:a16="http://schemas.microsoft.com/office/drawing/2014/main" val="2516035142"/>
                    </a:ext>
                  </a:extLst>
                </a:gridCol>
                <a:gridCol w="954158">
                  <a:extLst>
                    <a:ext uri="{9D8B030D-6E8A-4147-A177-3AD203B41FA5}">
                      <a16:colId xmlns="" xmlns:a16="http://schemas.microsoft.com/office/drawing/2014/main" val="3064245404"/>
                    </a:ext>
                  </a:extLst>
                </a:gridCol>
              </a:tblGrid>
              <a:tr h="41706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phần của bài viết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664142"/>
                  </a:ext>
                </a:extLst>
              </a:tr>
              <a:tr h="199267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tên sách, thể loại, tên tác giả.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3541105"/>
                  </a:ext>
                </a:extLst>
              </a:tr>
              <a:tr h="417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nội dung chính của tập thơ/ tập truyện ngắn/ tiểu thuyết.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5436738"/>
                  </a:ext>
                </a:extLst>
              </a:tr>
              <a:tr h="199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trọn vẹn về ý trong một đoạn văn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5390384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84A26156-A23D-8731-BAFE-ECBB30C4A489}"/>
              </a:ext>
            </a:extLst>
          </p:cNvPr>
          <p:cNvSpPr txBox="1"/>
          <p:nvPr/>
        </p:nvSpPr>
        <p:spPr>
          <a:xfrm>
            <a:off x="1" y="132523"/>
            <a:ext cx="891540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kiểm bài giới thiệu một tập thơ, một tập truyện ngắn, một tiểu thuyết</a:t>
            </a:r>
            <a:endParaRPr lang="en-US" sz="280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6C4E8363-D20F-3E9F-91A6-6ECF5C10E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41011"/>
              </p:ext>
            </p:extLst>
          </p:nvPr>
        </p:nvGraphicFramePr>
        <p:xfrm>
          <a:off x="93540" y="30480"/>
          <a:ext cx="8956920" cy="853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876">
                  <a:extLst>
                    <a:ext uri="{9D8B030D-6E8A-4147-A177-3AD203B41FA5}">
                      <a16:colId xmlns="" xmlns:a16="http://schemas.microsoft.com/office/drawing/2014/main" val="1227594199"/>
                    </a:ext>
                  </a:extLst>
                </a:gridCol>
                <a:gridCol w="6070304">
                  <a:extLst>
                    <a:ext uri="{9D8B030D-6E8A-4147-A177-3AD203B41FA5}">
                      <a16:colId xmlns="" xmlns:a16="http://schemas.microsoft.com/office/drawing/2014/main" val="1709540379"/>
                    </a:ext>
                  </a:extLst>
                </a:gridCol>
                <a:gridCol w="658487">
                  <a:extLst>
                    <a:ext uri="{9D8B030D-6E8A-4147-A177-3AD203B41FA5}">
                      <a16:colId xmlns="" xmlns:a16="http://schemas.microsoft.com/office/drawing/2014/main" val="2516035142"/>
                    </a:ext>
                  </a:extLst>
                </a:gridCol>
                <a:gridCol w="775253">
                  <a:extLst>
                    <a:ext uri="{9D8B030D-6E8A-4147-A177-3AD203B41FA5}">
                      <a16:colId xmlns="" xmlns:a16="http://schemas.microsoft.com/office/drawing/2014/main" val="3064245404"/>
                    </a:ext>
                  </a:extLst>
                </a:gridCol>
              </a:tblGrid>
              <a:tr h="417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phần của bài viết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664142"/>
                  </a:ext>
                </a:extLst>
              </a:tr>
              <a:tr h="417060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 tắt được nội dung chính của tập thơ/ tập truyện ngắn/ tiểu thuyết.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9654352"/>
                  </a:ext>
                </a:extLst>
              </a:tr>
              <a:tr h="417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nét đặc sắc về nghệ thuật của tập thơ/ tập truyện ngắn/ tiểu thuyết.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4127309"/>
                  </a:ext>
                </a:extLst>
              </a:tr>
              <a:tr h="417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nhận xét, đánh giá về tập thơ/ tập truyện ngắn/ tiểu thuyết.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8056765"/>
                  </a:ext>
                </a:extLst>
              </a:tr>
              <a:tr h="852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ra một vài điểm tương đồng và khác biệt về nội dung và cáh viết giữa các bài thơ/ các truyện và giữa các tác giả (nếu là tập thơ/ tập truyện của nhiều tác giả)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2131586"/>
                  </a:ext>
                </a:extLst>
              </a:tr>
              <a:tr h="199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độ dài ít nhất hai đoạn văn.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3840409"/>
                  </a:ext>
                </a:extLst>
              </a:tr>
              <a:tr h="41706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 định giá trị của tập thơ/ tập truyện ngắn/ tiểu thuyết.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2039709"/>
                  </a:ext>
                </a:extLst>
              </a:tr>
              <a:tr h="199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xuất mọi người nên đọc.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2996590"/>
                  </a:ext>
                </a:extLst>
              </a:tr>
              <a:tr h="199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trọn vẹn về ý trong một đoạn văn.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94" marR="43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4562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1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759EC1F-19F9-229C-16DD-5F616C7956D5}"/>
              </a:ext>
            </a:extLst>
          </p:cNvPr>
          <p:cNvSpPr txBox="1"/>
          <p:nvPr/>
        </p:nvSpPr>
        <p:spPr>
          <a:xfrm>
            <a:off x="417443" y="318053"/>
            <a:ext cx="8001000" cy="6294782"/>
          </a:xfrm>
          <a:prstGeom prst="rect">
            <a:avLst/>
          </a:prstGeom>
          <a:noFill/>
        </p:spPr>
        <p:txBody>
          <a:bodyPr wrap="square">
            <a:prstTxWarp prst="textInflateBottom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 BÀY,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 THIỆU MỘT TẬP THƠ, </a:t>
            </a:r>
          </a:p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TẬP TRUYỆN NGẮN</a:t>
            </a:r>
            <a:endParaRPr lang="en-US" sz="1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 MỘT TIỂU THUYẾT</a:t>
            </a:r>
            <a:endParaRPr lang="en-US" sz="1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D0558FA1-C482-480B-DA43-B0BEA7B70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539" y="1570624"/>
            <a:ext cx="2403197" cy="47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7AC4872D-EE10-EFBB-482F-6B395A317934}"/>
              </a:ext>
            </a:extLst>
          </p:cNvPr>
          <p:cNvSpPr txBox="1"/>
          <p:nvPr/>
        </p:nvSpPr>
        <p:spPr>
          <a:xfrm>
            <a:off x="2246244" y="106018"/>
            <a:ext cx="418437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YÊU CẦU CHUNG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BA263F8-A3E9-9790-5645-8F01BFE695E4}"/>
              </a:ext>
            </a:extLst>
          </p:cNvPr>
          <p:cNvSpPr txBox="1"/>
          <p:nvPr/>
        </p:nvSpPr>
        <p:spPr>
          <a:xfrm>
            <a:off x="3160644" y="1384488"/>
            <a:ext cx="2186609" cy="681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DA673287-2EB2-46B0-815C-CD3201E4B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7" y="1563758"/>
            <a:ext cx="2405269" cy="4346713"/>
          </a:xfrm>
          <a:prstGeom prst="rect">
            <a:avLst/>
          </a:prstGeom>
        </p:spPr>
      </p:pic>
      <p:pic>
        <p:nvPicPr>
          <p:cNvPr id="9" name="Hình ảnh 8" descr="Ảnh có chứa cây&#10;&#10;Mô tả được tạo tự động">
            <a:extLst>
              <a:ext uri="{FF2B5EF4-FFF2-40B4-BE49-F238E27FC236}">
                <a16:creationId xmlns="" xmlns:a16="http://schemas.microsoft.com/office/drawing/2014/main" id="{71573237-E96A-730A-D339-843C11542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96" y="1563760"/>
            <a:ext cx="2534479" cy="40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74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12BF269-F1CE-D748-F948-1C92A52FB8A1}"/>
              </a:ext>
            </a:extLst>
          </p:cNvPr>
          <p:cNvSpPr txBox="1"/>
          <p:nvPr/>
        </p:nvSpPr>
        <p:spPr>
          <a:xfrm>
            <a:off x="238541" y="225288"/>
            <a:ext cx="862716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B981D3FC-ACC2-C839-0B60-5AC53084FFB2}"/>
              </a:ext>
            </a:extLst>
          </p:cNvPr>
          <p:cNvSpPr txBox="1"/>
          <p:nvPr/>
        </p:nvSpPr>
        <p:spPr>
          <a:xfrm>
            <a:off x="89453" y="1643201"/>
            <a:ext cx="8776253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EBAACA31-2DC7-3FA9-C5C7-0B43D1DB59F0}"/>
              </a:ext>
            </a:extLst>
          </p:cNvPr>
          <p:cNvSpPr txBox="1"/>
          <p:nvPr/>
        </p:nvSpPr>
        <p:spPr>
          <a:xfrm>
            <a:off x="89453" y="2998273"/>
            <a:ext cx="8865705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C0FE5E5B-23AB-80A5-BA77-49549FF9E358}"/>
              </a:ext>
            </a:extLst>
          </p:cNvPr>
          <p:cNvSpPr txBox="1"/>
          <p:nvPr/>
        </p:nvSpPr>
        <p:spPr>
          <a:xfrm>
            <a:off x="89452" y="4432855"/>
            <a:ext cx="8328992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81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73D6399C-3CE3-0B2E-40AA-FCFC074290F0}"/>
              </a:ext>
            </a:extLst>
          </p:cNvPr>
          <p:cNvSpPr txBox="1"/>
          <p:nvPr/>
        </p:nvSpPr>
        <p:spPr>
          <a:xfrm>
            <a:off x="407504" y="410818"/>
            <a:ext cx="8209722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C1860E39-49BC-B57E-A77A-2B624701F530}"/>
              </a:ext>
            </a:extLst>
          </p:cNvPr>
          <p:cNvSpPr txBox="1"/>
          <p:nvPr/>
        </p:nvSpPr>
        <p:spPr>
          <a:xfrm>
            <a:off x="377686" y="1501076"/>
            <a:ext cx="8199782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2E4579D-9E09-551E-19ED-B1018128BCF9}"/>
              </a:ext>
            </a:extLst>
          </p:cNvPr>
          <p:cNvSpPr txBox="1"/>
          <p:nvPr/>
        </p:nvSpPr>
        <p:spPr>
          <a:xfrm>
            <a:off x="407505" y="2591336"/>
            <a:ext cx="8130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,…),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67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8577CBF6-4814-1713-B26B-9CEA0B1B76F5}"/>
              </a:ext>
            </a:extLst>
          </p:cNvPr>
          <p:cNvSpPr txBox="1"/>
          <p:nvPr/>
        </p:nvSpPr>
        <p:spPr>
          <a:xfrm>
            <a:off x="327992" y="106017"/>
            <a:ext cx="8338931" cy="292873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A28BC9C7-DB74-A863-F1A6-D89207109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4" y="3147391"/>
            <a:ext cx="8110330" cy="360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B9330DF-A691-00A9-1672-FB3ECAEC598F}"/>
              </a:ext>
            </a:extLst>
          </p:cNvPr>
          <p:cNvSpPr txBox="1"/>
          <p:nvPr/>
        </p:nvSpPr>
        <p:spPr>
          <a:xfrm>
            <a:off x="2236305" y="2"/>
            <a:ext cx="4412974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CÁC BƯỚC THỰC HIỆN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477D894-A5CA-1056-5D1F-BEB4E652369C}"/>
              </a:ext>
            </a:extLst>
          </p:cNvPr>
          <p:cNvSpPr txBox="1"/>
          <p:nvPr/>
        </p:nvSpPr>
        <p:spPr>
          <a:xfrm>
            <a:off x="119269" y="919184"/>
            <a:ext cx="3429000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trong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(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ý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khai,...)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A65051C-EEA4-4351-9774-FB3906F83793}"/>
              </a:ext>
            </a:extLst>
          </p:cNvPr>
          <p:cNvSpPr txBox="1"/>
          <p:nvPr/>
        </p:nvSpPr>
        <p:spPr>
          <a:xfrm>
            <a:off x="4572002" y="848141"/>
            <a:ext cx="4283765" cy="651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Chưa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Chuyên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10 - SGK;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 tâm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1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15CE4BDC-101A-7BAA-EBE3-98BE08138FE0}"/>
              </a:ext>
            </a:extLst>
          </p:cNvPr>
          <p:cNvSpPr/>
          <p:nvPr/>
        </p:nvSpPr>
        <p:spPr>
          <a:xfrm>
            <a:off x="397566" y="106020"/>
            <a:ext cx="8368748" cy="6228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30000"/>
              </a:lnSpc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Xác định đề tài, người nghe, mục đích, không gian, thời gian nói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7F83777-82E7-0DE3-0A85-6C0F3D3A97DE}"/>
              </a:ext>
            </a:extLst>
          </p:cNvPr>
          <p:cNvSpPr txBox="1"/>
          <p:nvPr/>
        </p:nvSpPr>
        <p:spPr>
          <a:xfrm>
            <a:off x="288235" y="1126436"/>
            <a:ext cx="847807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5F7E869-4775-778B-CCAA-5E0F284E7599}"/>
              </a:ext>
            </a:extLst>
          </p:cNvPr>
          <p:cNvSpPr txBox="1"/>
          <p:nvPr/>
        </p:nvSpPr>
        <p:spPr>
          <a:xfrm>
            <a:off x="258419" y="2464905"/>
            <a:ext cx="85078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0AB31BC8-8BD0-40A1-AC92-2A7FA23F28AB}"/>
              </a:ext>
            </a:extLst>
          </p:cNvPr>
          <p:cNvSpPr txBox="1"/>
          <p:nvPr/>
        </p:nvSpPr>
        <p:spPr>
          <a:xfrm>
            <a:off x="318053" y="3397216"/>
            <a:ext cx="8507895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7850A1EA-5FEA-B74A-1ACD-4ED69A199B50}"/>
              </a:ext>
            </a:extLst>
          </p:cNvPr>
          <p:cNvSpPr txBox="1"/>
          <p:nvPr/>
        </p:nvSpPr>
        <p:spPr>
          <a:xfrm>
            <a:off x="347870" y="4959844"/>
            <a:ext cx="8358809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9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E6E7B00E-D284-9511-2947-392DF60FEC35}"/>
              </a:ext>
            </a:extLst>
          </p:cNvPr>
          <p:cNvSpPr/>
          <p:nvPr/>
        </p:nvSpPr>
        <p:spPr>
          <a:xfrm>
            <a:off x="1679714" y="119273"/>
            <a:ext cx="5237922" cy="6891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30000"/>
              </a:lnSpc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Chuẩn bị nội dung nói: tìm ý, lập dàn ý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ộp chú thích: Mũi tên Xuống 4">
            <a:extLst>
              <a:ext uri="{FF2B5EF4-FFF2-40B4-BE49-F238E27FC236}">
                <a16:creationId xmlns="" xmlns:a16="http://schemas.microsoft.com/office/drawing/2014/main" id="{E6EBA45A-E474-D5AC-7669-9442104D4810}"/>
              </a:ext>
            </a:extLst>
          </p:cNvPr>
          <p:cNvSpPr/>
          <p:nvPr/>
        </p:nvSpPr>
        <p:spPr>
          <a:xfrm>
            <a:off x="3419062" y="1033669"/>
            <a:ext cx="1759226" cy="715618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30000"/>
              </a:lnSpc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2.1.Tìm ý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660DAF85-4E30-8C54-B9FF-40E6893BD803}"/>
              </a:ext>
            </a:extLst>
          </p:cNvPr>
          <p:cNvSpPr txBox="1"/>
          <p:nvPr/>
        </p:nvSpPr>
        <p:spPr>
          <a:xfrm>
            <a:off x="258418" y="1842053"/>
            <a:ext cx="86371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C04A770-2EB9-69AA-F34A-0D73A81F56B2}"/>
              </a:ext>
            </a:extLst>
          </p:cNvPr>
          <p:cNvSpPr txBox="1"/>
          <p:nvPr/>
        </p:nvSpPr>
        <p:spPr>
          <a:xfrm>
            <a:off x="248479" y="4352708"/>
            <a:ext cx="863710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489B12E-456E-38D6-EE7B-4EED05735A68}"/>
              </a:ext>
            </a:extLst>
          </p:cNvPr>
          <p:cNvSpPr txBox="1"/>
          <p:nvPr/>
        </p:nvSpPr>
        <p:spPr>
          <a:xfrm>
            <a:off x="238540" y="5182904"/>
            <a:ext cx="8637104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51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ộp chú thích: Mũi tên Xuống 3">
            <a:extLst>
              <a:ext uri="{FF2B5EF4-FFF2-40B4-BE49-F238E27FC236}">
                <a16:creationId xmlns="" xmlns:a16="http://schemas.microsoft.com/office/drawing/2014/main" id="{3AB305E1-11F1-B375-46F2-B7960A8F7DBC}"/>
              </a:ext>
            </a:extLst>
          </p:cNvPr>
          <p:cNvSpPr/>
          <p:nvPr/>
        </p:nvSpPr>
        <p:spPr>
          <a:xfrm>
            <a:off x="3220279" y="92768"/>
            <a:ext cx="2425148" cy="940905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30000"/>
              </a:lnSpc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Lập dàn ý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35AF555-9EF9-7A83-297F-B0B3DD37A004}"/>
              </a:ext>
            </a:extLst>
          </p:cNvPr>
          <p:cNvSpPr txBox="1"/>
          <p:nvPr/>
        </p:nvSpPr>
        <p:spPr>
          <a:xfrm>
            <a:off x="119270" y="1139689"/>
            <a:ext cx="8816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="" xmlns:a16="http://schemas.microsoft.com/office/drawing/2014/main" id="{AE5D6DF2-C62B-AD04-F831-8EE75D5AC29D}"/>
              </a:ext>
            </a:extLst>
          </p:cNvPr>
          <p:cNvSpPr/>
          <p:nvPr/>
        </p:nvSpPr>
        <p:spPr>
          <a:xfrm>
            <a:off x="119271" y="2213113"/>
            <a:ext cx="1451113" cy="443947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30000"/>
              </a:lnSpc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endParaRPr lang="en-US" sz="280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Băng Đục lỗ 6">
            <a:extLst>
              <a:ext uri="{FF2B5EF4-FFF2-40B4-BE49-F238E27FC236}">
                <a16:creationId xmlns="" xmlns:a16="http://schemas.microsoft.com/office/drawing/2014/main" id="{24CCA585-5748-81B7-B7F7-59882890A16B}"/>
              </a:ext>
            </a:extLst>
          </p:cNvPr>
          <p:cNvSpPr/>
          <p:nvPr/>
        </p:nvSpPr>
        <p:spPr>
          <a:xfrm>
            <a:off x="2365514" y="2676939"/>
            <a:ext cx="2832653" cy="3975652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ngắn gọn lí do vì sao chọn tập thơ, tập truyện ngắn hay tiểu thuyết này để giới thiệu.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Băng Đục lỗ 7">
            <a:extLst>
              <a:ext uri="{FF2B5EF4-FFF2-40B4-BE49-F238E27FC236}">
                <a16:creationId xmlns="" xmlns:a16="http://schemas.microsoft.com/office/drawing/2014/main" id="{063F716B-752F-9CBD-CC4D-ADDF43CDA086}"/>
              </a:ext>
            </a:extLst>
          </p:cNvPr>
          <p:cNvSpPr/>
          <p:nvPr/>
        </p:nvSpPr>
        <p:spPr>
          <a:xfrm>
            <a:off x="5754757" y="2305878"/>
            <a:ext cx="3105978" cy="41148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7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ũi tên: Phải 3">
            <a:extLst>
              <a:ext uri="{FF2B5EF4-FFF2-40B4-BE49-F238E27FC236}">
                <a16:creationId xmlns="" xmlns:a16="http://schemas.microsoft.com/office/drawing/2014/main" id="{D5732FCF-E94A-C7ED-C01D-1171623B2D24}"/>
              </a:ext>
            </a:extLst>
          </p:cNvPr>
          <p:cNvSpPr/>
          <p:nvPr/>
        </p:nvSpPr>
        <p:spPr>
          <a:xfrm>
            <a:off x="149088" y="1033670"/>
            <a:ext cx="1302026" cy="47840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30000"/>
              </a:lnSpc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endParaRPr lang="en-US" sz="280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7EACBD8-08E4-55AE-044F-BBFC9494EA03}"/>
              </a:ext>
            </a:extLst>
          </p:cNvPr>
          <p:cNvSpPr txBox="1"/>
          <p:nvPr/>
        </p:nvSpPr>
        <p:spPr>
          <a:xfrm>
            <a:off x="2077278" y="503584"/>
            <a:ext cx="6609522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604501DF-4476-3733-C4AB-D623B75D6ACC}"/>
              </a:ext>
            </a:extLst>
          </p:cNvPr>
          <p:cNvSpPr txBox="1"/>
          <p:nvPr/>
        </p:nvSpPr>
        <p:spPr>
          <a:xfrm>
            <a:off x="2077278" y="1558120"/>
            <a:ext cx="617220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E963CEEE-D8D8-DC05-EE26-01A1DE4B3805}"/>
              </a:ext>
            </a:extLst>
          </p:cNvPr>
          <p:cNvSpPr txBox="1"/>
          <p:nvPr/>
        </p:nvSpPr>
        <p:spPr>
          <a:xfrm>
            <a:off x="2077278" y="2515589"/>
            <a:ext cx="617220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6061F1B1-4B95-090E-59DB-AB3EF80E7123}"/>
              </a:ext>
            </a:extLst>
          </p:cNvPr>
          <p:cNvSpPr txBox="1"/>
          <p:nvPr/>
        </p:nvSpPr>
        <p:spPr>
          <a:xfrm>
            <a:off x="2077278" y="3425688"/>
            <a:ext cx="6380922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20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ũi tên: Phải 3">
            <a:extLst>
              <a:ext uri="{FF2B5EF4-FFF2-40B4-BE49-F238E27FC236}">
                <a16:creationId xmlns="" xmlns:a16="http://schemas.microsoft.com/office/drawing/2014/main" id="{B0AF0F22-2EF7-4467-10DF-ABD1084A4A2B}"/>
              </a:ext>
            </a:extLst>
          </p:cNvPr>
          <p:cNvSpPr/>
          <p:nvPr/>
        </p:nvSpPr>
        <p:spPr>
          <a:xfrm>
            <a:off x="119269" y="848142"/>
            <a:ext cx="1013792" cy="46515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30000"/>
              </a:lnSpc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endParaRPr lang="en-US" sz="280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óng 4">
            <a:extLst>
              <a:ext uri="{FF2B5EF4-FFF2-40B4-BE49-F238E27FC236}">
                <a16:creationId xmlns="" xmlns:a16="http://schemas.microsoft.com/office/drawing/2014/main" id="{76C895D0-6BC1-D5BB-7738-879E06512457}"/>
              </a:ext>
            </a:extLst>
          </p:cNvPr>
          <p:cNvSpPr/>
          <p:nvPr/>
        </p:nvSpPr>
        <p:spPr>
          <a:xfrm>
            <a:off x="1649896" y="251791"/>
            <a:ext cx="3453848" cy="6082748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óng 5">
            <a:extLst>
              <a:ext uri="{FF2B5EF4-FFF2-40B4-BE49-F238E27FC236}">
                <a16:creationId xmlns="" xmlns:a16="http://schemas.microsoft.com/office/drawing/2014/main" id="{D82D6F37-7D87-9894-80D8-012B24874B59}"/>
              </a:ext>
            </a:extLst>
          </p:cNvPr>
          <p:cNvSpPr/>
          <p:nvPr/>
        </p:nvSpPr>
        <p:spPr>
          <a:xfrm>
            <a:off x="5764695" y="1000539"/>
            <a:ext cx="2812774" cy="4724400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Thể hiện sự yêu thích tác phẩm, đề xuất mọi người nên đọc tác phẩm.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0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DFEF5B03-AC91-5CEA-FAA4-C3C80585A27A}"/>
              </a:ext>
            </a:extLst>
          </p:cNvPr>
          <p:cNvSpPr/>
          <p:nvPr/>
        </p:nvSpPr>
        <p:spPr>
          <a:xfrm>
            <a:off x="2653748" y="145774"/>
            <a:ext cx="3389244" cy="596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30000"/>
              </a:lnSpc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Luyện tập và trình bày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ưu đồ: Điểm Kết Thúc 1">
            <a:extLst>
              <a:ext uri="{FF2B5EF4-FFF2-40B4-BE49-F238E27FC236}">
                <a16:creationId xmlns="" xmlns:a16="http://schemas.microsoft.com/office/drawing/2014/main" id="{6748983B-6B08-4203-8315-686690842B53}"/>
              </a:ext>
            </a:extLst>
          </p:cNvPr>
          <p:cNvSpPr/>
          <p:nvPr/>
        </p:nvSpPr>
        <p:spPr>
          <a:xfrm>
            <a:off x="3419062" y="861392"/>
            <a:ext cx="2057400" cy="596348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 đầu</a:t>
            </a: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07DDFFF2-9D16-8E86-8BEE-64FFE2F6BEA4}"/>
              </a:ext>
            </a:extLst>
          </p:cNvPr>
          <p:cNvSpPr txBox="1"/>
          <p:nvPr/>
        </p:nvSpPr>
        <p:spPr>
          <a:xfrm>
            <a:off x="278297" y="1868558"/>
            <a:ext cx="8537713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tham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thưa, xưng hô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28B7BC11-047D-37A7-9C05-BC9E48A66D9D}"/>
              </a:ext>
            </a:extLst>
          </p:cNvPr>
          <p:cNvSpPr txBox="1"/>
          <p:nvPr/>
        </p:nvSpPr>
        <p:spPr>
          <a:xfrm>
            <a:off x="278296" y="2732294"/>
            <a:ext cx="743447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thân (tên,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).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82AD442E-C612-7C39-9778-1689AD50FF5E}"/>
              </a:ext>
            </a:extLst>
          </p:cNvPr>
          <p:cNvSpPr txBox="1"/>
          <p:nvPr/>
        </p:nvSpPr>
        <p:spPr>
          <a:xfrm>
            <a:off x="278296" y="3520800"/>
            <a:ext cx="777240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4A59552F-C547-78C5-CF8D-E351ACBE50D8}"/>
              </a:ext>
            </a:extLst>
          </p:cNvPr>
          <p:cNvSpPr txBox="1"/>
          <p:nvPr/>
        </p:nvSpPr>
        <p:spPr>
          <a:xfrm>
            <a:off x="278297" y="4869461"/>
            <a:ext cx="801093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(tên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năm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dư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0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ưu đồ: Điểm Kết Thúc 3">
            <a:extLst>
              <a:ext uri="{FF2B5EF4-FFF2-40B4-BE49-F238E27FC236}">
                <a16:creationId xmlns="" xmlns:a16="http://schemas.microsoft.com/office/drawing/2014/main" id="{B6BC1627-8D28-3904-5CBF-8A2FC7A44AEF}"/>
              </a:ext>
            </a:extLst>
          </p:cNvPr>
          <p:cNvSpPr/>
          <p:nvPr/>
        </p:nvSpPr>
        <p:spPr>
          <a:xfrm>
            <a:off x="1709533" y="106019"/>
            <a:ext cx="5337313" cy="702365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 khai bài trình bày, giới thiệu</a:t>
            </a: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23C37B24-8CD7-DAA8-B3C0-D2F147BBE448}"/>
              </a:ext>
            </a:extLst>
          </p:cNvPr>
          <p:cNvSpPr txBox="1"/>
          <p:nvPr/>
        </p:nvSpPr>
        <p:spPr>
          <a:xfrm>
            <a:off x="278297" y="954714"/>
            <a:ext cx="8726557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cương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tương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(qua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ngôn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CEBED4C2-FE4F-FC58-D498-CE927B9A2B74}"/>
              </a:ext>
            </a:extLst>
          </p:cNvPr>
          <p:cNvSpPr txBox="1"/>
          <p:nvPr/>
        </p:nvSpPr>
        <p:spPr>
          <a:xfrm>
            <a:off x="208724" y="3256359"/>
            <a:ext cx="862716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7289E01E-428D-8562-41ED-E35026F5ACF0}"/>
              </a:ext>
            </a:extLst>
          </p:cNvPr>
          <p:cNvSpPr txBox="1"/>
          <p:nvPr/>
        </p:nvSpPr>
        <p:spPr>
          <a:xfrm>
            <a:off x="188844" y="4527093"/>
            <a:ext cx="8378687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thông tin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EFC0CDBA-4E65-5A07-4A91-8506CE0AAC03}"/>
              </a:ext>
            </a:extLst>
          </p:cNvPr>
          <p:cNvSpPr txBox="1"/>
          <p:nvPr/>
        </p:nvSpPr>
        <p:spPr>
          <a:xfrm>
            <a:off x="188844" y="5559289"/>
            <a:ext cx="8766314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nhanh,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ưu đồ: Điểm Kết Thúc 4">
            <a:extLst>
              <a:ext uri="{FF2B5EF4-FFF2-40B4-BE49-F238E27FC236}">
                <a16:creationId xmlns="" xmlns:a16="http://schemas.microsoft.com/office/drawing/2014/main" id="{46B2FBFC-49DE-AF84-72C3-6FB67CCB65A4}"/>
              </a:ext>
            </a:extLst>
          </p:cNvPr>
          <p:cNvSpPr/>
          <p:nvPr/>
        </p:nvSpPr>
        <p:spPr>
          <a:xfrm>
            <a:off x="3170582" y="106019"/>
            <a:ext cx="2047461" cy="68911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thúc</a:t>
            </a: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8969FEF8-3515-3916-8634-35FB32F90F54}"/>
              </a:ext>
            </a:extLst>
          </p:cNvPr>
          <p:cNvSpPr txBox="1"/>
          <p:nvPr/>
        </p:nvSpPr>
        <p:spPr>
          <a:xfrm>
            <a:off x="367749" y="1364975"/>
            <a:ext cx="8478079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thông tin cơ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nâng cao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2F8DB55-A9FA-E567-58B5-E6448214B4D4}"/>
              </a:ext>
            </a:extLst>
          </p:cNvPr>
          <p:cNvSpPr txBox="1"/>
          <p:nvPr/>
        </p:nvSpPr>
        <p:spPr>
          <a:xfrm>
            <a:off x="323022" y="3238187"/>
            <a:ext cx="8567531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thêm.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066DCA4C-DD61-3EF8-6245-6AFCD3C07B66}"/>
              </a:ext>
            </a:extLst>
          </p:cNvPr>
          <p:cNvSpPr txBox="1"/>
          <p:nvPr/>
        </p:nvSpPr>
        <p:spPr>
          <a:xfrm>
            <a:off x="367748" y="4327964"/>
            <a:ext cx="8338931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SGK/ tr 99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48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2516BCAD-AFEA-AEC8-30FF-002727D16799}"/>
              </a:ext>
            </a:extLst>
          </p:cNvPr>
          <p:cNvSpPr/>
          <p:nvPr/>
        </p:nvSpPr>
        <p:spPr>
          <a:xfrm>
            <a:off x="2633870" y="132525"/>
            <a:ext cx="2872410" cy="5168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Trao đổi và đánh giá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ợn sóng Kép 4">
            <a:extLst>
              <a:ext uri="{FF2B5EF4-FFF2-40B4-BE49-F238E27FC236}">
                <a16:creationId xmlns="" xmlns:a16="http://schemas.microsoft.com/office/drawing/2014/main" id="{32FA9A4A-58B2-F060-0CB7-6B131529894C}"/>
              </a:ext>
            </a:extLst>
          </p:cNvPr>
          <p:cNvSpPr/>
          <p:nvPr/>
        </p:nvSpPr>
        <p:spPr>
          <a:xfrm>
            <a:off x="1366631" y="1245706"/>
            <a:ext cx="2534479" cy="4134679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Đánh giá, góp ý cho phần trình bày của bạn.</a:t>
            </a:r>
            <a:endParaRPr lang="en-US" sz="32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ợn sóng Kép 5">
            <a:extLst>
              <a:ext uri="{FF2B5EF4-FFF2-40B4-BE49-F238E27FC236}">
                <a16:creationId xmlns="" xmlns:a16="http://schemas.microsoft.com/office/drawing/2014/main" id="{E959F16B-62EB-6E24-492E-9218CDFDCF08}"/>
              </a:ext>
            </a:extLst>
          </p:cNvPr>
          <p:cNvSpPr/>
          <p:nvPr/>
        </p:nvSpPr>
        <p:spPr>
          <a:xfrm>
            <a:off x="4964597" y="1245705"/>
            <a:ext cx="2534479" cy="4134679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Tự đánh giá, rút kinh nghiệm về cách trình bày của bản thân.</a:t>
            </a:r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33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C21AB2AE-6AE1-B287-B2E2-327A8A2CEC0B}"/>
              </a:ext>
            </a:extLst>
          </p:cNvPr>
          <p:cNvSpPr txBox="1"/>
          <p:nvPr/>
        </p:nvSpPr>
        <p:spPr>
          <a:xfrm>
            <a:off x="298174" y="185530"/>
            <a:ext cx="8647044" cy="6533322"/>
          </a:xfrm>
          <a:prstGeom prst="rect">
            <a:avLst/>
          </a:prstGeom>
          <a:noFill/>
        </p:spPr>
        <p:txBody>
          <a:bodyPr wrap="square">
            <a:prstTxWarp prst="textCurveDown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BÀI GIỚI THIỆU </a:t>
            </a:r>
          </a:p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TẬP THƠ, </a:t>
            </a:r>
          </a:p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TẬP TRUYỆN NGẮN </a:t>
            </a:r>
          </a:p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 MỘT TIỂU THUYẾT</a:t>
            </a:r>
            <a:endParaRPr lang="en-US" sz="1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50C7D420-1747-A4F3-95FC-2B53234E8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6" y="139150"/>
            <a:ext cx="4535971" cy="28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29CD5B3B-2BCD-00F8-0E81-73251581611F}"/>
              </a:ext>
            </a:extLst>
          </p:cNvPr>
          <p:cNvSpPr txBox="1"/>
          <p:nvPr/>
        </p:nvSpPr>
        <p:spPr>
          <a:xfrm>
            <a:off x="626167" y="172278"/>
            <a:ext cx="760343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TỔ CHỨC SỰ KIỆN GIỚI THIỆU TÁC PHẨM VĂN HỌC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8F83BFA-7551-55B5-5060-D99A95241BA8}"/>
              </a:ext>
            </a:extLst>
          </p:cNvPr>
          <p:cNvSpPr txBox="1"/>
          <p:nvPr/>
        </p:nvSpPr>
        <p:spPr>
          <a:xfrm>
            <a:off x="109332" y="980661"/>
            <a:ext cx="22064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CLB.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6EB91B77-AF77-8292-E059-737D3297338F}"/>
              </a:ext>
            </a:extLst>
          </p:cNvPr>
          <p:cNvSpPr txBox="1"/>
          <p:nvPr/>
        </p:nvSpPr>
        <p:spPr>
          <a:xfrm>
            <a:off x="6013174" y="1046923"/>
            <a:ext cx="2723322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Sơ đồ 8">
            <a:extLst>
              <a:ext uri="{FF2B5EF4-FFF2-40B4-BE49-F238E27FC236}">
                <a16:creationId xmlns="" xmlns:a16="http://schemas.microsoft.com/office/drawing/2014/main" id="{377171F7-FF41-1DE6-C31D-5D6474C8B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475902"/>
              </p:ext>
            </p:extLst>
          </p:nvPr>
        </p:nvGraphicFramePr>
        <p:xfrm>
          <a:off x="2315819" y="1238459"/>
          <a:ext cx="3617843" cy="433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141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EB42A891-A2D9-69DB-83A3-B23F3002CA98}"/>
              </a:ext>
            </a:extLst>
          </p:cNvPr>
          <p:cNvSpPr/>
          <p:nvPr/>
        </p:nvSpPr>
        <p:spPr>
          <a:xfrm>
            <a:off x="3250097" y="145774"/>
            <a:ext cx="1749287" cy="6493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Chuẩn bị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47B9DA0-73FD-4BA8-4CFF-F91446DD4159}"/>
              </a:ext>
            </a:extLst>
          </p:cNvPr>
          <p:cNvSpPr txBox="1"/>
          <p:nvPr/>
        </p:nvSpPr>
        <p:spPr>
          <a:xfrm>
            <a:off x="397566" y="1232454"/>
            <a:ext cx="8348870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3ACDFAE-43B2-001C-B5F8-E25B6F536797}"/>
              </a:ext>
            </a:extLst>
          </p:cNvPr>
          <p:cNvSpPr txBox="1"/>
          <p:nvPr/>
        </p:nvSpPr>
        <p:spPr>
          <a:xfrm>
            <a:off x="313084" y="3327901"/>
            <a:ext cx="8517835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91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14A6C5D5-C4E1-BC2E-FCBA-B93E5508CBD3}"/>
              </a:ext>
            </a:extLst>
          </p:cNvPr>
          <p:cNvSpPr/>
          <p:nvPr/>
        </p:nvSpPr>
        <p:spPr>
          <a:xfrm>
            <a:off x="3250097" y="145774"/>
            <a:ext cx="1749287" cy="6493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Chuẩn bị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FB141F9-4CCA-2356-2BE9-FBFA599123A1}"/>
              </a:ext>
            </a:extLst>
          </p:cNvPr>
          <p:cNvSpPr txBox="1"/>
          <p:nvPr/>
        </p:nvSpPr>
        <p:spPr>
          <a:xfrm>
            <a:off x="357810" y="1126435"/>
            <a:ext cx="805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8D24E8B0-6C64-38FD-247D-F254FDD3DAF2}"/>
              </a:ext>
            </a:extLst>
          </p:cNvPr>
          <p:cNvSpPr txBox="1"/>
          <p:nvPr/>
        </p:nvSpPr>
        <p:spPr>
          <a:xfrm>
            <a:off x="357809" y="1987827"/>
            <a:ext cx="824947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1042B61-7D33-BDF5-250D-6CAAC34C138B}"/>
              </a:ext>
            </a:extLst>
          </p:cNvPr>
          <p:cNvSpPr txBox="1"/>
          <p:nvPr/>
        </p:nvSpPr>
        <p:spPr>
          <a:xfrm>
            <a:off x="318053" y="3429002"/>
            <a:ext cx="8209722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54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4439162D-2BDA-0804-EB78-626B884B50C4}"/>
              </a:ext>
            </a:extLst>
          </p:cNvPr>
          <p:cNvSpPr/>
          <p:nvPr/>
        </p:nvSpPr>
        <p:spPr>
          <a:xfrm>
            <a:off x="3250097" y="145774"/>
            <a:ext cx="1749287" cy="6493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Chuẩn bị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61B17AA-5A11-0AB8-9019-133C8229BCE5}"/>
              </a:ext>
            </a:extLst>
          </p:cNvPr>
          <p:cNvSpPr txBox="1"/>
          <p:nvPr/>
        </p:nvSpPr>
        <p:spPr>
          <a:xfrm>
            <a:off x="248479" y="1099930"/>
            <a:ext cx="853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ban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Lưu đồ: Tài liệu 5">
            <a:extLst>
              <a:ext uri="{FF2B5EF4-FFF2-40B4-BE49-F238E27FC236}">
                <a16:creationId xmlns="" xmlns:a16="http://schemas.microsoft.com/office/drawing/2014/main" id="{F2D87F38-7F9A-5F09-A217-0036924B56E5}"/>
              </a:ext>
            </a:extLst>
          </p:cNvPr>
          <p:cNvSpPr/>
          <p:nvPr/>
        </p:nvSpPr>
        <p:spPr>
          <a:xfrm>
            <a:off x="407505" y="2199861"/>
            <a:ext cx="2107096" cy="4412974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Người viết kịch bản chương trình.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Tài liệu 6">
            <a:extLst>
              <a:ext uri="{FF2B5EF4-FFF2-40B4-BE49-F238E27FC236}">
                <a16:creationId xmlns="" xmlns:a16="http://schemas.microsoft.com/office/drawing/2014/main" id="{92F4EBB0-43FE-719B-97CE-7A1E5817C246}"/>
              </a:ext>
            </a:extLst>
          </p:cNvPr>
          <p:cNvSpPr/>
          <p:nvPr/>
        </p:nvSpPr>
        <p:spPr>
          <a:xfrm>
            <a:off x="3448878" y="2199861"/>
            <a:ext cx="2107096" cy="4412974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Người dẫn chương trình.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Tài liệu 7">
            <a:extLst>
              <a:ext uri="{FF2B5EF4-FFF2-40B4-BE49-F238E27FC236}">
                <a16:creationId xmlns="" xmlns:a16="http://schemas.microsoft.com/office/drawing/2014/main" id="{45F155EA-198E-3C33-F947-CA5AC96757B9}"/>
              </a:ext>
            </a:extLst>
          </p:cNvPr>
          <p:cNvSpPr/>
          <p:nvPr/>
        </p:nvSpPr>
        <p:spPr>
          <a:xfrm>
            <a:off x="6490254" y="2199861"/>
            <a:ext cx="2107096" cy="4412974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Bộ phận hậu cần: phụ trách trang trí sân khấu và kĩ thuật (máy chiếu, âm thanh).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429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DF26A12E-9943-FE03-EF68-CE7E8C20DEC0}"/>
              </a:ext>
            </a:extLst>
          </p:cNvPr>
          <p:cNvSpPr/>
          <p:nvPr/>
        </p:nvSpPr>
        <p:spPr>
          <a:xfrm>
            <a:off x="2584174" y="119273"/>
            <a:ext cx="3091070" cy="5300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Tổ chức sự kiện CLB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845D7494-A44E-F801-7B29-DDA138AA0987}"/>
              </a:ext>
            </a:extLst>
          </p:cNvPr>
          <p:cNvSpPr txBox="1"/>
          <p:nvPr/>
        </p:nvSpPr>
        <p:spPr>
          <a:xfrm>
            <a:off x="1500809" y="808386"/>
            <a:ext cx="5059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(Công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chương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="" xmlns:a16="http://schemas.microsoft.com/office/drawing/2014/main" id="{C8BA3970-52E6-6151-C3D7-157571295B51}"/>
              </a:ext>
            </a:extLst>
          </p:cNvPr>
          <p:cNvSpPr/>
          <p:nvPr/>
        </p:nvSpPr>
        <p:spPr>
          <a:xfrm>
            <a:off x="496958" y="2133600"/>
            <a:ext cx="2087217" cy="44129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8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Giới thiệu thầy cô giáo, khách mời, thành phần tham gia.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781E835A-C2E6-B818-0981-0206765AE514}"/>
              </a:ext>
            </a:extLst>
          </p:cNvPr>
          <p:cNvSpPr/>
          <p:nvPr/>
        </p:nvSpPr>
        <p:spPr>
          <a:xfrm>
            <a:off x="3404153" y="2133600"/>
            <a:ext cx="2087217" cy="441297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8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Nêu lí do và mục đích tổ chức </a:t>
            </a:r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 giới thiệu sách.</a:t>
            </a:r>
            <a:endParaRPr lang="en-US" sz="280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497CBF59-C413-9EBD-3E5A-18A59DBAC352}"/>
              </a:ext>
            </a:extLst>
          </p:cNvPr>
          <p:cNvSpPr/>
          <p:nvPr/>
        </p:nvSpPr>
        <p:spPr>
          <a:xfrm>
            <a:off x="6311348" y="2133600"/>
            <a:ext cx="2087217" cy="44129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6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2E5AAF95-B6AD-30B5-3CD7-E5E930AD47E0}"/>
              </a:ext>
            </a:extLst>
          </p:cNvPr>
          <p:cNvSpPr txBox="1"/>
          <p:nvPr/>
        </p:nvSpPr>
        <p:spPr>
          <a:xfrm>
            <a:off x="874644" y="278297"/>
            <a:ext cx="7663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BDE1AF8-7D17-CC89-E0AC-D8DB069B9AB4}"/>
              </a:ext>
            </a:extLst>
          </p:cNvPr>
          <p:cNvSpPr txBox="1"/>
          <p:nvPr/>
        </p:nvSpPr>
        <p:spPr>
          <a:xfrm>
            <a:off x="228601" y="1099931"/>
            <a:ext cx="857747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EC09414-52F9-6A5A-F91D-231032923DEE}"/>
              </a:ext>
            </a:extLst>
          </p:cNvPr>
          <p:cNvSpPr txBox="1"/>
          <p:nvPr/>
        </p:nvSpPr>
        <p:spPr>
          <a:xfrm>
            <a:off x="228601" y="2344440"/>
            <a:ext cx="8468139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cương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CE364E86-FA64-D369-3AC6-8FD724FE201D}"/>
              </a:ext>
            </a:extLst>
          </p:cNvPr>
          <p:cNvSpPr txBox="1"/>
          <p:nvPr/>
        </p:nvSpPr>
        <p:spPr>
          <a:xfrm>
            <a:off x="283265" y="4202037"/>
            <a:ext cx="846813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trao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liên quan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344F847E-EC72-5F4B-B188-C0B577B0E6E6}"/>
              </a:ext>
            </a:extLst>
          </p:cNvPr>
          <p:cNvSpPr txBox="1"/>
          <p:nvPr/>
        </p:nvSpPr>
        <p:spPr>
          <a:xfrm>
            <a:off x="283267" y="5983658"/>
            <a:ext cx="863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nhanh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nghe nêu lên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83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137F4C11-5279-4AFD-9251-774D1589EC96}"/>
              </a:ext>
            </a:extLst>
          </p:cNvPr>
          <p:cNvSpPr txBox="1"/>
          <p:nvPr/>
        </p:nvSpPr>
        <p:spPr>
          <a:xfrm>
            <a:off x="3429001" y="159027"/>
            <a:ext cx="149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Gợn sóng Kép 7">
            <a:extLst>
              <a:ext uri="{FF2B5EF4-FFF2-40B4-BE49-F238E27FC236}">
                <a16:creationId xmlns="" xmlns:a16="http://schemas.microsoft.com/office/drawing/2014/main" id="{4AD0E147-D754-22F9-AFC1-E3F3D60D345F}"/>
              </a:ext>
            </a:extLst>
          </p:cNvPr>
          <p:cNvSpPr/>
          <p:nvPr/>
        </p:nvSpPr>
        <p:spPr>
          <a:xfrm>
            <a:off x="228600" y="834890"/>
            <a:ext cx="2534478" cy="4532243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Tóm tắt lại một số hoạt động đã diễn ra, khẳng định ý nghĩa của buổi giới thiệu sách.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ợn sóng Kép 8">
            <a:extLst>
              <a:ext uri="{FF2B5EF4-FFF2-40B4-BE49-F238E27FC236}">
                <a16:creationId xmlns="" xmlns:a16="http://schemas.microsoft.com/office/drawing/2014/main" id="{C7463AA9-0433-08AE-F513-F11DEA4E072B}"/>
              </a:ext>
            </a:extLst>
          </p:cNvPr>
          <p:cNvSpPr/>
          <p:nvPr/>
        </p:nvSpPr>
        <p:spPr>
          <a:xfrm>
            <a:off x="3110947" y="852071"/>
            <a:ext cx="2633870" cy="4700590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Cảm ơn sự có mặt của các thầy cô, các vị khách và các thành phần tham gia.</a:t>
            </a:r>
            <a:endParaRPr lang="en-US" sz="320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ợn sóng Kép 9">
            <a:extLst>
              <a:ext uri="{FF2B5EF4-FFF2-40B4-BE49-F238E27FC236}">
                <a16:creationId xmlns="" xmlns:a16="http://schemas.microsoft.com/office/drawing/2014/main" id="{9C2A1B03-CC04-0648-3CCE-342C8A767C00}"/>
              </a:ext>
            </a:extLst>
          </p:cNvPr>
          <p:cNvSpPr/>
          <p:nvPr/>
        </p:nvSpPr>
        <p:spPr>
          <a:xfrm>
            <a:off x="6192079" y="1321288"/>
            <a:ext cx="2534478" cy="4181061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Tuyên bố kết thúc sự kiện.</a:t>
            </a:r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0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B010B07B-8231-7924-7F9E-1B3CDCCC30B2}"/>
              </a:ext>
            </a:extLst>
          </p:cNvPr>
          <p:cNvSpPr txBox="1"/>
          <p:nvPr/>
        </p:nvSpPr>
        <p:spPr>
          <a:xfrm>
            <a:off x="3611880" y="259082"/>
            <a:ext cx="1657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 LỤC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BD1D69A-FFCD-CD2A-1808-B1331D26D665}"/>
              </a:ext>
            </a:extLst>
          </p:cNvPr>
          <p:cNvSpPr txBox="1"/>
          <p:nvPr/>
        </p:nvSpPr>
        <p:spPr>
          <a:xfrm>
            <a:off x="171450" y="1427259"/>
            <a:ext cx="8538210" cy="5562600"/>
          </a:xfrm>
          <a:prstGeom prst="rect">
            <a:avLst/>
          </a:prstGeom>
          <a:noFill/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cương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</a:p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Phu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-ta </a:t>
            </a:r>
          </a:p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Quang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1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6443219F-EE3B-1199-ACC3-7751A9B5ABC7}"/>
              </a:ext>
            </a:extLst>
          </p:cNvPr>
          <p:cNvSpPr txBox="1"/>
          <p:nvPr/>
        </p:nvSpPr>
        <p:spPr>
          <a:xfrm>
            <a:off x="2720340" y="182881"/>
            <a:ext cx="305181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u="sng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Đề cương hoạt động</a:t>
            </a:r>
            <a:endParaRPr lang="en-US" sz="320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69A01F85-2338-7BD3-7971-58F30E3F3EA4}"/>
              </a:ext>
            </a:extLst>
          </p:cNvPr>
          <p:cNvSpPr txBox="1"/>
          <p:nvPr/>
        </p:nvSpPr>
        <p:spPr>
          <a:xfrm>
            <a:off x="91440" y="884687"/>
            <a:ext cx="675513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Trường THPT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4D7F3239-B9CB-E87D-033E-71649EC3B70D}"/>
              </a:ext>
            </a:extLst>
          </p:cNvPr>
          <p:cNvSpPr txBox="1"/>
          <p:nvPr/>
        </p:nvSpPr>
        <p:spPr>
          <a:xfrm>
            <a:off x="91440" y="1587234"/>
            <a:ext cx="868680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6E2F72F3-1B1A-5269-43D7-22E8C255F50D}"/>
              </a:ext>
            </a:extLst>
          </p:cNvPr>
          <p:cNvSpPr txBox="1"/>
          <p:nvPr/>
        </p:nvSpPr>
        <p:spPr>
          <a:xfrm>
            <a:off x="91440" y="2776631"/>
            <a:ext cx="862965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26/3/2023.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87A99EA4-0F53-2DCE-7597-58F6FE38ADCB}"/>
              </a:ext>
            </a:extLst>
          </p:cNvPr>
          <p:cNvSpPr txBox="1"/>
          <p:nvPr/>
        </p:nvSpPr>
        <p:spPr>
          <a:xfrm>
            <a:off x="91440" y="3405874"/>
            <a:ext cx="526923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E11FA4-9EFA-C414-2653-0E3BA4365C89}"/>
              </a:ext>
            </a:extLst>
          </p:cNvPr>
          <p:cNvSpPr txBox="1"/>
          <p:nvPr/>
        </p:nvSpPr>
        <p:spPr>
          <a:xfrm>
            <a:off x="91440" y="4035117"/>
            <a:ext cx="78295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CĐ;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05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C2A3AF48-47E5-924B-5515-DA49A9158C21}"/>
              </a:ext>
            </a:extLst>
          </p:cNvPr>
          <p:cNvSpPr txBox="1"/>
          <p:nvPr/>
        </p:nvSpPr>
        <p:spPr>
          <a:xfrm>
            <a:off x="457200" y="152400"/>
            <a:ext cx="851535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5F557FF3-F114-5223-A64F-D1DF5341ED6F}"/>
              </a:ext>
            </a:extLst>
          </p:cNvPr>
          <p:cNvSpPr txBox="1"/>
          <p:nvPr/>
        </p:nvSpPr>
        <p:spPr>
          <a:xfrm>
            <a:off x="400050" y="868681"/>
            <a:ext cx="54406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CD1A46D-B500-40B9-874D-D904134C00E5}"/>
              </a:ext>
            </a:extLst>
          </p:cNvPr>
          <p:cNvSpPr txBox="1"/>
          <p:nvPr/>
        </p:nvSpPr>
        <p:spPr>
          <a:xfrm>
            <a:off x="445770" y="3703952"/>
            <a:ext cx="534924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27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5BF6A0AC-CA55-E80F-BE3C-E687C4794664}"/>
              </a:ext>
            </a:extLst>
          </p:cNvPr>
          <p:cNvSpPr txBox="1"/>
          <p:nvPr/>
        </p:nvSpPr>
        <p:spPr>
          <a:xfrm>
            <a:off x="152400" y="172280"/>
            <a:ext cx="8763000" cy="13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4625" algn="ctr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ong bóng Lời nói: Hình bầu dục 4">
            <a:extLst>
              <a:ext uri="{FF2B5EF4-FFF2-40B4-BE49-F238E27FC236}">
                <a16:creationId xmlns="" xmlns:a16="http://schemas.microsoft.com/office/drawing/2014/main" id="{E10127EB-65E9-6726-AC14-4984AB2C8EB0}"/>
              </a:ext>
            </a:extLst>
          </p:cNvPr>
          <p:cNvSpPr/>
          <p:nvPr/>
        </p:nvSpPr>
        <p:spPr>
          <a:xfrm>
            <a:off x="0" y="1616765"/>
            <a:ext cx="4533900" cy="4678018"/>
          </a:xfrm>
          <a:prstGeom prst="wedgeEllipseCallout">
            <a:avLst>
              <a:gd name="adj1" fmla="val -38840"/>
              <a:gd name="adj2" fmla="val 622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spc="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vi-VN" sz="2800" spc="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quyết</a:t>
            </a:r>
            <a:r>
              <a:rPr lang="vi-VN" sz="2800" spc="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spc="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spc="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spc="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cuốn</a:t>
            </a:r>
            <a:r>
              <a:rPr lang="vi-VN" sz="2800" spc="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sách,</a:t>
            </a:r>
            <a:r>
              <a:rPr lang="vi-VN" sz="2800" spc="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spc="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b="1" spc="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b="1" spc="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spc="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b="1" spc="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b="1" spc="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cuốn</a:t>
            </a:r>
            <a:r>
              <a:rPr lang="vi-VN" sz="2800" b="1" spc="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b="1" spc="-28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vi-VN" sz="28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không?</a:t>
            </a:r>
            <a:r>
              <a:rPr lang="vi-VN" sz="2800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có, việc đọc</a:t>
            </a:r>
            <a:r>
              <a:rPr lang="vi-VN" sz="2800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ấy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vi-VN" sz="2800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đích gì?</a:t>
            </a:r>
            <a:endParaRPr lang="en-US" sz="2800" dirty="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ong bóng Lời nói: Hình bầu dục 5">
            <a:extLst>
              <a:ext uri="{FF2B5EF4-FFF2-40B4-BE49-F238E27FC236}">
                <a16:creationId xmlns="" xmlns:a16="http://schemas.microsoft.com/office/drawing/2014/main" id="{3109F0E0-9BB0-A2EE-AF07-8F31D6BF99CC}"/>
              </a:ext>
            </a:extLst>
          </p:cNvPr>
          <p:cNvSpPr/>
          <p:nvPr/>
        </p:nvSpPr>
        <p:spPr>
          <a:xfrm>
            <a:off x="4267200" y="1295400"/>
            <a:ext cx="4876800" cy="4376530"/>
          </a:xfrm>
          <a:prstGeom prst="wedgeEllipseCallout">
            <a:avLst>
              <a:gd name="adj1" fmla="val -41566"/>
              <a:gd name="adj2" fmla="val 637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tabLst>
                <a:tab pos="1096010" algn="l"/>
              </a:tabLs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đã</a:t>
            </a:r>
            <a:r>
              <a:rPr lang="vi-VN" sz="2800" b="1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b="1" spc="7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b="1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800" b="1" spc="7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cuốn</a:t>
            </a:r>
            <a:r>
              <a:rPr lang="vi-VN" sz="2800" b="1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b="1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b="1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2800" b="1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spc="7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spc="7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b="1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b="1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chưa?</a:t>
            </a:r>
            <a:endParaRPr lang="en-US" sz="28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Nếu</a:t>
            </a:r>
            <a:r>
              <a:rPr lang="en-US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9B1550F4-39C6-8C51-56B4-79FEFA61EEF2}"/>
              </a:ext>
            </a:extLst>
          </p:cNvPr>
          <p:cNvSpPr txBox="1"/>
          <p:nvPr/>
        </p:nvSpPr>
        <p:spPr>
          <a:xfrm>
            <a:off x="514350" y="259081"/>
            <a:ext cx="52349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561E9B05-DA5E-5596-5C68-AC09F519867F}"/>
              </a:ext>
            </a:extLst>
          </p:cNvPr>
          <p:cNvSpPr txBox="1"/>
          <p:nvPr/>
        </p:nvSpPr>
        <p:spPr>
          <a:xfrm>
            <a:off x="640080" y="3297108"/>
            <a:ext cx="540639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14179D91-1944-DEE7-CA8A-CDA9F7290A1A}"/>
              </a:ext>
            </a:extLst>
          </p:cNvPr>
          <p:cNvSpPr txBox="1"/>
          <p:nvPr/>
        </p:nvSpPr>
        <p:spPr>
          <a:xfrm>
            <a:off x="640080" y="4566990"/>
            <a:ext cx="530352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Lê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79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827E9C8D-7727-5C76-D185-265BB7242AEC}"/>
              </a:ext>
            </a:extLst>
          </p:cNvPr>
          <p:cNvSpPr txBox="1"/>
          <p:nvPr/>
        </p:nvSpPr>
        <p:spPr>
          <a:xfrm>
            <a:off x="2343150" y="137160"/>
            <a:ext cx="358902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A7B4DF3F-05D6-763B-FBF0-B7DE712CABAD}"/>
              </a:ext>
            </a:extLst>
          </p:cNvPr>
          <p:cNvSpPr txBox="1"/>
          <p:nvPr/>
        </p:nvSpPr>
        <p:spPr>
          <a:xfrm>
            <a:off x="445770" y="975361"/>
            <a:ext cx="773811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EA6804F4-081B-A5D0-7F2D-00D00BC0401D}"/>
              </a:ext>
            </a:extLst>
          </p:cNvPr>
          <p:cNvSpPr txBox="1"/>
          <p:nvPr/>
        </p:nvSpPr>
        <p:spPr>
          <a:xfrm>
            <a:off x="2828925" y="1819405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 tin trên </a:t>
            </a:r>
            <a:r>
              <a:rPr 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Poster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61A3787-D747-FA9E-C6FE-FC43D682E15E}"/>
              </a:ext>
            </a:extLst>
          </p:cNvPr>
          <p:cNvSpPr txBox="1"/>
          <p:nvPr/>
        </p:nvSpPr>
        <p:spPr>
          <a:xfrm>
            <a:off x="1234440" y="2342625"/>
            <a:ext cx="616077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TRUYỆN NGẮN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MÈO CỦA PHU-GI-TA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NHÀ VĂN NGUYỄN QUANG SÁNG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D1A9EDDE-DE33-BDD8-8741-C543A193941E}"/>
              </a:ext>
            </a:extLst>
          </p:cNvPr>
          <p:cNvSpPr txBox="1"/>
          <p:nvPr/>
        </p:nvSpPr>
        <p:spPr>
          <a:xfrm>
            <a:off x="1040130" y="3931921"/>
            <a:ext cx="733806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 VỊ TỔ CHỨC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CÂU LẠC BỘ VĂN HỌC NHÀ TRƯỜNG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8H NGÀY 26/03/2023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 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PHÒNG ĐA CHỨC NĂNG</a:t>
            </a:r>
          </a:p>
        </p:txBody>
      </p:sp>
    </p:spTree>
    <p:extLst>
      <p:ext uri="{BB962C8B-B14F-4D97-AF65-F5344CB8AC3E}">
        <p14:creationId xmlns:p14="http://schemas.microsoft.com/office/powerpoint/2010/main" val="3069434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B407874E-6B8B-4C8F-0DB9-AAAF1155897E}"/>
              </a:ext>
            </a:extLst>
          </p:cNvPr>
          <p:cNvSpPr txBox="1"/>
          <p:nvPr/>
        </p:nvSpPr>
        <p:spPr>
          <a:xfrm>
            <a:off x="2286000" y="137160"/>
            <a:ext cx="536067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6CEB72C4-5EA3-27F9-F67E-59042415A839}"/>
              </a:ext>
            </a:extLst>
          </p:cNvPr>
          <p:cNvSpPr txBox="1"/>
          <p:nvPr/>
        </p:nvSpPr>
        <p:spPr>
          <a:xfrm>
            <a:off x="3417570" y="853440"/>
            <a:ext cx="392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2227D9DF-BDBC-07FC-1357-75B0ACADC1A3}"/>
              </a:ext>
            </a:extLst>
          </p:cNvPr>
          <p:cNvSpPr txBox="1"/>
          <p:nvPr/>
        </p:nvSpPr>
        <p:spPr>
          <a:xfrm>
            <a:off x="331470" y="1676401"/>
            <a:ext cx="835533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FBAD0CA-C970-D077-EA49-A5547E35B2E5}"/>
              </a:ext>
            </a:extLst>
          </p:cNvPr>
          <p:cNvSpPr txBox="1"/>
          <p:nvPr/>
        </p:nvSpPr>
        <p:spPr>
          <a:xfrm>
            <a:off x="331470" y="2373615"/>
            <a:ext cx="835533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D0F2FF4D-F5DC-BBA4-0B83-9A6493103AE7}"/>
              </a:ext>
            </a:extLst>
          </p:cNvPr>
          <p:cNvSpPr txBox="1"/>
          <p:nvPr/>
        </p:nvSpPr>
        <p:spPr>
          <a:xfrm>
            <a:off x="400050" y="3079465"/>
            <a:ext cx="850392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HS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FF45454-D116-86E7-A446-7EE277C2599F}"/>
              </a:ext>
            </a:extLst>
          </p:cNvPr>
          <p:cNvSpPr txBox="1"/>
          <p:nvPr/>
        </p:nvSpPr>
        <p:spPr>
          <a:xfrm>
            <a:off x="400051" y="4905622"/>
            <a:ext cx="685228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);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22504DB6-4FAC-60FD-C2CE-8EA10F0B2541}"/>
              </a:ext>
            </a:extLst>
          </p:cNvPr>
          <p:cNvSpPr txBox="1"/>
          <p:nvPr/>
        </p:nvSpPr>
        <p:spPr>
          <a:xfrm>
            <a:off x="400050" y="5596486"/>
            <a:ext cx="812673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Giao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CB5BF56A-128A-0D50-13EB-D2698ED1282A}"/>
              </a:ext>
            </a:extLst>
          </p:cNvPr>
          <p:cNvSpPr txBox="1"/>
          <p:nvPr/>
        </p:nvSpPr>
        <p:spPr>
          <a:xfrm>
            <a:off x="857250" y="228601"/>
            <a:ext cx="600075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40ECED7E-A30A-EED3-6E27-DA9B9892CA39}"/>
              </a:ext>
            </a:extLst>
          </p:cNvPr>
          <p:cNvSpPr txBox="1"/>
          <p:nvPr/>
        </p:nvSpPr>
        <p:spPr>
          <a:xfrm>
            <a:off x="891540" y="929641"/>
            <a:ext cx="780669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549F7E9C-A307-7995-D2C1-EB059D750E13}"/>
              </a:ext>
            </a:extLst>
          </p:cNvPr>
          <p:cNvSpPr txBox="1"/>
          <p:nvPr/>
        </p:nvSpPr>
        <p:spPr>
          <a:xfrm>
            <a:off x="902970" y="2253121"/>
            <a:ext cx="566928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A337FF7-556A-0345-E229-16AD6B8C17AF}"/>
              </a:ext>
            </a:extLst>
          </p:cNvPr>
          <p:cNvSpPr txBox="1"/>
          <p:nvPr/>
        </p:nvSpPr>
        <p:spPr>
          <a:xfrm>
            <a:off x="891540" y="3063241"/>
            <a:ext cx="780669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FB3ABEF-398B-43A8-BB9F-40C5D32F07A1}"/>
              </a:ext>
            </a:extLst>
          </p:cNvPr>
          <p:cNvSpPr txBox="1"/>
          <p:nvPr/>
        </p:nvSpPr>
        <p:spPr>
          <a:xfrm>
            <a:off x="3589020" y="4484603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A174DF4-68DB-B499-B28A-166138511C03}"/>
              </a:ext>
            </a:extLst>
          </p:cNvPr>
          <p:cNvSpPr txBox="1"/>
          <p:nvPr/>
        </p:nvSpPr>
        <p:spPr>
          <a:xfrm>
            <a:off x="857250" y="5345829"/>
            <a:ext cx="765810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7C8942C0-8935-3FBF-14DE-C7CBE835A035}"/>
              </a:ext>
            </a:extLst>
          </p:cNvPr>
          <p:cNvSpPr txBox="1"/>
          <p:nvPr/>
        </p:nvSpPr>
        <p:spPr>
          <a:xfrm>
            <a:off x="1760220" y="152400"/>
            <a:ext cx="443484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CCEBA98E-187A-DAB3-852D-836340D2FCE5}"/>
              </a:ext>
            </a:extLst>
          </p:cNvPr>
          <p:cNvSpPr txBox="1"/>
          <p:nvPr/>
        </p:nvSpPr>
        <p:spPr>
          <a:xfrm>
            <a:off x="3337560" y="1290525"/>
            <a:ext cx="1611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546866F8-45B0-9EA7-5C36-D8FCECACD8F9}"/>
              </a:ext>
            </a:extLst>
          </p:cNvPr>
          <p:cNvSpPr txBox="1"/>
          <p:nvPr/>
        </p:nvSpPr>
        <p:spPr>
          <a:xfrm>
            <a:off x="845820" y="2346960"/>
            <a:ext cx="76466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5FB29786-2C03-2A9B-6401-387677D55C42}"/>
              </a:ext>
            </a:extLst>
          </p:cNvPr>
          <p:cNvSpPr txBox="1"/>
          <p:nvPr/>
        </p:nvSpPr>
        <p:spPr>
          <a:xfrm>
            <a:off x="2914650" y="198120"/>
            <a:ext cx="210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D65C21F0-0362-AD46-9252-5EB3DB295684}"/>
              </a:ext>
            </a:extLst>
          </p:cNvPr>
          <p:cNvSpPr txBox="1"/>
          <p:nvPr/>
        </p:nvSpPr>
        <p:spPr>
          <a:xfrm>
            <a:off x="1680210" y="944881"/>
            <a:ext cx="5634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CFED1B0-AEA2-F4F3-7FF0-EE5B41FF9956}"/>
              </a:ext>
            </a:extLst>
          </p:cNvPr>
          <p:cNvSpPr txBox="1"/>
          <p:nvPr/>
        </p:nvSpPr>
        <p:spPr>
          <a:xfrm>
            <a:off x="548640" y="1691641"/>
            <a:ext cx="766953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CB2CD67-C043-982D-72B7-8C52142CE278}"/>
              </a:ext>
            </a:extLst>
          </p:cNvPr>
          <p:cNvSpPr txBox="1"/>
          <p:nvPr/>
        </p:nvSpPr>
        <p:spPr>
          <a:xfrm>
            <a:off x="577215" y="2510340"/>
            <a:ext cx="798957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 NXB Kim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D6F988-BE82-E7BB-AF33-5DEA7CB5A044}"/>
              </a:ext>
            </a:extLst>
          </p:cNvPr>
          <p:cNvSpPr txBox="1"/>
          <p:nvPr/>
        </p:nvSpPr>
        <p:spPr>
          <a:xfrm>
            <a:off x="548640" y="4795708"/>
            <a:ext cx="776097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(9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9A54730E-25BE-6407-FC14-19370B19B271}"/>
              </a:ext>
            </a:extLst>
          </p:cNvPr>
          <p:cNvSpPr txBox="1"/>
          <p:nvPr/>
        </p:nvSpPr>
        <p:spPr>
          <a:xfrm>
            <a:off x="125730" y="146135"/>
            <a:ext cx="85496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gai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7C21CF9C-01D4-BFE4-E907-1BB2BDC730A2}"/>
              </a:ext>
            </a:extLst>
          </p:cNvPr>
          <p:cNvSpPr txBox="1"/>
          <p:nvPr/>
        </p:nvSpPr>
        <p:spPr>
          <a:xfrm>
            <a:off x="125730" y="2658659"/>
            <a:ext cx="8572500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23516F67-F2FD-0E27-C98C-5C4BDE86111D}"/>
              </a:ext>
            </a:extLst>
          </p:cNvPr>
          <p:cNvSpPr txBox="1"/>
          <p:nvPr/>
        </p:nvSpPr>
        <p:spPr>
          <a:xfrm>
            <a:off x="148590" y="152401"/>
            <a:ext cx="86982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khướu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Vềnh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08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202ECCEF-E3C1-7C46-5C9A-DAB35FD179E3}"/>
              </a:ext>
            </a:extLst>
          </p:cNvPr>
          <p:cNvSpPr txBox="1"/>
          <p:nvPr/>
        </p:nvSpPr>
        <p:spPr>
          <a:xfrm>
            <a:off x="1062990" y="1"/>
            <a:ext cx="609219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00D71468-97E1-95F7-9BC4-176B34B4651D}"/>
              </a:ext>
            </a:extLst>
          </p:cNvPr>
          <p:cNvSpPr txBox="1"/>
          <p:nvPr/>
        </p:nvSpPr>
        <p:spPr>
          <a:xfrm>
            <a:off x="217170" y="907365"/>
            <a:ext cx="861822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32FD2358-C0EC-BCB3-5086-FE553B9F2644}"/>
              </a:ext>
            </a:extLst>
          </p:cNvPr>
          <p:cNvSpPr txBox="1"/>
          <p:nvPr/>
        </p:nvSpPr>
        <p:spPr>
          <a:xfrm>
            <a:off x="217170" y="2935035"/>
            <a:ext cx="8858250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9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F164AC40-16F0-E787-296D-C8265F99C4BD}"/>
              </a:ext>
            </a:extLst>
          </p:cNvPr>
          <p:cNvSpPr txBox="1"/>
          <p:nvPr/>
        </p:nvSpPr>
        <p:spPr>
          <a:xfrm>
            <a:off x="285751" y="152401"/>
            <a:ext cx="8452485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62FE9976-2C58-185A-992F-73A6FB79C688}"/>
              </a:ext>
            </a:extLst>
          </p:cNvPr>
          <p:cNvSpPr txBox="1"/>
          <p:nvPr/>
        </p:nvSpPr>
        <p:spPr>
          <a:xfrm>
            <a:off x="285750" y="1928339"/>
            <a:ext cx="82296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0185747B-35ED-C7B6-9966-DB727CF1C756}"/>
              </a:ext>
            </a:extLst>
          </p:cNvPr>
          <p:cNvSpPr txBox="1"/>
          <p:nvPr/>
        </p:nvSpPr>
        <p:spPr>
          <a:xfrm>
            <a:off x="268358" y="278298"/>
            <a:ext cx="860728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4625" algn="just">
              <a:lnSpc>
                <a:spcPct val="13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rung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tri â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C3B13B7-0648-E7A1-6205-8B4C92584AB7}"/>
              </a:ext>
            </a:extLst>
          </p:cNvPr>
          <p:cNvSpPr txBox="1"/>
          <p:nvPr/>
        </p:nvSpPr>
        <p:spPr>
          <a:xfrm>
            <a:off x="76200" y="2049222"/>
            <a:ext cx="8517835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4625"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ghiên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E4FC4B77-EE29-5119-D21C-1AB1B0121147}"/>
              </a:ext>
            </a:extLst>
          </p:cNvPr>
          <p:cNvSpPr txBox="1"/>
          <p:nvPr/>
        </p:nvSpPr>
        <p:spPr>
          <a:xfrm>
            <a:off x="76200" y="4495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G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iới thiệu, quảng bá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14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AABFB784-D4C4-6CD3-430C-8E2108296E2C}"/>
              </a:ext>
            </a:extLst>
          </p:cNvPr>
          <p:cNvSpPr txBox="1"/>
          <p:nvPr/>
        </p:nvSpPr>
        <p:spPr>
          <a:xfrm>
            <a:off x="194310" y="780913"/>
            <a:ext cx="8618220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(1956),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(1958)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(1962)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(1963)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Vinh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7A59E02C-94C8-7765-8454-75E7D03AD7FB}"/>
              </a:ext>
            </a:extLst>
          </p:cNvPr>
          <p:cNvSpPr txBox="1"/>
          <p:nvPr/>
        </p:nvSpPr>
        <p:spPr>
          <a:xfrm>
            <a:off x="428626" y="176003"/>
            <a:ext cx="759523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1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28E8EFD5-4B70-38B1-4C1B-126F5569C3BB}"/>
              </a:ext>
            </a:extLst>
          </p:cNvPr>
          <p:cNvSpPr txBox="1"/>
          <p:nvPr/>
        </p:nvSpPr>
        <p:spPr>
          <a:xfrm>
            <a:off x="457200" y="487682"/>
            <a:ext cx="8241030" cy="681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phèng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tềnh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rai,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Khoa)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63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2">
            <a:extLst>
              <a:ext uri="{FF2B5EF4-FFF2-40B4-BE49-F238E27FC236}">
                <a16:creationId xmlns="" xmlns:a16="http://schemas.microsoft.com/office/drawing/2014/main" id="{19FB2DE8-BDB1-D63F-2858-4E151AB43CA3}"/>
              </a:ext>
            </a:extLst>
          </p:cNvPr>
          <p:cNvGraphicFramePr>
            <a:graphicFrameLocks noGrp="1"/>
          </p:cNvGraphicFramePr>
          <p:nvPr/>
        </p:nvGraphicFramePr>
        <p:xfrm>
          <a:off x="34291" y="193770"/>
          <a:ext cx="9098281" cy="647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258">
                  <a:extLst>
                    <a:ext uri="{9D8B030D-6E8A-4147-A177-3AD203B41FA5}">
                      <a16:colId xmlns="" xmlns:a16="http://schemas.microsoft.com/office/drawing/2014/main" val="2575525644"/>
                    </a:ext>
                  </a:extLst>
                </a:gridCol>
                <a:gridCol w="5807412">
                  <a:extLst>
                    <a:ext uri="{9D8B030D-6E8A-4147-A177-3AD203B41FA5}">
                      <a16:colId xmlns="" xmlns:a16="http://schemas.microsoft.com/office/drawing/2014/main" val="1410092471"/>
                    </a:ext>
                  </a:extLst>
                </a:gridCol>
                <a:gridCol w="717386">
                  <a:extLst>
                    <a:ext uri="{9D8B030D-6E8A-4147-A177-3AD203B41FA5}">
                      <a16:colId xmlns="" xmlns:a16="http://schemas.microsoft.com/office/drawing/2014/main" val="2996004273"/>
                    </a:ext>
                  </a:extLst>
                </a:gridCol>
                <a:gridCol w="1389225">
                  <a:extLst>
                    <a:ext uri="{9D8B030D-6E8A-4147-A177-3AD203B41FA5}">
                      <a16:colId xmlns="" xmlns:a16="http://schemas.microsoft.com/office/drawing/2014/main" val="3982348386"/>
                    </a:ext>
                  </a:extLst>
                </a:gridCol>
              </a:tblGrid>
              <a:tr h="466023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1: PHIẾU ĐÁNH GIÁ PHẦN TRÌNH BÀY CỦA CÁ NHÂN/ NHÓM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9511386"/>
                  </a:ext>
                </a:extLst>
              </a:tr>
              <a:tr h="46602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ĐÁNH GIÁ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955464"/>
                  </a:ext>
                </a:extLst>
              </a:tr>
              <a:tr h="98372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7931011"/>
                  </a:ext>
                </a:extLst>
              </a:tr>
              <a:tr h="46602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NÓI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mục đích giới thiệu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4307769"/>
                  </a:ext>
                </a:extLst>
              </a:tr>
              <a:tr h="466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 đạt các thông tin chung về cuốn sách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9832613"/>
                  </a:ext>
                </a:extLst>
              </a:tr>
              <a:tr h="466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về nội dung cuốn sách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017845"/>
                  </a:ext>
                </a:extLst>
              </a:tr>
              <a:tr h="983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đặc điểm hình thức, thể loại, ngôn ngữ của cuốn sách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8427623"/>
                  </a:ext>
                </a:extLst>
              </a:tr>
              <a:tr h="51322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TRÌNH BÀY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ngôn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50417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các phương tiện phi ngôn ngữ, phương tiện hỗ trợ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088871"/>
                  </a:ext>
                </a:extLst>
              </a:tr>
              <a:tr h="466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 tác với người nghe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3163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2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2">
            <a:extLst>
              <a:ext uri="{FF2B5EF4-FFF2-40B4-BE49-F238E27FC236}">
                <a16:creationId xmlns="" xmlns:a16="http://schemas.microsoft.com/office/drawing/2014/main" id="{663FAF14-4D7A-E2D2-6DDC-255A27A3D3C7}"/>
              </a:ext>
            </a:extLst>
          </p:cNvPr>
          <p:cNvGraphicFramePr>
            <a:graphicFrameLocks noGrp="1"/>
          </p:cNvGraphicFramePr>
          <p:nvPr/>
        </p:nvGraphicFramePr>
        <p:xfrm>
          <a:off x="262891" y="525716"/>
          <a:ext cx="8583929" cy="4050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3518">
                  <a:extLst>
                    <a:ext uri="{9D8B030D-6E8A-4147-A177-3AD203B41FA5}">
                      <a16:colId xmlns="" xmlns:a16="http://schemas.microsoft.com/office/drawing/2014/main" val="345708245"/>
                    </a:ext>
                  </a:extLst>
                </a:gridCol>
                <a:gridCol w="1300205">
                  <a:extLst>
                    <a:ext uri="{9D8B030D-6E8A-4147-A177-3AD203B41FA5}">
                      <a16:colId xmlns="" xmlns:a16="http://schemas.microsoft.com/office/drawing/2014/main" val="3862988393"/>
                    </a:ext>
                  </a:extLst>
                </a:gridCol>
                <a:gridCol w="1300205">
                  <a:extLst>
                    <a:ext uri="{9D8B030D-6E8A-4147-A177-3AD203B41FA5}">
                      <a16:colId xmlns="" xmlns:a16="http://schemas.microsoft.com/office/drawing/2014/main" val="3369692015"/>
                    </a:ext>
                  </a:extLst>
                </a:gridCol>
              </a:tblGrid>
              <a:tr h="238125"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2: PHIẾU ĐÁNH GIÁ PHẦN TỔ CHỨC SỰ KIỆN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4059683"/>
                  </a:ext>
                </a:extLst>
              </a:tr>
              <a:tr h="238125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ĐÁNH GIÁ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388966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403589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trang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maket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poster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705916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chương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634252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747629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521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76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AA2E9A15-7EAD-31DC-91BD-9673BD83871A}"/>
              </a:ext>
            </a:extLst>
          </p:cNvPr>
          <p:cNvSpPr txBox="1"/>
          <p:nvPr/>
        </p:nvSpPr>
        <p:spPr>
          <a:xfrm>
            <a:off x="1908810" y="461021"/>
            <a:ext cx="441198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32BE22E2-480B-A1D5-AA8C-73EAB7BA786A}"/>
              </a:ext>
            </a:extLst>
          </p:cNvPr>
          <p:cNvSpPr txBox="1"/>
          <p:nvPr/>
        </p:nvSpPr>
        <p:spPr>
          <a:xfrm>
            <a:off x="571500" y="1524000"/>
            <a:ext cx="7978140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có thể chọn một trong các nội dung sau để giao bài tập dự án cho HS: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yêu thơ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phê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san: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chương –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chân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 “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tôi yêu”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offline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55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3E527FE-B7CD-32C8-E06A-AADBD0913B63}"/>
              </a:ext>
            </a:extLst>
          </p:cNvPr>
          <p:cNvSpPr txBox="1"/>
          <p:nvPr/>
        </p:nvSpPr>
        <p:spPr>
          <a:xfrm>
            <a:off x="198784" y="185534"/>
            <a:ext cx="8562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2D03567-F006-2C84-71DE-FCDEB1311152}"/>
              </a:ext>
            </a:extLst>
          </p:cNvPr>
          <p:cNvSpPr txBox="1"/>
          <p:nvPr/>
        </p:nvSpPr>
        <p:spPr>
          <a:xfrm>
            <a:off x="198784" y="1139639"/>
            <a:ext cx="635441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D8D5CAE4-28B5-C634-3F24-83BAF93378CD}"/>
              </a:ext>
            </a:extLst>
          </p:cNvPr>
          <p:cNvSpPr txBox="1"/>
          <p:nvPr/>
        </p:nvSpPr>
        <p:spPr>
          <a:xfrm>
            <a:off x="664029" y="1744548"/>
            <a:ext cx="579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BDA84B6E-3D68-4AF0-DF3E-43FC90884BC5}"/>
              </a:ext>
            </a:extLst>
          </p:cNvPr>
          <p:cNvSpPr txBox="1"/>
          <p:nvPr/>
        </p:nvSpPr>
        <p:spPr>
          <a:xfrm>
            <a:off x="198783" y="2451653"/>
            <a:ext cx="856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VB 1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="" xmlns:a16="http://schemas.microsoft.com/office/drawing/2014/main" id="{6BE0E20D-B963-ED8D-D43D-0EE9305D7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575416"/>
              </p:ext>
            </p:extLst>
          </p:nvPr>
        </p:nvGraphicFramePr>
        <p:xfrm>
          <a:off x="382658" y="3124200"/>
          <a:ext cx="8761343" cy="3273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0542">
                  <a:extLst>
                    <a:ext uri="{9D8B030D-6E8A-4147-A177-3AD203B41FA5}">
                      <a16:colId xmlns="" xmlns:a16="http://schemas.microsoft.com/office/drawing/2014/main" val="388996625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4049630369"/>
                    </a:ext>
                  </a:extLst>
                </a:gridCol>
                <a:gridCol w="2286001">
                  <a:extLst>
                    <a:ext uri="{9D8B030D-6E8A-4147-A177-3AD203B41FA5}">
                      <a16:colId xmlns="" xmlns:a16="http://schemas.microsoft.com/office/drawing/2014/main" val="34884334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716864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44978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40293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68392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985907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1187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683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D08869E7-6D90-ABDB-70AC-B5893CD31272}"/>
              </a:ext>
            </a:extLst>
          </p:cNvPr>
          <p:cNvSpPr txBox="1"/>
          <p:nvPr/>
        </p:nvSpPr>
        <p:spPr>
          <a:xfrm>
            <a:off x="188844" y="238541"/>
            <a:ext cx="8766314" cy="116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i="1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(Susan Blanshard)</a:t>
            </a:r>
            <a:endParaRPr lang="en-US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="" xmlns:a16="http://schemas.microsoft.com/office/drawing/2014/main" id="{E5CB24F8-2969-F7D8-3FD5-AE5FD65D9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98083"/>
              </p:ext>
            </p:extLst>
          </p:nvPr>
        </p:nvGraphicFramePr>
        <p:xfrm>
          <a:off x="79513" y="1403602"/>
          <a:ext cx="8875644" cy="5301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092">
                  <a:extLst>
                    <a:ext uri="{9D8B030D-6E8A-4147-A177-3AD203B41FA5}">
                      <a16:colId xmlns="" xmlns:a16="http://schemas.microsoft.com/office/drawing/2014/main" val="2062158251"/>
                    </a:ext>
                  </a:extLst>
                </a:gridCol>
                <a:gridCol w="941795">
                  <a:extLst>
                    <a:ext uri="{9D8B030D-6E8A-4147-A177-3AD203B41FA5}">
                      <a16:colId xmlns="" xmlns:a16="http://schemas.microsoft.com/office/drawing/2014/main" val="4201683922"/>
                    </a:ext>
                  </a:extLst>
                </a:gridCol>
                <a:gridCol w="6897757">
                  <a:extLst>
                    <a:ext uri="{9D8B030D-6E8A-4147-A177-3AD203B41FA5}">
                      <a16:colId xmlns="" xmlns:a16="http://schemas.microsoft.com/office/drawing/2014/main" val="4143105003"/>
                    </a:ext>
                  </a:extLst>
                </a:gridCol>
              </a:tblGrid>
              <a:tr h="176733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04" marR="32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" marR="3048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04" marR="32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04" marR="32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216962"/>
                  </a:ext>
                </a:extLst>
              </a:tr>
              <a:tr h="1767333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04" marR="32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04" marR="32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Phấn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04" marR="32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1987322"/>
                  </a:ext>
                </a:extLst>
              </a:tr>
              <a:tr h="1767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04" marR="32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Phấn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04" marR="32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8072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133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5893</Words>
  <Application>Microsoft Office PowerPoint</Application>
  <PresentationFormat>On-screen Show (4:3)</PresentationFormat>
  <Paragraphs>509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Chủ đề Office</vt:lpstr>
      <vt:lpstr>Office Theme</vt:lpstr>
      <vt:lpstr>KÍNH CHAØO QUYÙ THAÀY COÂ CHAØO CAÙC EM HOÏC SINH </vt:lpstr>
      <vt:lpstr>PowerPoint Presentation</vt:lpstr>
      <vt:lpstr>Tổ nào nhanh hơn!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Vận dụng</vt:lpstr>
      <vt:lpstr>Bảng kiểm bài viết giới thiệu về một tập thơ, tập truyện ngắn/ một tiểu thuyết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</cp:revision>
  <dcterms:created xsi:type="dcterms:W3CDTF">2024-04-08T07:52:36Z</dcterms:created>
  <dcterms:modified xsi:type="dcterms:W3CDTF">2024-04-08T11:03:02Z</dcterms:modified>
</cp:coreProperties>
</file>