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8288000" cy="10287000"/>
  <p:notesSz cx="6858000" cy="9144000"/>
  <p:embeddedFontLst>
    <p:embeddedFont>
      <p:font typeface="Carelia" panose="020B0604020202020204" charset="0"/>
      <p:regular r:id="rId17"/>
    </p:embeddedFont>
    <p:embeddedFont>
      <p:font typeface="DM Sans Bold Italics" panose="020B0604020202020204" charset="0"/>
      <p:regular r:id="rId18"/>
    </p:embeddedFont>
    <p:embeddedFont>
      <p:font typeface="Times New Roman Bold Italics" panose="020B0604020202020204" charset="0"/>
      <p:regular r:id="rId19"/>
    </p:embeddedFont>
    <p:embeddedFont>
      <p:font typeface="Times New Roman Bold" panose="02020803070505020304" pitchFamily="18" charset="0"/>
      <p:regular r:id="rId20"/>
      <p:bold r:id="rId21"/>
    </p:embeddedFont>
    <p:embeddedFont>
      <p:font typeface="Calibri" panose="020F0502020204030204" pitchFamily="34" charset="0"/>
      <p:regular r:id="rId22"/>
      <p:bold r:id="rId23"/>
      <p:italic r:id="rId24"/>
      <p:boldItalic r:id="rId25"/>
    </p:embeddedFont>
    <p:embeddedFont>
      <p:font typeface="DM Sans Bold" panose="020B0604020202020204" charset="0"/>
      <p:regular r:id="rId26"/>
    </p:embeddedFont>
    <p:embeddedFont>
      <p:font typeface="Times New Roman MT Condensed" panose="020B0604020202020204" charset="0"/>
      <p:regular r:id="rId27"/>
    </p:embeddedFont>
    <p:embeddedFont>
      <p:font typeface="Times New Roman MT Condensed Bold" panose="020B0604020202020204" charset="0"/>
      <p:regular r:id="rId28"/>
    </p:embeddedFont>
    <p:embeddedFont>
      <p:font typeface="DejaVu Serif Bold" panose="020B0604020202020204" charset="0"/>
      <p:regular r:id="rId29"/>
    </p:embeddedFont>
    <p:embeddedFont>
      <p:font typeface="DM San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30.png"/><Relationship Id="rId4" Type="http://schemas.openxmlformats.org/officeDocument/2006/relationships/image" Target="../media/image56.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30.png"/><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2.png"/><Relationship Id="rId7" Type="http://schemas.openxmlformats.org/officeDocument/2006/relationships/image" Target="../media/image16.png"/><Relationship Id="rId12" Type="http://schemas.openxmlformats.org/officeDocument/2006/relationships/image" Target="../media/image6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66.svg"/><Relationship Id="rId4" Type="http://schemas.openxmlformats.org/officeDocument/2006/relationships/image" Target="../media/image62.sv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18.png"/><Relationship Id="rId7" Type="http://schemas.openxmlformats.org/officeDocument/2006/relationships/image" Target="../media/image33.png"/><Relationship Id="rId12" Type="http://schemas.openxmlformats.org/officeDocument/2006/relationships/image" Target="../media/image6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66.svg"/><Relationship Id="rId4" Type="http://schemas.openxmlformats.org/officeDocument/2006/relationships/image" Target="../media/image34.sv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2.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3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6.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4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27.png"/><Relationship Id="rId10" Type="http://schemas.openxmlformats.org/officeDocument/2006/relationships/image" Target="../media/image48.svg"/><Relationship Id="rId4" Type="http://schemas.openxmlformats.org/officeDocument/2006/relationships/image" Target="../media/image50.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2663033" y="6195861"/>
            <a:ext cx="6914093" cy="5028432"/>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4340950" y="3371641"/>
            <a:ext cx="10228058" cy="1710875"/>
          </a:xfrm>
          <a:custGeom>
            <a:avLst/>
            <a:gdLst/>
            <a:ahLst/>
            <a:cxnLst/>
            <a:rect l="l" t="t" r="r" b="b"/>
            <a:pathLst>
              <a:path w="10228058" h="1710875">
                <a:moveTo>
                  <a:pt x="0" y="0"/>
                </a:moveTo>
                <a:lnTo>
                  <a:pt x="10228058" y="0"/>
                </a:lnTo>
                <a:lnTo>
                  <a:pt x="10228058" y="1710875"/>
                </a:lnTo>
                <a:lnTo>
                  <a:pt x="0" y="171087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TextBox 5"/>
          <p:cNvSpPr txBox="1"/>
          <p:nvPr/>
        </p:nvSpPr>
        <p:spPr>
          <a:xfrm>
            <a:off x="4431138" y="3133516"/>
            <a:ext cx="10047683" cy="2271395"/>
          </a:xfrm>
          <a:prstGeom prst="rect">
            <a:avLst/>
          </a:prstGeom>
        </p:spPr>
        <p:txBody>
          <a:bodyPr lIns="0" tIns="0" rIns="0" bIns="0" rtlCol="0" anchor="t">
            <a:spAutoFit/>
          </a:bodyPr>
          <a:lstStyle/>
          <a:p>
            <a:pPr algn="ctr">
              <a:lnSpc>
                <a:spcPts val="8680"/>
              </a:lnSpc>
            </a:pPr>
            <a:r>
              <a:rPr lang="en-US" sz="6200" b="1">
                <a:solidFill>
                  <a:srgbClr val="01070A"/>
                </a:solidFill>
                <a:latin typeface="Times New Roman MT Condensed Bold"/>
                <a:ea typeface="Times New Roman MT Condensed Bold"/>
                <a:cs typeface="Times New Roman MT Condensed Bold"/>
                <a:sym typeface="Times New Roman MT Condensed Bold"/>
              </a:rPr>
              <a:t>CHUYỆN CHỨC PHÁN SỰ ĐẾN TẢN VIÊN</a:t>
            </a:r>
          </a:p>
        </p:txBody>
      </p:sp>
      <p:sp>
        <p:nvSpPr>
          <p:cNvPr id="6" name="Freeform 6"/>
          <p:cNvSpPr/>
          <p:nvPr/>
        </p:nvSpPr>
        <p:spPr>
          <a:xfrm>
            <a:off x="12456379" y="5404911"/>
            <a:ext cx="8246933" cy="6247677"/>
          </a:xfrm>
          <a:custGeom>
            <a:avLst/>
            <a:gdLst/>
            <a:ahLst/>
            <a:cxnLst/>
            <a:rect l="l" t="t" r="r" b="b"/>
            <a:pathLst>
              <a:path w="8246933" h="6247677">
                <a:moveTo>
                  <a:pt x="0" y="0"/>
                </a:moveTo>
                <a:lnTo>
                  <a:pt x="8246933" y="0"/>
                </a:lnTo>
                <a:lnTo>
                  <a:pt x="8246933" y="6247677"/>
                </a:lnTo>
                <a:lnTo>
                  <a:pt x="0" y="624767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15308980" y="-1652824"/>
            <a:ext cx="8905028" cy="5575060"/>
          </a:xfrm>
          <a:custGeom>
            <a:avLst/>
            <a:gdLst/>
            <a:ahLst/>
            <a:cxnLst/>
            <a:rect l="l" t="t" r="r" b="b"/>
            <a:pathLst>
              <a:path w="8905028" h="5575060">
                <a:moveTo>
                  <a:pt x="0" y="0"/>
                </a:moveTo>
                <a:lnTo>
                  <a:pt x="8905029" y="0"/>
                </a:lnTo>
                <a:lnTo>
                  <a:pt x="8905029" y="5575060"/>
                </a:lnTo>
                <a:lnTo>
                  <a:pt x="0" y="557506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rot="-3495846">
            <a:off x="-3929800" y="-2685694"/>
            <a:ext cx="5243739" cy="7338566"/>
          </a:xfrm>
          <a:custGeom>
            <a:avLst/>
            <a:gdLst/>
            <a:ahLst/>
            <a:cxnLst/>
            <a:rect l="l" t="t" r="r" b="b"/>
            <a:pathLst>
              <a:path w="5243739" h="7338566">
                <a:moveTo>
                  <a:pt x="0" y="0"/>
                </a:moveTo>
                <a:lnTo>
                  <a:pt x="5243739" y="0"/>
                </a:lnTo>
                <a:lnTo>
                  <a:pt x="5243739" y="7338565"/>
                </a:lnTo>
                <a:lnTo>
                  <a:pt x="0" y="733856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TextBox 9"/>
          <p:cNvSpPr txBox="1"/>
          <p:nvPr/>
        </p:nvSpPr>
        <p:spPr>
          <a:xfrm>
            <a:off x="4905719" y="982306"/>
            <a:ext cx="8075396" cy="1441477"/>
          </a:xfrm>
          <a:prstGeom prst="rect">
            <a:avLst/>
          </a:prstGeom>
        </p:spPr>
        <p:txBody>
          <a:bodyPr lIns="0" tIns="0" rIns="0" bIns="0" rtlCol="0" anchor="t">
            <a:spAutoFit/>
          </a:bodyPr>
          <a:lstStyle/>
          <a:p>
            <a:pPr marL="0" lvl="0" indent="0" algn="ctr">
              <a:lnSpc>
                <a:spcPts val="11898"/>
              </a:lnSpc>
            </a:pPr>
            <a:r>
              <a:rPr lang="en-US" sz="8498">
                <a:solidFill>
                  <a:srgbClr val="01070A"/>
                </a:solidFill>
                <a:latin typeface="Carelia"/>
                <a:ea typeface="Carelia"/>
                <a:cs typeface="Carelia"/>
                <a:sym typeface="Carelia"/>
              </a:rPr>
              <a:t>Văn Bản 1:</a:t>
            </a:r>
          </a:p>
        </p:txBody>
      </p:sp>
      <p:sp>
        <p:nvSpPr>
          <p:cNvPr id="10" name="TextBox 10"/>
          <p:cNvSpPr txBox="1"/>
          <p:nvPr/>
        </p:nvSpPr>
        <p:spPr>
          <a:xfrm>
            <a:off x="7308886" y="5658383"/>
            <a:ext cx="9511965" cy="884457"/>
          </a:xfrm>
          <a:prstGeom prst="rect">
            <a:avLst/>
          </a:prstGeom>
        </p:spPr>
        <p:txBody>
          <a:bodyPr lIns="0" tIns="0" rIns="0" bIns="0" rtlCol="0" anchor="t">
            <a:spAutoFit/>
          </a:bodyPr>
          <a:lstStyle/>
          <a:p>
            <a:pPr algn="ctr">
              <a:lnSpc>
                <a:spcPts val="6407"/>
              </a:lnSpc>
            </a:pPr>
            <a:r>
              <a:rPr lang="en-US" sz="4576">
                <a:solidFill>
                  <a:srgbClr val="01070A"/>
                </a:solidFill>
                <a:latin typeface="Times New Roman MT Condensed"/>
                <a:ea typeface="Times New Roman MT Condensed"/>
                <a:cs typeface="Times New Roman MT Condensed"/>
                <a:sym typeface="Times New Roman MT Condensed"/>
              </a:rPr>
              <a:t>Tác giả: Nguyễn Dữ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496123" y="578499"/>
            <a:ext cx="16690494" cy="9267000"/>
            <a:chOff x="0" y="0"/>
            <a:chExt cx="5117093" cy="2841145"/>
          </a:xfrm>
        </p:grpSpPr>
        <p:sp>
          <p:nvSpPr>
            <p:cNvPr id="4" name="Freeform 4"/>
            <p:cNvSpPr/>
            <p:nvPr/>
          </p:nvSpPr>
          <p:spPr>
            <a:xfrm>
              <a:off x="0" y="0"/>
              <a:ext cx="5117093" cy="2841145"/>
            </a:xfrm>
            <a:custGeom>
              <a:avLst/>
              <a:gdLst/>
              <a:ahLst/>
              <a:cxnLst/>
              <a:rect l="l" t="t" r="r" b="b"/>
              <a:pathLst>
                <a:path w="5117093" h="2841145">
                  <a:moveTo>
                    <a:pt x="5102" y="0"/>
                  </a:moveTo>
                  <a:lnTo>
                    <a:pt x="5111991" y="0"/>
                  </a:lnTo>
                  <a:cubicBezTo>
                    <a:pt x="5113344" y="0"/>
                    <a:pt x="5114642" y="538"/>
                    <a:pt x="5115599" y="1494"/>
                  </a:cubicBezTo>
                  <a:cubicBezTo>
                    <a:pt x="5116556" y="2451"/>
                    <a:pt x="5117093" y="3749"/>
                    <a:pt x="5117093" y="5102"/>
                  </a:cubicBezTo>
                  <a:lnTo>
                    <a:pt x="5117093" y="2836042"/>
                  </a:lnTo>
                  <a:cubicBezTo>
                    <a:pt x="5117093" y="2837395"/>
                    <a:pt x="5116556" y="2838693"/>
                    <a:pt x="5115599" y="2839650"/>
                  </a:cubicBezTo>
                  <a:cubicBezTo>
                    <a:pt x="5114642" y="2840607"/>
                    <a:pt x="5113344" y="2841145"/>
                    <a:pt x="5111991" y="2841145"/>
                  </a:cubicBezTo>
                  <a:lnTo>
                    <a:pt x="5102" y="2841145"/>
                  </a:lnTo>
                  <a:cubicBezTo>
                    <a:pt x="3749" y="2841145"/>
                    <a:pt x="2451" y="2840607"/>
                    <a:pt x="1494" y="2839650"/>
                  </a:cubicBezTo>
                  <a:cubicBezTo>
                    <a:pt x="538" y="2838693"/>
                    <a:pt x="0" y="2837395"/>
                    <a:pt x="0" y="2836042"/>
                  </a:cubicBezTo>
                  <a:lnTo>
                    <a:pt x="0" y="5102"/>
                  </a:lnTo>
                  <a:cubicBezTo>
                    <a:pt x="0" y="3749"/>
                    <a:pt x="538" y="2451"/>
                    <a:pt x="1494" y="1494"/>
                  </a:cubicBezTo>
                  <a:cubicBezTo>
                    <a:pt x="2451" y="538"/>
                    <a:pt x="3749" y="0"/>
                    <a:pt x="5102" y="0"/>
                  </a:cubicBezTo>
                  <a:close/>
                </a:path>
              </a:pathLst>
            </a:custGeom>
            <a:solidFill>
              <a:srgbClr val="FFFFFF"/>
            </a:solidFill>
            <a:ln w="19050" cap="sq">
              <a:solidFill>
                <a:srgbClr val="000000"/>
              </a:solidFill>
              <a:prstDash val="solid"/>
              <a:miter/>
            </a:ln>
          </p:spPr>
          <p:txBody>
            <a:bodyPr/>
            <a:lstStyle/>
            <a:p>
              <a:endParaRPr lang="en-US"/>
            </a:p>
          </p:txBody>
        </p:sp>
        <p:sp>
          <p:nvSpPr>
            <p:cNvPr id="5" name="TextBox 5"/>
            <p:cNvSpPr txBox="1"/>
            <p:nvPr/>
          </p:nvSpPr>
          <p:spPr>
            <a:xfrm>
              <a:off x="0" y="-47625"/>
              <a:ext cx="5117093" cy="2888770"/>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835834" y="8249274"/>
            <a:ext cx="3584090" cy="3192451"/>
          </a:xfrm>
          <a:custGeom>
            <a:avLst/>
            <a:gdLst/>
            <a:ahLst/>
            <a:cxnLst/>
            <a:rect l="l" t="t" r="r" b="b"/>
            <a:pathLst>
              <a:path w="3584090" h="3192451">
                <a:moveTo>
                  <a:pt x="0" y="0"/>
                </a:moveTo>
                <a:lnTo>
                  <a:pt x="3584089" y="0"/>
                </a:lnTo>
                <a:lnTo>
                  <a:pt x="3584089" y="3192451"/>
                </a:lnTo>
                <a:lnTo>
                  <a:pt x="0" y="31924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1437982">
            <a:off x="15831874" y="-698280"/>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TextBox 8"/>
          <p:cNvSpPr txBox="1"/>
          <p:nvPr/>
        </p:nvSpPr>
        <p:spPr>
          <a:xfrm>
            <a:off x="1176577" y="424369"/>
            <a:ext cx="14648281" cy="724308"/>
          </a:xfrm>
          <a:prstGeom prst="rect">
            <a:avLst/>
          </a:prstGeom>
        </p:spPr>
        <p:txBody>
          <a:bodyPr lIns="0" tIns="0" rIns="0" bIns="0" rtlCol="0" anchor="t">
            <a:spAutoFit/>
          </a:bodyPr>
          <a:lstStyle/>
          <a:p>
            <a:pPr marL="0" lvl="0" indent="0" algn="ctr">
              <a:lnSpc>
                <a:spcPts val="5752"/>
              </a:lnSpc>
              <a:spcBef>
                <a:spcPct val="0"/>
              </a:spcBef>
            </a:pPr>
            <a:r>
              <a:rPr lang="en-US" sz="4108" b="1">
                <a:solidFill>
                  <a:srgbClr val="01070A"/>
                </a:solidFill>
                <a:latin typeface="Times New Roman Bold"/>
                <a:ea typeface="Times New Roman Bold"/>
                <a:cs typeface="Times New Roman Bold"/>
                <a:sym typeface="Times New Roman Bold"/>
              </a:rPr>
              <a:t>2. Ngô Tử Văn bị bắt dẫn xuống Minh Ti và thắng kiện.</a:t>
            </a:r>
          </a:p>
        </p:txBody>
      </p:sp>
      <p:sp>
        <p:nvSpPr>
          <p:cNvPr id="9" name="AutoShape 9"/>
          <p:cNvSpPr/>
          <p:nvPr/>
        </p:nvSpPr>
        <p:spPr>
          <a:xfrm flipH="1">
            <a:off x="16819348" y="3072521"/>
            <a:ext cx="0" cy="6416574"/>
          </a:xfrm>
          <a:prstGeom prst="line">
            <a:avLst/>
          </a:prstGeom>
          <a:ln w="38100" cap="flat">
            <a:solidFill>
              <a:srgbClr val="000000"/>
            </a:solidFill>
            <a:prstDash val="solid"/>
            <a:headEnd type="none" w="sm" len="sm"/>
            <a:tailEnd type="none" w="sm" len="sm"/>
          </a:ln>
        </p:spPr>
        <p:txBody>
          <a:bodyPr/>
          <a:lstStyle/>
          <a:p>
            <a:endParaRPr lang="en-US"/>
          </a:p>
        </p:txBody>
      </p:sp>
      <p:sp>
        <p:nvSpPr>
          <p:cNvPr id="10" name="TextBox 10"/>
          <p:cNvSpPr txBox="1"/>
          <p:nvPr/>
        </p:nvSpPr>
        <p:spPr>
          <a:xfrm>
            <a:off x="1176577" y="3420944"/>
            <a:ext cx="15329586" cy="5372604"/>
          </a:xfrm>
          <a:prstGeom prst="rect">
            <a:avLst/>
          </a:prstGeom>
        </p:spPr>
        <p:txBody>
          <a:bodyPr lIns="0" tIns="0" rIns="0" bIns="0" rtlCol="0" anchor="t">
            <a:spAutoFit/>
          </a:bodyPr>
          <a:lstStyle/>
          <a:p>
            <a:pPr algn="ctr">
              <a:lnSpc>
                <a:spcPts val="3794"/>
              </a:lnSpc>
            </a:pPr>
            <a:endParaRPr/>
          </a:p>
          <a:p>
            <a:pPr algn="l">
              <a:lnSpc>
                <a:spcPts val="5599"/>
              </a:lnSpc>
            </a:pPr>
            <a:r>
              <a:rPr lang="en-US" sz="3999">
                <a:solidFill>
                  <a:srgbClr val="01070A"/>
                </a:solidFill>
                <a:latin typeface="Times New Roman"/>
                <a:ea typeface="Times New Roman"/>
                <a:cs typeface="Times New Roman"/>
                <a:sym typeface="Times New Roman"/>
              </a:rPr>
              <a:t>- Hồn ma tên tướng giặc: Tố cáo Tử Văn với Diêm Vương</a:t>
            </a:r>
          </a:p>
          <a:p>
            <a:pPr algn="l">
              <a:lnSpc>
                <a:spcPts val="5599"/>
              </a:lnSpc>
            </a:pPr>
            <a:r>
              <a:rPr lang="en-US" sz="3999">
                <a:solidFill>
                  <a:srgbClr val="01070A"/>
                </a:solidFill>
                <a:latin typeface="Times New Roman"/>
                <a:ea typeface="Times New Roman"/>
                <a:cs typeface="Times New Roman"/>
                <a:sym typeface="Times New Roman"/>
              </a:rPr>
              <a:t>- Diêm Vương: Nghe lời tố cáo của tên tướng giặc mà trách măng Tử Văn</a:t>
            </a:r>
          </a:p>
          <a:p>
            <a:pPr algn="l">
              <a:lnSpc>
                <a:spcPts val="5599"/>
              </a:lnSpc>
            </a:pPr>
            <a:r>
              <a:rPr lang="en-US" sz="3999">
                <a:solidFill>
                  <a:srgbClr val="01070A"/>
                </a:solidFill>
                <a:latin typeface="Times New Roman"/>
                <a:ea typeface="Times New Roman"/>
                <a:cs typeface="Times New Roman"/>
                <a:sym typeface="Times New Roman"/>
              </a:rPr>
              <a:t>- Ngô Tử Văn: Tỏ thái độ cứng cỏi trước Diêm Vương đầy uy quyền, đấu tranh vạch mặt tên tướng giặc gian tà.</a:t>
            </a:r>
          </a:p>
          <a:p>
            <a:pPr algn="l">
              <a:lnSpc>
                <a:spcPts val="5599"/>
              </a:lnSpc>
            </a:pPr>
            <a:r>
              <a:rPr lang="en-US" sz="3999" b="1" i="1">
                <a:solidFill>
                  <a:srgbClr val="1E3F48"/>
                </a:solidFill>
                <a:latin typeface="Times New Roman Bold Italics"/>
                <a:ea typeface="Times New Roman Bold Italics"/>
                <a:cs typeface="Times New Roman Bold Italics"/>
                <a:sym typeface="Times New Roman Bold Italics"/>
              </a:rPr>
              <a:t>⇒ Ngô Tử Văn không hề nhụt chí, run rẩy hay khiếp sợ trước cảnh địa ngục, ma quỷ xung quanh mình. Chàng quyết đấu tranh cho lẽ phải, cho công lí. Điều đó rất đáng trân trọng ở con người này.</a:t>
            </a:r>
          </a:p>
        </p:txBody>
      </p:sp>
      <p:grpSp>
        <p:nvGrpSpPr>
          <p:cNvPr id="11" name="Group 11"/>
          <p:cNvGrpSpPr/>
          <p:nvPr/>
        </p:nvGrpSpPr>
        <p:grpSpPr>
          <a:xfrm>
            <a:off x="1465281" y="1728457"/>
            <a:ext cx="7678719" cy="1422382"/>
            <a:chOff x="0" y="0"/>
            <a:chExt cx="1858481" cy="344259"/>
          </a:xfrm>
        </p:grpSpPr>
        <p:sp>
          <p:nvSpPr>
            <p:cNvPr id="12" name="Freeform 12"/>
            <p:cNvSpPr/>
            <p:nvPr/>
          </p:nvSpPr>
          <p:spPr>
            <a:xfrm>
              <a:off x="0" y="0"/>
              <a:ext cx="1858481" cy="344259"/>
            </a:xfrm>
            <a:custGeom>
              <a:avLst/>
              <a:gdLst/>
              <a:ahLst/>
              <a:cxnLst/>
              <a:rect l="l" t="t" r="r" b="b"/>
              <a:pathLst>
                <a:path w="1858481" h="344259">
                  <a:moveTo>
                    <a:pt x="8066" y="0"/>
                  </a:moveTo>
                  <a:lnTo>
                    <a:pt x="1850415" y="0"/>
                  </a:lnTo>
                  <a:cubicBezTo>
                    <a:pt x="1854869" y="0"/>
                    <a:pt x="1858481" y="3611"/>
                    <a:pt x="1858481" y="8066"/>
                  </a:cubicBezTo>
                  <a:lnTo>
                    <a:pt x="1858481" y="336193"/>
                  </a:lnTo>
                  <a:cubicBezTo>
                    <a:pt x="1858481" y="338332"/>
                    <a:pt x="1857631" y="340384"/>
                    <a:pt x="1856118" y="341897"/>
                  </a:cubicBezTo>
                  <a:cubicBezTo>
                    <a:pt x="1854605" y="343409"/>
                    <a:pt x="1852554" y="344259"/>
                    <a:pt x="1850415" y="344259"/>
                  </a:cubicBezTo>
                  <a:lnTo>
                    <a:pt x="8066" y="344259"/>
                  </a:lnTo>
                  <a:cubicBezTo>
                    <a:pt x="5927" y="344259"/>
                    <a:pt x="3875" y="343409"/>
                    <a:pt x="2362" y="341897"/>
                  </a:cubicBezTo>
                  <a:cubicBezTo>
                    <a:pt x="850" y="340384"/>
                    <a:pt x="0" y="338332"/>
                    <a:pt x="0" y="336193"/>
                  </a:cubicBezTo>
                  <a:lnTo>
                    <a:pt x="0" y="8066"/>
                  </a:lnTo>
                  <a:cubicBezTo>
                    <a:pt x="0" y="5927"/>
                    <a:pt x="850" y="3875"/>
                    <a:pt x="2362" y="2362"/>
                  </a:cubicBezTo>
                  <a:cubicBezTo>
                    <a:pt x="3875" y="850"/>
                    <a:pt x="5927" y="0"/>
                    <a:pt x="8066" y="0"/>
                  </a:cubicBezTo>
                  <a:close/>
                </a:path>
              </a:pathLst>
            </a:custGeom>
            <a:solidFill>
              <a:srgbClr val="736F6E"/>
            </a:solidFill>
            <a:ln cap="sq">
              <a:noFill/>
              <a:prstDash val="solid"/>
              <a:miter/>
            </a:ln>
          </p:spPr>
          <p:txBody>
            <a:bodyPr/>
            <a:lstStyle/>
            <a:p>
              <a:endParaRPr lang="en-US"/>
            </a:p>
          </p:txBody>
        </p:sp>
        <p:sp>
          <p:nvSpPr>
            <p:cNvPr id="13" name="TextBox 13"/>
            <p:cNvSpPr txBox="1"/>
            <p:nvPr/>
          </p:nvSpPr>
          <p:spPr>
            <a:xfrm>
              <a:off x="0" y="-95250"/>
              <a:ext cx="1858481" cy="439509"/>
            </a:xfrm>
            <a:prstGeom prst="rect">
              <a:avLst/>
            </a:prstGeom>
          </p:spPr>
          <p:txBody>
            <a:bodyPr lIns="50800" tIns="50800" rIns="50800" bIns="50800" rtlCol="0" anchor="ctr"/>
            <a:lstStyle/>
            <a:p>
              <a:pPr algn="ctr">
                <a:lnSpc>
                  <a:spcPts val="5599"/>
                </a:lnSpc>
              </a:pPr>
              <a:r>
                <a:rPr lang="en-US" sz="3999">
                  <a:solidFill>
                    <a:srgbClr val="FFFFFF"/>
                  </a:solidFill>
                  <a:latin typeface="Times New Roman"/>
                  <a:ea typeface="Times New Roman"/>
                  <a:cs typeface="Times New Roman"/>
                  <a:sym typeface="Times New Roman"/>
                </a:rPr>
                <a:t> a. Ngô Tử Văn và những thử thách.</a:t>
              </a:r>
            </a:p>
          </p:txBody>
        </p:sp>
      </p:gr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568806" y="398419"/>
            <a:ext cx="16690494" cy="9267000"/>
            <a:chOff x="0" y="0"/>
            <a:chExt cx="5117093" cy="2841145"/>
          </a:xfrm>
        </p:grpSpPr>
        <p:sp>
          <p:nvSpPr>
            <p:cNvPr id="4" name="Freeform 4"/>
            <p:cNvSpPr/>
            <p:nvPr/>
          </p:nvSpPr>
          <p:spPr>
            <a:xfrm>
              <a:off x="0" y="0"/>
              <a:ext cx="5117093" cy="2841145"/>
            </a:xfrm>
            <a:custGeom>
              <a:avLst/>
              <a:gdLst/>
              <a:ahLst/>
              <a:cxnLst/>
              <a:rect l="l" t="t" r="r" b="b"/>
              <a:pathLst>
                <a:path w="5117093" h="2841145">
                  <a:moveTo>
                    <a:pt x="5102" y="0"/>
                  </a:moveTo>
                  <a:lnTo>
                    <a:pt x="5111991" y="0"/>
                  </a:lnTo>
                  <a:cubicBezTo>
                    <a:pt x="5113344" y="0"/>
                    <a:pt x="5114642" y="538"/>
                    <a:pt x="5115599" y="1494"/>
                  </a:cubicBezTo>
                  <a:cubicBezTo>
                    <a:pt x="5116556" y="2451"/>
                    <a:pt x="5117093" y="3749"/>
                    <a:pt x="5117093" y="5102"/>
                  </a:cubicBezTo>
                  <a:lnTo>
                    <a:pt x="5117093" y="2836042"/>
                  </a:lnTo>
                  <a:cubicBezTo>
                    <a:pt x="5117093" y="2837395"/>
                    <a:pt x="5116556" y="2838693"/>
                    <a:pt x="5115599" y="2839650"/>
                  </a:cubicBezTo>
                  <a:cubicBezTo>
                    <a:pt x="5114642" y="2840607"/>
                    <a:pt x="5113344" y="2841145"/>
                    <a:pt x="5111991" y="2841145"/>
                  </a:cubicBezTo>
                  <a:lnTo>
                    <a:pt x="5102" y="2841145"/>
                  </a:lnTo>
                  <a:cubicBezTo>
                    <a:pt x="3749" y="2841145"/>
                    <a:pt x="2451" y="2840607"/>
                    <a:pt x="1494" y="2839650"/>
                  </a:cubicBezTo>
                  <a:cubicBezTo>
                    <a:pt x="538" y="2838693"/>
                    <a:pt x="0" y="2837395"/>
                    <a:pt x="0" y="2836042"/>
                  </a:cubicBezTo>
                  <a:lnTo>
                    <a:pt x="0" y="5102"/>
                  </a:lnTo>
                  <a:cubicBezTo>
                    <a:pt x="0" y="3749"/>
                    <a:pt x="538" y="2451"/>
                    <a:pt x="1494" y="1494"/>
                  </a:cubicBezTo>
                  <a:cubicBezTo>
                    <a:pt x="2451" y="538"/>
                    <a:pt x="3749" y="0"/>
                    <a:pt x="5102" y="0"/>
                  </a:cubicBezTo>
                  <a:close/>
                </a:path>
              </a:pathLst>
            </a:custGeom>
            <a:solidFill>
              <a:srgbClr val="FFFFFF"/>
            </a:solidFill>
            <a:ln w="19050" cap="sq">
              <a:solidFill>
                <a:srgbClr val="000000"/>
              </a:solidFill>
              <a:prstDash val="solid"/>
              <a:miter/>
            </a:ln>
          </p:spPr>
          <p:txBody>
            <a:bodyPr/>
            <a:lstStyle/>
            <a:p>
              <a:endParaRPr lang="en-US"/>
            </a:p>
          </p:txBody>
        </p:sp>
        <p:sp>
          <p:nvSpPr>
            <p:cNvPr id="5" name="TextBox 5"/>
            <p:cNvSpPr txBox="1"/>
            <p:nvPr/>
          </p:nvSpPr>
          <p:spPr>
            <a:xfrm>
              <a:off x="0" y="-47625"/>
              <a:ext cx="5117093" cy="2888770"/>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835834" y="8249274"/>
            <a:ext cx="3584090" cy="3192451"/>
          </a:xfrm>
          <a:custGeom>
            <a:avLst/>
            <a:gdLst/>
            <a:ahLst/>
            <a:cxnLst/>
            <a:rect l="l" t="t" r="r" b="b"/>
            <a:pathLst>
              <a:path w="3584090" h="3192451">
                <a:moveTo>
                  <a:pt x="0" y="0"/>
                </a:moveTo>
                <a:lnTo>
                  <a:pt x="3584089" y="0"/>
                </a:lnTo>
                <a:lnTo>
                  <a:pt x="3584089" y="3192451"/>
                </a:lnTo>
                <a:lnTo>
                  <a:pt x="0" y="31924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1437982">
            <a:off x="15831874" y="-698280"/>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TextBox 8"/>
          <p:cNvSpPr txBox="1"/>
          <p:nvPr/>
        </p:nvSpPr>
        <p:spPr>
          <a:xfrm>
            <a:off x="1176577" y="424369"/>
            <a:ext cx="14648281" cy="724308"/>
          </a:xfrm>
          <a:prstGeom prst="rect">
            <a:avLst/>
          </a:prstGeom>
        </p:spPr>
        <p:txBody>
          <a:bodyPr lIns="0" tIns="0" rIns="0" bIns="0" rtlCol="0" anchor="t">
            <a:spAutoFit/>
          </a:bodyPr>
          <a:lstStyle/>
          <a:p>
            <a:pPr marL="0" lvl="0" indent="0" algn="ctr">
              <a:lnSpc>
                <a:spcPts val="5752"/>
              </a:lnSpc>
              <a:spcBef>
                <a:spcPct val="0"/>
              </a:spcBef>
            </a:pPr>
            <a:r>
              <a:rPr lang="en-US" sz="4108" b="1">
                <a:solidFill>
                  <a:srgbClr val="01070A"/>
                </a:solidFill>
                <a:latin typeface="Times New Roman Bold"/>
                <a:ea typeface="Times New Roman Bold"/>
                <a:cs typeface="Times New Roman Bold"/>
                <a:sym typeface="Times New Roman Bold"/>
              </a:rPr>
              <a:t>2. Ngô Tử Văn bị bắt dẫn xuống Minh Ti và thắng kiện.</a:t>
            </a:r>
          </a:p>
        </p:txBody>
      </p:sp>
      <p:sp>
        <p:nvSpPr>
          <p:cNvPr id="9" name="AutoShape 9"/>
          <p:cNvSpPr/>
          <p:nvPr/>
        </p:nvSpPr>
        <p:spPr>
          <a:xfrm flipH="1">
            <a:off x="16819348" y="3072521"/>
            <a:ext cx="0" cy="6416574"/>
          </a:xfrm>
          <a:prstGeom prst="line">
            <a:avLst/>
          </a:prstGeom>
          <a:ln w="38100" cap="flat">
            <a:solidFill>
              <a:srgbClr val="000000"/>
            </a:solidFill>
            <a:prstDash val="solid"/>
            <a:headEnd type="none" w="sm" len="sm"/>
            <a:tailEnd type="none" w="sm" len="sm"/>
          </a:ln>
        </p:spPr>
        <p:txBody>
          <a:bodyPr/>
          <a:lstStyle/>
          <a:p>
            <a:endParaRPr lang="en-US"/>
          </a:p>
        </p:txBody>
      </p:sp>
      <p:sp>
        <p:nvSpPr>
          <p:cNvPr id="10" name="TextBox 10"/>
          <p:cNvSpPr txBox="1"/>
          <p:nvPr/>
        </p:nvSpPr>
        <p:spPr>
          <a:xfrm>
            <a:off x="1176577" y="3050878"/>
            <a:ext cx="15052089" cy="6104838"/>
          </a:xfrm>
          <a:prstGeom prst="rect">
            <a:avLst/>
          </a:prstGeom>
        </p:spPr>
        <p:txBody>
          <a:bodyPr lIns="0" tIns="0" rIns="0" bIns="0" rtlCol="0" anchor="t">
            <a:spAutoFit/>
          </a:bodyPr>
          <a:lstStyle/>
          <a:p>
            <a:pPr algn="ctr">
              <a:lnSpc>
                <a:spcPts val="3925"/>
              </a:lnSpc>
            </a:pPr>
            <a:endParaRPr/>
          </a:p>
          <a:p>
            <a:pPr algn="l">
              <a:lnSpc>
                <a:spcPts val="5599"/>
              </a:lnSpc>
            </a:pPr>
            <a:r>
              <a:rPr lang="en-US" sz="3999">
                <a:solidFill>
                  <a:srgbClr val="01070A"/>
                </a:solidFill>
                <a:latin typeface="Times New Roman"/>
                <a:ea typeface="Times New Roman"/>
                <a:cs typeface="Times New Roman"/>
                <a:sym typeface="Times New Roman"/>
              </a:rPr>
              <a:t>- Hồn ma tên tướng giặc: Tranh cải với Tử Văn, sau lại lo sợ, đạo đức giả: xin giảm án cho Tử Văn.</a:t>
            </a:r>
          </a:p>
          <a:p>
            <a:pPr algn="l">
              <a:lnSpc>
                <a:spcPts val="5599"/>
              </a:lnSpc>
            </a:pPr>
            <a:r>
              <a:rPr lang="en-US" sz="3999">
                <a:solidFill>
                  <a:srgbClr val="01070A"/>
                </a:solidFill>
                <a:latin typeface="Times New Roman"/>
                <a:ea typeface="Times New Roman"/>
                <a:cs typeface="Times New Roman"/>
                <a:sym typeface="Times New Roman"/>
              </a:rPr>
              <a:t>- Ngô Tử Văn: Xin đem tư giấy đến đền Tản Viên chứng thực.</a:t>
            </a:r>
          </a:p>
          <a:p>
            <a:pPr algn="l">
              <a:lnSpc>
                <a:spcPts val="5599"/>
              </a:lnSpc>
            </a:pPr>
            <a:r>
              <a:rPr lang="en-US" sz="3999">
                <a:solidFill>
                  <a:srgbClr val="01070A"/>
                </a:solidFill>
                <a:latin typeface="Times New Roman"/>
                <a:ea typeface="Times New Roman"/>
                <a:cs typeface="Times New Roman"/>
                <a:sym typeface="Times New Roman"/>
              </a:rPr>
              <a:t>- Diêm Vương: Nghi ngờ, cho người đến đền Tản Viên chứng thực → xử cho Tử Văn thắng kiện</a:t>
            </a:r>
          </a:p>
          <a:p>
            <a:pPr algn="l">
              <a:lnSpc>
                <a:spcPts val="5599"/>
              </a:lnSpc>
            </a:pPr>
            <a:r>
              <a:rPr lang="en-US" sz="3999" b="1" i="1">
                <a:solidFill>
                  <a:srgbClr val="1E3F48"/>
                </a:solidFill>
                <a:latin typeface="Times New Roman Bold Italics"/>
                <a:ea typeface="Times New Roman Bold Italics"/>
                <a:cs typeface="Times New Roman Bold Italics"/>
                <a:sym typeface="Times New Roman Bold Italics"/>
              </a:rPr>
              <a:t> ⇒ Tử Văn đã thắng kiện chứng tỏ cái thiện, cái chính nghĩa đã thắng cái gian tà, cái ác. Tên họ Thôi đã bị trừng trị đích đáng, dân gian được bình an, Thổ công được trả lại đền.</a:t>
            </a:r>
          </a:p>
        </p:txBody>
      </p:sp>
      <p:grpSp>
        <p:nvGrpSpPr>
          <p:cNvPr id="11" name="Group 11"/>
          <p:cNvGrpSpPr/>
          <p:nvPr/>
        </p:nvGrpSpPr>
        <p:grpSpPr>
          <a:xfrm>
            <a:off x="1748255" y="1418947"/>
            <a:ext cx="12408343" cy="1422382"/>
            <a:chOff x="0" y="0"/>
            <a:chExt cx="3003192" cy="344259"/>
          </a:xfrm>
        </p:grpSpPr>
        <p:sp>
          <p:nvSpPr>
            <p:cNvPr id="12" name="Freeform 12"/>
            <p:cNvSpPr/>
            <p:nvPr/>
          </p:nvSpPr>
          <p:spPr>
            <a:xfrm>
              <a:off x="0" y="0"/>
              <a:ext cx="3003192" cy="344259"/>
            </a:xfrm>
            <a:custGeom>
              <a:avLst/>
              <a:gdLst/>
              <a:ahLst/>
              <a:cxnLst/>
              <a:rect l="l" t="t" r="r" b="b"/>
              <a:pathLst>
                <a:path w="3003192" h="344259">
                  <a:moveTo>
                    <a:pt x="4991" y="0"/>
                  </a:moveTo>
                  <a:lnTo>
                    <a:pt x="2998200" y="0"/>
                  </a:lnTo>
                  <a:cubicBezTo>
                    <a:pt x="3000957" y="0"/>
                    <a:pt x="3003192" y="2235"/>
                    <a:pt x="3003192" y="4991"/>
                  </a:cubicBezTo>
                  <a:lnTo>
                    <a:pt x="3003192" y="339268"/>
                  </a:lnTo>
                  <a:cubicBezTo>
                    <a:pt x="3003192" y="342024"/>
                    <a:pt x="3000957" y="344259"/>
                    <a:pt x="2998200" y="344259"/>
                  </a:cubicBezTo>
                  <a:lnTo>
                    <a:pt x="4991" y="344259"/>
                  </a:lnTo>
                  <a:cubicBezTo>
                    <a:pt x="2235" y="344259"/>
                    <a:pt x="0" y="342024"/>
                    <a:pt x="0" y="339268"/>
                  </a:cubicBezTo>
                  <a:lnTo>
                    <a:pt x="0" y="4991"/>
                  </a:lnTo>
                  <a:cubicBezTo>
                    <a:pt x="0" y="2235"/>
                    <a:pt x="2235" y="0"/>
                    <a:pt x="4991" y="0"/>
                  </a:cubicBezTo>
                  <a:close/>
                </a:path>
              </a:pathLst>
            </a:custGeom>
            <a:solidFill>
              <a:srgbClr val="6B625E"/>
            </a:solidFill>
            <a:ln cap="sq">
              <a:noFill/>
              <a:prstDash val="solid"/>
              <a:miter/>
            </a:ln>
          </p:spPr>
          <p:txBody>
            <a:bodyPr/>
            <a:lstStyle/>
            <a:p>
              <a:endParaRPr lang="en-US"/>
            </a:p>
          </p:txBody>
        </p:sp>
        <p:sp>
          <p:nvSpPr>
            <p:cNvPr id="13" name="TextBox 13"/>
            <p:cNvSpPr txBox="1"/>
            <p:nvPr/>
          </p:nvSpPr>
          <p:spPr>
            <a:xfrm>
              <a:off x="0" y="-95250"/>
              <a:ext cx="3003192" cy="439509"/>
            </a:xfrm>
            <a:prstGeom prst="rect">
              <a:avLst/>
            </a:prstGeom>
          </p:spPr>
          <p:txBody>
            <a:bodyPr lIns="50800" tIns="50800" rIns="50800" bIns="50800" rtlCol="0" anchor="ctr"/>
            <a:lstStyle/>
            <a:p>
              <a:pPr algn="l">
                <a:lnSpc>
                  <a:spcPts val="5599"/>
                </a:lnSpc>
              </a:pPr>
              <a:r>
                <a:rPr lang="en-US" sz="3999">
                  <a:solidFill>
                    <a:srgbClr val="FFFFFF"/>
                  </a:solidFill>
                  <a:latin typeface="Times New Roman"/>
                  <a:ea typeface="Times New Roman"/>
                  <a:cs typeface="Times New Roman"/>
                  <a:sym typeface="Times New Roman"/>
                </a:rPr>
                <a:t> b. Ngô tử Văn vạch trần tội ác tên giặc và thắng trận.</a:t>
              </a:r>
            </a:p>
          </p:txBody>
        </p:sp>
      </p:gr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0"/>
              </a:srgbClr>
            </a:solidFill>
            <a:ln w="657225" cap="sq">
              <a:solidFill>
                <a:srgbClr val="1E3F48"/>
              </a:solidFill>
              <a:prstDash val="solid"/>
              <a:miter/>
            </a:ln>
          </p:spPr>
          <p:txBody>
            <a:bodyPr/>
            <a:lstStyle/>
            <a:p>
              <a:endParaRPr lang="en-US"/>
            </a:p>
          </p:txBody>
        </p:sp>
        <p:sp>
          <p:nvSpPr>
            <p:cNvPr id="5" name="TextBox 5"/>
            <p:cNvSpPr txBox="1"/>
            <p:nvPr/>
          </p:nvSpPr>
          <p:spPr>
            <a:xfrm>
              <a:off x="0" y="-47625"/>
              <a:ext cx="4816593" cy="2756958"/>
            </a:xfrm>
            <a:prstGeom prst="rect">
              <a:avLst/>
            </a:prstGeom>
          </p:spPr>
          <p:txBody>
            <a:bodyPr lIns="50800" tIns="50800" rIns="50800" bIns="50800" rtlCol="0" anchor="ctr"/>
            <a:lstStyle/>
            <a:p>
              <a:pPr marL="0" lvl="0" indent="0" algn="ctr">
                <a:lnSpc>
                  <a:spcPts val="3210"/>
                </a:lnSpc>
                <a:spcBef>
                  <a:spcPct val="0"/>
                </a:spcBef>
              </a:pPr>
              <a:endParaRPr/>
            </a:p>
          </p:txBody>
        </p:sp>
      </p:grpSp>
      <p:sp>
        <p:nvSpPr>
          <p:cNvPr id="6" name="TextBox 6"/>
          <p:cNvSpPr txBox="1"/>
          <p:nvPr/>
        </p:nvSpPr>
        <p:spPr>
          <a:xfrm>
            <a:off x="1393857" y="885825"/>
            <a:ext cx="15865443" cy="974725"/>
          </a:xfrm>
          <a:prstGeom prst="rect">
            <a:avLst/>
          </a:prstGeom>
        </p:spPr>
        <p:txBody>
          <a:bodyPr lIns="0" tIns="0" rIns="0" bIns="0" rtlCol="0" anchor="t">
            <a:spAutoFit/>
          </a:bodyPr>
          <a:lstStyle/>
          <a:p>
            <a:pPr marL="0" lvl="0" indent="0" algn="ctr">
              <a:lnSpc>
                <a:spcPts val="7699"/>
              </a:lnSpc>
              <a:spcBef>
                <a:spcPct val="0"/>
              </a:spcBef>
            </a:pPr>
            <a:r>
              <a:rPr lang="en-US" sz="5499" b="1">
                <a:solidFill>
                  <a:srgbClr val="01070A"/>
                </a:solidFill>
                <a:latin typeface="Times New Roman Bold"/>
                <a:ea typeface="Times New Roman Bold"/>
                <a:cs typeface="Times New Roman Bold"/>
                <a:sym typeface="Times New Roman Bold"/>
              </a:rPr>
              <a:t>3. Ngô Tử Văn nhận chức phán sự ở đền Tản Viên.</a:t>
            </a:r>
          </a:p>
        </p:txBody>
      </p:sp>
      <p:sp>
        <p:nvSpPr>
          <p:cNvPr id="7" name="TextBox 7"/>
          <p:cNvSpPr txBox="1"/>
          <p:nvPr/>
        </p:nvSpPr>
        <p:spPr>
          <a:xfrm>
            <a:off x="1028700" y="2648605"/>
            <a:ext cx="16190047" cy="698500"/>
          </a:xfrm>
          <a:prstGeom prst="rect">
            <a:avLst/>
          </a:prstGeom>
        </p:spPr>
        <p:txBody>
          <a:bodyPr lIns="0" tIns="0" rIns="0" bIns="0" rtlCol="0" anchor="t">
            <a:spAutoFit/>
          </a:bodyPr>
          <a:lstStyle/>
          <a:p>
            <a:pPr algn="ctr">
              <a:lnSpc>
                <a:spcPts val="5599"/>
              </a:lnSpc>
            </a:pPr>
            <a:r>
              <a:rPr lang="en-US" sz="3999">
                <a:solidFill>
                  <a:srgbClr val="01070A"/>
                </a:solidFill>
                <a:latin typeface="Times New Roman"/>
                <a:ea typeface="Times New Roman"/>
                <a:cs typeface="Times New Roman"/>
                <a:sym typeface="Times New Roman"/>
              </a:rPr>
              <a:t>- Là phần thưởng cho sự cương trực, thẳng thắn, trung nghĩa của Ngô Tử Văn.</a:t>
            </a:r>
          </a:p>
        </p:txBody>
      </p:sp>
      <p:sp>
        <p:nvSpPr>
          <p:cNvPr id="8" name="TextBox 8"/>
          <p:cNvSpPr txBox="1"/>
          <p:nvPr/>
        </p:nvSpPr>
        <p:spPr>
          <a:xfrm>
            <a:off x="770807" y="3859000"/>
            <a:ext cx="7659514" cy="698500"/>
          </a:xfrm>
          <a:prstGeom prst="rect">
            <a:avLst/>
          </a:prstGeom>
        </p:spPr>
        <p:txBody>
          <a:bodyPr lIns="0" tIns="0" rIns="0" bIns="0" rtlCol="0" anchor="t">
            <a:spAutoFit/>
          </a:bodyPr>
          <a:lstStyle/>
          <a:p>
            <a:pPr algn="ctr">
              <a:lnSpc>
                <a:spcPts val="5599"/>
              </a:lnSpc>
            </a:pPr>
            <a:r>
              <a:rPr lang="en-US" sz="3999">
                <a:solidFill>
                  <a:srgbClr val="01070A"/>
                </a:solidFill>
                <a:latin typeface="Times New Roman"/>
                <a:ea typeface="Times New Roman"/>
                <a:cs typeface="Times New Roman"/>
                <a:sym typeface="Times New Roman"/>
              </a:rPr>
              <a:t>- Diệt trừ tận gốc cái ác, cái xấu.</a:t>
            </a:r>
          </a:p>
        </p:txBody>
      </p:sp>
      <p:sp>
        <p:nvSpPr>
          <p:cNvPr id="9" name="TextBox 9"/>
          <p:cNvSpPr txBox="1"/>
          <p:nvPr/>
        </p:nvSpPr>
        <p:spPr>
          <a:xfrm>
            <a:off x="1028700" y="5071850"/>
            <a:ext cx="16230600" cy="698500"/>
          </a:xfrm>
          <a:prstGeom prst="rect">
            <a:avLst/>
          </a:prstGeom>
        </p:spPr>
        <p:txBody>
          <a:bodyPr lIns="0" tIns="0" rIns="0" bIns="0" rtlCol="0" anchor="t">
            <a:spAutoFit/>
          </a:bodyPr>
          <a:lstStyle/>
          <a:p>
            <a:pPr algn="ctr">
              <a:lnSpc>
                <a:spcPts val="5599"/>
              </a:lnSpc>
            </a:pPr>
            <a:r>
              <a:rPr lang="en-US" sz="3999">
                <a:solidFill>
                  <a:srgbClr val="01070A"/>
                </a:solidFill>
                <a:latin typeface="Times New Roman"/>
                <a:ea typeface="Times New Roman"/>
                <a:cs typeface="Times New Roman"/>
                <a:sym typeface="Times New Roman"/>
              </a:rPr>
              <a:t>- Gửi gắm ước mơ của nhân dân về công lí xã hội, về một vị quan cương trực.</a:t>
            </a:r>
          </a:p>
        </p:txBody>
      </p:sp>
      <p:sp>
        <p:nvSpPr>
          <p:cNvPr id="10" name="TextBox 10"/>
          <p:cNvSpPr txBox="1"/>
          <p:nvPr/>
        </p:nvSpPr>
        <p:spPr>
          <a:xfrm>
            <a:off x="1028700" y="6284700"/>
            <a:ext cx="15251955" cy="1403350"/>
          </a:xfrm>
          <a:prstGeom prst="rect">
            <a:avLst/>
          </a:prstGeom>
        </p:spPr>
        <p:txBody>
          <a:bodyPr lIns="0" tIns="0" rIns="0" bIns="0" rtlCol="0" anchor="t">
            <a:spAutoFit/>
          </a:bodyPr>
          <a:lstStyle/>
          <a:p>
            <a:pPr algn="ctr">
              <a:lnSpc>
                <a:spcPts val="5599"/>
              </a:lnSpc>
            </a:pPr>
            <a:r>
              <a:rPr lang="en-US" sz="3999">
                <a:solidFill>
                  <a:srgbClr val="01070A"/>
                </a:solidFill>
                <a:latin typeface="Times New Roman"/>
                <a:ea typeface="Times New Roman"/>
                <a:cs typeface="Times New Roman"/>
                <a:sym typeface="Times New Roman"/>
              </a:rPr>
              <a:t>- Cuộc gặp gỡ của Tử Văn với người quen cũ: thể hiện niềm tin của nhân dân vào vị quan phán sự thanh liêm, giúp đỡ nhân dân.</a:t>
            </a:r>
          </a:p>
        </p:txBody>
      </p:sp>
      <p:sp>
        <p:nvSpPr>
          <p:cNvPr id="11" name="Freeform 11"/>
          <p:cNvSpPr/>
          <p:nvPr/>
        </p:nvSpPr>
        <p:spPr>
          <a:xfrm>
            <a:off x="-1796761" y="7855520"/>
            <a:ext cx="4653210" cy="3244906"/>
          </a:xfrm>
          <a:custGeom>
            <a:avLst/>
            <a:gdLst/>
            <a:ahLst/>
            <a:cxnLst/>
            <a:rect l="l" t="t" r="r" b="b"/>
            <a:pathLst>
              <a:path w="4653210" h="3244906">
                <a:moveTo>
                  <a:pt x="0" y="0"/>
                </a:moveTo>
                <a:lnTo>
                  <a:pt x="4653210" y="0"/>
                </a:lnTo>
                <a:lnTo>
                  <a:pt x="4653210" y="3244906"/>
                </a:lnTo>
                <a:lnTo>
                  <a:pt x="0" y="324490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12"/>
          <p:cNvSpPr/>
          <p:nvPr/>
        </p:nvSpPr>
        <p:spPr>
          <a:xfrm>
            <a:off x="16024122" y="7855520"/>
            <a:ext cx="4653210" cy="3244906"/>
          </a:xfrm>
          <a:custGeom>
            <a:avLst/>
            <a:gdLst/>
            <a:ahLst/>
            <a:cxnLst/>
            <a:rect l="l" t="t" r="r" b="b"/>
            <a:pathLst>
              <a:path w="4653210" h="3244906">
                <a:moveTo>
                  <a:pt x="0" y="0"/>
                </a:moveTo>
                <a:lnTo>
                  <a:pt x="4653209" y="0"/>
                </a:lnTo>
                <a:lnTo>
                  <a:pt x="4653209" y="3244906"/>
                </a:lnTo>
                <a:lnTo>
                  <a:pt x="0" y="324490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rot="93123">
            <a:off x="2244226" y="1467293"/>
            <a:ext cx="13118097" cy="8000329"/>
            <a:chOff x="0" y="0"/>
            <a:chExt cx="4021842" cy="2452799"/>
          </a:xfrm>
        </p:grpSpPr>
        <p:sp>
          <p:nvSpPr>
            <p:cNvPr id="4" name="Freeform 4"/>
            <p:cNvSpPr/>
            <p:nvPr/>
          </p:nvSpPr>
          <p:spPr>
            <a:xfrm>
              <a:off x="0" y="0"/>
              <a:ext cx="4021842" cy="2452800"/>
            </a:xfrm>
            <a:custGeom>
              <a:avLst/>
              <a:gdLst/>
              <a:ahLst/>
              <a:cxnLst/>
              <a:rect l="l" t="t" r="r" b="b"/>
              <a:pathLst>
                <a:path w="4021842" h="2452800">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cap="rnd">
              <a:noFill/>
              <a:prstDash val="solid"/>
              <a:round/>
            </a:ln>
          </p:spPr>
          <p:txBody>
            <a:bodyPr/>
            <a:lstStyle/>
            <a:p>
              <a:endParaRPr lang="en-US"/>
            </a:p>
          </p:txBody>
        </p:sp>
        <p:sp>
          <p:nvSpPr>
            <p:cNvPr id="5" name="TextBox 5"/>
            <p:cNvSpPr txBox="1"/>
            <p:nvPr/>
          </p:nvSpPr>
          <p:spPr>
            <a:xfrm>
              <a:off x="0" y="-47625"/>
              <a:ext cx="4021842" cy="250042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6" name="Group 6"/>
          <p:cNvGrpSpPr/>
          <p:nvPr/>
        </p:nvGrpSpPr>
        <p:grpSpPr>
          <a:xfrm>
            <a:off x="4054365" y="865476"/>
            <a:ext cx="12705720" cy="8334250"/>
            <a:chOff x="0" y="0"/>
            <a:chExt cx="3895412" cy="2555175"/>
          </a:xfrm>
        </p:grpSpPr>
        <p:sp>
          <p:nvSpPr>
            <p:cNvPr id="7" name="Freeform 7"/>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cap="sq">
              <a:solidFill>
                <a:srgbClr val="000000"/>
              </a:solidFill>
              <a:prstDash val="solid"/>
              <a:miter/>
            </a:ln>
          </p:spPr>
          <p:txBody>
            <a:bodyPr/>
            <a:lstStyle/>
            <a:p>
              <a:endParaRPr lang="en-US"/>
            </a:p>
          </p:txBody>
        </p:sp>
        <p:sp>
          <p:nvSpPr>
            <p:cNvPr id="8" name="TextBox 8"/>
            <p:cNvSpPr txBox="1"/>
            <p:nvPr/>
          </p:nvSpPr>
          <p:spPr>
            <a:xfrm>
              <a:off x="0" y="-47625"/>
              <a:ext cx="3895412" cy="2602800"/>
            </a:xfrm>
            <a:prstGeom prst="rect">
              <a:avLst/>
            </a:prstGeom>
          </p:spPr>
          <p:txBody>
            <a:bodyPr lIns="50800" tIns="50800" rIns="50800" bIns="50800" rtlCol="0" anchor="ctr"/>
            <a:lstStyle/>
            <a:p>
              <a:pPr algn="ctr">
                <a:lnSpc>
                  <a:spcPts val="3210"/>
                </a:lnSpc>
              </a:pPr>
              <a:endParaRPr/>
            </a:p>
          </p:txBody>
        </p:sp>
      </p:grpSp>
      <p:grpSp>
        <p:nvGrpSpPr>
          <p:cNvPr id="9" name="Group 9"/>
          <p:cNvGrpSpPr/>
          <p:nvPr/>
        </p:nvGrpSpPr>
        <p:grpSpPr>
          <a:xfrm>
            <a:off x="2588309" y="4817528"/>
            <a:ext cx="1066105" cy="106610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txBody>
            <a:bodyPr/>
            <a:lstStyle/>
            <a:p>
              <a:endParaRPr lang="en-US"/>
            </a:p>
          </p:txBody>
        </p:sp>
        <p:sp>
          <p:nvSpPr>
            <p:cNvPr id="11" name="TextBox 11"/>
            <p:cNvSpPr txBox="1"/>
            <p:nvPr/>
          </p:nvSpPr>
          <p:spPr>
            <a:xfrm>
              <a:off x="76200" y="9525"/>
              <a:ext cx="660400" cy="727075"/>
            </a:xfrm>
            <a:prstGeom prst="rect">
              <a:avLst/>
            </a:prstGeom>
          </p:spPr>
          <p:txBody>
            <a:bodyPr lIns="50800" tIns="50800" rIns="50800" bIns="50800" rtlCol="0" anchor="ctr"/>
            <a:lstStyle/>
            <a:p>
              <a:pPr marL="0" lvl="1" indent="0" algn="ctr">
                <a:lnSpc>
                  <a:spcPts val="5141"/>
                </a:lnSpc>
                <a:spcBef>
                  <a:spcPct val="0"/>
                </a:spcBef>
              </a:pPr>
              <a:endParaRPr/>
            </a:p>
          </p:txBody>
        </p:sp>
      </p:grpSp>
      <p:sp>
        <p:nvSpPr>
          <p:cNvPr id="12" name="Freeform 12"/>
          <p:cNvSpPr/>
          <p:nvPr/>
        </p:nvSpPr>
        <p:spPr>
          <a:xfrm>
            <a:off x="2778092" y="5058489"/>
            <a:ext cx="686539" cy="584182"/>
          </a:xfrm>
          <a:custGeom>
            <a:avLst/>
            <a:gdLst/>
            <a:ahLst/>
            <a:cxnLst/>
            <a:rect l="l" t="t" r="r" b="b"/>
            <a:pathLst>
              <a:path w="686539" h="584182">
                <a:moveTo>
                  <a:pt x="0" y="0"/>
                </a:moveTo>
                <a:lnTo>
                  <a:pt x="686539" y="0"/>
                </a:lnTo>
                <a:lnTo>
                  <a:pt x="686539" y="584182"/>
                </a:lnTo>
                <a:lnTo>
                  <a:pt x="0" y="5841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13" name="Group 13"/>
          <p:cNvGrpSpPr/>
          <p:nvPr/>
        </p:nvGrpSpPr>
        <p:grpSpPr>
          <a:xfrm>
            <a:off x="2644991" y="2573159"/>
            <a:ext cx="1066105" cy="106610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txBody>
            <a:bodyPr/>
            <a:lstStyle/>
            <a:p>
              <a:endParaRPr lang="en-US"/>
            </a:p>
          </p:txBody>
        </p:sp>
        <p:sp>
          <p:nvSpPr>
            <p:cNvPr id="15" name="TextBox 15"/>
            <p:cNvSpPr txBox="1"/>
            <p:nvPr/>
          </p:nvSpPr>
          <p:spPr>
            <a:xfrm>
              <a:off x="76200" y="9525"/>
              <a:ext cx="660400" cy="727075"/>
            </a:xfrm>
            <a:prstGeom prst="rect">
              <a:avLst/>
            </a:prstGeom>
          </p:spPr>
          <p:txBody>
            <a:bodyPr lIns="50800" tIns="50800" rIns="50800" bIns="50800" rtlCol="0" anchor="ctr"/>
            <a:lstStyle/>
            <a:p>
              <a:pPr marL="0" lvl="1" indent="0" algn="ctr">
                <a:lnSpc>
                  <a:spcPts val="5141"/>
                </a:lnSpc>
                <a:spcBef>
                  <a:spcPct val="0"/>
                </a:spcBef>
              </a:pPr>
              <a:endParaRPr/>
            </a:p>
          </p:txBody>
        </p:sp>
      </p:grpSp>
      <p:sp>
        <p:nvSpPr>
          <p:cNvPr id="16" name="Freeform 16"/>
          <p:cNvSpPr/>
          <p:nvPr/>
        </p:nvSpPr>
        <p:spPr>
          <a:xfrm>
            <a:off x="2845048" y="2852970"/>
            <a:ext cx="674495" cy="506485"/>
          </a:xfrm>
          <a:custGeom>
            <a:avLst/>
            <a:gdLst/>
            <a:ahLst/>
            <a:cxnLst/>
            <a:rect l="l" t="t" r="r" b="b"/>
            <a:pathLst>
              <a:path w="674495" h="506485">
                <a:moveTo>
                  <a:pt x="0" y="0"/>
                </a:moveTo>
                <a:lnTo>
                  <a:pt x="674495" y="0"/>
                </a:lnTo>
                <a:lnTo>
                  <a:pt x="674495" y="506484"/>
                </a:lnTo>
                <a:lnTo>
                  <a:pt x="0" y="50648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7" name="Freeform 17"/>
          <p:cNvSpPr/>
          <p:nvPr/>
        </p:nvSpPr>
        <p:spPr>
          <a:xfrm>
            <a:off x="4592187" y="2195106"/>
            <a:ext cx="1367954" cy="378053"/>
          </a:xfrm>
          <a:custGeom>
            <a:avLst/>
            <a:gdLst/>
            <a:ahLst/>
            <a:cxnLst/>
            <a:rect l="l" t="t" r="r" b="b"/>
            <a:pathLst>
              <a:path w="1367954" h="378053">
                <a:moveTo>
                  <a:pt x="0" y="0"/>
                </a:moveTo>
                <a:lnTo>
                  <a:pt x="1367954" y="0"/>
                </a:lnTo>
                <a:lnTo>
                  <a:pt x="1367954" y="378053"/>
                </a:lnTo>
                <a:lnTo>
                  <a:pt x="0" y="3780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8" name="Freeform 18"/>
          <p:cNvSpPr/>
          <p:nvPr/>
        </p:nvSpPr>
        <p:spPr>
          <a:xfrm rot="-117286">
            <a:off x="15265096" y="6249721"/>
            <a:ext cx="2989978" cy="3521387"/>
          </a:xfrm>
          <a:custGeom>
            <a:avLst/>
            <a:gdLst/>
            <a:ahLst/>
            <a:cxnLst/>
            <a:rect l="l" t="t" r="r" b="b"/>
            <a:pathLst>
              <a:path w="2989978" h="3521387">
                <a:moveTo>
                  <a:pt x="0" y="0"/>
                </a:moveTo>
                <a:lnTo>
                  <a:pt x="2989978" y="0"/>
                </a:lnTo>
                <a:lnTo>
                  <a:pt x="2989978" y="3521387"/>
                </a:lnTo>
                <a:lnTo>
                  <a:pt x="0" y="35213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9" name="Freeform 19"/>
          <p:cNvSpPr/>
          <p:nvPr/>
        </p:nvSpPr>
        <p:spPr>
          <a:xfrm>
            <a:off x="2225464" y="239562"/>
            <a:ext cx="1239167" cy="11896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0" name="TextBox 20"/>
          <p:cNvSpPr txBox="1"/>
          <p:nvPr/>
        </p:nvSpPr>
        <p:spPr>
          <a:xfrm>
            <a:off x="2138286" y="858536"/>
            <a:ext cx="8223124" cy="2043745"/>
          </a:xfrm>
          <a:prstGeom prst="rect">
            <a:avLst/>
          </a:prstGeom>
        </p:spPr>
        <p:txBody>
          <a:bodyPr lIns="0" tIns="0" rIns="0" bIns="0" rtlCol="0" anchor="t">
            <a:spAutoFit/>
          </a:bodyPr>
          <a:lstStyle/>
          <a:p>
            <a:pPr algn="ctr">
              <a:lnSpc>
                <a:spcPts val="8195"/>
              </a:lnSpc>
            </a:pPr>
            <a:r>
              <a:rPr lang="en-US" sz="5854">
                <a:solidFill>
                  <a:srgbClr val="01070A"/>
                </a:solidFill>
                <a:latin typeface="Carelia"/>
                <a:ea typeface="Carelia"/>
                <a:cs typeface="Carelia"/>
                <a:sym typeface="Carelia"/>
              </a:rPr>
              <a:t>III.Tổng kết</a:t>
            </a:r>
          </a:p>
          <a:p>
            <a:pPr marL="0" lvl="0" indent="0" algn="ctr">
              <a:lnSpc>
                <a:spcPts val="8195"/>
              </a:lnSpc>
              <a:spcBef>
                <a:spcPct val="0"/>
              </a:spcBef>
            </a:pPr>
            <a:endParaRPr lang="en-US" sz="5854">
              <a:solidFill>
                <a:srgbClr val="01070A"/>
              </a:solidFill>
              <a:latin typeface="Carelia"/>
              <a:ea typeface="Carelia"/>
              <a:cs typeface="Carelia"/>
              <a:sym typeface="Carelia"/>
            </a:endParaRPr>
          </a:p>
        </p:txBody>
      </p:sp>
      <p:sp>
        <p:nvSpPr>
          <p:cNvPr id="21" name="TextBox 21"/>
          <p:cNvSpPr txBox="1"/>
          <p:nvPr/>
        </p:nvSpPr>
        <p:spPr>
          <a:xfrm>
            <a:off x="4297213" y="2112594"/>
            <a:ext cx="4899851" cy="740376"/>
          </a:xfrm>
          <a:prstGeom prst="rect">
            <a:avLst/>
          </a:prstGeom>
        </p:spPr>
        <p:txBody>
          <a:bodyPr lIns="0" tIns="0" rIns="0" bIns="0" rtlCol="0" anchor="t">
            <a:spAutoFit/>
          </a:bodyPr>
          <a:lstStyle/>
          <a:p>
            <a:pPr algn="l">
              <a:lnSpc>
                <a:spcPts val="5916"/>
              </a:lnSpc>
            </a:pPr>
            <a:r>
              <a:rPr lang="en-US" sz="4226" b="1">
                <a:solidFill>
                  <a:srgbClr val="01070A"/>
                </a:solidFill>
                <a:latin typeface="Times New Roman Bold"/>
                <a:ea typeface="Times New Roman Bold"/>
                <a:cs typeface="Times New Roman Bold"/>
                <a:sym typeface="Times New Roman Bold"/>
              </a:rPr>
              <a:t>1. Giá trị nội dung.</a:t>
            </a:r>
          </a:p>
        </p:txBody>
      </p:sp>
      <p:sp>
        <p:nvSpPr>
          <p:cNvPr id="22" name="TextBox 22"/>
          <p:cNvSpPr txBox="1"/>
          <p:nvPr/>
        </p:nvSpPr>
        <p:spPr>
          <a:xfrm>
            <a:off x="4297213" y="3336925"/>
            <a:ext cx="12128394" cy="3517900"/>
          </a:xfrm>
          <a:prstGeom prst="rect">
            <a:avLst/>
          </a:prstGeom>
        </p:spPr>
        <p:txBody>
          <a:bodyPr lIns="0" tIns="0" rIns="0" bIns="0" rtlCol="0" anchor="t">
            <a:spAutoFit/>
          </a:bodyPr>
          <a:lstStyle/>
          <a:p>
            <a:pPr algn="l">
              <a:lnSpc>
                <a:spcPts val="5599"/>
              </a:lnSpc>
            </a:pPr>
            <a:r>
              <a:rPr lang="en-US" sz="3999">
                <a:solidFill>
                  <a:srgbClr val="01070A"/>
                </a:solidFill>
                <a:latin typeface="Times New Roman"/>
                <a:ea typeface="Times New Roman"/>
                <a:cs typeface="Times New Roman"/>
                <a:sym typeface="Times New Roman"/>
              </a:rPr>
              <a:t>    Chuyện chức phán sự đền Tản Viên đề cao tinh thần khảng khái, cương trực, dám đấu tranh chống lại cái ác, trừ hại cho dân của Ngô Tử Văn, một người trí thức nước Việt; đồng thời, thể hiện niềm tin công lí, chính nghĩa nhất định sẽ thắng gian tà của tác giả.</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rot="93123">
            <a:off x="2244226" y="1467293"/>
            <a:ext cx="13118097" cy="8000329"/>
            <a:chOff x="0" y="0"/>
            <a:chExt cx="4021842" cy="2452799"/>
          </a:xfrm>
        </p:grpSpPr>
        <p:sp>
          <p:nvSpPr>
            <p:cNvPr id="4" name="Freeform 4"/>
            <p:cNvSpPr/>
            <p:nvPr/>
          </p:nvSpPr>
          <p:spPr>
            <a:xfrm>
              <a:off x="0" y="0"/>
              <a:ext cx="4021842" cy="2452800"/>
            </a:xfrm>
            <a:custGeom>
              <a:avLst/>
              <a:gdLst/>
              <a:ahLst/>
              <a:cxnLst/>
              <a:rect l="l" t="t" r="r" b="b"/>
              <a:pathLst>
                <a:path w="4021842" h="2452800">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cap="rnd">
              <a:noFill/>
              <a:prstDash val="solid"/>
              <a:round/>
            </a:ln>
          </p:spPr>
          <p:txBody>
            <a:bodyPr/>
            <a:lstStyle/>
            <a:p>
              <a:endParaRPr lang="en-US"/>
            </a:p>
          </p:txBody>
        </p:sp>
        <p:sp>
          <p:nvSpPr>
            <p:cNvPr id="5" name="TextBox 5"/>
            <p:cNvSpPr txBox="1"/>
            <p:nvPr/>
          </p:nvSpPr>
          <p:spPr>
            <a:xfrm>
              <a:off x="0" y="-47625"/>
              <a:ext cx="4021842" cy="250042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6" name="Group 6"/>
          <p:cNvGrpSpPr/>
          <p:nvPr/>
        </p:nvGrpSpPr>
        <p:grpSpPr>
          <a:xfrm>
            <a:off x="4054365" y="865476"/>
            <a:ext cx="12705720" cy="8334250"/>
            <a:chOff x="0" y="0"/>
            <a:chExt cx="3895412" cy="2555175"/>
          </a:xfrm>
        </p:grpSpPr>
        <p:sp>
          <p:nvSpPr>
            <p:cNvPr id="7" name="Freeform 7"/>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cap="sq">
              <a:solidFill>
                <a:srgbClr val="000000"/>
              </a:solidFill>
              <a:prstDash val="solid"/>
              <a:miter/>
            </a:ln>
          </p:spPr>
          <p:txBody>
            <a:bodyPr/>
            <a:lstStyle/>
            <a:p>
              <a:endParaRPr lang="en-US"/>
            </a:p>
          </p:txBody>
        </p:sp>
        <p:sp>
          <p:nvSpPr>
            <p:cNvPr id="8" name="TextBox 8"/>
            <p:cNvSpPr txBox="1"/>
            <p:nvPr/>
          </p:nvSpPr>
          <p:spPr>
            <a:xfrm>
              <a:off x="0" y="-47625"/>
              <a:ext cx="3895412" cy="2602800"/>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flipH="1">
            <a:off x="4683921" y="2340998"/>
            <a:ext cx="3131856" cy="387211"/>
          </a:xfrm>
          <a:custGeom>
            <a:avLst/>
            <a:gdLst/>
            <a:ahLst/>
            <a:cxnLst/>
            <a:rect l="l" t="t" r="r" b="b"/>
            <a:pathLst>
              <a:path w="3131856" h="387211">
                <a:moveTo>
                  <a:pt x="3131855" y="0"/>
                </a:moveTo>
                <a:lnTo>
                  <a:pt x="0" y="0"/>
                </a:lnTo>
                <a:lnTo>
                  <a:pt x="0" y="387211"/>
                </a:lnTo>
                <a:lnTo>
                  <a:pt x="3131855" y="387211"/>
                </a:lnTo>
                <a:lnTo>
                  <a:pt x="3131855"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10" name="Group 10"/>
          <p:cNvGrpSpPr/>
          <p:nvPr/>
        </p:nvGrpSpPr>
        <p:grpSpPr>
          <a:xfrm>
            <a:off x="2588309" y="4817528"/>
            <a:ext cx="1066105" cy="106610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txBody>
            <a:bodyPr/>
            <a:lstStyle/>
            <a:p>
              <a:endParaRPr lang="en-US"/>
            </a:p>
          </p:txBody>
        </p:sp>
        <p:sp>
          <p:nvSpPr>
            <p:cNvPr id="12" name="TextBox 12"/>
            <p:cNvSpPr txBox="1"/>
            <p:nvPr/>
          </p:nvSpPr>
          <p:spPr>
            <a:xfrm>
              <a:off x="76200" y="9525"/>
              <a:ext cx="660400" cy="727075"/>
            </a:xfrm>
            <a:prstGeom prst="rect">
              <a:avLst/>
            </a:prstGeom>
          </p:spPr>
          <p:txBody>
            <a:bodyPr lIns="50800" tIns="50800" rIns="50800" bIns="50800" rtlCol="0" anchor="ctr"/>
            <a:lstStyle/>
            <a:p>
              <a:pPr marL="0" lvl="1" indent="0" algn="ctr">
                <a:lnSpc>
                  <a:spcPts val="5141"/>
                </a:lnSpc>
                <a:spcBef>
                  <a:spcPct val="0"/>
                </a:spcBef>
              </a:pPr>
              <a:endParaRPr/>
            </a:p>
          </p:txBody>
        </p:sp>
      </p:grpSp>
      <p:sp>
        <p:nvSpPr>
          <p:cNvPr id="13" name="Freeform 13"/>
          <p:cNvSpPr/>
          <p:nvPr/>
        </p:nvSpPr>
        <p:spPr>
          <a:xfrm>
            <a:off x="2778092" y="5058489"/>
            <a:ext cx="686539" cy="584182"/>
          </a:xfrm>
          <a:custGeom>
            <a:avLst/>
            <a:gdLst/>
            <a:ahLst/>
            <a:cxnLst/>
            <a:rect l="l" t="t" r="r" b="b"/>
            <a:pathLst>
              <a:path w="686539" h="584182">
                <a:moveTo>
                  <a:pt x="0" y="0"/>
                </a:moveTo>
                <a:lnTo>
                  <a:pt x="686539" y="0"/>
                </a:lnTo>
                <a:lnTo>
                  <a:pt x="686539" y="584182"/>
                </a:lnTo>
                <a:lnTo>
                  <a:pt x="0" y="584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14" name="Group 14"/>
          <p:cNvGrpSpPr/>
          <p:nvPr/>
        </p:nvGrpSpPr>
        <p:grpSpPr>
          <a:xfrm>
            <a:off x="2644991" y="2573159"/>
            <a:ext cx="1066105" cy="106610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txBody>
            <a:bodyPr/>
            <a:lstStyle/>
            <a:p>
              <a:endParaRPr lang="en-US"/>
            </a:p>
          </p:txBody>
        </p:sp>
        <p:sp>
          <p:nvSpPr>
            <p:cNvPr id="16" name="TextBox 16"/>
            <p:cNvSpPr txBox="1"/>
            <p:nvPr/>
          </p:nvSpPr>
          <p:spPr>
            <a:xfrm>
              <a:off x="76200" y="9525"/>
              <a:ext cx="660400" cy="727075"/>
            </a:xfrm>
            <a:prstGeom prst="rect">
              <a:avLst/>
            </a:prstGeom>
          </p:spPr>
          <p:txBody>
            <a:bodyPr lIns="50800" tIns="50800" rIns="50800" bIns="50800" rtlCol="0" anchor="ctr"/>
            <a:lstStyle/>
            <a:p>
              <a:pPr marL="0" lvl="1" indent="0" algn="ctr">
                <a:lnSpc>
                  <a:spcPts val="5141"/>
                </a:lnSpc>
                <a:spcBef>
                  <a:spcPct val="0"/>
                </a:spcBef>
              </a:pPr>
              <a:endParaRPr/>
            </a:p>
          </p:txBody>
        </p:sp>
      </p:grpSp>
      <p:sp>
        <p:nvSpPr>
          <p:cNvPr id="17" name="Freeform 17"/>
          <p:cNvSpPr/>
          <p:nvPr/>
        </p:nvSpPr>
        <p:spPr>
          <a:xfrm>
            <a:off x="2845048" y="2852970"/>
            <a:ext cx="674495" cy="506485"/>
          </a:xfrm>
          <a:custGeom>
            <a:avLst/>
            <a:gdLst/>
            <a:ahLst/>
            <a:cxnLst/>
            <a:rect l="l" t="t" r="r" b="b"/>
            <a:pathLst>
              <a:path w="674495" h="506485">
                <a:moveTo>
                  <a:pt x="0" y="0"/>
                </a:moveTo>
                <a:lnTo>
                  <a:pt x="674495" y="0"/>
                </a:lnTo>
                <a:lnTo>
                  <a:pt x="674495" y="506484"/>
                </a:lnTo>
                <a:lnTo>
                  <a:pt x="0" y="50648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8" name="Freeform 18"/>
          <p:cNvSpPr/>
          <p:nvPr/>
        </p:nvSpPr>
        <p:spPr>
          <a:xfrm rot="-117286">
            <a:off x="15764311" y="7883115"/>
            <a:ext cx="2989978" cy="3521387"/>
          </a:xfrm>
          <a:custGeom>
            <a:avLst/>
            <a:gdLst/>
            <a:ahLst/>
            <a:cxnLst/>
            <a:rect l="l" t="t" r="r" b="b"/>
            <a:pathLst>
              <a:path w="2989978" h="3521387">
                <a:moveTo>
                  <a:pt x="0" y="0"/>
                </a:moveTo>
                <a:lnTo>
                  <a:pt x="2989978" y="0"/>
                </a:lnTo>
                <a:lnTo>
                  <a:pt x="2989978" y="3521387"/>
                </a:lnTo>
                <a:lnTo>
                  <a:pt x="0" y="35213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9" name="Freeform 19"/>
          <p:cNvSpPr/>
          <p:nvPr/>
        </p:nvSpPr>
        <p:spPr>
          <a:xfrm>
            <a:off x="2225464" y="239562"/>
            <a:ext cx="1239167" cy="11896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0" name="TextBox 20"/>
          <p:cNvSpPr txBox="1"/>
          <p:nvPr/>
        </p:nvSpPr>
        <p:spPr>
          <a:xfrm>
            <a:off x="2138286" y="858536"/>
            <a:ext cx="8223124" cy="2043745"/>
          </a:xfrm>
          <a:prstGeom prst="rect">
            <a:avLst/>
          </a:prstGeom>
        </p:spPr>
        <p:txBody>
          <a:bodyPr lIns="0" tIns="0" rIns="0" bIns="0" rtlCol="0" anchor="t">
            <a:spAutoFit/>
          </a:bodyPr>
          <a:lstStyle/>
          <a:p>
            <a:pPr algn="ctr">
              <a:lnSpc>
                <a:spcPts val="8195"/>
              </a:lnSpc>
            </a:pPr>
            <a:r>
              <a:rPr lang="en-US" sz="5854">
                <a:solidFill>
                  <a:srgbClr val="01070A"/>
                </a:solidFill>
                <a:latin typeface="Carelia"/>
                <a:ea typeface="Carelia"/>
                <a:cs typeface="Carelia"/>
                <a:sym typeface="Carelia"/>
              </a:rPr>
              <a:t>III.Tổng kết</a:t>
            </a:r>
          </a:p>
          <a:p>
            <a:pPr marL="0" lvl="0" indent="0" algn="ctr">
              <a:lnSpc>
                <a:spcPts val="8195"/>
              </a:lnSpc>
              <a:spcBef>
                <a:spcPct val="0"/>
              </a:spcBef>
            </a:pPr>
            <a:endParaRPr lang="en-US" sz="5854">
              <a:solidFill>
                <a:srgbClr val="01070A"/>
              </a:solidFill>
              <a:latin typeface="Carelia"/>
              <a:ea typeface="Carelia"/>
              <a:cs typeface="Carelia"/>
              <a:sym typeface="Carelia"/>
            </a:endParaRPr>
          </a:p>
        </p:txBody>
      </p:sp>
      <p:sp>
        <p:nvSpPr>
          <p:cNvPr id="21" name="TextBox 21"/>
          <p:cNvSpPr txBox="1"/>
          <p:nvPr/>
        </p:nvSpPr>
        <p:spPr>
          <a:xfrm>
            <a:off x="4130731" y="2130513"/>
            <a:ext cx="5466924" cy="722457"/>
          </a:xfrm>
          <a:prstGeom prst="rect">
            <a:avLst/>
          </a:prstGeom>
        </p:spPr>
        <p:txBody>
          <a:bodyPr lIns="0" tIns="0" rIns="0" bIns="0" rtlCol="0" anchor="t">
            <a:spAutoFit/>
          </a:bodyPr>
          <a:lstStyle/>
          <a:p>
            <a:pPr algn="l">
              <a:lnSpc>
                <a:spcPts val="5854"/>
              </a:lnSpc>
            </a:pPr>
            <a:r>
              <a:rPr lang="en-US" sz="4181" b="1">
                <a:solidFill>
                  <a:srgbClr val="01070A"/>
                </a:solidFill>
                <a:latin typeface="DM Sans Bold"/>
                <a:ea typeface="DM Sans Bold"/>
                <a:cs typeface="DM Sans Bold"/>
                <a:sym typeface="DM Sans Bold"/>
              </a:rPr>
              <a:t>2. Giá trị nghệ thuật</a:t>
            </a:r>
          </a:p>
        </p:txBody>
      </p:sp>
      <p:sp>
        <p:nvSpPr>
          <p:cNvPr id="22" name="TextBox 22"/>
          <p:cNvSpPr txBox="1"/>
          <p:nvPr/>
        </p:nvSpPr>
        <p:spPr>
          <a:xfrm>
            <a:off x="4173998" y="3386874"/>
            <a:ext cx="12374824" cy="4446270"/>
          </a:xfrm>
          <a:prstGeom prst="rect">
            <a:avLst/>
          </a:prstGeom>
        </p:spPr>
        <p:txBody>
          <a:bodyPr lIns="0" tIns="0" rIns="0" bIns="0" rtlCol="0" anchor="t">
            <a:spAutoFit/>
          </a:bodyPr>
          <a:lstStyle/>
          <a:p>
            <a:pPr algn="l">
              <a:lnSpc>
                <a:spcPts val="5879"/>
              </a:lnSpc>
            </a:pPr>
            <a:r>
              <a:rPr lang="en-US" sz="4199">
                <a:solidFill>
                  <a:srgbClr val="01070A"/>
                </a:solidFill>
                <a:latin typeface="Times New Roman"/>
                <a:ea typeface="Times New Roman"/>
                <a:cs typeface="Times New Roman"/>
                <a:sym typeface="Times New Roman"/>
              </a:rPr>
              <a:t>- Yếu tố kì ảo dày đặc, xen chuyện người, chuyện thần, ma, trần gian, địa ngục…</a:t>
            </a:r>
          </a:p>
          <a:p>
            <a:pPr algn="l">
              <a:lnSpc>
                <a:spcPts val="5879"/>
              </a:lnSpc>
            </a:pPr>
            <a:r>
              <a:rPr lang="en-US" sz="4199">
                <a:solidFill>
                  <a:srgbClr val="01070A"/>
                </a:solidFill>
                <a:latin typeface="Times New Roman"/>
                <a:ea typeface="Times New Roman"/>
                <a:cs typeface="Times New Roman"/>
                <a:sym typeface="Times New Roman"/>
              </a:rPr>
              <a:t>- Cốt truyện giàu kịch tính, kết cấu chặt chẽ, logic.</a:t>
            </a:r>
          </a:p>
          <a:p>
            <a:pPr algn="l">
              <a:lnSpc>
                <a:spcPts val="5879"/>
              </a:lnSpc>
            </a:pPr>
            <a:r>
              <a:rPr lang="en-US" sz="4199">
                <a:solidFill>
                  <a:srgbClr val="01070A"/>
                </a:solidFill>
                <a:latin typeface="Times New Roman"/>
                <a:ea typeface="Times New Roman"/>
                <a:cs typeface="Times New Roman"/>
                <a:sym typeface="Times New Roman"/>
              </a:rPr>
              <a:t>- Cách dẫn truyện khéo léo, biến hóa, có cao trào, có thắt mở nút.</a:t>
            </a:r>
          </a:p>
          <a:p>
            <a:pPr algn="l">
              <a:lnSpc>
                <a:spcPts val="5879"/>
              </a:lnSpc>
            </a:pPr>
            <a:r>
              <a:rPr lang="en-US" sz="4199">
                <a:solidFill>
                  <a:srgbClr val="01070A"/>
                </a:solidFill>
                <a:latin typeface="Times New Roman"/>
                <a:ea typeface="Times New Roman"/>
                <a:cs typeface="Times New Roman"/>
                <a:sym typeface="Times New Roman"/>
              </a:rPr>
              <a:t>- Nhân vật được xây dựng sắc nét.</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3622403" y="-589740"/>
            <a:ext cx="10079785" cy="12247451"/>
            <a:chOff x="0" y="0"/>
            <a:chExt cx="2654758" cy="3225666"/>
          </a:xfrm>
        </p:grpSpPr>
        <p:sp>
          <p:nvSpPr>
            <p:cNvPr id="4" name="Freeform 4"/>
            <p:cNvSpPr/>
            <p:nvPr/>
          </p:nvSpPr>
          <p:spPr>
            <a:xfrm>
              <a:off x="0" y="0"/>
              <a:ext cx="2654758" cy="3225666"/>
            </a:xfrm>
            <a:custGeom>
              <a:avLst/>
              <a:gdLst/>
              <a:ahLst/>
              <a:cxnLst/>
              <a:rect l="l" t="t" r="r" b="b"/>
              <a:pathLst>
                <a:path w="2654758" h="3225666">
                  <a:moveTo>
                    <a:pt x="0" y="0"/>
                  </a:moveTo>
                  <a:lnTo>
                    <a:pt x="2654758" y="0"/>
                  </a:lnTo>
                  <a:lnTo>
                    <a:pt x="2654758" y="3225666"/>
                  </a:lnTo>
                  <a:lnTo>
                    <a:pt x="0" y="3225666"/>
                  </a:lnTo>
                  <a:close/>
                </a:path>
              </a:pathLst>
            </a:custGeom>
            <a:solidFill>
              <a:srgbClr val="FFFFFF"/>
            </a:solidFill>
            <a:ln w="38100" cap="sq">
              <a:solidFill>
                <a:srgbClr val="000000"/>
              </a:solidFill>
              <a:prstDash val="solid"/>
              <a:miter/>
            </a:ln>
          </p:spPr>
          <p:txBody>
            <a:bodyPr/>
            <a:lstStyle/>
            <a:p>
              <a:endParaRPr lang="en-US"/>
            </a:p>
          </p:txBody>
        </p:sp>
        <p:sp>
          <p:nvSpPr>
            <p:cNvPr id="5" name="TextBox 5"/>
            <p:cNvSpPr txBox="1"/>
            <p:nvPr/>
          </p:nvSpPr>
          <p:spPr>
            <a:xfrm>
              <a:off x="0" y="-47625"/>
              <a:ext cx="2654758" cy="3273291"/>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flipH="1">
            <a:off x="11694104" y="5873946"/>
            <a:ext cx="5565196" cy="4047415"/>
          </a:xfrm>
          <a:custGeom>
            <a:avLst/>
            <a:gdLst/>
            <a:ahLst/>
            <a:cxnLst/>
            <a:rect l="l" t="t" r="r" b="b"/>
            <a:pathLst>
              <a:path w="5565196" h="4047415">
                <a:moveTo>
                  <a:pt x="5565196" y="0"/>
                </a:moveTo>
                <a:lnTo>
                  <a:pt x="0" y="0"/>
                </a:lnTo>
                <a:lnTo>
                  <a:pt x="0" y="4047415"/>
                </a:lnTo>
                <a:lnTo>
                  <a:pt x="5565196" y="4047415"/>
                </a:lnTo>
                <a:lnTo>
                  <a:pt x="5565196"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TextBox 7"/>
          <p:cNvSpPr txBox="1"/>
          <p:nvPr/>
        </p:nvSpPr>
        <p:spPr>
          <a:xfrm>
            <a:off x="5964954" y="1372502"/>
            <a:ext cx="5394683" cy="1193491"/>
          </a:xfrm>
          <a:prstGeom prst="rect">
            <a:avLst/>
          </a:prstGeom>
        </p:spPr>
        <p:txBody>
          <a:bodyPr lIns="0" tIns="0" rIns="0" bIns="0" rtlCol="0" anchor="t">
            <a:spAutoFit/>
          </a:bodyPr>
          <a:lstStyle/>
          <a:p>
            <a:pPr marL="0" lvl="0" indent="0" algn="ctr">
              <a:lnSpc>
                <a:spcPts val="9764"/>
              </a:lnSpc>
              <a:spcBef>
                <a:spcPct val="0"/>
              </a:spcBef>
            </a:pPr>
            <a:r>
              <a:rPr lang="en-US" sz="6974">
                <a:solidFill>
                  <a:srgbClr val="01070A"/>
                </a:solidFill>
                <a:latin typeface="Carelia"/>
                <a:ea typeface="Carelia"/>
                <a:cs typeface="Carelia"/>
                <a:sym typeface="Carelia"/>
              </a:rPr>
              <a:t>NỘI DUNG </a:t>
            </a:r>
          </a:p>
        </p:txBody>
      </p:sp>
      <p:sp>
        <p:nvSpPr>
          <p:cNvPr id="8" name="TextBox 8"/>
          <p:cNvSpPr txBox="1"/>
          <p:nvPr/>
        </p:nvSpPr>
        <p:spPr>
          <a:xfrm>
            <a:off x="4166844" y="3434823"/>
            <a:ext cx="11401787" cy="3922101"/>
          </a:xfrm>
          <a:prstGeom prst="rect">
            <a:avLst/>
          </a:prstGeom>
        </p:spPr>
        <p:txBody>
          <a:bodyPr lIns="0" tIns="0" rIns="0" bIns="0" rtlCol="0" anchor="t">
            <a:spAutoFit/>
          </a:bodyPr>
          <a:lstStyle/>
          <a:p>
            <a:pPr marL="1556979" lvl="1" indent="-778489" algn="l">
              <a:lnSpc>
                <a:spcPts val="10096"/>
              </a:lnSpc>
              <a:buFont typeface="Arial"/>
              <a:buChar char="•"/>
            </a:pPr>
            <a:r>
              <a:rPr lang="en-US" sz="7211">
                <a:solidFill>
                  <a:srgbClr val="01070A"/>
                </a:solidFill>
                <a:latin typeface="Times New Roman MT Condensed"/>
                <a:ea typeface="Times New Roman MT Condensed"/>
                <a:cs typeface="Times New Roman MT Condensed"/>
                <a:sym typeface="Times New Roman MT Condensed"/>
              </a:rPr>
              <a:t>Tìm hiểu chung</a:t>
            </a:r>
          </a:p>
          <a:p>
            <a:pPr marL="1556979" lvl="1" indent="-778489" algn="l">
              <a:lnSpc>
                <a:spcPts val="10096"/>
              </a:lnSpc>
              <a:buFont typeface="Arial"/>
              <a:buChar char="•"/>
            </a:pPr>
            <a:r>
              <a:rPr lang="en-US" sz="7211">
                <a:solidFill>
                  <a:srgbClr val="01070A"/>
                </a:solidFill>
                <a:latin typeface="Times New Roman MT Condensed"/>
                <a:ea typeface="Times New Roman MT Condensed"/>
                <a:cs typeface="Times New Roman MT Condensed"/>
                <a:sym typeface="Times New Roman MT Condensed"/>
              </a:rPr>
              <a:t>Đọc hiểu văn bản</a:t>
            </a:r>
          </a:p>
          <a:p>
            <a:pPr marL="1556979" lvl="1" indent="-778489" algn="l">
              <a:lnSpc>
                <a:spcPts val="10096"/>
              </a:lnSpc>
              <a:buFont typeface="Arial"/>
              <a:buChar char="•"/>
            </a:pPr>
            <a:r>
              <a:rPr lang="en-US" sz="7211">
                <a:solidFill>
                  <a:srgbClr val="01070A"/>
                </a:solidFill>
                <a:latin typeface="Times New Roman MT Condensed"/>
                <a:ea typeface="Times New Roman MT Condensed"/>
                <a:cs typeface="Times New Roman MT Condensed"/>
                <a:sym typeface="Times New Roman MT Condensed"/>
              </a:rPr>
              <a:t>Tổng kết</a:t>
            </a:r>
          </a:p>
        </p:txBody>
      </p:sp>
      <p:sp>
        <p:nvSpPr>
          <p:cNvPr id="9" name="Freeform 9"/>
          <p:cNvSpPr/>
          <p:nvPr/>
        </p:nvSpPr>
        <p:spPr>
          <a:xfrm flipH="1">
            <a:off x="1355002" y="5873946"/>
            <a:ext cx="3190321" cy="3316969"/>
          </a:xfrm>
          <a:custGeom>
            <a:avLst/>
            <a:gdLst/>
            <a:ahLst/>
            <a:cxnLst/>
            <a:rect l="l" t="t" r="r" b="b"/>
            <a:pathLst>
              <a:path w="3190321" h="3316969">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805177" y="2030095"/>
            <a:ext cx="15454123" cy="6791564"/>
            <a:chOff x="0" y="0"/>
            <a:chExt cx="4070222" cy="1788725"/>
          </a:xfrm>
        </p:grpSpPr>
        <p:sp>
          <p:nvSpPr>
            <p:cNvPr id="4" name="Freeform 4"/>
            <p:cNvSpPr/>
            <p:nvPr/>
          </p:nvSpPr>
          <p:spPr>
            <a:xfrm>
              <a:off x="0" y="0"/>
              <a:ext cx="4070222" cy="1788725"/>
            </a:xfrm>
            <a:custGeom>
              <a:avLst/>
              <a:gdLst/>
              <a:ahLst/>
              <a:cxnLst/>
              <a:rect l="l" t="t" r="r" b="b"/>
              <a:pathLst>
                <a:path w="4070222" h="1788725">
                  <a:moveTo>
                    <a:pt x="0" y="0"/>
                  </a:moveTo>
                  <a:lnTo>
                    <a:pt x="4070222" y="0"/>
                  </a:lnTo>
                  <a:lnTo>
                    <a:pt x="4070222" y="1788725"/>
                  </a:lnTo>
                  <a:lnTo>
                    <a:pt x="0" y="1788725"/>
                  </a:lnTo>
                  <a:close/>
                </a:path>
              </a:pathLst>
            </a:custGeom>
            <a:solidFill>
              <a:srgbClr val="000000">
                <a:alpha val="31765"/>
              </a:srgbClr>
            </a:solidFill>
            <a:ln w="38100" cap="sq">
              <a:solidFill>
                <a:srgbClr val="000000">
                  <a:alpha val="31765"/>
                </a:srgbClr>
              </a:solidFill>
              <a:prstDash val="solid"/>
              <a:miter/>
            </a:ln>
          </p:spPr>
          <p:txBody>
            <a:bodyPr/>
            <a:lstStyle/>
            <a:p>
              <a:endParaRPr lang="en-US"/>
            </a:p>
          </p:txBody>
        </p:sp>
        <p:sp>
          <p:nvSpPr>
            <p:cNvPr id="5" name="TextBox 5"/>
            <p:cNvSpPr txBox="1"/>
            <p:nvPr/>
          </p:nvSpPr>
          <p:spPr>
            <a:xfrm>
              <a:off x="0" y="-47625"/>
              <a:ext cx="4070222"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a:off x="2432636" y="2503430"/>
            <a:ext cx="14199205" cy="7074657"/>
            <a:chOff x="0" y="0"/>
            <a:chExt cx="4104519" cy="2045048"/>
          </a:xfrm>
        </p:grpSpPr>
        <p:sp>
          <p:nvSpPr>
            <p:cNvPr id="7" name="Freeform 7"/>
            <p:cNvSpPr/>
            <p:nvPr/>
          </p:nvSpPr>
          <p:spPr>
            <a:xfrm>
              <a:off x="0" y="0"/>
              <a:ext cx="4104518" cy="2045048"/>
            </a:xfrm>
            <a:custGeom>
              <a:avLst/>
              <a:gdLst/>
              <a:ahLst/>
              <a:cxnLst/>
              <a:rect l="l" t="t" r="r" b="b"/>
              <a:pathLst>
                <a:path w="4104518" h="2045048">
                  <a:moveTo>
                    <a:pt x="5998" y="0"/>
                  </a:moveTo>
                  <a:lnTo>
                    <a:pt x="4098521" y="0"/>
                  </a:lnTo>
                  <a:cubicBezTo>
                    <a:pt x="4101833" y="0"/>
                    <a:pt x="4104518" y="2685"/>
                    <a:pt x="4104518" y="5998"/>
                  </a:cubicBezTo>
                  <a:lnTo>
                    <a:pt x="4104518" y="2039051"/>
                  </a:lnTo>
                  <a:cubicBezTo>
                    <a:pt x="4104518" y="2042363"/>
                    <a:pt x="4101833" y="2045048"/>
                    <a:pt x="4098521" y="2045048"/>
                  </a:cubicBezTo>
                  <a:lnTo>
                    <a:pt x="5998" y="2045048"/>
                  </a:lnTo>
                  <a:cubicBezTo>
                    <a:pt x="2685" y="2045048"/>
                    <a:pt x="0" y="2042363"/>
                    <a:pt x="0" y="2039051"/>
                  </a:cubicBezTo>
                  <a:lnTo>
                    <a:pt x="0" y="5998"/>
                  </a:lnTo>
                  <a:cubicBezTo>
                    <a:pt x="0" y="2685"/>
                    <a:pt x="2685" y="0"/>
                    <a:pt x="5998" y="0"/>
                  </a:cubicBezTo>
                  <a:close/>
                </a:path>
              </a:pathLst>
            </a:custGeom>
            <a:solidFill>
              <a:srgbClr val="FFFFFF"/>
            </a:solidFill>
            <a:ln w="38100" cap="sq">
              <a:solidFill>
                <a:srgbClr val="000000"/>
              </a:solidFill>
              <a:prstDash val="solid"/>
              <a:miter/>
            </a:ln>
          </p:spPr>
          <p:txBody>
            <a:bodyPr/>
            <a:lstStyle/>
            <a:p>
              <a:endParaRPr lang="en-US"/>
            </a:p>
          </p:txBody>
        </p:sp>
        <p:sp>
          <p:nvSpPr>
            <p:cNvPr id="8" name="TextBox 8"/>
            <p:cNvSpPr txBox="1"/>
            <p:nvPr/>
          </p:nvSpPr>
          <p:spPr>
            <a:xfrm>
              <a:off x="0" y="-47625"/>
              <a:ext cx="4104519" cy="2092673"/>
            </a:xfrm>
            <a:prstGeom prst="rect">
              <a:avLst/>
            </a:prstGeom>
          </p:spPr>
          <p:txBody>
            <a:bodyPr lIns="50800" tIns="50800" rIns="50800" bIns="50800" rtlCol="0" anchor="ctr"/>
            <a:lstStyle/>
            <a:p>
              <a:pPr algn="ctr">
                <a:lnSpc>
                  <a:spcPts val="3210"/>
                </a:lnSpc>
              </a:pPr>
              <a:endParaRPr/>
            </a:p>
            <a:p>
              <a:pPr algn="ctr">
                <a:lnSpc>
                  <a:spcPts val="6579"/>
                </a:lnSpc>
              </a:pPr>
              <a:endParaRPr/>
            </a:p>
            <a:p>
              <a:pPr algn="ctr">
                <a:lnSpc>
                  <a:spcPts val="6579"/>
                </a:lnSpc>
              </a:pPr>
              <a:r>
                <a:rPr lang="en-US" sz="4699">
                  <a:solidFill>
                    <a:srgbClr val="000000"/>
                  </a:solidFill>
                  <a:latin typeface="Times New Roman"/>
                  <a:ea typeface="Times New Roman"/>
                  <a:cs typeface="Times New Roman"/>
                  <a:sym typeface="Times New Roman"/>
                </a:rPr>
                <a:t>- Nguyễn Dữ (có người đọc là Nguyễn Tự), chưa rõ năm sinh năm mất, sống vào khoảng thế kỉ XVI </a:t>
              </a:r>
            </a:p>
            <a:p>
              <a:pPr algn="ctr">
                <a:lnSpc>
                  <a:spcPts val="6579"/>
                </a:lnSpc>
              </a:pPr>
              <a:r>
                <a:rPr lang="en-US" sz="4699">
                  <a:solidFill>
                    <a:srgbClr val="000000"/>
                  </a:solidFill>
                  <a:latin typeface="Times New Roman"/>
                  <a:ea typeface="Times New Roman"/>
                  <a:cs typeface="Times New Roman"/>
                  <a:sym typeface="Times New Roman"/>
                </a:rPr>
                <a:t>- Quê quán: xã Đỗ Tùng, huyện Trường Tân, nay thuộc huyện Thanh Miện, tỉnh Hải Dương</a:t>
              </a:r>
            </a:p>
            <a:p>
              <a:pPr algn="ctr">
                <a:lnSpc>
                  <a:spcPts val="6579"/>
                </a:lnSpc>
              </a:pPr>
              <a:r>
                <a:rPr lang="en-US" sz="4699">
                  <a:solidFill>
                    <a:srgbClr val="000000"/>
                  </a:solidFill>
                  <a:latin typeface="Times New Roman"/>
                  <a:ea typeface="Times New Roman"/>
                  <a:cs typeface="Times New Roman"/>
                  <a:sym typeface="Times New Roman"/>
                </a:rPr>
                <a:t>- Ông xuất thân trong gia đình khoa bảng (cha đỗ tiến sĩ đời Lê Thánh Tông).</a:t>
              </a:r>
            </a:p>
            <a:p>
              <a:pPr algn="ctr">
                <a:lnSpc>
                  <a:spcPts val="5599"/>
                </a:lnSpc>
              </a:pPr>
              <a:endParaRPr lang="en-US" sz="4699">
                <a:solidFill>
                  <a:srgbClr val="000000"/>
                </a:solidFill>
                <a:latin typeface="Times New Roman"/>
                <a:ea typeface="Times New Roman"/>
                <a:cs typeface="Times New Roman"/>
                <a:sym typeface="Times New Roman"/>
              </a:endParaRPr>
            </a:p>
          </p:txBody>
        </p:sp>
      </p:grpSp>
      <p:sp>
        <p:nvSpPr>
          <p:cNvPr id="9" name="Freeform 9"/>
          <p:cNvSpPr/>
          <p:nvPr/>
        </p:nvSpPr>
        <p:spPr>
          <a:xfrm>
            <a:off x="6928985" y="1314623"/>
            <a:ext cx="3667332" cy="946839"/>
          </a:xfrm>
          <a:custGeom>
            <a:avLst/>
            <a:gdLst/>
            <a:ahLst/>
            <a:cxnLst/>
            <a:rect l="l" t="t" r="r" b="b"/>
            <a:pathLst>
              <a:path w="3667332" h="946839">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Freeform 10"/>
          <p:cNvSpPr/>
          <p:nvPr/>
        </p:nvSpPr>
        <p:spPr>
          <a:xfrm>
            <a:off x="15636012" y="7788134"/>
            <a:ext cx="3755248" cy="2232383"/>
          </a:xfrm>
          <a:custGeom>
            <a:avLst/>
            <a:gdLst/>
            <a:ahLst/>
            <a:cxnLst/>
            <a:rect l="l" t="t" r="r" b="b"/>
            <a:pathLst>
              <a:path w="3755248" h="2232383">
                <a:moveTo>
                  <a:pt x="0" y="0"/>
                </a:moveTo>
                <a:lnTo>
                  <a:pt x="3755248" y="0"/>
                </a:lnTo>
                <a:lnTo>
                  <a:pt x="3755248" y="2232382"/>
                </a:lnTo>
                <a:lnTo>
                  <a:pt x="0" y="22323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TextBox 11"/>
          <p:cNvSpPr txBox="1"/>
          <p:nvPr/>
        </p:nvSpPr>
        <p:spPr>
          <a:xfrm>
            <a:off x="-839909" y="-123825"/>
            <a:ext cx="8782283" cy="1086343"/>
          </a:xfrm>
          <a:prstGeom prst="rect">
            <a:avLst/>
          </a:prstGeom>
        </p:spPr>
        <p:txBody>
          <a:bodyPr lIns="0" tIns="0" rIns="0" bIns="0" rtlCol="0" anchor="t">
            <a:spAutoFit/>
          </a:bodyPr>
          <a:lstStyle/>
          <a:p>
            <a:pPr marL="0" lvl="0" indent="0" algn="ctr">
              <a:lnSpc>
                <a:spcPts val="8865"/>
              </a:lnSpc>
              <a:spcBef>
                <a:spcPct val="0"/>
              </a:spcBef>
            </a:pPr>
            <a:r>
              <a:rPr lang="en-US" sz="6332">
                <a:solidFill>
                  <a:srgbClr val="01070A"/>
                </a:solidFill>
                <a:latin typeface="Carelia"/>
                <a:ea typeface="Carelia"/>
                <a:cs typeface="Carelia"/>
                <a:sym typeface="Carelia"/>
              </a:rPr>
              <a:t>I. Tìm hiểu chung</a:t>
            </a:r>
          </a:p>
        </p:txBody>
      </p:sp>
      <p:sp>
        <p:nvSpPr>
          <p:cNvPr id="12" name="TextBox 12"/>
          <p:cNvSpPr txBox="1"/>
          <p:nvPr/>
        </p:nvSpPr>
        <p:spPr>
          <a:xfrm>
            <a:off x="678288" y="942975"/>
            <a:ext cx="6424790" cy="731266"/>
          </a:xfrm>
          <a:prstGeom prst="rect">
            <a:avLst/>
          </a:prstGeom>
        </p:spPr>
        <p:txBody>
          <a:bodyPr lIns="0" tIns="0" rIns="0" bIns="0" rtlCol="0" anchor="t">
            <a:spAutoFit/>
          </a:bodyPr>
          <a:lstStyle/>
          <a:p>
            <a:pPr algn="l">
              <a:lnSpc>
                <a:spcPts val="6034"/>
              </a:lnSpc>
            </a:pPr>
            <a:r>
              <a:rPr lang="en-US" sz="4310" b="1">
                <a:solidFill>
                  <a:srgbClr val="01070A"/>
                </a:solidFill>
                <a:latin typeface="DM Sans Bold"/>
                <a:ea typeface="DM Sans Bold"/>
                <a:cs typeface="DM Sans Bold"/>
                <a:sym typeface="DM Sans Bold"/>
              </a:rPr>
              <a:t>1.Tác giả</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805177" y="2030095"/>
            <a:ext cx="15454123" cy="6791564"/>
            <a:chOff x="0" y="0"/>
            <a:chExt cx="4070222" cy="1788725"/>
          </a:xfrm>
        </p:grpSpPr>
        <p:sp>
          <p:nvSpPr>
            <p:cNvPr id="4" name="Freeform 4"/>
            <p:cNvSpPr/>
            <p:nvPr/>
          </p:nvSpPr>
          <p:spPr>
            <a:xfrm>
              <a:off x="0" y="0"/>
              <a:ext cx="4070222" cy="1788725"/>
            </a:xfrm>
            <a:custGeom>
              <a:avLst/>
              <a:gdLst/>
              <a:ahLst/>
              <a:cxnLst/>
              <a:rect l="l" t="t" r="r" b="b"/>
              <a:pathLst>
                <a:path w="4070222" h="1788725">
                  <a:moveTo>
                    <a:pt x="0" y="0"/>
                  </a:moveTo>
                  <a:lnTo>
                    <a:pt x="4070222" y="0"/>
                  </a:lnTo>
                  <a:lnTo>
                    <a:pt x="4070222" y="1788725"/>
                  </a:lnTo>
                  <a:lnTo>
                    <a:pt x="0" y="1788725"/>
                  </a:lnTo>
                  <a:close/>
                </a:path>
              </a:pathLst>
            </a:custGeom>
            <a:solidFill>
              <a:srgbClr val="000000">
                <a:alpha val="31765"/>
              </a:srgbClr>
            </a:solidFill>
            <a:ln w="38100" cap="sq">
              <a:solidFill>
                <a:srgbClr val="000000">
                  <a:alpha val="31765"/>
                </a:srgbClr>
              </a:solidFill>
              <a:prstDash val="solid"/>
              <a:miter/>
            </a:ln>
          </p:spPr>
          <p:txBody>
            <a:bodyPr/>
            <a:lstStyle/>
            <a:p>
              <a:endParaRPr lang="en-US"/>
            </a:p>
          </p:txBody>
        </p:sp>
        <p:sp>
          <p:nvSpPr>
            <p:cNvPr id="5" name="TextBox 5"/>
            <p:cNvSpPr txBox="1"/>
            <p:nvPr/>
          </p:nvSpPr>
          <p:spPr>
            <a:xfrm>
              <a:off x="0" y="-47625"/>
              <a:ext cx="4070222"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a:off x="2432636" y="2503430"/>
            <a:ext cx="14199205" cy="6931383"/>
            <a:chOff x="0" y="0"/>
            <a:chExt cx="4104519" cy="2003633"/>
          </a:xfrm>
        </p:grpSpPr>
        <p:sp>
          <p:nvSpPr>
            <p:cNvPr id="7" name="Freeform 7"/>
            <p:cNvSpPr/>
            <p:nvPr/>
          </p:nvSpPr>
          <p:spPr>
            <a:xfrm>
              <a:off x="0" y="0"/>
              <a:ext cx="4104518" cy="2003633"/>
            </a:xfrm>
            <a:custGeom>
              <a:avLst/>
              <a:gdLst/>
              <a:ahLst/>
              <a:cxnLst/>
              <a:rect l="l" t="t" r="r" b="b"/>
              <a:pathLst>
                <a:path w="4104518" h="2003633">
                  <a:moveTo>
                    <a:pt x="5998" y="0"/>
                  </a:moveTo>
                  <a:lnTo>
                    <a:pt x="4098521" y="0"/>
                  </a:lnTo>
                  <a:cubicBezTo>
                    <a:pt x="4101833" y="0"/>
                    <a:pt x="4104518" y="2685"/>
                    <a:pt x="4104518" y="5998"/>
                  </a:cubicBezTo>
                  <a:lnTo>
                    <a:pt x="4104518" y="1997635"/>
                  </a:lnTo>
                  <a:cubicBezTo>
                    <a:pt x="4104518" y="2000947"/>
                    <a:pt x="4101833" y="2003633"/>
                    <a:pt x="4098521" y="2003633"/>
                  </a:cubicBezTo>
                  <a:lnTo>
                    <a:pt x="5998" y="2003633"/>
                  </a:lnTo>
                  <a:cubicBezTo>
                    <a:pt x="2685" y="2003633"/>
                    <a:pt x="0" y="2000947"/>
                    <a:pt x="0" y="1997635"/>
                  </a:cubicBezTo>
                  <a:lnTo>
                    <a:pt x="0" y="5998"/>
                  </a:lnTo>
                  <a:cubicBezTo>
                    <a:pt x="0" y="2685"/>
                    <a:pt x="2685" y="0"/>
                    <a:pt x="5998" y="0"/>
                  </a:cubicBezTo>
                  <a:close/>
                </a:path>
              </a:pathLst>
            </a:custGeom>
            <a:solidFill>
              <a:srgbClr val="FFFFFF"/>
            </a:solidFill>
            <a:ln w="38100" cap="sq">
              <a:solidFill>
                <a:srgbClr val="000000"/>
              </a:solidFill>
              <a:prstDash val="solid"/>
              <a:miter/>
            </a:ln>
          </p:spPr>
          <p:txBody>
            <a:bodyPr/>
            <a:lstStyle/>
            <a:p>
              <a:endParaRPr lang="en-US"/>
            </a:p>
          </p:txBody>
        </p:sp>
        <p:sp>
          <p:nvSpPr>
            <p:cNvPr id="8" name="TextBox 8"/>
            <p:cNvSpPr txBox="1"/>
            <p:nvPr/>
          </p:nvSpPr>
          <p:spPr>
            <a:xfrm>
              <a:off x="0" y="-114300"/>
              <a:ext cx="4104519" cy="2117933"/>
            </a:xfrm>
            <a:prstGeom prst="rect">
              <a:avLst/>
            </a:prstGeom>
          </p:spPr>
          <p:txBody>
            <a:bodyPr lIns="50800" tIns="50800" rIns="50800" bIns="50800" rtlCol="0" anchor="ctr"/>
            <a:lstStyle/>
            <a:p>
              <a:pPr algn="ctr">
                <a:lnSpc>
                  <a:spcPts val="6580"/>
                </a:lnSpc>
              </a:pPr>
              <a:endParaRPr/>
            </a:p>
            <a:p>
              <a:pPr algn="ctr">
                <a:lnSpc>
                  <a:spcPts val="6580"/>
                </a:lnSpc>
              </a:pPr>
              <a:r>
                <a:rPr lang="en-US" sz="4700">
                  <a:solidFill>
                    <a:srgbClr val="000000"/>
                  </a:solidFill>
                  <a:latin typeface="Times New Roman"/>
                  <a:ea typeface="Times New Roman"/>
                  <a:cs typeface="Times New Roman"/>
                  <a:sym typeface="Times New Roman"/>
                </a:rPr>
                <a:t>- Ông từng đi thi và đã ra làm quan, sau đó không bao lâu thì từ quan lui về ẩn dật.</a:t>
              </a:r>
            </a:p>
            <a:p>
              <a:pPr algn="ctr">
                <a:lnSpc>
                  <a:spcPts val="6580"/>
                </a:lnSpc>
              </a:pPr>
              <a:r>
                <a:rPr lang="en-US" sz="4700">
                  <a:solidFill>
                    <a:srgbClr val="000000"/>
                  </a:solidFill>
                  <a:latin typeface="Times New Roman"/>
                  <a:ea typeface="Times New Roman"/>
                  <a:cs typeface="Times New Roman"/>
                  <a:sym typeface="Times New Roman"/>
                </a:rPr>
                <a:t>- Ông để lại tác phẩm nổi tiếng là Truyền kì mạn lục qua tác phẩm có thể thấy được quan điểm sống và tấm lòng của ông với cuộc đời.</a:t>
              </a:r>
            </a:p>
            <a:p>
              <a:pPr algn="ctr">
                <a:lnSpc>
                  <a:spcPts val="6580"/>
                </a:lnSpc>
              </a:pPr>
              <a:endParaRPr lang="en-US" sz="4700">
                <a:solidFill>
                  <a:srgbClr val="000000"/>
                </a:solidFill>
                <a:latin typeface="Times New Roman"/>
                <a:ea typeface="Times New Roman"/>
                <a:cs typeface="Times New Roman"/>
                <a:sym typeface="Times New Roman"/>
              </a:endParaRPr>
            </a:p>
          </p:txBody>
        </p:sp>
      </p:grpSp>
      <p:sp>
        <p:nvSpPr>
          <p:cNvPr id="9" name="Freeform 9"/>
          <p:cNvSpPr/>
          <p:nvPr/>
        </p:nvSpPr>
        <p:spPr>
          <a:xfrm>
            <a:off x="6928985" y="1314623"/>
            <a:ext cx="3667332" cy="946839"/>
          </a:xfrm>
          <a:custGeom>
            <a:avLst/>
            <a:gdLst/>
            <a:ahLst/>
            <a:cxnLst/>
            <a:rect l="l" t="t" r="r" b="b"/>
            <a:pathLst>
              <a:path w="3667332" h="946839">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Freeform 10"/>
          <p:cNvSpPr/>
          <p:nvPr/>
        </p:nvSpPr>
        <p:spPr>
          <a:xfrm>
            <a:off x="15636012" y="7788134"/>
            <a:ext cx="3755248" cy="2232383"/>
          </a:xfrm>
          <a:custGeom>
            <a:avLst/>
            <a:gdLst/>
            <a:ahLst/>
            <a:cxnLst/>
            <a:rect l="l" t="t" r="r" b="b"/>
            <a:pathLst>
              <a:path w="3755248" h="2232383">
                <a:moveTo>
                  <a:pt x="0" y="0"/>
                </a:moveTo>
                <a:lnTo>
                  <a:pt x="3755248" y="0"/>
                </a:lnTo>
                <a:lnTo>
                  <a:pt x="3755248" y="2232382"/>
                </a:lnTo>
                <a:lnTo>
                  <a:pt x="0" y="22323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TextBox 11"/>
          <p:cNvSpPr txBox="1"/>
          <p:nvPr/>
        </p:nvSpPr>
        <p:spPr>
          <a:xfrm>
            <a:off x="-1245089" y="-104775"/>
            <a:ext cx="8782283" cy="985333"/>
          </a:xfrm>
          <a:prstGeom prst="rect">
            <a:avLst/>
          </a:prstGeom>
        </p:spPr>
        <p:txBody>
          <a:bodyPr lIns="0" tIns="0" rIns="0" bIns="0" rtlCol="0" anchor="t">
            <a:spAutoFit/>
          </a:bodyPr>
          <a:lstStyle/>
          <a:p>
            <a:pPr marL="0" lvl="0" indent="0" algn="ctr">
              <a:lnSpc>
                <a:spcPts val="8165"/>
              </a:lnSpc>
              <a:spcBef>
                <a:spcPct val="0"/>
              </a:spcBef>
            </a:pPr>
            <a:r>
              <a:rPr lang="en-US" sz="5832">
                <a:solidFill>
                  <a:srgbClr val="01070A"/>
                </a:solidFill>
                <a:latin typeface="Carelia"/>
                <a:ea typeface="Carelia"/>
                <a:cs typeface="Carelia"/>
                <a:sym typeface="Carelia"/>
              </a:rPr>
              <a:t>I. Tìm hiểu chung</a:t>
            </a:r>
          </a:p>
        </p:txBody>
      </p:sp>
      <p:sp>
        <p:nvSpPr>
          <p:cNvPr id="12" name="TextBox 12"/>
          <p:cNvSpPr txBox="1"/>
          <p:nvPr/>
        </p:nvSpPr>
        <p:spPr>
          <a:xfrm>
            <a:off x="504195" y="1046831"/>
            <a:ext cx="6424790" cy="731266"/>
          </a:xfrm>
          <a:prstGeom prst="rect">
            <a:avLst/>
          </a:prstGeom>
        </p:spPr>
        <p:txBody>
          <a:bodyPr lIns="0" tIns="0" rIns="0" bIns="0" rtlCol="0" anchor="t">
            <a:spAutoFit/>
          </a:bodyPr>
          <a:lstStyle/>
          <a:p>
            <a:pPr algn="l">
              <a:lnSpc>
                <a:spcPts val="6034"/>
              </a:lnSpc>
            </a:pPr>
            <a:r>
              <a:rPr lang="en-US" sz="4310" b="1">
                <a:solidFill>
                  <a:srgbClr val="01070A"/>
                </a:solidFill>
                <a:latin typeface="DM Sans Bold"/>
                <a:ea typeface="DM Sans Bold"/>
                <a:cs typeface="DM Sans Bold"/>
                <a:sym typeface="DM Sans Bold"/>
              </a:rPr>
              <a:t>1.Tác giả</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523645" y="1655341"/>
            <a:ext cx="15426872" cy="8969371"/>
            <a:chOff x="0" y="0"/>
            <a:chExt cx="3727935" cy="2167467"/>
          </a:xfrm>
        </p:grpSpPr>
        <p:sp>
          <p:nvSpPr>
            <p:cNvPr id="4" name="Freeform 4"/>
            <p:cNvSpPr/>
            <p:nvPr/>
          </p:nvSpPr>
          <p:spPr>
            <a:xfrm>
              <a:off x="0" y="0"/>
              <a:ext cx="3727935" cy="2167467"/>
            </a:xfrm>
            <a:custGeom>
              <a:avLst/>
              <a:gdLst/>
              <a:ahLst/>
              <a:cxnLst/>
              <a:rect l="l" t="t" r="r" b="b"/>
              <a:pathLst>
                <a:path w="3727935" h="2167467">
                  <a:moveTo>
                    <a:pt x="5520" y="0"/>
                  </a:moveTo>
                  <a:lnTo>
                    <a:pt x="3722415" y="0"/>
                  </a:lnTo>
                  <a:cubicBezTo>
                    <a:pt x="3723879" y="0"/>
                    <a:pt x="3725283" y="582"/>
                    <a:pt x="3726318" y="1617"/>
                  </a:cubicBezTo>
                  <a:cubicBezTo>
                    <a:pt x="3727353" y="2652"/>
                    <a:pt x="3727935" y="4056"/>
                    <a:pt x="3727935" y="5520"/>
                  </a:cubicBezTo>
                  <a:lnTo>
                    <a:pt x="3727935" y="2161946"/>
                  </a:lnTo>
                  <a:cubicBezTo>
                    <a:pt x="3727935" y="2163411"/>
                    <a:pt x="3727353" y="2164815"/>
                    <a:pt x="3726318" y="2165850"/>
                  </a:cubicBezTo>
                  <a:cubicBezTo>
                    <a:pt x="3725283" y="2166885"/>
                    <a:pt x="3723879" y="2167467"/>
                    <a:pt x="3722415" y="2167467"/>
                  </a:cubicBezTo>
                  <a:lnTo>
                    <a:pt x="5520" y="2167467"/>
                  </a:lnTo>
                  <a:cubicBezTo>
                    <a:pt x="4056" y="2167467"/>
                    <a:pt x="2652" y="2166885"/>
                    <a:pt x="1617" y="2165850"/>
                  </a:cubicBezTo>
                  <a:cubicBezTo>
                    <a:pt x="582" y="2164815"/>
                    <a:pt x="0" y="2163411"/>
                    <a:pt x="0" y="2161946"/>
                  </a:cubicBezTo>
                  <a:lnTo>
                    <a:pt x="0" y="5520"/>
                  </a:lnTo>
                  <a:cubicBezTo>
                    <a:pt x="0" y="4056"/>
                    <a:pt x="582" y="2652"/>
                    <a:pt x="1617" y="1617"/>
                  </a:cubicBezTo>
                  <a:cubicBezTo>
                    <a:pt x="2652" y="582"/>
                    <a:pt x="4056" y="0"/>
                    <a:pt x="5520" y="0"/>
                  </a:cubicBezTo>
                  <a:close/>
                </a:path>
              </a:pathLst>
            </a:custGeom>
            <a:solidFill>
              <a:srgbClr val="EDE2D8"/>
            </a:solidFill>
            <a:ln w="38100" cap="sq">
              <a:solidFill>
                <a:srgbClr val="000000"/>
              </a:solidFill>
              <a:prstDash val="solid"/>
              <a:miter/>
            </a:ln>
          </p:spPr>
          <p:txBody>
            <a:bodyPr/>
            <a:lstStyle/>
            <a:p>
              <a:endParaRPr lang="en-US"/>
            </a:p>
          </p:txBody>
        </p:sp>
        <p:sp>
          <p:nvSpPr>
            <p:cNvPr id="5" name="TextBox 5"/>
            <p:cNvSpPr txBox="1"/>
            <p:nvPr/>
          </p:nvSpPr>
          <p:spPr>
            <a:xfrm>
              <a:off x="0" y="-47625"/>
              <a:ext cx="3727935" cy="2215092"/>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a:off x="1739739" y="2138721"/>
            <a:ext cx="3101363" cy="1855658"/>
            <a:chOff x="0" y="0"/>
            <a:chExt cx="1358434" cy="812800"/>
          </a:xfrm>
        </p:grpSpPr>
        <p:sp>
          <p:nvSpPr>
            <p:cNvPr id="7" name="Freeform 7"/>
            <p:cNvSpPr/>
            <p:nvPr/>
          </p:nvSpPr>
          <p:spPr>
            <a:xfrm>
              <a:off x="0" y="0"/>
              <a:ext cx="1358434" cy="812800"/>
            </a:xfrm>
            <a:custGeom>
              <a:avLst/>
              <a:gdLst/>
              <a:ahLst/>
              <a:cxnLst/>
              <a:rect l="l" t="t" r="r" b="b"/>
              <a:pathLst>
                <a:path w="1358434" h="812800">
                  <a:moveTo>
                    <a:pt x="679217" y="0"/>
                  </a:moveTo>
                  <a:cubicBezTo>
                    <a:pt x="304096" y="0"/>
                    <a:pt x="0" y="181951"/>
                    <a:pt x="0" y="406400"/>
                  </a:cubicBezTo>
                  <a:cubicBezTo>
                    <a:pt x="0" y="630849"/>
                    <a:pt x="304096" y="812800"/>
                    <a:pt x="679217" y="812800"/>
                  </a:cubicBezTo>
                  <a:cubicBezTo>
                    <a:pt x="1054338" y="812800"/>
                    <a:pt x="1358434" y="630849"/>
                    <a:pt x="1358434" y="406400"/>
                  </a:cubicBezTo>
                  <a:cubicBezTo>
                    <a:pt x="1358434" y="181951"/>
                    <a:pt x="1054338" y="0"/>
                    <a:pt x="679217" y="0"/>
                  </a:cubicBezTo>
                  <a:close/>
                </a:path>
              </a:pathLst>
            </a:custGeom>
            <a:solidFill>
              <a:srgbClr val="FFFFFF"/>
            </a:solidFill>
            <a:ln w="38100" cap="sq">
              <a:solidFill>
                <a:srgbClr val="000000"/>
              </a:solidFill>
              <a:prstDash val="solid"/>
              <a:miter/>
            </a:ln>
          </p:spPr>
          <p:txBody>
            <a:bodyPr/>
            <a:lstStyle/>
            <a:p>
              <a:endParaRPr lang="en-US"/>
            </a:p>
          </p:txBody>
        </p:sp>
        <p:sp>
          <p:nvSpPr>
            <p:cNvPr id="8" name="TextBox 8"/>
            <p:cNvSpPr txBox="1"/>
            <p:nvPr/>
          </p:nvSpPr>
          <p:spPr>
            <a:xfrm>
              <a:off x="127353" y="-38100"/>
              <a:ext cx="1103727" cy="774700"/>
            </a:xfrm>
            <a:prstGeom prst="rect">
              <a:avLst/>
            </a:prstGeom>
          </p:spPr>
          <p:txBody>
            <a:bodyPr lIns="50800" tIns="50800" rIns="50800" bIns="50800" rtlCol="0" anchor="ctr"/>
            <a:lstStyle/>
            <a:p>
              <a:pPr algn="ctr">
                <a:lnSpc>
                  <a:spcPts val="6580"/>
                </a:lnSpc>
              </a:pPr>
              <a:r>
                <a:rPr lang="en-US" sz="4700" b="1">
                  <a:solidFill>
                    <a:srgbClr val="000000"/>
                  </a:solidFill>
                  <a:latin typeface="Times New Roman Bold"/>
                  <a:ea typeface="Times New Roman Bold"/>
                  <a:cs typeface="Times New Roman Bold"/>
                  <a:sym typeface="Times New Roman Bold"/>
                </a:rPr>
                <a:t> Thể loại</a:t>
              </a:r>
            </a:p>
          </p:txBody>
        </p:sp>
      </p:grpSp>
      <p:sp>
        <p:nvSpPr>
          <p:cNvPr id="9" name="Freeform 9"/>
          <p:cNvSpPr/>
          <p:nvPr/>
        </p:nvSpPr>
        <p:spPr>
          <a:xfrm>
            <a:off x="276159" y="6894969"/>
            <a:ext cx="3835024" cy="3091905"/>
          </a:xfrm>
          <a:custGeom>
            <a:avLst/>
            <a:gdLst/>
            <a:ahLst/>
            <a:cxnLst/>
            <a:rect l="l" t="t" r="r" b="b"/>
            <a:pathLst>
              <a:path w="3835024" h="3091905">
                <a:moveTo>
                  <a:pt x="0" y="0"/>
                </a:moveTo>
                <a:lnTo>
                  <a:pt x="3835024" y="0"/>
                </a:lnTo>
                <a:lnTo>
                  <a:pt x="3835024" y="3091905"/>
                </a:lnTo>
                <a:lnTo>
                  <a:pt x="0" y="30919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10" name="Group 10"/>
          <p:cNvGrpSpPr/>
          <p:nvPr/>
        </p:nvGrpSpPr>
        <p:grpSpPr>
          <a:xfrm>
            <a:off x="1846807" y="4767228"/>
            <a:ext cx="2887229" cy="1855658"/>
            <a:chOff x="0" y="0"/>
            <a:chExt cx="1264640" cy="812800"/>
          </a:xfrm>
        </p:grpSpPr>
        <p:sp>
          <p:nvSpPr>
            <p:cNvPr id="11" name="Freeform 11"/>
            <p:cNvSpPr/>
            <p:nvPr/>
          </p:nvSpPr>
          <p:spPr>
            <a:xfrm>
              <a:off x="0" y="0"/>
              <a:ext cx="1264640" cy="812800"/>
            </a:xfrm>
            <a:custGeom>
              <a:avLst/>
              <a:gdLst/>
              <a:ahLst/>
              <a:cxnLst/>
              <a:rect l="l" t="t" r="r" b="b"/>
              <a:pathLst>
                <a:path w="1264640" h="812800">
                  <a:moveTo>
                    <a:pt x="632320" y="0"/>
                  </a:moveTo>
                  <a:cubicBezTo>
                    <a:pt x="283099" y="0"/>
                    <a:pt x="0" y="181951"/>
                    <a:pt x="0" y="406400"/>
                  </a:cubicBezTo>
                  <a:cubicBezTo>
                    <a:pt x="0" y="630849"/>
                    <a:pt x="283099" y="812800"/>
                    <a:pt x="632320" y="812800"/>
                  </a:cubicBezTo>
                  <a:cubicBezTo>
                    <a:pt x="981541" y="812800"/>
                    <a:pt x="1264640" y="630849"/>
                    <a:pt x="1264640" y="406400"/>
                  </a:cubicBezTo>
                  <a:cubicBezTo>
                    <a:pt x="1264640" y="181951"/>
                    <a:pt x="981541" y="0"/>
                    <a:pt x="632320" y="0"/>
                  </a:cubicBezTo>
                  <a:close/>
                </a:path>
              </a:pathLst>
            </a:custGeom>
            <a:solidFill>
              <a:srgbClr val="FFFFFF"/>
            </a:solidFill>
            <a:ln w="38100" cap="sq">
              <a:solidFill>
                <a:srgbClr val="000000"/>
              </a:solidFill>
              <a:prstDash val="solid"/>
              <a:miter/>
            </a:ln>
          </p:spPr>
          <p:txBody>
            <a:bodyPr/>
            <a:lstStyle/>
            <a:p>
              <a:endParaRPr lang="en-US"/>
            </a:p>
          </p:txBody>
        </p:sp>
        <p:sp>
          <p:nvSpPr>
            <p:cNvPr id="12" name="TextBox 12"/>
            <p:cNvSpPr txBox="1"/>
            <p:nvPr/>
          </p:nvSpPr>
          <p:spPr>
            <a:xfrm>
              <a:off x="118560" y="-38100"/>
              <a:ext cx="1027520" cy="774700"/>
            </a:xfrm>
            <a:prstGeom prst="rect">
              <a:avLst/>
            </a:prstGeom>
          </p:spPr>
          <p:txBody>
            <a:bodyPr lIns="50800" tIns="50800" rIns="50800" bIns="50800" rtlCol="0" anchor="ctr"/>
            <a:lstStyle/>
            <a:p>
              <a:pPr algn="ctr">
                <a:lnSpc>
                  <a:spcPts val="6580"/>
                </a:lnSpc>
              </a:pPr>
              <a:r>
                <a:rPr lang="en-US" sz="4700" b="1">
                  <a:solidFill>
                    <a:srgbClr val="000000"/>
                  </a:solidFill>
                  <a:latin typeface="Times New Roman Bold"/>
                  <a:ea typeface="Times New Roman Bold"/>
                  <a:cs typeface="Times New Roman Bold"/>
                  <a:sym typeface="Times New Roman Bold"/>
                </a:rPr>
                <a:t>Xuất xứ</a:t>
              </a:r>
            </a:p>
          </p:txBody>
        </p:sp>
      </p:grpSp>
      <p:grpSp>
        <p:nvGrpSpPr>
          <p:cNvPr id="13" name="Group 13"/>
          <p:cNvGrpSpPr/>
          <p:nvPr/>
        </p:nvGrpSpPr>
        <p:grpSpPr>
          <a:xfrm>
            <a:off x="4111183" y="7534385"/>
            <a:ext cx="4617818" cy="2452489"/>
            <a:chOff x="0" y="0"/>
            <a:chExt cx="2022659" cy="1074219"/>
          </a:xfrm>
        </p:grpSpPr>
        <p:sp>
          <p:nvSpPr>
            <p:cNvPr id="14" name="Freeform 14"/>
            <p:cNvSpPr/>
            <p:nvPr/>
          </p:nvSpPr>
          <p:spPr>
            <a:xfrm>
              <a:off x="0" y="0"/>
              <a:ext cx="2022659" cy="1074219"/>
            </a:xfrm>
            <a:custGeom>
              <a:avLst/>
              <a:gdLst/>
              <a:ahLst/>
              <a:cxnLst/>
              <a:rect l="l" t="t" r="r" b="b"/>
              <a:pathLst>
                <a:path w="2022659" h="1074219">
                  <a:moveTo>
                    <a:pt x="1011329" y="0"/>
                  </a:moveTo>
                  <a:cubicBezTo>
                    <a:pt x="452788" y="0"/>
                    <a:pt x="0" y="240472"/>
                    <a:pt x="0" y="537110"/>
                  </a:cubicBezTo>
                  <a:cubicBezTo>
                    <a:pt x="0" y="833747"/>
                    <a:pt x="452788" y="1074219"/>
                    <a:pt x="1011329" y="1074219"/>
                  </a:cubicBezTo>
                  <a:cubicBezTo>
                    <a:pt x="1569871" y="1074219"/>
                    <a:pt x="2022659" y="833747"/>
                    <a:pt x="2022659" y="537110"/>
                  </a:cubicBezTo>
                  <a:cubicBezTo>
                    <a:pt x="2022659" y="240472"/>
                    <a:pt x="1569871" y="0"/>
                    <a:pt x="1011329" y="0"/>
                  </a:cubicBezTo>
                  <a:close/>
                </a:path>
              </a:pathLst>
            </a:custGeom>
            <a:solidFill>
              <a:srgbClr val="FFFFFF"/>
            </a:solidFill>
            <a:ln w="38100" cap="sq">
              <a:solidFill>
                <a:srgbClr val="000000"/>
              </a:solidFill>
              <a:prstDash val="solid"/>
              <a:miter/>
            </a:ln>
          </p:spPr>
          <p:txBody>
            <a:bodyPr/>
            <a:lstStyle/>
            <a:p>
              <a:endParaRPr lang="en-US"/>
            </a:p>
          </p:txBody>
        </p:sp>
        <p:sp>
          <p:nvSpPr>
            <p:cNvPr id="15" name="TextBox 15"/>
            <p:cNvSpPr txBox="1"/>
            <p:nvPr/>
          </p:nvSpPr>
          <p:spPr>
            <a:xfrm>
              <a:off x="189624" y="-4067"/>
              <a:ext cx="1643410" cy="977578"/>
            </a:xfrm>
            <a:prstGeom prst="rect">
              <a:avLst/>
            </a:prstGeom>
          </p:spPr>
          <p:txBody>
            <a:bodyPr lIns="50800" tIns="50800" rIns="50800" bIns="50800" rtlCol="0" anchor="ctr"/>
            <a:lstStyle/>
            <a:p>
              <a:pPr algn="ctr">
                <a:lnSpc>
                  <a:spcPts val="6160"/>
                </a:lnSpc>
              </a:pPr>
              <a:r>
                <a:rPr lang="en-US" sz="4400" b="1">
                  <a:solidFill>
                    <a:srgbClr val="000000"/>
                  </a:solidFill>
                  <a:latin typeface="Times New Roman Bold"/>
                  <a:ea typeface="Times New Roman Bold"/>
                  <a:cs typeface="Times New Roman Bold"/>
                  <a:sym typeface="Times New Roman Bold"/>
                </a:rPr>
                <a:t>Phương thức biểu đạt chính</a:t>
              </a:r>
            </a:p>
          </p:txBody>
        </p:sp>
      </p:grpSp>
      <p:grpSp>
        <p:nvGrpSpPr>
          <p:cNvPr id="16" name="Group 16"/>
          <p:cNvGrpSpPr/>
          <p:nvPr/>
        </p:nvGrpSpPr>
        <p:grpSpPr>
          <a:xfrm>
            <a:off x="9144000" y="2138721"/>
            <a:ext cx="3087812" cy="1855658"/>
            <a:chOff x="0" y="0"/>
            <a:chExt cx="1352498" cy="812800"/>
          </a:xfrm>
        </p:grpSpPr>
        <p:sp>
          <p:nvSpPr>
            <p:cNvPr id="17" name="Freeform 17"/>
            <p:cNvSpPr/>
            <p:nvPr/>
          </p:nvSpPr>
          <p:spPr>
            <a:xfrm>
              <a:off x="0" y="0"/>
              <a:ext cx="1352498" cy="812800"/>
            </a:xfrm>
            <a:custGeom>
              <a:avLst/>
              <a:gdLst/>
              <a:ahLst/>
              <a:cxnLst/>
              <a:rect l="l" t="t" r="r" b="b"/>
              <a:pathLst>
                <a:path w="1352498" h="812800">
                  <a:moveTo>
                    <a:pt x="676249" y="0"/>
                  </a:moveTo>
                  <a:cubicBezTo>
                    <a:pt x="302767" y="0"/>
                    <a:pt x="0" y="181951"/>
                    <a:pt x="0" y="406400"/>
                  </a:cubicBezTo>
                  <a:cubicBezTo>
                    <a:pt x="0" y="630849"/>
                    <a:pt x="302767" y="812800"/>
                    <a:pt x="676249" y="812800"/>
                  </a:cubicBezTo>
                  <a:cubicBezTo>
                    <a:pt x="1049731" y="812800"/>
                    <a:pt x="1352498" y="630849"/>
                    <a:pt x="1352498" y="406400"/>
                  </a:cubicBezTo>
                  <a:cubicBezTo>
                    <a:pt x="1352498" y="181951"/>
                    <a:pt x="1049731" y="0"/>
                    <a:pt x="676249" y="0"/>
                  </a:cubicBezTo>
                  <a:close/>
                </a:path>
              </a:pathLst>
            </a:custGeom>
            <a:solidFill>
              <a:srgbClr val="FFFFFF"/>
            </a:solidFill>
            <a:ln w="38100" cap="sq">
              <a:solidFill>
                <a:srgbClr val="000000"/>
              </a:solidFill>
              <a:prstDash val="solid"/>
              <a:miter/>
            </a:ln>
          </p:spPr>
          <p:txBody>
            <a:bodyPr/>
            <a:lstStyle/>
            <a:p>
              <a:endParaRPr lang="en-US"/>
            </a:p>
          </p:txBody>
        </p:sp>
        <p:sp>
          <p:nvSpPr>
            <p:cNvPr id="18" name="TextBox 18"/>
            <p:cNvSpPr txBox="1"/>
            <p:nvPr/>
          </p:nvSpPr>
          <p:spPr>
            <a:xfrm>
              <a:off x="126797" y="-38100"/>
              <a:ext cx="1098905" cy="774700"/>
            </a:xfrm>
            <a:prstGeom prst="rect">
              <a:avLst/>
            </a:prstGeom>
          </p:spPr>
          <p:txBody>
            <a:bodyPr lIns="50800" tIns="50800" rIns="50800" bIns="50800" rtlCol="0" anchor="ctr"/>
            <a:lstStyle/>
            <a:p>
              <a:pPr algn="ctr">
                <a:lnSpc>
                  <a:spcPts val="6580"/>
                </a:lnSpc>
              </a:pPr>
              <a:r>
                <a:rPr lang="en-US" sz="4700" b="1">
                  <a:solidFill>
                    <a:srgbClr val="000000"/>
                  </a:solidFill>
                  <a:latin typeface="Times New Roman Bold"/>
                  <a:ea typeface="Times New Roman Bold"/>
                  <a:cs typeface="Times New Roman Bold"/>
                  <a:sym typeface="Times New Roman Bold"/>
                </a:rPr>
                <a:t>Ngôi kể</a:t>
              </a:r>
            </a:p>
          </p:txBody>
        </p:sp>
      </p:grpSp>
      <p:sp>
        <p:nvSpPr>
          <p:cNvPr id="19" name="Freeform 19"/>
          <p:cNvSpPr/>
          <p:nvPr/>
        </p:nvSpPr>
        <p:spPr>
          <a:xfrm>
            <a:off x="13520549" y="8378918"/>
            <a:ext cx="4394857" cy="1913789"/>
          </a:xfrm>
          <a:custGeom>
            <a:avLst/>
            <a:gdLst/>
            <a:ahLst/>
            <a:cxnLst/>
            <a:rect l="l" t="t" r="r" b="b"/>
            <a:pathLst>
              <a:path w="4394857" h="1913789">
                <a:moveTo>
                  <a:pt x="0" y="0"/>
                </a:moveTo>
                <a:lnTo>
                  <a:pt x="4394857" y="0"/>
                </a:lnTo>
                <a:lnTo>
                  <a:pt x="4394857" y="1913789"/>
                </a:lnTo>
                <a:lnTo>
                  <a:pt x="0" y="19137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20" name="TextBox 20"/>
          <p:cNvSpPr txBox="1"/>
          <p:nvPr/>
        </p:nvSpPr>
        <p:spPr>
          <a:xfrm>
            <a:off x="-1090682" y="163277"/>
            <a:ext cx="8762207" cy="1044389"/>
          </a:xfrm>
          <a:prstGeom prst="rect">
            <a:avLst/>
          </a:prstGeom>
        </p:spPr>
        <p:txBody>
          <a:bodyPr lIns="0" tIns="0" rIns="0" bIns="0" rtlCol="0" anchor="t">
            <a:spAutoFit/>
          </a:bodyPr>
          <a:lstStyle/>
          <a:p>
            <a:pPr marL="0" lvl="0" indent="0" algn="ctr">
              <a:lnSpc>
                <a:spcPts val="8585"/>
              </a:lnSpc>
              <a:spcBef>
                <a:spcPct val="0"/>
              </a:spcBef>
            </a:pPr>
            <a:r>
              <a:rPr lang="en-US" sz="6132">
                <a:solidFill>
                  <a:srgbClr val="01070A"/>
                </a:solidFill>
                <a:latin typeface="Carelia"/>
                <a:ea typeface="Carelia"/>
                <a:cs typeface="Carelia"/>
                <a:sym typeface="Carelia"/>
              </a:rPr>
              <a:t>2.Tác phẩm </a:t>
            </a:r>
          </a:p>
        </p:txBody>
      </p:sp>
      <p:sp>
        <p:nvSpPr>
          <p:cNvPr id="21" name="TextBox 21"/>
          <p:cNvSpPr txBox="1"/>
          <p:nvPr/>
        </p:nvSpPr>
        <p:spPr>
          <a:xfrm>
            <a:off x="5398742" y="2597602"/>
            <a:ext cx="2757164" cy="823595"/>
          </a:xfrm>
          <a:prstGeom prst="rect">
            <a:avLst/>
          </a:prstGeom>
        </p:spPr>
        <p:txBody>
          <a:bodyPr lIns="0" tIns="0" rIns="0" bIns="0" rtlCol="0" anchor="t">
            <a:spAutoFit/>
          </a:bodyPr>
          <a:lstStyle/>
          <a:p>
            <a:pPr algn="ctr">
              <a:lnSpc>
                <a:spcPts val="6580"/>
              </a:lnSpc>
            </a:pPr>
            <a:r>
              <a:rPr lang="en-US" sz="4700">
                <a:solidFill>
                  <a:srgbClr val="01070A"/>
                </a:solidFill>
                <a:latin typeface="Times New Roman"/>
                <a:ea typeface="Times New Roman"/>
                <a:cs typeface="Times New Roman"/>
                <a:sym typeface="Times New Roman"/>
              </a:rPr>
              <a:t>Truyền kì </a:t>
            </a:r>
          </a:p>
        </p:txBody>
      </p:sp>
      <p:sp>
        <p:nvSpPr>
          <p:cNvPr id="22" name="TextBox 22"/>
          <p:cNvSpPr txBox="1"/>
          <p:nvPr/>
        </p:nvSpPr>
        <p:spPr>
          <a:xfrm>
            <a:off x="5019711" y="4602573"/>
            <a:ext cx="11644259" cy="2480945"/>
          </a:xfrm>
          <a:prstGeom prst="rect">
            <a:avLst/>
          </a:prstGeom>
        </p:spPr>
        <p:txBody>
          <a:bodyPr lIns="0" tIns="0" rIns="0" bIns="0" rtlCol="0" anchor="t">
            <a:spAutoFit/>
          </a:bodyPr>
          <a:lstStyle/>
          <a:p>
            <a:pPr algn="ctr">
              <a:lnSpc>
                <a:spcPts val="6580"/>
              </a:lnSpc>
            </a:pPr>
            <a:r>
              <a:rPr lang="en-US" sz="4700">
                <a:solidFill>
                  <a:srgbClr val="01070A"/>
                </a:solidFill>
                <a:latin typeface="Times New Roman"/>
                <a:ea typeface="Times New Roman"/>
                <a:cs typeface="Times New Roman"/>
                <a:sym typeface="Times New Roman"/>
              </a:rPr>
              <a:t> Tác phẩm được trích trong Truyền kì mạn lục, bản dịch của Trúc Khuê Ngô truyện (in lần thứ hai), NXB Văn hóa, Hà Nội, 1957)</a:t>
            </a:r>
          </a:p>
        </p:txBody>
      </p:sp>
      <p:sp>
        <p:nvSpPr>
          <p:cNvPr id="23" name="TextBox 23"/>
          <p:cNvSpPr txBox="1"/>
          <p:nvPr/>
        </p:nvSpPr>
        <p:spPr>
          <a:xfrm>
            <a:off x="9474649" y="8264618"/>
            <a:ext cx="2757164" cy="823595"/>
          </a:xfrm>
          <a:prstGeom prst="rect">
            <a:avLst/>
          </a:prstGeom>
        </p:spPr>
        <p:txBody>
          <a:bodyPr lIns="0" tIns="0" rIns="0" bIns="0" rtlCol="0" anchor="t">
            <a:spAutoFit/>
          </a:bodyPr>
          <a:lstStyle/>
          <a:p>
            <a:pPr algn="ctr">
              <a:lnSpc>
                <a:spcPts val="6580"/>
              </a:lnSpc>
            </a:pPr>
            <a:r>
              <a:rPr lang="en-US" sz="4700">
                <a:solidFill>
                  <a:srgbClr val="01070A"/>
                </a:solidFill>
                <a:latin typeface="Times New Roman"/>
                <a:ea typeface="Times New Roman"/>
                <a:cs typeface="Times New Roman"/>
                <a:sym typeface="Times New Roman"/>
              </a:rPr>
              <a:t>Tự sự</a:t>
            </a:r>
          </a:p>
        </p:txBody>
      </p:sp>
      <p:sp>
        <p:nvSpPr>
          <p:cNvPr id="24" name="TextBox 24"/>
          <p:cNvSpPr txBox="1"/>
          <p:nvPr/>
        </p:nvSpPr>
        <p:spPr>
          <a:xfrm>
            <a:off x="12586966" y="2597602"/>
            <a:ext cx="4077003" cy="823595"/>
          </a:xfrm>
          <a:prstGeom prst="rect">
            <a:avLst/>
          </a:prstGeom>
        </p:spPr>
        <p:txBody>
          <a:bodyPr lIns="0" tIns="0" rIns="0" bIns="0" rtlCol="0" anchor="t">
            <a:spAutoFit/>
          </a:bodyPr>
          <a:lstStyle/>
          <a:p>
            <a:pPr algn="ctr">
              <a:lnSpc>
                <a:spcPts val="6580"/>
              </a:lnSpc>
            </a:pPr>
            <a:r>
              <a:rPr lang="en-US" sz="4700">
                <a:solidFill>
                  <a:srgbClr val="01070A"/>
                </a:solidFill>
                <a:latin typeface="Times New Roman"/>
                <a:ea typeface="Times New Roman"/>
                <a:cs typeface="Times New Roman"/>
                <a:sym typeface="Times New Roman"/>
              </a:rPr>
              <a:t>Ngôi kể thứ ba </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13946150" y="2800316"/>
            <a:ext cx="4341850" cy="4682387"/>
          </a:xfrm>
          <a:custGeom>
            <a:avLst/>
            <a:gdLst/>
            <a:ahLst/>
            <a:cxnLst/>
            <a:rect l="l" t="t" r="r" b="b"/>
            <a:pathLst>
              <a:path w="4341850" h="4682387">
                <a:moveTo>
                  <a:pt x="0" y="0"/>
                </a:moveTo>
                <a:lnTo>
                  <a:pt x="4341850" y="0"/>
                </a:lnTo>
                <a:lnTo>
                  <a:pt x="4341850" y="4682387"/>
                </a:lnTo>
                <a:lnTo>
                  <a:pt x="0" y="46823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17007788" y="3309096"/>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863001" y="7912928"/>
            <a:ext cx="4639174" cy="3214068"/>
          </a:xfrm>
          <a:custGeom>
            <a:avLst/>
            <a:gdLst/>
            <a:ahLst/>
            <a:cxnLst/>
            <a:rect l="l" t="t" r="r" b="b"/>
            <a:pathLst>
              <a:path w="4639174" h="3214068">
                <a:moveTo>
                  <a:pt x="0" y="0"/>
                </a:moveTo>
                <a:lnTo>
                  <a:pt x="4639175" y="0"/>
                </a:lnTo>
                <a:lnTo>
                  <a:pt x="4639175" y="3214069"/>
                </a:lnTo>
                <a:lnTo>
                  <a:pt x="0" y="32140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TextBox 6"/>
          <p:cNvSpPr txBox="1"/>
          <p:nvPr/>
        </p:nvSpPr>
        <p:spPr>
          <a:xfrm>
            <a:off x="14142063" y="4630528"/>
            <a:ext cx="3950023" cy="2480945"/>
          </a:xfrm>
          <a:prstGeom prst="rect">
            <a:avLst/>
          </a:prstGeom>
        </p:spPr>
        <p:txBody>
          <a:bodyPr lIns="0" tIns="0" rIns="0" bIns="0" rtlCol="0" anchor="t">
            <a:spAutoFit/>
          </a:bodyPr>
          <a:lstStyle/>
          <a:p>
            <a:pPr algn="ctr">
              <a:lnSpc>
                <a:spcPts val="6580"/>
              </a:lnSpc>
            </a:pPr>
            <a:r>
              <a:rPr lang="en-US" sz="4700">
                <a:solidFill>
                  <a:srgbClr val="01070A"/>
                </a:solidFill>
                <a:latin typeface="Times New Roman"/>
                <a:ea typeface="Times New Roman"/>
                <a:cs typeface="Times New Roman"/>
                <a:sym typeface="Times New Roman"/>
              </a:rPr>
              <a:t> Tử Văn trở thành phán sự đền Tản Viên.</a:t>
            </a:r>
          </a:p>
        </p:txBody>
      </p:sp>
      <p:sp>
        <p:nvSpPr>
          <p:cNvPr id="7" name="TextBox 7"/>
          <p:cNvSpPr txBox="1"/>
          <p:nvPr/>
        </p:nvSpPr>
        <p:spPr>
          <a:xfrm>
            <a:off x="5592486" y="305132"/>
            <a:ext cx="6702715" cy="1266161"/>
          </a:xfrm>
          <a:prstGeom prst="rect">
            <a:avLst/>
          </a:prstGeom>
        </p:spPr>
        <p:txBody>
          <a:bodyPr lIns="0" tIns="0" rIns="0" bIns="0" rtlCol="0" anchor="t">
            <a:spAutoFit/>
          </a:bodyPr>
          <a:lstStyle/>
          <a:p>
            <a:pPr marL="0" lvl="0" indent="0" algn="ctr">
              <a:lnSpc>
                <a:spcPts val="10011"/>
              </a:lnSpc>
              <a:spcBef>
                <a:spcPct val="0"/>
              </a:spcBef>
            </a:pPr>
            <a:r>
              <a:rPr lang="en-US" sz="7151" b="1">
                <a:solidFill>
                  <a:srgbClr val="01070A"/>
                </a:solidFill>
                <a:latin typeface="Times New Roman Bold"/>
                <a:ea typeface="Times New Roman Bold"/>
                <a:cs typeface="Times New Roman Bold"/>
                <a:sym typeface="Times New Roman Bold"/>
              </a:rPr>
              <a:t>Bố cục:</a:t>
            </a:r>
          </a:p>
        </p:txBody>
      </p:sp>
      <p:grpSp>
        <p:nvGrpSpPr>
          <p:cNvPr id="8" name="Group 8"/>
          <p:cNvGrpSpPr/>
          <p:nvPr/>
        </p:nvGrpSpPr>
        <p:grpSpPr>
          <a:xfrm>
            <a:off x="-1531725" y="2804297"/>
            <a:ext cx="5869139" cy="4626243"/>
            <a:chOff x="0" y="0"/>
            <a:chExt cx="7825518" cy="6168324"/>
          </a:xfrm>
        </p:grpSpPr>
        <p:sp>
          <p:nvSpPr>
            <p:cNvPr id="9" name="Freeform 9"/>
            <p:cNvSpPr/>
            <p:nvPr/>
          </p:nvSpPr>
          <p:spPr>
            <a:xfrm>
              <a:off x="2042299" y="0"/>
              <a:ext cx="5719719" cy="6168324"/>
            </a:xfrm>
            <a:custGeom>
              <a:avLst/>
              <a:gdLst/>
              <a:ahLst/>
              <a:cxnLst/>
              <a:rect l="l" t="t" r="r" b="b"/>
              <a:pathLst>
                <a:path w="5719719" h="6168324">
                  <a:moveTo>
                    <a:pt x="0" y="0"/>
                  </a:moveTo>
                  <a:lnTo>
                    <a:pt x="5719719" y="0"/>
                  </a:lnTo>
                  <a:lnTo>
                    <a:pt x="5719719" y="6168324"/>
                  </a:lnTo>
                  <a:lnTo>
                    <a:pt x="0" y="6168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Freeform 10"/>
            <p:cNvSpPr/>
            <p:nvPr/>
          </p:nvSpPr>
          <p:spPr>
            <a:xfrm>
              <a:off x="0" y="383114"/>
              <a:ext cx="3413899" cy="943478"/>
            </a:xfrm>
            <a:custGeom>
              <a:avLst/>
              <a:gdLst/>
              <a:ahLst/>
              <a:cxnLst/>
              <a:rect l="l" t="t" r="r" b="b"/>
              <a:pathLst>
                <a:path w="3413899" h="943478">
                  <a:moveTo>
                    <a:pt x="0" y="0"/>
                  </a:moveTo>
                  <a:lnTo>
                    <a:pt x="3413899" y="0"/>
                  </a:lnTo>
                  <a:lnTo>
                    <a:pt x="3413899" y="943477"/>
                  </a:lnTo>
                  <a:lnTo>
                    <a:pt x="0" y="94347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TextBox 11"/>
            <p:cNvSpPr txBox="1"/>
            <p:nvPr/>
          </p:nvSpPr>
          <p:spPr>
            <a:xfrm>
              <a:off x="2965186" y="1030504"/>
              <a:ext cx="3873945" cy="1060027"/>
            </a:xfrm>
            <a:prstGeom prst="rect">
              <a:avLst/>
            </a:prstGeom>
          </p:spPr>
          <p:txBody>
            <a:bodyPr lIns="0" tIns="0" rIns="0" bIns="0" rtlCol="0" anchor="t">
              <a:spAutoFit/>
            </a:bodyPr>
            <a:lstStyle/>
            <a:p>
              <a:pPr marL="0" lvl="0" indent="0" algn="ctr">
                <a:lnSpc>
                  <a:spcPts val="6579"/>
                </a:lnSpc>
                <a:spcBef>
                  <a:spcPct val="0"/>
                </a:spcBef>
              </a:pPr>
              <a:r>
                <a:rPr lang="en-US" sz="4699">
                  <a:solidFill>
                    <a:srgbClr val="01070A"/>
                  </a:solidFill>
                  <a:latin typeface="Times New Roman"/>
                  <a:ea typeface="Times New Roman"/>
                  <a:cs typeface="Times New Roman"/>
                  <a:sym typeface="Times New Roman"/>
                </a:rPr>
                <a:t>Phần 1 </a:t>
              </a:r>
            </a:p>
          </p:txBody>
        </p:sp>
        <p:sp>
          <p:nvSpPr>
            <p:cNvPr id="12" name="TextBox 12"/>
            <p:cNvSpPr txBox="1"/>
            <p:nvPr/>
          </p:nvSpPr>
          <p:spPr>
            <a:xfrm>
              <a:off x="2156599" y="2919708"/>
              <a:ext cx="5668919" cy="1563407"/>
            </a:xfrm>
            <a:prstGeom prst="rect">
              <a:avLst/>
            </a:prstGeom>
          </p:spPr>
          <p:txBody>
            <a:bodyPr lIns="0" tIns="0" rIns="0" bIns="0" rtlCol="0" anchor="t">
              <a:spAutoFit/>
            </a:bodyPr>
            <a:lstStyle/>
            <a:p>
              <a:pPr algn="ctr">
                <a:lnSpc>
                  <a:spcPts val="6580"/>
                </a:lnSpc>
              </a:pPr>
              <a:r>
                <a:rPr lang="en-US" sz="4700">
                  <a:solidFill>
                    <a:srgbClr val="01070A"/>
                  </a:solidFill>
                  <a:latin typeface="Times New Roman"/>
                  <a:ea typeface="Times New Roman"/>
                  <a:cs typeface="Times New Roman"/>
                  <a:sym typeface="Times New Roman"/>
                </a:rPr>
                <a:t>Tử Văn đốt đền.</a:t>
              </a:r>
            </a:p>
            <a:p>
              <a:pPr algn="ctr">
                <a:lnSpc>
                  <a:spcPts val="2761"/>
                </a:lnSpc>
              </a:pPr>
              <a:r>
                <a:rPr lang="en-US" sz="1972">
                  <a:solidFill>
                    <a:srgbClr val="01070A"/>
                  </a:solidFill>
                  <a:latin typeface="DM Sans"/>
                  <a:ea typeface="DM Sans"/>
                  <a:cs typeface="DM Sans"/>
                  <a:sym typeface="DM Sans"/>
                </a:rPr>
                <a:t> </a:t>
              </a:r>
            </a:p>
          </p:txBody>
        </p:sp>
      </p:grpSp>
      <p:grpSp>
        <p:nvGrpSpPr>
          <p:cNvPr id="13" name="Group 13"/>
          <p:cNvGrpSpPr/>
          <p:nvPr/>
        </p:nvGrpSpPr>
        <p:grpSpPr>
          <a:xfrm>
            <a:off x="4576284" y="2800316"/>
            <a:ext cx="5813719" cy="4682387"/>
            <a:chOff x="0" y="0"/>
            <a:chExt cx="7751626" cy="6243183"/>
          </a:xfrm>
        </p:grpSpPr>
        <p:sp>
          <p:nvSpPr>
            <p:cNvPr id="14" name="Freeform 14"/>
            <p:cNvSpPr/>
            <p:nvPr/>
          </p:nvSpPr>
          <p:spPr>
            <a:xfrm>
              <a:off x="0" y="0"/>
              <a:ext cx="5789134" cy="6243183"/>
            </a:xfrm>
            <a:custGeom>
              <a:avLst/>
              <a:gdLst/>
              <a:ahLst/>
              <a:cxnLst/>
              <a:rect l="l" t="t" r="r" b="b"/>
              <a:pathLst>
                <a:path w="5789134" h="6243183">
                  <a:moveTo>
                    <a:pt x="0" y="0"/>
                  </a:moveTo>
                  <a:lnTo>
                    <a:pt x="5789134" y="0"/>
                  </a:lnTo>
                  <a:lnTo>
                    <a:pt x="5789134" y="6243183"/>
                  </a:lnTo>
                  <a:lnTo>
                    <a:pt x="0" y="624318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5" name="Freeform 15"/>
            <p:cNvSpPr/>
            <p:nvPr/>
          </p:nvSpPr>
          <p:spPr>
            <a:xfrm>
              <a:off x="4149328" y="1866965"/>
              <a:ext cx="3602298" cy="995544"/>
            </a:xfrm>
            <a:custGeom>
              <a:avLst/>
              <a:gdLst/>
              <a:ahLst/>
              <a:cxnLst/>
              <a:rect l="l" t="t" r="r" b="b"/>
              <a:pathLst>
                <a:path w="3602298" h="995544">
                  <a:moveTo>
                    <a:pt x="0" y="0"/>
                  </a:moveTo>
                  <a:lnTo>
                    <a:pt x="3602298" y="0"/>
                  </a:lnTo>
                  <a:lnTo>
                    <a:pt x="3602298" y="995544"/>
                  </a:lnTo>
                  <a:lnTo>
                    <a:pt x="0" y="99554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6" name="TextBox 16"/>
            <p:cNvSpPr txBox="1"/>
            <p:nvPr/>
          </p:nvSpPr>
          <p:spPr>
            <a:xfrm>
              <a:off x="72131" y="2080647"/>
              <a:ext cx="5717003" cy="3367135"/>
            </a:xfrm>
            <a:prstGeom prst="rect">
              <a:avLst/>
            </a:prstGeom>
          </p:spPr>
          <p:txBody>
            <a:bodyPr lIns="0" tIns="0" rIns="0" bIns="0" rtlCol="0" anchor="t">
              <a:spAutoFit/>
            </a:bodyPr>
            <a:lstStyle/>
            <a:p>
              <a:pPr algn="ctr">
                <a:lnSpc>
                  <a:spcPts val="6795"/>
                </a:lnSpc>
              </a:pPr>
              <a:r>
                <a:rPr lang="en-US" sz="4853">
                  <a:solidFill>
                    <a:srgbClr val="01070A"/>
                  </a:solidFill>
                  <a:latin typeface="Times New Roman"/>
                  <a:ea typeface="Times New Roman"/>
                  <a:cs typeface="Times New Roman"/>
                  <a:sym typeface="Times New Roman"/>
                </a:rPr>
                <a:t> Tử Văn với viên Bách hộ họ Thôi và Thổ công</a:t>
              </a:r>
            </a:p>
          </p:txBody>
        </p:sp>
        <p:sp>
          <p:nvSpPr>
            <p:cNvPr id="17" name="TextBox 17"/>
            <p:cNvSpPr txBox="1"/>
            <p:nvPr/>
          </p:nvSpPr>
          <p:spPr>
            <a:xfrm>
              <a:off x="497147" y="745222"/>
              <a:ext cx="5219856" cy="1121742"/>
            </a:xfrm>
            <a:prstGeom prst="rect">
              <a:avLst/>
            </a:prstGeom>
          </p:spPr>
          <p:txBody>
            <a:bodyPr lIns="0" tIns="0" rIns="0" bIns="0" rtlCol="0" anchor="t">
              <a:spAutoFit/>
            </a:bodyPr>
            <a:lstStyle/>
            <a:p>
              <a:pPr marL="0" lvl="0" indent="0" algn="ctr">
                <a:lnSpc>
                  <a:spcPts val="6943"/>
                </a:lnSpc>
                <a:spcBef>
                  <a:spcPct val="0"/>
                </a:spcBef>
              </a:pPr>
              <a:r>
                <a:rPr lang="en-US" sz="4959">
                  <a:solidFill>
                    <a:srgbClr val="01070A"/>
                  </a:solidFill>
                  <a:latin typeface="Times New Roman"/>
                  <a:ea typeface="Times New Roman"/>
                  <a:cs typeface="Times New Roman"/>
                  <a:sym typeface="Times New Roman"/>
                </a:rPr>
                <a:t>Phần 2</a:t>
              </a:r>
            </a:p>
          </p:txBody>
        </p:sp>
      </p:grpSp>
      <p:sp>
        <p:nvSpPr>
          <p:cNvPr id="18" name="TextBox 18"/>
          <p:cNvSpPr txBox="1"/>
          <p:nvPr/>
        </p:nvSpPr>
        <p:spPr>
          <a:xfrm>
            <a:off x="14142063" y="3547757"/>
            <a:ext cx="3710145" cy="823595"/>
          </a:xfrm>
          <a:prstGeom prst="rect">
            <a:avLst/>
          </a:prstGeom>
        </p:spPr>
        <p:txBody>
          <a:bodyPr lIns="0" tIns="0" rIns="0" bIns="0" rtlCol="0" anchor="t">
            <a:spAutoFit/>
          </a:bodyPr>
          <a:lstStyle/>
          <a:p>
            <a:pPr marL="0" lvl="0" indent="0" algn="ctr">
              <a:lnSpc>
                <a:spcPts val="6580"/>
              </a:lnSpc>
              <a:spcBef>
                <a:spcPct val="0"/>
              </a:spcBef>
            </a:pPr>
            <a:r>
              <a:rPr lang="en-US" sz="4700">
                <a:solidFill>
                  <a:srgbClr val="01070A"/>
                </a:solidFill>
                <a:latin typeface="Times New Roman"/>
                <a:ea typeface="Times New Roman"/>
                <a:cs typeface="Times New Roman"/>
                <a:sym typeface="Times New Roman"/>
              </a:rPr>
              <a:t>Phần 4</a:t>
            </a:r>
          </a:p>
        </p:txBody>
      </p:sp>
      <p:sp>
        <p:nvSpPr>
          <p:cNvPr id="19" name="Freeform 19"/>
          <p:cNvSpPr/>
          <p:nvPr/>
        </p:nvSpPr>
        <p:spPr>
          <a:xfrm>
            <a:off x="9144000" y="2804297"/>
            <a:ext cx="4338158" cy="4678406"/>
          </a:xfrm>
          <a:custGeom>
            <a:avLst/>
            <a:gdLst/>
            <a:ahLst/>
            <a:cxnLst/>
            <a:rect l="l" t="t" r="r" b="b"/>
            <a:pathLst>
              <a:path w="4338158" h="4678406">
                <a:moveTo>
                  <a:pt x="0" y="0"/>
                </a:moveTo>
                <a:lnTo>
                  <a:pt x="4338158" y="0"/>
                </a:lnTo>
                <a:lnTo>
                  <a:pt x="4338158" y="4678406"/>
                </a:lnTo>
                <a:lnTo>
                  <a:pt x="0" y="467840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0" name="TextBox 20"/>
          <p:cNvSpPr txBox="1"/>
          <p:nvPr/>
        </p:nvSpPr>
        <p:spPr>
          <a:xfrm>
            <a:off x="9526561" y="3548600"/>
            <a:ext cx="3710145" cy="823595"/>
          </a:xfrm>
          <a:prstGeom prst="rect">
            <a:avLst/>
          </a:prstGeom>
        </p:spPr>
        <p:txBody>
          <a:bodyPr lIns="0" tIns="0" rIns="0" bIns="0" rtlCol="0" anchor="t">
            <a:spAutoFit/>
          </a:bodyPr>
          <a:lstStyle/>
          <a:p>
            <a:pPr marL="0" lvl="0" indent="0" algn="ctr">
              <a:lnSpc>
                <a:spcPts val="6580"/>
              </a:lnSpc>
              <a:spcBef>
                <a:spcPct val="0"/>
              </a:spcBef>
            </a:pPr>
            <a:r>
              <a:rPr lang="en-US" sz="4700">
                <a:solidFill>
                  <a:srgbClr val="01070A"/>
                </a:solidFill>
                <a:latin typeface="Times New Roman"/>
                <a:ea typeface="Times New Roman"/>
                <a:cs typeface="Times New Roman"/>
                <a:sym typeface="Times New Roman"/>
              </a:rPr>
              <a:t>Phần 3</a:t>
            </a:r>
          </a:p>
        </p:txBody>
      </p:sp>
      <p:sp>
        <p:nvSpPr>
          <p:cNvPr id="21" name="TextBox 21"/>
          <p:cNvSpPr txBox="1"/>
          <p:nvPr/>
        </p:nvSpPr>
        <p:spPr>
          <a:xfrm>
            <a:off x="9619295" y="4831112"/>
            <a:ext cx="3387568" cy="1652270"/>
          </a:xfrm>
          <a:prstGeom prst="rect">
            <a:avLst/>
          </a:prstGeom>
        </p:spPr>
        <p:txBody>
          <a:bodyPr lIns="0" tIns="0" rIns="0" bIns="0" rtlCol="0" anchor="t">
            <a:spAutoFit/>
          </a:bodyPr>
          <a:lstStyle/>
          <a:p>
            <a:pPr algn="ctr">
              <a:lnSpc>
                <a:spcPts val="6580"/>
              </a:lnSpc>
            </a:pPr>
            <a:r>
              <a:rPr lang="en-US" sz="4700">
                <a:solidFill>
                  <a:srgbClr val="01070A"/>
                </a:solidFill>
                <a:latin typeface="Times New Roman"/>
                <a:ea typeface="Times New Roman"/>
                <a:cs typeface="Times New Roman"/>
                <a:sym typeface="Times New Roman"/>
              </a:rPr>
              <a:t>Tử Văn thắng kiện.</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012" y="1334387"/>
            <a:ext cx="4701390" cy="6498780"/>
            <a:chOff x="0" y="0"/>
            <a:chExt cx="2004501" cy="2770843"/>
          </a:xfrm>
        </p:grpSpPr>
        <p:sp>
          <p:nvSpPr>
            <p:cNvPr id="3" name="Freeform 3"/>
            <p:cNvSpPr/>
            <p:nvPr/>
          </p:nvSpPr>
          <p:spPr>
            <a:xfrm>
              <a:off x="0" y="0"/>
              <a:ext cx="2004501" cy="2770843"/>
            </a:xfrm>
            <a:custGeom>
              <a:avLst/>
              <a:gdLst/>
              <a:ahLst/>
              <a:cxnLst/>
              <a:rect l="l" t="t" r="r" b="b"/>
              <a:pathLst>
                <a:path w="2004501" h="2770843">
                  <a:moveTo>
                    <a:pt x="51049" y="0"/>
                  </a:moveTo>
                  <a:lnTo>
                    <a:pt x="1953453" y="0"/>
                  </a:lnTo>
                  <a:cubicBezTo>
                    <a:pt x="1981646" y="0"/>
                    <a:pt x="2004501" y="22855"/>
                    <a:pt x="2004501" y="51049"/>
                  </a:cubicBezTo>
                  <a:lnTo>
                    <a:pt x="2004501" y="2719794"/>
                  </a:lnTo>
                  <a:cubicBezTo>
                    <a:pt x="2004501" y="2747988"/>
                    <a:pt x="1981646" y="2770843"/>
                    <a:pt x="1953453" y="2770843"/>
                  </a:cubicBezTo>
                  <a:lnTo>
                    <a:pt x="51049" y="2770843"/>
                  </a:lnTo>
                  <a:cubicBezTo>
                    <a:pt x="22855" y="2770843"/>
                    <a:pt x="0" y="2747988"/>
                    <a:pt x="0" y="2719794"/>
                  </a:cubicBezTo>
                  <a:lnTo>
                    <a:pt x="0" y="51049"/>
                  </a:lnTo>
                  <a:cubicBezTo>
                    <a:pt x="0" y="22855"/>
                    <a:pt x="22855" y="0"/>
                    <a:pt x="51049" y="0"/>
                  </a:cubicBezTo>
                  <a:close/>
                </a:path>
              </a:pathLst>
            </a:custGeom>
            <a:solidFill>
              <a:srgbClr val="FFFFFF"/>
            </a:solidFill>
            <a:ln w="38100" cap="rnd">
              <a:solidFill>
                <a:srgbClr val="000000"/>
              </a:solidFill>
              <a:prstDash val="solid"/>
              <a:round/>
            </a:ln>
          </p:spPr>
          <p:txBody>
            <a:bodyPr/>
            <a:lstStyle/>
            <a:p>
              <a:endParaRPr lang="en-US"/>
            </a:p>
          </p:txBody>
        </p:sp>
        <p:sp>
          <p:nvSpPr>
            <p:cNvPr id="4" name="TextBox 4"/>
            <p:cNvSpPr txBox="1"/>
            <p:nvPr/>
          </p:nvSpPr>
          <p:spPr>
            <a:xfrm>
              <a:off x="0" y="-47625"/>
              <a:ext cx="2004501" cy="2818468"/>
            </a:xfrm>
            <a:prstGeom prst="rect">
              <a:avLst/>
            </a:prstGeom>
          </p:spPr>
          <p:txBody>
            <a:bodyPr lIns="50800" tIns="50800" rIns="50800" bIns="50800" rtlCol="0" anchor="ctr"/>
            <a:lstStyle/>
            <a:p>
              <a:pPr algn="ctr">
                <a:lnSpc>
                  <a:spcPts val="3210"/>
                </a:lnSpc>
              </a:pPr>
              <a:endParaRPr/>
            </a:p>
          </p:txBody>
        </p:sp>
      </p:grpSp>
      <p:grpSp>
        <p:nvGrpSpPr>
          <p:cNvPr id="5" name="Group 5"/>
          <p:cNvGrpSpPr/>
          <p:nvPr/>
        </p:nvGrpSpPr>
        <p:grpSpPr>
          <a:xfrm>
            <a:off x="4963210" y="1334387"/>
            <a:ext cx="4764331" cy="6199843"/>
            <a:chOff x="0" y="0"/>
            <a:chExt cx="2031337" cy="2643387"/>
          </a:xfrm>
        </p:grpSpPr>
        <p:sp>
          <p:nvSpPr>
            <p:cNvPr id="6" name="Freeform 6"/>
            <p:cNvSpPr/>
            <p:nvPr/>
          </p:nvSpPr>
          <p:spPr>
            <a:xfrm>
              <a:off x="0" y="0"/>
              <a:ext cx="2031337" cy="2643387"/>
            </a:xfrm>
            <a:custGeom>
              <a:avLst/>
              <a:gdLst/>
              <a:ahLst/>
              <a:cxnLst/>
              <a:rect l="l" t="t" r="r" b="b"/>
              <a:pathLst>
                <a:path w="2031337" h="2643387">
                  <a:moveTo>
                    <a:pt x="50374" y="0"/>
                  </a:moveTo>
                  <a:lnTo>
                    <a:pt x="1980963" y="0"/>
                  </a:lnTo>
                  <a:cubicBezTo>
                    <a:pt x="2008784" y="0"/>
                    <a:pt x="2031337" y="22553"/>
                    <a:pt x="2031337" y="50374"/>
                  </a:cubicBezTo>
                  <a:lnTo>
                    <a:pt x="2031337" y="2593013"/>
                  </a:lnTo>
                  <a:cubicBezTo>
                    <a:pt x="2031337" y="2606373"/>
                    <a:pt x="2026030" y="2619186"/>
                    <a:pt x="2016583" y="2628633"/>
                  </a:cubicBezTo>
                  <a:cubicBezTo>
                    <a:pt x="2007136" y="2638080"/>
                    <a:pt x="1994323" y="2643387"/>
                    <a:pt x="1980963" y="2643387"/>
                  </a:cubicBezTo>
                  <a:lnTo>
                    <a:pt x="50374" y="2643387"/>
                  </a:lnTo>
                  <a:cubicBezTo>
                    <a:pt x="37014" y="2643387"/>
                    <a:pt x="24201" y="2638080"/>
                    <a:pt x="14754" y="2628633"/>
                  </a:cubicBezTo>
                  <a:cubicBezTo>
                    <a:pt x="5307" y="2619186"/>
                    <a:pt x="0" y="2606373"/>
                    <a:pt x="0" y="2593013"/>
                  </a:cubicBezTo>
                  <a:lnTo>
                    <a:pt x="0" y="50374"/>
                  </a:lnTo>
                  <a:cubicBezTo>
                    <a:pt x="0" y="37014"/>
                    <a:pt x="5307" y="24201"/>
                    <a:pt x="14754" y="14754"/>
                  </a:cubicBezTo>
                  <a:cubicBezTo>
                    <a:pt x="24201" y="5307"/>
                    <a:pt x="37014" y="0"/>
                    <a:pt x="50374"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47625"/>
              <a:ext cx="2031337" cy="2691012"/>
            </a:xfrm>
            <a:prstGeom prst="rect">
              <a:avLst/>
            </a:prstGeom>
          </p:spPr>
          <p:txBody>
            <a:bodyPr lIns="50800" tIns="50800" rIns="50800" bIns="50800" rtlCol="0" anchor="ctr"/>
            <a:lstStyle/>
            <a:p>
              <a:pPr algn="ctr">
                <a:lnSpc>
                  <a:spcPts val="3210"/>
                </a:lnSpc>
              </a:pPr>
              <a:endParaRPr/>
            </a:p>
          </p:txBody>
        </p:sp>
      </p:grpSp>
      <p:sp>
        <p:nvSpPr>
          <p:cNvPr id="8" name="Freeform 8"/>
          <p:cNvSpPr/>
          <p:nvPr/>
        </p:nvSpPr>
        <p:spPr>
          <a:xfrm>
            <a:off x="5842790" y="6744287"/>
            <a:ext cx="2664364" cy="329412"/>
          </a:xfrm>
          <a:custGeom>
            <a:avLst/>
            <a:gdLst/>
            <a:ahLst/>
            <a:cxnLst/>
            <a:rect l="l" t="t" r="r" b="b"/>
            <a:pathLst>
              <a:path w="2664364" h="329412">
                <a:moveTo>
                  <a:pt x="0" y="0"/>
                </a:moveTo>
                <a:lnTo>
                  <a:pt x="2664364" y="0"/>
                </a:lnTo>
                <a:lnTo>
                  <a:pt x="2664364" y="329412"/>
                </a:lnTo>
                <a:lnTo>
                  <a:pt x="0" y="3294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9" name="Group 9"/>
          <p:cNvGrpSpPr/>
          <p:nvPr/>
        </p:nvGrpSpPr>
        <p:grpSpPr>
          <a:xfrm>
            <a:off x="9321327" y="1334387"/>
            <a:ext cx="4352146" cy="6020921"/>
            <a:chOff x="0" y="0"/>
            <a:chExt cx="1855596" cy="2567101"/>
          </a:xfrm>
        </p:grpSpPr>
        <p:sp>
          <p:nvSpPr>
            <p:cNvPr id="10" name="Freeform 10"/>
            <p:cNvSpPr/>
            <p:nvPr/>
          </p:nvSpPr>
          <p:spPr>
            <a:xfrm>
              <a:off x="0" y="0"/>
              <a:ext cx="1855596" cy="2567101"/>
            </a:xfrm>
            <a:custGeom>
              <a:avLst/>
              <a:gdLst/>
              <a:ahLst/>
              <a:cxnLst/>
              <a:rect l="l" t="t" r="r" b="b"/>
              <a:pathLst>
                <a:path w="1855596" h="2567101">
                  <a:moveTo>
                    <a:pt x="55145" y="0"/>
                  </a:moveTo>
                  <a:lnTo>
                    <a:pt x="1800451" y="0"/>
                  </a:lnTo>
                  <a:cubicBezTo>
                    <a:pt x="1830907" y="0"/>
                    <a:pt x="1855596" y="24689"/>
                    <a:pt x="1855596" y="55145"/>
                  </a:cubicBezTo>
                  <a:lnTo>
                    <a:pt x="1855596" y="2511956"/>
                  </a:lnTo>
                  <a:cubicBezTo>
                    <a:pt x="1855596" y="2526582"/>
                    <a:pt x="1849787" y="2540608"/>
                    <a:pt x="1839445" y="2550950"/>
                  </a:cubicBezTo>
                  <a:cubicBezTo>
                    <a:pt x="1829103" y="2561292"/>
                    <a:pt x="1815077" y="2567101"/>
                    <a:pt x="1800451" y="2567101"/>
                  </a:cubicBezTo>
                  <a:lnTo>
                    <a:pt x="55145" y="2567101"/>
                  </a:lnTo>
                  <a:cubicBezTo>
                    <a:pt x="24689" y="2567101"/>
                    <a:pt x="0" y="2542412"/>
                    <a:pt x="0" y="2511956"/>
                  </a:cubicBezTo>
                  <a:lnTo>
                    <a:pt x="0" y="55145"/>
                  </a:lnTo>
                  <a:cubicBezTo>
                    <a:pt x="0" y="24689"/>
                    <a:pt x="24689" y="0"/>
                    <a:pt x="55145" y="0"/>
                  </a:cubicBezTo>
                  <a:close/>
                </a:path>
              </a:pathLst>
            </a:custGeom>
            <a:solidFill>
              <a:srgbClr val="FFFFFF"/>
            </a:solidFill>
            <a:ln w="38100" cap="rnd">
              <a:solidFill>
                <a:srgbClr val="000000"/>
              </a:solidFill>
              <a:prstDash val="solid"/>
              <a:round/>
            </a:ln>
          </p:spPr>
          <p:txBody>
            <a:bodyPr/>
            <a:lstStyle/>
            <a:p>
              <a:endParaRPr lang="en-US"/>
            </a:p>
          </p:txBody>
        </p:sp>
        <p:sp>
          <p:nvSpPr>
            <p:cNvPr id="11" name="TextBox 11"/>
            <p:cNvSpPr txBox="1"/>
            <p:nvPr/>
          </p:nvSpPr>
          <p:spPr>
            <a:xfrm>
              <a:off x="0" y="-47625"/>
              <a:ext cx="1855596" cy="2614726"/>
            </a:xfrm>
            <a:prstGeom prst="rect">
              <a:avLst/>
            </a:prstGeom>
          </p:spPr>
          <p:txBody>
            <a:bodyPr lIns="50800" tIns="50800" rIns="50800" bIns="50800" rtlCol="0" anchor="ctr"/>
            <a:lstStyle/>
            <a:p>
              <a:pPr algn="ctr">
                <a:lnSpc>
                  <a:spcPts val="3210"/>
                </a:lnSpc>
              </a:pPr>
              <a:endParaRPr/>
            </a:p>
          </p:txBody>
        </p:sp>
      </p:grpSp>
      <p:sp>
        <p:nvSpPr>
          <p:cNvPr id="12" name="Freeform 12"/>
          <p:cNvSpPr/>
          <p:nvPr/>
        </p:nvSpPr>
        <p:spPr>
          <a:xfrm>
            <a:off x="9646965" y="6579580"/>
            <a:ext cx="2664364" cy="329412"/>
          </a:xfrm>
          <a:custGeom>
            <a:avLst/>
            <a:gdLst/>
            <a:ahLst/>
            <a:cxnLst/>
            <a:rect l="l" t="t" r="r" b="b"/>
            <a:pathLst>
              <a:path w="2664364" h="329412">
                <a:moveTo>
                  <a:pt x="0" y="0"/>
                </a:moveTo>
                <a:lnTo>
                  <a:pt x="2664364" y="0"/>
                </a:lnTo>
                <a:lnTo>
                  <a:pt x="2664364" y="329413"/>
                </a:lnTo>
                <a:lnTo>
                  <a:pt x="0" y="3294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13" name="Group 13"/>
          <p:cNvGrpSpPr/>
          <p:nvPr/>
        </p:nvGrpSpPr>
        <p:grpSpPr>
          <a:xfrm>
            <a:off x="13243323" y="1384369"/>
            <a:ext cx="5044677" cy="6149861"/>
            <a:chOff x="0" y="0"/>
            <a:chExt cx="2150866" cy="2622077"/>
          </a:xfrm>
        </p:grpSpPr>
        <p:sp>
          <p:nvSpPr>
            <p:cNvPr id="14" name="Freeform 14"/>
            <p:cNvSpPr/>
            <p:nvPr/>
          </p:nvSpPr>
          <p:spPr>
            <a:xfrm>
              <a:off x="0" y="0"/>
              <a:ext cx="2150866" cy="2622077"/>
            </a:xfrm>
            <a:custGeom>
              <a:avLst/>
              <a:gdLst/>
              <a:ahLst/>
              <a:cxnLst/>
              <a:rect l="l" t="t" r="r" b="b"/>
              <a:pathLst>
                <a:path w="2150866" h="2622077">
                  <a:moveTo>
                    <a:pt x="47575" y="0"/>
                  </a:moveTo>
                  <a:lnTo>
                    <a:pt x="2103292" y="0"/>
                  </a:lnTo>
                  <a:cubicBezTo>
                    <a:pt x="2115909" y="0"/>
                    <a:pt x="2128010" y="5012"/>
                    <a:pt x="2136932" y="13934"/>
                  </a:cubicBezTo>
                  <a:cubicBezTo>
                    <a:pt x="2145854" y="22856"/>
                    <a:pt x="2150866" y="34957"/>
                    <a:pt x="2150866" y="47575"/>
                  </a:cubicBezTo>
                  <a:lnTo>
                    <a:pt x="2150866" y="2574502"/>
                  </a:lnTo>
                  <a:cubicBezTo>
                    <a:pt x="2150866" y="2600777"/>
                    <a:pt x="2129567" y="2622077"/>
                    <a:pt x="2103292" y="2622077"/>
                  </a:cubicBezTo>
                  <a:lnTo>
                    <a:pt x="47575" y="2622077"/>
                  </a:lnTo>
                  <a:cubicBezTo>
                    <a:pt x="21300" y="2622077"/>
                    <a:pt x="0" y="2600777"/>
                    <a:pt x="0" y="2574502"/>
                  </a:cubicBezTo>
                  <a:lnTo>
                    <a:pt x="0" y="47575"/>
                  </a:lnTo>
                  <a:cubicBezTo>
                    <a:pt x="0" y="21300"/>
                    <a:pt x="21300" y="0"/>
                    <a:pt x="47575" y="0"/>
                  </a:cubicBezTo>
                  <a:close/>
                </a:path>
              </a:pathLst>
            </a:custGeom>
            <a:solidFill>
              <a:srgbClr val="FFFFFF"/>
            </a:solidFill>
            <a:ln w="38100" cap="rnd">
              <a:solidFill>
                <a:srgbClr val="000000"/>
              </a:solidFill>
              <a:prstDash val="solid"/>
              <a:round/>
            </a:ln>
          </p:spPr>
          <p:txBody>
            <a:bodyPr/>
            <a:lstStyle/>
            <a:p>
              <a:endParaRPr lang="en-US"/>
            </a:p>
          </p:txBody>
        </p:sp>
        <p:sp>
          <p:nvSpPr>
            <p:cNvPr id="15" name="TextBox 15"/>
            <p:cNvSpPr txBox="1"/>
            <p:nvPr/>
          </p:nvSpPr>
          <p:spPr>
            <a:xfrm>
              <a:off x="0" y="-47625"/>
              <a:ext cx="2150866" cy="2669702"/>
            </a:xfrm>
            <a:prstGeom prst="rect">
              <a:avLst/>
            </a:prstGeom>
          </p:spPr>
          <p:txBody>
            <a:bodyPr lIns="50800" tIns="50800" rIns="50800" bIns="50800" rtlCol="0" anchor="ctr"/>
            <a:lstStyle/>
            <a:p>
              <a:pPr algn="ctr">
                <a:lnSpc>
                  <a:spcPts val="3210"/>
                </a:lnSpc>
              </a:pPr>
              <a:endParaRPr/>
            </a:p>
          </p:txBody>
        </p:sp>
      </p:grpSp>
      <p:sp>
        <p:nvSpPr>
          <p:cNvPr id="16" name="Freeform 16"/>
          <p:cNvSpPr/>
          <p:nvPr/>
        </p:nvSpPr>
        <p:spPr>
          <a:xfrm>
            <a:off x="16106734" y="7534230"/>
            <a:ext cx="5117505" cy="3517121"/>
          </a:xfrm>
          <a:custGeom>
            <a:avLst/>
            <a:gdLst/>
            <a:ahLst/>
            <a:cxnLst/>
            <a:rect l="l" t="t" r="r" b="b"/>
            <a:pathLst>
              <a:path w="5117505" h="3517121">
                <a:moveTo>
                  <a:pt x="0" y="0"/>
                </a:moveTo>
                <a:lnTo>
                  <a:pt x="5117505" y="0"/>
                </a:lnTo>
                <a:lnTo>
                  <a:pt x="5117505" y="3517121"/>
                </a:lnTo>
                <a:lnTo>
                  <a:pt x="0" y="35171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7" name="Freeform 17"/>
          <p:cNvSpPr/>
          <p:nvPr/>
        </p:nvSpPr>
        <p:spPr>
          <a:xfrm>
            <a:off x="-2023959" y="7355308"/>
            <a:ext cx="4164236" cy="3028535"/>
          </a:xfrm>
          <a:custGeom>
            <a:avLst/>
            <a:gdLst/>
            <a:ahLst/>
            <a:cxnLst/>
            <a:rect l="l" t="t" r="r" b="b"/>
            <a:pathLst>
              <a:path w="4164236" h="3028535">
                <a:moveTo>
                  <a:pt x="0" y="0"/>
                </a:moveTo>
                <a:lnTo>
                  <a:pt x="4164236" y="0"/>
                </a:lnTo>
                <a:lnTo>
                  <a:pt x="4164236" y="3028535"/>
                </a:lnTo>
                <a:lnTo>
                  <a:pt x="0" y="3028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TextBox 18"/>
          <p:cNvSpPr txBox="1"/>
          <p:nvPr/>
        </p:nvSpPr>
        <p:spPr>
          <a:xfrm>
            <a:off x="728308" y="2314361"/>
            <a:ext cx="4179229" cy="504317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1070A"/>
                </a:solidFill>
                <a:latin typeface="DM Sans"/>
                <a:ea typeface="DM Sans"/>
                <a:cs typeface="DM Sans"/>
                <a:sym typeface="DM Sans"/>
              </a:rPr>
              <a:t>Tên họ: Ngô Tử Văn, tên là Soạn</a:t>
            </a:r>
          </a:p>
          <a:p>
            <a:pPr marL="690881" lvl="1" indent="-345440" algn="l">
              <a:lnSpc>
                <a:spcPts val="4480"/>
              </a:lnSpc>
              <a:buFont typeface="Arial"/>
              <a:buChar char="•"/>
            </a:pPr>
            <a:r>
              <a:rPr lang="en-US" sz="3200">
                <a:solidFill>
                  <a:srgbClr val="01070A"/>
                </a:solidFill>
                <a:latin typeface="DM Sans"/>
                <a:ea typeface="DM Sans"/>
                <a:cs typeface="DM Sans"/>
                <a:sym typeface="DM Sans"/>
              </a:rPr>
              <a:t> Quê quán: huyện Yên Dũng, tỉnh Lạng Giang</a:t>
            </a:r>
          </a:p>
          <a:p>
            <a:pPr marL="690881" lvl="1" indent="-345440" algn="l">
              <a:lnSpc>
                <a:spcPts val="4480"/>
              </a:lnSpc>
              <a:buFont typeface="Arial"/>
              <a:buChar char="•"/>
            </a:pPr>
            <a:r>
              <a:rPr lang="en-US" sz="3200">
                <a:solidFill>
                  <a:srgbClr val="01070A"/>
                </a:solidFill>
                <a:latin typeface="DM Sans"/>
                <a:ea typeface="DM Sans"/>
                <a:cs typeface="DM Sans"/>
                <a:sym typeface="DM Sans"/>
              </a:rPr>
              <a:t> Tính tình: khẳng khái, nóng nảy, thấy sự gian tà không chịu được</a:t>
            </a:r>
          </a:p>
        </p:txBody>
      </p:sp>
      <p:sp>
        <p:nvSpPr>
          <p:cNvPr id="19" name="TextBox 19"/>
          <p:cNvSpPr txBox="1"/>
          <p:nvPr/>
        </p:nvSpPr>
        <p:spPr>
          <a:xfrm>
            <a:off x="5188860" y="2504848"/>
            <a:ext cx="3955140" cy="3919220"/>
          </a:xfrm>
          <a:prstGeom prst="rect">
            <a:avLst/>
          </a:prstGeom>
        </p:spPr>
        <p:txBody>
          <a:bodyPr lIns="0" tIns="0" rIns="0" bIns="0" rtlCol="0" anchor="t">
            <a:spAutoFit/>
          </a:bodyPr>
          <a:lstStyle/>
          <a:p>
            <a:pPr algn="ctr">
              <a:lnSpc>
                <a:spcPts val="4480"/>
              </a:lnSpc>
            </a:pPr>
            <a:r>
              <a:rPr lang="en-US" sz="3200">
                <a:solidFill>
                  <a:srgbClr val="01070A"/>
                </a:solidFill>
                <a:latin typeface="DM Sans"/>
                <a:ea typeface="DM Sans"/>
                <a:cs typeface="DM Sans"/>
                <a:sym typeface="DM Sans"/>
              </a:rPr>
              <a:t>→ Cách mở đầu trực tiếp, ngắn gọn theo cách mở truyện truyền thống của văn học trung đại tạo sự chú ý của người đọc</a:t>
            </a:r>
          </a:p>
        </p:txBody>
      </p:sp>
      <p:sp>
        <p:nvSpPr>
          <p:cNvPr id="20" name="TextBox 20"/>
          <p:cNvSpPr txBox="1"/>
          <p:nvPr/>
        </p:nvSpPr>
        <p:spPr>
          <a:xfrm>
            <a:off x="9435770" y="3066823"/>
            <a:ext cx="3515783" cy="2795270"/>
          </a:xfrm>
          <a:prstGeom prst="rect">
            <a:avLst/>
          </a:prstGeom>
        </p:spPr>
        <p:txBody>
          <a:bodyPr lIns="0" tIns="0" rIns="0" bIns="0" rtlCol="0" anchor="t">
            <a:spAutoFit/>
          </a:bodyPr>
          <a:lstStyle/>
          <a:p>
            <a:pPr algn="ctr">
              <a:lnSpc>
                <a:spcPts val="4480"/>
              </a:lnSpc>
            </a:pPr>
            <a:r>
              <a:rPr lang="en-US" sz="3200">
                <a:solidFill>
                  <a:srgbClr val="01070A"/>
                </a:solidFill>
                <a:latin typeface="DM Sans"/>
                <a:ea typeface="DM Sans"/>
                <a:cs typeface="DM Sans"/>
                <a:sym typeface="DM Sans"/>
              </a:rPr>
              <a:t> Tức giận trước sự hống hách, lộng hành làm hại dân chúng của hồn ma tiên tướng giặc</a:t>
            </a:r>
          </a:p>
        </p:txBody>
      </p:sp>
      <p:sp>
        <p:nvSpPr>
          <p:cNvPr id="21" name="TextBox 21"/>
          <p:cNvSpPr txBox="1"/>
          <p:nvPr/>
        </p:nvSpPr>
        <p:spPr>
          <a:xfrm>
            <a:off x="13369713" y="2504848"/>
            <a:ext cx="4791897" cy="5043170"/>
          </a:xfrm>
          <a:prstGeom prst="rect">
            <a:avLst/>
          </a:prstGeom>
        </p:spPr>
        <p:txBody>
          <a:bodyPr lIns="0" tIns="0" rIns="0" bIns="0" rtlCol="0" anchor="t">
            <a:spAutoFit/>
          </a:bodyPr>
          <a:lstStyle/>
          <a:p>
            <a:pPr algn="ctr">
              <a:lnSpc>
                <a:spcPts val="4480"/>
              </a:lnSpc>
            </a:pPr>
            <a:r>
              <a:rPr lang="en-US" sz="3200">
                <a:solidFill>
                  <a:srgbClr val="01070A"/>
                </a:solidFill>
                <a:latin typeface="DM Sans"/>
                <a:ea typeface="DM Sans"/>
                <a:cs typeface="DM Sans"/>
                <a:sym typeface="DM Sans"/>
              </a:rPr>
              <a:t>Tắm gội sạch sẽ, khấn trời → Thái độ tôn kính, nghiêm túc</a:t>
            </a:r>
          </a:p>
          <a:p>
            <a:pPr algn="ctr">
              <a:lnSpc>
                <a:spcPts val="4480"/>
              </a:lnSpc>
            </a:pPr>
            <a:r>
              <a:rPr lang="en-US" sz="3200">
                <a:solidFill>
                  <a:srgbClr val="01070A"/>
                </a:solidFill>
                <a:latin typeface="DM Sans"/>
                <a:ea typeface="DM Sans"/>
                <a:cs typeface="DM Sans"/>
                <a:sym typeface="DM Sans"/>
              </a:rPr>
              <a:t>  Châm lửa đốt đền, vung tay không sợ gì cả mặc cho mọi người lắc đầu lè lưỡi→ Thái độ dứt khoát, bất chấp hậu quả xấu cho bản thân</a:t>
            </a:r>
          </a:p>
        </p:txBody>
      </p:sp>
      <p:sp>
        <p:nvSpPr>
          <p:cNvPr id="22" name="TextBox 22"/>
          <p:cNvSpPr txBox="1"/>
          <p:nvPr/>
        </p:nvSpPr>
        <p:spPr>
          <a:xfrm>
            <a:off x="14009200" y="1518263"/>
            <a:ext cx="3502440" cy="993394"/>
          </a:xfrm>
          <a:prstGeom prst="rect">
            <a:avLst/>
          </a:prstGeom>
        </p:spPr>
        <p:txBody>
          <a:bodyPr lIns="0" tIns="0" rIns="0" bIns="0" rtlCol="0" anchor="t">
            <a:spAutoFit/>
          </a:bodyPr>
          <a:lstStyle/>
          <a:p>
            <a:pPr algn="ctr">
              <a:lnSpc>
                <a:spcPts val="3968"/>
              </a:lnSpc>
            </a:pPr>
            <a:r>
              <a:rPr lang="en-US" sz="3200" b="1">
                <a:solidFill>
                  <a:srgbClr val="01070A"/>
                </a:solidFill>
                <a:latin typeface="DM Sans Bold"/>
                <a:ea typeface="DM Sans Bold"/>
                <a:cs typeface="DM Sans Bold"/>
                <a:sym typeface="DM Sans Bold"/>
              </a:rPr>
              <a:t> Hành động của Ngô Tử Văn</a:t>
            </a:r>
          </a:p>
        </p:txBody>
      </p:sp>
      <p:sp>
        <p:nvSpPr>
          <p:cNvPr id="23" name="TextBox 23"/>
          <p:cNvSpPr txBox="1"/>
          <p:nvPr/>
        </p:nvSpPr>
        <p:spPr>
          <a:xfrm>
            <a:off x="-859047" y="631951"/>
            <a:ext cx="11644513" cy="691515"/>
          </a:xfrm>
          <a:prstGeom prst="rect">
            <a:avLst/>
          </a:prstGeom>
        </p:spPr>
        <p:txBody>
          <a:bodyPr lIns="0" tIns="0" rIns="0" bIns="0" rtlCol="0" anchor="t">
            <a:spAutoFit/>
          </a:bodyPr>
          <a:lstStyle/>
          <a:p>
            <a:pPr marL="0" lvl="1" indent="0" algn="ctr">
              <a:lnSpc>
                <a:spcPts val="5459"/>
              </a:lnSpc>
              <a:spcBef>
                <a:spcPct val="0"/>
              </a:spcBef>
            </a:pPr>
            <a:r>
              <a:rPr lang="en-US" sz="3900" b="1">
                <a:solidFill>
                  <a:srgbClr val="01070A"/>
                </a:solidFill>
                <a:latin typeface="Times New Roman Bold"/>
                <a:ea typeface="Times New Roman Bold"/>
                <a:cs typeface="Times New Roman Bold"/>
                <a:sym typeface="Times New Roman Bold"/>
              </a:rPr>
              <a:t>1.Nhân vật Ngô Tử Văn và hành động đốt đền </a:t>
            </a:r>
          </a:p>
        </p:txBody>
      </p:sp>
      <p:sp>
        <p:nvSpPr>
          <p:cNvPr id="24" name="TextBox 24"/>
          <p:cNvSpPr txBox="1"/>
          <p:nvPr/>
        </p:nvSpPr>
        <p:spPr>
          <a:xfrm>
            <a:off x="9646965" y="1701744"/>
            <a:ext cx="3596358" cy="993394"/>
          </a:xfrm>
          <a:prstGeom prst="rect">
            <a:avLst/>
          </a:prstGeom>
        </p:spPr>
        <p:txBody>
          <a:bodyPr lIns="0" tIns="0" rIns="0" bIns="0" rtlCol="0" anchor="t">
            <a:spAutoFit/>
          </a:bodyPr>
          <a:lstStyle/>
          <a:p>
            <a:pPr algn="ctr">
              <a:lnSpc>
                <a:spcPts val="3968"/>
              </a:lnSpc>
            </a:pPr>
            <a:r>
              <a:rPr lang="en-US" sz="3200" b="1">
                <a:solidFill>
                  <a:srgbClr val="01070A"/>
                </a:solidFill>
                <a:latin typeface="DM Sans Bold"/>
                <a:ea typeface="DM Sans Bold"/>
                <a:cs typeface="DM Sans Bold"/>
                <a:sym typeface="DM Sans Bold"/>
              </a:rPr>
              <a:t>Nguyên nhân đốt đền</a:t>
            </a:r>
          </a:p>
        </p:txBody>
      </p:sp>
      <p:sp>
        <p:nvSpPr>
          <p:cNvPr id="25" name="TextBox 25"/>
          <p:cNvSpPr txBox="1"/>
          <p:nvPr/>
        </p:nvSpPr>
        <p:spPr>
          <a:xfrm>
            <a:off x="728308" y="1374844"/>
            <a:ext cx="2368001" cy="562544"/>
          </a:xfrm>
          <a:prstGeom prst="rect">
            <a:avLst/>
          </a:prstGeom>
        </p:spPr>
        <p:txBody>
          <a:bodyPr lIns="0" tIns="0" rIns="0" bIns="0" rtlCol="0" anchor="t">
            <a:spAutoFit/>
          </a:bodyPr>
          <a:lstStyle/>
          <a:p>
            <a:pPr algn="ctr">
              <a:lnSpc>
                <a:spcPts val="4511"/>
              </a:lnSpc>
            </a:pPr>
            <a:r>
              <a:rPr lang="en-US" sz="3637" b="1">
                <a:solidFill>
                  <a:srgbClr val="01070A"/>
                </a:solidFill>
                <a:latin typeface="DM Sans Bold"/>
                <a:ea typeface="DM Sans Bold"/>
                <a:cs typeface="DM Sans Bold"/>
                <a:sym typeface="DM Sans Bold"/>
              </a:rPr>
              <a:t>Nhân vật </a:t>
            </a:r>
          </a:p>
        </p:txBody>
      </p:sp>
      <p:grpSp>
        <p:nvGrpSpPr>
          <p:cNvPr id="26" name="Group 26"/>
          <p:cNvGrpSpPr/>
          <p:nvPr/>
        </p:nvGrpSpPr>
        <p:grpSpPr>
          <a:xfrm>
            <a:off x="4431136" y="8039687"/>
            <a:ext cx="11675598" cy="2017511"/>
            <a:chOff x="0" y="0"/>
            <a:chExt cx="4978049" cy="860193"/>
          </a:xfrm>
        </p:grpSpPr>
        <p:sp>
          <p:nvSpPr>
            <p:cNvPr id="27" name="Freeform 27"/>
            <p:cNvSpPr/>
            <p:nvPr/>
          </p:nvSpPr>
          <p:spPr>
            <a:xfrm>
              <a:off x="0" y="0"/>
              <a:ext cx="4978050" cy="860193"/>
            </a:xfrm>
            <a:custGeom>
              <a:avLst/>
              <a:gdLst/>
              <a:ahLst/>
              <a:cxnLst/>
              <a:rect l="l" t="t" r="r" b="b"/>
              <a:pathLst>
                <a:path w="4978050" h="860193">
                  <a:moveTo>
                    <a:pt x="20556" y="0"/>
                  </a:moveTo>
                  <a:lnTo>
                    <a:pt x="4957494" y="0"/>
                  </a:lnTo>
                  <a:cubicBezTo>
                    <a:pt x="4962946" y="0"/>
                    <a:pt x="4968174" y="2166"/>
                    <a:pt x="4972029" y="6021"/>
                  </a:cubicBezTo>
                  <a:cubicBezTo>
                    <a:pt x="4975884" y="9876"/>
                    <a:pt x="4978050" y="15104"/>
                    <a:pt x="4978050" y="20556"/>
                  </a:cubicBezTo>
                  <a:lnTo>
                    <a:pt x="4978050" y="839638"/>
                  </a:lnTo>
                  <a:cubicBezTo>
                    <a:pt x="4978050" y="845089"/>
                    <a:pt x="4975884" y="850318"/>
                    <a:pt x="4972029" y="854173"/>
                  </a:cubicBezTo>
                  <a:cubicBezTo>
                    <a:pt x="4968174" y="858028"/>
                    <a:pt x="4962946" y="860193"/>
                    <a:pt x="4957494" y="860193"/>
                  </a:cubicBezTo>
                  <a:lnTo>
                    <a:pt x="20556" y="860193"/>
                  </a:lnTo>
                  <a:cubicBezTo>
                    <a:pt x="9203" y="860193"/>
                    <a:pt x="0" y="850990"/>
                    <a:pt x="0" y="839638"/>
                  </a:cubicBezTo>
                  <a:lnTo>
                    <a:pt x="0" y="20556"/>
                  </a:lnTo>
                  <a:cubicBezTo>
                    <a:pt x="0" y="15104"/>
                    <a:pt x="2166" y="9876"/>
                    <a:pt x="6021" y="6021"/>
                  </a:cubicBezTo>
                  <a:cubicBezTo>
                    <a:pt x="9876" y="2166"/>
                    <a:pt x="15104" y="0"/>
                    <a:pt x="20556" y="0"/>
                  </a:cubicBezTo>
                  <a:close/>
                </a:path>
              </a:pathLst>
            </a:custGeom>
            <a:solidFill>
              <a:srgbClr val="FFFFFF"/>
            </a:solidFill>
            <a:ln w="38100" cap="rnd">
              <a:solidFill>
                <a:srgbClr val="000000"/>
              </a:solidFill>
              <a:prstDash val="solid"/>
              <a:round/>
            </a:ln>
          </p:spPr>
          <p:txBody>
            <a:bodyPr/>
            <a:lstStyle/>
            <a:p>
              <a:endParaRPr lang="en-US"/>
            </a:p>
          </p:txBody>
        </p:sp>
        <p:sp>
          <p:nvSpPr>
            <p:cNvPr id="28" name="TextBox 28"/>
            <p:cNvSpPr txBox="1"/>
            <p:nvPr/>
          </p:nvSpPr>
          <p:spPr>
            <a:xfrm>
              <a:off x="0" y="-47625"/>
              <a:ext cx="4978049" cy="907818"/>
            </a:xfrm>
            <a:prstGeom prst="rect">
              <a:avLst/>
            </a:prstGeom>
          </p:spPr>
          <p:txBody>
            <a:bodyPr lIns="50800" tIns="50800" rIns="50800" bIns="50800" rtlCol="0" anchor="ctr"/>
            <a:lstStyle/>
            <a:p>
              <a:pPr algn="ctr">
                <a:lnSpc>
                  <a:spcPts val="3210"/>
                </a:lnSpc>
              </a:pPr>
              <a:endParaRPr/>
            </a:p>
          </p:txBody>
        </p:sp>
      </p:grpSp>
      <p:sp>
        <p:nvSpPr>
          <p:cNvPr id="29" name="TextBox 29"/>
          <p:cNvSpPr txBox="1"/>
          <p:nvPr/>
        </p:nvSpPr>
        <p:spPr>
          <a:xfrm>
            <a:off x="4591939" y="8052242"/>
            <a:ext cx="11514795" cy="1671320"/>
          </a:xfrm>
          <a:prstGeom prst="rect">
            <a:avLst/>
          </a:prstGeom>
        </p:spPr>
        <p:txBody>
          <a:bodyPr lIns="0" tIns="0" rIns="0" bIns="0" rtlCol="0" anchor="t">
            <a:spAutoFit/>
          </a:bodyPr>
          <a:lstStyle/>
          <a:p>
            <a:pPr algn="ctr">
              <a:lnSpc>
                <a:spcPts val="4480"/>
              </a:lnSpc>
            </a:pPr>
            <a:r>
              <a:rPr lang="en-US" sz="3200" b="1" i="1">
                <a:solidFill>
                  <a:srgbClr val="01070A"/>
                </a:solidFill>
                <a:latin typeface="DM Sans Bold Italics"/>
                <a:ea typeface="DM Sans Bold Italics"/>
                <a:cs typeface="DM Sans Bold Italics"/>
                <a:sym typeface="DM Sans Bold Italics"/>
              </a:rPr>
              <a:t>⇒ Ngô Tử Văn là một kẻ sĩ, tính tình khảng khái, cương trực, dũng cảm, vì dân trừ hại, có tinh thần dân tộc mạnh mẽ.</a:t>
            </a:r>
          </a:p>
          <a:p>
            <a:pPr algn="ctr">
              <a:lnSpc>
                <a:spcPts val="4480"/>
              </a:lnSpc>
            </a:pPr>
            <a:endParaRPr lang="en-US" sz="3200" b="1" i="1">
              <a:solidFill>
                <a:srgbClr val="01070A"/>
              </a:solidFill>
              <a:latin typeface="DM Sans Bold Italics"/>
              <a:ea typeface="DM Sans Bold Italics"/>
              <a:cs typeface="DM Sans Bold Italics"/>
              <a:sym typeface="DM Sans Bold Italics"/>
            </a:endParaRPr>
          </a:p>
        </p:txBody>
      </p:sp>
      <p:sp>
        <p:nvSpPr>
          <p:cNvPr id="30" name="TextBox 30"/>
          <p:cNvSpPr txBox="1"/>
          <p:nvPr/>
        </p:nvSpPr>
        <p:spPr>
          <a:xfrm>
            <a:off x="-203241" y="-95250"/>
            <a:ext cx="7174972" cy="821055"/>
          </a:xfrm>
          <a:prstGeom prst="rect">
            <a:avLst/>
          </a:prstGeom>
        </p:spPr>
        <p:txBody>
          <a:bodyPr lIns="0" tIns="0" rIns="0" bIns="0" rtlCol="0" anchor="t">
            <a:spAutoFit/>
          </a:bodyPr>
          <a:lstStyle/>
          <a:p>
            <a:pPr algn="ctr">
              <a:lnSpc>
                <a:spcPts val="6720"/>
              </a:lnSpc>
            </a:pPr>
            <a:r>
              <a:rPr lang="en-US" sz="4800" b="1">
                <a:solidFill>
                  <a:srgbClr val="01070A"/>
                </a:solidFill>
                <a:latin typeface="DejaVu Serif Bold"/>
                <a:ea typeface="DejaVu Serif Bold"/>
                <a:cs typeface="DejaVu Serif Bold"/>
                <a:sym typeface="DejaVu Serif Bold"/>
              </a:rPr>
              <a:t>II.Đọc hiểu văn bản</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rot="93123">
            <a:off x="-304768" y="3461093"/>
            <a:ext cx="3283874" cy="5122453"/>
            <a:chOff x="0" y="0"/>
            <a:chExt cx="1006794" cy="1570479"/>
          </a:xfrm>
        </p:grpSpPr>
        <p:sp>
          <p:nvSpPr>
            <p:cNvPr id="4" name="Freeform 4"/>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txBody>
            <a:bodyPr/>
            <a:lstStyle/>
            <a:p>
              <a:endParaRPr lang="en-US"/>
            </a:p>
          </p:txBody>
        </p:sp>
        <p:sp>
          <p:nvSpPr>
            <p:cNvPr id="5" name="TextBox 5"/>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6" name="Group 6"/>
          <p:cNvGrpSpPr/>
          <p:nvPr/>
        </p:nvGrpSpPr>
        <p:grpSpPr>
          <a:xfrm>
            <a:off x="1337169" y="2310657"/>
            <a:ext cx="3809338" cy="5720700"/>
            <a:chOff x="0" y="0"/>
            <a:chExt cx="1167895" cy="1753894"/>
          </a:xfrm>
        </p:grpSpPr>
        <p:sp>
          <p:nvSpPr>
            <p:cNvPr id="7" name="Freeform 7"/>
            <p:cNvSpPr/>
            <p:nvPr/>
          </p:nvSpPr>
          <p:spPr>
            <a:xfrm>
              <a:off x="0" y="0"/>
              <a:ext cx="1167895" cy="1753894"/>
            </a:xfrm>
            <a:custGeom>
              <a:avLst/>
              <a:gdLst/>
              <a:ahLst/>
              <a:cxnLst/>
              <a:rect l="l" t="t" r="r" b="b"/>
              <a:pathLst>
                <a:path w="1167895" h="1753894">
                  <a:moveTo>
                    <a:pt x="22356" y="0"/>
                  </a:moveTo>
                  <a:lnTo>
                    <a:pt x="1145539" y="0"/>
                  </a:lnTo>
                  <a:cubicBezTo>
                    <a:pt x="1151468" y="0"/>
                    <a:pt x="1157154" y="2355"/>
                    <a:pt x="1161347" y="6548"/>
                  </a:cubicBezTo>
                  <a:cubicBezTo>
                    <a:pt x="1165539" y="10740"/>
                    <a:pt x="1167895" y="16427"/>
                    <a:pt x="1167895" y="22356"/>
                  </a:cubicBezTo>
                  <a:lnTo>
                    <a:pt x="1167895" y="1731538"/>
                  </a:lnTo>
                  <a:cubicBezTo>
                    <a:pt x="1167895" y="1743885"/>
                    <a:pt x="1157886" y="1753894"/>
                    <a:pt x="1145539" y="1753894"/>
                  </a:cubicBezTo>
                  <a:lnTo>
                    <a:pt x="22356" y="1753894"/>
                  </a:lnTo>
                  <a:cubicBezTo>
                    <a:pt x="16427" y="1753894"/>
                    <a:pt x="10740" y="1751539"/>
                    <a:pt x="6548" y="1747346"/>
                  </a:cubicBezTo>
                  <a:cubicBezTo>
                    <a:pt x="2355" y="1743153"/>
                    <a:pt x="0" y="1737467"/>
                    <a:pt x="0" y="1731538"/>
                  </a:cubicBezTo>
                  <a:lnTo>
                    <a:pt x="0" y="22356"/>
                  </a:lnTo>
                  <a:cubicBezTo>
                    <a:pt x="0" y="16427"/>
                    <a:pt x="2355" y="10740"/>
                    <a:pt x="6548" y="6548"/>
                  </a:cubicBezTo>
                  <a:cubicBezTo>
                    <a:pt x="10740" y="2355"/>
                    <a:pt x="16427" y="0"/>
                    <a:pt x="22356" y="0"/>
                  </a:cubicBezTo>
                  <a:close/>
                </a:path>
              </a:pathLst>
            </a:custGeom>
            <a:solidFill>
              <a:srgbClr val="FFFFFF"/>
            </a:solidFill>
            <a:ln w="19050" cap="sq">
              <a:solidFill>
                <a:srgbClr val="000000"/>
              </a:solidFill>
              <a:prstDash val="solid"/>
              <a:miter/>
            </a:ln>
          </p:spPr>
          <p:txBody>
            <a:bodyPr/>
            <a:lstStyle/>
            <a:p>
              <a:endParaRPr lang="en-US"/>
            </a:p>
          </p:txBody>
        </p:sp>
        <p:sp>
          <p:nvSpPr>
            <p:cNvPr id="8" name="TextBox 8"/>
            <p:cNvSpPr txBox="1"/>
            <p:nvPr/>
          </p:nvSpPr>
          <p:spPr>
            <a:xfrm>
              <a:off x="0" y="-47625"/>
              <a:ext cx="1167895" cy="1801519"/>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7274462" y="104004"/>
            <a:ext cx="5582174" cy="6369701"/>
          </a:xfrm>
          <a:custGeom>
            <a:avLst/>
            <a:gdLst/>
            <a:ahLst/>
            <a:cxnLst/>
            <a:rect l="l" t="t" r="r" b="b"/>
            <a:pathLst>
              <a:path w="5582174" h="6369701">
                <a:moveTo>
                  <a:pt x="0" y="0"/>
                </a:moveTo>
                <a:lnTo>
                  <a:pt x="5582174" y="0"/>
                </a:lnTo>
                <a:lnTo>
                  <a:pt x="5582174" y="6369701"/>
                </a:lnTo>
                <a:lnTo>
                  <a:pt x="0" y="63697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Freeform 10"/>
          <p:cNvSpPr/>
          <p:nvPr/>
        </p:nvSpPr>
        <p:spPr>
          <a:xfrm rot="-999048">
            <a:off x="4485436" y="2723035"/>
            <a:ext cx="3029059" cy="1029880"/>
          </a:xfrm>
          <a:custGeom>
            <a:avLst/>
            <a:gdLst/>
            <a:ahLst/>
            <a:cxnLst/>
            <a:rect l="l" t="t" r="r" b="b"/>
            <a:pathLst>
              <a:path w="3029059" h="1029880">
                <a:moveTo>
                  <a:pt x="0" y="0"/>
                </a:moveTo>
                <a:lnTo>
                  <a:pt x="3029059" y="0"/>
                </a:lnTo>
                <a:lnTo>
                  <a:pt x="3029059" y="1029880"/>
                </a:lnTo>
                <a:lnTo>
                  <a:pt x="0" y="10298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Freeform 11"/>
          <p:cNvSpPr/>
          <p:nvPr/>
        </p:nvSpPr>
        <p:spPr>
          <a:xfrm rot="306237" flipH="1">
            <a:off x="12165916" y="1296860"/>
            <a:ext cx="3508627" cy="2877074"/>
          </a:xfrm>
          <a:custGeom>
            <a:avLst/>
            <a:gdLst/>
            <a:ahLst/>
            <a:cxnLst/>
            <a:rect l="l" t="t" r="r" b="b"/>
            <a:pathLst>
              <a:path w="3508627" h="2877074">
                <a:moveTo>
                  <a:pt x="3508627" y="0"/>
                </a:moveTo>
                <a:lnTo>
                  <a:pt x="0" y="0"/>
                </a:lnTo>
                <a:lnTo>
                  <a:pt x="0" y="2877074"/>
                </a:lnTo>
                <a:lnTo>
                  <a:pt x="3508627" y="2877074"/>
                </a:lnTo>
                <a:lnTo>
                  <a:pt x="350862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Freeform 12"/>
          <p:cNvSpPr/>
          <p:nvPr/>
        </p:nvSpPr>
        <p:spPr>
          <a:xfrm>
            <a:off x="13158379" y="4577712"/>
            <a:ext cx="4612641" cy="4823103"/>
          </a:xfrm>
          <a:custGeom>
            <a:avLst/>
            <a:gdLst/>
            <a:ahLst/>
            <a:cxnLst/>
            <a:rect l="l" t="t" r="r" b="b"/>
            <a:pathLst>
              <a:path w="4612641" h="4823103">
                <a:moveTo>
                  <a:pt x="0" y="0"/>
                </a:moveTo>
                <a:lnTo>
                  <a:pt x="4612641" y="0"/>
                </a:lnTo>
                <a:lnTo>
                  <a:pt x="4612641" y="4823103"/>
                </a:lnTo>
                <a:lnTo>
                  <a:pt x="0" y="482310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Freeform 13"/>
          <p:cNvSpPr/>
          <p:nvPr/>
        </p:nvSpPr>
        <p:spPr>
          <a:xfrm>
            <a:off x="-1089906" y="5705133"/>
            <a:ext cx="3095161" cy="1839980"/>
          </a:xfrm>
          <a:custGeom>
            <a:avLst/>
            <a:gdLst/>
            <a:ahLst/>
            <a:cxnLst/>
            <a:rect l="l" t="t" r="r" b="b"/>
            <a:pathLst>
              <a:path w="3095161" h="1839980">
                <a:moveTo>
                  <a:pt x="0" y="0"/>
                </a:moveTo>
                <a:lnTo>
                  <a:pt x="3095160" y="0"/>
                </a:lnTo>
                <a:lnTo>
                  <a:pt x="3095160" y="1839980"/>
                </a:lnTo>
                <a:lnTo>
                  <a:pt x="0" y="18399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4" name="TextBox 14"/>
          <p:cNvSpPr txBox="1"/>
          <p:nvPr/>
        </p:nvSpPr>
        <p:spPr>
          <a:xfrm>
            <a:off x="1961922" y="3625168"/>
            <a:ext cx="2559831" cy="3703320"/>
          </a:xfrm>
          <a:prstGeom prst="rect">
            <a:avLst/>
          </a:prstGeom>
        </p:spPr>
        <p:txBody>
          <a:bodyPr lIns="0" tIns="0" rIns="0" bIns="0" rtlCol="0" anchor="t">
            <a:spAutoFit/>
          </a:bodyPr>
          <a:lstStyle/>
          <a:p>
            <a:pPr algn="ctr">
              <a:lnSpc>
                <a:spcPts val="5879"/>
              </a:lnSpc>
            </a:pPr>
            <a:r>
              <a:rPr lang="en-US" sz="4199">
                <a:solidFill>
                  <a:srgbClr val="01070A"/>
                </a:solidFill>
                <a:latin typeface="Times New Roman"/>
                <a:ea typeface="Times New Roman"/>
                <a:cs typeface="Times New Roman"/>
                <a:sym typeface="Times New Roman"/>
              </a:rPr>
              <a:t>Cuộc giáp mặt giữa Ngô Tử Văn và tên tướng giặc</a:t>
            </a:r>
          </a:p>
        </p:txBody>
      </p:sp>
      <p:sp>
        <p:nvSpPr>
          <p:cNvPr id="15" name="TextBox 15"/>
          <p:cNvSpPr txBox="1"/>
          <p:nvPr/>
        </p:nvSpPr>
        <p:spPr>
          <a:xfrm>
            <a:off x="7609515" y="1799569"/>
            <a:ext cx="4912069" cy="4446270"/>
          </a:xfrm>
          <a:prstGeom prst="rect">
            <a:avLst/>
          </a:prstGeom>
        </p:spPr>
        <p:txBody>
          <a:bodyPr lIns="0" tIns="0" rIns="0" bIns="0" rtlCol="0" anchor="t">
            <a:spAutoFit/>
          </a:bodyPr>
          <a:lstStyle/>
          <a:p>
            <a:pPr algn="ctr">
              <a:lnSpc>
                <a:spcPts val="5879"/>
              </a:lnSpc>
            </a:pPr>
            <a:r>
              <a:rPr lang="en-US" sz="4199">
                <a:solidFill>
                  <a:srgbClr val="01070A"/>
                </a:solidFill>
                <a:latin typeface="Times New Roman"/>
                <a:ea typeface="Times New Roman"/>
                <a:cs typeface="Times New Roman"/>
                <a:sym typeface="Times New Roman"/>
              </a:rPr>
              <a:t>   Tên tướng giặc: trách mắng, đòi trả tiền, đe dọa.</a:t>
            </a:r>
          </a:p>
          <a:p>
            <a:pPr algn="ctr">
              <a:lnSpc>
                <a:spcPts val="5879"/>
              </a:lnSpc>
            </a:pPr>
            <a:r>
              <a:rPr lang="en-US" sz="4199">
                <a:solidFill>
                  <a:srgbClr val="01070A"/>
                </a:solidFill>
                <a:latin typeface="Times New Roman"/>
                <a:ea typeface="Times New Roman"/>
                <a:cs typeface="Times New Roman"/>
                <a:sym typeface="Times New Roman"/>
              </a:rPr>
              <a:t>Ngô Tử Văn: mặc kệ, ngồi ngất ngưởng, tự nhiên.</a:t>
            </a:r>
          </a:p>
        </p:txBody>
      </p:sp>
      <p:sp>
        <p:nvSpPr>
          <p:cNvPr id="16" name="TextBox 16"/>
          <p:cNvSpPr txBox="1"/>
          <p:nvPr/>
        </p:nvSpPr>
        <p:spPr>
          <a:xfrm>
            <a:off x="13774944" y="5927069"/>
            <a:ext cx="3379510" cy="2813050"/>
          </a:xfrm>
          <a:prstGeom prst="rect">
            <a:avLst/>
          </a:prstGeom>
        </p:spPr>
        <p:txBody>
          <a:bodyPr lIns="0" tIns="0" rIns="0" bIns="0" rtlCol="0" anchor="t">
            <a:spAutoFit/>
          </a:bodyPr>
          <a:lstStyle/>
          <a:p>
            <a:pPr algn="ctr">
              <a:lnSpc>
                <a:spcPts val="5599"/>
              </a:lnSpc>
            </a:pPr>
            <a:r>
              <a:rPr lang="en-US" sz="3999" b="1">
                <a:solidFill>
                  <a:srgbClr val="106587"/>
                </a:solidFill>
                <a:latin typeface="Times New Roman Bold"/>
                <a:ea typeface="Times New Roman Bold"/>
                <a:cs typeface="Times New Roman Bold"/>
                <a:sym typeface="Times New Roman Bold"/>
              </a:rPr>
              <a:t> → Thái độ của con người tin vào việc làm chính nghĩa.</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rot="93123">
            <a:off x="-304768" y="3461093"/>
            <a:ext cx="3283874" cy="5122453"/>
            <a:chOff x="0" y="0"/>
            <a:chExt cx="1006794" cy="1570479"/>
          </a:xfrm>
        </p:grpSpPr>
        <p:sp>
          <p:nvSpPr>
            <p:cNvPr id="4" name="Freeform 4"/>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txBody>
            <a:bodyPr/>
            <a:lstStyle/>
            <a:p>
              <a:endParaRPr lang="en-US"/>
            </a:p>
          </p:txBody>
        </p:sp>
        <p:sp>
          <p:nvSpPr>
            <p:cNvPr id="5" name="TextBox 5"/>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sp>
        <p:nvSpPr>
          <p:cNvPr id="6" name="Freeform 6"/>
          <p:cNvSpPr/>
          <p:nvPr/>
        </p:nvSpPr>
        <p:spPr>
          <a:xfrm>
            <a:off x="834568" y="2002456"/>
            <a:ext cx="4915537" cy="4897662"/>
          </a:xfrm>
          <a:custGeom>
            <a:avLst/>
            <a:gdLst/>
            <a:ahLst/>
            <a:cxnLst/>
            <a:rect l="l" t="t" r="r" b="b"/>
            <a:pathLst>
              <a:path w="4915537" h="4897662">
                <a:moveTo>
                  <a:pt x="0" y="0"/>
                </a:moveTo>
                <a:lnTo>
                  <a:pt x="4915537" y="0"/>
                </a:lnTo>
                <a:lnTo>
                  <a:pt x="4915537" y="4897662"/>
                </a:lnTo>
                <a:lnTo>
                  <a:pt x="0" y="48976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234807">
            <a:off x="719337" y="7859922"/>
            <a:ext cx="2562156" cy="405287"/>
          </a:xfrm>
          <a:custGeom>
            <a:avLst/>
            <a:gdLst/>
            <a:ahLst/>
            <a:cxnLst/>
            <a:rect l="l" t="t" r="r" b="b"/>
            <a:pathLst>
              <a:path w="2562156" h="405287">
                <a:moveTo>
                  <a:pt x="0" y="0"/>
                </a:moveTo>
                <a:lnTo>
                  <a:pt x="2562156" y="0"/>
                </a:lnTo>
                <a:lnTo>
                  <a:pt x="2562156" y="405287"/>
                </a:lnTo>
                <a:lnTo>
                  <a:pt x="0" y="4052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8" name="Group 8"/>
          <p:cNvGrpSpPr/>
          <p:nvPr/>
        </p:nvGrpSpPr>
        <p:grpSpPr>
          <a:xfrm>
            <a:off x="5779628" y="332648"/>
            <a:ext cx="11161449" cy="3768190"/>
            <a:chOff x="0" y="0"/>
            <a:chExt cx="3421958" cy="1155279"/>
          </a:xfrm>
        </p:grpSpPr>
        <p:sp>
          <p:nvSpPr>
            <p:cNvPr id="9" name="Freeform 9"/>
            <p:cNvSpPr/>
            <p:nvPr/>
          </p:nvSpPr>
          <p:spPr>
            <a:xfrm>
              <a:off x="0" y="0"/>
              <a:ext cx="3421958" cy="1155279"/>
            </a:xfrm>
            <a:custGeom>
              <a:avLst/>
              <a:gdLst/>
              <a:ahLst/>
              <a:cxnLst/>
              <a:rect l="l" t="t" r="r" b="b"/>
              <a:pathLst>
                <a:path w="3421958" h="1155279">
                  <a:moveTo>
                    <a:pt x="1387" y="0"/>
                  </a:moveTo>
                  <a:lnTo>
                    <a:pt x="3420571" y="0"/>
                  </a:lnTo>
                  <a:cubicBezTo>
                    <a:pt x="3420939" y="0"/>
                    <a:pt x="3421292" y="146"/>
                    <a:pt x="3421552" y="406"/>
                  </a:cubicBezTo>
                  <a:cubicBezTo>
                    <a:pt x="3421812" y="666"/>
                    <a:pt x="3421958" y="1019"/>
                    <a:pt x="3421958" y="1387"/>
                  </a:cubicBezTo>
                  <a:lnTo>
                    <a:pt x="3421958" y="1153892"/>
                  </a:lnTo>
                  <a:cubicBezTo>
                    <a:pt x="3421958" y="1154260"/>
                    <a:pt x="3421812" y="1154613"/>
                    <a:pt x="3421552" y="1154873"/>
                  </a:cubicBezTo>
                  <a:cubicBezTo>
                    <a:pt x="3421292" y="1155133"/>
                    <a:pt x="3420939" y="1155279"/>
                    <a:pt x="3420571" y="1155279"/>
                  </a:cubicBezTo>
                  <a:lnTo>
                    <a:pt x="1387" y="1155279"/>
                  </a:lnTo>
                  <a:cubicBezTo>
                    <a:pt x="1019" y="1155279"/>
                    <a:pt x="666" y="1155133"/>
                    <a:pt x="406" y="1154873"/>
                  </a:cubicBezTo>
                  <a:cubicBezTo>
                    <a:pt x="146" y="1154613"/>
                    <a:pt x="0" y="1154260"/>
                    <a:pt x="0" y="1153892"/>
                  </a:cubicBezTo>
                  <a:lnTo>
                    <a:pt x="0" y="1387"/>
                  </a:lnTo>
                  <a:cubicBezTo>
                    <a:pt x="0" y="1019"/>
                    <a:pt x="146" y="666"/>
                    <a:pt x="406" y="406"/>
                  </a:cubicBezTo>
                  <a:cubicBezTo>
                    <a:pt x="666" y="146"/>
                    <a:pt x="1019" y="0"/>
                    <a:pt x="1387" y="0"/>
                  </a:cubicBezTo>
                  <a:close/>
                </a:path>
              </a:pathLst>
            </a:custGeom>
            <a:solidFill>
              <a:srgbClr val="FFFFFF"/>
            </a:solidFill>
            <a:ln w="19050" cap="sq">
              <a:solidFill>
                <a:srgbClr val="000000"/>
              </a:solidFill>
              <a:prstDash val="solid"/>
              <a:miter/>
            </a:ln>
          </p:spPr>
          <p:txBody>
            <a:bodyPr/>
            <a:lstStyle/>
            <a:p>
              <a:endParaRPr lang="en-US"/>
            </a:p>
          </p:txBody>
        </p:sp>
        <p:sp>
          <p:nvSpPr>
            <p:cNvPr id="10" name="TextBox 10"/>
            <p:cNvSpPr txBox="1"/>
            <p:nvPr/>
          </p:nvSpPr>
          <p:spPr>
            <a:xfrm>
              <a:off x="0" y="-47625"/>
              <a:ext cx="3421958" cy="1202904"/>
            </a:xfrm>
            <a:prstGeom prst="rect">
              <a:avLst/>
            </a:prstGeom>
          </p:spPr>
          <p:txBody>
            <a:bodyPr lIns="50800" tIns="50800" rIns="50800" bIns="50800" rtlCol="0" anchor="ctr"/>
            <a:lstStyle/>
            <a:p>
              <a:pPr algn="ctr">
                <a:lnSpc>
                  <a:spcPts val="3210"/>
                </a:lnSpc>
              </a:pPr>
              <a:endParaRPr/>
            </a:p>
          </p:txBody>
        </p:sp>
      </p:grpSp>
      <p:sp>
        <p:nvSpPr>
          <p:cNvPr id="11" name="Freeform 11"/>
          <p:cNvSpPr/>
          <p:nvPr/>
        </p:nvSpPr>
        <p:spPr>
          <a:xfrm>
            <a:off x="13522171" y="7772961"/>
            <a:ext cx="471572" cy="654961"/>
          </a:xfrm>
          <a:custGeom>
            <a:avLst/>
            <a:gdLst/>
            <a:ahLst/>
            <a:cxnLst/>
            <a:rect l="l" t="t" r="r" b="b"/>
            <a:pathLst>
              <a:path w="471572" h="654961">
                <a:moveTo>
                  <a:pt x="0" y="0"/>
                </a:moveTo>
                <a:lnTo>
                  <a:pt x="471572" y="0"/>
                </a:lnTo>
                <a:lnTo>
                  <a:pt x="471572" y="654962"/>
                </a:lnTo>
                <a:lnTo>
                  <a:pt x="0" y="6549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nvGrpSpPr>
          <p:cNvPr id="12" name="Group 12"/>
          <p:cNvGrpSpPr/>
          <p:nvPr/>
        </p:nvGrpSpPr>
        <p:grpSpPr>
          <a:xfrm>
            <a:off x="9144000" y="4419351"/>
            <a:ext cx="6787186" cy="2321967"/>
            <a:chOff x="0" y="0"/>
            <a:chExt cx="2080865" cy="711886"/>
          </a:xfrm>
        </p:grpSpPr>
        <p:sp>
          <p:nvSpPr>
            <p:cNvPr id="13" name="Freeform 13"/>
            <p:cNvSpPr/>
            <p:nvPr/>
          </p:nvSpPr>
          <p:spPr>
            <a:xfrm>
              <a:off x="0" y="0"/>
              <a:ext cx="2080865" cy="711886"/>
            </a:xfrm>
            <a:custGeom>
              <a:avLst/>
              <a:gdLst/>
              <a:ahLst/>
              <a:cxnLst/>
              <a:rect l="l" t="t" r="r" b="b"/>
              <a:pathLst>
                <a:path w="2080865" h="711886">
                  <a:moveTo>
                    <a:pt x="2281" y="0"/>
                  </a:moveTo>
                  <a:lnTo>
                    <a:pt x="2078584" y="0"/>
                  </a:lnTo>
                  <a:cubicBezTo>
                    <a:pt x="2079843" y="0"/>
                    <a:pt x="2080865" y="1021"/>
                    <a:pt x="2080865" y="2281"/>
                  </a:cubicBezTo>
                  <a:lnTo>
                    <a:pt x="2080865" y="709604"/>
                  </a:lnTo>
                  <a:cubicBezTo>
                    <a:pt x="2080865" y="710209"/>
                    <a:pt x="2080625" y="710790"/>
                    <a:pt x="2080197" y="711217"/>
                  </a:cubicBezTo>
                  <a:cubicBezTo>
                    <a:pt x="2079769" y="711645"/>
                    <a:pt x="2079189" y="711886"/>
                    <a:pt x="2078584" y="711886"/>
                  </a:cubicBezTo>
                  <a:lnTo>
                    <a:pt x="2281" y="711886"/>
                  </a:lnTo>
                  <a:cubicBezTo>
                    <a:pt x="1021" y="711886"/>
                    <a:pt x="0" y="710864"/>
                    <a:pt x="0" y="709604"/>
                  </a:cubicBezTo>
                  <a:lnTo>
                    <a:pt x="0" y="2281"/>
                  </a:lnTo>
                  <a:cubicBezTo>
                    <a:pt x="0" y="1021"/>
                    <a:pt x="1021" y="0"/>
                    <a:pt x="2281" y="0"/>
                  </a:cubicBezTo>
                  <a:close/>
                </a:path>
              </a:pathLst>
            </a:custGeom>
            <a:solidFill>
              <a:srgbClr val="FFFFFF"/>
            </a:solidFill>
            <a:ln w="19050" cap="sq">
              <a:solidFill>
                <a:srgbClr val="000000"/>
              </a:solidFill>
              <a:prstDash val="solid"/>
              <a:miter/>
            </a:ln>
          </p:spPr>
          <p:txBody>
            <a:bodyPr/>
            <a:lstStyle/>
            <a:p>
              <a:endParaRPr lang="en-US"/>
            </a:p>
          </p:txBody>
        </p:sp>
        <p:sp>
          <p:nvSpPr>
            <p:cNvPr id="14" name="TextBox 14"/>
            <p:cNvSpPr txBox="1"/>
            <p:nvPr/>
          </p:nvSpPr>
          <p:spPr>
            <a:xfrm>
              <a:off x="0" y="-95250"/>
              <a:ext cx="2080865" cy="807136"/>
            </a:xfrm>
            <a:prstGeom prst="rect">
              <a:avLst/>
            </a:prstGeom>
          </p:spPr>
          <p:txBody>
            <a:bodyPr lIns="50800" tIns="50800" rIns="50800" bIns="50800" rtlCol="0" anchor="ctr"/>
            <a:lstStyle/>
            <a:p>
              <a:pPr algn="ctr">
                <a:lnSpc>
                  <a:spcPts val="5599"/>
                </a:lnSpc>
              </a:pPr>
              <a:r>
                <a:rPr lang="en-US" sz="3999" b="1">
                  <a:solidFill>
                    <a:srgbClr val="000000"/>
                  </a:solidFill>
                  <a:latin typeface="Times New Roman Bold"/>
                  <a:ea typeface="Times New Roman Bold"/>
                  <a:cs typeface="Times New Roman Bold"/>
                  <a:sym typeface="Times New Roman Bold"/>
                </a:rPr>
                <a:t>→ Ngô Tử Văn không chiến đấu đơn độc àm có sự giúp đỡ của thổ công</a:t>
              </a:r>
            </a:p>
          </p:txBody>
        </p:sp>
      </p:grpSp>
      <p:sp>
        <p:nvSpPr>
          <p:cNvPr id="15" name="Freeform 15"/>
          <p:cNvSpPr/>
          <p:nvPr/>
        </p:nvSpPr>
        <p:spPr>
          <a:xfrm>
            <a:off x="14163317" y="9538274"/>
            <a:ext cx="417030" cy="579208"/>
          </a:xfrm>
          <a:custGeom>
            <a:avLst/>
            <a:gdLst/>
            <a:ahLst/>
            <a:cxnLst/>
            <a:rect l="l" t="t" r="r" b="b"/>
            <a:pathLst>
              <a:path w="417030" h="579208">
                <a:moveTo>
                  <a:pt x="0" y="0"/>
                </a:moveTo>
                <a:lnTo>
                  <a:pt x="417029" y="0"/>
                </a:lnTo>
                <a:lnTo>
                  <a:pt x="417029" y="579208"/>
                </a:lnTo>
                <a:lnTo>
                  <a:pt x="0" y="57920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6" name="Freeform 16"/>
          <p:cNvSpPr/>
          <p:nvPr/>
        </p:nvSpPr>
        <p:spPr>
          <a:xfrm>
            <a:off x="-373537" y="5528609"/>
            <a:ext cx="3095161" cy="1839980"/>
          </a:xfrm>
          <a:custGeom>
            <a:avLst/>
            <a:gdLst/>
            <a:ahLst/>
            <a:cxnLst/>
            <a:rect l="l" t="t" r="r" b="b"/>
            <a:pathLst>
              <a:path w="3095161" h="1839980">
                <a:moveTo>
                  <a:pt x="0" y="0"/>
                </a:moveTo>
                <a:lnTo>
                  <a:pt x="3095160" y="0"/>
                </a:lnTo>
                <a:lnTo>
                  <a:pt x="3095160" y="1839980"/>
                </a:lnTo>
                <a:lnTo>
                  <a:pt x="0" y="18399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7" name="TextBox 17"/>
          <p:cNvSpPr txBox="1"/>
          <p:nvPr/>
        </p:nvSpPr>
        <p:spPr>
          <a:xfrm>
            <a:off x="1337169" y="3207940"/>
            <a:ext cx="3910336" cy="2372395"/>
          </a:xfrm>
          <a:prstGeom prst="rect">
            <a:avLst/>
          </a:prstGeom>
        </p:spPr>
        <p:txBody>
          <a:bodyPr lIns="0" tIns="0" rIns="0" bIns="0" rtlCol="0" anchor="t">
            <a:spAutoFit/>
          </a:bodyPr>
          <a:lstStyle/>
          <a:p>
            <a:pPr algn="ctr">
              <a:lnSpc>
                <a:spcPts val="6263"/>
              </a:lnSpc>
            </a:pPr>
            <a:r>
              <a:rPr lang="en-US" sz="4473">
                <a:solidFill>
                  <a:srgbClr val="01070A"/>
                </a:solidFill>
                <a:latin typeface="Times New Roman"/>
                <a:ea typeface="Times New Roman"/>
                <a:cs typeface="Times New Roman"/>
                <a:sym typeface="Times New Roman"/>
              </a:rPr>
              <a:t> Cuộc gặp gỡ của Ngô Tử Văn với thổ công</a:t>
            </a:r>
          </a:p>
        </p:txBody>
      </p:sp>
      <p:sp>
        <p:nvSpPr>
          <p:cNvPr id="18" name="TextBox 18"/>
          <p:cNvSpPr txBox="1"/>
          <p:nvPr/>
        </p:nvSpPr>
        <p:spPr>
          <a:xfrm>
            <a:off x="6371454" y="410168"/>
            <a:ext cx="10128818" cy="3517900"/>
          </a:xfrm>
          <a:prstGeom prst="rect">
            <a:avLst/>
          </a:prstGeom>
        </p:spPr>
        <p:txBody>
          <a:bodyPr lIns="0" tIns="0" rIns="0" bIns="0" rtlCol="0" anchor="t">
            <a:spAutoFit/>
          </a:bodyPr>
          <a:lstStyle/>
          <a:p>
            <a:pPr algn="ctr">
              <a:lnSpc>
                <a:spcPts val="5599"/>
              </a:lnSpc>
            </a:pPr>
            <a:r>
              <a:rPr lang="en-US" sz="3999">
                <a:solidFill>
                  <a:srgbClr val="01070A"/>
                </a:solidFill>
                <a:latin typeface="Times New Roman"/>
                <a:ea typeface="Times New Roman"/>
                <a:cs typeface="Times New Roman"/>
                <a:sym typeface="Times New Roman"/>
              </a:rPr>
              <a:t>Thổ công: Kể lại toàn bộ sự việc mình bị hại để Tử Văn thấy được sự xảo trá tác oai tác quái của tên tướng giặc, lo lắng cho Tử Văn. bày cách để Ngô Tử Văn đối phó với tên hung thần và đối chất với Diêm Vương.</a:t>
            </a:r>
          </a:p>
        </p:txBody>
      </p:sp>
      <p:sp>
        <p:nvSpPr>
          <p:cNvPr id="19" name="Freeform 19"/>
          <p:cNvSpPr/>
          <p:nvPr/>
        </p:nvSpPr>
        <p:spPr>
          <a:xfrm rot="948006">
            <a:off x="5758953" y="3863180"/>
            <a:ext cx="3346676" cy="529383"/>
          </a:xfrm>
          <a:custGeom>
            <a:avLst/>
            <a:gdLst/>
            <a:ahLst/>
            <a:cxnLst/>
            <a:rect l="l" t="t" r="r" b="b"/>
            <a:pathLst>
              <a:path w="3346676" h="529383">
                <a:moveTo>
                  <a:pt x="0" y="0"/>
                </a:moveTo>
                <a:lnTo>
                  <a:pt x="3346676" y="0"/>
                </a:lnTo>
                <a:lnTo>
                  <a:pt x="3346676" y="529383"/>
                </a:lnTo>
                <a:lnTo>
                  <a:pt x="0" y="5293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20" name="Group 20"/>
          <p:cNvGrpSpPr/>
          <p:nvPr/>
        </p:nvGrpSpPr>
        <p:grpSpPr>
          <a:xfrm>
            <a:off x="4243373" y="6980703"/>
            <a:ext cx="13015927" cy="3292750"/>
            <a:chOff x="0" y="0"/>
            <a:chExt cx="3990518" cy="1009515"/>
          </a:xfrm>
        </p:grpSpPr>
        <p:sp>
          <p:nvSpPr>
            <p:cNvPr id="21" name="Freeform 21"/>
            <p:cNvSpPr/>
            <p:nvPr/>
          </p:nvSpPr>
          <p:spPr>
            <a:xfrm>
              <a:off x="0" y="0"/>
              <a:ext cx="3990518" cy="1009515"/>
            </a:xfrm>
            <a:custGeom>
              <a:avLst/>
              <a:gdLst/>
              <a:ahLst/>
              <a:cxnLst/>
              <a:rect l="l" t="t" r="r" b="b"/>
              <a:pathLst>
                <a:path w="3990518" h="1009515">
                  <a:moveTo>
                    <a:pt x="1190" y="0"/>
                  </a:moveTo>
                  <a:lnTo>
                    <a:pt x="3989328" y="0"/>
                  </a:lnTo>
                  <a:cubicBezTo>
                    <a:pt x="3989985" y="0"/>
                    <a:pt x="3990518" y="533"/>
                    <a:pt x="3990518" y="1190"/>
                  </a:cubicBezTo>
                  <a:lnTo>
                    <a:pt x="3990518" y="1008326"/>
                  </a:lnTo>
                  <a:cubicBezTo>
                    <a:pt x="3990518" y="1008983"/>
                    <a:pt x="3989985" y="1009515"/>
                    <a:pt x="3989328" y="1009515"/>
                  </a:cubicBezTo>
                  <a:lnTo>
                    <a:pt x="1190" y="1009515"/>
                  </a:lnTo>
                  <a:cubicBezTo>
                    <a:pt x="533" y="1009515"/>
                    <a:pt x="0" y="1008983"/>
                    <a:pt x="0" y="1008326"/>
                  </a:cubicBezTo>
                  <a:lnTo>
                    <a:pt x="0" y="1190"/>
                  </a:lnTo>
                  <a:cubicBezTo>
                    <a:pt x="0" y="533"/>
                    <a:pt x="533" y="0"/>
                    <a:pt x="1190" y="0"/>
                  </a:cubicBezTo>
                  <a:close/>
                </a:path>
              </a:pathLst>
            </a:custGeom>
            <a:solidFill>
              <a:srgbClr val="FFFFFF"/>
            </a:solidFill>
            <a:ln w="19050" cap="sq">
              <a:solidFill>
                <a:srgbClr val="000000"/>
              </a:solidFill>
              <a:prstDash val="solid"/>
              <a:miter/>
            </a:ln>
          </p:spPr>
          <p:txBody>
            <a:bodyPr/>
            <a:lstStyle/>
            <a:p>
              <a:endParaRPr lang="en-US"/>
            </a:p>
          </p:txBody>
        </p:sp>
        <p:sp>
          <p:nvSpPr>
            <p:cNvPr id="22" name="TextBox 22"/>
            <p:cNvSpPr txBox="1"/>
            <p:nvPr/>
          </p:nvSpPr>
          <p:spPr>
            <a:xfrm>
              <a:off x="0" y="-47625"/>
              <a:ext cx="3990518" cy="1057140"/>
            </a:xfrm>
            <a:prstGeom prst="rect">
              <a:avLst/>
            </a:prstGeom>
          </p:spPr>
          <p:txBody>
            <a:bodyPr lIns="50800" tIns="50800" rIns="50800" bIns="50800" rtlCol="0" anchor="ctr"/>
            <a:lstStyle/>
            <a:p>
              <a:pPr algn="ctr">
                <a:lnSpc>
                  <a:spcPts val="3210"/>
                </a:lnSpc>
              </a:pPr>
              <a:endParaRPr/>
            </a:p>
          </p:txBody>
        </p:sp>
      </p:grpSp>
      <p:sp>
        <p:nvSpPr>
          <p:cNvPr id="23" name="TextBox 23"/>
          <p:cNvSpPr txBox="1"/>
          <p:nvPr/>
        </p:nvSpPr>
        <p:spPr>
          <a:xfrm>
            <a:off x="4752178" y="7216095"/>
            <a:ext cx="11748094" cy="2813050"/>
          </a:xfrm>
          <a:prstGeom prst="rect">
            <a:avLst/>
          </a:prstGeom>
        </p:spPr>
        <p:txBody>
          <a:bodyPr lIns="0" tIns="0" rIns="0" bIns="0" rtlCol="0" anchor="t">
            <a:spAutoFit/>
          </a:bodyPr>
          <a:lstStyle/>
          <a:p>
            <a:pPr algn="ctr">
              <a:lnSpc>
                <a:spcPts val="5599"/>
              </a:lnSpc>
            </a:pPr>
            <a:r>
              <a:rPr lang="en-US" sz="3999">
                <a:solidFill>
                  <a:srgbClr val="01070A"/>
                </a:solidFill>
                <a:latin typeface="Times New Roman"/>
                <a:ea typeface="Times New Roman"/>
                <a:cs typeface="Times New Roman"/>
                <a:sym typeface="Times New Roman"/>
              </a:rPr>
              <a:t> ⇒ Bằng nghệ thuật kể chuyện hấp dẫn, bất ngờ, kết hợp với yếu tố kì ảo dày đặc….đã khắc họa rõ nét hình tượng nhân vật Ngô Tử Văn là người cương trực, yêu chính nghĩa, bản lĩnh, kiên cường và giàu tinh thần dân tộc.</a:t>
            </a:r>
          </a:p>
        </p:txBody>
      </p:sp>
    </p:spTree>
  </p:cSld>
  <p:clrMapOvr>
    <a:masterClrMapping/>
  </p:clrMapOvr>
  <mc:AlternateContent xmlns:mc="http://schemas.openxmlformats.org/markup-compatibility/2006" xmlns:n="http://schemas.microsoft.com/office/powerpoint/2015/09/main">
    <mc:Choice Requires="n">
      <p:transition xmlns:p14="http://schemas.microsoft.com/office/powerpoint/2010/main" spd="slow" p14:dur="2000"/>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1167</Words>
  <Application>Microsoft Office PowerPoint</Application>
  <PresentationFormat>Custom</PresentationFormat>
  <Paragraphs>87</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Times New Roman</vt:lpstr>
      <vt:lpstr>Carelia</vt:lpstr>
      <vt:lpstr>DM Sans Bold Italics</vt:lpstr>
      <vt:lpstr>Times New Roman Bold Italics</vt:lpstr>
      <vt:lpstr>Times New Roman Bold</vt:lpstr>
      <vt:lpstr>Calibri</vt:lpstr>
      <vt:lpstr>DM Sans Bold</vt:lpstr>
      <vt:lpstr>Arial</vt:lpstr>
      <vt:lpstr>Times New Roman MT Condensed</vt:lpstr>
      <vt:lpstr>Times New Roman MT Condensed Bold</vt:lpstr>
      <vt:lpstr>DejaVu Serif Bold</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Illustrative Creative Literature Project Presentation</dc:title>
  <cp:lastModifiedBy>Admin</cp:lastModifiedBy>
  <cp:revision>3</cp:revision>
  <dcterms:created xsi:type="dcterms:W3CDTF">2006-08-16T00:00:00Z</dcterms:created>
  <dcterms:modified xsi:type="dcterms:W3CDTF">2026-01-13T14:58:13Z</dcterms:modified>
  <dc:identifier>DAG1d5UtI1M</dc:identifier>
</cp:coreProperties>
</file>