
<file path=[Content_Types].xml><?xml version="1.0" encoding="utf-8"?>
<Types xmlns="http://schemas.openxmlformats.org/package/2006/content-types">
  <Default Extension="bin" ContentType="application/vnd.openxmlformats-officedocument.oleObject"/>
  <Default Extension="gif" ContentType="image/gi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58" r:id="rId1"/>
  </p:sldMasterIdLst>
  <p:notesMasterIdLst>
    <p:notesMasterId r:id="rId22"/>
  </p:notesMasterIdLst>
  <p:sldIdLst>
    <p:sldId id="442" r:id="rId2"/>
    <p:sldId id="443" r:id="rId3"/>
    <p:sldId id="444" r:id="rId4"/>
    <p:sldId id="445" r:id="rId5"/>
    <p:sldId id="446" r:id="rId6"/>
    <p:sldId id="447" r:id="rId7"/>
    <p:sldId id="448" r:id="rId8"/>
    <p:sldId id="449" r:id="rId9"/>
    <p:sldId id="450" r:id="rId10"/>
    <p:sldId id="451" r:id="rId11"/>
    <p:sldId id="452" r:id="rId12"/>
    <p:sldId id="453" r:id="rId13"/>
    <p:sldId id="454" r:id="rId14"/>
    <p:sldId id="455" r:id="rId15"/>
    <p:sldId id="456" r:id="rId16"/>
    <p:sldId id="457" r:id="rId17"/>
    <p:sldId id="458" r:id="rId18"/>
    <p:sldId id="459" r:id="rId19"/>
    <p:sldId id="460" r:id="rId20"/>
    <p:sldId id="461" r:id="rId21"/>
  </p:sldIdLst>
  <p:sldSz cx="12192000" cy="6858000"/>
  <p:notesSz cx="9144000" cy="6858000"/>
  <p:defaultTex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3" autoAdjust="0"/>
    <p:restoredTop sz="94660" autoAdjust="0"/>
  </p:normalViewPr>
  <p:slideViewPr>
    <p:cSldViewPr snapToGrid="0">
      <p:cViewPr varScale="1">
        <p:scale>
          <a:sx n="112" d="100"/>
          <a:sy n="112" d="100"/>
        </p:scale>
        <p:origin x="552" y="96"/>
      </p:cViewPr>
      <p:guideLst>
        <p:guide orient="horz" pos="2160"/>
        <p:guide pos="3840"/>
      </p:guideLst>
    </p:cSldViewPr>
  </p:slideViewPr>
  <p:outlineViewPr>
    <p:cViewPr>
      <p:scale>
        <a:sx n="33" d="100"/>
        <a:sy n="33" d="100"/>
      </p:scale>
      <p:origin x="0" y="6672"/>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4307870-7133-1EE4-0A0C-E7FA8F51E1D3}"/>
              </a:ext>
            </a:extLst>
          </p:cNvPr>
          <p:cNvSpPr>
            <a:spLocks noGrp="1"/>
          </p:cNvSpPr>
          <p:nvPr>
            <p:ph type="hdr" sz="quarter"/>
          </p:nvPr>
        </p:nvSpPr>
        <p:spPr>
          <a:xfrm>
            <a:off x="0" y="0"/>
            <a:ext cx="3962400" cy="344091"/>
          </a:xfrm>
          <a:prstGeom prst="rect">
            <a:avLst/>
          </a:prstGeom>
        </p:spPr>
        <p:txBody>
          <a:bodyPr vert="horz" lIns="91440" tIns="45720" rIns="91440" bIns="45720" rtlCol="0"/>
          <a:lstStyle>
            <a:lvl1pPr algn="l" eaLnBrk="1" fontAlgn="auto" hangingPunct="1">
              <a:spcBef>
                <a:spcPts val="0"/>
              </a:spcBef>
              <a:spcAft>
                <a:spcPts val="0"/>
              </a:spcAft>
              <a:defRPr sz="1200">
                <a:latin typeface="Sitka Small" panose="02000505000000020004" pitchFamily="2" charset="0"/>
              </a:defRPr>
            </a:lvl1pPr>
          </a:lstStyle>
          <a:p>
            <a:pPr>
              <a:defRPr/>
            </a:pPr>
            <a:endParaRPr lang="en-US"/>
          </a:p>
        </p:txBody>
      </p:sp>
      <p:sp>
        <p:nvSpPr>
          <p:cNvPr id="3" name="Date Placeholder 2">
            <a:extLst>
              <a:ext uri="{FF2B5EF4-FFF2-40B4-BE49-F238E27FC236}">
                <a16:creationId xmlns:a16="http://schemas.microsoft.com/office/drawing/2014/main" id="{E47B9958-086C-257D-7145-0EFEA35E0C12}"/>
              </a:ext>
            </a:extLst>
          </p:cNvPr>
          <p:cNvSpPr>
            <a:spLocks noGrp="1"/>
          </p:cNvSpPr>
          <p:nvPr>
            <p:ph type="dt" idx="1"/>
          </p:nvPr>
        </p:nvSpPr>
        <p:spPr>
          <a:xfrm>
            <a:off x="5179484" y="0"/>
            <a:ext cx="3962400" cy="344091"/>
          </a:xfrm>
          <a:prstGeom prst="rect">
            <a:avLst/>
          </a:prstGeom>
        </p:spPr>
        <p:txBody>
          <a:bodyPr vert="horz" lIns="91440" tIns="45720" rIns="91440" bIns="45720" rtlCol="0"/>
          <a:lstStyle>
            <a:lvl1pPr algn="r" eaLnBrk="1" fontAlgn="auto" hangingPunct="1">
              <a:spcBef>
                <a:spcPts val="0"/>
              </a:spcBef>
              <a:spcAft>
                <a:spcPts val="0"/>
              </a:spcAft>
              <a:defRPr sz="1200">
                <a:latin typeface="Sitka Small" panose="02000505000000020004" pitchFamily="2" charset="0"/>
              </a:defRPr>
            </a:lvl1pPr>
          </a:lstStyle>
          <a:p>
            <a:pPr>
              <a:defRPr/>
            </a:pPr>
            <a:fld id="{11C5E9FD-3C30-4C73-A795-70BBC7AB906C}" type="datetimeFigureOut">
              <a:rPr lang="en-US" smtClean="0"/>
              <a:pPr>
                <a:defRPr/>
              </a:pPr>
              <a:t>1/12/2026</a:t>
            </a:fld>
            <a:endParaRPr lang="en-US"/>
          </a:p>
        </p:txBody>
      </p:sp>
      <p:sp>
        <p:nvSpPr>
          <p:cNvPr id="4" name="Slide Image Placeholder 3">
            <a:extLst>
              <a:ext uri="{FF2B5EF4-FFF2-40B4-BE49-F238E27FC236}">
                <a16:creationId xmlns:a16="http://schemas.microsoft.com/office/drawing/2014/main" id="{F24FDACE-C04B-0231-56EA-31627DDC95C4}"/>
              </a:ext>
            </a:extLst>
          </p:cNvPr>
          <p:cNvSpPr>
            <a:spLocks noGrp="1" noRot="1" noChangeAspect="1"/>
          </p:cNvSpPr>
          <p:nvPr>
            <p:ph type="sldImg" idx="2"/>
          </p:nvPr>
        </p:nvSpPr>
        <p:spPr>
          <a:xfrm>
            <a:off x="2514600" y="857250"/>
            <a:ext cx="4114800" cy="2314575"/>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id="{8B5B383A-74F5-2A93-36C0-0935FE389546}"/>
              </a:ext>
            </a:extLst>
          </p:cNvPr>
          <p:cNvSpPr>
            <a:spLocks noGrp="1"/>
          </p:cNvSpPr>
          <p:nvPr>
            <p:ph type="body" sz="quarter" idx="3"/>
          </p:nvPr>
        </p:nvSpPr>
        <p:spPr>
          <a:xfrm>
            <a:off x="914400" y="3300412"/>
            <a:ext cx="7315200" cy="2700338"/>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152C8198-D050-DDFD-66E5-B318CB723C95}"/>
              </a:ext>
            </a:extLst>
          </p:cNvPr>
          <p:cNvSpPr>
            <a:spLocks noGrp="1"/>
          </p:cNvSpPr>
          <p:nvPr>
            <p:ph type="ftr" sz="quarter" idx="4"/>
          </p:nvPr>
        </p:nvSpPr>
        <p:spPr>
          <a:xfrm>
            <a:off x="0" y="6513910"/>
            <a:ext cx="3962400" cy="34409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Sitka Small" panose="02000505000000020004" pitchFamily="2" charset="0"/>
              </a:defRPr>
            </a:lvl1pPr>
          </a:lstStyle>
          <a:p>
            <a:pPr>
              <a:defRPr/>
            </a:pPr>
            <a:endParaRPr lang="en-US"/>
          </a:p>
        </p:txBody>
      </p:sp>
      <p:sp>
        <p:nvSpPr>
          <p:cNvPr id="7" name="Slide Number Placeholder 6">
            <a:extLst>
              <a:ext uri="{FF2B5EF4-FFF2-40B4-BE49-F238E27FC236}">
                <a16:creationId xmlns:a16="http://schemas.microsoft.com/office/drawing/2014/main" id="{1CBB9044-F4DB-7364-06CB-C0EA766E36DB}"/>
              </a:ext>
            </a:extLst>
          </p:cNvPr>
          <p:cNvSpPr>
            <a:spLocks noGrp="1"/>
          </p:cNvSpPr>
          <p:nvPr>
            <p:ph type="sldNum" sz="quarter" idx="5"/>
          </p:nvPr>
        </p:nvSpPr>
        <p:spPr>
          <a:xfrm>
            <a:off x="5179484" y="6513910"/>
            <a:ext cx="3962400" cy="34409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Sitka Small" panose="02000505000000020004" pitchFamily="2" charset="0"/>
              </a:defRPr>
            </a:lvl1pPr>
          </a:lstStyle>
          <a:p>
            <a:fld id="{369463B6-34ED-426E-B016-D1DC49B06184}" type="slidenum">
              <a:rPr lang="en-US" altLang="en-US" smtClean="0"/>
              <a:pPr/>
              <a:t>‹#›</a:t>
            </a:fld>
            <a:endParaRPr lang="en-US" altLang="en-US"/>
          </a:p>
        </p:txBody>
      </p:sp>
    </p:spTree>
    <p:extLst>
      <p:ext uri="{BB962C8B-B14F-4D97-AF65-F5344CB8AC3E}">
        <p14:creationId xmlns:p14="http://schemas.microsoft.com/office/powerpoint/2010/main" val="134838456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Sitka Small" panose="02000505000000020004" pitchFamily="2" charset="0"/>
        <a:ea typeface="+mn-ea"/>
        <a:cs typeface="+mn-cs"/>
      </a:defRPr>
    </a:lvl1pPr>
    <a:lvl2pPr marL="457200" algn="l" rtl="0" eaLnBrk="0" fontAlgn="base" hangingPunct="0">
      <a:spcBef>
        <a:spcPct val="30000"/>
      </a:spcBef>
      <a:spcAft>
        <a:spcPct val="0"/>
      </a:spcAft>
      <a:defRPr sz="1200" kern="1200">
        <a:solidFill>
          <a:schemeClr val="tx1"/>
        </a:solidFill>
        <a:latin typeface="Sitka Small" panose="02000505000000020004" pitchFamily="2" charset="0"/>
        <a:ea typeface="+mn-ea"/>
        <a:cs typeface="+mn-cs"/>
      </a:defRPr>
    </a:lvl2pPr>
    <a:lvl3pPr marL="914400" algn="l" rtl="0" eaLnBrk="0" fontAlgn="base" hangingPunct="0">
      <a:spcBef>
        <a:spcPct val="30000"/>
      </a:spcBef>
      <a:spcAft>
        <a:spcPct val="0"/>
      </a:spcAft>
      <a:defRPr sz="1200" kern="1200">
        <a:solidFill>
          <a:schemeClr val="tx1"/>
        </a:solidFill>
        <a:latin typeface="Sitka Small" panose="02000505000000020004" pitchFamily="2" charset="0"/>
        <a:ea typeface="+mn-ea"/>
        <a:cs typeface="+mn-cs"/>
      </a:defRPr>
    </a:lvl3pPr>
    <a:lvl4pPr marL="1371600" algn="l" rtl="0" eaLnBrk="0" fontAlgn="base" hangingPunct="0">
      <a:spcBef>
        <a:spcPct val="30000"/>
      </a:spcBef>
      <a:spcAft>
        <a:spcPct val="0"/>
      </a:spcAft>
      <a:defRPr sz="1200" kern="1200">
        <a:solidFill>
          <a:schemeClr val="tx1"/>
        </a:solidFill>
        <a:latin typeface="Sitka Small" panose="02000505000000020004" pitchFamily="2" charset="0"/>
        <a:ea typeface="+mn-ea"/>
        <a:cs typeface="+mn-cs"/>
      </a:defRPr>
    </a:lvl4pPr>
    <a:lvl5pPr marL="1828800" algn="l" rtl="0" eaLnBrk="0" fontAlgn="base" hangingPunct="0">
      <a:spcBef>
        <a:spcPct val="30000"/>
      </a:spcBef>
      <a:spcAft>
        <a:spcPct val="0"/>
      </a:spcAft>
      <a:defRPr sz="1200" kern="1200">
        <a:solidFill>
          <a:schemeClr val="tx1"/>
        </a:solidFill>
        <a:latin typeface="Sitka Small" panose="02000505000000020004" pitchFamily="2"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38"/>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pPr>
              <a:defRPr/>
            </a:pPr>
            <a:r>
              <a:rPr lang="en-US"/>
              <a:t>Nguyen Van Yen VL9</a:t>
            </a:r>
          </a:p>
        </p:txBody>
      </p:sp>
      <p:sp>
        <p:nvSpPr>
          <p:cNvPr id="5" name="Footer Placeholder 4"/>
          <p:cNvSpPr>
            <a:spLocks noGrp="1"/>
          </p:cNvSpPr>
          <p:nvPr>
            <p:ph type="ftr" sz="quarter" idx="11"/>
          </p:nvPr>
        </p:nvSpPr>
        <p:spPr/>
        <p:txBody>
          <a:bodyPr/>
          <a:lstStyle/>
          <a:p>
            <a:pPr>
              <a:defRPr/>
            </a:pPr>
            <a:r>
              <a:rPr lang="en-US"/>
              <a:t>Bien soan</a:t>
            </a:r>
          </a:p>
        </p:txBody>
      </p:sp>
      <p:sp>
        <p:nvSpPr>
          <p:cNvPr id="6" name="Slide Number Placeholder 5"/>
          <p:cNvSpPr>
            <a:spLocks noGrp="1"/>
          </p:cNvSpPr>
          <p:nvPr>
            <p:ph type="sldNum" sz="quarter" idx="12"/>
          </p:nvPr>
        </p:nvSpPr>
        <p:spPr/>
        <p:txBody>
          <a:bodyPr/>
          <a:lstStyle/>
          <a:p>
            <a:fld id="{E2E9930B-8B6A-45EC-8E85-7126E9852507}" type="slidenum">
              <a:rPr lang="en-US" smtClean="0"/>
              <a:pPr/>
              <a:t>‹#›</a:t>
            </a:fld>
            <a:endParaRPr lang="en-US"/>
          </a:p>
        </p:txBody>
      </p:sp>
    </p:spTree>
    <p:extLst>
      <p:ext uri="{BB962C8B-B14F-4D97-AF65-F5344CB8AC3E}">
        <p14:creationId xmlns:p14="http://schemas.microsoft.com/office/powerpoint/2010/main" val="6321679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8FB4290-6522-4139-852E-05BD9E7F0D2E}" type="datetime1">
              <a:rPr lang="en-US" smtClean="0"/>
              <a:pPr/>
              <a:t>1/12/2026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a:spcBef>
                <a:spcPts val="0"/>
              </a:spcBef>
              <a:spcAft>
                <a:spcPts val="0"/>
              </a:spcAft>
            </a:pPr>
            <a:fld id="{00000000-1234-1234-1234-123412341234}" type="slidenum">
              <a:rPr lang="en" smtClean="0"/>
              <a:pPr>
                <a:spcBef>
                  <a:spcPts val="0"/>
                </a:spcBef>
                <a:spcAft>
                  <a:spcPts val="0"/>
                </a:spcAft>
              </a:pPr>
              <a:t>‹#›</a:t>
            </a:fld>
            <a:endParaRPr lang="en"/>
          </a:p>
        </p:txBody>
      </p:sp>
    </p:spTree>
    <p:extLst>
      <p:ext uri="{BB962C8B-B14F-4D97-AF65-F5344CB8AC3E}">
        <p14:creationId xmlns:p14="http://schemas.microsoft.com/office/powerpoint/2010/main" val="988417109"/>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785600" y="274651"/>
            <a:ext cx="36576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12800" y="274651"/>
            <a:ext cx="107696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AB955F9-81EA-47C5-8059-9E5C2B437C70}" type="datetime1">
              <a:rPr lang="en-US" smtClean="0"/>
              <a:pPr/>
              <a:t>1/12/2026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a:spcBef>
                <a:spcPts val="0"/>
              </a:spcBef>
              <a:spcAft>
                <a:spcPts val="0"/>
              </a:spcAft>
            </a:pPr>
            <a:fld id="{00000000-1234-1234-1234-123412341234}" type="slidenum">
              <a:rPr lang="en" smtClean="0"/>
              <a:pPr>
                <a:spcBef>
                  <a:spcPts val="0"/>
                </a:spcBef>
                <a:spcAft>
                  <a:spcPts val="0"/>
                </a:spcAft>
              </a:pPr>
              <a:t>‹#›</a:t>
            </a:fld>
            <a:endParaRPr lang="en"/>
          </a:p>
        </p:txBody>
      </p:sp>
    </p:spTree>
    <p:extLst>
      <p:ext uri="{BB962C8B-B14F-4D97-AF65-F5344CB8AC3E}">
        <p14:creationId xmlns:p14="http://schemas.microsoft.com/office/powerpoint/2010/main" val="1585360086"/>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7816"/>
            <a:ext cx="10972800" cy="1139825"/>
          </a:xfrm>
        </p:spPr>
        <p:txBody>
          <a:bodyPr/>
          <a:lstStyle/>
          <a:p>
            <a:r>
              <a:rPr lang="en-US"/>
              <a:t>Click to edit Master title style</a:t>
            </a:r>
          </a:p>
        </p:txBody>
      </p:sp>
      <p:sp>
        <p:nvSpPr>
          <p:cNvPr id="3" name="Text Placeholder 2"/>
          <p:cNvSpPr>
            <a:spLocks noGrp="1"/>
          </p:cNvSpPr>
          <p:nvPr>
            <p:ph type="body" sz="half" idx="1"/>
          </p:nvPr>
        </p:nvSpPr>
        <p:spPr>
          <a:xfrm>
            <a:off x="609600" y="1600203"/>
            <a:ext cx="5384800" cy="4530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3"/>
            <a:ext cx="5384800" cy="4530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609600" y="6243638"/>
            <a:ext cx="2844800" cy="457200"/>
          </a:xfrm>
        </p:spPr>
        <p:txBody>
          <a:bodyPr/>
          <a:lstStyle>
            <a:lvl1pPr>
              <a:defRPr/>
            </a:lvl1pPr>
          </a:lstStyle>
          <a:p>
            <a:endParaRPr lang="en-US"/>
          </a:p>
        </p:txBody>
      </p:sp>
      <p:sp>
        <p:nvSpPr>
          <p:cNvPr id="6" name="Footer Placeholder 5"/>
          <p:cNvSpPr>
            <a:spLocks noGrp="1"/>
          </p:cNvSpPr>
          <p:nvPr>
            <p:ph type="ftr" sz="quarter" idx="11"/>
          </p:nvPr>
        </p:nvSpPr>
        <p:spPr>
          <a:xfrm>
            <a:off x="4165600" y="6248400"/>
            <a:ext cx="3860800" cy="457200"/>
          </a:xfrm>
        </p:spPr>
        <p:txBody>
          <a:bodyPr/>
          <a:lstStyle>
            <a:lvl1pPr>
              <a:defRPr/>
            </a:lvl1pPr>
          </a:lstStyle>
          <a:p>
            <a:endParaRPr lang="en-US"/>
          </a:p>
        </p:txBody>
      </p:sp>
      <p:sp>
        <p:nvSpPr>
          <p:cNvPr id="7" name="Slide Number Placeholder 6"/>
          <p:cNvSpPr>
            <a:spLocks noGrp="1"/>
          </p:cNvSpPr>
          <p:nvPr>
            <p:ph type="sldNum" sz="quarter" idx="12"/>
          </p:nvPr>
        </p:nvSpPr>
        <p:spPr>
          <a:xfrm>
            <a:off x="8737600" y="6243638"/>
            <a:ext cx="2844800" cy="457200"/>
          </a:xfrm>
        </p:spPr>
        <p:txBody>
          <a:bodyPr/>
          <a:lstStyle>
            <a:lvl1pPr>
              <a:defRPr/>
            </a:lvl1pPr>
          </a:lstStyle>
          <a:p>
            <a:fld id="{47A443F7-6485-44C4-95F9-0254A74C20E2}" type="slidenum">
              <a:rPr lang="en-US"/>
              <a:pPr/>
              <a:t>‹#›</a:t>
            </a:fld>
            <a:endParaRPr lang="en-US"/>
          </a:p>
        </p:txBody>
      </p:sp>
    </p:spTree>
    <p:extLst>
      <p:ext uri="{BB962C8B-B14F-4D97-AF65-F5344CB8AC3E}">
        <p14:creationId xmlns:p14="http://schemas.microsoft.com/office/powerpoint/2010/main" val="13706745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r>
              <a:rPr lang="en-US"/>
              <a:t>Nguyen Van Yen VL9</a:t>
            </a:r>
          </a:p>
        </p:txBody>
      </p:sp>
      <p:sp>
        <p:nvSpPr>
          <p:cNvPr id="5" name="Footer Placeholder 4"/>
          <p:cNvSpPr>
            <a:spLocks noGrp="1"/>
          </p:cNvSpPr>
          <p:nvPr>
            <p:ph type="ftr" sz="quarter" idx="11"/>
          </p:nvPr>
        </p:nvSpPr>
        <p:spPr/>
        <p:txBody>
          <a:bodyPr/>
          <a:lstStyle/>
          <a:p>
            <a:pPr>
              <a:defRPr/>
            </a:pPr>
            <a:r>
              <a:rPr lang="en-US"/>
              <a:t>Bien soan</a:t>
            </a:r>
          </a:p>
        </p:txBody>
      </p:sp>
      <p:sp>
        <p:nvSpPr>
          <p:cNvPr id="6" name="Slide Number Placeholder 5"/>
          <p:cNvSpPr>
            <a:spLocks noGrp="1"/>
          </p:cNvSpPr>
          <p:nvPr>
            <p:ph type="sldNum" sz="quarter" idx="12"/>
          </p:nvPr>
        </p:nvSpPr>
        <p:spPr/>
        <p:txBody>
          <a:bodyPr/>
          <a:lstStyle/>
          <a:p>
            <a:fld id="{A25775EF-9CD2-4F2E-B026-35A8268B552D}" type="slidenum">
              <a:rPr lang="en-US" smtClean="0"/>
              <a:pPr/>
              <a:t>‹#›</a:t>
            </a:fld>
            <a:endParaRPr lang="en-US"/>
          </a:p>
        </p:txBody>
      </p:sp>
    </p:spTree>
    <p:extLst>
      <p:ext uri="{BB962C8B-B14F-4D97-AF65-F5344CB8AC3E}">
        <p14:creationId xmlns:p14="http://schemas.microsoft.com/office/powerpoint/2010/main" val="41723165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13"/>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3A9A7CB-BEE6-4F99-898E-913F06E8E125}" type="datetime1">
              <a:rPr lang="en-US" smtClean="0"/>
              <a:pPr/>
              <a:t>1/12/2026</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a:spcBef>
                <a:spcPts val="0"/>
              </a:spcBef>
              <a:spcAft>
                <a:spcPts val="0"/>
              </a:spcAft>
            </a:pPr>
            <a:fld id="{00000000-1234-1234-1234-123412341234}" type="slidenum">
              <a:rPr lang="en" smtClean="0"/>
              <a:pPr>
                <a:spcBef>
                  <a:spcPts val="0"/>
                </a:spcBef>
                <a:spcAft>
                  <a:spcPts val="0"/>
                </a:spcAft>
              </a:pPr>
              <a:t>‹#›</a:t>
            </a:fld>
            <a:endParaRPr lang="en"/>
          </a:p>
        </p:txBody>
      </p:sp>
    </p:spTree>
    <p:extLst>
      <p:ext uri="{BB962C8B-B14F-4D97-AF65-F5344CB8AC3E}">
        <p14:creationId xmlns:p14="http://schemas.microsoft.com/office/powerpoint/2010/main" val="1975910750"/>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12800" y="1600206"/>
            <a:ext cx="7213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8229600" y="1600206"/>
            <a:ext cx="7213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pPr>
              <a:defRPr/>
            </a:pPr>
            <a:r>
              <a:rPr lang="en-US"/>
              <a:t>Nguyen Van Yen VL9</a:t>
            </a:r>
          </a:p>
        </p:txBody>
      </p:sp>
      <p:sp>
        <p:nvSpPr>
          <p:cNvPr id="6" name="Footer Placeholder 5"/>
          <p:cNvSpPr>
            <a:spLocks noGrp="1"/>
          </p:cNvSpPr>
          <p:nvPr>
            <p:ph type="ftr" sz="quarter" idx="11"/>
          </p:nvPr>
        </p:nvSpPr>
        <p:spPr/>
        <p:txBody>
          <a:bodyPr/>
          <a:lstStyle/>
          <a:p>
            <a:pPr>
              <a:defRPr/>
            </a:pPr>
            <a:r>
              <a:rPr lang="en-US"/>
              <a:t>Bien soan</a:t>
            </a:r>
          </a:p>
        </p:txBody>
      </p:sp>
      <p:sp>
        <p:nvSpPr>
          <p:cNvPr id="7" name="Slide Number Placeholder 6"/>
          <p:cNvSpPr>
            <a:spLocks noGrp="1"/>
          </p:cNvSpPr>
          <p:nvPr>
            <p:ph type="sldNum" sz="quarter" idx="12"/>
          </p:nvPr>
        </p:nvSpPr>
        <p:spPr/>
        <p:txBody>
          <a:bodyPr/>
          <a:lstStyle/>
          <a:p>
            <a:fld id="{7458A593-F97C-4F7D-9FEC-10D1B14DD632}" type="slidenum">
              <a:rPr lang="en-US" smtClean="0"/>
              <a:pPr/>
              <a:t>‹#›</a:t>
            </a:fld>
            <a:endParaRPr lang="en-US"/>
          </a:p>
        </p:txBody>
      </p:sp>
    </p:spTree>
    <p:extLst>
      <p:ext uri="{BB962C8B-B14F-4D97-AF65-F5344CB8AC3E}">
        <p14:creationId xmlns:p14="http://schemas.microsoft.com/office/powerpoint/2010/main" val="13234636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76"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76"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50D295D-4A77-4DEB-B04C-9F4282A8BC04}" type="datetime1">
              <a:rPr lang="en-US" smtClean="0"/>
              <a:pPr/>
              <a:t>1/12/2026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pPr>
              <a:spcBef>
                <a:spcPts val="0"/>
              </a:spcBef>
              <a:spcAft>
                <a:spcPts val="0"/>
              </a:spcAft>
            </a:pPr>
            <a:fld id="{00000000-1234-1234-1234-123412341234}" type="slidenum">
              <a:rPr lang="en" smtClean="0"/>
              <a:pPr>
                <a:spcBef>
                  <a:spcPts val="0"/>
                </a:spcBef>
                <a:spcAft>
                  <a:spcPts val="0"/>
                </a:spcAft>
              </a:pPr>
              <a:t>‹#›</a:t>
            </a:fld>
            <a:endParaRPr lang="en"/>
          </a:p>
        </p:txBody>
      </p:sp>
    </p:spTree>
    <p:extLst>
      <p:ext uri="{BB962C8B-B14F-4D97-AF65-F5344CB8AC3E}">
        <p14:creationId xmlns:p14="http://schemas.microsoft.com/office/powerpoint/2010/main" val="1270593443"/>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2B28685-4D0C-42D5-8013-B5904CD1FCBC}" type="datetime1">
              <a:rPr lang="en-US" smtClean="0"/>
              <a:pPr/>
              <a:t>1/12/2026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pPr>
              <a:spcBef>
                <a:spcPts val="0"/>
              </a:spcBef>
              <a:spcAft>
                <a:spcPts val="0"/>
              </a:spcAft>
            </a:pPr>
            <a:fld id="{00000000-1234-1234-1234-123412341234}" type="slidenum">
              <a:rPr lang="en" smtClean="0"/>
              <a:pPr>
                <a:spcBef>
                  <a:spcPts val="0"/>
                </a:spcBef>
                <a:spcAft>
                  <a:spcPts val="0"/>
                </a:spcAft>
              </a:pPr>
              <a:t>‹#›</a:t>
            </a:fld>
            <a:endParaRPr lang="en"/>
          </a:p>
        </p:txBody>
      </p:sp>
    </p:spTree>
    <p:extLst>
      <p:ext uri="{BB962C8B-B14F-4D97-AF65-F5344CB8AC3E}">
        <p14:creationId xmlns:p14="http://schemas.microsoft.com/office/powerpoint/2010/main" val="1707055722"/>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DF226C0-9885-4BA9-BBFA-A52CBFEBB775}" type="datetime1">
              <a:rPr lang="en-US" smtClean="0"/>
              <a:pPr/>
              <a:t>1/12/2026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pPr>
              <a:spcBef>
                <a:spcPts val="0"/>
              </a:spcBef>
              <a:spcAft>
                <a:spcPts val="0"/>
              </a:spcAft>
            </a:pPr>
            <a:fld id="{00000000-1234-1234-1234-123412341234}" type="slidenum">
              <a:rPr lang="en" smtClean="0"/>
              <a:pPr>
                <a:spcBef>
                  <a:spcPts val="0"/>
                </a:spcBef>
                <a:spcAft>
                  <a:spcPts val="0"/>
                </a:spcAft>
              </a:pPr>
              <a:t>‹#›</a:t>
            </a:fld>
            <a:endParaRPr lang="en"/>
          </a:p>
        </p:txBody>
      </p:sp>
    </p:spTree>
    <p:extLst>
      <p:ext uri="{BB962C8B-B14F-4D97-AF65-F5344CB8AC3E}">
        <p14:creationId xmlns:p14="http://schemas.microsoft.com/office/powerpoint/2010/main" val="27922304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6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3"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BEE1B38-C5EB-4D66-9137-0AFE9CDEDE8F}" type="datetime1">
              <a:rPr lang="en-US" smtClean="0"/>
              <a:pPr/>
              <a:t>1/12/2026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pPr>
              <a:spcBef>
                <a:spcPts val="0"/>
              </a:spcBef>
              <a:spcAft>
                <a:spcPts val="0"/>
              </a:spcAft>
            </a:pPr>
            <a:fld id="{00000000-1234-1234-1234-123412341234}" type="slidenum">
              <a:rPr lang="en" smtClean="0"/>
              <a:pPr>
                <a:spcBef>
                  <a:spcPts val="0"/>
                </a:spcBef>
                <a:spcAft>
                  <a:spcPts val="0"/>
                </a:spcAft>
              </a:pPr>
              <a:t>‹#›</a:t>
            </a:fld>
            <a:endParaRPr lang="en"/>
          </a:p>
        </p:txBody>
      </p:sp>
    </p:spTree>
    <p:extLst>
      <p:ext uri="{BB962C8B-B14F-4D97-AF65-F5344CB8AC3E}">
        <p14:creationId xmlns:p14="http://schemas.microsoft.com/office/powerpoint/2010/main" val="1987900741"/>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27B613C-1AD7-49D3-885D-F654C5CDBAA6}" type="datetime1">
              <a:rPr lang="en-US" smtClean="0"/>
              <a:pPr/>
              <a:t>1/12/2026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pPr>
              <a:spcBef>
                <a:spcPts val="0"/>
              </a:spcBef>
              <a:spcAft>
                <a:spcPts val="0"/>
              </a:spcAft>
            </a:pPr>
            <a:fld id="{00000000-1234-1234-1234-123412341234}" type="slidenum">
              <a:rPr lang="en" smtClean="0"/>
              <a:pPr>
                <a:spcBef>
                  <a:spcPts val="0"/>
                </a:spcBef>
                <a:spcAft>
                  <a:spcPts val="0"/>
                </a:spcAft>
              </a:pPr>
              <a:t>‹#›</a:t>
            </a:fld>
            <a:endParaRPr lang="en"/>
          </a:p>
        </p:txBody>
      </p:sp>
    </p:spTree>
    <p:extLst>
      <p:ext uri="{BB962C8B-B14F-4D97-AF65-F5344CB8AC3E}">
        <p14:creationId xmlns:p14="http://schemas.microsoft.com/office/powerpoint/2010/main" val="1750942105"/>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6"/>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63"/>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27B613C-1AD7-49D3-885D-F654C5CDBAA6}" type="datetime1">
              <a:rPr lang="en-US" smtClean="0"/>
              <a:pPr/>
              <a:t>1/12/2026</a:t>
            </a:fld>
            <a:endParaRPr lang="en-US" dirty="0"/>
          </a:p>
        </p:txBody>
      </p:sp>
      <p:sp>
        <p:nvSpPr>
          <p:cNvPr id="5" name="Footer Placeholder 4"/>
          <p:cNvSpPr>
            <a:spLocks noGrp="1"/>
          </p:cNvSpPr>
          <p:nvPr>
            <p:ph type="ftr" sz="quarter" idx="3"/>
          </p:nvPr>
        </p:nvSpPr>
        <p:spPr>
          <a:xfrm>
            <a:off x="4165600" y="6356363"/>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737600" y="6356363"/>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spcBef>
                <a:spcPts val="0"/>
              </a:spcBef>
              <a:spcAft>
                <a:spcPts val="0"/>
              </a:spcAft>
            </a:pPr>
            <a:fld id="{00000000-1234-1234-1234-123412341234}" type="slidenum">
              <a:rPr lang="en" smtClean="0"/>
              <a:pPr>
                <a:spcBef>
                  <a:spcPts val="0"/>
                </a:spcBef>
                <a:spcAft>
                  <a:spcPts val="0"/>
                </a:spcAft>
              </a:pPr>
              <a:t>‹#›</a:t>
            </a:fld>
            <a:endParaRPr lang="en"/>
          </a:p>
        </p:txBody>
      </p:sp>
    </p:spTree>
    <p:extLst>
      <p:ext uri="{BB962C8B-B14F-4D97-AF65-F5344CB8AC3E}">
        <p14:creationId xmlns:p14="http://schemas.microsoft.com/office/powerpoint/2010/main" val="1235762488"/>
      </p:ext>
    </p:extLst>
  </p:cSld>
  <p:clrMap bg1="lt1" tx1="dk1" bg2="lt2" tx2="dk2" accent1="accent1" accent2="accent2" accent3="accent3" accent4="accent4" accent5="accent5" accent6="accent6" hlink="hlink" folHlink="folHlink"/>
  <p:sldLayoutIdLst>
    <p:sldLayoutId id="2147483859" r:id="rId1"/>
    <p:sldLayoutId id="2147483860" r:id="rId2"/>
    <p:sldLayoutId id="2147483861" r:id="rId3"/>
    <p:sldLayoutId id="2147483862" r:id="rId4"/>
    <p:sldLayoutId id="2147483863" r:id="rId5"/>
    <p:sldLayoutId id="2147483864" r:id="rId6"/>
    <p:sldLayoutId id="2147483865" r:id="rId7"/>
    <p:sldLayoutId id="2147483866" r:id="rId8"/>
    <p:sldLayoutId id="2147483867" r:id="rId9"/>
    <p:sldLayoutId id="2147483868" r:id="rId10"/>
    <p:sldLayoutId id="2147483869" r:id="rId11"/>
    <p:sldLayoutId id="2147483873" r:id="rId12"/>
  </p:sldLayoutIdLst>
  <p:transition>
    <p:fade thruBlk="1"/>
  </p:transition>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oleObject" Target="../embeddings/oleObject5.bin"/><Relationship Id="rId3" Type="http://schemas.openxmlformats.org/officeDocument/2006/relationships/image" Target="../media/image8.png"/><Relationship Id="rId7" Type="http://schemas.openxmlformats.org/officeDocument/2006/relationships/image" Target="../media/image10.png"/><Relationship Id="rId2" Type="http://schemas.openxmlformats.org/officeDocument/2006/relationships/oleObject" Target="../embeddings/oleObject2.bin"/><Relationship Id="rId1" Type="http://schemas.openxmlformats.org/officeDocument/2006/relationships/slideLayout" Target="../slideLayouts/slideLayout12.xml"/><Relationship Id="rId6" Type="http://schemas.openxmlformats.org/officeDocument/2006/relationships/oleObject" Target="../embeddings/oleObject4.bin"/><Relationship Id="rId5" Type="http://schemas.openxmlformats.org/officeDocument/2006/relationships/image" Target="../media/image9.png"/><Relationship Id="rId4" Type="http://schemas.openxmlformats.org/officeDocument/2006/relationships/oleObject" Target="../embeddings/oleObject3.bin"/><Relationship Id="rId9" Type="http://schemas.openxmlformats.org/officeDocument/2006/relationships/image" Target="../media/image11.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gif"/><Relationship Id="rId1" Type="http://schemas.openxmlformats.org/officeDocument/2006/relationships/slideLayout" Target="../slideLayouts/slideLayout2.xml"/><Relationship Id="rId4" Type="http://schemas.openxmlformats.org/officeDocument/2006/relationships/image" Target="../media/image400.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0.png"/><Relationship Id="rId1" Type="http://schemas.openxmlformats.org/officeDocument/2006/relationships/slideLayout" Target="../slideLayouts/slideLayout1.xml"/><Relationship Id="rId4" Type="http://schemas.openxmlformats.org/officeDocument/2006/relationships/image" Target="../media/image71.png"/></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6.wmf"/></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64" name="Text Box 16"/>
          <p:cNvSpPr txBox="1">
            <a:spLocks noChangeArrowheads="1"/>
          </p:cNvSpPr>
          <p:nvPr/>
        </p:nvSpPr>
        <p:spPr bwMode="auto">
          <a:xfrm>
            <a:off x="7446435" y="6248403"/>
            <a:ext cx="245533"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0" fontAlgn="base" hangingPunct="0">
              <a:spcBef>
                <a:spcPct val="50000"/>
              </a:spcBef>
              <a:spcAft>
                <a:spcPct val="0"/>
              </a:spcAft>
            </a:pPr>
            <a:endParaRPr lang="en-US" sz="1800">
              <a:solidFill>
                <a:srgbClr val="000000"/>
              </a:solidFill>
              <a:latin typeface="Tahoma" pitchFamily="34" charset="0"/>
            </a:endParaRPr>
          </a:p>
        </p:txBody>
      </p:sp>
      <p:sp>
        <p:nvSpPr>
          <p:cNvPr id="22" name="TextBox 21"/>
          <p:cNvSpPr txBox="1"/>
          <p:nvPr/>
        </p:nvSpPr>
        <p:spPr>
          <a:xfrm>
            <a:off x="-17317" y="463437"/>
            <a:ext cx="12209319" cy="584775"/>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altLang="en-US" sz="3200" b="1" i="1" u="sng" strike="noStrike" kern="0" cap="none" spc="0" normalizeH="0" baseline="0" noProof="0" dirty="0">
                <a:ln>
                  <a:noFill/>
                </a:ln>
                <a:solidFill>
                  <a:srgbClr val="00B050"/>
                </a:solidFill>
                <a:effectLst/>
                <a:uLnTx/>
                <a:uFillTx/>
                <a:latin typeface="Times New Roman" panose="02020603050405020304" pitchFamily="18" charset="0"/>
                <a:cs typeface="Times New Roman" panose="02020603050405020304" pitchFamily="18" charset="0"/>
              </a:rPr>
              <a:t>Bài </a:t>
            </a:r>
            <a:r>
              <a:rPr kumimoji="0" lang="vi-VN" altLang="en-US" sz="3200" b="1" i="1" u="sng" strike="noStrike" kern="0" cap="none" spc="0" normalizeH="0" baseline="0" noProof="0" dirty="0">
                <a:ln>
                  <a:noFill/>
                </a:ln>
                <a:solidFill>
                  <a:srgbClr val="00B050"/>
                </a:solidFill>
                <a:effectLst/>
                <a:uLnTx/>
                <a:uFillTx/>
                <a:latin typeface="Times New Roman" panose="02020603050405020304" pitchFamily="18" charset="0"/>
                <a:cs typeface="Times New Roman" panose="02020603050405020304" pitchFamily="18" charset="0"/>
              </a:rPr>
              <a:t>2:</a:t>
            </a:r>
            <a:r>
              <a:rPr kumimoji="0" lang="en-US" altLang="en-US" sz="3200" b="1" i="0" u="none" strike="noStrike" kern="0" cap="none" spc="0" normalizeH="0" baseline="0" noProof="0" dirty="0">
                <a:ln>
                  <a:noFill/>
                </a:ln>
                <a:solidFill>
                  <a:srgbClr val="FF0000"/>
                </a:solidFill>
                <a:effectLst/>
                <a:uLnTx/>
                <a:uFillTx/>
                <a:latin typeface="Times New Roman" panose="02020603050405020304" pitchFamily="18" charset="0"/>
                <a:cs typeface="Times New Roman" panose="02020603050405020304" pitchFamily="18" charset="0"/>
              </a:rPr>
              <a:t> </a:t>
            </a:r>
            <a:r>
              <a:rPr kumimoji="0" lang="vi-VN" altLang="en-US" sz="3200" b="1" i="0" u="none" strike="noStrike" kern="0" cap="none" spc="0" normalizeH="0" baseline="0" noProof="0" dirty="0">
                <a:ln>
                  <a:noFill/>
                </a:ln>
                <a:solidFill>
                  <a:srgbClr val="FF0000"/>
                </a:solidFill>
                <a:effectLst/>
                <a:uLnTx/>
                <a:uFillTx/>
                <a:latin typeface="Times New Roman" panose="02020603050405020304" pitchFamily="18" charset="0"/>
                <a:cs typeface="Times New Roman" panose="02020603050405020304" pitchFamily="18" charset="0"/>
              </a:rPr>
              <a:t>CƯỜNG ĐỘ TRƯỜNG HẤP DẪN</a:t>
            </a:r>
            <a:endParaRPr kumimoji="0" lang="en-US" sz="3200" b="0" i="0" u="none" strike="noStrike" kern="0" cap="none" spc="0" normalizeH="0" baseline="0" noProof="0" dirty="0">
              <a:ln>
                <a:noFill/>
              </a:ln>
              <a:solidFill>
                <a:srgbClr val="FF0000"/>
              </a:solidFill>
              <a:effectLst/>
              <a:uLnTx/>
              <a:uFillTx/>
            </a:endParaRPr>
          </a:p>
        </p:txBody>
      </p:sp>
      <p:pic>
        <p:nvPicPr>
          <p:cNvPr id="23" name="Picture 22"/>
          <p:cNvPicPr/>
          <p:nvPr/>
        </p:nvPicPr>
        <p:blipFill>
          <a:blip r:embed="rId2">
            <a:extLst>
              <a:ext uri="{28A0092B-C50C-407E-A947-70E740481C1C}">
                <a14:useLocalDpi xmlns:a14="http://schemas.microsoft.com/office/drawing/2010/main" val="0"/>
              </a:ext>
            </a:extLst>
          </a:blip>
          <a:srcRect/>
          <a:stretch>
            <a:fillRect/>
          </a:stretch>
        </p:blipFill>
        <p:spPr bwMode="auto">
          <a:xfrm>
            <a:off x="-17317" y="1170879"/>
            <a:ext cx="12209317" cy="5444238"/>
          </a:xfrm>
          <a:prstGeom prst="rect">
            <a:avLst/>
          </a:prstGeom>
          <a:noFill/>
          <a:ln>
            <a:noFill/>
          </a:ln>
        </p:spPr>
      </p:pic>
    </p:spTree>
    <p:extLst>
      <p:ext uri="{BB962C8B-B14F-4D97-AF65-F5344CB8AC3E}">
        <p14:creationId xmlns:p14="http://schemas.microsoft.com/office/powerpoint/2010/main" val="8810133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1200" y="2362200"/>
            <a:ext cx="10972800" cy="1143000"/>
          </a:xfrm>
        </p:spPr>
        <p:txBody>
          <a:bodyPr/>
          <a:lstStyle/>
          <a:p>
            <a:r>
              <a:rPr lang="en-US" b="1" dirty="0">
                <a:latin typeface="Times New Roman" pitchFamily="18" charset="0"/>
                <a:cs typeface="Times New Roman" pitchFamily="18" charset="0"/>
              </a:rPr>
              <a:t>IV. LUYỆN TẬP</a:t>
            </a:r>
          </a:p>
        </p:txBody>
      </p:sp>
    </p:spTree>
    <p:extLst>
      <p:ext uri="{BB962C8B-B14F-4D97-AF65-F5344CB8AC3E}">
        <p14:creationId xmlns:p14="http://schemas.microsoft.com/office/powerpoint/2010/main" val="18920332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p:cNvSpPr>
            <a:spLocks noGrp="1" noChangeArrowheads="1"/>
          </p:cNvSpPr>
          <p:nvPr>
            <p:ph type="subTitle" idx="1"/>
          </p:nvPr>
        </p:nvSpPr>
        <p:spPr>
          <a:xfrm>
            <a:off x="406400" y="304800"/>
            <a:ext cx="11480800" cy="6248400"/>
          </a:xfrm>
        </p:spPr>
        <p:txBody>
          <a:bodyPr/>
          <a:lstStyle/>
          <a:p>
            <a:pPr marL="609600" indent="-609600" algn="l"/>
            <a:r>
              <a:rPr lang="en-US" b="1" dirty="0">
                <a:solidFill>
                  <a:schemeClr val="tx1"/>
                </a:solidFill>
                <a:latin typeface="Times New Roman" pitchFamily="18" charset="0"/>
                <a:cs typeface="Times New Roman" pitchFamily="18" charset="0"/>
              </a:rPr>
              <a:t>Câu 1:</a:t>
            </a:r>
            <a:r>
              <a:rPr lang="en-US" dirty="0">
                <a:solidFill>
                  <a:schemeClr val="tx1"/>
                </a:solidFill>
                <a:latin typeface="Times New Roman" pitchFamily="18" charset="0"/>
                <a:cs typeface="Times New Roman" pitchFamily="18" charset="0"/>
              </a:rPr>
              <a:t> C</a:t>
            </a:r>
            <a:r>
              <a:rPr lang="vi-VN" dirty="0">
                <a:solidFill>
                  <a:schemeClr val="tx1"/>
                </a:solidFill>
                <a:latin typeface="Times New Roman" pitchFamily="18" charset="0"/>
                <a:cs typeface="Times New Roman" pitchFamily="18" charset="0"/>
              </a:rPr>
              <a:t>ường độ trường hấp dẫn của một vật có khối lượng M gây ra tại điểm A sẽ:</a:t>
            </a:r>
            <a:endParaRPr lang="en-US" dirty="0">
              <a:solidFill>
                <a:schemeClr val="tx1"/>
              </a:solidFill>
              <a:latin typeface="Times New Roman" pitchFamily="18" charset="0"/>
              <a:cs typeface="Times New Roman" pitchFamily="18" charset="0"/>
            </a:endParaRPr>
          </a:p>
          <a:p>
            <a:pPr marL="609600" indent="-609600" algn="l"/>
            <a:r>
              <a:rPr lang="en-US" b="1" dirty="0">
                <a:solidFill>
                  <a:schemeClr val="tx1"/>
                </a:solidFill>
                <a:latin typeface="Times New Roman" pitchFamily="18" charset="0"/>
                <a:cs typeface="Times New Roman" pitchFamily="18" charset="0"/>
              </a:rPr>
              <a:t>A. </a:t>
            </a:r>
            <a:r>
              <a:rPr lang="en-US" dirty="0">
                <a:solidFill>
                  <a:schemeClr val="tx1"/>
                </a:solidFill>
                <a:latin typeface="Times New Roman" pitchFamily="18" charset="0"/>
                <a:cs typeface="Times New Roman" pitchFamily="18" charset="0"/>
              </a:rPr>
              <a:t>Phụ thuộc vào khối l</a:t>
            </a:r>
            <a:r>
              <a:rPr lang="vi-VN" dirty="0">
                <a:solidFill>
                  <a:schemeClr val="tx1"/>
                </a:solidFill>
                <a:latin typeface="Times New Roman" pitchFamily="18" charset="0"/>
                <a:cs typeface="Times New Roman" pitchFamily="18" charset="0"/>
              </a:rPr>
              <a:t>ượng m đặt tại điểm</a:t>
            </a:r>
            <a:r>
              <a:rPr lang="en-US" dirty="0">
                <a:solidFill>
                  <a:schemeClr val="tx1"/>
                </a:solidFill>
                <a:latin typeface="Times New Roman" pitchFamily="18" charset="0"/>
                <a:cs typeface="Times New Roman" pitchFamily="18" charset="0"/>
              </a:rPr>
              <a:t> </a:t>
            </a:r>
            <a:r>
              <a:rPr lang="vi-VN" dirty="0">
                <a:solidFill>
                  <a:schemeClr val="tx1"/>
                </a:solidFill>
                <a:latin typeface="Times New Roman" pitchFamily="18" charset="0"/>
                <a:cs typeface="Times New Roman" pitchFamily="18" charset="0"/>
              </a:rPr>
              <a:t>A.</a:t>
            </a:r>
            <a:endParaRPr lang="en-US" dirty="0">
              <a:solidFill>
                <a:schemeClr val="tx1"/>
              </a:solidFill>
              <a:latin typeface="Times New Roman" pitchFamily="18" charset="0"/>
              <a:cs typeface="Times New Roman" pitchFamily="18" charset="0"/>
            </a:endParaRPr>
          </a:p>
          <a:p>
            <a:pPr marL="609600" indent="-609600" algn="l"/>
            <a:r>
              <a:rPr lang="en-US" b="1" dirty="0">
                <a:solidFill>
                  <a:schemeClr val="tx1"/>
                </a:solidFill>
                <a:latin typeface="Times New Roman" pitchFamily="18" charset="0"/>
                <a:cs typeface="Times New Roman" pitchFamily="18" charset="0"/>
              </a:rPr>
              <a:t>B. </a:t>
            </a:r>
            <a:r>
              <a:rPr lang="en-US" dirty="0">
                <a:solidFill>
                  <a:schemeClr val="tx1"/>
                </a:solidFill>
                <a:latin typeface="Times New Roman" pitchFamily="18" charset="0"/>
                <a:cs typeface="Times New Roman" pitchFamily="18" charset="0"/>
              </a:rPr>
              <a:t>Chỉ phụ thuộc vào khối l</a:t>
            </a:r>
            <a:r>
              <a:rPr lang="vi-VN" dirty="0">
                <a:solidFill>
                  <a:schemeClr val="tx1"/>
                </a:solidFill>
                <a:latin typeface="Times New Roman" pitchFamily="18" charset="0"/>
                <a:cs typeface="Times New Roman" pitchFamily="18" charset="0"/>
              </a:rPr>
              <a:t>ượng M.</a:t>
            </a:r>
            <a:endParaRPr lang="en-US" dirty="0">
              <a:solidFill>
                <a:schemeClr val="tx1"/>
              </a:solidFill>
              <a:latin typeface="Times New Roman" pitchFamily="18" charset="0"/>
              <a:cs typeface="Times New Roman" pitchFamily="18" charset="0"/>
            </a:endParaRPr>
          </a:p>
          <a:p>
            <a:pPr marL="609600" indent="-609600" algn="l"/>
            <a:r>
              <a:rPr lang="en-US" b="1" dirty="0">
                <a:solidFill>
                  <a:schemeClr val="tx1"/>
                </a:solidFill>
                <a:latin typeface="Times New Roman" pitchFamily="18" charset="0"/>
                <a:cs typeface="Times New Roman" pitchFamily="18" charset="0"/>
              </a:rPr>
              <a:t>C. </a:t>
            </a:r>
            <a:r>
              <a:rPr lang="en-US" dirty="0">
                <a:solidFill>
                  <a:schemeClr val="tx1"/>
                </a:solidFill>
                <a:latin typeface="Times New Roman" pitchFamily="18" charset="0"/>
                <a:cs typeface="Times New Roman" pitchFamily="18" charset="0"/>
              </a:rPr>
              <a:t>Phụ thuộc vào cả M và m.</a:t>
            </a:r>
          </a:p>
          <a:p>
            <a:pPr marL="609600" indent="-609600" algn="l"/>
            <a:r>
              <a:rPr lang="en-US" b="1" dirty="0">
                <a:solidFill>
                  <a:schemeClr val="tx1"/>
                </a:solidFill>
                <a:latin typeface="Times New Roman" pitchFamily="18" charset="0"/>
                <a:cs typeface="Times New Roman" pitchFamily="18" charset="0"/>
              </a:rPr>
              <a:t>D. </a:t>
            </a:r>
            <a:r>
              <a:rPr lang="en-US" dirty="0">
                <a:solidFill>
                  <a:schemeClr val="tx1"/>
                </a:solidFill>
                <a:latin typeface="Times New Roman" pitchFamily="18" charset="0"/>
                <a:cs typeface="Times New Roman" pitchFamily="18" charset="0"/>
              </a:rPr>
              <a:t>Không phụ thuộc vào khoảng cách từ M đến A.</a:t>
            </a:r>
          </a:p>
        </p:txBody>
      </p:sp>
    </p:spTree>
    <p:extLst>
      <p:ext uri="{BB962C8B-B14F-4D97-AF65-F5344CB8AC3E}">
        <p14:creationId xmlns:p14="http://schemas.microsoft.com/office/powerpoint/2010/main" val="2287706028"/>
      </p:ext>
    </p:extLst>
  </p:cSld>
  <p:clrMapOvr>
    <a:masterClrMapping/>
  </p:clrMapOvr>
  <p:transition>
    <p:blinds/>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2051">
                                            <p:txEl>
                                              <p:pRg st="0" end="0"/>
                                            </p:txEl>
                                          </p:spTgt>
                                        </p:tgtEl>
                                        <p:attrNameLst>
                                          <p:attrName>style.visibility</p:attrName>
                                        </p:attrNameLst>
                                      </p:cBhvr>
                                      <p:to>
                                        <p:strVal val="visible"/>
                                      </p:to>
                                    </p:set>
                                    <p:animEffect transition="in" filter="blinds(horizontal)">
                                      <p:cBhvr>
                                        <p:cTn id="7" dur="500"/>
                                        <p:tgtEl>
                                          <p:spTgt spid="205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2051">
                                            <p:txEl>
                                              <p:pRg st="1" end="1"/>
                                            </p:txEl>
                                          </p:spTgt>
                                        </p:tgtEl>
                                        <p:attrNameLst>
                                          <p:attrName>style.visibility</p:attrName>
                                        </p:attrNameLst>
                                      </p:cBhvr>
                                      <p:to>
                                        <p:strVal val="visible"/>
                                      </p:to>
                                    </p:set>
                                    <p:animEffect transition="in" filter="box(in)">
                                      <p:cBhvr>
                                        <p:cTn id="12" dur="500"/>
                                        <p:tgtEl>
                                          <p:spTgt spid="2051">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nodeType="clickEffect">
                                  <p:stCondLst>
                                    <p:cond delay="0"/>
                                  </p:stCondLst>
                                  <p:childTnLst>
                                    <p:set>
                                      <p:cBhvr>
                                        <p:cTn id="16" dur="1" fill="hold">
                                          <p:stCondLst>
                                            <p:cond delay="0"/>
                                          </p:stCondLst>
                                        </p:cTn>
                                        <p:tgtEl>
                                          <p:spTgt spid="2051">
                                            <p:txEl>
                                              <p:pRg st="2" end="2"/>
                                            </p:txEl>
                                          </p:spTgt>
                                        </p:tgtEl>
                                        <p:attrNameLst>
                                          <p:attrName>style.visibility</p:attrName>
                                        </p:attrNameLst>
                                      </p:cBhvr>
                                      <p:to>
                                        <p:strVal val="visible"/>
                                      </p:to>
                                    </p:set>
                                    <p:animEffect transition="in" filter="box(in)">
                                      <p:cBhvr>
                                        <p:cTn id="17" dur="500"/>
                                        <p:tgtEl>
                                          <p:spTgt spid="2051">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nodeType="clickEffect">
                                  <p:stCondLst>
                                    <p:cond delay="0"/>
                                  </p:stCondLst>
                                  <p:childTnLst>
                                    <p:set>
                                      <p:cBhvr>
                                        <p:cTn id="21" dur="1" fill="hold">
                                          <p:stCondLst>
                                            <p:cond delay="0"/>
                                          </p:stCondLst>
                                        </p:cTn>
                                        <p:tgtEl>
                                          <p:spTgt spid="2051">
                                            <p:txEl>
                                              <p:pRg st="3" end="3"/>
                                            </p:txEl>
                                          </p:spTgt>
                                        </p:tgtEl>
                                        <p:attrNameLst>
                                          <p:attrName>style.visibility</p:attrName>
                                        </p:attrNameLst>
                                      </p:cBhvr>
                                      <p:to>
                                        <p:strVal val="visible"/>
                                      </p:to>
                                    </p:set>
                                    <p:animEffect transition="in" filter="box(in)">
                                      <p:cBhvr>
                                        <p:cTn id="22" dur="500"/>
                                        <p:tgtEl>
                                          <p:spTgt spid="2051">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16" fill="hold" nodeType="clickEffect">
                                  <p:stCondLst>
                                    <p:cond delay="0"/>
                                  </p:stCondLst>
                                  <p:childTnLst>
                                    <p:set>
                                      <p:cBhvr>
                                        <p:cTn id="26" dur="1" fill="hold">
                                          <p:stCondLst>
                                            <p:cond delay="0"/>
                                          </p:stCondLst>
                                        </p:cTn>
                                        <p:tgtEl>
                                          <p:spTgt spid="2051">
                                            <p:txEl>
                                              <p:pRg st="4" end="4"/>
                                            </p:txEl>
                                          </p:spTgt>
                                        </p:tgtEl>
                                        <p:attrNameLst>
                                          <p:attrName>style.visibility</p:attrName>
                                        </p:attrNameLst>
                                      </p:cBhvr>
                                      <p:to>
                                        <p:strVal val="visible"/>
                                      </p:to>
                                    </p:set>
                                    <p:animEffect transition="in" filter="box(in)">
                                      <p:cBhvr>
                                        <p:cTn id="27" dur="500"/>
                                        <p:tgtEl>
                                          <p:spTgt spid="2051">
                                            <p:txEl>
                                              <p:pRg st="4" end="4"/>
                                            </p:txEl>
                                          </p:spTgt>
                                        </p:tgtEl>
                                      </p:cBhvr>
                                    </p:animEffect>
                                  </p:childTnLst>
                                </p:cTn>
                              </p:par>
                              <p:par>
                                <p:cTn id="28" presetID="2" presetClass="exit" presetSubtype="4" fill="hold" nodeType="withEffect">
                                  <p:stCondLst>
                                    <p:cond delay="0"/>
                                  </p:stCondLst>
                                  <p:childTnLst>
                                    <p:anim calcmode="lin" valueType="num">
                                      <p:cBhvr additive="base">
                                        <p:cTn id="29" dur="500"/>
                                        <p:tgtEl>
                                          <p:spTgt spid="2051">
                                            <p:txEl>
                                              <p:pRg st="1" end="1"/>
                                            </p:txEl>
                                          </p:spTgt>
                                        </p:tgtEl>
                                        <p:attrNameLst>
                                          <p:attrName>ppt_x</p:attrName>
                                        </p:attrNameLst>
                                      </p:cBhvr>
                                      <p:tavLst>
                                        <p:tav tm="0">
                                          <p:val>
                                            <p:strVal val="ppt_x"/>
                                          </p:val>
                                        </p:tav>
                                        <p:tav tm="100000">
                                          <p:val>
                                            <p:strVal val="ppt_x"/>
                                          </p:val>
                                        </p:tav>
                                      </p:tavLst>
                                    </p:anim>
                                    <p:anim calcmode="lin" valueType="num">
                                      <p:cBhvr additive="base">
                                        <p:cTn id="30" dur="500"/>
                                        <p:tgtEl>
                                          <p:spTgt spid="2051">
                                            <p:txEl>
                                              <p:pRg st="1" end="1"/>
                                            </p:txEl>
                                          </p:spTgt>
                                        </p:tgtEl>
                                        <p:attrNameLst>
                                          <p:attrName>ppt_y</p:attrName>
                                        </p:attrNameLst>
                                      </p:cBhvr>
                                      <p:tavLst>
                                        <p:tav tm="0">
                                          <p:val>
                                            <p:strVal val="ppt_y"/>
                                          </p:val>
                                        </p:tav>
                                        <p:tav tm="100000">
                                          <p:val>
                                            <p:strVal val="1+ppt_h/2"/>
                                          </p:val>
                                        </p:tav>
                                      </p:tavLst>
                                    </p:anim>
                                    <p:set>
                                      <p:cBhvr>
                                        <p:cTn id="31" dur="1" fill="hold">
                                          <p:stCondLst>
                                            <p:cond delay="499"/>
                                          </p:stCondLst>
                                        </p:cTn>
                                        <p:tgtEl>
                                          <p:spTgt spid="2051">
                                            <p:txEl>
                                              <p:pRg st="1" end="1"/>
                                            </p:txEl>
                                          </p:spTgt>
                                        </p:tgtEl>
                                        <p:attrNameLst>
                                          <p:attrName>style.visibility</p:attrName>
                                        </p:attrNameLst>
                                      </p:cBhvr>
                                      <p:to>
                                        <p:strVal val="hidden"/>
                                      </p:to>
                                    </p:set>
                                  </p:childTnLst>
                                </p:cTn>
                              </p:par>
                              <p:par>
                                <p:cTn id="32" presetID="2" presetClass="exit" presetSubtype="4" fill="hold" nodeType="withEffect">
                                  <p:stCondLst>
                                    <p:cond delay="0"/>
                                  </p:stCondLst>
                                  <p:childTnLst>
                                    <p:anim calcmode="lin" valueType="num">
                                      <p:cBhvr additive="base">
                                        <p:cTn id="33" dur="500"/>
                                        <p:tgtEl>
                                          <p:spTgt spid="2051">
                                            <p:txEl>
                                              <p:pRg st="3" end="3"/>
                                            </p:txEl>
                                          </p:spTgt>
                                        </p:tgtEl>
                                        <p:attrNameLst>
                                          <p:attrName>ppt_x</p:attrName>
                                        </p:attrNameLst>
                                      </p:cBhvr>
                                      <p:tavLst>
                                        <p:tav tm="0">
                                          <p:val>
                                            <p:strVal val="ppt_x"/>
                                          </p:val>
                                        </p:tav>
                                        <p:tav tm="100000">
                                          <p:val>
                                            <p:strVal val="ppt_x"/>
                                          </p:val>
                                        </p:tav>
                                      </p:tavLst>
                                    </p:anim>
                                    <p:anim calcmode="lin" valueType="num">
                                      <p:cBhvr additive="base">
                                        <p:cTn id="34" dur="500"/>
                                        <p:tgtEl>
                                          <p:spTgt spid="2051">
                                            <p:txEl>
                                              <p:pRg st="3" end="3"/>
                                            </p:txEl>
                                          </p:spTgt>
                                        </p:tgtEl>
                                        <p:attrNameLst>
                                          <p:attrName>ppt_y</p:attrName>
                                        </p:attrNameLst>
                                      </p:cBhvr>
                                      <p:tavLst>
                                        <p:tav tm="0">
                                          <p:val>
                                            <p:strVal val="ppt_y"/>
                                          </p:val>
                                        </p:tav>
                                        <p:tav tm="100000">
                                          <p:val>
                                            <p:strVal val="1+ppt_h/2"/>
                                          </p:val>
                                        </p:tav>
                                      </p:tavLst>
                                    </p:anim>
                                    <p:set>
                                      <p:cBhvr>
                                        <p:cTn id="35" dur="1" fill="hold">
                                          <p:stCondLst>
                                            <p:cond delay="499"/>
                                          </p:stCondLst>
                                        </p:cTn>
                                        <p:tgtEl>
                                          <p:spTgt spid="2051">
                                            <p:txEl>
                                              <p:pRg st="3" end="3"/>
                                            </p:txEl>
                                          </p:spTgt>
                                        </p:tgtEl>
                                        <p:attrNameLst>
                                          <p:attrName>style.visibility</p:attrName>
                                        </p:attrNameLst>
                                      </p:cBhvr>
                                      <p:to>
                                        <p:strVal val="hidden"/>
                                      </p:to>
                                    </p:set>
                                  </p:childTnLst>
                                </p:cTn>
                              </p:par>
                              <p:par>
                                <p:cTn id="36" presetID="2" presetClass="exit" presetSubtype="4" fill="hold" nodeType="withEffect">
                                  <p:stCondLst>
                                    <p:cond delay="0"/>
                                  </p:stCondLst>
                                  <p:childTnLst>
                                    <p:anim calcmode="lin" valueType="num">
                                      <p:cBhvr additive="base">
                                        <p:cTn id="37" dur="500"/>
                                        <p:tgtEl>
                                          <p:spTgt spid="2051">
                                            <p:txEl>
                                              <p:pRg st="4" end="4"/>
                                            </p:txEl>
                                          </p:spTgt>
                                        </p:tgtEl>
                                        <p:attrNameLst>
                                          <p:attrName>ppt_x</p:attrName>
                                        </p:attrNameLst>
                                      </p:cBhvr>
                                      <p:tavLst>
                                        <p:tav tm="0">
                                          <p:val>
                                            <p:strVal val="ppt_x"/>
                                          </p:val>
                                        </p:tav>
                                        <p:tav tm="100000">
                                          <p:val>
                                            <p:strVal val="ppt_x"/>
                                          </p:val>
                                        </p:tav>
                                      </p:tavLst>
                                    </p:anim>
                                    <p:anim calcmode="lin" valueType="num">
                                      <p:cBhvr additive="base">
                                        <p:cTn id="38" dur="500"/>
                                        <p:tgtEl>
                                          <p:spTgt spid="2051">
                                            <p:txEl>
                                              <p:pRg st="4" end="4"/>
                                            </p:txEl>
                                          </p:spTgt>
                                        </p:tgtEl>
                                        <p:attrNameLst>
                                          <p:attrName>ppt_y</p:attrName>
                                        </p:attrNameLst>
                                      </p:cBhvr>
                                      <p:tavLst>
                                        <p:tav tm="0">
                                          <p:val>
                                            <p:strVal val="ppt_y"/>
                                          </p:val>
                                        </p:tav>
                                        <p:tav tm="100000">
                                          <p:val>
                                            <p:strVal val="1+ppt_h/2"/>
                                          </p:val>
                                        </p:tav>
                                      </p:tavLst>
                                    </p:anim>
                                    <p:set>
                                      <p:cBhvr>
                                        <p:cTn id="39" dur="1" fill="hold">
                                          <p:stCondLst>
                                            <p:cond delay="499"/>
                                          </p:stCondLst>
                                        </p:cTn>
                                        <p:tgtEl>
                                          <p:spTgt spid="2051">
                                            <p:txEl>
                                              <p:pRg st="4" end="4"/>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3"/>
          <p:cNvSpPr>
            <a:spLocks noGrp="1" noChangeArrowheads="1"/>
          </p:cNvSpPr>
          <p:nvPr>
            <p:ph type="body" idx="1"/>
          </p:nvPr>
        </p:nvSpPr>
        <p:spPr>
          <a:xfrm>
            <a:off x="609600" y="228600"/>
            <a:ext cx="10972800" cy="6248400"/>
          </a:xfrm>
        </p:spPr>
        <p:txBody>
          <a:bodyPr/>
          <a:lstStyle/>
          <a:p>
            <a:pPr>
              <a:buFont typeface="Wingdings" pitchFamily="2" charset="2"/>
              <a:buNone/>
            </a:pPr>
            <a:r>
              <a:rPr lang="en-US" b="1" dirty="0">
                <a:latin typeface="Times New Roman" pitchFamily="18" charset="0"/>
                <a:cs typeface="Times New Roman" pitchFamily="18" charset="0"/>
              </a:rPr>
              <a:t>Câu 2:</a:t>
            </a:r>
            <a:r>
              <a:rPr lang="en-US" dirty="0">
                <a:latin typeface="Times New Roman" pitchFamily="18" charset="0"/>
                <a:cs typeface="Times New Roman" pitchFamily="18" charset="0"/>
              </a:rPr>
              <a:t> C</a:t>
            </a:r>
            <a:r>
              <a:rPr lang="vi-VN" dirty="0">
                <a:latin typeface="Times New Roman" pitchFamily="18" charset="0"/>
                <a:cs typeface="Times New Roman" pitchFamily="18" charset="0"/>
              </a:rPr>
              <a:t>ường độ trường hấp dẫn của một vật có khối lượng M gây ra tại điểm A có</a:t>
            </a:r>
            <a:endParaRPr lang="en-US" dirty="0">
              <a:latin typeface="Times New Roman" pitchFamily="18" charset="0"/>
              <a:cs typeface="Times New Roman" pitchFamily="18" charset="0"/>
            </a:endParaRPr>
          </a:p>
          <a:p>
            <a:pPr>
              <a:buFont typeface="Wingdings" pitchFamily="2" charset="2"/>
              <a:buNone/>
            </a:pPr>
            <a:r>
              <a:rPr lang="en-US" b="1" dirty="0">
                <a:latin typeface="Times New Roman" pitchFamily="18" charset="0"/>
                <a:cs typeface="Times New Roman" pitchFamily="18" charset="0"/>
              </a:rPr>
              <a:t>A. </a:t>
            </a:r>
            <a:r>
              <a:rPr lang="en-US" dirty="0">
                <a:latin typeface="Times New Roman" pitchFamily="18" charset="0"/>
                <a:cs typeface="Times New Roman" pitchFamily="18" charset="0"/>
              </a:rPr>
              <a:t>Chiều luôn h</a:t>
            </a:r>
            <a:r>
              <a:rPr lang="vi-VN" dirty="0">
                <a:latin typeface="Times New Roman" pitchFamily="18" charset="0"/>
                <a:cs typeface="Times New Roman" pitchFamily="18" charset="0"/>
              </a:rPr>
              <a:t>ướng xa M.</a:t>
            </a:r>
            <a:endParaRPr lang="en-US" dirty="0">
              <a:latin typeface="Times New Roman" pitchFamily="18" charset="0"/>
              <a:cs typeface="Times New Roman" pitchFamily="18" charset="0"/>
            </a:endParaRPr>
          </a:p>
          <a:p>
            <a:pPr>
              <a:buFont typeface="Wingdings" pitchFamily="2" charset="2"/>
              <a:buNone/>
            </a:pPr>
            <a:r>
              <a:rPr lang="en-US" b="1" dirty="0">
                <a:latin typeface="Times New Roman" pitchFamily="18" charset="0"/>
                <a:cs typeface="Times New Roman" pitchFamily="18" charset="0"/>
              </a:rPr>
              <a:t>B. </a:t>
            </a:r>
            <a:r>
              <a:rPr lang="en-US" dirty="0">
                <a:latin typeface="Times New Roman" pitchFamily="18" charset="0"/>
                <a:cs typeface="Times New Roman" pitchFamily="18" charset="0"/>
              </a:rPr>
              <a:t>Độ lớn tỉ nghịch với bình ph</a:t>
            </a:r>
            <a:r>
              <a:rPr lang="vi-VN" dirty="0">
                <a:latin typeface="Times New Roman" pitchFamily="18" charset="0"/>
                <a:cs typeface="Times New Roman" pitchFamily="18" charset="0"/>
              </a:rPr>
              <a:t>ương khoảng cách từ M đến A.</a:t>
            </a:r>
            <a:endParaRPr lang="en-US" dirty="0">
              <a:latin typeface="Times New Roman" pitchFamily="18" charset="0"/>
              <a:cs typeface="Times New Roman" pitchFamily="18" charset="0"/>
            </a:endParaRPr>
          </a:p>
          <a:p>
            <a:pPr>
              <a:buFont typeface="Wingdings" pitchFamily="2" charset="2"/>
              <a:buNone/>
            </a:pPr>
            <a:r>
              <a:rPr lang="en-US" b="1" dirty="0">
                <a:latin typeface="Times New Roman" pitchFamily="18" charset="0"/>
                <a:cs typeface="Times New Roman" pitchFamily="18" charset="0"/>
              </a:rPr>
              <a:t>C. </a:t>
            </a:r>
            <a:r>
              <a:rPr lang="en-US" dirty="0">
                <a:latin typeface="Times New Roman" pitchFamily="18" charset="0"/>
                <a:cs typeface="Times New Roman" pitchFamily="18" charset="0"/>
              </a:rPr>
              <a:t>Tỉ lệ với khoảng cách từ M đến A.</a:t>
            </a:r>
          </a:p>
          <a:p>
            <a:pPr>
              <a:buFont typeface="Wingdings" pitchFamily="2" charset="2"/>
              <a:buNone/>
            </a:pPr>
            <a:r>
              <a:rPr lang="en-US" b="1" dirty="0">
                <a:latin typeface="Times New Roman" pitchFamily="18" charset="0"/>
                <a:cs typeface="Times New Roman" pitchFamily="18" charset="0"/>
              </a:rPr>
              <a:t>D. </a:t>
            </a:r>
            <a:r>
              <a:rPr lang="en-US" dirty="0">
                <a:latin typeface="Times New Roman" pitchFamily="18" charset="0"/>
                <a:cs typeface="Times New Roman" pitchFamily="18" charset="0"/>
              </a:rPr>
              <a:t>Không phụ thuộc vào khối l</a:t>
            </a:r>
            <a:r>
              <a:rPr lang="vi-VN" dirty="0">
                <a:latin typeface="Times New Roman" pitchFamily="18" charset="0"/>
                <a:cs typeface="Times New Roman" pitchFamily="18" charset="0"/>
              </a:rPr>
              <a:t>ượng M.</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32145307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662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3" presetClass="entr" presetSubtype="10" fill="hold" nodeType="clickEffect">
                                  <p:stCondLst>
                                    <p:cond delay="0"/>
                                  </p:stCondLst>
                                  <p:childTnLst>
                                    <p:set>
                                      <p:cBhvr>
                                        <p:cTn id="10" dur="1" fill="hold">
                                          <p:stCondLst>
                                            <p:cond delay="0"/>
                                          </p:stCondLst>
                                        </p:cTn>
                                        <p:tgtEl>
                                          <p:spTgt spid="26627">
                                            <p:txEl>
                                              <p:pRg st="1" end="1"/>
                                            </p:txEl>
                                          </p:spTgt>
                                        </p:tgtEl>
                                        <p:attrNameLst>
                                          <p:attrName>style.visibility</p:attrName>
                                        </p:attrNameLst>
                                      </p:cBhvr>
                                      <p:to>
                                        <p:strVal val="visible"/>
                                      </p:to>
                                    </p:set>
                                    <p:animEffect transition="in" filter="blinds(horizontal)">
                                      <p:cBhvr>
                                        <p:cTn id="11" dur="500"/>
                                        <p:tgtEl>
                                          <p:spTgt spid="26627">
                                            <p:txEl>
                                              <p:pRg st="1" end="1"/>
                                            </p:txEl>
                                          </p:spTgt>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3" presetClass="entr" presetSubtype="10" fill="hold" nodeType="clickEffect">
                                  <p:stCondLst>
                                    <p:cond delay="0"/>
                                  </p:stCondLst>
                                  <p:childTnLst>
                                    <p:set>
                                      <p:cBhvr>
                                        <p:cTn id="15" dur="1" fill="hold">
                                          <p:stCondLst>
                                            <p:cond delay="0"/>
                                          </p:stCondLst>
                                        </p:cTn>
                                        <p:tgtEl>
                                          <p:spTgt spid="26627">
                                            <p:txEl>
                                              <p:pRg st="2" end="2"/>
                                            </p:txEl>
                                          </p:spTgt>
                                        </p:tgtEl>
                                        <p:attrNameLst>
                                          <p:attrName>style.visibility</p:attrName>
                                        </p:attrNameLst>
                                      </p:cBhvr>
                                      <p:to>
                                        <p:strVal val="visible"/>
                                      </p:to>
                                    </p:set>
                                    <p:animEffect transition="in" filter="blinds(horizontal)">
                                      <p:cBhvr>
                                        <p:cTn id="16" dur="500"/>
                                        <p:tgtEl>
                                          <p:spTgt spid="26627">
                                            <p:txEl>
                                              <p:pRg st="2" end="2"/>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3" presetClass="entr" presetSubtype="10" fill="hold" nodeType="clickEffect">
                                  <p:stCondLst>
                                    <p:cond delay="0"/>
                                  </p:stCondLst>
                                  <p:childTnLst>
                                    <p:set>
                                      <p:cBhvr>
                                        <p:cTn id="20" dur="1" fill="hold">
                                          <p:stCondLst>
                                            <p:cond delay="0"/>
                                          </p:stCondLst>
                                        </p:cTn>
                                        <p:tgtEl>
                                          <p:spTgt spid="26627">
                                            <p:txEl>
                                              <p:pRg st="3" end="3"/>
                                            </p:txEl>
                                          </p:spTgt>
                                        </p:tgtEl>
                                        <p:attrNameLst>
                                          <p:attrName>style.visibility</p:attrName>
                                        </p:attrNameLst>
                                      </p:cBhvr>
                                      <p:to>
                                        <p:strVal val="visible"/>
                                      </p:to>
                                    </p:set>
                                    <p:animEffect transition="in" filter="blinds(horizontal)">
                                      <p:cBhvr>
                                        <p:cTn id="21" dur="500"/>
                                        <p:tgtEl>
                                          <p:spTgt spid="26627">
                                            <p:txEl>
                                              <p:pRg st="3" end="3"/>
                                            </p:txEl>
                                          </p:spTgt>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3" presetClass="entr" presetSubtype="10" fill="hold" nodeType="clickEffect">
                                  <p:stCondLst>
                                    <p:cond delay="0"/>
                                  </p:stCondLst>
                                  <p:childTnLst>
                                    <p:set>
                                      <p:cBhvr>
                                        <p:cTn id="25" dur="1" fill="hold">
                                          <p:stCondLst>
                                            <p:cond delay="0"/>
                                          </p:stCondLst>
                                        </p:cTn>
                                        <p:tgtEl>
                                          <p:spTgt spid="26627">
                                            <p:txEl>
                                              <p:pRg st="4" end="4"/>
                                            </p:txEl>
                                          </p:spTgt>
                                        </p:tgtEl>
                                        <p:attrNameLst>
                                          <p:attrName>style.visibility</p:attrName>
                                        </p:attrNameLst>
                                      </p:cBhvr>
                                      <p:to>
                                        <p:strVal val="visible"/>
                                      </p:to>
                                    </p:set>
                                    <p:animEffect transition="in" filter="blinds(horizontal)">
                                      <p:cBhvr>
                                        <p:cTn id="26" dur="500"/>
                                        <p:tgtEl>
                                          <p:spTgt spid="26627">
                                            <p:txEl>
                                              <p:pRg st="4" end="4"/>
                                            </p:txEl>
                                          </p:spTgt>
                                        </p:tgtEl>
                                      </p:cBhvr>
                                    </p:animEffect>
                                  </p:childTnLst>
                                </p:cTn>
                              </p:par>
                              <p:par>
                                <p:cTn id="27" presetID="2" presetClass="exit" presetSubtype="4" fill="hold" nodeType="withEffect">
                                  <p:stCondLst>
                                    <p:cond delay="0"/>
                                  </p:stCondLst>
                                  <p:childTnLst>
                                    <p:anim calcmode="lin" valueType="num">
                                      <p:cBhvr additive="base">
                                        <p:cTn id="28" dur="500"/>
                                        <p:tgtEl>
                                          <p:spTgt spid="26627">
                                            <p:txEl>
                                              <p:pRg st="1" end="1"/>
                                            </p:txEl>
                                          </p:spTgt>
                                        </p:tgtEl>
                                        <p:attrNameLst>
                                          <p:attrName>ppt_x</p:attrName>
                                        </p:attrNameLst>
                                      </p:cBhvr>
                                      <p:tavLst>
                                        <p:tav tm="0">
                                          <p:val>
                                            <p:strVal val="ppt_x"/>
                                          </p:val>
                                        </p:tav>
                                        <p:tav tm="100000">
                                          <p:val>
                                            <p:strVal val="ppt_x"/>
                                          </p:val>
                                        </p:tav>
                                      </p:tavLst>
                                    </p:anim>
                                    <p:anim calcmode="lin" valueType="num">
                                      <p:cBhvr additive="base">
                                        <p:cTn id="29" dur="500"/>
                                        <p:tgtEl>
                                          <p:spTgt spid="26627">
                                            <p:txEl>
                                              <p:pRg st="1" end="1"/>
                                            </p:txEl>
                                          </p:spTgt>
                                        </p:tgtEl>
                                        <p:attrNameLst>
                                          <p:attrName>ppt_y</p:attrName>
                                        </p:attrNameLst>
                                      </p:cBhvr>
                                      <p:tavLst>
                                        <p:tav tm="0">
                                          <p:val>
                                            <p:strVal val="ppt_y"/>
                                          </p:val>
                                        </p:tav>
                                        <p:tav tm="100000">
                                          <p:val>
                                            <p:strVal val="1+ppt_h/2"/>
                                          </p:val>
                                        </p:tav>
                                      </p:tavLst>
                                    </p:anim>
                                    <p:set>
                                      <p:cBhvr>
                                        <p:cTn id="30" dur="1" fill="hold">
                                          <p:stCondLst>
                                            <p:cond delay="499"/>
                                          </p:stCondLst>
                                        </p:cTn>
                                        <p:tgtEl>
                                          <p:spTgt spid="26627">
                                            <p:txEl>
                                              <p:pRg st="1" end="1"/>
                                            </p:txEl>
                                          </p:spTgt>
                                        </p:tgtEl>
                                        <p:attrNameLst>
                                          <p:attrName>style.visibility</p:attrName>
                                        </p:attrNameLst>
                                      </p:cBhvr>
                                      <p:to>
                                        <p:strVal val="hidden"/>
                                      </p:to>
                                    </p:set>
                                  </p:childTnLst>
                                </p:cTn>
                              </p:par>
                              <p:par>
                                <p:cTn id="31" presetID="2" presetClass="exit" presetSubtype="4" fill="hold" nodeType="withEffect">
                                  <p:stCondLst>
                                    <p:cond delay="0"/>
                                  </p:stCondLst>
                                  <p:childTnLst>
                                    <p:anim calcmode="lin" valueType="num">
                                      <p:cBhvr additive="base">
                                        <p:cTn id="32" dur="500"/>
                                        <p:tgtEl>
                                          <p:spTgt spid="26627">
                                            <p:txEl>
                                              <p:pRg st="3" end="3"/>
                                            </p:txEl>
                                          </p:spTgt>
                                        </p:tgtEl>
                                        <p:attrNameLst>
                                          <p:attrName>ppt_x</p:attrName>
                                        </p:attrNameLst>
                                      </p:cBhvr>
                                      <p:tavLst>
                                        <p:tav tm="0">
                                          <p:val>
                                            <p:strVal val="ppt_x"/>
                                          </p:val>
                                        </p:tav>
                                        <p:tav tm="100000">
                                          <p:val>
                                            <p:strVal val="ppt_x"/>
                                          </p:val>
                                        </p:tav>
                                      </p:tavLst>
                                    </p:anim>
                                    <p:anim calcmode="lin" valueType="num">
                                      <p:cBhvr additive="base">
                                        <p:cTn id="33" dur="500"/>
                                        <p:tgtEl>
                                          <p:spTgt spid="26627">
                                            <p:txEl>
                                              <p:pRg st="3" end="3"/>
                                            </p:txEl>
                                          </p:spTgt>
                                        </p:tgtEl>
                                        <p:attrNameLst>
                                          <p:attrName>ppt_y</p:attrName>
                                        </p:attrNameLst>
                                      </p:cBhvr>
                                      <p:tavLst>
                                        <p:tav tm="0">
                                          <p:val>
                                            <p:strVal val="ppt_y"/>
                                          </p:val>
                                        </p:tav>
                                        <p:tav tm="100000">
                                          <p:val>
                                            <p:strVal val="1+ppt_h/2"/>
                                          </p:val>
                                        </p:tav>
                                      </p:tavLst>
                                    </p:anim>
                                    <p:set>
                                      <p:cBhvr>
                                        <p:cTn id="34" dur="1" fill="hold">
                                          <p:stCondLst>
                                            <p:cond delay="499"/>
                                          </p:stCondLst>
                                        </p:cTn>
                                        <p:tgtEl>
                                          <p:spTgt spid="26627">
                                            <p:txEl>
                                              <p:pRg st="3" end="3"/>
                                            </p:txEl>
                                          </p:spTgt>
                                        </p:tgtEl>
                                        <p:attrNameLst>
                                          <p:attrName>style.visibility</p:attrName>
                                        </p:attrNameLst>
                                      </p:cBhvr>
                                      <p:to>
                                        <p:strVal val="hidden"/>
                                      </p:to>
                                    </p:set>
                                  </p:childTnLst>
                                </p:cTn>
                              </p:par>
                              <p:par>
                                <p:cTn id="35" presetID="2" presetClass="exit" presetSubtype="4" fill="hold" nodeType="withEffect">
                                  <p:stCondLst>
                                    <p:cond delay="0"/>
                                  </p:stCondLst>
                                  <p:childTnLst>
                                    <p:anim calcmode="lin" valueType="num">
                                      <p:cBhvr additive="base">
                                        <p:cTn id="36" dur="500"/>
                                        <p:tgtEl>
                                          <p:spTgt spid="26627">
                                            <p:txEl>
                                              <p:pRg st="4" end="4"/>
                                            </p:txEl>
                                          </p:spTgt>
                                        </p:tgtEl>
                                        <p:attrNameLst>
                                          <p:attrName>ppt_x</p:attrName>
                                        </p:attrNameLst>
                                      </p:cBhvr>
                                      <p:tavLst>
                                        <p:tav tm="0">
                                          <p:val>
                                            <p:strVal val="ppt_x"/>
                                          </p:val>
                                        </p:tav>
                                        <p:tav tm="100000">
                                          <p:val>
                                            <p:strVal val="ppt_x"/>
                                          </p:val>
                                        </p:tav>
                                      </p:tavLst>
                                    </p:anim>
                                    <p:anim calcmode="lin" valueType="num">
                                      <p:cBhvr additive="base">
                                        <p:cTn id="37" dur="500"/>
                                        <p:tgtEl>
                                          <p:spTgt spid="26627">
                                            <p:txEl>
                                              <p:pRg st="4" end="4"/>
                                            </p:txEl>
                                          </p:spTgt>
                                        </p:tgtEl>
                                        <p:attrNameLst>
                                          <p:attrName>ppt_y</p:attrName>
                                        </p:attrNameLst>
                                      </p:cBhvr>
                                      <p:tavLst>
                                        <p:tav tm="0">
                                          <p:val>
                                            <p:strVal val="ppt_y"/>
                                          </p:val>
                                        </p:tav>
                                        <p:tav tm="100000">
                                          <p:val>
                                            <p:strVal val="1+ppt_h/2"/>
                                          </p:val>
                                        </p:tav>
                                      </p:tavLst>
                                    </p:anim>
                                    <p:set>
                                      <p:cBhvr>
                                        <p:cTn id="38" dur="1" fill="hold">
                                          <p:stCondLst>
                                            <p:cond delay="499"/>
                                          </p:stCondLst>
                                        </p:cTn>
                                        <p:tgtEl>
                                          <p:spTgt spid="26627">
                                            <p:txEl>
                                              <p:pRg st="4" end="4"/>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3"/>
          <p:cNvSpPr>
            <a:spLocks noGrp="1" noChangeArrowheads="1"/>
          </p:cNvSpPr>
          <p:nvPr>
            <p:ph type="body" sz="half" idx="1"/>
          </p:nvPr>
        </p:nvSpPr>
        <p:spPr>
          <a:xfrm>
            <a:off x="0" y="228603"/>
            <a:ext cx="12192000" cy="5902325"/>
          </a:xfrm>
        </p:spPr>
        <p:txBody>
          <a:bodyPr/>
          <a:lstStyle/>
          <a:p>
            <a:pPr>
              <a:buFont typeface="Wingdings" pitchFamily="2" charset="2"/>
              <a:buNone/>
            </a:pPr>
            <a:r>
              <a:rPr lang="en-US" sz="2800" b="1" dirty="0">
                <a:latin typeface="Times New Roman" pitchFamily="18" charset="0"/>
                <a:cs typeface="Times New Roman" pitchFamily="18" charset="0"/>
              </a:rPr>
              <a:t>Câu 3:</a:t>
            </a:r>
            <a:r>
              <a:rPr lang="en-US" sz="2800" dirty="0">
                <a:latin typeface="Times New Roman" pitchFamily="18" charset="0"/>
                <a:cs typeface="Times New Roman" pitchFamily="18" charset="0"/>
              </a:rPr>
              <a:t> Lực hấp dẫn do vật có khối l</a:t>
            </a:r>
            <a:r>
              <a:rPr lang="vi-VN" sz="2800" dirty="0">
                <a:latin typeface="Times New Roman" pitchFamily="18" charset="0"/>
                <a:cs typeface="Times New Roman" pitchFamily="18" charset="0"/>
              </a:rPr>
              <a:t>ượng M tác dụng lên vật có khối lượng m đặt cách nó một khoảng r được xác định bằng biểu thức:</a:t>
            </a:r>
            <a:endParaRPr lang="en-US" sz="2800" b="1" dirty="0">
              <a:latin typeface="Times New Roman" pitchFamily="18" charset="0"/>
              <a:cs typeface="Times New Roman" pitchFamily="18" charset="0"/>
            </a:endParaRPr>
          </a:p>
          <a:p>
            <a:pPr>
              <a:buFont typeface="Wingdings" pitchFamily="2" charset="2"/>
              <a:buNone/>
            </a:pPr>
            <a:r>
              <a:rPr lang="en-US" sz="2800" b="1" dirty="0">
                <a:latin typeface="Times New Roman" pitchFamily="18" charset="0"/>
                <a:cs typeface="Times New Roman" pitchFamily="18" charset="0"/>
              </a:rPr>
              <a:t>A.</a:t>
            </a:r>
            <a:r>
              <a:rPr lang="en-US" sz="2800" dirty="0">
                <a:latin typeface="Times New Roman" pitchFamily="18" charset="0"/>
                <a:cs typeface="Times New Roman" pitchFamily="18" charset="0"/>
              </a:rPr>
              <a:t> 				</a:t>
            </a:r>
            <a:r>
              <a:rPr lang="en-US" sz="2800" b="1" dirty="0">
                <a:latin typeface="Times New Roman" pitchFamily="18" charset="0"/>
                <a:cs typeface="Times New Roman" pitchFamily="18" charset="0"/>
              </a:rPr>
              <a:t>B. </a:t>
            </a:r>
            <a:r>
              <a:rPr lang="en-US" sz="2800" dirty="0">
                <a:latin typeface="Times New Roman" pitchFamily="18" charset="0"/>
                <a:cs typeface="Times New Roman" pitchFamily="18" charset="0"/>
              </a:rPr>
              <a:t>	</a:t>
            </a:r>
            <a:endParaRPr lang="en-US" sz="2800" b="1" dirty="0">
              <a:latin typeface="Times New Roman" pitchFamily="18" charset="0"/>
              <a:cs typeface="Times New Roman" pitchFamily="18" charset="0"/>
            </a:endParaRPr>
          </a:p>
          <a:p>
            <a:pPr>
              <a:buFont typeface="Wingdings" pitchFamily="2" charset="2"/>
              <a:buNone/>
            </a:pPr>
            <a:endParaRPr lang="en-US" sz="2800" b="1" dirty="0">
              <a:latin typeface="Times New Roman" pitchFamily="18" charset="0"/>
              <a:cs typeface="Times New Roman" pitchFamily="18" charset="0"/>
            </a:endParaRPr>
          </a:p>
          <a:p>
            <a:pPr>
              <a:buFont typeface="Wingdings" pitchFamily="2" charset="2"/>
              <a:buNone/>
            </a:pPr>
            <a:endParaRPr lang="en-US" sz="2800" b="1" dirty="0">
              <a:latin typeface="Times New Roman" pitchFamily="18" charset="0"/>
              <a:cs typeface="Times New Roman" pitchFamily="18" charset="0"/>
            </a:endParaRPr>
          </a:p>
          <a:p>
            <a:pPr>
              <a:buFont typeface="Wingdings" pitchFamily="2" charset="2"/>
              <a:buNone/>
            </a:pPr>
            <a:endParaRPr lang="en-US" sz="2800" b="1" dirty="0">
              <a:latin typeface="Times New Roman" pitchFamily="18" charset="0"/>
              <a:cs typeface="Times New Roman" pitchFamily="18" charset="0"/>
            </a:endParaRPr>
          </a:p>
          <a:p>
            <a:pPr>
              <a:buFont typeface="Wingdings" pitchFamily="2" charset="2"/>
              <a:buNone/>
            </a:pPr>
            <a:r>
              <a:rPr lang="en-US" sz="2800" b="1" dirty="0">
                <a:latin typeface="Times New Roman" pitchFamily="18" charset="0"/>
                <a:cs typeface="Times New Roman" pitchFamily="18" charset="0"/>
              </a:rPr>
              <a:t>C.</a:t>
            </a:r>
            <a:r>
              <a:rPr lang="en-US" sz="2800" dirty="0">
                <a:latin typeface="Times New Roman" pitchFamily="18" charset="0"/>
                <a:cs typeface="Times New Roman" pitchFamily="18" charset="0"/>
              </a:rPr>
              <a:t> 				</a:t>
            </a:r>
            <a:r>
              <a:rPr lang="en-US" sz="2800" b="1" dirty="0">
                <a:latin typeface="Times New Roman" pitchFamily="18" charset="0"/>
                <a:cs typeface="Times New Roman" pitchFamily="18" charset="0"/>
              </a:rPr>
              <a:t>D.</a:t>
            </a:r>
            <a:r>
              <a:rPr lang="en-US" sz="2800" dirty="0">
                <a:latin typeface="Times New Roman" pitchFamily="18" charset="0"/>
                <a:cs typeface="Times New Roman" pitchFamily="18" charset="0"/>
              </a:rPr>
              <a:t> </a:t>
            </a:r>
          </a:p>
        </p:txBody>
      </p:sp>
      <p:sp>
        <p:nvSpPr>
          <p:cNvPr id="27653" name="Rectangle 5"/>
          <p:cNvSpPr>
            <a:spLocks noChangeArrowheads="1"/>
          </p:cNvSpPr>
          <p:nvPr/>
        </p:nvSpPr>
        <p:spPr bwMode="auto">
          <a:xfrm>
            <a:off x="2"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graphicFrame>
        <p:nvGraphicFramePr>
          <p:cNvPr id="27652" name="Object 4"/>
          <p:cNvGraphicFramePr>
            <a:graphicFrameLocks noChangeAspect="1"/>
          </p:cNvGraphicFramePr>
          <p:nvPr/>
        </p:nvGraphicFramePr>
        <p:xfrm>
          <a:off x="1117600" y="1828800"/>
          <a:ext cx="2438400" cy="685800"/>
        </p:xfrm>
        <a:graphic>
          <a:graphicData uri="http://schemas.openxmlformats.org/presentationml/2006/ole">
            <mc:AlternateContent xmlns:mc="http://schemas.openxmlformats.org/markup-compatibility/2006">
              <mc:Choice xmlns:v="urn:schemas-microsoft-com:vml" Requires="v">
                <p:oleObj name="Equation" r:id="rId2" imgW="480959" imgH="226080" progId="Equation.DSMT4">
                  <p:embed/>
                </p:oleObj>
              </mc:Choice>
              <mc:Fallback>
                <p:oleObj name="Equation" r:id="rId2" imgW="480959" imgH="226080" progId="Equation.DSMT4">
                  <p:embed/>
                  <p:pic>
                    <p:nvPicPr>
                      <p:cNvPr id="0"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7600" y="1828800"/>
                        <a:ext cx="2438400" cy="685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7662" name="Rectangle 14"/>
          <p:cNvSpPr>
            <a:spLocks noChangeArrowheads="1"/>
          </p:cNvSpPr>
          <p:nvPr/>
        </p:nvSpPr>
        <p:spPr bwMode="auto">
          <a:xfrm>
            <a:off x="2"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graphicFrame>
        <p:nvGraphicFramePr>
          <p:cNvPr id="27661" name="Object 13"/>
          <p:cNvGraphicFramePr>
            <a:graphicFrameLocks noChangeAspect="1"/>
          </p:cNvGraphicFramePr>
          <p:nvPr/>
        </p:nvGraphicFramePr>
        <p:xfrm>
          <a:off x="6604000" y="1752600"/>
          <a:ext cx="2540000" cy="685800"/>
        </p:xfrm>
        <a:graphic>
          <a:graphicData uri="http://schemas.openxmlformats.org/presentationml/2006/ole">
            <mc:AlternateContent xmlns:mc="http://schemas.openxmlformats.org/markup-compatibility/2006">
              <mc:Choice xmlns:v="urn:schemas-microsoft-com:vml" Requires="v">
                <p:oleObj name="Equation" r:id="rId4" imgW="480959" imgH="226080" progId="Equation.DSMT4">
                  <p:embed/>
                </p:oleObj>
              </mc:Choice>
              <mc:Fallback>
                <p:oleObj name="Equation" r:id="rId4" imgW="480959" imgH="226080" progId="Equation.DSMT4">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604000" y="1752600"/>
                        <a:ext cx="2540000" cy="685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7664" name="Rectangle 16"/>
          <p:cNvSpPr>
            <a:spLocks noChangeArrowheads="1"/>
          </p:cNvSpPr>
          <p:nvPr/>
        </p:nvSpPr>
        <p:spPr bwMode="auto">
          <a:xfrm>
            <a:off x="2"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graphicFrame>
        <p:nvGraphicFramePr>
          <p:cNvPr id="27663" name="Object 15"/>
          <p:cNvGraphicFramePr>
            <a:graphicFrameLocks noChangeAspect="1"/>
          </p:cNvGraphicFramePr>
          <p:nvPr/>
        </p:nvGraphicFramePr>
        <p:xfrm>
          <a:off x="1422400" y="3505200"/>
          <a:ext cx="2235200" cy="628650"/>
        </p:xfrm>
        <a:graphic>
          <a:graphicData uri="http://schemas.openxmlformats.org/presentationml/2006/ole">
            <mc:AlternateContent xmlns:mc="http://schemas.openxmlformats.org/markup-compatibility/2006">
              <mc:Choice xmlns:v="urn:schemas-microsoft-com:vml" Requires="v">
                <p:oleObj name="Equation" r:id="rId6" imgW="480959" imgH="226080" progId="Equation.DSMT4">
                  <p:embed/>
                </p:oleObj>
              </mc:Choice>
              <mc:Fallback>
                <p:oleObj name="Equation" r:id="rId6" imgW="480959" imgH="226080" progId="Equation.DSMT4">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422400" y="3505200"/>
                        <a:ext cx="2235200" cy="6286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7666" name="Rectangle 18"/>
          <p:cNvSpPr>
            <a:spLocks noChangeArrowheads="1"/>
          </p:cNvSpPr>
          <p:nvPr/>
        </p:nvSpPr>
        <p:spPr bwMode="auto">
          <a:xfrm>
            <a:off x="2"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graphicFrame>
        <p:nvGraphicFramePr>
          <p:cNvPr id="27665" name="Object 17"/>
          <p:cNvGraphicFramePr>
            <a:graphicFrameLocks noChangeAspect="1"/>
          </p:cNvGraphicFramePr>
          <p:nvPr/>
        </p:nvGraphicFramePr>
        <p:xfrm>
          <a:off x="6096000" y="3581400"/>
          <a:ext cx="2133600" cy="609600"/>
        </p:xfrm>
        <a:graphic>
          <a:graphicData uri="http://schemas.openxmlformats.org/presentationml/2006/ole">
            <mc:AlternateContent xmlns:mc="http://schemas.openxmlformats.org/markup-compatibility/2006">
              <mc:Choice xmlns:v="urn:schemas-microsoft-com:vml" Requires="v">
                <p:oleObj name="Equation" r:id="rId8" imgW="480959" imgH="240480" progId="Equation.DSMT4">
                  <p:embed/>
                </p:oleObj>
              </mc:Choice>
              <mc:Fallback>
                <p:oleObj name="Equation" r:id="rId8" imgW="480959" imgH="240480" progId="Equation.DSMT4">
                  <p:embed/>
                  <p:pic>
                    <p:nvPicPr>
                      <p:cNvPr id="0" name=""/>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096000" y="3581400"/>
                        <a:ext cx="2133600" cy="609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6804603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7651">
                                            <p:txEl>
                                              <p:pRg st="0" end="0"/>
                                            </p:txEl>
                                          </p:spTgt>
                                        </p:tgtEl>
                                        <p:attrNameLst>
                                          <p:attrName>style.visibility</p:attrName>
                                        </p:attrNameLst>
                                      </p:cBhvr>
                                      <p:to>
                                        <p:strVal val="visible"/>
                                      </p:to>
                                    </p:set>
                                    <p:animEffect transition="in" filter="blinds(horizontal)">
                                      <p:cBhvr>
                                        <p:cTn id="7" dur="500"/>
                                        <p:tgtEl>
                                          <p:spTgt spid="2765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7651">
                                            <p:txEl>
                                              <p:pRg st="1" end="1"/>
                                            </p:txEl>
                                          </p:spTgt>
                                        </p:tgtEl>
                                        <p:attrNameLst>
                                          <p:attrName>style.visibility</p:attrName>
                                        </p:attrNameLst>
                                      </p:cBhvr>
                                      <p:to>
                                        <p:strVal val="visible"/>
                                      </p:to>
                                    </p:set>
                                    <p:animEffect transition="in" filter="blinds(horizontal)">
                                      <p:cBhvr>
                                        <p:cTn id="12" dur="500"/>
                                        <p:tgtEl>
                                          <p:spTgt spid="2765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27651">
                                            <p:txEl>
                                              <p:pRg st="5" end="5"/>
                                            </p:txEl>
                                          </p:spTgt>
                                        </p:tgtEl>
                                        <p:attrNameLst>
                                          <p:attrName>style.visibility</p:attrName>
                                        </p:attrNameLst>
                                      </p:cBhvr>
                                      <p:to>
                                        <p:strVal val="visible"/>
                                      </p:to>
                                    </p:set>
                                    <p:animEffect transition="in" filter="blinds(horizontal)">
                                      <p:cBhvr>
                                        <p:cTn id="17" dur="500"/>
                                        <p:tgtEl>
                                          <p:spTgt spid="27651">
                                            <p:txEl>
                                              <p:pRg st="5" end="5"/>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nodeType="clickEffect">
                                  <p:stCondLst>
                                    <p:cond delay="0"/>
                                  </p:stCondLst>
                                  <p:childTnLst>
                                    <p:set>
                                      <p:cBhvr>
                                        <p:cTn id="21" dur="1" fill="hold">
                                          <p:stCondLst>
                                            <p:cond delay="0"/>
                                          </p:stCondLst>
                                        </p:cTn>
                                        <p:tgtEl>
                                          <p:spTgt spid="27652"/>
                                        </p:tgtEl>
                                        <p:attrNameLst>
                                          <p:attrName>style.visibility</p:attrName>
                                        </p:attrNameLst>
                                      </p:cBhvr>
                                      <p:to>
                                        <p:strVal val="visible"/>
                                      </p:to>
                                    </p:set>
                                  </p:childTnLst>
                                </p:cTn>
                              </p:par>
                            </p:childTnLst>
                          </p:cTn>
                        </p:par>
                      </p:childTnLst>
                    </p:cTn>
                  </p:par>
                  <p:par>
                    <p:cTn id="22" fill="hold" nodeType="clickPar">
                      <p:stCondLst>
                        <p:cond delay="indefinite"/>
                      </p:stCondLst>
                      <p:childTnLst>
                        <p:par>
                          <p:cTn id="23" fill="hold" nodeType="withGroup">
                            <p:stCondLst>
                              <p:cond delay="0"/>
                            </p:stCondLst>
                            <p:childTnLst>
                              <p:par>
                                <p:cTn id="24" presetID="1" presetClass="entr" presetSubtype="0" fill="hold" nodeType="clickEffect">
                                  <p:stCondLst>
                                    <p:cond delay="0"/>
                                  </p:stCondLst>
                                  <p:childTnLst>
                                    <p:set>
                                      <p:cBhvr>
                                        <p:cTn id="25" dur="1" fill="hold">
                                          <p:stCondLst>
                                            <p:cond delay="0"/>
                                          </p:stCondLst>
                                        </p:cTn>
                                        <p:tgtEl>
                                          <p:spTgt spid="27661"/>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nodeType="clickEffect">
                                  <p:stCondLst>
                                    <p:cond delay="0"/>
                                  </p:stCondLst>
                                  <p:childTnLst>
                                    <p:set>
                                      <p:cBhvr>
                                        <p:cTn id="29" dur="1" fill="hold">
                                          <p:stCondLst>
                                            <p:cond delay="0"/>
                                          </p:stCondLst>
                                        </p:cTn>
                                        <p:tgtEl>
                                          <p:spTgt spid="27663"/>
                                        </p:tgtEl>
                                        <p:attrNameLst>
                                          <p:attrName>style.visibility</p:attrName>
                                        </p:attrNameLst>
                                      </p:cBhvr>
                                      <p:to>
                                        <p:strVal val="visible"/>
                                      </p:to>
                                    </p:set>
                                  </p:childTnLst>
                                </p:cTn>
                              </p:par>
                            </p:childTnLst>
                          </p:cTn>
                        </p:par>
                      </p:childTnLst>
                    </p:cTn>
                  </p:par>
                  <p:par>
                    <p:cTn id="30" fill="hold">
                      <p:stCondLst>
                        <p:cond delay="indefinite"/>
                      </p:stCondLst>
                      <p:childTnLst>
                        <p:par>
                          <p:cTn id="31" fill="hold">
                            <p:stCondLst>
                              <p:cond delay="0"/>
                            </p:stCondLst>
                            <p:childTnLst>
                              <p:par>
                                <p:cTn id="32" presetID="1" presetClass="entr" presetSubtype="0" fill="hold" nodeType="clickEffect">
                                  <p:stCondLst>
                                    <p:cond delay="0"/>
                                  </p:stCondLst>
                                  <p:childTnLst>
                                    <p:set>
                                      <p:cBhvr>
                                        <p:cTn id="33" dur="1" fill="hold">
                                          <p:stCondLst>
                                            <p:cond delay="0"/>
                                          </p:stCondLst>
                                        </p:cTn>
                                        <p:tgtEl>
                                          <p:spTgt spid="27665"/>
                                        </p:tgtEl>
                                        <p:attrNameLst>
                                          <p:attrName>style.visibility</p:attrName>
                                        </p:attrNameLst>
                                      </p:cBhvr>
                                      <p:to>
                                        <p:strVal val="visible"/>
                                      </p:to>
                                    </p:set>
                                  </p:childTnLst>
                                </p:cTn>
                              </p:par>
                            </p:childTnLst>
                          </p:cTn>
                        </p:par>
                      </p:childTnLst>
                    </p:cTn>
                  </p:par>
                  <p:par>
                    <p:cTn id="34" fill="hold">
                      <p:stCondLst>
                        <p:cond delay="indefinite"/>
                      </p:stCondLst>
                      <p:childTnLst>
                        <p:par>
                          <p:cTn id="35" fill="hold">
                            <p:stCondLst>
                              <p:cond delay="0"/>
                            </p:stCondLst>
                            <p:childTnLst>
                              <p:par>
                                <p:cTn id="36" presetID="2" presetClass="exit" presetSubtype="4" fill="hold" nodeType="clickEffect">
                                  <p:stCondLst>
                                    <p:cond delay="0"/>
                                  </p:stCondLst>
                                  <p:childTnLst>
                                    <p:anim calcmode="lin" valueType="num">
                                      <p:cBhvr additive="base">
                                        <p:cTn id="37" dur="500"/>
                                        <p:tgtEl>
                                          <p:spTgt spid="27665"/>
                                        </p:tgtEl>
                                        <p:attrNameLst>
                                          <p:attrName>ppt_x</p:attrName>
                                        </p:attrNameLst>
                                      </p:cBhvr>
                                      <p:tavLst>
                                        <p:tav tm="0">
                                          <p:val>
                                            <p:strVal val="ppt_x"/>
                                          </p:val>
                                        </p:tav>
                                        <p:tav tm="100000">
                                          <p:val>
                                            <p:strVal val="ppt_x"/>
                                          </p:val>
                                        </p:tav>
                                      </p:tavLst>
                                    </p:anim>
                                    <p:anim calcmode="lin" valueType="num">
                                      <p:cBhvr additive="base">
                                        <p:cTn id="38" dur="500"/>
                                        <p:tgtEl>
                                          <p:spTgt spid="27665"/>
                                        </p:tgtEl>
                                        <p:attrNameLst>
                                          <p:attrName>ppt_y</p:attrName>
                                        </p:attrNameLst>
                                      </p:cBhvr>
                                      <p:tavLst>
                                        <p:tav tm="0">
                                          <p:val>
                                            <p:strVal val="ppt_y"/>
                                          </p:val>
                                        </p:tav>
                                        <p:tav tm="100000">
                                          <p:val>
                                            <p:strVal val="1+ppt_h/2"/>
                                          </p:val>
                                        </p:tav>
                                      </p:tavLst>
                                    </p:anim>
                                    <p:set>
                                      <p:cBhvr>
                                        <p:cTn id="39" dur="1" fill="hold">
                                          <p:stCondLst>
                                            <p:cond delay="499"/>
                                          </p:stCondLst>
                                        </p:cTn>
                                        <p:tgtEl>
                                          <p:spTgt spid="27665"/>
                                        </p:tgtEl>
                                        <p:attrNameLst>
                                          <p:attrName>style.visibility</p:attrName>
                                        </p:attrNameLst>
                                      </p:cBhvr>
                                      <p:to>
                                        <p:strVal val="hidden"/>
                                      </p:to>
                                    </p:set>
                                  </p:childTnLst>
                                </p:cTn>
                              </p:par>
                              <p:par>
                                <p:cTn id="40" presetID="2" presetClass="exit" presetSubtype="4" fill="hold" nodeType="withEffect">
                                  <p:stCondLst>
                                    <p:cond delay="0"/>
                                  </p:stCondLst>
                                  <p:childTnLst>
                                    <p:anim calcmode="lin" valueType="num">
                                      <p:cBhvr additive="base">
                                        <p:cTn id="41" dur="500"/>
                                        <p:tgtEl>
                                          <p:spTgt spid="27652"/>
                                        </p:tgtEl>
                                        <p:attrNameLst>
                                          <p:attrName>ppt_x</p:attrName>
                                        </p:attrNameLst>
                                      </p:cBhvr>
                                      <p:tavLst>
                                        <p:tav tm="0">
                                          <p:val>
                                            <p:strVal val="ppt_x"/>
                                          </p:val>
                                        </p:tav>
                                        <p:tav tm="100000">
                                          <p:val>
                                            <p:strVal val="ppt_x"/>
                                          </p:val>
                                        </p:tav>
                                      </p:tavLst>
                                    </p:anim>
                                    <p:anim calcmode="lin" valueType="num">
                                      <p:cBhvr additive="base">
                                        <p:cTn id="42" dur="500"/>
                                        <p:tgtEl>
                                          <p:spTgt spid="27652"/>
                                        </p:tgtEl>
                                        <p:attrNameLst>
                                          <p:attrName>ppt_y</p:attrName>
                                        </p:attrNameLst>
                                      </p:cBhvr>
                                      <p:tavLst>
                                        <p:tav tm="0">
                                          <p:val>
                                            <p:strVal val="ppt_y"/>
                                          </p:val>
                                        </p:tav>
                                        <p:tav tm="100000">
                                          <p:val>
                                            <p:strVal val="1+ppt_h/2"/>
                                          </p:val>
                                        </p:tav>
                                      </p:tavLst>
                                    </p:anim>
                                    <p:set>
                                      <p:cBhvr>
                                        <p:cTn id="43" dur="1" fill="hold">
                                          <p:stCondLst>
                                            <p:cond delay="499"/>
                                          </p:stCondLst>
                                        </p:cTn>
                                        <p:tgtEl>
                                          <p:spTgt spid="27652"/>
                                        </p:tgtEl>
                                        <p:attrNameLst>
                                          <p:attrName>style.visibility</p:attrName>
                                        </p:attrNameLst>
                                      </p:cBhvr>
                                      <p:to>
                                        <p:strVal val="hidden"/>
                                      </p:to>
                                    </p:set>
                                  </p:childTnLst>
                                </p:cTn>
                              </p:par>
                              <p:par>
                                <p:cTn id="44" presetID="2" presetClass="exit" presetSubtype="4" fill="hold" nodeType="withEffect">
                                  <p:stCondLst>
                                    <p:cond delay="0"/>
                                  </p:stCondLst>
                                  <p:childTnLst>
                                    <p:anim calcmode="lin" valueType="num">
                                      <p:cBhvr additive="base">
                                        <p:cTn id="45" dur="500"/>
                                        <p:tgtEl>
                                          <p:spTgt spid="27661"/>
                                        </p:tgtEl>
                                        <p:attrNameLst>
                                          <p:attrName>ppt_x</p:attrName>
                                        </p:attrNameLst>
                                      </p:cBhvr>
                                      <p:tavLst>
                                        <p:tav tm="0">
                                          <p:val>
                                            <p:strVal val="ppt_x"/>
                                          </p:val>
                                        </p:tav>
                                        <p:tav tm="100000">
                                          <p:val>
                                            <p:strVal val="ppt_x"/>
                                          </p:val>
                                        </p:tav>
                                      </p:tavLst>
                                    </p:anim>
                                    <p:anim calcmode="lin" valueType="num">
                                      <p:cBhvr additive="base">
                                        <p:cTn id="46" dur="500"/>
                                        <p:tgtEl>
                                          <p:spTgt spid="27661"/>
                                        </p:tgtEl>
                                        <p:attrNameLst>
                                          <p:attrName>ppt_y</p:attrName>
                                        </p:attrNameLst>
                                      </p:cBhvr>
                                      <p:tavLst>
                                        <p:tav tm="0">
                                          <p:val>
                                            <p:strVal val="ppt_y"/>
                                          </p:val>
                                        </p:tav>
                                        <p:tav tm="100000">
                                          <p:val>
                                            <p:strVal val="1+ppt_h/2"/>
                                          </p:val>
                                        </p:tav>
                                      </p:tavLst>
                                    </p:anim>
                                    <p:set>
                                      <p:cBhvr>
                                        <p:cTn id="47" dur="1" fill="hold">
                                          <p:stCondLst>
                                            <p:cond delay="499"/>
                                          </p:stCondLst>
                                        </p:cTn>
                                        <p:tgtEl>
                                          <p:spTgt spid="2766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1"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Rectangle 3"/>
          <p:cNvSpPr>
            <a:spLocks noGrp="1" noChangeArrowheads="1"/>
          </p:cNvSpPr>
          <p:nvPr>
            <p:ph type="body" idx="1"/>
          </p:nvPr>
        </p:nvSpPr>
        <p:spPr>
          <a:xfrm>
            <a:off x="609600" y="381000"/>
            <a:ext cx="10972800" cy="6172200"/>
          </a:xfrm>
        </p:spPr>
        <p:txBody>
          <a:bodyPr/>
          <a:lstStyle/>
          <a:p>
            <a:pPr>
              <a:buFont typeface="Wingdings" pitchFamily="2" charset="2"/>
              <a:buNone/>
            </a:pPr>
            <a:r>
              <a:rPr lang="en-US" b="1" dirty="0">
                <a:latin typeface="Times New Roman" pitchFamily="18" charset="0"/>
                <a:cs typeface="Times New Roman" pitchFamily="18" charset="0"/>
              </a:rPr>
              <a:t>Câu 4:</a:t>
            </a:r>
            <a:r>
              <a:rPr lang="en-US" dirty="0">
                <a:latin typeface="Times New Roman" pitchFamily="18" charset="0"/>
                <a:cs typeface="Times New Roman" pitchFamily="18" charset="0"/>
              </a:rPr>
              <a:t> Chọn phát biểu đúng? Đường sức trường hấp dẫn của một vật </a:t>
            </a:r>
          </a:p>
          <a:p>
            <a:pPr>
              <a:buFont typeface="Wingdings" pitchFamily="2" charset="2"/>
              <a:buNone/>
            </a:pPr>
            <a:r>
              <a:rPr lang="en-US" b="1" dirty="0">
                <a:latin typeface="Times New Roman" pitchFamily="18" charset="0"/>
                <a:cs typeface="Times New Roman" pitchFamily="18" charset="0"/>
              </a:rPr>
              <a:t>A. </a:t>
            </a:r>
            <a:r>
              <a:rPr lang="en-US" dirty="0">
                <a:latin typeface="Times New Roman" pitchFamily="18" charset="0"/>
                <a:cs typeface="Times New Roman" pitchFamily="18" charset="0"/>
              </a:rPr>
              <a:t>Là những đường thẳng hướng từ vật ra xa vô cực.</a:t>
            </a:r>
          </a:p>
          <a:p>
            <a:pPr>
              <a:buFont typeface="Wingdings" pitchFamily="2" charset="2"/>
              <a:buNone/>
            </a:pPr>
            <a:r>
              <a:rPr lang="en-US" b="1" dirty="0">
                <a:latin typeface="Times New Roman" pitchFamily="18" charset="0"/>
                <a:cs typeface="Times New Roman" pitchFamily="18" charset="0"/>
              </a:rPr>
              <a:t>B. </a:t>
            </a:r>
            <a:r>
              <a:rPr lang="en-US" dirty="0">
                <a:latin typeface="Times New Roman" pitchFamily="18" charset="0"/>
                <a:cs typeface="Times New Roman" pitchFamily="18" charset="0"/>
              </a:rPr>
              <a:t>Là những đường cong kín.</a:t>
            </a:r>
          </a:p>
          <a:p>
            <a:pPr>
              <a:buFont typeface="Wingdings" pitchFamily="2" charset="2"/>
              <a:buNone/>
            </a:pPr>
            <a:r>
              <a:rPr lang="en-US" b="1" dirty="0">
                <a:latin typeface="Times New Roman" pitchFamily="18" charset="0"/>
                <a:cs typeface="Times New Roman" pitchFamily="18" charset="0"/>
              </a:rPr>
              <a:t>C. </a:t>
            </a:r>
            <a:r>
              <a:rPr lang="en-US" dirty="0">
                <a:latin typeface="Times New Roman" pitchFamily="18" charset="0"/>
                <a:cs typeface="Times New Roman" pitchFamily="18" charset="0"/>
              </a:rPr>
              <a:t>Là những đường cong không kín.</a:t>
            </a:r>
          </a:p>
          <a:p>
            <a:pPr>
              <a:buFont typeface="Wingdings" pitchFamily="2" charset="2"/>
              <a:buNone/>
            </a:pPr>
            <a:r>
              <a:rPr lang="en-US" b="1" dirty="0">
                <a:latin typeface="Times New Roman" pitchFamily="18" charset="0"/>
                <a:cs typeface="Times New Roman" pitchFamily="18" charset="0"/>
              </a:rPr>
              <a:t>D. </a:t>
            </a:r>
            <a:r>
              <a:rPr lang="en-US" dirty="0">
                <a:latin typeface="Times New Roman" pitchFamily="18" charset="0"/>
                <a:cs typeface="Times New Roman" pitchFamily="18" charset="0"/>
              </a:rPr>
              <a:t>Là những đường thẳng đi từ vô cùng h</a:t>
            </a:r>
            <a:r>
              <a:rPr lang="vi-VN" dirty="0">
                <a:latin typeface="Times New Roman" pitchFamily="18" charset="0"/>
                <a:cs typeface="Times New Roman" pitchFamily="18" charset="0"/>
              </a:rPr>
              <a:t>ướng vào tâm của vật</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206760126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072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3" presetClass="entr" presetSubtype="10" fill="hold" nodeType="clickEffect">
                                  <p:stCondLst>
                                    <p:cond delay="0"/>
                                  </p:stCondLst>
                                  <p:childTnLst>
                                    <p:set>
                                      <p:cBhvr>
                                        <p:cTn id="10" dur="1" fill="hold">
                                          <p:stCondLst>
                                            <p:cond delay="0"/>
                                          </p:stCondLst>
                                        </p:cTn>
                                        <p:tgtEl>
                                          <p:spTgt spid="30723">
                                            <p:txEl>
                                              <p:pRg st="1" end="1"/>
                                            </p:txEl>
                                          </p:spTgt>
                                        </p:tgtEl>
                                        <p:attrNameLst>
                                          <p:attrName>style.visibility</p:attrName>
                                        </p:attrNameLst>
                                      </p:cBhvr>
                                      <p:to>
                                        <p:strVal val="visible"/>
                                      </p:to>
                                    </p:set>
                                    <p:animEffect transition="in" filter="blinds(horizontal)">
                                      <p:cBhvr>
                                        <p:cTn id="11" dur="500"/>
                                        <p:tgtEl>
                                          <p:spTgt spid="30723">
                                            <p:txEl>
                                              <p:pRg st="1" end="1"/>
                                            </p:txEl>
                                          </p:spTgt>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3" presetClass="entr" presetSubtype="10" fill="hold" nodeType="clickEffect">
                                  <p:stCondLst>
                                    <p:cond delay="0"/>
                                  </p:stCondLst>
                                  <p:childTnLst>
                                    <p:set>
                                      <p:cBhvr>
                                        <p:cTn id="15" dur="1" fill="hold">
                                          <p:stCondLst>
                                            <p:cond delay="0"/>
                                          </p:stCondLst>
                                        </p:cTn>
                                        <p:tgtEl>
                                          <p:spTgt spid="30723">
                                            <p:txEl>
                                              <p:pRg st="2" end="2"/>
                                            </p:txEl>
                                          </p:spTgt>
                                        </p:tgtEl>
                                        <p:attrNameLst>
                                          <p:attrName>style.visibility</p:attrName>
                                        </p:attrNameLst>
                                      </p:cBhvr>
                                      <p:to>
                                        <p:strVal val="visible"/>
                                      </p:to>
                                    </p:set>
                                    <p:animEffect transition="in" filter="blinds(horizontal)">
                                      <p:cBhvr>
                                        <p:cTn id="16" dur="500"/>
                                        <p:tgtEl>
                                          <p:spTgt spid="30723">
                                            <p:txEl>
                                              <p:pRg st="2" end="2"/>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3" presetClass="entr" presetSubtype="10" fill="hold" nodeType="clickEffect">
                                  <p:stCondLst>
                                    <p:cond delay="0"/>
                                  </p:stCondLst>
                                  <p:childTnLst>
                                    <p:set>
                                      <p:cBhvr>
                                        <p:cTn id="20" dur="1" fill="hold">
                                          <p:stCondLst>
                                            <p:cond delay="0"/>
                                          </p:stCondLst>
                                        </p:cTn>
                                        <p:tgtEl>
                                          <p:spTgt spid="30723">
                                            <p:txEl>
                                              <p:pRg st="3" end="3"/>
                                            </p:txEl>
                                          </p:spTgt>
                                        </p:tgtEl>
                                        <p:attrNameLst>
                                          <p:attrName>style.visibility</p:attrName>
                                        </p:attrNameLst>
                                      </p:cBhvr>
                                      <p:to>
                                        <p:strVal val="visible"/>
                                      </p:to>
                                    </p:set>
                                    <p:animEffect transition="in" filter="blinds(horizontal)">
                                      <p:cBhvr>
                                        <p:cTn id="21" dur="500"/>
                                        <p:tgtEl>
                                          <p:spTgt spid="30723">
                                            <p:txEl>
                                              <p:pRg st="3" end="3"/>
                                            </p:txEl>
                                          </p:spTgt>
                                        </p:tgtEl>
                                      </p:cBhvr>
                                    </p:animEffect>
                                  </p:childTnLst>
                                </p:cTn>
                              </p:par>
                            </p:childTnLst>
                          </p:cTn>
                        </p:par>
                        <p:par>
                          <p:cTn id="22" fill="hold" nodeType="withGroup">
                            <p:stCondLst>
                              <p:cond delay="500"/>
                            </p:stCondLst>
                            <p:childTnLst>
                              <p:par>
                                <p:cTn id="23" presetID="3" presetClass="entr" presetSubtype="10" fill="hold" nodeType="afterEffect">
                                  <p:stCondLst>
                                    <p:cond delay="0"/>
                                  </p:stCondLst>
                                  <p:childTnLst>
                                    <p:set>
                                      <p:cBhvr>
                                        <p:cTn id="24" dur="1" fill="hold">
                                          <p:stCondLst>
                                            <p:cond delay="0"/>
                                          </p:stCondLst>
                                        </p:cTn>
                                        <p:tgtEl>
                                          <p:spTgt spid="30723">
                                            <p:txEl>
                                              <p:pRg st="4" end="4"/>
                                            </p:txEl>
                                          </p:spTgt>
                                        </p:tgtEl>
                                        <p:attrNameLst>
                                          <p:attrName>style.visibility</p:attrName>
                                        </p:attrNameLst>
                                      </p:cBhvr>
                                      <p:to>
                                        <p:strVal val="visible"/>
                                      </p:to>
                                    </p:set>
                                    <p:animEffect transition="in" filter="blinds(horizontal)">
                                      <p:cBhvr>
                                        <p:cTn id="25" dur="500"/>
                                        <p:tgtEl>
                                          <p:spTgt spid="30723">
                                            <p:txEl>
                                              <p:pRg st="4" end="4"/>
                                            </p:txEl>
                                          </p:spTgt>
                                        </p:tgtEl>
                                      </p:cBhvr>
                                    </p:animEffect>
                                  </p:childTnLst>
                                </p:cTn>
                              </p:par>
                              <p:par>
                                <p:cTn id="26" presetID="2" presetClass="exit" presetSubtype="4" fill="hold" nodeType="withEffect">
                                  <p:stCondLst>
                                    <p:cond delay="0"/>
                                  </p:stCondLst>
                                  <p:childTnLst>
                                    <p:anim calcmode="lin" valueType="num">
                                      <p:cBhvr additive="base">
                                        <p:cTn id="27" dur="500"/>
                                        <p:tgtEl>
                                          <p:spTgt spid="30723">
                                            <p:txEl>
                                              <p:pRg st="1" end="1"/>
                                            </p:txEl>
                                          </p:spTgt>
                                        </p:tgtEl>
                                        <p:attrNameLst>
                                          <p:attrName>ppt_x</p:attrName>
                                        </p:attrNameLst>
                                      </p:cBhvr>
                                      <p:tavLst>
                                        <p:tav tm="0">
                                          <p:val>
                                            <p:strVal val="ppt_x"/>
                                          </p:val>
                                        </p:tav>
                                        <p:tav tm="100000">
                                          <p:val>
                                            <p:strVal val="ppt_x"/>
                                          </p:val>
                                        </p:tav>
                                      </p:tavLst>
                                    </p:anim>
                                    <p:anim calcmode="lin" valueType="num">
                                      <p:cBhvr additive="base">
                                        <p:cTn id="28" dur="500"/>
                                        <p:tgtEl>
                                          <p:spTgt spid="30723">
                                            <p:txEl>
                                              <p:pRg st="1" end="1"/>
                                            </p:txEl>
                                          </p:spTgt>
                                        </p:tgtEl>
                                        <p:attrNameLst>
                                          <p:attrName>ppt_y</p:attrName>
                                        </p:attrNameLst>
                                      </p:cBhvr>
                                      <p:tavLst>
                                        <p:tav tm="0">
                                          <p:val>
                                            <p:strVal val="ppt_y"/>
                                          </p:val>
                                        </p:tav>
                                        <p:tav tm="100000">
                                          <p:val>
                                            <p:strVal val="1+ppt_h/2"/>
                                          </p:val>
                                        </p:tav>
                                      </p:tavLst>
                                    </p:anim>
                                    <p:set>
                                      <p:cBhvr>
                                        <p:cTn id="29" dur="1" fill="hold">
                                          <p:stCondLst>
                                            <p:cond delay="499"/>
                                          </p:stCondLst>
                                        </p:cTn>
                                        <p:tgtEl>
                                          <p:spTgt spid="30723">
                                            <p:txEl>
                                              <p:pRg st="1" end="1"/>
                                            </p:txEl>
                                          </p:spTgt>
                                        </p:tgtEl>
                                        <p:attrNameLst>
                                          <p:attrName>style.visibility</p:attrName>
                                        </p:attrNameLst>
                                      </p:cBhvr>
                                      <p:to>
                                        <p:strVal val="hidden"/>
                                      </p:to>
                                    </p:set>
                                  </p:childTnLst>
                                </p:cTn>
                              </p:par>
                              <p:par>
                                <p:cTn id="30" presetID="2" presetClass="exit" presetSubtype="4" fill="hold" nodeType="withEffect">
                                  <p:stCondLst>
                                    <p:cond delay="0"/>
                                  </p:stCondLst>
                                  <p:childTnLst>
                                    <p:anim calcmode="lin" valueType="num">
                                      <p:cBhvr additive="base">
                                        <p:cTn id="31" dur="500"/>
                                        <p:tgtEl>
                                          <p:spTgt spid="30723">
                                            <p:txEl>
                                              <p:pRg st="2" end="2"/>
                                            </p:txEl>
                                          </p:spTgt>
                                        </p:tgtEl>
                                        <p:attrNameLst>
                                          <p:attrName>ppt_x</p:attrName>
                                        </p:attrNameLst>
                                      </p:cBhvr>
                                      <p:tavLst>
                                        <p:tav tm="0">
                                          <p:val>
                                            <p:strVal val="ppt_x"/>
                                          </p:val>
                                        </p:tav>
                                        <p:tav tm="100000">
                                          <p:val>
                                            <p:strVal val="ppt_x"/>
                                          </p:val>
                                        </p:tav>
                                      </p:tavLst>
                                    </p:anim>
                                    <p:anim calcmode="lin" valueType="num">
                                      <p:cBhvr additive="base">
                                        <p:cTn id="32" dur="500"/>
                                        <p:tgtEl>
                                          <p:spTgt spid="30723">
                                            <p:txEl>
                                              <p:pRg st="2" end="2"/>
                                            </p:txEl>
                                          </p:spTgt>
                                        </p:tgtEl>
                                        <p:attrNameLst>
                                          <p:attrName>ppt_y</p:attrName>
                                        </p:attrNameLst>
                                      </p:cBhvr>
                                      <p:tavLst>
                                        <p:tav tm="0">
                                          <p:val>
                                            <p:strVal val="ppt_y"/>
                                          </p:val>
                                        </p:tav>
                                        <p:tav tm="100000">
                                          <p:val>
                                            <p:strVal val="1+ppt_h/2"/>
                                          </p:val>
                                        </p:tav>
                                      </p:tavLst>
                                    </p:anim>
                                    <p:set>
                                      <p:cBhvr>
                                        <p:cTn id="33" dur="1" fill="hold">
                                          <p:stCondLst>
                                            <p:cond delay="499"/>
                                          </p:stCondLst>
                                        </p:cTn>
                                        <p:tgtEl>
                                          <p:spTgt spid="30723">
                                            <p:txEl>
                                              <p:pRg st="2" end="2"/>
                                            </p:txEl>
                                          </p:spTgt>
                                        </p:tgtEl>
                                        <p:attrNameLst>
                                          <p:attrName>style.visibility</p:attrName>
                                        </p:attrNameLst>
                                      </p:cBhvr>
                                      <p:to>
                                        <p:strVal val="hidden"/>
                                      </p:to>
                                    </p:set>
                                  </p:childTnLst>
                                </p:cTn>
                              </p:par>
                              <p:par>
                                <p:cTn id="34" presetID="2" presetClass="exit" presetSubtype="4" fill="hold" nodeType="withEffect">
                                  <p:stCondLst>
                                    <p:cond delay="0"/>
                                  </p:stCondLst>
                                  <p:childTnLst>
                                    <p:anim calcmode="lin" valueType="num">
                                      <p:cBhvr additive="base">
                                        <p:cTn id="35" dur="500"/>
                                        <p:tgtEl>
                                          <p:spTgt spid="30723">
                                            <p:txEl>
                                              <p:pRg st="3" end="3"/>
                                            </p:txEl>
                                          </p:spTgt>
                                        </p:tgtEl>
                                        <p:attrNameLst>
                                          <p:attrName>ppt_x</p:attrName>
                                        </p:attrNameLst>
                                      </p:cBhvr>
                                      <p:tavLst>
                                        <p:tav tm="0">
                                          <p:val>
                                            <p:strVal val="ppt_x"/>
                                          </p:val>
                                        </p:tav>
                                        <p:tav tm="100000">
                                          <p:val>
                                            <p:strVal val="ppt_x"/>
                                          </p:val>
                                        </p:tav>
                                      </p:tavLst>
                                    </p:anim>
                                    <p:anim calcmode="lin" valueType="num">
                                      <p:cBhvr additive="base">
                                        <p:cTn id="36" dur="500"/>
                                        <p:tgtEl>
                                          <p:spTgt spid="30723">
                                            <p:txEl>
                                              <p:pRg st="3" end="3"/>
                                            </p:txEl>
                                          </p:spTgt>
                                        </p:tgtEl>
                                        <p:attrNameLst>
                                          <p:attrName>ppt_y</p:attrName>
                                        </p:attrNameLst>
                                      </p:cBhvr>
                                      <p:tavLst>
                                        <p:tav tm="0">
                                          <p:val>
                                            <p:strVal val="ppt_y"/>
                                          </p:val>
                                        </p:tav>
                                        <p:tav tm="100000">
                                          <p:val>
                                            <p:strVal val="1+ppt_h/2"/>
                                          </p:val>
                                        </p:tav>
                                      </p:tavLst>
                                    </p:anim>
                                    <p:set>
                                      <p:cBhvr>
                                        <p:cTn id="37" dur="1" fill="hold">
                                          <p:stCondLst>
                                            <p:cond delay="499"/>
                                          </p:stCondLst>
                                        </p:cTn>
                                        <p:tgtEl>
                                          <p:spTgt spid="30723">
                                            <p:txEl>
                                              <p:pRg st="3" end="3"/>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Rectangle 3"/>
          <p:cNvSpPr>
            <a:spLocks noGrp="1" noChangeArrowheads="1"/>
          </p:cNvSpPr>
          <p:nvPr>
            <p:ph type="body" idx="1"/>
          </p:nvPr>
        </p:nvSpPr>
        <p:spPr>
          <a:xfrm>
            <a:off x="304800" y="304800"/>
            <a:ext cx="11582400" cy="6324600"/>
          </a:xfrm>
        </p:spPr>
        <p:txBody>
          <a:bodyPr/>
          <a:lstStyle/>
          <a:p>
            <a:pPr marL="609600" indent="-609600">
              <a:buFont typeface="Wingdings" pitchFamily="2" charset="2"/>
              <a:buNone/>
            </a:pPr>
            <a:r>
              <a:rPr lang="en-US" b="1" dirty="0">
                <a:latin typeface="Times New Roman" pitchFamily="18" charset="0"/>
                <a:cs typeface="Times New Roman" pitchFamily="18" charset="0"/>
              </a:rPr>
              <a:t>Câu 5:</a:t>
            </a:r>
            <a:r>
              <a:rPr lang="en-US" dirty="0">
                <a:latin typeface="Times New Roman" pitchFamily="18" charset="0"/>
                <a:cs typeface="Times New Roman" pitchFamily="18" charset="0"/>
              </a:rPr>
              <a:t> Hai vật cách nhau một khoảng r</a:t>
            </a:r>
            <a:r>
              <a:rPr lang="en-US" baseline="-25000" dirty="0">
                <a:latin typeface="Times New Roman" pitchFamily="18" charset="0"/>
                <a:cs typeface="Times New Roman" pitchFamily="18" charset="0"/>
              </a:rPr>
              <a:t>1</a:t>
            </a:r>
            <a:r>
              <a:rPr lang="en-US" dirty="0">
                <a:latin typeface="Times New Roman" pitchFamily="18" charset="0"/>
                <a:cs typeface="Times New Roman" pitchFamily="18" charset="0"/>
              </a:rPr>
              <a:t> thì lực hấp dẫn giữa chúng là F</a:t>
            </a:r>
            <a:r>
              <a:rPr lang="en-US" baseline="-25000" dirty="0">
                <a:latin typeface="Times New Roman" pitchFamily="18" charset="0"/>
                <a:cs typeface="Times New Roman" pitchFamily="18" charset="0"/>
              </a:rPr>
              <a:t>1</a:t>
            </a:r>
            <a:r>
              <a:rPr lang="en-US" dirty="0">
                <a:latin typeface="Times New Roman" pitchFamily="18" charset="0"/>
                <a:cs typeface="Times New Roman" pitchFamily="18" charset="0"/>
              </a:rPr>
              <a:t>. Để lực hấp dẫn tăng lên 4 lần thì khoảng cách r</a:t>
            </a:r>
            <a:r>
              <a:rPr lang="en-US" baseline="-25000" dirty="0">
                <a:latin typeface="Times New Roman" pitchFamily="18" charset="0"/>
                <a:cs typeface="Times New Roman" pitchFamily="18" charset="0"/>
              </a:rPr>
              <a:t>2</a:t>
            </a:r>
            <a:r>
              <a:rPr lang="en-US" dirty="0">
                <a:latin typeface="Times New Roman" pitchFamily="18" charset="0"/>
                <a:cs typeface="Times New Roman" pitchFamily="18" charset="0"/>
              </a:rPr>
              <a:t> giữa chúng là bao nhiêu?</a:t>
            </a:r>
          </a:p>
          <a:p>
            <a:pPr marL="1009650" lvl="1" indent="-609600">
              <a:buFont typeface="Wingdings" pitchFamily="2" charset="2"/>
              <a:buNone/>
            </a:pPr>
            <a:r>
              <a:rPr lang="en-US" b="1" dirty="0">
                <a:latin typeface="Times New Roman" pitchFamily="18" charset="0"/>
                <a:cs typeface="Times New Roman" pitchFamily="18" charset="0"/>
              </a:rPr>
              <a:t>A.</a:t>
            </a:r>
            <a:r>
              <a:rPr lang="en-US" dirty="0">
                <a:latin typeface="Times New Roman" pitchFamily="18" charset="0"/>
                <a:cs typeface="Times New Roman" pitchFamily="18" charset="0"/>
              </a:rPr>
              <a:t>  2r</a:t>
            </a:r>
            <a:r>
              <a:rPr lang="en-US" baseline="-25000" dirty="0">
                <a:latin typeface="Times New Roman" pitchFamily="18" charset="0"/>
                <a:cs typeface="Times New Roman" pitchFamily="18" charset="0"/>
              </a:rPr>
              <a:t>1</a:t>
            </a:r>
            <a:r>
              <a:rPr lang="en-US" dirty="0">
                <a:latin typeface="Times New Roman" pitchFamily="18" charset="0"/>
                <a:cs typeface="Times New Roman" pitchFamily="18" charset="0"/>
              </a:rPr>
              <a:t>.		          </a:t>
            </a:r>
          </a:p>
          <a:p>
            <a:pPr marL="1009650" lvl="1" indent="-609600">
              <a:buFont typeface="Wingdings" pitchFamily="2" charset="2"/>
              <a:buNone/>
            </a:pPr>
            <a:r>
              <a:rPr lang="en-US" b="1" dirty="0">
                <a:latin typeface="Times New Roman" pitchFamily="18" charset="0"/>
                <a:cs typeface="Times New Roman" pitchFamily="18" charset="0"/>
              </a:rPr>
              <a:t>B.  </a:t>
            </a:r>
            <a:r>
              <a:rPr lang="en-US" dirty="0">
                <a:latin typeface="Times New Roman" pitchFamily="18" charset="0"/>
                <a:cs typeface="Times New Roman" pitchFamily="18" charset="0"/>
              </a:rPr>
              <a:t>r</a:t>
            </a:r>
            <a:r>
              <a:rPr lang="en-US" baseline="-25000" dirty="0">
                <a:latin typeface="Times New Roman" pitchFamily="18" charset="0"/>
                <a:cs typeface="Times New Roman" pitchFamily="18" charset="0"/>
              </a:rPr>
              <a:t>1</a:t>
            </a:r>
            <a:r>
              <a:rPr lang="en-US" dirty="0">
                <a:latin typeface="Times New Roman" pitchFamily="18" charset="0"/>
                <a:cs typeface="Times New Roman" pitchFamily="18" charset="0"/>
              </a:rPr>
              <a:t>/4			</a:t>
            </a:r>
            <a:endParaRPr lang="en-US" b="1" dirty="0">
              <a:latin typeface="Times New Roman" pitchFamily="18" charset="0"/>
              <a:cs typeface="Times New Roman" pitchFamily="18" charset="0"/>
            </a:endParaRPr>
          </a:p>
          <a:p>
            <a:pPr marL="1009650" lvl="1" indent="-609600">
              <a:buFont typeface="Wingdings" pitchFamily="2" charset="2"/>
              <a:buNone/>
            </a:pPr>
            <a:r>
              <a:rPr lang="en-US" b="1" dirty="0">
                <a:latin typeface="Times New Roman" pitchFamily="18" charset="0"/>
                <a:cs typeface="Times New Roman" pitchFamily="18" charset="0"/>
              </a:rPr>
              <a:t>C.</a:t>
            </a:r>
            <a:r>
              <a:rPr lang="en-US" dirty="0">
                <a:latin typeface="Times New Roman" pitchFamily="18" charset="0"/>
                <a:cs typeface="Times New Roman" pitchFamily="18" charset="0"/>
              </a:rPr>
              <a:t>  4r</a:t>
            </a:r>
            <a:r>
              <a:rPr lang="en-US" baseline="-25000" dirty="0">
                <a:latin typeface="Times New Roman" pitchFamily="18" charset="0"/>
                <a:cs typeface="Times New Roman" pitchFamily="18" charset="0"/>
              </a:rPr>
              <a:t>1</a:t>
            </a:r>
            <a:r>
              <a:rPr lang="en-US" dirty="0">
                <a:latin typeface="Times New Roman" pitchFamily="18" charset="0"/>
                <a:cs typeface="Times New Roman" pitchFamily="18" charset="0"/>
              </a:rPr>
              <a:t>.			   </a:t>
            </a:r>
          </a:p>
          <a:p>
            <a:pPr marL="1009650" lvl="1" indent="-609600">
              <a:buFont typeface="Wingdings" pitchFamily="2" charset="2"/>
              <a:buNone/>
            </a:pPr>
            <a:r>
              <a:rPr lang="en-US" b="1" dirty="0">
                <a:latin typeface="Times New Roman" pitchFamily="18" charset="0"/>
                <a:cs typeface="Times New Roman" pitchFamily="18" charset="0"/>
              </a:rPr>
              <a:t>D.</a:t>
            </a:r>
            <a:r>
              <a:rPr lang="en-US" dirty="0">
                <a:latin typeface="Times New Roman" pitchFamily="18" charset="0"/>
                <a:cs typeface="Times New Roman" pitchFamily="18" charset="0"/>
              </a:rPr>
              <a:t>  r</a:t>
            </a:r>
            <a:r>
              <a:rPr lang="en-US" baseline="-25000" dirty="0">
                <a:latin typeface="Times New Roman" pitchFamily="18" charset="0"/>
                <a:cs typeface="Times New Roman" pitchFamily="18" charset="0"/>
              </a:rPr>
              <a:t>1</a:t>
            </a:r>
            <a:r>
              <a:rPr lang="en-US" dirty="0">
                <a:latin typeface="Times New Roman" pitchFamily="18" charset="0"/>
                <a:cs typeface="Times New Roman" pitchFamily="18" charset="0"/>
              </a:rPr>
              <a:t>/2</a:t>
            </a:r>
          </a:p>
        </p:txBody>
      </p:sp>
    </p:spTree>
    <p:extLst>
      <p:ext uri="{BB962C8B-B14F-4D97-AF65-F5344CB8AC3E}">
        <p14:creationId xmlns:p14="http://schemas.microsoft.com/office/powerpoint/2010/main" val="89725090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174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1747">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31747">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31747">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31747">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xit" presetSubtype="10" fill="hold" nodeType="clickEffect">
                                  <p:stCondLst>
                                    <p:cond delay="0"/>
                                  </p:stCondLst>
                                  <p:childTnLst>
                                    <p:animEffect transition="out" filter="blinds(horizontal)">
                                      <p:cBhvr>
                                        <p:cTn id="26" dur="500"/>
                                        <p:tgtEl>
                                          <p:spTgt spid="31747">
                                            <p:txEl>
                                              <p:pRg st="1" end="1"/>
                                            </p:txEl>
                                          </p:spTgt>
                                        </p:tgtEl>
                                      </p:cBhvr>
                                    </p:animEffect>
                                    <p:set>
                                      <p:cBhvr>
                                        <p:cTn id="27" dur="1" fill="hold">
                                          <p:stCondLst>
                                            <p:cond delay="499"/>
                                          </p:stCondLst>
                                        </p:cTn>
                                        <p:tgtEl>
                                          <p:spTgt spid="31747">
                                            <p:txEl>
                                              <p:pRg st="1" end="1"/>
                                            </p:txEl>
                                          </p:spTgt>
                                        </p:tgtEl>
                                        <p:attrNameLst>
                                          <p:attrName>style.visibility</p:attrName>
                                        </p:attrNameLst>
                                      </p:cBhvr>
                                      <p:to>
                                        <p:strVal val="hidden"/>
                                      </p:to>
                                    </p:set>
                                  </p:childTnLst>
                                </p:cTn>
                              </p:par>
                              <p:par>
                                <p:cTn id="28" presetID="3" presetClass="exit" presetSubtype="10" fill="hold" nodeType="withEffect">
                                  <p:stCondLst>
                                    <p:cond delay="0"/>
                                  </p:stCondLst>
                                  <p:childTnLst>
                                    <p:animEffect transition="out" filter="blinds(horizontal)">
                                      <p:cBhvr>
                                        <p:cTn id="29" dur="500"/>
                                        <p:tgtEl>
                                          <p:spTgt spid="31747">
                                            <p:txEl>
                                              <p:pRg st="2" end="2"/>
                                            </p:txEl>
                                          </p:spTgt>
                                        </p:tgtEl>
                                      </p:cBhvr>
                                    </p:animEffect>
                                    <p:set>
                                      <p:cBhvr>
                                        <p:cTn id="30" dur="1" fill="hold">
                                          <p:stCondLst>
                                            <p:cond delay="499"/>
                                          </p:stCondLst>
                                        </p:cTn>
                                        <p:tgtEl>
                                          <p:spTgt spid="31747">
                                            <p:txEl>
                                              <p:pRg st="2" end="2"/>
                                            </p:txEl>
                                          </p:spTgt>
                                        </p:tgtEl>
                                        <p:attrNameLst>
                                          <p:attrName>style.visibility</p:attrName>
                                        </p:attrNameLst>
                                      </p:cBhvr>
                                      <p:to>
                                        <p:strVal val="hidden"/>
                                      </p:to>
                                    </p:set>
                                  </p:childTnLst>
                                </p:cTn>
                              </p:par>
                              <p:par>
                                <p:cTn id="31" presetID="3" presetClass="exit" presetSubtype="10" fill="hold" nodeType="withEffect">
                                  <p:stCondLst>
                                    <p:cond delay="0"/>
                                  </p:stCondLst>
                                  <p:childTnLst>
                                    <p:animEffect transition="out" filter="blinds(horizontal)">
                                      <p:cBhvr>
                                        <p:cTn id="32" dur="500"/>
                                        <p:tgtEl>
                                          <p:spTgt spid="31747">
                                            <p:txEl>
                                              <p:pRg st="3" end="3"/>
                                            </p:txEl>
                                          </p:spTgt>
                                        </p:tgtEl>
                                      </p:cBhvr>
                                    </p:animEffect>
                                    <p:set>
                                      <p:cBhvr>
                                        <p:cTn id="33" dur="1" fill="hold">
                                          <p:stCondLst>
                                            <p:cond delay="499"/>
                                          </p:stCondLst>
                                        </p:cTn>
                                        <p:tgtEl>
                                          <p:spTgt spid="31747">
                                            <p:txEl>
                                              <p:pRg st="3" end="3"/>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Rectangle 3"/>
          <p:cNvSpPr>
            <a:spLocks noGrp="1" noChangeArrowheads="1"/>
          </p:cNvSpPr>
          <p:nvPr>
            <p:ph type="body" idx="1"/>
          </p:nvPr>
        </p:nvSpPr>
        <p:spPr>
          <a:xfrm>
            <a:off x="304800" y="304800"/>
            <a:ext cx="11582400" cy="6324600"/>
          </a:xfrm>
        </p:spPr>
        <p:txBody>
          <a:bodyPr/>
          <a:lstStyle/>
          <a:p>
            <a:pPr marL="609600" indent="-609600" algn="just">
              <a:buFont typeface="Wingdings" pitchFamily="2" charset="2"/>
              <a:buNone/>
            </a:pPr>
            <a:r>
              <a:rPr lang="en-US" b="1" dirty="0">
                <a:latin typeface="Times New Roman" pitchFamily="18" charset="0"/>
                <a:cs typeface="Times New Roman" pitchFamily="18" charset="0"/>
              </a:rPr>
              <a:t>Câu 6.</a:t>
            </a:r>
            <a:r>
              <a:rPr lang="en-US" dirty="0">
                <a:latin typeface="Times New Roman" pitchFamily="18" charset="0"/>
                <a:cs typeface="Times New Roman" pitchFamily="18" charset="0"/>
              </a:rPr>
              <a:t> Khối l</a:t>
            </a:r>
            <a:r>
              <a:rPr lang="vi-VN" dirty="0">
                <a:latin typeface="Times New Roman" pitchFamily="18" charset="0"/>
                <a:cs typeface="Times New Roman" pitchFamily="18" charset="0"/>
              </a:rPr>
              <a:t>ượng Trái Đất bằng 80 lần khối lượng Mặt Trăng. Lực hấp dẫn mà Trái Đất tác dụng lên Mặt Trăng bằng bao nhiêu lần lực hấp dẫn mà Mặt Trăng tác dụng lên Trái Đất?</a:t>
            </a:r>
            <a:endParaRPr lang="en-US" dirty="0">
              <a:latin typeface="Times New Roman" pitchFamily="18" charset="0"/>
              <a:cs typeface="Times New Roman" pitchFamily="18" charset="0"/>
            </a:endParaRPr>
          </a:p>
          <a:p>
            <a:pPr marL="1009650" lvl="1" indent="-609600">
              <a:buFont typeface="Wingdings" pitchFamily="2" charset="2"/>
              <a:buNone/>
            </a:pPr>
            <a:endParaRPr lang="en-US" sz="3200" b="1" dirty="0">
              <a:latin typeface="Times New Roman" pitchFamily="18" charset="0"/>
              <a:cs typeface="Times New Roman" pitchFamily="18" charset="0"/>
            </a:endParaRPr>
          </a:p>
          <a:p>
            <a:pPr marL="1009650" lvl="1" indent="-609600">
              <a:buFont typeface="Wingdings" pitchFamily="2" charset="2"/>
              <a:buNone/>
            </a:pPr>
            <a:r>
              <a:rPr lang="en-US" sz="3200" b="1" dirty="0">
                <a:latin typeface="Times New Roman" pitchFamily="18" charset="0"/>
                <a:cs typeface="Times New Roman" pitchFamily="18" charset="0"/>
              </a:rPr>
              <a:t>A. </a:t>
            </a:r>
            <a:r>
              <a:rPr lang="en-US" sz="3200" dirty="0">
                <a:latin typeface="Times New Roman" pitchFamily="18" charset="0"/>
                <a:cs typeface="Times New Roman" pitchFamily="18" charset="0"/>
              </a:rPr>
              <a:t>Bằng nhau.	     </a:t>
            </a:r>
          </a:p>
          <a:p>
            <a:pPr marL="1009650" lvl="1" indent="-609600">
              <a:buFont typeface="Wingdings" pitchFamily="2" charset="2"/>
              <a:buNone/>
            </a:pPr>
            <a:r>
              <a:rPr lang="en-US" sz="3200" b="1" dirty="0">
                <a:latin typeface="Times New Roman" pitchFamily="18" charset="0"/>
                <a:cs typeface="Times New Roman" pitchFamily="18" charset="0"/>
              </a:rPr>
              <a:t>B.</a:t>
            </a:r>
            <a:r>
              <a:rPr lang="en-US" sz="3200" dirty="0">
                <a:latin typeface="Times New Roman" pitchFamily="18" charset="0"/>
                <a:cs typeface="Times New Roman" pitchFamily="18" charset="0"/>
              </a:rPr>
              <a:t> Lớn h</a:t>
            </a:r>
            <a:r>
              <a:rPr lang="vi-VN" sz="3200" dirty="0">
                <a:latin typeface="Times New Roman" pitchFamily="18" charset="0"/>
                <a:cs typeface="Times New Roman" pitchFamily="18" charset="0"/>
              </a:rPr>
              <a:t>ơn 6400 lần.</a:t>
            </a:r>
            <a:endParaRPr lang="en-US" sz="3200" dirty="0">
              <a:latin typeface="Times New Roman" pitchFamily="18" charset="0"/>
              <a:cs typeface="Times New Roman" pitchFamily="18" charset="0"/>
            </a:endParaRPr>
          </a:p>
          <a:p>
            <a:pPr marL="1009650" lvl="1" indent="-609600">
              <a:buFont typeface="Wingdings" pitchFamily="2" charset="2"/>
              <a:buNone/>
            </a:pPr>
            <a:r>
              <a:rPr lang="en-US" sz="3200" b="1" dirty="0">
                <a:latin typeface="Times New Roman" pitchFamily="18" charset="0"/>
                <a:cs typeface="Times New Roman" pitchFamily="18" charset="0"/>
              </a:rPr>
              <a:t>C.</a:t>
            </a:r>
            <a:r>
              <a:rPr lang="en-US" sz="3200" dirty="0">
                <a:latin typeface="Times New Roman" pitchFamily="18" charset="0"/>
                <a:cs typeface="Times New Roman" pitchFamily="18" charset="0"/>
              </a:rPr>
              <a:t> Lớn h</a:t>
            </a:r>
            <a:r>
              <a:rPr lang="vi-VN" sz="3200" dirty="0">
                <a:latin typeface="Times New Roman" pitchFamily="18" charset="0"/>
                <a:cs typeface="Times New Roman" pitchFamily="18" charset="0"/>
              </a:rPr>
              <a:t>ơn 80 lần.</a:t>
            </a:r>
            <a:r>
              <a:rPr lang="en-US" sz="3200" dirty="0">
                <a:latin typeface="Times New Roman" pitchFamily="18" charset="0"/>
                <a:cs typeface="Times New Roman" pitchFamily="18" charset="0"/>
              </a:rPr>
              <a:t>    </a:t>
            </a:r>
          </a:p>
          <a:p>
            <a:pPr marL="1009650" lvl="1" indent="-609600">
              <a:buFont typeface="Wingdings" pitchFamily="2" charset="2"/>
              <a:buNone/>
            </a:pPr>
            <a:r>
              <a:rPr lang="vi-VN" sz="3200" b="1" dirty="0">
                <a:latin typeface="Times New Roman" pitchFamily="18" charset="0"/>
                <a:cs typeface="Times New Roman" pitchFamily="18" charset="0"/>
              </a:rPr>
              <a:t>D.</a:t>
            </a:r>
            <a:r>
              <a:rPr lang="vi-VN" sz="3200" dirty="0">
                <a:latin typeface="Times New Roman" pitchFamily="18" charset="0"/>
                <a:cs typeface="Times New Roman" pitchFamily="18" charset="0"/>
              </a:rPr>
              <a:t> nhỏ hơn 80 lần.</a:t>
            </a:r>
            <a:endParaRPr lang="en-US" sz="3200" dirty="0">
              <a:latin typeface="Times New Roman" pitchFamily="18" charset="0"/>
              <a:cs typeface="Times New Roman" pitchFamily="18" charset="0"/>
            </a:endParaRPr>
          </a:p>
        </p:txBody>
      </p:sp>
    </p:spTree>
    <p:extLst>
      <p:ext uri="{BB962C8B-B14F-4D97-AF65-F5344CB8AC3E}">
        <p14:creationId xmlns:p14="http://schemas.microsoft.com/office/powerpoint/2010/main" val="133598991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277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3" presetClass="entr" presetSubtype="10" fill="hold" nodeType="clickEffect">
                                  <p:stCondLst>
                                    <p:cond delay="0"/>
                                  </p:stCondLst>
                                  <p:childTnLst>
                                    <p:set>
                                      <p:cBhvr>
                                        <p:cTn id="10" dur="1" fill="hold">
                                          <p:stCondLst>
                                            <p:cond delay="0"/>
                                          </p:stCondLst>
                                        </p:cTn>
                                        <p:tgtEl>
                                          <p:spTgt spid="32771">
                                            <p:txEl>
                                              <p:pRg st="2" end="2"/>
                                            </p:txEl>
                                          </p:spTgt>
                                        </p:tgtEl>
                                        <p:attrNameLst>
                                          <p:attrName>style.visibility</p:attrName>
                                        </p:attrNameLst>
                                      </p:cBhvr>
                                      <p:to>
                                        <p:strVal val="visible"/>
                                      </p:to>
                                    </p:set>
                                    <p:animEffect transition="in" filter="blinds(horizontal)">
                                      <p:cBhvr>
                                        <p:cTn id="11" dur="500"/>
                                        <p:tgtEl>
                                          <p:spTgt spid="32771">
                                            <p:txEl>
                                              <p:pRg st="2" end="2"/>
                                            </p:txEl>
                                          </p:spTgt>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1" presetClass="entr" presetSubtype="0" fill="hold" nodeType="clickEffect">
                                  <p:stCondLst>
                                    <p:cond delay="0"/>
                                  </p:stCondLst>
                                  <p:childTnLst>
                                    <p:set>
                                      <p:cBhvr>
                                        <p:cTn id="15" dur="1" fill="hold">
                                          <p:stCondLst>
                                            <p:cond delay="0"/>
                                          </p:stCondLst>
                                        </p:cTn>
                                        <p:tgtEl>
                                          <p:spTgt spid="32771">
                                            <p:txEl>
                                              <p:pRg st="3" end="3"/>
                                            </p:txEl>
                                          </p:spTgt>
                                        </p:tgtEl>
                                        <p:attrNameLst>
                                          <p:attrName>style.visibility</p:attrName>
                                        </p:attrNameLst>
                                      </p:cBhvr>
                                      <p:to>
                                        <p:strVal val="visible"/>
                                      </p:to>
                                    </p:set>
                                  </p:childTnLst>
                                </p:cTn>
                              </p:par>
                            </p:childTnLst>
                          </p:cTn>
                        </p:par>
                      </p:childTnLst>
                    </p:cTn>
                  </p:par>
                  <p:par>
                    <p:cTn id="16" fill="hold" nodeType="clickPar">
                      <p:stCondLst>
                        <p:cond delay="indefinite"/>
                      </p:stCondLst>
                      <p:childTnLst>
                        <p:par>
                          <p:cTn id="17" fill="hold" nodeType="withGroup">
                            <p:stCondLst>
                              <p:cond delay="0"/>
                            </p:stCondLst>
                            <p:childTnLst>
                              <p:par>
                                <p:cTn id="18" presetID="3" presetClass="entr" presetSubtype="10" fill="hold" nodeType="clickEffect">
                                  <p:stCondLst>
                                    <p:cond delay="0"/>
                                  </p:stCondLst>
                                  <p:childTnLst>
                                    <p:set>
                                      <p:cBhvr>
                                        <p:cTn id="19" dur="1" fill="hold">
                                          <p:stCondLst>
                                            <p:cond delay="0"/>
                                          </p:stCondLst>
                                        </p:cTn>
                                        <p:tgtEl>
                                          <p:spTgt spid="32771">
                                            <p:txEl>
                                              <p:pRg st="4" end="4"/>
                                            </p:txEl>
                                          </p:spTgt>
                                        </p:tgtEl>
                                        <p:attrNameLst>
                                          <p:attrName>style.visibility</p:attrName>
                                        </p:attrNameLst>
                                      </p:cBhvr>
                                      <p:to>
                                        <p:strVal val="visible"/>
                                      </p:to>
                                    </p:set>
                                    <p:animEffect transition="in" filter="blinds(horizontal)">
                                      <p:cBhvr>
                                        <p:cTn id="20" dur="500"/>
                                        <p:tgtEl>
                                          <p:spTgt spid="32771">
                                            <p:txEl>
                                              <p:pRg st="4" end="4"/>
                                            </p:txEl>
                                          </p:spTgt>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nodeType="clickEffect">
                                  <p:stCondLst>
                                    <p:cond delay="0"/>
                                  </p:stCondLst>
                                  <p:childTnLst>
                                    <p:set>
                                      <p:cBhvr>
                                        <p:cTn id="24" dur="1" fill="hold">
                                          <p:stCondLst>
                                            <p:cond delay="0"/>
                                          </p:stCondLst>
                                        </p:cTn>
                                        <p:tgtEl>
                                          <p:spTgt spid="32771">
                                            <p:txEl>
                                              <p:pRg st="5" end="5"/>
                                            </p:txEl>
                                          </p:spTgt>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3" presetClass="exit" presetSubtype="10" fill="hold" nodeType="clickEffect">
                                  <p:stCondLst>
                                    <p:cond delay="0"/>
                                  </p:stCondLst>
                                  <p:childTnLst>
                                    <p:animEffect transition="out" filter="blinds(horizontal)">
                                      <p:cBhvr>
                                        <p:cTn id="28" dur="500"/>
                                        <p:tgtEl>
                                          <p:spTgt spid="32771">
                                            <p:txEl>
                                              <p:pRg st="3" end="3"/>
                                            </p:txEl>
                                          </p:spTgt>
                                        </p:tgtEl>
                                      </p:cBhvr>
                                    </p:animEffect>
                                    <p:set>
                                      <p:cBhvr>
                                        <p:cTn id="29" dur="1" fill="hold">
                                          <p:stCondLst>
                                            <p:cond delay="499"/>
                                          </p:stCondLst>
                                        </p:cTn>
                                        <p:tgtEl>
                                          <p:spTgt spid="32771">
                                            <p:txEl>
                                              <p:pRg st="3" end="3"/>
                                            </p:txEl>
                                          </p:spTgt>
                                        </p:tgtEl>
                                        <p:attrNameLst>
                                          <p:attrName>style.visibility</p:attrName>
                                        </p:attrNameLst>
                                      </p:cBhvr>
                                      <p:to>
                                        <p:strVal val="hidden"/>
                                      </p:to>
                                    </p:set>
                                  </p:childTnLst>
                                </p:cTn>
                              </p:par>
                              <p:par>
                                <p:cTn id="30" presetID="3" presetClass="exit" presetSubtype="10" fill="hold" nodeType="withEffect">
                                  <p:stCondLst>
                                    <p:cond delay="0"/>
                                  </p:stCondLst>
                                  <p:childTnLst>
                                    <p:animEffect transition="out" filter="blinds(horizontal)">
                                      <p:cBhvr>
                                        <p:cTn id="31" dur="500"/>
                                        <p:tgtEl>
                                          <p:spTgt spid="32771">
                                            <p:txEl>
                                              <p:pRg st="4" end="4"/>
                                            </p:txEl>
                                          </p:spTgt>
                                        </p:tgtEl>
                                      </p:cBhvr>
                                    </p:animEffect>
                                    <p:set>
                                      <p:cBhvr>
                                        <p:cTn id="32" dur="1" fill="hold">
                                          <p:stCondLst>
                                            <p:cond delay="499"/>
                                          </p:stCondLst>
                                        </p:cTn>
                                        <p:tgtEl>
                                          <p:spTgt spid="32771">
                                            <p:txEl>
                                              <p:pRg st="4" end="4"/>
                                            </p:txEl>
                                          </p:spTgt>
                                        </p:tgtEl>
                                        <p:attrNameLst>
                                          <p:attrName>style.visibility</p:attrName>
                                        </p:attrNameLst>
                                      </p:cBhvr>
                                      <p:to>
                                        <p:strVal val="hidden"/>
                                      </p:to>
                                    </p:set>
                                  </p:childTnLst>
                                </p:cTn>
                              </p:par>
                              <p:par>
                                <p:cTn id="33" presetID="3" presetClass="exit" presetSubtype="10" fill="hold" nodeType="withEffect">
                                  <p:stCondLst>
                                    <p:cond delay="0"/>
                                  </p:stCondLst>
                                  <p:childTnLst>
                                    <p:animEffect transition="out" filter="blinds(horizontal)">
                                      <p:cBhvr>
                                        <p:cTn id="34" dur="500"/>
                                        <p:tgtEl>
                                          <p:spTgt spid="32771">
                                            <p:txEl>
                                              <p:pRg st="5" end="5"/>
                                            </p:txEl>
                                          </p:spTgt>
                                        </p:tgtEl>
                                      </p:cBhvr>
                                    </p:animEffect>
                                    <p:set>
                                      <p:cBhvr>
                                        <p:cTn id="35" dur="1" fill="hold">
                                          <p:stCondLst>
                                            <p:cond delay="499"/>
                                          </p:stCondLst>
                                        </p:cTn>
                                        <p:tgtEl>
                                          <p:spTgt spid="32771">
                                            <p:txEl>
                                              <p:pRg st="5" end="5"/>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Rectangle 3"/>
          <p:cNvSpPr>
            <a:spLocks noGrp="1" noChangeArrowheads="1"/>
          </p:cNvSpPr>
          <p:nvPr>
            <p:ph type="body" idx="1"/>
          </p:nvPr>
        </p:nvSpPr>
        <p:spPr>
          <a:xfrm>
            <a:off x="609600" y="304801"/>
            <a:ext cx="10972800" cy="5826125"/>
          </a:xfrm>
        </p:spPr>
        <p:txBody>
          <a:bodyPr/>
          <a:lstStyle/>
          <a:p>
            <a:pPr marL="609600" indent="-609600" algn="just">
              <a:buFont typeface="Wingdings" pitchFamily="2" charset="2"/>
              <a:buNone/>
            </a:pPr>
            <a:r>
              <a:rPr lang="en-US" b="1" dirty="0">
                <a:latin typeface="Times New Roman" pitchFamily="18" charset="0"/>
                <a:cs typeface="Times New Roman" pitchFamily="18" charset="0"/>
              </a:rPr>
              <a:t>Câu 7.</a:t>
            </a:r>
            <a:r>
              <a:rPr lang="en-US" dirty="0">
                <a:latin typeface="Times New Roman" pitchFamily="18" charset="0"/>
                <a:cs typeface="Times New Roman" pitchFamily="18" charset="0"/>
              </a:rPr>
              <a:t> Khi khối l</a:t>
            </a:r>
            <a:r>
              <a:rPr lang="vi-VN" dirty="0">
                <a:latin typeface="Times New Roman" pitchFamily="18" charset="0"/>
                <a:cs typeface="Times New Roman" pitchFamily="18" charset="0"/>
              </a:rPr>
              <a:t>ượng hai vật đều tăng gấp đôi, c</a:t>
            </a:r>
            <a:r>
              <a:rPr lang="en-US" dirty="0">
                <a:latin typeface="Times New Roman" pitchFamily="18" charset="0"/>
                <a:cs typeface="Times New Roman" pitchFamily="18" charset="0"/>
              </a:rPr>
              <a:t>òn khoảng cách giữa chúng tăng gấp ba thì độ lớn lực hấp dẫn sẽ</a:t>
            </a:r>
          </a:p>
          <a:p>
            <a:pPr marL="1009650" lvl="1" indent="-609600">
              <a:buFont typeface="Wingdings" pitchFamily="2" charset="2"/>
              <a:buNone/>
            </a:pPr>
            <a:endParaRPr lang="en-US" sz="3200" b="1" dirty="0">
              <a:latin typeface="Times New Roman" pitchFamily="18" charset="0"/>
              <a:cs typeface="Times New Roman" pitchFamily="18" charset="0"/>
            </a:endParaRPr>
          </a:p>
          <a:p>
            <a:pPr marL="1009650" lvl="1" indent="-609600">
              <a:buFont typeface="Wingdings" pitchFamily="2" charset="2"/>
              <a:buNone/>
            </a:pPr>
            <a:r>
              <a:rPr lang="en-US" sz="3200" b="1" dirty="0">
                <a:latin typeface="Times New Roman" pitchFamily="18" charset="0"/>
                <a:cs typeface="Times New Roman" pitchFamily="18" charset="0"/>
              </a:rPr>
              <a:t>A.</a:t>
            </a:r>
            <a:r>
              <a:rPr lang="en-US" sz="3200" dirty="0">
                <a:latin typeface="Times New Roman" pitchFamily="18" charset="0"/>
                <a:cs typeface="Times New Roman" pitchFamily="18" charset="0"/>
              </a:rPr>
              <a:t> không đổi.      </a:t>
            </a:r>
          </a:p>
          <a:p>
            <a:pPr marL="1009650" lvl="1" indent="-609600">
              <a:buFont typeface="Wingdings" pitchFamily="2" charset="2"/>
              <a:buNone/>
            </a:pPr>
            <a:r>
              <a:rPr lang="en-US" sz="3200" b="1" dirty="0">
                <a:latin typeface="Times New Roman" pitchFamily="18" charset="0"/>
                <a:cs typeface="Times New Roman" pitchFamily="18" charset="0"/>
              </a:rPr>
              <a:t>B.</a:t>
            </a:r>
            <a:r>
              <a:rPr lang="en-US" sz="3200" dirty="0">
                <a:latin typeface="Times New Roman" pitchFamily="18" charset="0"/>
                <a:cs typeface="Times New Roman" pitchFamily="18" charset="0"/>
              </a:rPr>
              <a:t> giảm còn một nửa.</a:t>
            </a:r>
          </a:p>
          <a:p>
            <a:pPr marL="1009650" lvl="1" indent="-609600">
              <a:buFont typeface="Wingdings" pitchFamily="2" charset="2"/>
              <a:buNone/>
            </a:pPr>
            <a:r>
              <a:rPr lang="en-US" sz="3200" b="1" dirty="0">
                <a:latin typeface="Times New Roman" pitchFamily="18" charset="0"/>
                <a:cs typeface="Times New Roman" pitchFamily="18" charset="0"/>
              </a:rPr>
              <a:t>C.</a:t>
            </a:r>
            <a:r>
              <a:rPr lang="en-US" sz="3200" dirty="0">
                <a:latin typeface="Times New Roman" pitchFamily="18" charset="0"/>
                <a:cs typeface="Times New Roman" pitchFamily="18" charset="0"/>
              </a:rPr>
              <a:t> tăng 2,25 lần.	 </a:t>
            </a:r>
          </a:p>
          <a:p>
            <a:pPr marL="1009650" lvl="1" indent="-609600">
              <a:buFont typeface="Wingdings" pitchFamily="2" charset="2"/>
              <a:buNone/>
            </a:pPr>
            <a:r>
              <a:rPr lang="en-US" sz="3200" b="1" dirty="0">
                <a:latin typeface="Times New Roman" pitchFamily="18" charset="0"/>
                <a:cs typeface="Times New Roman" pitchFamily="18" charset="0"/>
              </a:rPr>
              <a:t>D.</a:t>
            </a:r>
            <a:r>
              <a:rPr lang="en-US" sz="3200" dirty="0">
                <a:latin typeface="Times New Roman" pitchFamily="18" charset="0"/>
                <a:cs typeface="Times New Roman" pitchFamily="18" charset="0"/>
              </a:rPr>
              <a:t> giảm 2,25 lần.</a:t>
            </a:r>
          </a:p>
        </p:txBody>
      </p:sp>
    </p:spTree>
    <p:extLst>
      <p:ext uri="{BB962C8B-B14F-4D97-AF65-F5344CB8AC3E}">
        <p14:creationId xmlns:p14="http://schemas.microsoft.com/office/powerpoint/2010/main" val="379501218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379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3" presetClass="entr" presetSubtype="10" fill="hold" nodeType="clickEffect">
                                  <p:stCondLst>
                                    <p:cond delay="0"/>
                                  </p:stCondLst>
                                  <p:childTnLst>
                                    <p:set>
                                      <p:cBhvr>
                                        <p:cTn id="10" dur="1" fill="hold">
                                          <p:stCondLst>
                                            <p:cond delay="0"/>
                                          </p:stCondLst>
                                        </p:cTn>
                                        <p:tgtEl>
                                          <p:spTgt spid="33795">
                                            <p:txEl>
                                              <p:pRg st="2" end="2"/>
                                            </p:txEl>
                                          </p:spTgt>
                                        </p:tgtEl>
                                        <p:attrNameLst>
                                          <p:attrName>style.visibility</p:attrName>
                                        </p:attrNameLst>
                                      </p:cBhvr>
                                      <p:to>
                                        <p:strVal val="visible"/>
                                      </p:to>
                                    </p:set>
                                    <p:animEffect transition="in" filter="blinds(horizontal)">
                                      <p:cBhvr>
                                        <p:cTn id="11" dur="500"/>
                                        <p:tgtEl>
                                          <p:spTgt spid="33795">
                                            <p:txEl>
                                              <p:pRg st="2" end="2"/>
                                            </p:txEl>
                                          </p:spTgt>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3" presetClass="entr" presetSubtype="10" fill="hold" nodeType="clickEffect">
                                  <p:stCondLst>
                                    <p:cond delay="0"/>
                                  </p:stCondLst>
                                  <p:childTnLst>
                                    <p:set>
                                      <p:cBhvr>
                                        <p:cTn id="15" dur="1" fill="hold">
                                          <p:stCondLst>
                                            <p:cond delay="0"/>
                                          </p:stCondLst>
                                        </p:cTn>
                                        <p:tgtEl>
                                          <p:spTgt spid="33795">
                                            <p:txEl>
                                              <p:pRg st="3" end="3"/>
                                            </p:txEl>
                                          </p:spTgt>
                                        </p:tgtEl>
                                        <p:attrNameLst>
                                          <p:attrName>style.visibility</p:attrName>
                                        </p:attrNameLst>
                                      </p:cBhvr>
                                      <p:to>
                                        <p:strVal val="visible"/>
                                      </p:to>
                                    </p:set>
                                    <p:animEffect transition="in" filter="blinds(horizontal)">
                                      <p:cBhvr>
                                        <p:cTn id="16" dur="500"/>
                                        <p:tgtEl>
                                          <p:spTgt spid="33795">
                                            <p:txEl>
                                              <p:pRg st="3" end="3"/>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3" presetClass="entr" presetSubtype="10" fill="hold" nodeType="clickEffect">
                                  <p:stCondLst>
                                    <p:cond delay="0"/>
                                  </p:stCondLst>
                                  <p:childTnLst>
                                    <p:set>
                                      <p:cBhvr>
                                        <p:cTn id="20" dur="1" fill="hold">
                                          <p:stCondLst>
                                            <p:cond delay="0"/>
                                          </p:stCondLst>
                                        </p:cTn>
                                        <p:tgtEl>
                                          <p:spTgt spid="33795">
                                            <p:txEl>
                                              <p:pRg st="4" end="4"/>
                                            </p:txEl>
                                          </p:spTgt>
                                        </p:tgtEl>
                                        <p:attrNameLst>
                                          <p:attrName>style.visibility</p:attrName>
                                        </p:attrNameLst>
                                      </p:cBhvr>
                                      <p:to>
                                        <p:strVal val="visible"/>
                                      </p:to>
                                    </p:set>
                                    <p:animEffect transition="in" filter="blinds(horizontal)">
                                      <p:cBhvr>
                                        <p:cTn id="21" dur="500"/>
                                        <p:tgtEl>
                                          <p:spTgt spid="33795">
                                            <p:txEl>
                                              <p:pRg st="4" end="4"/>
                                            </p:txEl>
                                          </p:spTgt>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1" presetClass="entr" presetSubtype="0" fill="hold" nodeType="clickEffect">
                                  <p:stCondLst>
                                    <p:cond delay="0"/>
                                  </p:stCondLst>
                                  <p:childTnLst>
                                    <p:set>
                                      <p:cBhvr>
                                        <p:cTn id="25" dur="1" fill="hold">
                                          <p:stCondLst>
                                            <p:cond delay="0"/>
                                          </p:stCondLst>
                                        </p:cTn>
                                        <p:tgtEl>
                                          <p:spTgt spid="33795">
                                            <p:txEl>
                                              <p:pRg st="5" end="5"/>
                                            </p:txEl>
                                          </p:spTgt>
                                        </p:tgtEl>
                                        <p:attrNameLst>
                                          <p:attrName>style.visibility</p:attrName>
                                        </p:attrNameLst>
                                      </p:cBhvr>
                                      <p:to>
                                        <p:strVal val="visible"/>
                                      </p:to>
                                    </p:set>
                                  </p:childTnLst>
                                </p:cTn>
                              </p:par>
                            </p:childTnLst>
                          </p:cTn>
                        </p:par>
                      </p:childTnLst>
                    </p:cTn>
                  </p:par>
                  <p:par>
                    <p:cTn id="26" fill="hold" nodeType="clickPar">
                      <p:stCondLst>
                        <p:cond delay="indefinite"/>
                      </p:stCondLst>
                      <p:childTnLst>
                        <p:par>
                          <p:cTn id="27" fill="hold" nodeType="withGroup">
                            <p:stCondLst>
                              <p:cond delay="0"/>
                            </p:stCondLst>
                            <p:childTnLst>
                              <p:par>
                                <p:cTn id="28" presetID="2" presetClass="exit" presetSubtype="4" fill="hold" nodeType="clickEffect">
                                  <p:stCondLst>
                                    <p:cond delay="0"/>
                                  </p:stCondLst>
                                  <p:childTnLst>
                                    <p:anim calcmode="lin" valueType="num">
                                      <p:cBhvr additive="base">
                                        <p:cTn id="29" dur="500"/>
                                        <p:tgtEl>
                                          <p:spTgt spid="33795">
                                            <p:txEl>
                                              <p:pRg st="2" end="2"/>
                                            </p:txEl>
                                          </p:spTgt>
                                        </p:tgtEl>
                                        <p:attrNameLst>
                                          <p:attrName>ppt_x</p:attrName>
                                        </p:attrNameLst>
                                      </p:cBhvr>
                                      <p:tavLst>
                                        <p:tav tm="0">
                                          <p:val>
                                            <p:strVal val="ppt_x"/>
                                          </p:val>
                                        </p:tav>
                                        <p:tav tm="100000">
                                          <p:val>
                                            <p:strVal val="ppt_x"/>
                                          </p:val>
                                        </p:tav>
                                      </p:tavLst>
                                    </p:anim>
                                    <p:anim calcmode="lin" valueType="num">
                                      <p:cBhvr additive="base">
                                        <p:cTn id="30" dur="500"/>
                                        <p:tgtEl>
                                          <p:spTgt spid="33795">
                                            <p:txEl>
                                              <p:pRg st="2" end="2"/>
                                            </p:txEl>
                                          </p:spTgt>
                                        </p:tgtEl>
                                        <p:attrNameLst>
                                          <p:attrName>ppt_y</p:attrName>
                                        </p:attrNameLst>
                                      </p:cBhvr>
                                      <p:tavLst>
                                        <p:tav tm="0">
                                          <p:val>
                                            <p:strVal val="ppt_y"/>
                                          </p:val>
                                        </p:tav>
                                        <p:tav tm="100000">
                                          <p:val>
                                            <p:strVal val="1+ppt_h/2"/>
                                          </p:val>
                                        </p:tav>
                                      </p:tavLst>
                                    </p:anim>
                                    <p:set>
                                      <p:cBhvr>
                                        <p:cTn id="31" dur="1" fill="hold">
                                          <p:stCondLst>
                                            <p:cond delay="499"/>
                                          </p:stCondLst>
                                        </p:cTn>
                                        <p:tgtEl>
                                          <p:spTgt spid="33795">
                                            <p:txEl>
                                              <p:pRg st="2" end="2"/>
                                            </p:txEl>
                                          </p:spTgt>
                                        </p:tgtEl>
                                        <p:attrNameLst>
                                          <p:attrName>style.visibility</p:attrName>
                                        </p:attrNameLst>
                                      </p:cBhvr>
                                      <p:to>
                                        <p:strVal val="hidden"/>
                                      </p:to>
                                    </p:set>
                                  </p:childTnLst>
                                </p:cTn>
                              </p:par>
                              <p:par>
                                <p:cTn id="32" presetID="2" presetClass="exit" presetSubtype="4" fill="hold" nodeType="withEffect">
                                  <p:stCondLst>
                                    <p:cond delay="0"/>
                                  </p:stCondLst>
                                  <p:childTnLst>
                                    <p:anim calcmode="lin" valueType="num">
                                      <p:cBhvr additive="base">
                                        <p:cTn id="33" dur="500"/>
                                        <p:tgtEl>
                                          <p:spTgt spid="33795">
                                            <p:txEl>
                                              <p:pRg st="3" end="3"/>
                                            </p:txEl>
                                          </p:spTgt>
                                        </p:tgtEl>
                                        <p:attrNameLst>
                                          <p:attrName>ppt_x</p:attrName>
                                        </p:attrNameLst>
                                      </p:cBhvr>
                                      <p:tavLst>
                                        <p:tav tm="0">
                                          <p:val>
                                            <p:strVal val="ppt_x"/>
                                          </p:val>
                                        </p:tav>
                                        <p:tav tm="100000">
                                          <p:val>
                                            <p:strVal val="ppt_x"/>
                                          </p:val>
                                        </p:tav>
                                      </p:tavLst>
                                    </p:anim>
                                    <p:anim calcmode="lin" valueType="num">
                                      <p:cBhvr additive="base">
                                        <p:cTn id="34" dur="500"/>
                                        <p:tgtEl>
                                          <p:spTgt spid="33795">
                                            <p:txEl>
                                              <p:pRg st="3" end="3"/>
                                            </p:txEl>
                                          </p:spTgt>
                                        </p:tgtEl>
                                        <p:attrNameLst>
                                          <p:attrName>ppt_y</p:attrName>
                                        </p:attrNameLst>
                                      </p:cBhvr>
                                      <p:tavLst>
                                        <p:tav tm="0">
                                          <p:val>
                                            <p:strVal val="ppt_y"/>
                                          </p:val>
                                        </p:tav>
                                        <p:tav tm="100000">
                                          <p:val>
                                            <p:strVal val="1+ppt_h/2"/>
                                          </p:val>
                                        </p:tav>
                                      </p:tavLst>
                                    </p:anim>
                                    <p:set>
                                      <p:cBhvr>
                                        <p:cTn id="35" dur="1" fill="hold">
                                          <p:stCondLst>
                                            <p:cond delay="499"/>
                                          </p:stCondLst>
                                        </p:cTn>
                                        <p:tgtEl>
                                          <p:spTgt spid="33795">
                                            <p:txEl>
                                              <p:pRg st="3" end="3"/>
                                            </p:txEl>
                                          </p:spTgt>
                                        </p:tgtEl>
                                        <p:attrNameLst>
                                          <p:attrName>style.visibility</p:attrName>
                                        </p:attrNameLst>
                                      </p:cBhvr>
                                      <p:to>
                                        <p:strVal val="hidden"/>
                                      </p:to>
                                    </p:set>
                                  </p:childTnLst>
                                </p:cTn>
                              </p:par>
                              <p:par>
                                <p:cTn id="36" presetID="2" presetClass="exit" presetSubtype="4" fill="hold" nodeType="withEffect">
                                  <p:stCondLst>
                                    <p:cond delay="0"/>
                                  </p:stCondLst>
                                  <p:childTnLst>
                                    <p:anim calcmode="lin" valueType="num">
                                      <p:cBhvr additive="base">
                                        <p:cTn id="37" dur="500"/>
                                        <p:tgtEl>
                                          <p:spTgt spid="33795">
                                            <p:txEl>
                                              <p:pRg st="4" end="4"/>
                                            </p:txEl>
                                          </p:spTgt>
                                        </p:tgtEl>
                                        <p:attrNameLst>
                                          <p:attrName>ppt_x</p:attrName>
                                        </p:attrNameLst>
                                      </p:cBhvr>
                                      <p:tavLst>
                                        <p:tav tm="0">
                                          <p:val>
                                            <p:strVal val="ppt_x"/>
                                          </p:val>
                                        </p:tav>
                                        <p:tav tm="100000">
                                          <p:val>
                                            <p:strVal val="ppt_x"/>
                                          </p:val>
                                        </p:tav>
                                      </p:tavLst>
                                    </p:anim>
                                    <p:anim calcmode="lin" valueType="num">
                                      <p:cBhvr additive="base">
                                        <p:cTn id="38" dur="500"/>
                                        <p:tgtEl>
                                          <p:spTgt spid="33795">
                                            <p:txEl>
                                              <p:pRg st="4" end="4"/>
                                            </p:txEl>
                                          </p:spTgt>
                                        </p:tgtEl>
                                        <p:attrNameLst>
                                          <p:attrName>ppt_y</p:attrName>
                                        </p:attrNameLst>
                                      </p:cBhvr>
                                      <p:tavLst>
                                        <p:tav tm="0">
                                          <p:val>
                                            <p:strVal val="ppt_y"/>
                                          </p:val>
                                        </p:tav>
                                        <p:tav tm="100000">
                                          <p:val>
                                            <p:strVal val="1+ppt_h/2"/>
                                          </p:val>
                                        </p:tav>
                                      </p:tavLst>
                                    </p:anim>
                                    <p:set>
                                      <p:cBhvr>
                                        <p:cTn id="39" dur="1" fill="hold">
                                          <p:stCondLst>
                                            <p:cond delay="499"/>
                                          </p:stCondLst>
                                        </p:cTn>
                                        <p:tgtEl>
                                          <p:spTgt spid="33795">
                                            <p:txEl>
                                              <p:pRg st="4" end="4"/>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Rectangle 3"/>
          <p:cNvSpPr>
            <a:spLocks noGrp="1" noChangeArrowheads="1"/>
          </p:cNvSpPr>
          <p:nvPr>
            <p:ph type="body" idx="1"/>
          </p:nvPr>
        </p:nvSpPr>
        <p:spPr>
          <a:xfrm>
            <a:off x="609600" y="228601"/>
            <a:ext cx="10972800" cy="5902325"/>
          </a:xfrm>
        </p:spPr>
        <p:txBody>
          <a:bodyPr/>
          <a:lstStyle/>
          <a:p>
            <a:pPr marL="609600" indent="-609600" algn="just">
              <a:buFont typeface="Wingdings" pitchFamily="2" charset="2"/>
              <a:buNone/>
            </a:pPr>
            <a:r>
              <a:rPr lang="en-US" b="1" dirty="0">
                <a:latin typeface="Times New Roman" pitchFamily="18" charset="0"/>
                <a:cs typeface="Times New Roman" pitchFamily="18" charset="0"/>
              </a:rPr>
              <a:t>Câu 8.</a:t>
            </a:r>
            <a:r>
              <a:rPr lang="en-US" dirty="0">
                <a:latin typeface="Times New Roman" pitchFamily="18" charset="0"/>
                <a:cs typeface="Times New Roman" pitchFamily="18" charset="0"/>
              </a:rPr>
              <a:t> Hai vật có khối l</a:t>
            </a:r>
            <a:r>
              <a:rPr lang="vi-VN" dirty="0">
                <a:latin typeface="Times New Roman" pitchFamily="18" charset="0"/>
                <a:cs typeface="Times New Roman" pitchFamily="18" charset="0"/>
              </a:rPr>
              <a:t>ượng bằng nhau đặt cách nhau 10cm th</a:t>
            </a:r>
            <a:r>
              <a:rPr lang="en-US" dirty="0">
                <a:latin typeface="Times New Roman" pitchFamily="18" charset="0"/>
                <a:cs typeface="Times New Roman" pitchFamily="18" charset="0"/>
              </a:rPr>
              <a:t>ì lực hút giữa chúng là 1,0672.10</a:t>
            </a:r>
            <a:r>
              <a:rPr lang="en-US" baseline="30000" dirty="0">
                <a:latin typeface="Times New Roman" pitchFamily="18" charset="0"/>
                <a:cs typeface="Times New Roman" pitchFamily="18" charset="0"/>
              </a:rPr>
              <a:t>-7</a:t>
            </a:r>
            <a:r>
              <a:rPr lang="en-US" dirty="0">
                <a:latin typeface="Times New Roman" pitchFamily="18" charset="0"/>
                <a:cs typeface="Times New Roman" pitchFamily="18" charset="0"/>
              </a:rPr>
              <a:t> N. Khối l</a:t>
            </a:r>
            <a:r>
              <a:rPr lang="vi-VN" dirty="0">
                <a:latin typeface="Times New Roman" pitchFamily="18" charset="0"/>
                <a:cs typeface="Times New Roman" pitchFamily="18" charset="0"/>
              </a:rPr>
              <a:t>ượng của mỗi vật là</a:t>
            </a:r>
            <a:endParaRPr lang="en-US" b="1" dirty="0">
              <a:latin typeface="Times New Roman" pitchFamily="18" charset="0"/>
              <a:cs typeface="Times New Roman" pitchFamily="18" charset="0"/>
            </a:endParaRPr>
          </a:p>
          <a:p>
            <a:pPr marL="1009650" lvl="1" indent="-609600">
              <a:buFont typeface="Wingdings" pitchFamily="2" charset="2"/>
              <a:buNone/>
            </a:pPr>
            <a:endParaRPr lang="en-US" sz="3200" b="1" dirty="0">
              <a:latin typeface="Times New Roman" pitchFamily="18" charset="0"/>
              <a:cs typeface="Times New Roman" pitchFamily="18" charset="0"/>
            </a:endParaRPr>
          </a:p>
          <a:p>
            <a:pPr marL="1009650" lvl="1" indent="-609600">
              <a:buFont typeface="Wingdings" pitchFamily="2" charset="2"/>
              <a:buNone/>
            </a:pPr>
            <a:r>
              <a:rPr lang="en-US" sz="3200" b="1" dirty="0">
                <a:latin typeface="Times New Roman" pitchFamily="18" charset="0"/>
                <a:cs typeface="Times New Roman" pitchFamily="18" charset="0"/>
              </a:rPr>
              <a:t>A.</a:t>
            </a:r>
            <a:r>
              <a:rPr lang="en-US" sz="3200" dirty="0">
                <a:latin typeface="Times New Roman" pitchFamily="18" charset="0"/>
                <a:cs typeface="Times New Roman" pitchFamily="18" charset="0"/>
              </a:rPr>
              <a:t> 2 kg. 		                                 </a:t>
            </a:r>
          </a:p>
          <a:p>
            <a:pPr marL="1009650" lvl="1" indent="-609600">
              <a:buFont typeface="Wingdings" pitchFamily="2" charset="2"/>
              <a:buNone/>
            </a:pPr>
            <a:r>
              <a:rPr lang="en-US" sz="3200" b="1" dirty="0">
                <a:latin typeface="Times New Roman" pitchFamily="18" charset="0"/>
                <a:cs typeface="Times New Roman" pitchFamily="18" charset="0"/>
              </a:rPr>
              <a:t>B.</a:t>
            </a:r>
            <a:r>
              <a:rPr lang="en-US" sz="3200" dirty="0">
                <a:latin typeface="Times New Roman" pitchFamily="18" charset="0"/>
                <a:cs typeface="Times New Roman" pitchFamily="18" charset="0"/>
              </a:rPr>
              <a:t> 4 kg. 		</a:t>
            </a:r>
            <a:endParaRPr lang="en-US" sz="3200" b="1" dirty="0">
              <a:latin typeface="Times New Roman" pitchFamily="18" charset="0"/>
              <a:cs typeface="Times New Roman" pitchFamily="18" charset="0"/>
            </a:endParaRPr>
          </a:p>
          <a:p>
            <a:pPr marL="1009650" lvl="1" indent="-609600">
              <a:buFont typeface="Wingdings" pitchFamily="2" charset="2"/>
              <a:buNone/>
            </a:pPr>
            <a:r>
              <a:rPr lang="en-US" sz="3200" b="1" dirty="0">
                <a:latin typeface="Times New Roman" pitchFamily="18" charset="0"/>
                <a:cs typeface="Times New Roman" pitchFamily="18" charset="0"/>
              </a:rPr>
              <a:t>C.</a:t>
            </a:r>
            <a:r>
              <a:rPr lang="en-US" sz="3200" dirty="0">
                <a:latin typeface="Times New Roman" pitchFamily="18" charset="0"/>
                <a:cs typeface="Times New Roman" pitchFamily="18" charset="0"/>
              </a:rPr>
              <a:t> 8 kg. 		                                 </a:t>
            </a:r>
          </a:p>
          <a:p>
            <a:pPr marL="1009650" lvl="1" indent="-609600">
              <a:buFont typeface="Wingdings" pitchFamily="2" charset="2"/>
              <a:buNone/>
            </a:pPr>
            <a:r>
              <a:rPr lang="en-US" sz="3200" b="1" dirty="0">
                <a:latin typeface="Times New Roman" pitchFamily="18" charset="0"/>
                <a:cs typeface="Times New Roman" pitchFamily="18" charset="0"/>
              </a:rPr>
              <a:t>D.</a:t>
            </a:r>
            <a:r>
              <a:rPr lang="en-US" sz="3200" dirty="0">
                <a:latin typeface="Times New Roman" pitchFamily="18" charset="0"/>
                <a:cs typeface="Times New Roman" pitchFamily="18" charset="0"/>
              </a:rPr>
              <a:t> 16 kg.</a:t>
            </a:r>
          </a:p>
        </p:txBody>
      </p:sp>
    </p:spTree>
    <p:extLst>
      <p:ext uri="{BB962C8B-B14F-4D97-AF65-F5344CB8AC3E}">
        <p14:creationId xmlns:p14="http://schemas.microsoft.com/office/powerpoint/2010/main" val="126453754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584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3" presetClass="entr" presetSubtype="10" fill="hold" nodeType="clickEffect">
                                  <p:stCondLst>
                                    <p:cond delay="0"/>
                                  </p:stCondLst>
                                  <p:childTnLst>
                                    <p:set>
                                      <p:cBhvr>
                                        <p:cTn id="10" dur="1" fill="hold">
                                          <p:stCondLst>
                                            <p:cond delay="0"/>
                                          </p:stCondLst>
                                        </p:cTn>
                                        <p:tgtEl>
                                          <p:spTgt spid="35843">
                                            <p:txEl>
                                              <p:pRg st="2" end="2"/>
                                            </p:txEl>
                                          </p:spTgt>
                                        </p:tgtEl>
                                        <p:attrNameLst>
                                          <p:attrName>style.visibility</p:attrName>
                                        </p:attrNameLst>
                                      </p:cBhvr>
                                      <p:to>
                                        <p:strVal val="visible"/>
                                      </p:to>
                                    </p:set>
                                    <p:animEffect transition="in" filter="blinds(horizontal)">
                                      <p:cBhvr>
                                        <p:cTn id="11" dur="500"/>
                                        <p:tgtEl>
                                          <p:spTgt spid="35843">
                                            <p:txEl>
                                              <p:pRg st="2" end="2"/>
                                            </p:txEl>
                                          </p:spTgt>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3" presetClass="entr" presetSubtype="10" fill="hold" nodeType="clickEffect">
                                  <p:stCondLst>
                                    <p:cond delay="0"/>
                                  </p:stCondLst>
                                  <p:childTnLst>
                                    <p:set>
                                      <p:cBhvr>
                                        <p:cTn id="15" dur="1" fill="hold">
                                          <p:stCondLst>
                                            <p:cond delay="0"/>
                                          </p:stCondLst>
                                        </p:cTn>
                                        <p:tgtEl>
                                          <p:spTgt spid="35843">
                                            <p:txEl>
                                              <p:pRg st="3" end="3"/>
                                            </p:txEl>
                                          </p:spTgt>
                                        </p:tgtEl>
                                        <p:attrNameLst>
                                          <p:attrName>style.visibility</p:attrName>
                                        </p:attrNameLst>
                                      </p:cBhvr>
                                      <p:to>
                                        <p:strVal val="visible"/>
                                      </p:to>
                                    </p:set>
                                    <p:animEffect transition="in" filter="blinds(horizontal)">
                                      <p:cBhvr>
                                        <p:cTn id="16" dur="500"/>
                                        <p:tgtEl>
                                          <p:spTgt spid="35843">
                                            <p:txEl>
                                              <p:pRg st="3" end="3"/>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3" presetClass="entr" presetSubtype="10" fill="hold" nodeType="clickEffect">
                                  <p:stCondLst>
                                    <p:cond delay="0"/>
                                  </p:stCondLst>
                                  <p:childTnLst>
                                    <p:set>
                                      <p:cBhvr>
                                        <p:cTn id="20" dur="1" fill="hold">
                                          <p:stCondLst>
                                            <p:cond delay="0"/>
                                          </p:stCondLst>
                                        </p:cTn>
                                        <p:tgtEl>
                                          <p:spTgt spid="35843">
                                            <p:txEl>
                                              <p:pRg st="4" end="4"/>
                                            </p:txEl>
                                          </p:spTgt>
                                        </p:tgtEl>
                                        <p:attrNameLst>
                                          <p:attrName>style.visibility</p:attrName>
                                        </p:attrNameLst>
                                      </p:cBhvr>
                                      <p:to>
                                        <p:strVal val="visible"/>
                                      </p:to>
                                    </p:set>
                                    <p:animEffect transition="in" filter="blinds(horizontal)">
                                      <p:cBhvr>
                                        <p:cTn id="21" dur="500"/>
                                        <p:tgtEl>
                                          <p:spTgt spid="35843">
                                            <p:txEl>
                                              <p:pRg st="4" end="4"/>
                                            </p:txEl>
                                          </p:spTgt>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3" presetClass="entr" presetSubtype="10" fill="hold" nodeType="clickEffect">
                                  <p:stCondLst>
                                    <p:cond delay="0"/>
                                  </p:stCondLst>
                                  <p:childTnLst>
                                    <p:set>
                                      <p:cBhvr>
                                        <p:cTn id="25" dur="1" fill="hold">
                                          <p:stCondLst>
                                            <p:cond delay="0"/>
                                          </p:stCondLst>
                                        </p:cTn>
                                        <p:tgtEl>
                                          <p:spTgt spid="35843">
                                            <p:txEl>
                                              <p:pRg st="5" end="5"/>
                                            </p:txEl>
                                          </p:spTgt>
                                        </p:tgtEl>
                                        <p:attrNameLst>
                                          <p:attrName>style.visibility</p:attrName>
                                        </p:attrNameLst>
                                      </p:cBhvr>
                                      <p:to>
                                        <p:strVal val="visible"/>
                                      </p:to>
                                    </p:set>
                                    <p:animEffect transition="in" filter="blinds(horizontal)">
                                      <p:cBhvr>
                                        <p:cTn id="26" dur="500"/>
                                        <p:tgtEl>
                                          <p:spTgt spid="35843">
                                            <p:txEl>
                                              <p:pRg st="5" end="5"/>
                                            </p:txEl>
                                          </p:spTgt>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xit" presetSubtype="4" fill="hold" nodeType="clickEffect">
                                  <p:stCondLst>
                                    <p:cond delay="0"/>
                                  </p:stCondLst>
                                  <p:childTnLst>
                                    <p:anim calcmode="lin" valueType="num">
                                      <p:cBhvr additive="base">
                                        <p:cTn id="30" dur="500"/>
                                        <p:tgtEl>
                                          <p:spTgt spid="35843">
                                            <p:txEl>
                                              <p:pRg st="2" end="2"/>
                                            </p:txEl>
                                          </p:spTgt>
                                        </p:tgtEl>
                                        <p:attrNameLst>
                                          <p:attrName>ppt_x</p:attrName>
                                        </p:attrNameLst>
                                      </p:cBhvr>
                                      <p:tavLst>
                                        <p:tav tm="0">
                                          <p:val>
                                            <p:strVal val="ppt_x"/>
                                          </p:val>
                                        </p:tav>
                                        <p:tav tm="100000">
                                          <p:val>
                                            <p:strVal val="ppt_x"/>
                                          </p:val>
                                        </p:tav>
                                      </p:tavLst>
                                    </p:anim>
                                    <p:anim calcmode="lin" valueType="num">
                                      <p:cBhvr additive="base">
                                        <p:cTn id="31" dur="500"/>
                                        <p:tgtEl>
                                          <p:spTgt spid="35843">
                                            <p:txEl>
                                              <p:pRg st="2" end="2"/>
                                            </p:txEl>
                                          </p:spTgt>
                                        </p:tgtEl>
                                        <p:attrNameLst>
                                          <p:attrName>ppt_y</p:attrName>
                                        </p:attrNameLst>
                                      </p:cBhvr>
                                      <p:tavLst>
                                        <p:tav tm="0">
                                          <p:val>
                                            <p:strVal val="ppt_y"/>
                                          </p:val>
                                        </p:tav>
                                        <p:tav tm="100000">
                                          <p:val>
                                            <p:strVal val="1+ppt_h/2"/>
                                          </p:val>
                                        </p:tav>
                                      </p:tavLst>
                                    </p:anim>
                                    <p:set>
                                      <p:cBhvr>
                                        <p:cTn id="32" dur="1" fill="hold">
                                          <p:stCondLst>
                                            <p:cond delay="499"/>
                                          </p:stCondLst>
                                        </p:cTn>
                                        <p:tgtEl>
                                          <p:spTgt spid="35843">
                                            <p:txEl>
                                              <p:pRg st="2" end="2"/>
                                            </p:txEl>
                                          </p:spTgt>
                                        </p:tgtEl>
                                        <p:attrNameLst>
                                          <p:attrName>style.visibility</p:attrName>
                                        </p:attrNameLst>
                                      </p:cBhvr>
                                      <p:to>
                                        <p:strVal val="hidden"/>
                                      </p:to>
                                    </p:set>
                                  </p:childTnLst>
                                </p:cTn>
                              </p:par>
                              <p:par>
                                <p:cTn id="33" presetID="2" presetClass="exit" presetSubtype="4" fill="hold" nodeType="withEffect">
                                  <p:stCondLst>
                                    <p:cond delay="0"/>
                                  </p:stCondLst>
                                  <p:childTnLst>
                                    <p:anim calcmode="lin" valueType="num">
                                      <p:cBhvr additive="base">
                                        <p:cTn id="34" dur="500"/>
                                        <p:tgtEl>
                                          <p:spTgt spid="35843">
                                            <p:txEl>
                                              <p:pRg st="4" end="4"/>
                                            </p:txEl>
                                          </p:spTgt>
                                        </p:tgtEl>
                                        <p:attrNameLst>
                                          <p:attrName>ppt_x</p:attrName>
                                        </p:attrNameLst>
                                      </p:cBhvr>
                                      <p:tavLst>
                                        <p:tav tm="0">
                                          <p:val>
                                            <p:strVal val="ppt_x"/>
                                          </p:val>
                                        </p:tav>
                                        <p:tav tm="100000">
                                          <p:val>
                                            <p:strVal val="ppt_x"/>
                                          </p:val>
                                        </p:tav>
                                      </p:tavLst>
                                    </p:anim>
                                    <p:anim calcmode="lin" valueType="num">
                                      <p:cBhvr additive="base">
                                        <p:cTn id="35" dur="500"/>
                                        <p:tgtEl>
                                          <p:spTgt spid="35843">
                                            <p:txEl>
                                              <p:pRg st="4" end="4"/>
                                            </p:txEl>
                                          </p:spTgt>
                                        </p:tgtEl>
                                        <p:attrNameLst>
                                          <p:attrName>ppt_y</p:attrName>
                                        </p:attrNameLst>
                                      </p:cBhvr>
                                      <p:tavLst>
                                        <p:tav tm="0">
                                          <p:val>
                                            <p:strVal val="ppt_y"/>
                                          </p:val>
                                        </p:tav>
                                        <p:tav tm="100000">
                                          <p:val>
                                            <p:strVal val="1+ppt_h/2"/>
                                          </p:val>
                                        </p:tav>
                                      </p:tavLst>
                                    </p:anim>
                                    <p:set>
                                      <p:cBhvr>
                                        <p:cTn id="36" dur="1" fill="hold">
                                          <p:stCondLst>
                                            <p:cond delay="499"/>
                                          </p:stCondLst>
                                        </p:cTn>
                                        <p:tgtEl>
                                          <p:spTgt spid="35843">
                                            <p:txEl>
                                              <p:pRg st="4" end="4"/>
                                            </p:txEl>
                                          </p:spTgt>
                                        </p:tgtEl>
                                        <p:attrNameLst>
                                          <p:attrName>style.visibility</p:attrName>
                                        </p:attrNameLst>
                                      </p:cBhvr>
                                      <p:to>
                                        <p:strVal val="hidden"/>
                                      </p:to>
                                    </p:set>
                                  </p:childTnLst>
                                </p:cTn>
                              </p:par>
                              <p:par>
                                <p:cTn id="37" presetID="2" presetClass="exit" presetSubtype="4" fill="hold" nodeType="withEffect">
                                  <p:stCondLst>
                                    <p:cond delay="0"/>
                                  </p:stCondLst>
                                  <p:childTnLst>
                                    <p:anim calcmode="lin" valueType="num">
                                      <p:cBhvr additive="base">
                                        <p:cTn id="38" dur="500"/>
                                        <p:tgtEl>
                                          <p:spTgt spid="35843">
                                            <p:txEl>
                                              <p:pRg st="5" end="5"/>
                                            </p:txEl>
                                          </p:spTgt>
                                        </p:tgtEl>
                                        <p:attrNameLst>
                                          <p:attrName>ppt_x</p:attrName>
                                        </p:attrNameLst>
                                      </p:cBhvr>
                                      <p:tavLst>
                                        <p:tav tm="0">
                                          <p:val>
                                            <p:strVal val="ppt_x"/>
                                          </p:val>
                                        </p:tav>
                                        <p:tav tm="100000">
                                          <p:val>
                                            <p:strVal val="ppt_x"/>
                                          </p:val>
                                        </p:tav>
                                      </p:tavLst>
                                    </p:anim>
                                    <p:anim calcmode="lin" valueType="num">
                                      <p:cBhvr additive="base">
                                        <p:cTn id="39" dur="500"/>
                                        <p:tgtEl>
                                          <p:spTgt spid="35843">
                                            <p:txEl>
                                              <p:pRg st="5" end="5"/>
                                            </p:txEl>
                                          </p:spTgt>
                                        </p:tgtEl>
                                        <p:attrNameLst>
                                          <p:attrName>ppt_y</p:attrName>
                                        </p:attrNameLst>
                                      </p:cBhvr>
                                      <p:tavLst>
                                        <p:tav tm="0">
                                          <p:val>
                                            <p:strVal val="ppt_y"/>
                                          </p:val>
                                        </p:tav>
                                        <p:tav tm="100000">
                                          <p:val>
                                            <p:strVal val="1+ppt_h/2"/>
                                          </p:val>
                                        </p:tav>
                                      </p:tavLst>
                                    </p:anim>
                                    <p:set>
                                      <p:cBhvr>
                                        <p:cTn id="40" dur="1" fill="hold">
                                          <p:stCondLst>
                                            <p:cond delay="499"/>
                                          </p:stCondLst>
                                        </p:cTn>
                                        <p:tgtEl>
                                          <p:spTgt spid="35843">
                                            <p:txEl>
                                              <p:pRg st="5" end="5"/>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Rectangle 3"/>
          <p:cNvSpPr>
            <a:spLocks noGrp="1" noChangeArrowheads="1"/>
          </p:cNvSpPr>
          <p:nvPr>
            <p:ph type="body" idx="1"/>
          </p:nvPr>
        </p:nvSpPr>
        <p:spPr>
          <a:xfrm>
            <a:off x="609600" y="533401"/>
            <a:ext cx="10972800" cy="5597525"/>
          </a:xfrm>
        </p:spPr>
        <p:txBody>
          <a:bodyPr/>
          <a:lstStyle/>
          <a:p>
            <a:pPr marL="609600" indent="-609600" algn="just">
              <a:buFont typeface="Wingdings" pitchFamily="2" charset="2"/>
              <a:buNone/>
            </a:pPr>
            <a:r>
              <a:rPr lang="en-US" b="1" dirty="0">
                <a:latin typeface="Times New Roman" pitchFamily="18" charset="0"/>
                <a:cs typeface="Times New Roman" pitchFamily="18" charset="0"/>
              </a:rPr>
              <a:t>Câu 9.</a:t>
            </a:r>
            <a:r>
              <a:rPr lang="en-US" dirty="0">
                <a:latin typeface="Times New Roman" pitchFamily="18" charset="0"/>
                <a:cs typeface="Times New Roman" pitchFamily="18" charset="0"/>
              </a:rPr>
              <a:t> Một vật khối l</a:t>
            </a:r>
            <a:r>
              <a:rPr lang="vi-VN" dirty="0">
                <a:latin typeface="Times New Roman" pitchFamily="18" charset="0"/>
                <a:cs typeface="Times New Roman" pitchFamily="18" charset="0"/>
              </a:rPr>
              <a:t>ượng 1kg, ở trên mặt đất có trọng lượng 10N. Khi chuyển vật tới một điểm cách tâm Trái Đất 2R (R: bán kính Trái Đất) th</a:t>
            </a:r>
            <a:r>
              <a:rPr lang="en-US" dirty="0">
                <a:latin typeface="Times New Roman" pitchFamily="18" charset="0"/>
                <a:cs typeface="Times New Roman" pitchFamily="18" charset="0"/>
              </a:rPr>
              <a:t>ì có trọng l</a:t>
            </a:r>
            <a:r>
              <a:rPr lang="vi-VN" dirty="0">
                <a:latin typeface="Times New Roman" pitchFamily="18" charset="0"/>
                <a:cs typeface="Times New Roman" pitchFamily="18" charset="0"/>
              </a:rPr>
              <a:t>ượng bằng</a:t>
            </a:r>
            <a:endParaRPr lang="en-US" b="1" dirty="0">
              <a:latin typeface="Times New Roman" pitchFamily="18" charset="0"/>
              <a:cs typeface="Times New Roman" pitchFamily="18" charset="0"/>
            </a:endParaRPr>
          </a:p>
          <a:p>
            <a:pPr marL="1009650" lvl="1" indent="-609600">
              <a:buFont typeface="Wingdings" pitchFamily="2" charset="2"/>
              <a:buNone/>
            </a:pPr>
            <a:endParaRPr lang="en-US" sz="3200" b="1" dirty="0">
              <a:latin typeface="Times New Roman" pitchFamily="18" charset="0"/>
              <a:cs typeface="Times New Roman" pitchFamily="18" charset="0"/>
            </a:endParaRPr>
          </a:p>
          <a:p>
            <a:pPr marL="1009650" lvl="1" indent="-609600">
              <a:buFont typeface="Wingdings" pitchFamily="2" charset="2"/>
              <a:buNone/>
            </a:pPr>
            <a:r>
              <a:rPr lang="en-US" sz="3200" b="1" dirty="0">
                <a:latin typeface="Times New Roman" pitchFamily="18" charset="0"/>
                <a:cs typeface="Times New Roman" pitchFamily="18" charset="0"/>
              </a:rPr>
              <a:t>A.</a:t>
            </a:r>
            <a:r>
              <a:rPr lang="en-US" sz="3200" dirty="0">
                <a:latin typeface="Times New Roman" pitchFamily="18" charset="0"/>
                <a:cs typeface="Times New Roman" pitchFamily="18" charset="0"/>
              </a:rPr>
              <a:t> 10 N. 		                   </a:t>
            </a:r>
          </a:p>
          <a:p>
            <a:pPr marL="1009650" lvl="1" indent="-609600">
              <a:buFont typeface="Wingdings" pitchFamily="2" charset="2"/>
              <a:buNone/>
            </a:pPr>
            <a:r>
              <a:rPr lang="en-US" sz="3200" b="1" dirty="0">
                <a:latin typeface="Times New Roman" pitchFamily="18" charset="0"/>
                <a:cs typeface="Times New Roman" pitchFamily="18" charset="0"/>
              </a:rPr>
              <a:t>B.</a:t>
            </a:r>
            <a:r>
              <a:rPr lang="en-US" sz="3200" dirty="0">
                <a:latin typeface="Times New Roman" pitchFamily="18" charset="0"/>
                <a:cs typeface="Times New Roman" pitchFamily="18" charset="0"/>
              </a:rPr>
              <a:t> 5 N 		</a:t>
            </a:r>
            <a:endParaRPr lang="en-US" sz="3200" b="1" dirty="0">
              <a:latin typeface="Times New Roman" pitchFamily="18" charset="0"/>
              <a:cs typeface="Times New Roman" pitchFamily="18" charset="0"/>
            </a:endParaRPr>
          </a:p>
          <a:p>
            <a:pPr marL="1009650" lvl="1" indent="-609600">
              <a:buFont typeface="Wingdings" pitchFamily="2" charset="2"/>
              <a:buNone/>
            </a:pPr>
            <a:r>
              <a:rPr lang="en-US" sz="3200" b="1" dirty="0">
                <a:latin typeface="Times New Roman" pitchFamily="18" charset="0"/>
                <a:cs typeface="Times New Roman" pitchFamily="18" charset="0"/>
              </a:rPr>
              <a:t>C.</a:t>
            </a:r>
            <a:r>
              <a:rPr lang="en-US" sz="3200" dirty="0">
                <a:latin typeface="Times New Roman" pitchFamily="18" charset="0"/>
                <a:cs typeface="Times New Roman" pitchFamily="18" charset="0"/>
              </a:rPr>
              <a:t> 2,5 N. 		                      </a:t>
            </a:r>
          </a:p>
          <a:p>
            <a:pPr marL="1009650" lvl="1" indent="-609600">
              <a:buFont typeface="Wingdings" pitchFamily="2" charset="2"/>
              <a:buNone/>
            </a:pPr>
            <a:r>
              <a:rPr lang="en-US" sz="3200" b="1" dirty="0">
                <a:latin typeface="Times New Roman" pitchFamily="18" charset="0"/>
                <a:cs typeface="Times New Roman" pitchFamily="18" charset="0"/>
              </a:rPr>
              <a:t>D.</a:t>
            </a:r>
            <a:r>
              <a:rPr lang="en-US" sz="3200" dirty="0">
                <a:latin typeface="Times New Roman" pitchFamily="18" charset="0"/>
                <a:cs typeface="Times New Roman" pitchFamily="18" charset="0"/>
              </a:rPr>
              <a:t> 1 N.</a:t>
            </a:r>
          </a:p>
        </p:txBody>
      </p:sp>
    </p:spTree>
    <p:extLst>
      <p:ext uri="{BB962C8B-B14F-4D97-AF65-F5344CB8AC3E}">
        <p14:creationId xmlns:p14="http://schemas.microsoft.com/office/powerpoint/2010/main" val="192579072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686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6867">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36867">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36867">
                                            <p:txEl>
                                              <p:pRg st="4" end="4"/>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36867">
                                            <p:txEl>
                                              <p:pRg st="5" end="5"/>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xit" presetSubtype="10" fill="hold" nodeType="clickEffect">
                                  <p:stCondLst>
                                    <p:cond delay="0"/>
                                  </p:stCondLst>
                                  <p:childTnLst>
                                    <p:animEffect transition="out" filter="blinds(horizontal)">
                                      <p:cBhvr>
                                        <p:cTn id="26" dur="500"/>
                                        <p:tgtEl>
                                          <p:spTgt spid="36867">
                                            <p:txEl>
                                              <p:pRg st="2" end="2"/>
                                            </p:txEl>
                                          </p:spTgt>
                                        </p:tgtEl>
                                      </p:cBhvr>
                                    </p:animEffect>
                                    <p:set>
                                      <p:cBhvr>
                                        <p:cTn id="27" dur="1" fill="hold">
                                          <p:stCondLst>
                                            <p:cond delay="499"/>
                                          </p:stCondLst>
                                        </p:cTn>
                                        <p:tgtEl>
                                          <p:spTgt spid="36867">
                                            <p:txEl>
                                              <p:pRg st="2" end="2"/>
                                            </p:txEl>
                                          </p:spTgt>
                                        </p:tgtEl>
                                        <p:attrNameLst>
                                          <p:attrName>style.visibility</p:attrName>
                                        </p:attrNameLst>
                                      </p:cBhvr>
                                      <p:to>
                                        <p:strVal val="hidden"/>
                                      </p:to>
                                    </p:set>
                                  </p:childTnLst>
                                </p:cTn>
                              </p:par>
                              <p:par>
                                <p:cTn id="28" presetID="2" presetClass="exit" presetSubtype="4" fill="hold" nodeType="withEffect">
                                  <p:stCondLst>
                                    <p:cond delay="0"/>
                                  </p:stCondLst>
                                  <p:childTnLst>
                                    <p:anim calcmode="lin" valueType="num">
                                      <p:cBhvr additive="base">
                                        <p:cTn id="29" dur="500"/>
                                        <p:tgtEl>
                                          <p:spTgt spid="36867">
                                            <p:txEl>
                                              <p:pRg st="3" end="3"/>
                                            </p:txEl>
                                          </p:spTgt>
                                        </p:tgtEl>
                                        <p:attrNameLst>
                                          <p:attrName>ppt_x</p:attrName>
                                        </p:attrNameLst>
                                      </p:cBhvr>
                                      <p:tavLst>
                                        <p:tav tm="0">
                                          <p:val>
                                            <p:strVal val="ppt_x"/>
                                          </p:val>
                                        </p:tav>
                                        <p:tav tm="100000">
                                          <p:val>
                                            <p:strVal val="ppt_x"/>
                                          </p:val>
                                        </p:tav>
                                      </p:tavLst>
                                    </p:anim>
                                    <p:anim calcmode="lin" valueType="num">
                                      <p:cBhvr additive="base">
                                        <p:cTn id="30" dur="500"/>
                                        <p:tgtEl>
                                          <p:spTgt spid="36867">
                                            <p:txEl>
                                              <p:pRg st="3" end="3"/>
                                            </p:txEl>
                                          </p:spTgt>
                                        </p:tgtEl>
                                        <p:attrNameLst>
                                          <p:attrName>ppt_y</p:attrName>
                                        </p:attrNameLst>
                                      </p:cBhvr>
                                      <p:tavLst>
                                        <p:tav tm="0">
                                          <p:val>
                                            <p:strVal val="ppt_y"/>
                                          </p:val>
                                        </p:tav>
                                        <p:tav tm="100000">
                                          <p:val>
                                            <p:strVal val="1+ppt_h/2"/>
                                          </p:val>
                                        </p:tav>
                                      </p:tavLst>
                                    </p:anim>
                                    <p:set>
                                      <p:cBhvr>
                                        <p:cTn id="31" dur="1" fill="hold">
                                          <p:stCondLst>
                                            <p:cond delay="499"/>
                                          </p:stCondLst>
                                        </p:cTn>
                                        <p:tgtEl>
                                          <p:spTgt spid="36867">
                                            <p:txEl>
                                              <p:pRg st="3" end="3"/>
                                            </p:txEl>
                                          </p:spTgt>
                                        </p:tgtEl>
                                        <p:attrNameLst>
                                          <p:attrName>style.visibility</p:attrName>
                                        </p:attrNameLst>
                                      </p:cBhvr>
                                      <p:to>
                                        <p:strVal val="hidden"/>
                                      </p:to>
                                    </p:set>
                                  </p:childTnLst>
                                </p:cTn>
                              </p:par>
                              <p:par>
                                <p:cTn id="32" presetID="2" presetClass="exit" presetSubtype="4" fill="hold" nodeType="withEffect">
                                  <p:stCondLst>
                                    <p:cond delay="0"/>
                                  </p:stCondLst>
                                  <p:childTnLst>
                                    <p:anim calcmode="lin" valueType="num">
                                      <p:cBhvr additive="base">
                                        <p:cTn id="33" dur="500"/>
                                        <p:tgtEl>
                                          <p:spTgt spid="36867">
                                            <p:txEl>
                                              <p:pRg st="5" end="5"/>
                                            </p:txEl>
                                          </p:spTgt>
                                        </p:tgtEl>
                                        <p:attrNameLst>
                                          <p:attrName>ppt_x</p:attrName>
                                        </p:attrNameLst>
                                      </p:cBhvr>
                                      <p:tavLst>
                                        <p:tav tm="0">
                                          <p:val>
                                            <p:strVal val="ppt_x"/>
                                          </p:val>
                                        </p:tav>
                                        <p:tav tm="100000">
                                          <p:val>
                                            <p:strVal val="ppt_x"/>
                                          </p:val>
                                        </p:tav>
                                      </p:tavLst>
                                    </p:anim>
                                    <p:anim calcmode="lin" valueType="num">
                                      <p:cBhvr additive="base">
                                        <p:cTn id="34" dur="500"/>
                                        <p:tgtEl>
                                          <p:spTgt spid="36867">
                                            <p:txEl>
                                              <p:pRg st="5" end="5"/>
                                            </p:txEl>
                                          </p:spTgt>
                                        </p:tgtEl>
                                        <p:attrNameLst>
                                          <p:attrName>ppt_y</p:attrName>
                                        </p:attrNameLst>
                                      </p:cBhvr>
                                      <p:tavLst>
                                        <p:tav tm="0">
                                          <p:val>
                                            <p:strVal val="ppt_y"/>
                                          </p:val>
                                        </p:tav>
                                        <p:tav tm="100000">
                                          <p:val>
                                            <p:strVal val="1+ppt_h/2"/>
                                          </p:val>
                                        </p:tav>
                                      </p:tavLst>
                                    </p:anim>
                                    <p:set>
                                      <p:cBhvr>
                                        <p:cTn id="35" dur="1" fill="hold">
                                          <p:stCondLst>
                                            <p:cond delay="499"/>
                                          </p:stCondLst>
                                        </p:cTn>
                                        <p:tgtEl>
                                          <p:spTgt spid="36867">
                                            <p:txEl>
                                              <p:pRg st="5" end="5"/>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ext Box 5"/>
          <p:cNvSpPr txBox="1">
            <a:spLocks noChangeArrowheads="1"/>
          </p:cNvSpPr>
          <p:nvPr/>
        </p:nvSpPr>
        <p:spPr bwMode="auto">
          <a:xfrm>
            <a:off x="287868" y="304800"/>
            <a:ext cx="11533717" cy="553998"/>
          </a:xfrm>
          <a:prstGeom prst="rect">
            <a:avLst/>
          </a:prstGeom>
          <a:noFill/>
          <a:ln w="76200" algn="ctr">
            <a:noFill/>
            <a:miter lim="800000"/>
            <a:headEnd type="none" w="sm" len="sm"/>
            <a:tailEnd/>
          </a:ln>
          <a:effectLst/>
        </p:spPr>
        <p:txBody>
          <a:bodyPr wrap="square">
            <a:spAutoFit/>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algn="ctr">
              <a:spcBef>
                <a:spcPct val="50000"/>
              </a:spcBef>
            </a:pPr>
            <a:r>
              <a:rPr lang="en-US" sz="3000" b="1" dirty="0">
                <a:latin typeface="Times New Roman" pitchFamily="18" charset="0"/>
                <a:cs typeface="Times New Roman" pitchFamily="18" charset="0"/>
              </a:rPr>
              <a:t>I. </a:t>
            </a:r>
            <a:r>
              <a:rPr lang="vi-VN" sz="3000" b="1" dirty="0">
                <a:latin typeface="Times New Roman" pitchFamily="18" charset="0"/>
                <a:cs typeface="Times New Roman" pitchFamily="18" charset="0"/>
              </a:rPr>
              <a:t>KHÁI NIỆM CƯỜNG ĐỘ TRƯỜNG HẤP DẪN</a:t>
            </a:r>
            <a:r>
              <a:rPr lang="en-US" sz="3000" b="1" dirty="0">
                <a:latin typeface="Times New Roman" pitchFamily="18" charset="0"/>
                <a:cs typeface="Times New Roman" pitchFamily="18" charset="0"/>
              </a:rPr>
              <a:t> </a:t>
            </a:r>
          </a:p>
        </p:txBody>
      </p:sp>
      <p:sp>
        <p:nvSpPr>
          <p:cNvPr id="40965" name="Line 17"/>
          <p:cNvSpPr>
            <a:spLocks noChangeShapeType="1"/>
          </p:cNvSpPr>
          <p:nvPr/>
        </p:nvSpPr>
        <p:spPr bwMode="auto">
          <a:xfrm>
            <a:off x="10365317" y="831850"/>
            <a:ext cx="0" cy="4248150"/>
          </a:xfrm>
          <a:prstGeom prst="line">
            <a:avLst/>
          </a:prstGeom>
          <a:noFill/>
          <a:ln w="28575">
            <a:solidFill>
              <a:srgbClr val="00FFFF"/>
            </a:solidFill>
            <a:prstDash val="dash"/>
            <a:round/>
            <a:headEnd type="none" w="sm" len="sm"/>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prstClr val="black"/>
              </a:solidFill>
            </a:endParaRPr>
          </a:p>
        </p:txBody>
      </p:sp>
      <p:pic>
        <p:nvPicPr>
          <p:cNvPr id="40966" name="Picture 18" descr="Earth"/>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8906933" y="4457700"/>
            <a:ext cx="2914651" cy="2185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763" name="Picture 19" descr="golfballCL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flipH="1">
            <a:off x="10062637" y="1133480"/>
            <a:ext cx="605367"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31764" name="Group 20"/>
          <p:cNvGrpSpPr>
            <a:grpSpLocks/>
          </p:cNvGrpSpPr>
          <p:nvPr/>
        </p:nvGrpSpPr>
        <p:grpSpPr bwMode="auto">
          <a:xfrm>
            <a:off x="10378023" y="1447805"/>
            <a:ext cx="1102783" cy="1154113"/>
            <a:chOff x="4903" y="861"/>
            <a:chExt cx="521" cy="727"/>
          </a:xfrm>
        </p:grpSpPr>
        <p:sp>
          <p:nvSpPr>
            <p:cNvPr id="40972" name="Line 21"/>
            <p:cNvSpPr>
              <a:spLocks noChangeShapeType="1"/>
            </p:cNvSpPr>
            <p:nvPr/>
          </p:nvSpPr>
          <p:spPr bwMode="auto">
            <a:xfrm>
              <a:off x="4903" y="861"/>
              <a:ext cx="0" cy="727"/>
            </a:xfrm>
            <a:prstGeom prst="line">
              <a:avLst/>
            </a:prstGeom>
            <a:noFill/>
            <a:ln w="57150">
              <a:solidFill>
                <a:srgbClr val="FF0000"/>
              </a:solidFill>
              <a:round/>
              <a:headEnd type="none" w="sm" len="sm"/>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prstClr val="black"/>
                </a:solidFill>
              </a:endParaRPr>
            </a:p>
          </p:txBody>
        </p:sp>
        <p:grpSp>
          <p:nvGrpSpPr>
            <p:cNvPr id="40973" name="Group 22"/>
            <p:cNvGrpSpPr>
              <a:grpSpLocks/>
            </p:cNvGrpSpPr>
            <p:nvPr/>
          </p:nvGrpSpPr>
          <p:grpSpPr bwMode="auto">
            <a:xfrm>
              <a:off x="5012" y="1253"/>
              <a:ext cx="412" cy="252"/>
              <a:chOff x="2653" y="2568"/>
              <a:chExt cx="412" cy="252"/>
            </a:xfrm>
          </p:grpSpPr>
          <p:sp>
            <p:nvSpPr>
              <p:cNvPr id="40974" name="Text Box 23"/>
              <p:cNvSpPr txBox="1">
                <a:spLocks noChangeArrowheads="1"/>
              </p:cNvSpPr>
              <p:nvPr/>
            </p:nvSpPr>
            <p:spPr bwMode="auto">
              <a:xfrm>
                <a:off x="2653" y="2568"/>
                <a:ext cx="412" cy="2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76200">
                    <a:solidFill>
                      <a:srgbClr val="FF0000"/>
                    </a:solidFill>
                    <a:miter lim="800000"/>
                    <a:headEnd type="none" w="sm" len="sm"/>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a:spcBef>
                    <a:spcPct val="50000"/>
                  </a:spcBef>
                </a:pPr>
                <a:r>
                  <a:rPr lang="vi-VN" sz="2000" dirty="0">
                    <a:solidFill>
                      <a:srgbClr val="FF0000"/>
                    </a:solidFill>
                    <a:latin typeface="VNI-Helve" pitchFamily="2" charset="0"/>
                  </a:rPr>
                  <a:t>F</a:t>
                </a:r>
                <a:r>
                  <a:rPr lang="vi-VN" sz="2000" baseline="-25000" dirty="0">
                    <a:solidFill>
                      <a:srgbClr val="FF0000"/>
                    </a:solidFill>
                    <a:latin typeface="VNI-Helve" pitchFamily="2" charset="0"/>
                  </a:rPr>
                  <a:t>hd</a:t>
                </a:r>
                <a:endParaRPr lang="en-US" sz="2000" baseline="-25000" dirty="0">
                  <a:solidFill>
                    <a:srgbClr val="FF0000"/>
                  </a:solidFill>
                  <a:latin typeface="VNI-Helve" pitchFamily="2" charset="0"/>
                </a:endParaRPr>
              </a:p>
            </p:txBody>
          </p:sp>
          <p:sp>
            <p:nvSpPr>
              <p:cNvPr id="40975" name="Line 24"/>
              <p:cNvSpPr>
                <a:spLocks noChangeShapeType="1"/>
              </p:cNvSpPr>
              <p:nvPr/>
            </p:nvSpPr>
            <p:spPr bwMode="auto">
              <a:xfrm>
                <a:off x="2653" y="2568"/>
                <a:ext cx="272" cy="0"/>
              </a:xfrm>
              <a:prstGeom prst="line">
                <a:avLst/>
              </a:prstGeom>
              <a:noFill/>
              <a:ln w="28575">
                <a:solidFill>
                  <a:srgbClr val="FF0000"/>
                </a:solidFill>
                <a:round/>
                <a:headEnd type="none" w="sm" len="sm"/>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prstClr val="black"/>
                  </a:solidFill>
                </a:endParaRPr>
              </a:p>
            </p:txBody>
          </p:sp>
        </p:grpSp>
      </p:grpSp>
      <p:sp>
        <p:nvSpPr>
          <p:cNvPr id="31769" name="Text Box 25"/>
          <p:cNvSpPr txBox="1">
            <a:spLocks noChangeArrowheads="1"/>
          </p:cNvSpPr>
          <p:nvPr/>
        </p:nvSpPr>
        <p:spPr bwMode="auto">
          <a:xfrm>
            <a:off x="9264654" y="836618"/>
            <a:ext cx="958849"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76200">
                <a:solidFill>
                  <a:srgbClr val="FFFF66"/>
                </a:solidFill>
                <a:miter lim="800000"/>
                <a:headEnd type="none" w="sm" len="sm"/>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a:spcBef>
                <a:spcPct val="50000"/>
              </a:spcBef>
            </a:pPr>
            <a:r>
              <a:rPr lang="en-US" sz="3200">
                <a:solidFill>
                  <a:prstClr val="black"/>
                </a:solidFill>
                <a:latin typeface="VNI-Helve" pitchFamily="2" charset="0"/>
              </a:rPr>
              <a:t>m</a:t>
            </a:r>
          </a:p>
        </p:txBody>
      </p:sp>
      <p:sp>
        <p:nvSpPr>
          <p:cNvPr id="40970" name="Rectangle 26"/>
          <p:cNvSpPr>
            <a:spLocks noChangeArrowheads="1"/>
          </p:cNvSpPr>
          <p:nvPr/>
        </p:nvSpPr>
        <p:spPr bwMode="auto">
          <a:xfrm>
            <a:off x="11457517" y="4260020"/>
            <a:ext cx="553357"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76200">
                <a:solidFill>
                  <a:srgbClr val="FFFF66"/>
                </a:solidFill>
                <a:miter lim="800000"/>
                <a:headEnd type="none" w="sm" len="sm"/>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3200" dirty="0">
                <a:solidFill>
                  <a:srgbClr val="FF0000"/>
                </a:solidFill>
                <a:latin typeface="VNI-Helve" pitchFamily="2" charset="0"/>
              </a:rPr>
              <a:t>M</a:t>
            </a:r>
          </a:p>
        </p:txBody>
      </p:sp>
      <p:grpSp>
        <p:nvGrpSpPr>
          <p:cNvPr id="16" name="Group 8"/>
          <p:cNvGrpSpPr>
            <a:grpSpLocks/>
          </p:cNvGrpSpPr>
          <p:nvPr/>
        </p:nvGrpSpPr>
        <p:grpSpPr bwMode="auto">
          <a:xfrm>
            <a:off x="1869411" y="1218412"/>
            <a:ext cx="5473700" cy="1728787"/>
            <a:chOff x="1519" y="527"/>
            <a:chExt cx="2586" cy="1089"/>
          </a:xfrm>
        </p:grpSpPr>
        <p:grpSp>
          <p:nvGrpSpPr>
            <p:cNvPr id="17" name="Group 9"/>
            <p:cNvGrpSpPr>
              <a:grpSpLocks/>
            </p:cNvGrpSpPr>
            <p:nvPr/>
          </p:nvGrpSpPr>
          <p:grpSpPr bwMode="auto">
            <a:xfrm>
              <a:off x="1655" y="527"/>
              <a:ext cx="2268" cy="990"/>
              <a:chOff x="1565" y="618"/>
              <a:chExt cx="2268" cy="990"/>
            </a:xfrm>
          </p:grpSpPr>
          <p:sp>
            <p:nvSpPr>
              <p:cNvPr id="19" name="Rectangle 10"/>
              <p:cNvSpPr>
                <a:spLocks noChangeArrowheads="1"/>
              </p:cNvSpPr>
              <p:nvPr/>
            </p:nvSpPr>
            <p:spPr bwMode="auto">
              <a:xfrm>
                <a:off x="1565" y="890"/>
                <a:ext cx="817" cy="4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76200">
                    <a:solidFill>
                      <a:srgbClr val="FFFF66"/>
                    </a:solidFill>
                    <a:miter lim="800000"/>
                    <a:headEnd type="none" w="sm" len="sm"/>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4000" dirty="0">
                    <a:solidFill>
                      <a:prstClr val="black"/>
                    </a:solidFill>
                    <a:latin typeface="Times New Roman" pitchFamily="18" charset="0"/>
                    <a:cs typeface="Times New Roman" pitchFamily="18" charset="0"/>
                  </a:rPr>
                  <a:t>F</a:t>
                </a:r>
                <a:r>
                  <a:rPr lang="en-US" sz="4000" baseline="-25000" dirty="0">
                    <a:solidFill>
                      <a:prstClr val="black"/>
                    </a:solidFill>
                    <a:latin typeface="Times New Roman" pitchFamily="18" charset="0"/>
                    <a:cs typeface="Times New Roman" pitchFamily="18" charset="0"/>
                  </a:rPr>
                  <a:t>hd</a:t>
                </a:r>
                <a:r>
                  <a:rPr lang="en-US" sz="4000" dirty="0">
                    <a:solidFill>
                      <a:prstClr val="black"/>
                    </a:solidFill>
                    <a:latin typeface="Times New Roman" pitchFamily="18" charset="0"/>
                    <a:cs typeface="Times New Roman" pitchFamily="18" charset="0"/>
                  </a:rPr>
                  <a:t> = G</a:t>
                </a:r>
              </a:p>
            </p:txBody>
          </p:sp>
          <p:grpSp>
            <p:nvGrpSpPr>
              <p:cNvPr id="20" name="Group 11"/>
              <p:cNvGrpSpPr>
                <a:grpSpLocks/>
              </p:cNvGrpSpPr>
              <p:nvPr/>
            </p:nvGrpSpPr>
            <p:grpSpPr bwMode="auto">
              <a:xfrm>
                <a:off x="3102" y="618"/>
                <a:ext cx="497" cy="990"/>
                <a:chOff x="1650" y="1888"/>
                <a:chExt cx="497" cy="990"/>
              </a:xfrm>
            </p:grpSpPr>
            <p:sp>
              <p:nvSpPr>
                <p:cNvPr id="22" name="Rectangle 12"/>
                <p:cNvSpPr>
                  <a:spLocks noChangeArrowheads="1"/>
                </p:cNvSpPr>
                <p:nvPr/>
              </p:nvSpPr>
              <p:spPr bwMode="auto">
                <a:xfrm>
                  <a:off x="1650" y="1888"/>
                  <a:ext cx="497" cy="4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76200">
                      <a:solidFill>
                        <a:srgbClr val="FFFF66"/>
                      </a:solidFill>
                      <a:miter lim="800000"/>
                      <a:headEnd type="none" w="sm" len="sm"/>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r>
                    <a:rPr lang="vi-VN" sz="4000" dirty="0">
                      <a:solidFill>
                        <a:prstClr val="black"/>
                      </a:solidFill>
                      <a:latin typeface="+mj-lt"/>
                    </a:rPr>
                    <a:t>M</a:t>
                  </a:r>
                  <a:r>
                    <a:rPr lang="en-US" sz="4000" dirty="0">
                      <a:solidFill>
                        <a:prstClr val="black"/>
                      </a:solidFill>
                      <a:latin typeface="+mj-lt"/>
                    </a:rPr>
                    <a:t>m</a:t>
                  </a:r>
                </a:p>
              </p:txBody>
            </p:sp>
            <p:sp>
              <p:nvSpPr>
                <p:cNvPr id="23" name="Rectangle 13"/>
                <p:cNvSpPr>
                  <a:spLocks noChangeArrowheads="1"/>
                </p:cNvSpPr>
                <p:nvPr/>
              </p:nvSpPr>
              <p:spPr bwMode="auto">
                <a:xfrm>
                  <a:off x="1771" y="2432"/>
                  <a:ext cx="250" cy="4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76200">
                      <a:solidFill>
                        <a:srgbClr val="FFFF66"/>
                      </a:solidFill>
                      <a:miter lim="800000"/>
                      <a:headEnd type="none" w="sm" len="sm"/>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r>
                    <a:rPr lang="vi-VN" sz="4000" dirty="0">
                      <a:solidFill>
                        <a:prstClr val="black"/>
                      </a:solidFill>
                      <a:latin typeface="+mj-lt"/>
                    </a:rPr>
                    <a:t>r</a:t>
                  </a:r>
                  <a:r>
                    <a:rPr lang="en-US" sz="4000" baseline="30000" dirty="0">
                      <a:solidFill>
                        <a:prstClr val="black"/>
                      </a:solidFill>
                      <a:latin typeface="+mj-lt"/>
                    </a:rPr>
                    <a:t>2</a:t>
                  </a:r>
                  <a:endParaRPr lang="en-US" sz="4000" dirty="0">
                    <a:solidFill>
                      <a:prstClr val="black"/>
                    </a:solidFill>
                    <a:latin typeface="+mj-lt"/>
                  </a:endParaRPr>
                </a:p>
              </p:txBody>
            </p:sp>
          </p:grpSp>
          <p:sp>
            <p:nvSpPr>
              <p:cNvPr id="21" name="Line 14"/>
              <p:cNvSpPr>
                <a:spLocks noChangeShapeType="1"/>
              </p:cNvSpPr>
              <p:nvPr/>
            </p:nvSpPr>
            <p:spPr bwMode="auto">
              <a:xfrm>
                <a:off x="2790" y="1162"/>
                <a:ext cx="1043" cy="0"/>
              </a:xfrm>
              <a:prstGeom prst="line">
                <a:avLst/>
              </a:prstGeom>
              <a:noFill/>
              <a:ln w="38100">
                <a:solidFill>
                  <a:schemeClr val="tx1"/>
                </a:solidFill>
                <a:round/>
                <a:headEnd type="none" w="sm" len="sm"/>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prstClr val="black"/>
                  </a:solidFill>
                </a:endParaRPr>
              </a:p>
            </p:txBody>
          </p:sp>
        </p:grpSp>
        <p:sp>
          <p:nvSpPr>
            <p:cNvPr id="18" name="Rectangle 15"/>
            <p:cNvSpPr>
              <a:spLocks noChangeArrowheads="1"/>
            </p:cNvSpPr>
            <p:nvPr/>
          </p:nvSpPr>
          <p:spPr bwMode="auto">
            <a:xfrm>
              <a:off x="1519" y="572"/>
              <a:ext cx="2586" cy="1044"/>
            </a:xfrm>
            <a:prstGeom prst="rect">
              <a:avLst/>
            </a:prstGeom>
            <a:noFill/>
            <a:ln w="38100" cmpd="dbl">
              <a:solidFill>
                <a:srgbClr val="FFFF66"/>
              </a:solidFill>
              <a:miter lim="800000"/>
              <a:headEnd type="none" w="sm" len="sm"/>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solidFill>
                  <a:prstClr val="black"/>
                </a:solidFill>
              </a:endParaRPr>
            </a:p>
          </p:txBody>
        </p:sp>
      </p:grpSp>
      <mc:AlternateContent xmlns:mc="http://schemas.openxmlformats.org/markup-compatibility/2006" xmlns:a14="http://schemas.microsoft.com/office/drawing/2010/main">
        <mc:Choice Requires="a14">
          <p:sp>
            <p:nvSpPr>
              <p:cNvPr id="24" name="Text Box 5"/>
              <p:cNvSpPr txBox="1">
                <a:spLocks noChangeArrowheads="1"/>
              </p:cNvSpPr>
              <p:nvPr/>
            </p:nvSpPr>
            <p:spPr bwMode="auto">
              <a:xfrm>
                <a:off x="507999" y="3213292"/>
                <a:ext cx="7871884" cy="2517869"/>
              </a:xfrm>
              <a:prstGeom prst="rect">
                <a:avLst/>
              </a:prstGeom>
              <a:noFill/>
              <a:ln>
                <a:noFill/>
              </a:ln>
              <a:effectLst/>
            </p:spPr>
            <p:txBody>
              <a:bodyPr wrap="square">
                <a:spAutoFit/>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algn="just">
                  <a:spcBef>
                    <a:spcPct val="50000"/>
                  </a:spcBef>
                </a:pPr>
                <a:r>
                  <a:rPr lang="vi-VN" sz="2800" b="1" dirty="0">
                    <a:latin typeface="Times New Roman" pitchFamily="18" charset="0"/>
                    <a:cs typeface="Times New Roman" pitchFamily="18" charset="0"/>
                  </a:rPr>
                  <a:t>Đại lượng</a:t>
                </a:r>
                <a:r>
                  <a:rPr lang="en-US" sz="2800" b="1" dirty="0">
                    <a:latin typeface="Times New Roman" pitchFamily="18" charset="0"/>
                    <a:cs typeface="Times New Roman" pitchFamily="18" charset="0"/>
                  </a:rPr>
                  <a:t> </a:t>
                </a:r>
                <a14:m>
                  <m:oMath xmlns:m="http://schemas.openxmlformats.org/officeDocument/2006/math">
                    <m:f>
                      <m:fPr>
                        <m:ctrlPr>
                          <a:rPr lang="en-US" sz="2800" b="1" i="1" smtClean="0">
                            <a:latin typeface="Cambria Math" panose="02040503050406030204" pitchFamily="18" charset="0"/>
                            <a:cs typeface="Times New Roman" pitchFamily="18" charset="0"/>
                          </a:rPr>
                        </m:ctrlPr>
                      </m:fPr>
                      <m:num>
                        <m:acc>
                          <m:accPr>
                            <m:chr m:val="⃗"/>
                            <m:ctrlPr>
                              <a:rPr lang="en-US" sz="2800" b="1" i="1" smtClean="0">
                                <a:latin typeface="Cambria Math" panose="02040503050406030204" pitchFamily="18" charset="0"/>
                                <a:cs typeface="Times New Roman" pitchFamily="18" charset="0"/>
                              </a:rPr>
                            </m:ctrlPr>
                          </m:accPr>
                          <m:e>
                            <m:sSub>
                              <m:sSubPr>
                                <m:ctrlPr>
                                  <a:rPr lang="en-US" sz="2800" b="1" i="1" smtClean="0">
                                    <a:latin typeface="Cambria Math" panose="02040503050406030204" pitchFamily="18" charset="0"/>
                                    <a:cs typeface="Times New Roman" pitchFamily="18" charset="0"/>
                                  </a:rPr>
                                </m:ctrlPr>
                              </m:sSubPr>
                              <m:e>
                                <m:r>
                                  <a:rPr lang="en-US" sz="2800" b="1" i="1" smtClean="0">
                                    <a:latin typeface="Cambria Math"/>
                                    <a:cs typeface="Times New Roman" pitchFamily="18" charset="0"/>
                                  </a:rPr>
                                  <m:t>𝑭</m:t>
                                </m:r>
                              </m:e>
                              <m:sub>
                                <m:r>
                                  <a:rPr lang="en-US" sz="2800" b="1" i="1" smtClean="0">
                                    <a:latin typeface="Cambria Math"/>
                                    <a:cs typeface="Times New Roman" pitchFamily="18" charset="0"/>
                                  </a:rPr>
                                  <m:t>𝒉𝒅</m:t>
                                </m:r>
                              </m:sub>
                            </m:sSub>
                          </m:e>
                        </m:acc>
                      </m:num>
                      <m:den>
                        <m:r>
                          <a:rPr lang="en-US" sz="2800" b="1" i="1" smtClean="0">
                            <a:latin typeface="Cambria Math"/>
                            <a:cs typeface="Times New Roman" pitchFamily="18" charset="0"/>
                          </a:rPr>
                          <m:t>𝒎</m:t>
                        </m:r>
                      </m:den>
                    </m:f>
                  </m:oMath>
                </a14:m>
                <a:r>
                  <a:rPr lang="en-US" sz="2800" b="1" dirty="0">
                    <a:latin typeface="Times New Roman" pitchFamily="18" charset="0"/>
                    <a:cs typeface="Times New Roman" pitchFamily="18" charset="0"/>
                  </a:rPr>
                  <a:t> </a:t>
                </a:r>
                <a:r>
                  <a:rPr lang="vi-VN" sz="2800" b="1" dirty="0">
                    <a:latin typeface="Times New Roman" pitchFamily="18" charset="0"/>
                    <a:cs typeface="Times New Roman" pitchFamily="18" charset="0"/>
                  </a:rPr>
                  <a:t>không phụ thuộc vào điểm đặt các vật có khối lượng m tại điểm A, mà chỉ phụ thuộc vào khối lượng M của vật gây ra trường hấp dẫn tại điểm A, gọi là cường độ trường hấp của vật có khối lượng M gây ra tại A, kí hiệu </a:t>
                </a:r>
                <a14:m>
                  <m:oMath xmlns:m="http://schemas.openxmlformats.org/officeDocument/2006/math">
                    <m:acc>
                      <m:accPr>
                        <m:chr m:val="⃗"/>
                        <m:ctrlPr>
                          <a:rPr lang="vi-VN" sz="2800" b="1" i="1" dirty="0" smtClean="0">
                            <a:latin typeface="Cambria Math" panose="02040503050406030204" pitchFamily="18" charset="0"/>
                            <a:cs typeface="Times New Roman" pitchFamily="18" charset="0"/>
                          </a:rPr>
                        </m:ctrlPr>
                      </m:accPr>
                      <m:e>
                        <m:r>
                          <a:rPr lang="en-US" sz="2800" b="1" i="1" dirty="0" smtClean="0">
                            <a:latin typeface="Cambria Math"/>
                            <a:cs typeface="Times New Roman" pitchFamily="18" charset="0"/>
                          </a:rPr>
                          <m:t>𝒈</m:t>
                        </m:r>
                      </m:e>
                    </m:acc>
                  </m:oMath>
                </a14:m>
                <a:endParaRPr lang="en-US" sz="2800" b="1" dirty="0">
                  <a:latin typeface="Times New Roman" pitchFamily="18" charset="0"/>
                  <a:cs typeface="Times New Roman" pitchFamily="18" charset="0"/>
                </a:endParaRPr>
              </a:p>
            </p:txBody>
          </p:sp>
        </mc:Choice>
        <mc:Fallback xmlns="">
          <p:sp>
            <p:nvSpPr>
              <p:cNvPr id="24" name="Text Box 5"/>
              <p:cNvSpPr txBox="1">
                <a:spLocks noRot="1" noChangeAspect="1" noMove="1" noResize="1" noEditPoints="1" noAdjustHandles="1" noChangeArrowheads="1" noChangeShapeType="1" noTextEdit="1"/>
              </p:cNvSpPr>
              <p:nvPr/>
            </p:nvSpPr>
            <p:spPr bwMode="auto">
              <a:xfrm>
                <a:off x="380999" y="3213292"/>
                <a:ext cx="5903913" cy="3471912"/>
              </a:xfrm>
              <a:prstGeom prst="rect">
                <a:avLst/>
              </a:prstGeom>
              <a:blipFill rotWithShape="1">
                <a:blip r:embed="rId4"/>
                <a:stretch>
                  <a:fillRect l="-2064" r="-2064" b="-1228"/>
                </a:stretch>
              </a:blipFill>
              <a:ln>
                <a:noFill/>
              </a:ln>
              <a:effectLst/>
            </p:spPr>
            <p:txBody>
              <a:bodyPr/>
              <a:lstStyle/>
              <a:p>
                <a:r>
                  <a:rPr lang="en-US">
                    <a:noFill/>
                  </a:rPr>
                  <a:t> </a:t>
                </a:r>
              </a:p>
            </p:txBody>
          </p:sp>
        </mc:Fallback>
      </mc:AlternateContent>
    </p:spTree>
    <p:extLst>
      <p:ext uri="{BB962C8B-B14F-4D97-AF65-F5344CB8AC3E}">
        <p14:creationId xmlns:p14="http://schemas.microsoft.com/office/powerpoint/2010/main" val="318559003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path" presetSubtype="0" accel="50000" decel="50000" fill="hold" grpId="0" nodeType="clickEffect">
                                  <p:stCondLst>
                                    <p:cond delay="0"/>
                                  </p:stCondLst>
                                  <p:childTnLst>
                                    <p:animMotion origin="layout" path="M 0.00087 0.10255 L 0.00087 0.43588 " pathEditMode="relative" rAng="0" ptsTypes="AA">
                                      <p:cBhvr>
                                        <p:cTn id="6" dur="2000" fill="hold"/>
                                        <p:tgtEl>
                                          <p:spTgt spid="31769"/>
                                        </p:tgtEl>
                                        <p:attrNameLst>
                                          <p:attrName>ppt_x</p:attrName>
                                          <p:attrName>ppt_y</p:attrName>
                                        </p:attrNameLst>
                                      </p:cBhvr>
                                      <p:rCtr x="0" y="16667"/>
                                    </p:animMotion>
                                  </p:childTnLst>
                                </p:cTn>
                              </p:par>
                              <p:par>
                                <p:cTn id="7" presetID="42" presetClass="path" presetSubtype="0" accel="50000" decel="50000" fill="hold" nodeType="withEffect">
                                  <p:stCondLst>
                                    <p:cond delay="0"/>
                                  </p:stCondLst>
                                  <p:childTnLst>
                                    <p:animMotion origin="layout" path="M -0.00017 0.10162 L -0.00017 0.43495 " pathEditMode="relative" rAng="0" ptsTypes="AA">
                                      <p:cBhvr>
                                        <p:cTn id="8" dur="2000" fill="hold"/>
                                        <p:tgtEl>
                                          <p:spTgt spid="31763"/>
                                        </p:tgtEl>
                                        <p:attrNameLst>
                                          <p:attrName>ppt_x</p:attrName>
                                          <p:attrName>ppt_y</p:attrName>
                                        </p:attrNameLst>
                                      </p:cBhvr>
                                      <p:rCtr x="0" y="16667"/>
                                    </p:animMotion>
                                  </p:childTnLst>
                                </p:cTn>
                              </p:par>
                              <p:par>
                                <p:cTn id="9" presetID="42" presetClass="path" presetSubtype="0" accel="50000" decel="50000" fill="hold" nodeType="withEffect">
                                  <p:stCondLst>
                                    <p:cond delay="0"/>
                                  </p:stCondLst>
                                  <p:childTnLst>
                                    <p:animMotion origin="layout" path="M -0.00087 0.09676 L -0.00087 0.43009 " pathEditMode="relative" rAng="0" ptsTypes="AA">
                                      <p:cBhvr>
                                        <p:cTn id="10" dur="2000" fill="hold"/>
                                        <p:tgtEl>
                                          <p:spTgt spid="31764"/>
                                        </p:tgtEl>
                                        <p:attrNameLst>
                                          <p:attrName>ppt_x</p:attrName>
                                          <p:attrName>ppt_y</p:attrName>
                                        </p:attrNameLst>
                                      </p:cBhvr>
                                      <p:rCtr x="0" y="16667"/>
                                    </p:animMotion>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nodeType="clickEffect">
                                  <p:stCondLst>
                                    <p:cond delay="0"/>
                                  </p:stCondLst>
                                  <p:childTnLst>
                                    <p:set>
                                      <p:cBhvr>
                                        <p:cTn id="14" dur="1" fill="hold">
                                          <p:stCondLst>
                                            <p:cond delay="0"/>
                                          </p:stCondLst>
                                        </p:cTn>
                                        <p:tgtEl>
                                          <p:spTgt spid="16"/>
                                        </p:tgtEl>
                                        <p:attrNameLst>
                                          <p:attrName>style.visibility</p:attrName>
                                        </p:attrNameLst>
                                      </p:cBhvr>
                                      <p:to>
                                        <p:strVal val="visible"/>
                                      </p:to>
                                    </p:set>
                                    <p:animEffect transition="in" filter="blinds(horizontal)">
                                      <p:cBhvr>
                                        <p:cTn id="15" dur="500"/>
                                        <p:tgtEl>
                                          <p:spTgt spid="16"/>
                                        </p:tgtEl>
                                      </p:cBhvr>
                                    </p:animEffect>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grpId="0" nodeType="clickEffect">
                                  <p:stCondLst>
                                    <p:cond delay="0"/>
                                  </p:stCondLst>
                                  <p:childTnLst>
                                    <p:set>
                                      <p:cBhvr>
                                        <p:cTn id="19" dur="1" fill="hold">
                                          <p:stCondLst>
                                            <p:cond delay="0"/>
                                          </p:stCondLst>
                                        </p:cTn>
                                        <p:tgtEl>
                                          <p:spTgt spid="24"/>
                                        </p:tgtEl>
                                        <p:attrNameLst>
                                          <p:attrName>style.visibility</p:attrName>
                                        </p:attrNameLst>
                                      </p:cBhvr>
                                      <p:to>
                                        <p:strVal val="visible"/>
                                      </p:to>
                                    </p:set>
                                    <p:animEffect transition="in" filter="fade">
                                      <p:cBhvr>
                                        <p:cTn id="20" dur="1000"/>
                                        <p:tgtEl>
                                          <p:spTgt spid="24"/>
                                        </p:tgtEl>
                                      </p:cBhvr>
                                    </p:animEffect>
                                    <p:anim calcmode="lin" valueType="num">
                                      <p:cBhvr>
                                        <p:cTn id="21" dur="1000" fill="hold"/>
                                        <p:tgtEl>
                                          <p:spTgt spid="24"/>
                                        </p:tgtEl>
                                        <p:attrNameLst>
                                          <p:attrName>ppt_x</p:attrName>
                                        </p:attrNameLst>
                                      </p:cBhvr>
                                      <p:tavLst>
                                        <p:tav tm="0">
                                          <p:val>
                                            <p:strVal val="#ppt_x"/>
                                          </p:val>
                                        </p:tav>
                                        <p:tav tm="100000">
                                          <p:val>
                                            <p:strVal val="#ppt_x"/>
                                          </p:val>
                                        </p:tav>
                                      </p:tavLst>
                                    </p:anim>
                                    <p:anim calcmode="lin" valueType="num">
                                      <p:cBhvr>
                                        <p:cTn id="22" dur="1000" fill="hold"/>
                                        <p:tgtEl>
                                          <p:spTgt spid="2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69" grpId="0"/>
      <p:bldP spid="24"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Rectangle 3"/>
          <p:cNvSpPr>
            <a:spLocks noGrp="1" noChangeArrowheads="1"/>
          </p:cNvSpPr>
          <p:nvPr>
            <p:ph type="body" idx="1"/>
          </p:nvPr>
        </p:nvSpPr>
        <p:spPr>
          <a:xfrm>
            <a:off x="609600" y="457201"/>
            <a:ext cx="10972800" cy="5673725"/>
          </a:xfrm>
        </p:spPr>
        <p:txBody>
          <a:bodyPr>
            <a:normAutofit/>
          </a:bodyPr>
          <a:lstStyle/>
          <a:p>
            <a:pPr marL="609600" indent="-609600" algn="just">
              <a:buFont typeface="Wingdings" pitchFamily="2" charset="2"/>
              <a:buNone/>
            </a:pPr>
            <a:r>
              <a:rPr lang="en-US" b="1" dirty="0">
                <a:latin typeface="Times New Roman" pitchFamily="18" charset="0"/>
                <a:cs typeface="Times New Roman" pitchFamily="18" charset="0"/>
              </a:rPr>
              <a:t>Câu 10</a:t>
            </a:r>
            <a:r>
              <a:rPr lang="en-US" dirty="0">
                <a:latin typeface="Times New Roman" pitchFamily="18" charset="0"/>
                <a:cs typeface="Times New Roman" pitchFamily="18" charset="0"/>
              </a:rPr>
              <a:t>: Hãy tính gia tốc r</a:t>
            </a:r>
            <a:r>
              <a:rPr lang="vi-VN" dirty="0">
                <a:latin typeface="Times New Roman" pitchFamily="18" charset="0"/>
                <a:cs typeface="Times New Roman" pitchFamily="18" charset="0"/>
              </a:rPr>
              <a:t>ơi tự do trên bề mặt của Mộc Tinh. Biết gia tốc rơi tự do trên bề mặt của Trái Đất là g = 9,81 m/s</a:t>
            </a:r>
            <a:r>
              <a:rPr lang="vi-VN" baseline="30000" dirty="0">
                <a:latin typeface="Times New Roman" pitchFamily="18" charset="0"/>
                <a:cs typeface="Times New Roman" pitchFamily="18" charset="0"/>
              </a:rPr>
              <a:t>2</a:t>
            </a:r>
            <a:r>
              <a:rPr lang="vi-VN" dirty="0">
                <a:latin typeface="Times New Roman" pitchFamily="18" charset="0"/>
                <a:cs typeface="Times New Roman" pitchFamily="18" charset="0"/>
              </a:rPr>
              <a:t>; khối lượng của Mộc Tinh bằng 318 lần khối lượng Trái Đất; đường kính của Mộc Tinh và của Trái Đất lần lượt là 142980 km và 12750 km.</a:t>
            </a:r>
            <a:endParaRPr lang="en-US" b="1" dirty="0">
              <a:latin typeface="Times New Roman" pitchFamily="18" charset="0"/>
              <a:cs typeface="Times New Roman" pitchFamily="18" charset="0"/>
            </a:endParaRPr>
          </a:p>
          <a:p>
            <a:pPr marL="1009650" lvl="1" indent="-609600">
              <a:buFont typeface="Wingdings" pitchFamily="2" charset="2"/>
              <a:buNone/>
            </a:pPr>
            <a:r>
              <a:rPr lang="en-US" sz="3200" b="1" dirty="0">
                <a:latin typeface="Times New Roman" pitchFamily="18" charset="0"/>
                <a:cs typeface="Times New Roman" pitchFamily="18" charset="0"/>
              </a:rPr>
              <a:t>  A.</a:t>
            </a:r>
            <a:r>
              <a:rPr lang="en-US" sz="3200" dirty="0">
                <a:latin typeface="Times New Roman" pitchFamily="18" charset="0"/>
                <a:cs typeface="Times New Roman" pitchFamily="18" charset="0"/>
              </a:rPr>
              <a:t> 278,2 m/s</a:t>
            </a:r>
            <a:r>
              <a:rPr lang="en-US" sz="3200" baseline="30000" dirty="0">
                <a:latin typeface="Times New Roman" pitchFamily="18" charset="0"/>
                <a:cs typeface="Times New Roman" pitchFamily="18" charset="0"/>
              </a:rPr>
              <a:t>2</a:t>
            </a:r>
            <a:r>
              <a:rPr lang="en-US" sz="3200" dirty="0">
                <a:latin typeface="Times New Roman" pitchFamily="18" charset="0"/>
                <a:cs typeface="Times New Roman" pitchFamily="18" charset="0"/>
              </a:rPr>
              <a:t>. 	                        </a:t>
            </a:r>
          </a:p>
          <a:p>
            <a:pPr marL="1009650" lvl="1" indent="-609600">
              <a:buFont typeface="Wingdings" pitchFamily="2" charset="2"/>
              <a:buNone/>
            </a:pPr>
            <a:r>
              <a:rPr lang="en-US" sz="3200" b="1" dirty="0">
                <a:latin typeface="Times New Roman" pitchFamily="18" charset="0"/>
                <a:cs typeface="Times New Roman" pitchFamily="18" charset="0"/>
              </a:rPr>
              <a:t>  B.</a:t>
            </a:r>
            <a:r>
              <a:rPr lang="en-US" sz="3200" dirty="0">
                <a:latin typeface="Times New Roman" pitchFamily="18" charset="0"/>
                <a:cs typeface="Times New Roman" pitchFamily="18" charset="0"/>
              </a:rPr>
              <a:t> 24,8 m/s</a:t>
            </a:r>
            <a:r>
              <a:rPr lang="en-US" sz="3200" baseline="30000" dirty="0">
                <a:latin typeface="Times New Roman" pitchFamily="18" charset="0"/>
                <a:cs typeface="Times New Roman" pitchFamily="18" charset="0"/>
              </a:rPr>
              <a:t>2</a:t>
            </a:r>
            <a:r>
              <a:rPr lang="en-US" sz="3200" dirty="0">
                <a:latin typeface="Times New Roman" pitchFamily="18" charset="0"/>
                <a:cs typeface="Times New Roman" pitchFamily="18" charset="0"/>
              </a:rPr>
              <a:t>. 		</a:t>
            </a:r>
            <a:endParaRPr lang="en-US" sz="3200" b="1" dirty="0">
              <a:latin typeface="Times New Roman" pitchFamily="18" charset="0"/>
              <a:cs typeface="Times New Roman" pitchFamily="18" charset="0"/>
            </a:endParaRPr>
          </a:p>
          <a:p>
            <a:pPr marL="1009650" lvl="1" indent="-609600">
              <a:buFont typeface="Wingdings" pitchFamily="2" charset="2"/>
              <a:buNone/>
            </a:pPr>
            <a:r>
              <a:rPr lang="en-US" sz="3200" b="1" dirty="0">
                <a:latin typeface="Times New Roman" pitchFamily="18" charset="0"/>
                <a:cs typeface="Times New Roman" pitchFamily="18" charset="0"/>
              </a:rPr>
              <a:t>  C.</a:t>
            </a:r>
            <a:r>
              <a:rPr lang="en-US" sz="3200" dirty="0">
                <a:latin typeface="Times New Roman" pitchFamily="18" charset="0"/>
                <a:cs typeface="Times New Roman" pitchFamily="18" charset="0"/>
              </a:rPr>
              <a:t> 3,88 m/s</a:t>
            </a:r>
            <a:r>
              <a:rPr lang="en-US" sz="3200" baseline="30000" dirty="0">
                <a:latin typeface="Times New Roman" pitchFamily="18" charset="0"/>
                <a:cs typeface="Times New Roman" pitchFamily="18" charset="0"/>
              </a:rPr>
              <a:t>2</a:t>
            </a:r>
            <a:r>
              <a:rPr lang="en-US" sz="3200" dirty="0">
                <a:latin typeface="Times New Roman" pitchFamily="18" charset="0"/>
                <a:cs typeface="Times New Roman" pitchFamily="18" charset="0"/>
              </a:rPr>
              <a:t>. 		                   </a:t>
            </a:r>
          </a:p>
          <a:p>
            <a:pPr marL="1009650" lvl="1" indent="-609600">
              <a:buFont typeface="Wingdings" pitchFamily="2" charset="2"/>
              <a:buNone/>
            </a:pPr>
            <a:r>
              <a:rPr lang="en-US" sz="3200" b="1" dirty="0">
                <a:latin typeface="Times New Roman" pitchFamily="18" charset="0"/>
                <a:cs typeface="Times New Roman" pitchFamily="18" charset="0"/>
              </a:rPr>
              <a:t>  D.</a:t>
            </a:r>
            <a:r>
              <a:rPr lang="en-US" sz="3200" dirty="0">
                <a:latin typeface="Times New Roman" pitchFamily="18" charset="0"/>
                <a:cs typeface="Times New Roman" pitchFamily="18" charset="0"/>
              </a:rPr>
              <a:t> 6,2 m/s</a:t>
            </a:r>
            <a:r>
              <a:rPr lang="en-US" sz="3200" baseline="30000" dirty="0">
                <a:latin typeface="Times New Roman" pitchFamily="18" charset="0"/>
                <a:cs typeface="Times New Roman" pitchFamily="18" charset="0"/>
              </a:rPr>
              <a:t>2</a:t>
            </a:r>
            <a:r>
              <a:rPr lang="en-US" sz="3200" dirty="0">
                <a:latin typeface="Times New Roman" pitchFamily="18" charset="0"/>
                <a:cs typeface="Times New Roman" pitchFamily="18" charset="0"/>
              </a:rPr>
              <a:t>.</a:t>
            </a:r>
          </a:p>
        </p:txBody>
      </p:sp>
    </p:spTree>
    <p:extLst>
      <p:ext uri="{BB962C8B-B14F-4D97-AF65-F5344CB8AC3E}">
        <p14:creationId xmlns:p14="http://schemas.microsoft.com/office/powerpoint/2010/main" val="248690142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789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3" presetClass="entr" presetSubtype="10" fill="hold" nodeType="clickEffect">
                                  <p:stCondLst>
                                    <p:cond delay="0"/>
                                  </p:stCondLst>
                                  <p:childTnLst>
                                    <p:set>
                                      <p:cBhvr>
                                        <p:cTn id="10" dur="1" fill="hold">
                                          <p:stCondLst>
                                            <p:cond delay="0"/>
                                          </p:stCondLst>
                                        </p:cTn>
                                        <p:tgtEl>
                                          <p:spTgt spid="37891">
                                            <p:txEl>
                                              <p:pRg st="1" end="1"/>
                                            </p:txEl>
                                          </p:spTgt>
                                        </p:tgtEl>
                                        <p:attrNameLst>
                                          <p:attrName>style.visibility</p:attrName>
                                        </p:attrNameLst>
                                      </p:cBhvr>
                                      <p:to>
                                        <p:strVal val="visible"/>
                                      </p:to>
                                    </p:set>
                                    <p:animEffect transition="in" filter="blinds(horizontal)">
                                      <p:cBhvr>
                                        <p:cTn id="11" dur="500"/>
                                        <p:tgtEl>
                                          <p:spTgt spid="37891">
                                            <p:txEl>
                                              <p:pRg st="1" end="1"/>
                                            </p:txEl>
                                          </p:spTgt>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3" presetClass="entr" presetSubtype="10" fill="hold" nodeType="clickEffect">
                                  <p:stCondLst>
                                    <p:cond delay="0"/>
                                  </p:stCondLst>
                                  <p:childTnLst>
                                    <p:set>
                                      <p:cBhvr>
                                        <p:cTn id="15" dur="1" fill="hold">
                                          <p:stCondLst>
                                            <p:cond delay="0"/>
                                          </p:stCondLst>
                                        </p:cTn>
                                        <p:tgtEl>
                                          <p:spTgt spid="37891">
                                            <p:txEl>
                                              <p:pRg st="2" end="2"/>
                                            </p:txEl>
                                          </p:spTgt>
                                        </p:tgtEl>
                                        <p:attrNameLst>
                                          <p:attrName>style.visibility</p:attrName>
                                        </p:attrNameLst>
                                      </p:cBhvr>
                                      <p:to>
                                        <p:strVal val="visible"/>
                                      </p:to>
                                    </p:set>
                                    <p:animEffect transition="in" filter="blinds(horizontal)">
                                      <p:cBhvr>
                                        <p:cTn id="16" dur="500"/>
                                        <p:tgtEl>
                                          <p:spTgt spid="37891">
                                            <p:txEl>
                                              <p:pRg st="2" end="2"/>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3" presetClass="entr" presetSubtype="10" fill="hold" nodeType="clickEffect">
                                  <p:stCondLst>
                                    <p:cond delay="0"/>
                                  </p:stCondLst>
                                  <p:childTnLst>
                                    <p:set>
                                      <p:cBhvr>
                                        <p:cTn id="20" dur="1" fill="hold">
                                          <p:stCondLst>
                                            <p:cond delay="0"/>
                                          </p:stCondLst>
                                        </p:cTn>
                                        <p:tgtEl>
                                          <p:spTgt spid="37891">
                                            <p:txEl>
                                              <p:pRg st="3" end="3"/>
                                            </p:txEl>
                                          </p:spTgt>
                                        </p:tgtEl>
                                        <p:attrNameLst>
                                          <p:attrName>style.visibility</p:attrName>
                                        </p:attrNameLst>
                                      </p:cBhvr>
                                      <p:to>
                                        <p:strVal val="visible"/>
                                      </p:to>
                                    </p:set>
                                    <p:animEffect transition="in" filter="blinds(horizontal)">
                                      <p:cBhvr>
                                        <p:cTn id="21" dur="500"/>
                                        <p:tgtEl>
                                          <p:spTgt spid="37891">
                                            <p:txEl>
                                              <p:pRg st="3" end="3"/>
                                            </p:txEl>
                                          </p:spTgt>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3" presetClass="entr" presetSubtype="10" fill="hold" nodeType="clickEffect">
                                  <p:stCondLst>
                                    <p:cond delay="0"/>
                                  </p:stCondLst>
                                  <p:childTnLst>
                                    <p:set>
                                      <p:cBhvr>
                                        <p:cTn id="25" dur="1" fill="hold">
                                          <p:stCondLst>
                                            <p:cond delay="0"/>
                                          </p:stCondLst>
                                        </p:cTn>
                                        <p:tgtEl>
                                          <p:spTgt spid="37891">
                                            <p:txEl>
                                              <p:pRg st="4" end="4"/>
                                            </p:txEl>
                                          </p:spTgt>
                                        </p:tgtEl>
                                        <p:attrNameLst>
                                          <p:attrName>style.visibility</p:attrName>
                                        </p:attrNameLst>
                                      </p:cBhvr>
                                      <p:to>
                                        <p:strVal val="visible"/>
                                      </p:to>
                                    </p:set>
                                    <p:animEffect transition="in" filter="blinds(horizontal)">
                                      <p:cBhvr>
                                        <p:cTn id="26" dur="500"/>
                                        <p:tgtEl>
                                          <p:spTgt spid="37891">
                                            <p:txEl>
                                              <p:pRg st="4" end="4"/>
                                            </p:txEl>
                                          </p:spTgt>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xit" presetSubtype="4" fill="hold" nodeType="clickEffect">
                                  <p:stCondLst>
                                    <p:cond delay="0"/>
                                  </p:stCondLst>
                                  <p:childTnLst>
                                    <p:anim calcmode="lin" valueType="num">
                                      <p:cBhvr additive="base">
                                        <p:cTn id="30" dur="500"/>
                                        <p:tgtEl>
                                          <p:spTgt spid="37891">
                                            <p:txEl>
                                              <p:pRg st="1" end="1"/>
                                            </p:txEl>
                                          </p:spTgt>
                                        </p:tgtEl>
                                        <p:attrNameLst>
                                          <p:attrName>ppt_x</p:attrName>
                                        </p:attrNameLst>
                                      </p:cBhvr>
                                      <p:tavLst>
                                        <p:tav tm="0">
                                          <p:val>
                                            <p:strVal val="ppt_x"/>
                                          </p:val>
                                        </p:tav>
                                        <p:tav tm="100000">
                                          <p:val>
                                            <p:strVal val="ppt_x"/>
                                          </p:val>
                                        </p:tav>
                                      </p:tavLst>
                                    </p:anim>
                                    <p:anim calcmode="lin" valueType="num">
                                      <p:cBhvr additive="base">
                                        <p:cTn id="31" dur="500"/>
                                        <p:tgtEl>
                                          <p:spTgt spid="37891">
                                            <p:txEl>
                                              <p:pRg st="1" end="1"/>
                                            </p:txEl>
                                          </p:spTgt>
                                        </p:tgtEl>
                                        <p:attrNameLst>
                                          <p:attrName>ppt_y</p:attrName>
                                        </p:attrNameLst>
                                      </p:cBhvr>
                                      <p:tavLst>
                                        <p:tav tm="0">
                                          <p:val>
                                            <p:strVal val="ppt_y"/>
                                          </p:val>
                                        </p:tav>
                                        <p:tav tm="100000">
                                          <p:val>
                                            <p:strVal val="1+ppt_h/2"/>
                                          </p:val>
                                        </p:tav>
                                      </p:tavLst>
                                    </p:anim>
                                    <p:set>
                                      <p:cBhvr>
                                        <p:cTn id="32" dur="1" fill="hold">
                                          <p:stCondLst>
                                            <p:cond delay="499"/>
                                          </p:stCondLst>
                                        </p:cTn>
                                        <p:tgtEl>
                                          <p:spTgt spid="37891">
                                            <p:txEl>
                                              <p:pRg st="1" end="1"/>
                                            </p:txEl>
                                          </p:spTgt>
                                        </p:tgtEl>
                                        <p:attrNameLst>
                                          <p:attrName>style.visibility</p:attrName>
                                        </p:attrNameLst>
                                      </p:cBhvr>
                                      <p:to>
                                        <p:strVal val="hidden"/>
                                      </p:to>
                                    </p:set>
                                  </p:childTnLst>
                                </p:cTn>
                              </p:par>
                              <p:par>
                                <p:cTn id="33" presetID="2" presetClass="exit" presetSubtype="4" fill="hold" nodeType="withEffect">
                                  <p:stCondLst>
                                    <p:cond delay="0"/>
                                  </p:stCondLst>
                                  <p:childTnLst>
                                    <p:anim calcmode="lin" valueType="num">
                                      <p:cBhvr additive="base">
                                        <p:cTn id="34" dur="500"/>
                                        <p:tgtEl>
                                          <p:spTgt spid="37891">
                                            <p:txEl>
                                              <p:pRg st="3" end="3"/>
                                            </p:txEl>
                                          </p:spTgt>
                                        </p:tgtEl>
                                        <p:attrNameLst>
                                          <p:attrName>ppt_x</p:attrName>
                                        </p:attrNameLst>
                                      </p:cBhvr>
                                      <p:tavLst>
                                        <p:tav tm="0">
                                          <p:val>
                                            <p:strVal val="ppt_x"/>
                                          </p:val>
                                        </p:tav>
                                        <p:tav tm="100000">
                                          <p:val>
                                            <p:strVal val="ppt_x"/>
                                          </p:val>
                                        </p:tav>
                                      </p:tavLst>
                                    </p:anim>
                                    <p:anim calcmode="lin" valueType="num">
                                      <p:cBhvr additive="base">
                                        <p:cTn id="35" dur="500"/>
                                        <p:tgtEl>
                                          <p:spTgt spid="37891">
                                            <p:txEl>
                                              <p:pRg st="3" end="3"/>
                                            </p:txEl>
                                          </p:spTgt>
                                        </p:tgtEl>
                                        <p:attrNameLst>
                                          <p:attrName>ppt_y</p:attrName>
                                        </p:attrNameLst>
                                      </p:cBhvr>
                                      <p:tavLst>
                                        <p:tav tm="0">
                                          <p:val>
                                            <p:strVal val="ppt_y"/>
                                          </p:val>
                                        </p:tav>
                                        <p:tav tm="100000">
                                          <p:val>
                                            <p:strVal val="1+ppt_h/2"/>
                                          </p:val>
                                        </p:tav>
                                      </p:tavLst>
                                    </p:anim>
                                    <p:set>
                                      <p:cBhvr>
                                        <p:cTn id="36" dur="1" fill="hold">
                                          <p:stCondLst>
                                            <p:cond delay="499"/>
                                          </p:stCondLst>
                                        </p:cTn>
                                        <p:tgtEl>
                                          <p:spTgt spid="37891">
                                            <p:txEl>
                                              <p:pRg st="3" end="3"/>
                                            </p:txEl>
                                          </p:spTgt>
                                        </p:tgtEl>
                                        <p:attrNameLst>
                                          <p:attrName>style.visibility</p:attrName>
                                        </p:attrNameLst>
                                      </p:cBhvr>
                                      <p:to>
                                        <p:strVal val="hidden"/>
                                      </p:to>
                                    </p:set>
                                  </p:childTnLst>
                                </p:cTn>
                              </p:par>
                              <p:par>
                                <p:cTn id="37" presetID="2" presetClass="exit" presetSubtype="4" fill="hold" nodeType="withEffect">
                                  <p:stCondLst>
                                    <p:cond delay="0"/>
                                  </p:stCondLst>
                                  <p:childTnLst>
                                    <p:anim calcmode="lin" valueType="num">
                                      <p:cBhvr additive="base">
                                        <p:cTn id="38" dur="500"/>
                                        <p:tgtEl>
                                          <p:spTgt spid="37891">
                                            <p:txEl>
                                              <p:pRg st="4" end="4"/>
                                            </p:txEl>
                                          </p:spTgt>
                                        </p:tgtEl>
                                        <p:attrNameLst>
                                          <p:attrName>ppt_x</p:attrName>
                                        </p:attrNameLst>
                                      </p:cBhvr>
                                      <p:tavLst>
                                        <p:tav tm="0">
                                          <p:val>
                                            <p:strVal val="ppt_x"/>
                                          </p:val>
                                        </p:tav>
                                        <p:tav tm="100000">
                                          <p:val>
                                            <p:strVal val="ppt_x"/>
                                          </p:val>
                                        </p:tav>
                                      </p:tavLst>
                                    </p:anim>
                                    <p:anim calcmode="lin" valueType="num">
                                      <p:cBhvr additive="base">
                                        <p:cTn id="39" dur="500"/>
                                        <p:tgtEl>
                                          <p:spTgt spid="37891">
                                            <p:txEl>
                                              <p:pRg st="4" end="4"/>
                                            </p:txEl>
                                          </p:spTgt>
                                        </p:tgtEl>
                                        <p:attrNameLst>
                                          <p:attrName>ppt_y</p:attrName>
                                        </p:attrNameLst>
                                      </p:cBhvr>
                                      <p:tavLst>
                                        <p:tav tm="0">
                                          <p:val>
                                            <p:strVal val="ppt_y"/>
                                          </p:val>
                                        </p:tav>
                                        <p:tav tm="100000">
                                          <p:val>
                                            <p:strVal val="1+ppt_h/2"/>
                                          </p:val>
                                        </p:tav>
                                      </p:tavLst>
                                    </p:anim>
                                    <p:set>
                                      <p:cBhvr>
                                        <p:cTn id="40" dur="1" fill="hold">
                                          <p:stCondLst>
                                            <p:cond delay="499"/>
                                          </p:stCondLst>
                                        </p:cTn>
                                        <p:tgtEl>
                                          <p:spTgt spid="37891">
                                            <p:txEl>
                                              <p:pRg st="4" end="4"/>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ext Box 5"/>
          <p:cNvSpPr txBox="1">
            <a:spLocks noChangeArrowheads="1"/>
          </p:cNvSpPr>
          <p:nvPr/>
        </p:nvSpPr>
        <p:spPr bwMode="auto">
          <a:xfrm>
            <a:off x="287866" y="334095"/>
            <a:ext cx="11533719" cy="553998"/>
          </a:xfrm>
          <a:prstGeom prst="rect">
            <a:avLst/>
          </a:prstGeom>
          <a:noFill/>
          <a:ln>
            <a:noFill/>
          </a:ln>
          <a:effectLst/>
        </p:spPr>
        <p:txBody>
          <a:bodyPr wrap="square">
            <a:spAutoFit/>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algn="ctr" eaLnBrk="1" hangingPunct="1">
              <a:spcBef>
                <a:spcPct val="50000"/>
              </a:spcBef>
            </a:pPr>
            <a:r>
              <a:rPr lang="en-US" sz="3000" b="1" dirty="0">
                <a:latin typeface="Times New Roman" pitchFamily="18" charset="0"/>
                <a:cs typeface="Times New Roman" pitchFamily="18" charset="0"/>
              </a:rPr>
              <a:t>I. </a:t>
            </a:r>
            <a:r>
              <a:rPr lang="vi-VN" sz="3000" b="1" dirty="0">
                <a:latin typeface="Times New Roman" pitchFamily="18" charset="0"/>
                <a:cs typeface="Times New Roman" pitchFamily="18" charset="0"/>
              </a:rPr>
              <a:t>KHÁI NIỆM CƯỜNG ĐỘ TRƯỜNG HẤP DẪN</a:t>
            </a:r>
            <a:r>
              <a:rPr lang="en-US" sz="3000" b="1" dirty="0">
                <a:latin typeface="Times New Roman" pitchFamily="18" charset="0"/>
                <a:cs typeface="Times New Roman" pitchFamily="18" charset="0"/>
              </a:rPr>
              <a:t> </a:t>
            </a:r>
          </a:p>
        </p:txBody>
      </p:sp>
      <p:sp>
        <p:nvSpPr>
          <p:cNvPr id="31751" name="Rectangle 7"/>
          <p:cNvSpPr>
            <a:spLocks noChangeArrowheads="1"/>
          </p:cNvSpPr>
          <p:nvPr/>
        </p:nvSpPr>
        <p:spPr bwMode="auto">
          <a:xfrm>
            <a:off x="627885" y="2287033"/>
            <a:ext cx="7742767" cy="20621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76200">
                <a:solidFill>
                  <a:srgbClr val="FFFF66"/>
                </a:solidFill>
                <a:miter lim="800000"/>
                <a:headEnd type="none" w="sm" len="sm"/>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just" eaLnBrk="1" hangingPunct="1"/>
            <a:r>
              <a:rPr lang="en-US" sz="3200" dirty="0">
                <a:latin typeface="Times New Roman" pitchFamily="18" charset="0"/>
                <a:cs typeface="Times New Roman" pitchFamily="18" charset="0"/>
              </a:rPr>
              <a:t> </a:t>
            </a:r>
            <a:r>
              <a:rPr lang="vi-VN" sz="3200" b="1" dirty="0">
                <a:latin typeface="Times New Roman" pitchFamily="18" charset="0"/>
                <a:cs typeface="Times New Roman" pitchFamily="18" charset="0"/>
              </a:rPr>
              <a:t>Vậy</a:t>
            </a:r>
            <a:r>
              <a:rPr lang="vi-VN" sz="3200" dirty="0">
                <a:latin typeface="Times New Roman" pitchFamily="18" charset="0"/>
                <a:cs typeface="Times New Roman" pitchFamily="18" charset="0"/>
              </a:rPr>
              <a:t>:</a:t>
            </a:r>
            <a:r>
              <a:rPr lang="en-US" sz="3200" dirty="0">
                <a:latin typeface="Times New Roman" pitchFamily="18" charset="0"/>
                <a:cs typeface="Times New Roman" pitchFamily="18" charset="0"/>
              </a:rPr>
              <a:t> </a:t>
            </a:r>
            <a:r>
              <a:rPr lang="vi-VN" sz="3200" dirty="0">
                <a:latin typeface="Times New Roman" pitchFamily="18" charset="0"/>
                <a:cs typeface="Times New Roman" pitchFamily="18" charset="0"/>
              </a:rPr>
              <a:t>Cường độ trường</a:t>
            </a:r>
            <a:r>
              <a:rPr lang="en-US" sz="3200" dirty="0">
                <a:latin typeface="Times New Roman" pitchFamily="18" charset="0"/>
                <a:cs typeface="Times New Roman" pitchFamily="18" charset="0"/>
              </a:rPr>
              <a:t> </a:t>
            </a:r>
            <a:r>
              <a:rPr lang="vi-VN" sz="3200" dirty="0">
                <a:latin typeface="Times New Roman" pitchFamily="18" charset="0"/>
                <a:cs typeface="Times New Roman" pitchFamily="18" charset="0"/>
              </a:rPr>
              <a:t>hấp dẫn</a:t>
            </a:r>
            <a:r>
              <a:rPr lang="en-US" sz="3200" dirty="0">
                <a:latin typeface="Times New Roman" pitchFamily="18" charset="0"/>
                <a:cs typeface="Times New Roman" pitchFamily="18" charset="0"/>
              </a:rPr>
              <a:t> </a:t>
            </a:r>
            <a:r>
              <a:rPr lang="vi-VN" sz="3200" dirty="0">
                <a:latin typeface="Times New Roman" pitchFamily="18" charset="0"/>
                <a:cs typeface="Times New Roman" pitchFamily="18" charset="0"/>
              </a:rPr>
              <a:t>là đại lượng đặc trương cho trường hấp dẫn về phương diện tác dụng lực lên các vật có khối lượng đặt trong trường hấp dẫn</a:t>
            </a:r>
            <a:r>
              <a:rPr lang="en-US" sz="3200" dirty="0">
                <a:latin typeface="Times New Roman" pitchFamily="18" charset="0"/>
                <a:cs typeface="Times New Roman" pitchFamily="18" charset="0"/>
              </a:rPr>
              <a:t>.  </a:t>
            </a:r>
          </a:p>
        </p:txBody>
      </p:sp>
      <p:sp>
        <p:nvSpPr>
          <p:cNvPr id="40965" name="Line 17"/>
          <p:cNvSpPr>
            <a:spLocks noChangeShapeType="1"/>
          </p:cNvSpPr>
          <p:nvPr/>
        </p:nvSpPr>
        <p:spPr bwMode="auto">
          <a:xfrm>
            <a:off x="10365317" y="831850"/>
            <a:ext cx="0" cy="4248150"/>
          </a:xfrm>
          <a:prstGeom prst="line">
            <a:avLst/>
          </a:prstGeom>
          <a:noFill/>
          <a:ln w="28575">
            <a:solidFill>
              <a:srgbClr val="00FFFF"/>
            </a:solidFill>
            <a:prstDash val="dash"/>
            <a:round/>
            <a:headEnd type="none" w="sm" len="sm"/>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pic>
        <p:nvPicPr>
          <p:cNvPr id="40966" name="Picture 18" descr="Earth"/>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8906933" y="4457700"/>
            <a:ext cx="2914651" cy="2185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763" name="Picture 19" descr="golfballCL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flipH="1">
            <a:off x="10062637" y="1133480"/>
            <a:ext cx="605367"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31764" name="Group 20"/>
          <p:cNvGrpSpPr>
            <a:grpSpLocks/>
          </p:cNvGrpSpPr>
          <p:nvPr/>
        </p:nvGrpSpPr>
        <p:grpSpPr bwMode="auto">
          <a:xfrm>
            <a:off x="10378023" y="1447805"/>
            <a:ext cx="1102783" cy="1154113"/>
            <a:chOff x="4903" y="861"/>
            <a:chExt cx="521" cy="727"/>
          </a:xfrm>
        </p:grpSpPr>
        <p:sp>
          <p:nvSpPr>
            <p:cNvPr id="40972" name="Line 21"/>
            <p:cNvSpPr>
              <a:spLocks noChangeShapeType="1"/>
            </p:cNvSpPr>
            <p:nvPr/>
          </p:nvSpPr>
          <p:spPr bwMode="auto">
            <a:xfrm>
              <a:off x="4903" y="861"/>
              <a:ext cx="0" cy="727"/>
            </a:xfrm>
            <a:prstGeom prst="line">
              <a:avLst/>
            </a:prstGeom>
            <a:noFill/>
            <a:ln w="57150">
              <a:solidFill>
                <a:srgbClr val="FF0000"/>
              </a:solidFill>
              <a:round/>
              <a:headEnd type="none" w="sm" len="sm"/>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nvGrpSpPr>
            <p:cNvPr id="40973" name="Group 22"/>
            <p:cNvGrpSpPr>
              <a:grpSpLocks/>
            </p:cNvGrpSpPr>
            <p:nvPr/>
          </p:nvGrpSpPr>
          <p:grpSpPr bwMode="auto">
            <a:xfrm>
              <a:off x="5012" y="1253"/>
              <a:ext cx="412" cy="252"/>
              <a:chOff x="2653" y="2568"/>
              <a:chExt cx="412" cy="252"/>
            </a:xfrm>
          </p:grpSpPr>
          <p:sp>
            <p:nvSpPr>
              <p:cNvPr id="40974" name="Text Box 23"/>
              <p:cNvSpPr txBox="1">
                <a:spLocks noChangeArrowheads="1"/>
              </p:cNvSpPr>
              <p:nvPr/>
            </p:nvSpPr>
            <p:spPr bwMode="auto">
              <a:xfrm>
                <a:off x="2653" y="2568"/>
                <a:ext cx="412" cy="2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76200">
                    <a:solidFill>
                      <a:srgbClr val="FF0000"/>
                    </a:solidFill>
                    <a:miter lim="800000"/>
                    <a:headEnd type="none" w="sm" len="sm"/>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spcBef>
                    <a:spcPct val="50000"/>
                  </a:spcBef>
                </a:pPr>
                <a:r>
                  <a:rPr lang="vi-VN" sz="2000" dirty="0">
                    <a:solidFill>
                      <a:srgbClr val="FF0000"/>
                    </a:solidFill>
                    <a:latin typeface="VNI-Helve" pitchFamily="2" charset="0"/>
                  </a:rPr>
                  <a:t>F</a:t>
                </a:r>
                <a:r>
                  <a:rPr lang="vi-VN" sz="2000" baseline="-25000" dirty="0">
                    <a:solidFill>
                      <a:srgbClr val="FF0000"/>
                    </a:solidFill>
                    <a:latin typeface="VNI-Helve" pitchFamily="2" charset="0"/>
                  </a:rPr>
                  <a:t>hd</a:t>
                </a:r>
                <a:endParaRPr lang="en-US" sz="2000" baseline="-25000" dirty="0">
                  <a:solidFill>
                    <a:srgbClr val="FF0000"/>
                  </a:solidFill>
                  <a:latin typeface="VNI-Helve" pitchFamily="2" charset="0"/>
                </a:endParaRPr>
              </a:p>
            </p:txBody>
          </p:sp>
          <p:sp>
            <p:nvSpPr>
              <p:cNvPr id="40975" name="Line 24"/>
              <p:cNvSpPr>
                <a:spLocks noChangeShapeType="1"/>
              </p:cNvSpPr>
              <p:nvPr/>
            </p:nvSpPr>
            <p:spPr bwMode="auto">
              <a:xfrm>
                <a:off x="2653" y="2568"/>
                <a:ext cx="272" cy="0"/>
              </a:xfrm>
              <a:prstGeom prst="line">
                <a:avLst/>
              </a:prstGeom>
              <a:noFill/>
              <a:ln w="28575">
                <a:solidFill>
                  <a:srgbClr val="FF0000"/>
                </a:solidFill>
                <a:round/>
                <a:headEnd type="none" w="sm" len="sm"/>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sp>
        <p:nvSpPr>
          <p:cNvPr id="31769" name="Text Box 25"/>
          <p:cNvSpPr txBox="1">
            <a:spLocks noChangeArrowheads="1"/>
          </p:cNvSpPr>
          <p:nvPr/>
        </p:nvSpPr>
        <p:spPr bwMode="auto">
          <a:xfrm>
            <a:off x="9264654" y="836618"/>
            <a:ext cx="958849"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76200">
                <a:solidFill>
                  <a:srgbClr val="FFFF66"/>
                </a:solidFill>
                <a:miter lim="800000"/>
                <a:headEnd type="none" w="sm" len="sm"/>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spcBef>
                <a:spcPct val="50000"/>
              </a:spcBef>
            </a:pPr>
            <a:r>
              <a:rPr lang="en-US" sz="3200">
                <a:latin typeface="VNI-Helve" pitchFamily="2" charset="0"/>
              </a:rPr>
              <a:t>m</a:t>
            </a:r>
          </a:p>
        </p:txBody>
      </p:sp>
      <p:sp>
        <p:nvSpPr>
          <p:cNvPr id="40970" name="Rectangle 26"/>
          <p:cNvSpPr>
            <a:spLocks noChangeArrowheads="1"/>
          </p:cNvSpPr>
          <p:nvPr/>
        </p:nvSpPr>
        <p:spPr bwMode="auto">
          <a:xfrm>
            <a:off x="8015817" y="5229229"/>
            <a:ext cx="553357"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76200">
                <a:solidFill>
                  <a:srgbClr val="FFFF66"/>
                </a:solidFill>
                <a:miter lim="800000"/>
                <a:headEnd type="none" w="sm" len="sm"/>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US" sz="3200">
                <a:solidFill>
                  <a:srgbClr val="FF0000"/>
                </a:solidFill>
                <a:latin typeface="VNI-Helve" pitchFamily="2" charset="0"/>
              </a:rPr>
              <a:t>M</a:t>
            </a:r>
          </a:p>
        </p:txBody>
      </p:sp>
    </p:spTree>
    <p:extLst>
      <p:ext uri="{BB962C8B-B14F-4D97-AF65-F5344CB8AC3E}">
        <p14:creationId xmlns:p14="http://schemas.microsoft.com/office/powerpoint/2010/main" val="123160857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path" presetSubtype="0" accel="50000" decel="50000" fill="hold" grpId="0" nodeType="clickEffect">
                                  <p:stCondLst>
                                    <p:cond delay="0"/>
                                  </p:stCondLst>
                                  <p:childTnLst>
                                    <p:animMotion origin="layout" path="M 0.00087 0.10255 L 0.00087 0.43588 " pathEditMode="relative" rAng="0" ptsTypes="AA">
                                      <p:cBhvr>
                                        <p:cTn id="6" dur="2000" fill="hold"/>
                                        <p:tgtEl>
                                          <p:spTgt spid="31769"/>
                                        </p:tgtEl>
                                        <p:attrNameLst>
                                          <p:attrName>ppt_x</p:attrName>
                                          <p:attrName>ppt_y</p:attrName>
                                        </p:attrNameLst>
                                      </p:cBhvr>
                                      <p:rCtr x="0" y="16667"/>
                                    </p:animMotion>
                                  </p:childTnLst>
                                </p:cTn>
                              </p:par>
                              <p:par>
                                <p:cTn id="7" presetID="42" presetClass="path" presetSubtype="0" accel="50000" decel="50000" fill="hold" nodeType="withEffect">
                                  <p:stCondLst>
                                    <p:cond delay="0"/>
                                  </p:stCondLst>
                                  <p:childTnLst>
                                    <p:animMotion origin="layout" path="M -0.00017 0.10162 L -0.00017 0.43495 " pathEditMode="relative" rAng="0" ptsTypes="AA">
                                      <p:cBhvr>
                                        <p:cTn id="8" dur="2000" fill="hold"/>
                                        <p:tgtEl>
                                          <p:spTgt spid="31763"/>
                                        </p:tgtEl>
                                        <p:attrNameLst>
                                          <p:attrName>ppt_x</p:attrName>
                                          <p:attrName>ppt_y</p:attrName>
                                        </p:attrNameLst>
                                      </p:cBhvr>
                                      <p:rCtr x="0" y="16667"/>
                                    </p:animMotion>
                                  </p:childTnLst>
                                </p:cTn>
                              </p:par>
                              <p:par>
                                <p:cTn id="9" presetID="42" presetClass="path" presetSubtype="0" accel="50000" decel="50000" fill="hold" nodeType="withEffect">
                                  <p:stCondLst>
                                    <p:cond delay="0"/>
                                  </p:stCondLst>
                                  <p:childTnLst>
                                    <p:animMotion origin="layout" path="M -0.00087 0.09676 L -0.00087 0.43009 " pathEditMode="relative" rAng="0" ptsTypes="AA">
                                      <p:cBhvr>
                                        <p:cTn id="10" dur="2000" fill="hold"/>
                                        <p:tgtEl>
                                          <p:spTgt spid="31764"/>
                                        </p:tgtEl>
                                        <p:attrNameLst>
                                          <p:attrName>ppt_x</p:attrName>
                                          <p:attrName>ppt_y</p:attrName>
                                        </p:attrNameLst>
                                      </p:cBhvr>
                                      <p:rCtr x="0" y="16667"/>
                                    </p:animMotion>
                                  </p:childTnLst>
                                </p:cTn>
                              </p:par>
                            </p:childTnLst>
                          </p:cTn>
                        </p:par>
                      </p:childTnLst>
                    </p:cTn>
                  </p:par>
                  <p:par>
                    <p:cTn id="11" fill="hold" nodeType="clickPar">
                      <p:stCondLst>
                        <p:cond delay="indefinite"/>
                      </p:stCondLst>
                      <p:childTnLst>
                        <p:par>
                          <p:cTn id="12" fill="hold" nodeType="withGroup">
                            <p:stCondLst>
                              <p:cond delay="0"/>
                            </p:stCondLst>
                            <p:childTnLst>
                              <p:par>
                                <p:cTn id="13" presetID="27" presetClass="entr" presetSubtype="0" fill="hold" grpId="0" nodeType="clickEffect">
                                  <p:stCondLst>
                                    <p:cond delay="0"/>
                                  </p:stCondLst>
                                  <p:iterate type="lt">
                                    <p:tmPct val="50000"/>
                                  </p:iterate>
                                  <p:childTnLst>
                                    <p:set>
                                      <p:cBhvr>
                                        <p:cTn id="14" dur="1" fill="hold">
                                          <p:stCondLst>
                                            <p:cond delay="0"/>
                                          </p:stCondLst>
                                        </p:cTn>
                                        <p:tgtEl>
                                          <p:spTgt spid="31751"/>
                                        </p:tgtEl>
                                        <p:attrNameLst>
                                          <p:attrName>style.visibility</p:attrName>
                                        </p:attrNameLst>
                                      </p:cBhvr>
                                      <p:to>
                                        <p:strVal val="visible"/>
                                      </p:to>
                                    </p:set>
                                    <p:anim calcmode="discrete" valueType="clr">
                                      <p:cBhvr override="childStyle">
                                        <p:cTn id="15" dur="80"/>
                                        <p:tgtEl>
                                          <p:spTgt spid="31751"/>
                                        </p:tgtEl>
                                        <p:attrNameLst>
                                          <p:attrName>style.color</p:attrName>
                                        </p:attrNameLst>
                                      </p:cBhvr>
                                      <p:tavLst>
                                        <p:tav tm="0">
                                          <p:val>
                                            <p:clrVal>
                                              <a:schemeClr val="accent2"/>
                                            </p:clrVal>
                                          </p:val>
                                        </p:tav>
                                        <p:tav tm="50000">
                                          <p:val>
                                            <p:clrVal>
                                              <a:schemeClr val="hlink"/>
                                            </p:clrVal>
                                          </p:val>
                                        </p:tav>
                                      </p:tavLst>
                                    </p:anim>
                                    <p:anim calcmode="discrete" valueType="clr">
                                      <p:cBhvr>
                                        <p:cTn id="16" dur="80"/>
                                        <p:tgtEl>
                                          <p:spTgt spid="31751"/>
                                        </p:tgtEl>
                                        <p:attrNameLst>
                                          <p:attrName>fillcolor</p:attrName>
                                        </p:attrNameLst>
                                      </p:cBhvr>
                                      <p:tavLst>
                                        <p:tav tm="0">
                                          <p:val>
                                            <p:clrVal>
                                              <a:schemeClr val="accent2"/>
                                            </p:clrVal>
                                          </p:val>
                                        </p:tav>
                                        <p:tav tm="50000">
                                          <p:val>
                                            <p:clrVal>
                                              <a:schemeClr val="hlink"/>
                                            </p:clrVal>
                                          </p:val>
                                        </p:tav>
                                      </p:tavLst>
                                    </p:anim>
                                    <p:set>
                                      <p:cBhvr>
                                        <p:cTn id="17" dur="80"/>
                                        <p:tgtEl>
                                          <p:spTgt spid="31751"/>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51" grpId="0"/>
      <p:bldP spid="3176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55775" y="141126"/>
            <a:ext cx="10536101" cy="552453"/>
          </a:xfrm>
          <a:solidFill>
            <a:schemeClr val="bg1"/>
          </a:solidFill>
          <a:ln>
            <a:noFill/>
          </a:ln>
        </p:spPr>
        <p:style>
          <a:lnRef idx="1">
            <a:schemeClr val="accent5"/>
          </a:lnRef>
          <a:fillRef idx="3">
            <a:schemeClr val="accent5"/>
          </a:fillRef>
          <a:effectRef idx="2">
            <a:schemeClr val="accent5"/>
          </a:effectRef>
          <a:fontRef idx="minor">
            <a:schemeClr val="lt1"/>
          </a:fontRef>
        </p:style>
        <p:txBody>
          <a:bodyPr>
            <a:normAutofit fontScale="90000"/>
          </a:bodyPr>
          <a:lstStyle/>
          <a:p>
            <a:pPr algn="l"/>
            <a:r>
              <a:rPr lang="vi-VN" sz="3600" b="1" dirty="0">
                <a:solidFill>
                  <a:schemeClr val="tx1"/>
                </a:solidFill>
                <a:latin typeface="+mj-lt"/>
              </a:rPr>
              <a:t>II. CƯỜNG ĐỘ TRƯỜNG HẤP DẪN</a:t>
            </a:r>
            <a:endParaRPr lang="en-US" sz="3600" b="1" dirty="0">
              <a:solidFill>
                <a:schemeClr val="tx1"/>
              </a:solidFill>
              <a:latin typeface="+mj-lt"/>
            </a:endParaRPr>
          </a:p>
        </p:txBody>
      </p:sp>
      <mc:AlternateContent xmlns:mc="http://schemas.openxmlformats.org/markup-compatibility/2006" xmlns:a14="http://schemas.microsoft.com/office/drawing/2010/main">
        <mc:Choice Requires="a14">
          <p:sp>
            <p:nvSpPr>
              <p:cNvPr id="3" name="Subtitle 2"/>
              <p:cNvSpPr>
                <a:spLocks noGrp="1"/>
              </p:cNvSpPr>
              <p:nvPr>
                <p:ph type="subTitle" idx="1"/>
              </p:nvPr>
            </p:nvSpPr>
            <p:spPr>
              <a:xfrm>
                <a:off x="655773" y="898384"/>
                <a:ext cx="8320795" cy="4130817"/>
              </a:xfrm>
              <a:ln>
                <a:noFill/>
              </a:ln>
            </p:spPr>
            <p:style>
              <a:lnRef idx="2">
                <a:schemeClr val="accent1"/>
              </a:lnRef>
              <a:fillRef idx="1">
                <a:schemeClr val="lt1"/>
              </a:fillRef>
              <a:effectRef idx="0">
                <a:schemeClr val="accent1"/>
              </a:effectRef>
              <a:fontRef idx="minor">
                <a:schemeClr val="dk1"/>
              </a:fontRef>
            </p:style>
            <p:txBody>
              <a:bodyPr>
                <a:noAutofit/>
              </a:bodyPr>
              <a:lstStyle/>
              <a:p>
                <a:pPr marL="457200" indent="-457200" algn="l">
                  <a:buAutoNum type="arabicPeriod"/>
                </a:pPr>
                <a:r>
                  <a:rPr lang="en-US" sz="2200" b="1" dirty="0">
                    <a:solidFill>
                      <a:srgbClr val="0000FF"/>
                    </a:solidFill>
                    <a:latin typeface="Times New Roman" panose="02020603050405020304" pitchFamily="18" charset="0"/>
                    <a:cs typeface="Times New Roman" panose="02020603050405020304" pitchFamily="18" charset="0"/>
                  </a:rPr>
                  <a:t>Biểu </a:t>
                </a:r>
                <a:r>
                  <a:rPr lang="en-US" sz="2200" b="1" dirty="0" err="1">
                    <a:solidFill>
                      <a:srgbClr val="0000FF"/>
                    </a:solidFill>
                    <a:latin typeface="Times New Roman" panose="02020603050405020304" pitchFamily="18" charset="0"/>
                    <a:cs typeface="Times New Roman" panose="02020603050405020304" pitchFamily="18" charset="0"/>
                  </a:rPr>
                  <a:t>thức</a:t>
                </a:r>
                <a:r>
                  <a:rPr lang="en-US" sz="2200" b="1" dirty="0">
                    <a:solidFill>
                      <a:srgbClr val="0000FF"/>
                    </a:solidFill>
                    <a:latin typeface="Times New Roman" panose="02020603050405020304" pitchFamily="18" charset="0"/>
                    <a:cs typeface="Times New Roman" panose="02020603050405020304" pitchFamily="18" charset="0"/>
                  </a:rPr>
                  <a:t> </a:t>
                </a:r>
                <a:r>
                  <a:rPr lang="en-US" sz="2200" b="1" dirty="0" err="1">
                    <a:solidFill>
                      <a:srgbClr val="0000FF"/>
                    </a:solidFill>
                    <a:latin typeface="Times New Roman" panose="02020603050405020304" pitchFamily="18" charset="0"/>
                    <a:cs typeface="Times New Roman" panose="02020603050405020304" pitchFamily="18" charset="0"/>
                  </a:rPr>
                  <a:t>cường</a:t>
                </a:r>
                <a:r>
                  <a:rPr lang="en-US" sz="2200" b="1" dirty="0">
                    <a:solidFill>
                      <a:srgbClr val="0000FF"/>
                    </a:solidFill>
                    <a:latin typeface="Times New Roman" panose="02020603050405020304" pitchFamily="18" charset="0"/>
                    <a:cs typeface="Times New Roman" panose="02020603050405020304" pitchFamily="18" charset="0"/>
                  </a:rPr>
                  <a:t> </a:t>
                </a:r>
                <a:r>
                  <a:rPr lang="en-US" sz="2200" b="1" dirty="0" err="1">
                    <a:solidFill>
                      <a:srgbClr val="0000FF"/>
                    </a:solidFill>
                    <a:latin typeface="Times New Roman" panose="02020603050405020304" pitchFamily="18" charset="0"/>
                    <a:cs typeface="Times New Roman" panose="02020603050405020304" pitchFamily="18" charset="0"/>
                  </a:rPr>
                  <a:t>độ</a:t>
                </a:r>
                <a:r>
                  <a:rPr lang="en-US" sz="2200" b="1" dirty="0">
                    <a:solidFill>
                      <a:srgbClr val="0000FF"/>
                    </a:solidFill>
                    <a:latin typeface="Times New Roman" panose="02020603050405020304" pitchFamily="18" charset="0"/>
                    <a:cs typeface="Times New Roman" panose="02020603050405020304" pitchFamily="18" charset="0"/>
                  </a:rPr>
                  <a:t> </a:t>
                </a:r>
                <a:r>
                  <a:rPr lang="en-US" sz="2200" b="1" dirty="0" err="1">
                    <a:solidFill>
                      <a:srgbClr val="0000FF"/>
                    </a:solidFill>
                    <a:latin typeface="Times New Roman" panose="02020603050405020304" pitchFamily="18" charset="0"/>
                    <a:cs typeface="Times New Roman" panose="02020603050405020304" pitchFamily="18" charset="0"/>
                  </a:rPr>
                  <a:t>trường</a:t>
                </a:r>
                <a:r>
                  <a:rPr lang="en-US" sz="2200" b="1" dirty="0">
                    <a:solidFill>
                      <a:srgbClr val="0000FF"/>
                    </a:solidFill>
                    <a:latin typeface="Times New Roman" panose="02020603050405020304" pitchFamily="18" charset="0"/>
                    <a:cs typeface="Times New Roman" panose="02020603050405020304" pitchFamily="18" charset="0"/>
                  </a:rPr>
                  <a:t> </a:t>
                </a:r>
                <a:r>
                  <a:rPr lang="en-US" sz="2200" b="1" dirty="0" err="1">
                    <a:solidFill>
                      <a:srgbClr val="0000FF"/>
                    </a:solidFill>
                    <a:latin typeface="Times New Roman" panose="02020603050405020304" pitchFamily="18" charset="0"/>
                    <a:cs typeface="Times New Roman" panose="02020603050405020304" pitchFamily="18" charset="0"/>
                  </a:rPr>
                  <a:t>hấp</a:t>
                </a:r>
                <a:r>
                  <a:rPr lang="en-US" sz="2200" b="1" dirty="0">
                    <a:solidFill>
                      <a:srgbClr val="0000FF"/>
                    </a:solidFill>
                    <a:latin typeface="Times New Roman" panose="02020603050405020304" pitchFamily="18" charset="0"/>
                    <a:cs typeface="Times New Roman" panose="02020603050405020304" pitchFamily="18" charset="0"/>
                  </a:rPr>
                  <a:t> </a:t>
                </a:r>
                <a:r>
                  <a:rPr lang="en-US" sz="2200" b="1" dirty="0" err="1">
                    <a:solidFill>
                      <a:srgbClr val="0000FF"/>
                    </a:solidFill>
                    <a:latin typeface="Times New Roman" panose="02020603050405020304" pitchFamily="18" charset="0"/>
                    <a:cs typeface="Times New Roman" panose="02020603050405020304" pitchFamily="18" charset="0"/>
                  </a:rPr>
                  <a:t>dẫn</a:t>
                </a:r>
                <a:r>
                  <a:rPr lang="en-US" sz="2200" b="1" dirty="0">
                    <a:latin typeface="Times New Roman" panose="02020603050405020304" pitchFamily="18" charset="0"/>
                    <a:cs typeface="Times New Roman" panose="02020603050405020304" pitchFamily="18" charset="0"/>
                  </a:rPr>
                  <a:t>:</a:t>
                </a:r>
              </a:p>
              <a:p>
                <a:pPr algn="l"/>
                <a:r>
                  <a:rPr lang="en-US" sz="2200" dirty="0">
                    <a:latin typeface="Times New Roman" panose="02020603050405020304" pitchFamily="18" charset="0"/>
                    <a:cs typeface="Times New Roman" panose="02020603050405020304" pitchFamily="18" charset="0"/>
                  </a:rPr>
                  <a:t> Cường độ trường hấp dẫn g do vật M(chất điểm) gây ra tại điểm A được xác định:</a:t>
                </a:r>
              </a:p>
              <a:p>
                <a:pPr algn="l"/>
                <a14:m>
                  <m:oMathPara xmlns:m="http://schemas.openxmlformats.org/officeDocument/2006/math">
                    <m:oMathParaPr>
                      <m:jc m:val="centerGroup"/>
                    </m:oMathParaPr>
                    <m:oMath xmlns:m="http://schemas.openxmlformats.org/officeDocument/2006/math">
                      <m:acc>
                        <m:accPr>
                          <m:chr m:val="⃗"/>
                          <m:ctrlPr>
                            <a:rPr lang="en-US" sz="2200" i="1" smtClean="0">
                              <a:latin typeface="Cambria Math" panose="02040503050406030204" pitchFamily="18" charset="0"/>
                              <a:cs typeface="Times New Roman" panose="02020603050405020304" pitchFamily="18" charset="0"/>
                            </a:rPr>
                          </m:ctrlPr>
                        </m:accPr>
                        <m:e>
                          <m:r>
                            <a:rPr lang="en-US" sz="2200" b="0" i="1" smtClean="0">
                              <a:latin typeface="Cambria Math"/>
                              <a:cs typeface="Times New Roman" panose="02020603050405020304" pitchFamily="18" charset="0"/>
                            </a:rPr>
                            <m:t>𝑔</m:t>
                          </m:r>
                        </m:e>
                      </m:acc>
                      <m:r>
                        <a:rPr lang="en-US" sz="2200" b="0" i="1" smtClean="0">
                          <a:latin typeface="Cambria Math"/>
                          <a:cs typeface="Times New Roman" panose="02020603050405020304" pitchFamily="18" charset="0"/>
                        </a:rPr>
                        <m:t>=</m:t>
                      </m:r>
                      <m:f>
                        <m:fPr>
                          <m:ctrlPr>
                            <a:rPr lang="en-US" sz="2200" b="0" i="1" smtClean="0">
                              <a:latin typeface="Cambria Math" panose="02040503050406030204" pitchFamily="18" charset="0"/>
                              <a:cs typeface="Times New Roman" panose="02020603050405020304" pitchFamily="18" charset="0"/>
                            </a:rPr>
                          </m:ctrlPr>
                        </m:fPr>
                        <m:num>
                          <m:acc>
                            <m:accPr>
                              <m:chr m:val="⃗"/>
                              <m:ctrlPr>
                                <a:rPr lang="en-US" sz="2200" b="0" i="1" smtClean="0">
                                  <a:latin typeface="Cambria Math" panose="02040503050406030204" pitchFamily="18" charset="0"/>
                                  <a:cs typeface="Times New Roman" panose="02020603050405020304" pitchFamily="18" charset="0"/>
                                </a:rPr>
                              </m:ctrlPr>
                            </m:accPr>
                            <m:e>
                              <m:sSub>
                                <m:sSubPr>
                                  <m:ctrlPr>
                                    <a:rPr lang="en-US" sz="2200" b="0" i="1" smtClean="0">
                                      <a:latin typeface="Cambria Math" panose="02040503050406030204" pitchFamily="18" charset="0"/>
                                      <a:cs typeface="Times New Roman" panose="02020603050405020304" pitchFamily="18" charset="0"/>
                                    </a:rPr>
                                  </m:ctrlPr>
                                </m:sSubPr>
                                <m:e>
                                  <m:r>
                                    <a:rPr lang="en-US" sz="2200" b="0" i="1" smtClean="0">
                                      <a:latin typeface="Cambria Math"/>
                                      <a:cs typeface="Times New Roman" panose="02020603050405020304" pitchFamily="18" charset="0"/>
                                    </a:rPr>
                                    <m:t>𝐹</m:t>
                                  </m:r>
                                </m:e>
                                <m:sub>
                                  <m:r>
                                    <a:rPr lang="en-US" sz="2200" b="0" i="1" smtClean="0">
                                      <a:latin typeface="Cambria Math"/>
                                      <a:cs typeface="Times New Roman" panose="02020603050405020304" pitchFamily="18" charset="0"/>
                                    </a:rPr>
                                    <m:t>h𝑑</m:t>
                                  </m:r>
                                </m:sub>
                              </m:sSub>
                            </m:e>
                          </m:acc>
                        </m:num>
                        <m:den>
                          <m:r>
                            <a:rPr lang="en-US" sz="2200" b="0" i="1" smtClean="0">
                              <a:latin typeface="Cambria Math"/>
                              <a:cs typeface="Times New Roman" panose="02020603050405020304" pitchFamily="18" charset="0"/>
                            </a:rPr>
                            <m:t>𝑚</m:t>
                          </m:r>
                        </m:den>
                      </m:f>
                    </m:oMath>
                  </m:oMathPara>
                </a14:m>
                <a:endParaRPr lang="en-US" sz="2200" dirty="0">
                  <a:latin typeface="Times New Roman" panose="02020603050405020304" pitchFamily="18" charset="0"/>
                  <a:cs typeface="Times New Roman" panose="02020603050405020304" pitchFamily="18" charset="0"/>
                </a:endParaRPr>
              </a:p>
              <a:p>
                <a:pPr algn="l"/>
                <a:r>
                  <a:rPr lang="en-US" sz="2200" dirty="0">
                    <a:latin typeface="Times New Roman" panose="02020603050405020304" pitchFamily="18" charset="0"/>
                    <a:cs typeface="Times New Roman" panose="02020603050405020304" pitchFamily="18" charset="0"/>
                  </a:rPr>
                  <a:t>  Độ lớn g </a:t>
                </a:r>
                <a14:m>
                  <m:oMath xmlns:m="http://schemas.openxmlformats.org/officeDocument/2006/math">
                    <m:r>
                      <a:rPr lang="en-US" sz="2200" i="1">
                        <a:latin typeface="Cambria Math"/>
                        <a:cs typeface="Times New Roman" panose="02020603050405020304" pitchFamily="18" charset="0"/>
                      </a:rPr>
                      <m:t>=</m:t>
                    </m:r>
                    <m:f>
                      <m:fPr>
                        <m:ctrlPr>
                          <a:rPr lang="en-US" sz="2200" i="1">
                            <a:latin typeface="Cambria Math" panose="02040503050406030204" pitchFamily="18" charset="0"/>
                            <a:cs typeface="Times New Roman" panose="02020603050405020304" pitchFamily="18" charset="0"/>
                          </a:rPr>
                        </m:ctrlPr>
                      </m:fPr>
                      <m:num>
                        <m:r>
                          <a:rPr lang="en-US" sz="2200" b="0" i="1" smtClean="0">
                            <a:latin typeface="Cambria Math"/>
                            <a:cs typeface="Times New Roman" panose="02020603050405020304" pitchFamily="18" charset="0"/>
                          </a:rPr>
                          <m:t>𝐺</m:t>
                        </m:r>
                        <m:r>
                          <a:rPr lang="en-US" sz="2200" b="0" i="1" smtClean="0">
                            <a:latin typeface="Cambria Math"/>
                            <a:cs typeface="Times New Roman" panose="02020603050405020304" pitchFamily="18" charset="0"/>
                          </a:rPr>
                          <m:t>.</m:t>
                        </m:r>
                        <m:r>
                          <a:rPr lang="en-US" sz="2200" b="0" i="1" smtClean="0">
                            <a:latin typeface="Cambria Math"/>
                            <a:cs typeface="Times New Roman" panose="02020603050405020304" pitchFamily="18" charset="0"/>
                          </a:rPr>
                          <m:t>𝑀</m:t>
                        </m:r>
                      </m:num>
                      <m:den>
                        <m:sSup>
                          <m:sSupPr>
                            <m:ctrlPr>
                              <a:rPr lang="en-US" sz="2200" i="1" smtClean="0">
                                <a:latin typeface="Cambria Math" panose="02040503050406030204" pitchFamily="18" charset="0"/>
                                <a:cs typeface="Times New Roman" panose="02020603050405020304" pitchFamily="18" charset="0"/>
                              </a:rPr>
                            </m:ctrlPr>
                          </m:sSupPr>
                          <m:e>
                            <m:r>
                              <a:rPr lang="en-US" sz="2200" b="0" i="1" smtClean="0">
                                <a:latin typeface="Cambria Math"/>
                                <a:cs typeface="Times New Roman" panose="02020603050405020304" pitchFamily="18" charset="0"/>
                              </a:rPr>
                              <m:t>𝑟</m:t>
                            </m:r>
                          </m:e>
                          <m:sup>
                            <m:r>
                              <a:rPr lang="en-US" sz="2200" b="0" i="1" smtClean="0">
                                <a:latin typeface="Cambria Math"/>
                                <a:cs typeface="Times New Roman" panose="02020603050405020304" pitchFamily="18" charset="0"/>
                              </a:rPr>
                              <m:t>2</m:t>
                            </m:r>
                          </m:sup>
                        </m:sSup>
                      </m:den>
                    </m:f>
                  </m:oMath>
                </a14:m>
                <a:endParaRPr lang="en-US" sz="2200" dirty="0">
                  <a:latin typeface="Times New Roman" panose="02020603050405020304" pitchFamily="18" charset="0"/>
                  <a:cs typeface="Times New Roman" panose="02020603050405020304" pitchFamily="18" charset="0"/>
                </a:endParaRPr>
              </a:p>
              <a:p>
                <a:pPr algn="l"/>
                <a:r>
                  <a:rPr lang="en-US" sz="2200" dirty="0" err="1">
                    <a:latin typeface="Times New Roman" panose="02020603050405020304" pitchFamily="18" charset="0"/>
                    <a:cs typeface="Times New Roman" panose="02020603050405020304" pitchFamily="18" charset="0"/>
                  </a:rPr>
                  <a:t>Trong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đó</a:t>
                </a:r>
                <a:r>
                  <a:rPr lang="en-US" sz="2200" dirty="0">
                    <a:latin typeface="Times New Roman" panose="02020603050405020304" pitchFamily="18" charset="0"/>
                    <a:cs typeface="Times New Roman" panose="02020603050405020304" pitchFamily="18" charset="0"/>
                  </a:rPr>
                  <a:t>:        </a:t>
                </a:r>
              </a:p>
              <a:p>
                <a:pPr algn="l"/>
                <a:r>
                  <a:rPr lang="en-US" sz="2200" dirty="0">
                    <a:latin typeface="Times New Roman" panose="02020603050405020304" pitchFamily="18" charset="0"/>
                    <a:cs typeface="Times New Roman" panose="02020603050405020304" pitchFamily="18" charset="0"/>
                  </a:rPr>
                  <a:t>            G: </a:t>
                </a:r>
                <a:r>
                  <a:rPr lang="en-US" sz="2200" dirty="0" err="1">
                    <a:latin typeface="Times New Roman" panose="02020603050405020304" pitchFamily="18" charset="0"/>
                    <a:cs typeface="Times New Roman" panose="02020603050405020304" pitchFamily="18" charset="0"/>
                  </a:rPr>
                  <a:t>là</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hằng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số</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hấp</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dẫn</a:t>
                </a:r>
                <a:endParaRPr lang="en-US" sz="2200" dirty="0">
                  <a:latin typeface="Times New Roman" panose="02020603050405020304" pitchFamily="18" charset="0"/>
                  <a:cs typeface="Times New Roman" panose="02020603050405020304" pitchFamily="18" charset="0"/>
                </a:endParaRPr>
              </a:p>
              <a:p>
                <a:pPr algn="l"/>
                <a:r>
                  <a:rPr lang="en-US" sz="2200" dirty="0">
                    <a:latin typeface="Times New Roman" panose="02020603050405020304" pitchFamily="18" charset="0"/>
                    <a:cs typeface="Times New Roman" panose="02020603050405020304" pitchFamily="18" charset="0"/>
                  </a:rPr>
                  <a:t>            M: </a:t>
                </a:r>
                <a:r>
                  <a:rPr lang="en-US" sz="2200" dirty="0" err="1">
                    <a:latin typeface="Times New Roman" panose="02020603050405020304" pitchFamily="18" charset="0"/>
                    <a:cs typeface="Times New Roman" panose="02020603050405020304" pitchFamily="18" charset="0"/>
                  </a:rPr>
                  <a:t>là</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khối</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lượng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của</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vật</a:t>
                </a:r>
                <a:endParaRPr lang="en-US" sz="2200" dirty="0">
                  <a:latin typeface="Times New Roman" panose="02020603050405020304" pitchFamily="18" charset="0"/>
                  <a:cs typeface="Times New Roman" panose="02020603050405020304" pitchFamily="18" charset="0"/>
                </a:endParaRPr>
              </a:p>
              <a:p>
                <a:pPr algn="l"/>
                <a:r>
                  <a:rPr lang="en-US" sz="2200" dirty="0">
                    <a:latin typeface="Times New Roman" panose="02020603050405020304" pitchFamily="18" charset="0"/>
                    <a:cs typeface="Times New Roman" panose="02020603050405020304" pitchFamily="18" charset="0"/>
                  </a:rPr>
                  <a:t>            r : </a:t>
                </a:r>
                <a:r>
                  <a:rPr lang="en-US" sz="2200" dirty="0" err="1">
                    <a:latin typeface="Times New Roman" panose="02020603050405020304" pitchFamily="18" charset="0"/>
                    <a:cs typeface="Times New Roman" panose="02020603050405020304" pitchFamily="18" charset="0"/>
                  </a:rPr>
                  <a:t>là</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khoảng</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cách</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từ</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vật</a:t>
                </a:r>
                <a:r>
                  <a:rPr lang="en-US" sz="2200" dirty="0">
                    <a:latin typeface="Times New Roman" panose="02020603050405020304" pitchFamily="18" charset="0"/>
                    <a:cs typeface="Times New Roman" panose="02020603050405020304" pitchFamily="18" charset="0"/>
                  </a:rPr>
                  <a:t> M </a:t>
                </a:r>
                <a:r>
                  <a:rPr lang="en-US" sz="2200" dirty="0" err="1">
                    <a:latin typeface="Times New Roman" panose="02020603050405020304" pitchFamily="18" charset="0"/>
                    <a:cs typeface="Times New Roman" panose="02020603050405020304" pitchFamily="18" charset="0"/>
                  </a:rPr>
                  <a:t>đến</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điểm</a:t>
                </a:r>
                <a:r>
                  <a:rPr lang="en-US" sz="2200" dirty="0">
                    <a:latin typeface="Times New Roman" panose="02020603050405020304" pitchFamily="18" charset="0"/>
                    <a:cs typeface="Times New Roman" panose="02020603050405020304" pitchFamily="18" charset="0"/>
                  </a:rPr>
                  <a:t> A</a:t>
                </a:r>
              </a:p>
            </p:txBody>
          </p:sp>
        </mc:Choice>
        <mc:Fallback xmlns="">
          <p:sp>
            <p:nvSpPr>
              <p:cNvPr id="3" name="Subtitle 2"/>
              <p:cNvSpPr>
                <a:spLocks noGrp="1" noRot="1" noChangeAspect="1" noMove="1" noResize="1" noEditPoints="1" noAdjustHandles="1" noChangeArrowheads="1" noChangeShapeType="1" noTextEdit="1"/>
              </p:cNvSpPr>
              <p:nvPr>
                <p:ph type="subTitle" idx="1"/>
              </p:nvPr>
            </p:nvSpPr>
            <p:spPr>
              <a:xfrm>
                <a:off x="491830" y="898383"/>
                <a:ext cx="6240596" cy="4130817"/>
              </a:xfrm>
              <a:blipFill rotWithShape="1">
                <a:blip r:embed="rId2"/>
                <a:stretch>
                  <a:fillRect l="-1271" t="-1622" r="-1369" b="-737"/>
                </a:stretch>
              </a:blipFill>
              <a:ln>
                <a:noFill/>
              </a:ln>
            </p:spPr>
            <p:txBody>
              <a:bodyPr/>
              <a:lstStyle/>
              <a:p>
                <a:r>
                  <a:rPr lang="en-US">
                    <a:noFill/>
                  </a:rPr>
                  <a:t> </a:t>
                </a:r>
              </a:p>
            </p:txBody>
          </p:sp>
        </mc:Fallback>
      </mc:AlternateContent>
      <p:sp>
        <p:nvSpPr>
          <p:cNvPr id="4" name="Rectangle 2"/>
          <p:cNvSpPr>
            <a:spLocks noChangeArrowheads="1"/>
          </p:cNvSpPr>
          <p:nvPr/>
        </p:nvSpPr>
        <p:spPr bwMode="auto">
          <a:xfrm>
            <a:off x="314039" y="634485"/>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solidFill>
                <a:prstClr val="black"/>
              </a:solidFill>
            </a:endParaRPr>
          </a:p>
        </p:txBody>
      </p:sp>
      <p:pic>
        <p:nvPicPr>
          <p:cNvPr id="6" name="Picture 5"/>
          <p:cNvPicPr>
            <a:picLocks noChangeAspect="1"/>
          </p:cNvPicPr>
          <p:nvPr/>
        </p:nvPicPr>
        <p:blipFill>
          <a:blip r:embed="rId3"/>
          <a:stretch>
            <a:fillRect/>
          </a:stretch>
        </p:blipFill>
        <p:spPr>
          <a:xfrm>
            <a:off x="6095995" y="3428999"/>
            <a:ext cx="15" cy="9"/>
          </a:xfrm>
          <a:prstGeom prst="rect">
            <a:avLst/>
          </a:prstGeom>
        </p:spPr>
      </p:pic>
      <p:grpSp>
        <p:nvGrpSpPr>
          <p:cNvPr id="18" name="Group 17"/>
          <p:cNvGrpSpPr/>
          <p:nvPr/>
        </p:nvGrpSpPr>
        <p:grpSpPr>
          <a:xfrm>
            <a:off x="8252188" y="1184386"/>
            <a:ext cx="3637000" cy="2414089"/>
            <a:chOff x="7635238" y="1823778"/>
            <a:chExt cx="3672842" cy="2315483"/>
          </a:xfrm>
        </p:grpSpPr>
        <p:grpSp>
          <p:nvGrpSpPr>
            <p:cNvPr id="16" name="Group 15"/>
            <p:cNvGrpSpPr/>
            <p:nvPr/>
          </p:nvGrpSpPr>
          <p:grpSpPr>
            <a:xfrm>
              <a:off x="7635238" y="1823778"/>
              <a:ext cx="3672842" cy="2315483"/>
              <a:chOff x="7279638" y="2052320"/>
              <a:chExt cx="3672842" cy="2315483"/>
            </a:xfrm>
          </p:grpSpPr>
          <p:sp>
            <p:nvSpPr>
              <p:cNvPr id="8" name="Oval 7"/>
              <p:cNvSpPr/>
              <p:nvPr/>
            </p:nvSpPr>
            <p:spPr>
              <a:xfrm>
                <a:off x="7279638" y="3149124"/>
                <a:ext cx="1463039" cy="121867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cxnSp>
            <p:nvCxnSpPr>
              <p:cNvPr id="10" name="Straight Connector 9"/>
              <p:cNvCxnSpPr/>
              <p:nvPr/>
            </p:nvCxnSpPr>
            <p:spPr>
              <a:xfrm flipV="1">
                <a:off x="8035636" y="2306320"/>
                <a:ext cx="2256444" cy="1360517"/>
              </a:xfrm>
              <a:prstGeom prst="line">
                <a:avLst/>
              </a:prstGeom>
              <a:ln>
                <a:solidFill>
                  <a:srgbClr val="7030A0"/>
                </a:solidFill>
                <a:prstDash val="dash"/>
              </a:ln>
            </p:spPr>
            <p:style>
              <a:lnRef idx="1">
                <a:schemeClr val="accent1"/>
              </a:lnRef>
              <a:fillRef idx="0">
                <a:schemeClr val="accent1"/>
              </a:fillRef>
              <a:effectRef idx="0">
                <a:schemeClr val="accent1"/>
              </a:effectRef>
              <a:fontRef idx="minor">
                <a:schemeClr val="tx1"/>
              </a:fontRef>
            </p:style>
          </p:cxnSp>
          <p:sp>
            <p:nvSpPr>
              <p:cNvPr id="12" name="Oval 11"/>
              <p:cNvSpPr/>
              <p:nvPr/>
            </p:nvSpPr>
            <p:spPr>
              <a:xfrm>
                <a:off x="10210800" y="2270760"/>
                <a:ext cx="91440" cy="91440"/>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3" name="TextBox 12"/>
              <p:cNvSpPr txBox="1"/>
              <p:nvPr/>
            </p:nvSpPr>
            <p:spPr>
              <a:xfrm>
                <a:off x="8879840" y="2561361"/>
                <a:ext cx="487681" cy="354246"/>
              </a:xfrm>
              <a:prstGeom prst="rect">
                <a:avLst/>
              </a:prstGeom>
              <a:noFill/>
            </p:spPr>
            <p:txBody>
              <a:bodyPr wrap="square" rtlCol="0">
                <a:spAutoFit/>
              </a:bodyPr>
              <a:lstStyle/>
              <a:p>
                <a:r>
                  <a:rPr lang="en-US" dirty="0">
                    <a:solidFill>
                      <a:prstClr val="black"/>
                    </a:solidFill>
                  </a:rPr>
                  <a:t>r</a:t>
                </a:r>
              </a:p>
            </p:txBody>
          </p:sp>
          <p:sp>
            <p:nvSpPr>
              <p:cNvPr id="15" name="TextBox 14"/>
              <p:cNvSpPr txBox="1"/>
              <p:nvPr/>
            </p:nvSpPr>
            <p:spPr>
              <a:xfrm>
                <a:off x="10302240" y="2052320"/>
                <a:ext cx="650240" cy="354246"/>
              </a:xfrm>
              <a:prstGeom prst="rect">
                <a:avLst/>
              </a:prstGeom>
              <a:noFill/>
            </p:spPr>
            <p:txBody>
              <a:bodyPr wrap="square" rtlCol="0">
                <a:spAutoFit/>
              </a:bodyPr>
              <a:lstStyle/>
              <a:p>
                <a:r>
                  <a:rPr lang="en-US" dirty="0">
                    <a:solidFill>
                      <a:prstClr val="black"/>
                    </a:solidFill>
                  </a:rPr>
                  <a:t>A</a:t>
                </a:r>
              </a:p>
            </p:txBody>
          </p:sp>
        </p:grpSp>
        <p:sp>
          <p:nvSpPr>
            <p:cNvPr id="17" name="TextBox 16"/>
            <p:cNvSpPr txBox="1"/>
            <p:nvPr/>
          </p:nvSpPr>
          <p:spPr>
            <a:xfrm>
              <a:off x="8097520" y="3352799"/>
              <a:ext cx="538480" cy="354246"/>
            </a:xfrm>
            <a:prstGeom prst="rect">
              <a:avLst/>
            </a:prstGeom>
            <a:noFill/>
          </p:spPr>
          <p:txBody>
            <a:bodyPr wrap="square" rtlCol="0">
              <a:spAutoFit/>
            </a:bodyPr>
            <a:lstStyle/>
            <a:p>
              <a:r>
                <a:rPr lang="en-US" dirty="0">
                  <a:solidFill>
                    <a:prstClr val="black"/>
                  </a:solidFill>
                </a:rPr>
                <a:t>O</a:t>
              </a:r>
            </a:p>
          </p:txBody>
        </p:sp>
      </p:grpSp>
      <mc:AlternateContent xmlns:mc="http://schemas.openxmlformats.org/markup-compatibility/2006" xmlns:a14="http://schemas.microsoft.com/office/drawing/2010/main">
        <mc:Choice Requires="a14">
          <p:sp>
            <p:nvSpPr>
              <p:cNvPr id="19" name="TextBox 18"/>
              <p:cNvSpPr txBox="1"/>
              <p:nvPr/>
            </p:nvSpPr>
            <p:spPr>
              <a:xfrm>
                <a:off x="663917" y="5181601"/>
                <a:ext cx="10536103" cy="875753"/>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r>
                  <a:rPr lang="en-US" sz="2400" dirty="0">
                    <a:solidFill>
                      <a:prstClr val="black"/>
                    </a:solidFill>
                    <a:latin typeface="Times New Roman" panose="02020603050405020304" pitchFamily="18" charset="0"/>
                    <a:cs typeface="Times New Roman" panose="02020603050405020304" pitchFamily="18" charset="0"/>
                  </a:rPr>
                  <a:t>Lực hấp dẫn tác dụng lên vật khối lượng m đặt tại một điểm trong trường hấp dẫn có cường độ  </a:t>
                </a:r>
                <a14:m>
                  <m:oMath xmlns:m="http://schemas.openxmlformats.org/officeDocument/2006/math">
                    <m:acc>
                      <m:accPr>
                        <m:chr m:val="⃗"/>
                        <m:ctrlPr>
                          <a:rPr lang="en-US" sz="2400" i="1" smtClean="0">
                            <a:solidFill>
                              <a:prstClr val="black"/>
                            </a:solidFill>
                            <a:latin typeface="Cambria Math" panose="02040503050406030204" pitchFamily="18" charset="0"/>
                            <a:cs typeface="Times New Roman" panose="02020603050405020304" pitchFamily="18" charset="0"/>
                          </a:rPr>
                        </m:ctrlPr>
                      </m:accPr>
                      <m:e>
                        <m:r>
                          <a:rPr lang="en-US" sz="2400" b="0" i="1" smtClean="0">
                            <a:solidFill>
                              <a:prstClr val="black"/>
                            </a:solidFill>
                            <a:latin typeface="Cambria Math"/>
                            <a:cs typeface="Times New Roman" panose="02020603050405020304" pitchFamily="18" charset="0"/>
                          </a:rPr>
                          <m:t>𝑔</m:t>
                        </m:r>
                      </m:e>
                    </m:acc>
                  </m:oMath>
                </a14:m>
                <a:r>
                  <a:rPr lang="en-US" sz="2400" dirty="0">
                    <a:solidFill>
                      <a:prstClr val="black"/>
                    </a:solidFill>
                    <a:latin typeface="Times New Roman" panose="02020603050405020304" pitchFamily="18" charset="0"/>
                    <a:cs typeface="Times New Roman" panose="02020603050405020304" pitchFamily="18" charset="0"/>
                  </a:rPr>
                  <a:t>  được xác định bằng </a:t>
                </a:r>
                <a14:m>
                  <m:oMath xmlns:m="http://schemas.openxmlformats.org/officeDocument/2006/math">
                    <m:acc>
                      <m:accPr>
                        <m:chr m:val="⃗"/>
                        <m:ctrlPr>
                          <a:rPr lang="en-US" sz="2400" i="1" smtClean="0">
                            <a:solidFill>
                              <a:prstClr val="black"/>
                            </a:solidFill>
                            <a:latin typeface="Cambria Math" panose="02040503050406030204" pitchFamily="18" charset="0"/>
                            <a:cs typeface="Times New Roman" panose="02020603050405020304" pitchFamily="18" charset="0"/>
                          </a:rPr>
                        </m:ctrlPr>
                      </m:accPr>
                      <m:e>
                        <m:sSub>
                          <m:sSubPr>
                            <m:ctrlPr>
                              <a:rPr lang="en-US" sz="2400" i="1" smtClean="0">
                                <a:solidFill>
                                  <a:prstClr val="black"/>
                                </a:solidFill>
                                <a:latin typeface="Cambria Math" panose="02040503050406030204" pitchFamily="18" charset="0"/>
                                <a:cs typeface="Times New Roman" panose="02020603050405020304" pitchFamily="18" charset="0"/>
                              </a:rPr>
                            </m:ctrlPr>
                          </m:sSubPr>
                          <m:e>
                            <m:r>
                              <a:rPr lang="en-US" sz="2400" b="0" i="1" smtClean="0">
                                <a:solidFill>
                                  <a:prstClr val="black"/>
                                </a:solidFill>
                                <a:latin typeface="Cambria Math"/>
                                <a:cs typeface="Times New Roman" panose="02020603050405020304" pitchFamily="18" charset="0"/>
                              </a:rPr>
                              <m:t>𝐹</m:t>
                            </m:r>
                          </m:e>
                          <m:sub>
                            <m:r>
                              <a:rPr lang="en-US" sz="2400" b="0" i="1" smtClean="0">
                                <a:solidFill>
                                  <a:prstClr val="black"/>
                                </a:solidFill>
                                <a:latin typeface="Cambria Math"/>
                                <a:cs typeface="Times New Roman" panose="02020603050405020304" pitchFamily="18" charset="0"/>
                              </a:rPr>
                              <m:t>h𝑑</m:t>
                            </m:r>
                          </m:sub>
                        </m:sSub>
                      </m:e>
                    </m:acc>
                    <m:r>
                      <a:rPr lang="en-US" sz="2400" b="0" i="1" smtClean="0">
                        <a:solidFill>
                          <a:prstClr val="black"/>
                        </a:solidFill>
                        <a:latin typeface="Cambria Math"/>
                        <a:cs typeface="Times New Roman" panose="02020603050405020304" pitchFamily="18" charset="0"/>
                      </a:rPr>
                      <m:t>=</m:t>
                    </m:r>
                    <m:r>
                      <a:rPr lang="en-US" sz="2400" b="0" i="1" smtClean="0">
                        <a:solidFill>
                          <a:prstClr val="black"/>
                        </a:solidFill>
                        <a:latin typeface="Cambria Math"/>
                        <a:cs typeface="Times New Roman" panose="02020603050405020304" pitchFamily="18" charset="0"/>
                      </a:rPr>
                      <m:t>𝑚</m:t>
                    </m:r>
                    <m:acc>
                      <m:accPr>
                        <m:chr m:val="⃗"/>
                        <m:ctrlPr>
                          <a:rPr lang="en-US" sz="2400" b="0" i="1" smtClean="0">
                            <a:solidFill>
                              <a:prstClr val="black"/>
                            </a:solidFill>
                            <a:latin typeface="Cambria Math" panose="02040503050406030204" pitchFamily="18" charset="0"/>
                            <a:cs typeface="Times New Roman" panose="02020603050405020304" pitchFamily="18" charset="0"/>
                          </a:rPr>
                        </m:ctrlPr>
                      </m:accPr>
                      <m:e>
                        <m:r>
                          <a:rPr lang="en-US" sz="2400" b="0" i="1" smtClean="0">
                            <a:solidFill>
                              <a:prstClr val="black"/>
                            </a:solidFill>
                            <a:latin typeface="Cambria Math"/>
                            <a:cs typeface="Times New Roman" panose="02020603050405020304" pitchFamily="18" charset="0"/>
                          </a:rPr>
                          <m:t>𝑔</m:t>
                        </m:r>
                      </m:e>
                    </m:acc>
                  </m:oMath>
                </a14:m>
                <a:endParaRPr lang="en-US" sz="2400" dirty="0">
                  <a:solidFill>
                    <a:prstClr val="black"/>
                  </a:solidFill>
                  <a:latin typeface="Times New Roman" panose="02020603050405020304" pitchFamily="18" charset="0"/>
                  <a:cs typeface="Times New Roman" panose="02020603050405020304" pitchFamily="18" charset="0"/>
                </a:endParaRPr>
              </a:p>
            </p:txBody>
          </p:sp>
        </mc:Choice>
        <mc:Fallback xmlns="">
          <p:sp>
            <p:nvSpPr>
              <p:cNvPr id="19" name="TextBox 18"/>
              <p:cNvSpPr txBox="1">
                <a:spLocks noRot="1" noChangeAspect="1" noMove="1" noResize="1" noEditPoints="1" noAdjustHandles="1" noChangeArrowheads="1" noChangeShapeType="1" noTextEdit="1"/>
              </p:cNvSpPr>
              <p:nvPr/>
            </p:nvSpPr>
            <p:spPr>
              <a:xfrm>
                <a:off x="497937" y="5181600"/>
                <a:ext cx="7902077" cy="1279389"/>
              </a:xfrm>
              <a:prstGeom prst="rect">
                <a:avLst/>
              </a:prstGeom>
              <a:blipFill rotWithShape="1">
                <a:blip r:embed="rId4"/>
                <a:stretch>
                  <a:fillRect l="-1234" t="-3791"/>
                </a:stretch>
              </a:blipFill>
            </p:spPr>
            <p:txBody>
              <a:bodyPr/>
              <a:lstStyle/>
              <a:p>
                <a:r>
                  <a:rPr lang="en-US">
                    <a:noFill/>
                  </a:rPr>
                  <a:t> </a:t>
                </a:r>
              </a:p>
            </p:txBody>
          </p:sp>
        </mc:Fallback>
      </mc:AlternateContent>
      <p:sp>
        <p:nvSpPr>
          <p:cNvPr id="20" name="Rectangle 12"/>
          <p:cNvSpPr>
            <a:spLocks noChangeArrowheads="1"/>
          </p:cNvSpPr>
          <p:nvPr/>
        </p:nvSpPr>
        <p:spPr bwMode="auto">
          <a:xfrm>
            <a:off x="2"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solidFill>
                <a:prstClr val="black"/>
              </a:solidFill>
            </a:endParaRPr>
          </a:p>
        </p:txBody>
      </p:sp>
      <p:sp>
        <p:nvSpPr>
          <p:cNvPr id="22" name="Rectangle 14"/>
          <p:cNvSpPr>
            <a:spLocks noChangeArrowheads="1"/>
          </p:cNvSpPr>
          <p:nvPr/>
        </p:nvSpPr>
        <p:spPr bwMode="auto">
          <a:xfrm>
            <a:off x="2" y="-161807"/>
            <a:ext cx="32047543"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solidFill>
                <a:prstClr val="black"/>
              </a:solidFill>
            </a:endParaRPr>
          </a:p>
        </p:txBody>
      </p:sp>
      <p:sp>
        <p:nvSpPr>
          <p:cNvPr id="24" name="Rectangle 16"/>
          <p:cNvSpPr>
            <a:spLocks noChangeArrowheads="1"/>
          </p:cNvSpPr>
          <p:nvPr/>
        </p:nvSpPr>
        <p:spPr bwMode="auto">
          <a:xfrm>
            <a:off x="2" y="-137041"/>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solidFill>
                <a:prstClr val="black"/>
              </a:solidFill>
            </a:endParaRPr>
          </a:p>
        </p:txBody>
      </p:sp>
    </p:spTree>
    <p:extLst>
      <p:ext uri="{BB962C8B-B14F-4D97-AF65-F5344CB8AC3E}">
        <p14:creationId xmlns:p14="http://schemas.microsoft.com/office/powerpoint/2010/main" val="25557310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500"/>
                                        <p:tgtEl>
                                          <p:spTgt spid="3">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fade">
                                      <p:cBhvr>
                                        <p:cTn id="18" dur="5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500"/>
                                        <p:tgtEl>
                                          <p:spTgt spid="3">
                                            <p:txEl>
                                              <p:pRg st="3" end="3"/>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nodeType="click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animEffect transition="in" filter="fade">
                                      <p:cBhvr>
                                        <p:cTn id="33" dur="500"/>
                                        <p:tgtEl>
                                          <p:spTgt spid="3">
                                            <p:txEl>
                                              <p:pRg st="4" end="4"/>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nodeType="clickEffect">
                                  <p:stCondLst>
                                    <p:cond delay="0"/>
                                  </p:stCondLst>
                                  <p:childTnLst>
                                    <p:set>
                                      <p:cBhvr>
                                        <p:cTn id="37" dur="1" fill="hold">
                                          <p:stCondLst>
                                            <p:cond delay="0"/>
                                          </p:stCondLst>
                                        </p:cTn>
                                        <p:tgtEl>
                                          <p:spTgt spid="3">
                                            <p:txEl>
                                              <p:pRg st="5" end="5"/>
                                            </p:txEl>
                                          </p:spTgt>
                                        </p:tgtEl>
                                        <p:attrNameLst>
                                          <p:attrName>style.visibility</p:attrName>
                                        </p:attrNameLst>
                                      </p:cBhvr>
                                      <p:to>
                                        <p:strVal val="visible"/>
                                      </p:to>
                                    </p:set>
                                    <p:animEffect transition="in" filter="fade">
                                      <p:cBhvr>
                                        <p:cTn id="38" dur="500"/>
                                        <p:tgtEl>
                                          <p:spTgt spid="3">
                                            <p:txEl>
                                              <p:pRg st="5" end="5"/>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10" presetClass="entr" presetSubtype="0"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Effect transition="in" filter="fade">
                                      <p:cBhvr>
                                        <p:cTn id="43" dur="500"/>
                                        <p:tgtEl>
                                          <p:spTgt spid="3">
                                            <p:txEl>
                                              <p:pRg st="6" end="6"/>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10" presetClass="entr" presetSubtype="0" fill="hold" nodeType="clickEffect">
                                  <p:stCondLst>
                                    <p:cond delay="0"/>
                                  </p:stCondLst>
                                  <p:childTnLst>
                                    <p:set>
                                      <p:cBhvr>
                                        <p:cTn id="47" dur="1" fill="hold">
                                          <p:stCondLst>
                                            <p:cond delay="0"/>
                                          </p:stCondLst>
                                        </p:cTn>
                                        <p:tgtEl>
                                          <p:spTgt spid="3">
                                            <p:txEl>
                                              <p:pRg st="7" end="7"/>
                                            </p:txEl>
                                          </p:spTgt>
                                        </p:tgtEl>
                                        <p:attrNameLst>
                                          <p:attrName>style.visibility</p:attrName>
                                        </p:attrNameLst>
                                      </p:cBhvr>
                                      <p:to>
                                        <p:strVal val="visible"/>
                                      </p:to>
                                    </p:set>
                                    <p:animEffect transition="in" filter="fade">
                                      <p:cBhvr>
                                        <p:cTn id="48" dur="500"/>
                                        <p:tgtEl>
                                          <p:spTgt spid="3">
                                            <p:txEl>
                                              <p:pRg st="7" end="7"/>
                                            </p:txEl>
                                          </p:spTgt>
                                        </p:tgtEl>
                                      </p:cBhvr>
                                    </p:animEffect>
                                  </p:childTnLst>
                                </p:cTn>
                              </p:par>
                            </p:childTnLst>
                          </p:cTn>
                        </p:par>
                      </p:childTnLst>
                    </p:cTn>
                  </p:par>
                  <p:par>
                    <p:cTn id="49" fill="hold">
                      <p:stCondLst>
                        <p:cond delay="indefinite"/>
                      </p:stCondLst>
                      <p:childTnLst>
                        <p:par>
                          <p:cTn id="50" fill="hold">
                            <p:stCondLst>
                              <p:cond delay="0"/>
                            </p:stCondLst>
                            <p:childTnLst>
                              <p:par>
                                <p:cTn id="51" presetID="16" presetClass="entr" presetSubtype="21" fill="hold" nodeType="clickEffect">
                                  <p:stCondLst>
                                    <p:cond delay="0"/>
                                  </p:stCondLst>
                                  <p:childTnLst>
                                    <p:set>
                                      <p:cBhvr>
                                        <p:cTn id="52" dur="1" fill="hold">
                                          <p:stCondLst>
                                            <p:cond delay="0"/>
                                          </p:stCondLst>
                                        </p:cTn>
                                        <p:tgtEl>
                                          <p:spTgt spid="19">
                                            <p:txEl>
                                              <p:pRg st="0" end="0"/>
                                            </p:txEl>
                                          </p:spTgt>
                                        </p:tgtEl>
                                        <p:attrNameLst>
                                          <p:attrName>style.visibility</p:attrName>
                                        </p:attrNameLst>
                                      </p:cBhvr>
                                      <p:to>
                                        <p:strVal val="visible"/>
                                      </p:to>
                                    </p:set>
                                    <p:animEffect transition="in" filter="barn(inVertical)">
                                      <p:cBhvr>
                                        <p:cTn id="53" dur="500"/>
                                        <p:tgtEl>
                                          <p:spTgt spid="1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800102" y="184666"/>
            <a:ext cx="9359901" cy="559812"/>
          </a:xfrm>
          <a:solidFill>
            <a:schemeClr val="bg1"/>
          </a:solidFill>
          <a:ln>
            <a:noFill/>
          </a:ln>
        </p:spPr>
        <p:style>
          <a:lnRef idx="1">
            <a:schemeClr val="accent5"/>
          </a:lnRef>
          <a:fillRef idx="3">
            <a:schemeClr val="accent5"/>
          </a:fillRef>
          <a:effectRef idx="2">
            <a:schemeClr val="accent5"/>
          </a:effectRef>
          <a:fontRef idx="minor">
            <a:schemeClr val="lt1"/>
          </a:fontRef>
        </p:style>
        <p:txBody>
          <a:bodyPr>
            <a:normAutofit fontScale="90000"/>
          </a:bodyPr>
          <a:lstStyle/>
          <a:p>
            <a:pPr algn="ctr"/>
            <a:r>
              <a:rPr lang="vi-VN" sz="3600" b="1" dirty="0">
                <a:solidFill>
                  <a:schemeClr val="tx1"/>
                </a:solidFill>
                <a:latin typeface="+mj-lt"/>
              </a:rPr>
              <a:t>II. CƯỜNG ĐỘ TRƯỜNG HẤP DẪN</a:t>
            </a:r>
            <a:endParaRPr lang="en-US" sz="3600" b="1" dirty="0">
              <a:solidFill>
                <a:schemeClr val="tx1"/>
              </a:solidFill>
              <a:latin typeface="+mj-lt"/>
            </a:endParaRPr>
          </a:p>
        </p:txBody>
      </p:sp>
      <p:pic>
        <p:nvPicPr>
          <p:cNvPr id="5" name="Picture 4"/>
          <p:cNvPicPr/>
          <p:nvPr/>
        </p:nvPicPr>
        <p:blipFill>
          <a:blip r:embed="rId2">
            <a:extLst>
              <a:ext uri="{28A0092B-C50C-407E-A947-70E740481C1C}">
                <a14:useLocalDpi xmlns:a14="http://schemas.microsoft.com/office/drawing/2010/main" val="0"/>
              </a:ext>
            </a:extLst>
          </a:blip>
          <a:srcRect/>
          <a:stretch>
            <a:fillRect/>
          </a:stretch>
        </p:blipFill>
        <p:spPr bwMode="auto">
          <a:xfrm>
            <a:off x="880919" y="4400406"/>
            <a:ext cx="10430164" cy="2316912"/>
          </a:xfrm>
          <a:prstGeom prst="rect">
            <a:avLst/>
          </a:prstGeom>
          <a:noFill/>
          <a:ln>
            <a:noFill/>
          </a:ln>
        </p:spPr>
      </p:pic>
      <p:sp>
        <p:nvSpPr>
          <p:cNvPr id="6" name="TextBox 5"/>
          <p:cNvSpPr txBox="1"/>
          <p:nvPr/>
        </p:nvSpPr>
        <p:spPr>
          <a:xfrm>
            <a:off x="890155" y="1125201"/>
            <a:ext cx="6606309" cy="2308324"/>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wrap="square" rtlCol="0">
            <a:spAutoFit/>
          </a:bodyPr>
          <a:lstStyle/>
          <a:p>
            <a:r>
              <a:rPr lang="en-US" sz="2400" dirty="0" err="1">
                <a:latin typeface="Times New Roman" panose="02020603050405020304" pitchFamily="18" charset="0"/>
                <a:cs typeface="Times New Roman" panose="02020603050405020304" pitchFamily="18" charset="0"/>
              </a:rPr>
              <a:t>Cường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độ</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trường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hấp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dẫn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a:t>
            </a:r>
            <a:r>
              <a:rPr lang="en-US" sz="2400" baseline="-25000" dirty="0" err="1">
                <a:latin typeface="Times New Roman" panose="02020603050405020304" pitchFamily="18" charset="0"/>
                <a:cs typeface="Times New Roman" panose="02020603050405020304" pitchFamily="18" charset="0"/>
              </a:rPr>
              <a:t>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tại</a:t>
            </a:r>
            <a:r>
              <a:rPr lang="en-US" sz="2400" dirty="0">
                <a:latin typeface="Times New Roman" panose="02020603050405020304" pitchFamily="18" charset="0"/>
                <a:cs typeface="Times New Roman" panose="02020603050405020304" pitchFamily="18" charset="0"/>
              </a:rPr>
              <a:t> 1 </a:t>
            </a:r>
            <a:r>
              <a:rPr lang="en-US" sz="2400" dirty="0" err="1">
                <a:latin typeface="Times New Roman" panose="02020603050405020304" pitchFamily="18" charset="0"/>
                <a:cs typeface="Times New Roman" panose="02020603050405020304" pitchFamily="18" charset="0"/>
              </a:rPr>
              <a:t>điểm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bên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ngoài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quả</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cầu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đối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với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các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vật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có</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dạng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hình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cầu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đồng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chất</a:t>
            </a:r>
            <a:r>
              <a:rPr lang="en-US" sz="2400" dirty="0">
                <a:latin typeface="Times New Roman" panose="02020603050405020304" pitchFamily="18" charset="0"/>
                <a:cs typeface="Times New Roman" panose="02020603050405020304" pitchFamily="18" charset="0"/>
              </a:rPr>
              <a:t>:</a:t>
            </a:r>
          </a:p>
          <a:p>
            <a:endParaRPr lang="en-US" sz="2400" dirty="0">
              <a:latin typeface="Times New Roman" panose="02020603050405020304" pitchFamily="18" charset="0"/>
              <a:cs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Trong đó: R là bán kính cầu, h là độ cao của điểm A </a:t>
            </a:r>
          </a:p>
        </p:txBody>
      </p:sp>
      <p:sp>
        <p:nvSpPr>
          <p:cNvPr id="8" name="Rectangle 2"/>
          <p:cNvSpPr>
            <a:spLocks noChangeArrowheads="1"/>
          </p:cNvSpPr>
          <p:nvPr/>
        </p:nvSpPr>
        <p:spPr bwMode="auto">
          <a:xfrm>
            <a:off x="2"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9" name="Object 8"/>
          <p:cNvGraphicFramePr>
            <a:graphicFrameLocks noChangeAspect="1"/>
          </p:cNvGraphicFramePr>
          <p:nvPr>
            <p:extLst>
              <p:ext uri="{D42A27DB-BD31-4B8C-83A1-F6EECF244321}">
                <p14:modId xmlns:p14="http://schemas.microsoft.com/office/powerpoint/2010/main" val="3470181765"/>
              </p:ext>
            </p:extLst>
          </p:nvPr>
        </p:nvGraphicFramePr>
        <p:xfrm>
          <a:off x="3149600" y="2527916"/>
          <a:ext cx="1489115" cy="733444"/>
        </p:xfrm>
        <a:graphic>
          <a:graphicData uri="http://schemas.openxmlformats.org/presentationml/2006/ole">
            <mc:AlternateContent xmlns:mc="http://schemas.openxmlformats.org/markup-compatibility/2006">
              <mc:Choice xmlns:v="urn:schemas-microsoft-com:vml" Requires="v">
                <p:oleObj name="Equation" r:id="rId3" imgW="850680" imgH="419040" progId="Equation.DSMT4">
                  <p:embed/>
                </p:oleObj>
              </mc:Choice>
              <mc:Fallback>
                <p:oleObj name="Equation" r:id="rId3" imgW="850680" imgH="419040" progId="Equation.DSMT4">
                  <p:embed/>
                  <p:pic>
                    <p:nvPicPr>
                      <p:cNvPr id="0" name=""/>
                      <p:cNvPicPr>
                        <a:picLocks noChangeAspect="1" noChangeArrowheads="1"/>
                      </p:cNvPicPr>
                      <p:nvPr/>
                    </p:nvPicPr>
                    <p:blipFill>
                      <a:blip r:embed="rId4"/>
                      <a:srcRect/>
                      <a:stretch>
                        <a:fillRect/>
                      </a:stretch>
                    </p:blipFill>
                    <p:spPr bwMode="auto">
                      <a:xfrm>
                        <a:off x="3149600" y="2527916"/>
                        <a:ext cx="1489115" cy="733444"/>
                      </a:xfrm>
                      <a:prstGeom prst="rect">
                        <a:avLst/>
                      </a:prstGeom>
                      <a:noFill/>
                    </p:spPr>
                  </p:pic>
                </p:oleObj>
              </mc:Fallback>
            </mc:AlternateContent>
          </a:graphicData>
        </a:graphic>
      </p:graphicFrame>
      <p:grpSp>
        <p:nvGrpSpPr>
          <p:cNvPr id="29" name="Group 28"/>
          <p:cNvGrpSpPr/>
          <p:nvPr/>
        </p:nvGrpSpPr>
        <p:grpSpPr>
          <a:xfrm>
            <a:off x="8698347" y="1328338"/>
            <a:ext cx="1921164" cy="2888913"/>
            <a:chOff x="8698345" y="1328334"/>
            <a:chExt cx="1921164" cy="2888913"/>
          </a:xfrm>
        </p:grpSpPr>
        <p:cxnSp>
          <p:nvCxnSpPr>
            <p:cNvPr id="20" name="Straight Connector 19"/>
            <p:cNvCxnSpPr/>
            <p:nvPr/>
          </p:nvCxnSpPr>
          <p:spPr>
            <a:xfrm>
              <a:off x="9633527" y="1556617"/>
              <a:ext cx="18473" cy="1704743"/>
            </a:xfrm>
            <a:prstGeom prst="line">
              <a:avLst/>
            </a:prstGeom>
            <a:ln>
              <a:solidFill>
                <a:srgbClr val="FF0000"/>
              </a:solidFill>
              <a:prstDash val="dash"/>
            </a:ln>
          </p:spPr>
          <p:style>
            <a:lnRef idx="1">
              <a:schemeClr val="accent1"/>
            </a:lnRef>
            <a:fillRef idx="0">
              <a:schemeClr val="accent1"/>
            </a:fillRef>
            <a:effectRef idx="0">
              <a:schemeClr val="accent1"/>
            </a:effectRef>
            <a:fontRef idx="minor">
              <a:schemeClr val="tx1"/>
            </a:fontRef>
          </p:style>
        </p:cxnSp>
        <p:grpSp>
          <p:nvGrpSpPr>
            <p:cNvPr id="28" name="Group 27"/>
            <p:cNvGrpSpPr/>
            <p:nvPr/>
          </p:nvGrpSpPr>
          <p:grpSpPr>
            <a:xfrm>
              <a:off x="8698345" y="1328334"/>
              <a:ext cx="1921164" cy="2888913"/>
              <a:chOff x="8698345" y="1328334"/>
              <a:chExt cx="1921164" cy="2888913"/>
            </a:xfrm>
          </p:grpSpPr>
          <p:sp>
            <p:nvSpPr>
              <p:cNvPr id="18" name="Oval 17"/>
              <p:cNvSpPr/>
              <p:nvPr/>
            </p:nvSpPr>
            <p:spPr>
              <a:xfrm>
                <a:off x="8698345" y="2323792"/>
                <a:ext cx="1921164" cy="189345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p:cNvSpPr/>
              <p:nvPr/>
            </p:nvSpPr>
            <p:spPr>
              <a:xfrm>
                <a:off x="9591039" y="1503680"/>
                <a:ext cx="91440" cy="91440"/>
              </a:xfrm>
              <a:prstGeom prst="ellipse">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extBox 21"/>
              <p:cNvSpPr txBox="1"/>
              <p:nvPr/>
            </p:nvSpPr>
            <p:spPr>
              <a:xfrm>
                <a:off x="9845040" y="1328334"/>
                <a:ext cx="314960" cy="369332"/>
              </a:xfrm>
              <a:prstGeom prst="rect">
                <a:avLst/>
              </a:prstGeom>
              <a:noFill/>
            </p:spPr>
            <p:txBody>
              <a:bodyPr wrap="square" rtlCol="0">
                <a:spAutoFit/>
              </a:bodyPr>
              <a:lstStyle/>
              <a:p>
                <a:r>
                  <a:rPr lang="en-US" dirty="0"/>
                  <a:t>A</a:t>
                </a:r>
              </a:p>
            </p:txBody>
          </p:sp>
          <p:sp>
            <p:nvSpPr>
              <p:cNvPr id="24" name="TextBox 23"/>
              <p:cNvSpPr txBox="1"/>
              <p:nvPr/>
            </p:nvSpPr>
            <p:spPr>
              <a:xfrm>
                <a:off x="9216506" y="3444519"/>
                <a:ext cx="943494" cy="369332"/>
              </a:xfrm>
              <a:prstGeom prst="rect">
                <a:avLst/>
              </a:prstGeom>
              <a:noFill/>
            </p:spPr>
            <p:txBody>
              <a:bodyPr wrap="square" rtlCol="0">
                <a:spAutoFit/>
              </a:bodyPr>
              <a:lstStyle/>
              <a:p>
                <a:pPr algn="ctr"/>
                <a:r>
                  <a:rPr lang="en-US" dirty="0"/>
                  <a:t>O</a:t>
                </a:r>
              </a:p>
            </p:txBody>
          </p:sp>
          <p:sp>
            <p:nvSpPr>
              <p:cNvPr id="25" name="TextBox 24"/>
              <p:cNvSpPr txBox="1"/>
              <p:nvPr/>
            </p:nvSpPr>
            <p:spPr>
              <a:xfrm>
                <a:off x="9591040" y="2540001"/>
                <a:ext cx="342206" cy="369332"/>
              </a:xfrm>
              <a:prstGeom prst="rect">
                <a:avLst/>
              </a:prstGeom>
              <a:noFill/>
            </p:spPr>
            <p:txBody>
              <a:bodyPr wrap="square" rtlCol="0">
                <a:spAutoFit/>
              </a:bodyPr>
              <a:lstStyle/>
              <a:p>
                <a:r>
                  <a:rPr lang="en-US" dirty="0"/>
                  <a:t>R</a:t>
                </a:r>
              </a:p>
            </p:txBody>
          </p:sp>
          <p:sp>
            <p:nvSpPr>
              <p:cNvPr id="26" name="TextBox 25"/>
              <p:cNvSpPr txBox="1"/>
              <p:nvPr/>
            </p:nvSpPr>
            <p:spPr>
              <a:xfrm>
                <a:off x="9628447" y="1769120"/>
                <a:ext cx="292793" cy="380672"/>
              </a:xfrm>
              <a:prstGeom prst="rect">
                <a:avLst/>
              </a:prstGeom>
              <a:noFill/>
            </p:spPr>
            <p:txBody>
              <a:bodyPr wrap="square" rtlCol="0">
                <a:spAutoFit/>
              </a:bodyPr>
              <a:lstStyle/>
              <a:p>
                <a:r>
                  <a:rPr lang="en-US" dirty="0"/>
                  <a:t>h</a:t>
                </a:r>
              </a:p>
            </p:txBody>
          </p:sp>
        </p:grpSp>
      </p:grpSp>
      <p:cxnSp>
        <p:nvCxnSpPr>
          <p:cNvPr id="31" name="Straight Connector 30"/>
          <p:cNvCxnSpPr/>
          <p:nvPr/>
        </p:nvCxnSpPr>
        <p:spPr>
          <a:xfrm>
            <a:off x="9638608" y="2323792"/>
            <a:ext cx="3232" cy="937568"/>
          </a:xfrm>
          <a:prstGeom prst="line">
            <a:avLst/>
          </a:prstGeom>
          <a:ln>
            <a:solidFill>
              <a:schemeClr val="bg1"/>
            </a:solidFill>
            <a:prstDash val="lg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886336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29"/>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nodeType="clickEffect">
                                  <p:stCondLst>
                                    <p:cond delay="0"/>
                                  </p:stCondLst>
                                  <p:childTnLst>
                                    <p:set>
                                      <p:cBhvr>
                                        <p:cTn id="15" dur="1" fill="hold">
                                          <p:stCondLst>
                                            <p:cond delay="0"/>
                                          </p:stCondLst>
                                        </p:cTn>
                                        <p:tgtEl>
                                          <p:spTgt spid="6">
                                            <p:txEl>
                                              <p:pRg st="0" end="0"/>
                                            </p:txEl>
                                          </p:spTgt>
                                        </p:tgtEl>
                                        <p:attrNameLst>
                                          <p:attrName>style.visibility</p:attrName>
                                        </p:attrNameLst>
                                      </p:cBhvr>
                                      <p:to>
                                        <p:strVal val="visible"/>
                                      </p:to>
                                    </p:set>
                                    <p:animEffect transition="in" filter="fade">
                                      <p:cBhvr>
                                        <p:cTn id="16" dur="500"/>
                                        <p:tgtEl>
                                          <p:spTgt spid="6">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9"/>
                                        </p:tgtEl>
                                        <p:attrNameLst>
                                          <p:attrName>style.visibility</p:attrName>
                                        </p:attrNameLst>
                                      </p:cBhvr>
                                      <p:to>
                                        <p:strVal val="visible"/>
                                      </p:to>
                                    </p:set>
                                    <p:anim calcmode="lin" valueType="num">
                                      <p:cBhvr additive="base">
                                        <p:cTn id="21" dur="500" fill="hold"/>
                                        <p:tgtEl>
                                          <p:spTgt spid="9"/>
                                        </p:tgtEl>
                                        <p:attrNameLst>
                                          <p:attrName>ppt_x</p:attrName>
                                        </p:attrNameLst>
                                      </p:cBhvr>
                                      <p:tavLst>
                                        <p:tav tm="0">
                                          <p:val>
                                            <p:strVal val="#ppt_x"/>
                                          </p:val>
                                        </p:tav>
                                        <p:tav tm="100000">
                                          <p:val>
                                            <p:strVal val="#ppt_x"/>
                                          </p:val>
                                        </p:tav>
                                      </p:tavLst>
                                    </p:anim>
                                    <p:anim calcmode="lin" valueType="num">
                                      <p:cBhvr additive="base">
                                        <p:cTn id="22"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6">
                                            <p:txEl>
                                              <p:pRg st="4" end="4"/>
                                            </p:txEl>
                                          </p:spTgt>
                                        </p:tgtEl>
                                        <p:attrNameLst>
                                          <p:attrName>style.visibility</p:attrName>
                                        </p:attrNameLst>
                                      </p:cBhvr>
                                      <p:to>
                                        <p:strVal val="visible"/>
                                      </p:to>
                                    </p:set>
                                    <p:anim calcmode="lin" valueType="num">
                                      <p:cBhvr additive="base">
                                        <p:cTn id="27"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6">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5"/>
                                        </p:tgtEl>
                                        <p:attrNameLst>
                                          <p:attrName>style.visibility</p:attrName>
                                        </p:attrNameLst>
                                      </p:cBhvr>
                                      <p:to>
                                        <p:strVal val="visible"/>
                                      </p:to>
                                    </p:set>
                                    <p:anim calcmode="lin" valueType="num">
                                      <p:cBhvr additive="base">
                                        <p:cTn id="33" dur="500" fill="hold"/>
                                        <p:tgtEl>
                                          <p:spTgt spid="5"/>
                                        </p:tgtEl>
                                        <p:attrNameLst>
                                          <p:attrName>ppt_x</p:attrName>
                                        </p:attrNameLst>
                                      </p:cBhvr>
                                      <p:tavLst>
                                        <p:tav tm="0">
                                          <p:val>
                                            <p:strVal val="#ppt_x"/>
                                          </p:val>
                                        </p:tav>
                                        <p:tav tm="100000">
                                          <p:val>
                                            <p:strVal val="#ppt_x"/>
                                          </p:val>
                                        </p:tav>
                                      </p:tavLst>
                                    </p:anim>
                                    <p:anim calcmode="lin" valueType="num">
                                      <p:cBhvr additive="base">
                                        <p:cTn id="3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056640" y="1183958"/>
            <a:ext cx="6664960" cy="3083242"/>
          </a:xfrm>
          <a:solidFill>
            <a:schemeClr val="bg1"/>
          </a:solidFill>
          <a:ln>
            <a:solidFill>
              <a:schemeClr val="bg1"/>
            </a:solidFill>
          </a:ln>
        </p:spPr>
        <p:style>
          <a:lnRef idx="2">
            <a:schemeClr val="accent5">
              <a:shade val="50000"/>
            </a:schemeClr>
          </a:lnRef>
          <a:fillRef idx="1">
            <a:schemeClr val="accent5"/>
          </a:fillRef>
          <a:effectRef idx="0">
            <a:schemeClr val="accent5"/>
          </a:effectRef>
          <a:fontRef idx="minor">
            <a:schemeClr val="lt1"/>
          </a:fontRef>
        </p:style>
        <p:txBody>
          <a:bodyPr>
            <a:normAutofit fontScale="62500" lnSpcReduction="20000"/>
          </a:bodyPr>
          <a:lstStyle/>
          <a:p>
            <a:pPr algn="l"/>
            <a:r>
              <a:rPr lang="en-US" sz="4200" b="1" dirty="0">
                <a:latin typeface="Times New Roman" pitchFamily="18" charset="0"/>
                <a:cs typeface="Times New Roman" pitchFamily="18" charset="0"/>
              </a:rPr>
              <a:t>2. </a:t>
            </a:r>
            <a:r>
              <a:rPr lang="en-US" sz="4200" b="1" dirty="0" err="1">
                <a:latin typeface="Times New Roman" pitchFamily="18" charset="0"/>
                <a:cs typeface="Times New Roman" pitchFamily="18" charset="0"/>
              </a:rPr>
              <a:t>Đường</a:t>
            </a:r>
            <a:r>
              <a:rPr lang="en-US" sz="4200" b="1" dirty="0">
                <a:latin typeface="Times New Roman" pitchFamily="18" charset="0"/>
                <a:cs typeface="Times New Roman" pitchFamily="18" charset="0"/>
              </a:rPr>
              <a:t> </a:t>
            </a:r>
            <a:r>
              <a:rPr lang="en-US" sz="4200" b="1" dirty="0" err="1">
                <a:latin typeface="Times New Roman" pitchFamily="18" charset="0"/>
                <a:cs typeface="Times New Roman" pitchFamily="18" charset="0"/>
              </a:rPr>
              <a:t>sức</a:t>
            </a:r>
            <a:r>
              <a:rPr lang="en-US" sz="4200" b="1" dirty="0">
                <a:latin typeface="Times New Roman" pitchFamily="18" charset="0"/>
                <a:cs typeface="Times New Roman" pitchFamily="18" charset="0"/>
              </a:rPr>
              <a:t> </a:t>
            </a:r>
            <a:r>
              <a:rPr lang="en-US" sz="4200" b="1" dirty="0" err="1">
                <a:latin typeface="Times New Roman" pitchFamily="18" charset="0"/>
                <a:cs typeface="Times New Roman" pitchFamily="18" charset="0"/>
              </a:rPr>
              <a:t>trường</a:t>
            </a:r>
            <a:r>
              <a:rPr lang="en-US" sz="4200" b="1" dirty="0">
                <a:latin typeface="Times New Roman" pitchFamily="18" charset="0"/>
                <a:cs typeface="Times New Roman" pitchFamily="18" charset="0"/>
              </a:rPr>
              <a:t> </a:t>
            </a:r>
            <a:r>
              <a:rPr lang="en-US" sz="4200" b="1" dirty="0" err="1">
                <a:latin typeface="Times New Roman" pitchFamily="18" charset="0"/>
                <a:cs typeface="Times New Roman" pitchFamily="18" charset="0"/>
              </a:rPr>
              <a:t>hấp</a:t>
            </a:r>
            <a:r>
              <a:rPr lang="en-US" sz="4200" b="1" dirty="0">
                <a:latin typeface="Times New Roman" pitchFamily="18" charset="0"/>
                <a:cs typeface="Times New Roman" pitchFamily="18" charset="0"/>
              </a:rPr>
              <a:t> </a:t>
            </a:r>
            <a:r>
              <a:rPr lang="en-US" sz="4200" b="1" dirty="0" err="1">
                <a:latin typeface="Times New Roman" pitchFamily="18" charset="0"/>
                <a:cs typeface="Times New Roman" pitchFamily="18" charset="0"/>
              </a:rPr>
              <a:t>dẫn</a:t>
            </a:r>
            <a:endParaRPr lang="en-US" sz="4200" b="1" dirty="0">
              <a:latin typeface="Times New Roman" pitchFamily="18" charset="0"/>
              <a:cs typeface="Times New Roman" pitchFamily="18" charset="0"/>
            </a:endParaRPr>
          </a:p>
          <a:p>
            <a:pPr algn="just"/>
            <a:r>
              <a:rPr lang="en-US" sz="4200" dirty="0">
                <a:latin typeface="Times New Roman" pitchFamily="18" charset="0"/>
                <a:cs typeface="Times New Roman" pitchFamily="18" charset="0"/>
              </a:rPr>
              <a:t> - </a:t>
            </a:r>
            <a:r>
              <a:rPr lang="en-US" sz="4200" dirty="0" err="1">
                <a:latin typeface="Times New Roman" pitchFamily="18" charset="0"/>
                <a:cs typeface="Times New Roman" pitchFamily="18" charset="0"/>
              </a:rPr>
              <a:t>Đường</a:t>
            </a:r>
            <a:r>
              <a:rPr lang="en-US" sz="4200" dirty="0">
                <a:latin typeface="Times New Roman" pitchFamily="18" charset="0"/>
                <a:cs typeface="Times New Roman" pitchFamily="18" charset="0"/>
              </a:rPr>
              <a:t> </a:t>
            </a:r>
            <a:r>
              <a:rPr lang="en-US" sz="4200" dirty="0" err="1">
                <a:latin typeface="Times New Roman" pitchFamily="18" charset="0"/>
                <a:cs typeface="Times New Roman" pitchFamily="18" charset="0"/>
              </a:rPr>
              <a:t>sức</a:t>
            </a:r>
            <a:r>
              <a:rPr lang="en-US" sz="4200" dirty="0">
                <a:latin typeface="Times New Roman" pitchFamily="18" charset="0"/>
                <a:cs typeface="Times New Roman" pitchFamily="18" charset="0"/>
              </a:rPr>
              <a:t> </a:t>
            </a:r>
            <a:r>
              <a:rPr lang="en-US" sz="4200" dirty="0" err="1">
                <a:latin typeface="Times New Roman" pitchFamily="18" charset="0"/>
                <a:cs typeface="Times New Roman" pitchFamily="18" charset="0"/>
              </a:rPr>
              <a:t>trường</a:t>
            </a:r>
            <a:r>
              <a:rPr lang="en-US" sz="4200" dirty="0">
                <a:latin typeface="Times New Roman" pitchFamily="18" charset="0"/>
                <a:cs typeface="Times New Roman" pitchFamily="18" charset="0"/>
              </a:rPr>
              <a:t> </a:t>
            </a:r>
            <a:r>
              <a:rPr lang="en-US" sz="4200" dirty="0" err="1">
                <a:latin typeface="Times New Roman" pitchFamily="18" charset="0"/>
                <a:cs typeface="Times New Roman" pitchFamily="18" charset="0"/>
              </a:rPr>
              <a:t>hấp</a:t>
            </a:r>
            <a:r>
              <a:rPr lang="en-US" sz="4200" dirty="0">
                <a:latin typeface="Times New Roman" pitchFamily="18" charset="0"/>
                <a:cs typeface="Times New Roman" pitchFamily="18" charset="0"/>
              </a:rPr>
              <a:t> </a:t>
            </a:r>
            <a:r>
              <a:rPr lang="en-US" sz="4200" dirty="0" err="1">
                <a:latin typeface="Times New Roman" pitchFamily="18" charset="0"/>
                <a:cs typeface="Times New Roman" pitchFamily="18" charset="0"/>
              </a:rPr>
              <a:t>dẫn</a:t>
            </a:r>
            <a:r>
              <a:rPr lang="en-US" sz="4200" dirty="0">
                <a:latin typeface="Times New Roman" pitchFamily="18" charset="0"/>
                <a:cs typeface="Times New Roman" pitchFamily="18" charset="0"/>
              </a:rPr>
              <a:t> </a:t>
            </a:r>
            <a:r>
              <a:rPr lang="en-US" sz="4200" dirty="0" err="1">
                <a:latin typeface="Times New Roman" pitchFamily="18" charset="0"/>
                <a:cs typeface="Times New Roman" pitchFamily="18" charset="0"/>
              </a:rPr>
              <a:t>gây</a:t>
            </a:r>
            <a:r>
              <a:rPr lang="en-US" sz="4200" dirty="0">
                <a:latin typeface="Times New Roman" pitchFamily="18" charset="0"/>
                <a:cs typeface="Times New Roman" pitchFamily="18" charset="0"/>
              </a:rPr>
              <a:t> </a:t>
            </a:r>
            <a:r>
              <a:rPr lang="en-US" sz="4200" dirty="0" err="1">
                <a:latin typeface="Times New Roman" pitchFamily="18" charset="0"/>
                <a:cs typeface="Times New Roman" pitchFamily="18" charset="0"/>
              </a:rPr>
              <a:t>bởi</a:t>
            </a:r>
            <a:r>
              <a:rPr lang="en-US" sz="4200" dirty="0">
                <a:latin typeface="Times New Roman" pitchFamily="18" charset="0"/>
                <a:cs typeface="Times New Roman" pitchFamily="18" charset="0"/>
              </a:rPr>
              <a:t>  </a:t>
            </a:r>
            <a:r>
              <a:rPr lang="en-US" sz="4200" dirty="0" err="1">
                <a:latin typeface="Times New Roman" pitchFamily="18" charset="0"/>
                <a:cs typeface="Times New Roman" pitchFamily="18" charset="0"/>
              </a:rPr>
              <a:t>một</a:t>
            </a:r>
            <a:r>
              <a:rPr lang="en-US" sz="4200" dirty="0">
                <a:latin typeface="Times New Roman" pitchFamily="18" charset="0"/>
                <a:cs typeface="Times New Roman" pitchFamily="18" charset="0"/>
              </a:rPr>
              <a:t> </a:t>
            </a:r>
            <a:r>
              <a:rPr lang="en-US" sz="4200" dirty="0" err="1">
                <a:latin typeface="Times New Roman" pitchFamily="18" charset="0"/>
                <a:cs typeface="Times New Roman" pitchFamily="18" charset="0"/>
              </a:rPr>
              <a:t>vật</a:t>
            </a:r>
            <a:r>
              <a:rPr lang="en-US" sz="4200" dirty="0">
                <a:latin typeface="Times New Roman" pitchFamily="18" charset="0"/>
                <a:cs typeface="Times New Roman" pitchFamily="18" charset="0"/>
              </a:rPr>
              <a:t> (</a:t>
            </a:r>
            <a:r>
              <a:rPr lang="en-US" sz="4200" dirty="0" err="1">
                <a:latin typeface="Times New Roman" pitchFamily="18" charset="0"/>
                <a:cs typeface="Times New Roman" pitchFamily="18" charset="0"/>
              </a:rPr>
              <a:t>chất</a:t>
            </a:r>
            <a:r>
              <a:rPr lang="en-US" sz="4200" dirty="0">
                <a:latin typeface="Times New Roman" pitchFamily="18" charset="0"/>
                <a:cs typeface="Times New Roman" pitchFamily="18" charset="0"/>
              </a:rPr>
              <a:t> </a:t>
            </a:r>
            <a:r>
              <a:rPr lang="en-US" sz="4200" dirty="0" err="1">
                <a:latin typeface="Times New Roman" pitchFamily="18" charset="0"/>
                <a:cs typeface="Times New Roman" pitchFamily="18" charset="0"/>
              </a:rPr>
              <a:t>điểm</a:t>
            </a:r>
            <a:r>
              <a:rPr lang="en-US" sz="4200" dirty="0">
                <a:latin typeface="Times New Roman" pitchFamily="18" charset="0"/>
                <a:cs typeface="Times New Roman" pitchFamily="18" charset="0"/>
              </a:rPr>
              <a:t>) </a:t>
            </a:r>
            <a:r>
              <a:rPr lang="en-US" sz="4200" dirty="0" err="1">
                <a:latin typeface="Times New Roman" pitchFamily="18" charset="0"/>
                <a:cs typeface="Times New Roman" pitchFamily="18" charset="0"/>
              </a:rPr>
              <a:t>là</a:t>
            </a:r>
            <a:r>
              <a:rPr lang="en-US" sz="4200" dirty="0">
                <a:latin typeface="Times New Roman" pitchFamily="18" charset="0"/>
                <a:cs typeface="Times New Roman" pitchFamily="18" charset="0"/>
              </a:rPr>
              <a:t> </a:t>
            </a:r>
            <a:r>
              <a:rPr lang="en-US" sz="4200" dirty="0" err="1">
                <a:latin typeface="Times New Roman" pitchFamily="18" charset="0"/>
                <a:cs typeface="Times New Roman" pitchFamily="18" charset="0"/>
              </a:rPr>
              <a:t>các</a:t>
            </a:r>
            <a:r>
              <a:rPr lang="en-US" sz="4200" dirty="0">
                <a:latin typeface="Times New Roman" pitchFamily="18" charset="0"/>
                <a:cs typeface="Times New Roman" pitchFamily="18" charset="0"/>
              </a:rPr>
              <a:t> </a:t>
            </a:r>
            <a:r>
              <a:rPr lang="en-US" sz="4200" dirty="0" err="1">
                <a:latin typeface="Times New Roman" pitchFamily="18" charset="0"/>
                <a:cs typeface="Times New Roman" pitchFamily="18" charset="0"/>
              </a:rPr>
              <a:t>đường</a:t>
            </a:r>
            <a:r>
              <a:rPr lang="en-US" sz="4200" dirty="0">
                <a:latin typeface="Times New Roman" pitchFamily="18" charset="0"/>
                <a:cs typeface="Times New Roman" pitchFamily="18" charset="0"/>
              </a:rPr>
              <a:t> </a:t>
            </a:r>
            <a:r>
              <a:rPr lang="en-US" sz="4200" dirty="0" err="1">
                <a:latin typeface="Times New Roman" pitchFamily="18" charset="0"/>
                <a:cs typeface="Times New Roman" pitchFamily="18" charset="0"/>
              </a:rPr>
              <a:t>thẳng</a:t>
            </a:r>
            <a:r>
              <a:rPr lang="en-US" sz="4200" dirty="0">
                <a:latin typeface="Times New Roman" pitchFamily="18" charset="0"/>
                <a:cs typeface="Times New Roman" pitchFamily="18" charset="0"/>
              </a:rPr>
              <a:t> </a:t>
            </a:r>
            <a:r>
              <a:rPr lang="en-US" sz="4200" dirty="0" err="1">
                <a:latin typeface="Times New Roman" pitchFamily="18" charset="0"/>
                <a:cs typeface="Times New Roman" pitchFamily="18" charset="0"/>
              </a:rPr>
              <a:t>đi</a:t>
            </a:r>
            <a:r>
              <a:rPr lang="en-US" sz="4200" dirty="0">
                <a:latin typeface="Times New Roman" pitchFamily="18" charset="0"/>
                <a:cs typeface="Times New Roman" pitchFamily="18" charset="0"/>
              </a:rPr>
              <a:t> </a:t>
            </a:r>
            <a:r>
              <a:rPr lang="en-US" sz="4200" dirty="0" err="1">
                <a:latin typeface="Times New Roman" pitchFamily="18" charset="0"/>
                <a:cs typeface="Times New Roman" pitchFamily="18" charset="0"/>
              </a:rPr>
              <a:t>từ</a:t>
            </a:r>
            <a:r>
              <a:rPr lang="en-US" sz="4200" dirty="0">
                <a:latin typeface="Times New Roman" pitchFamily="18" charset="0"/>
                <a:cs typeface="Times New Roman" pitchFamily="18" charset="0"/>
              </a:rPr>
              <a:t> </a:t>
            </a:r>
            <a:r>
              <a:rPr lang="en-US" sz="4200" dirty="0" err="1">
                <a:latin typeface="Times New Roman" pitchFamily="18" charset="0"/>
                <a:cs typeface="Times New Roman" pitchFamily="18" charset="0"/>
              </a:rPr>
              <a:t>vô</a:t>
            </a:r>
            <a:r>
              <a:rPr lang="en-US" sz="4200" dirty="0">
                <a:latin typeface="Times New Roman" pitchFamily="18" charset="0"/>
                <a:cs typeface="Times New Roman" pitchFamily="18" charset="0"/>
              </a:rPr>
              <a:t> </a:t>
            </a:r>
            <a:r>
              <a:rPr lang="en-US" sz="4200" dirty="0" err="1">
                <a:latin typeface="Times New Roman" pitchFamily="18" charset="0"/>
                <a:cs typeface="Times New Roman" pitchFamily="18" charset="0"/>
              </a:rPr>
              <a:t>cùng</a:t>
            </a:r>
            <a:r>
              <a:rPr lang="en-US" sz="4200" dirty="0">
                <a:latin typeface="Times New Roman" pitchFamily="18" charset="0"/>
                <a:cs typeface="Times New Roman" pitchFamily="18" charset="0"/>
              </a:rPr>
              <a:t> </a:t>
            </a:r>
            <a:r>
              <a:rPr lang="en-US" sz="4200" dirty="0" err="1">
                <a:latin typeface="Times New Roman" pitchFamily="18" charset="0"/>
                <a:cs typeface="Times New Roman" pitchFamily="18" charset="0"/>
              </a:rPr>
              <a:t>hướng</a:t>
            </a:r>
            <a:r>
              <a:rPr lang="en-US" sz="4200" dirty="0">
                <a:latin typeface="Times New Roman" pitchFamily="18" charset="0"/>
                <a:cs typeface="Times New Roman" pitchFamily="18" charset="0"/>
              </a:rPr>
              <a:t> </a:t>
            </a:r>
            <a:r>
              <a:rPr lang="en-US" sz="4200" dirty="0" err="1">
                <a:latin typeface="Times New Roman" pitchFamily="18" charset="0"/>
                <a:cs typeface="Times New Roman" pitchFamily="18" charset="0"/>
              </a:rPr>
              <a:t>vào</a:t>
            </a:r>
            <a:r>
              <a:rPr lang="en-US" sz="4200" dirty="0">
                <a:latin typeface="Times New Roman" pitchFamily="18" charset="0"/>
                <a:cs typeface="Times New Roman" pitchFamily="18" charset="0"/>
              </a:rPr>
              <a:t> </a:t>
            </a:r>
            <a:r>
              <a:rPr lang="en-US" sz="4200" dirty="0" err="1">
                <a:latin typeface="Times New Roman" pitchFamily="18" charset="0"/>
                <a:cs typeface="Times New Roman" pitchFamily="18" charset="0"/>
              </a:rPr>
              <a:t>tâm</a:t>
            </a:r>
            <a:r>
              <a:rPr lang="en-US" sz="4200" dirty="0">
                <a:latin typeface="Times New Roman" pitchFamily="18" charset="0"/>
                <a:cs typeface="Times New Roman" pitchFamily="18" charset="0"/>
              </a:rPr>
              <a:t> </a:t>
            </a:r>
            <a:r>
              <a:rPr lang="en-US" sz="4200" dirty="0" err="1">
                <a:latin typeface="Times New Roman" pitchFamily="18" charset="0"/>
                <a:cs typeface="Times New Roman" pitchFamily="18" charset="0"/>
              </a:rPr>
              <a:t>của</a:t>
            </a:r>
            <a:r>
              <a:rPr lang="en-US" sz="4200" dirty="0">
                <a:latin typeface="Times New Roman" pitchFamily="18" charset="0"/>
                <a:cs typeface="Times New Roman" pitchFamily="18" charset="0"/>
              </a:rPr>
              <a:t> </a:t>
            </a:r>
            <a:r>
              <a:rPr lang="en-US" sz="4200" dirty="0" err="1">
                <a:latin typeface="Times New Roman" pitchFamily="18" charset="0"/>
                <a:cs typeface="Times New Roman" pitchFamily="18" charset="0"/>
              </a:rPr>
              <a:t>vật</a:t>
            </a:r>
            <a:r>
              <a:rPr lang="en-US" sz="4200" dirty="0">
                <a:latin typeface="Times New Roman" pitchFamily="18" charset="0"/>
                <a:cs typeface="Times New Roman" pitchFamily="18" charset="0"/>
              </a:rPr>
              <a:t> (</a:t>
            </a:r>
            <a:r>
              <a:rPr lang="en-US" sz="4200" dirty="0" err="1">
                <a:latin typeface="Times New Roman" pitchFamily="18" charset="0"/>
                <a:cs typeface="Times New Roman" pitchFamily="18" charset="0"/>
              </a:rPr>
              <a:t>Hình</a:t>
            </a:r>
            <a:r>
              <a:rPr lang="en-US" sz="4200" dirty="0">
                <a:latin typeface="Times New Roman" pitchFamily="18" charset="0"/>
                <a:cs typeface="Times New Roman" pitchFamily="18" charset="0"/>
              </a:rPr>
              <a:t> 2.3)</a:t>
            </a:r>
          </a:p>
          <a:p>
            <a:pPr algn="just"/>
            <a:r>
              <a:rPr lang="en-US" sz="4200" dirty="0">
                <a:latin typeface="Times New Roman" pitchFamily="18" charset="0"/>
                <a:cs typeface="Times New Roman" pitchFamily="18" charset="0"/>
              </a:rPr>
              <a:t>- </a:t>
            </a:r>
            <a:r>
              <a:rPr lang="en-US" sz="4200" dirty="0" err="1">
                <a:latin typeface="Times New Roman" pitchFamily="18" charset="0"/>
                <a:cs typeface="Times New Roman" pitchFamily="18" charset="0"/>
              </a:rPr>
              <a:t>Càng</a:t>
            </a:r>
            <a:r>
              <a:rPr lang="en-US" sz="4200" dirty="0">
                <a:latin typeface="Times New Roman" pitchFamily="18" charset="0"/>
                <a:cs typeface="Times New Roman" pitchFamily="18" charset="0"/>
              </a:rPr>
              <a:t> </a:t>
            </a:r>
            <a:r>
              <a:rPr lang="en-US" sz="4200" dirty="0" err="1">
                <a:latin typeface="Times New Roman" pitchFamily="18" charset="0"/>
                <a:cs typeface="Times New Roman" pitchFamily="18" charset="0"/>
              </a:rPr>
              <a:t>gần</a:t>
            </a:r>
            <a:r>
              <a:rPr lang="en-US" sz="4200" dirty="0">
                <a:latin typeface="Times New Roman" pitchFamily="18" charset="0"/>
                <a:cs typeface="Times New Roman" pitchFamily="18" charset="0"/>
              </a:rPr>
              <a:t> </a:t>
            </a:r>
            <a:r>
              <a:rPr lang="en-US" sz="4200" dirty="0" err="1">
                <a:latin typeface="Times New Roman" pitchFamily="18" charset="0"/>
                <a:cs typeface="Times New Roman" pitchFamily="18" charset="0"/>
              </a:rPr>
              <a:t>vật</a:t>
            </a:r>
            <a:r>
              <a:rPr lang="en-US" sz="4200" dirty="0">
                <a:latin typeface="Times New Roman" pitchFamily="18" charset="0"/>
                <a:cs typeface="Times New Roman" pitchFamily="18" charset="0"/>
              </a:rPr>
              <a:t> </a:t>
            </a:r>
            <a:r>
              <a:rPr lang="en-US" sz="4200" dirty="0" err="1">
                <a:latin typeface="Times New Roman" pitchFamily="18" charset="0"/>
                <a:cs typeface="Times New Roman" pitchFamily="18" charset="0"/>
              </a:rPr>
              <a:t>thì</a:t>
            </a:r>
            <a:r>
              <a:rPr lang="en-US" sz="4200" dirty="0">
                <a:latin typeface="Times New Roman" pitchFamily="18" charset="0"/>
                <a:cs typeface="Times New Roman" pitchFamily="18" charset="0"/>
              </a:rPr>
              <a:t> </a:t>
            </a:r>
            <a:r>
              <a:rPr lang="en-US" sz="4200" dirty="0" err="1">
                <a:latin typeface="Times New Roman" pitchFamily="18" charset="0"/>
                <a:cs typeface="Times New Roman" pitchFamily="18" charset="0"/>
              </a:rPr>
              <a:t>cường</a:t>
            </a:r>
            <a:r>
              <a:rPr lang="en-US" sz="4200" dirty="0">
                <a:latin typeface="Times New Roman" pitchFamily="18" charset="0"/>
                <a:cs typeface="Times New Roman" pitchFamily="18" charset="0"/>
              </a:rPr>
              <a:t> </a:t>
            </a:r>
            <a:r>
              <a:rPr lang="en-US" sz="4200" dirty="0" err="1">
                <a:latin typeface="Times New Roman" pitchFamily="18" charset="0"/>
                <a:cs typeface="Times New Roman" pitchFamily="18" charset="0"/>
              </a:rPr>
              <a:t>độ</a:t>
            </a:r>
            <a:r>
              <a:rPr lang="en-US" sz="4200" dirty="0">
                <a:latin typeface="Times New Roman" pitchFamily="18" charset="0"/>
                <a:cs typeface="Times New Roman" pitchFamily="18" charset="0"/>
              </a:rPr>
              <a:t> </a:t>
            </a:r>
            <a:r>
              <a:rPr lang="en-US" sz="4200" dirty="0" err="1">
                <a:latin typeface="Times New Roman" pitchFamily="18" charset="0"/>
                <a:cs typeface="Times New Roman" pitchFamily="18" charset="0"/>
              </a:rPr>
              <a:t>trường</a:t>
            </a:r>
            <a:r>
              <a:rPr lang="en-US" sz="4200" dirty="0">
                <a:latin typeface="Times New Roman" pitchFamily="18" charset="0"/>
                <a:cs typeface="Times New Roman" pitchFamily="18" charset="0"/>
              </a:rPr>
              <a:t> </a:t>
            </a:r>
            <a:r>
              <a:rPr lang="en-US" sz="4200" dirty="0" err="1">
                <a:latin typeface="Times New Roman" pitchFamily="18" charset="0"/>
                <a:cs typeface="Times New Roman" pitchFamily="18" charset="0"/>
              </a:rPr>
              <a:t>hấp</a:t>
            </a:r>
            <a:r>
              <a:rPr lang="en-US" sz="4200" dirty="0">
                <a:latin typeface="Times New Roman" pitchFamily="18" charset="0"/>
                <a:cs typeface="Times New Roman" pitchFamily="18" charset="0"/>
              </a:rPr>
              <a:t> </a:t>
            </a:r>
            <a:r>
              <a:rPr lang="en-US" sz="4200" dirty="0" err="1">
                <a:latin typeface="Times New Roman" pitchFamily="18" charset="0"/>
                <a:cs typeface="Times New Roman" pitchFamily="18" charset="0"/>
              </a:rPr>
              <a:t>dẫn</a:t>
            </a:r>
            <a:r>
              <a:rPr lang="en-US" sz="4200" dirty="0">
                <a:latin typeface="Times New Roman" pitchFamily="18" charset="0"/>
                <a:cs typeface="Times New Roman" pitchFamily="18" charset="0"/>
              </a:rPr>
              <a:t> </a:t>
            </a:r>
            <a:r>
              <a:rPr lang="en-US" sz="4200" dirty="0" err="1">
                <a:latin typeface="Times New Roman" pitchFamily="18" charset="0"/>
                <a:cs typeface="Times New Roman" pitchFamily="18" charset="0"/>
              </a:rPr>
              <a:t>càng</a:t>
            </a:r>
            <a:r>
              <a:rPr lang="en-US" sz="4200" dirty="0">
                <a:latin typeface="Times New Roman" pitchFamily="18" charset="0"/>
                <a:cs typeface="Times New Roman" pitchFamily="18" charset="0"/>
              </a:rPr>
              <a:t> </a:t>
            </a:r>
            <a:r>
              <a:rPr lang="en-US" sz="4200" dirty="0" err="1">
                <a:latin typeface="Times New Roman" pitchFamily="18" charset="0"/>
                <a:cs typeface="Times New Roman" pitchFamily="18" charset="0"/>
              </a:rPr>
              <a:t>lớn</a:t>
            </a:r>
            <a:r>
              <a:rPr lang="en-US" sz="4200" dirty="0">
                <a:latin typeface="Times New Roman" pitchFamily="18" charset="0"/>
                <a:cs typeface="Times New Roman" pitchFamily="18" charset="0"/>
              </a:rPr>
              <a:t> </a:t>
            </a:r>
            <a:r>
              <a:rPr lang="en-US" sz="4200" dirty="0" err="1">
                <a:latin typeface="Times New Roman" pitchFamily="18" charset="0"/>
                <a:cs typeface="Times New Roman" pitchFamily="18" charset="0"/>
              </a:rPr>
              <a:t>nên</a:t>
            </a:r>
            <a:r>
              <a:rPr lang="en-US" sz="4200" dirty="0">
                <a:latin typeface="Times New Roman" pitchFamily="18" charset="0"/>
                <a:cs typeface="Times New Roman" pitchFamily="18" charset="0"/>
              </a:rPr>
              <a:t> </a:t>
            </a:r>
            <a:r>
              <a:rPr lang="en-US" sz="4200" dirty="0" err="1">
                <a:latin typeface="Times New Roman" pitchFamily="18" charset="0"/>
                <a:cs typeface="Times New Roman" pitchFamily="18" charset="0"/>
              </a:rPr>
              <a:t>đường</a:t>
            </a:r>
            <a:r>
              <a:rPr lang="en-US" sz="4200" dirty="0">
                <a:latin typeface="Times New Roman" pitchFamily="18" charset="0"/>
                <a:cs typeface="Times New Roman" pitchFamily="18" charset="0"/>
              </a:rPr>
              <a:t> </a:t>
            </a:r>
            <a:r>
              <a:rPr lang="en-US" sz="4200" dirty="0" err="1">
                <a:latin typeface="Times New Roman" pitchFamily="18" charset="0"/>
                <a:cs typeface="Times New Roman" pitchFamily="18" charset="0"/>
              </a:rPr>
              <a:t>sức</a:t>
            </a:r>
            <a:r>
              <a:rPr lang="en-US" sz="4200" dirty="0">
                <a:latin typeface="Times New Roman" pitchFamily="18" charset="0"/>
                <a:cs typeface="Times New Roman" pitchFamily="18" charset="0"/>
              </a:rPr>
              <a:t> </a:t>
            </a:r>
            <a:r>
              <a:rPr lang="en-US" sz="4200" dirty="0" err="1">
                <a:latin typeface="Times New Roman" pitchFamily="18" charset="0"/>
                <a:cs typeface="Times New Roman" pitchFamily="18" charset="0"/>
              </a:rPr>
              <a:t>có</a:t>
            </a:r>
            <a:r>
              <a:rPr lang="en-US" sz="4200" dirty="0">
                <a:latin typeface="Times New Roman" pitchFamily="18" charset="0"/>
                <a:cs typeface="Times New Roman" pitchFamily="18" charset="0"/>
              </a:rPr>
              <a:t> </a:t>
            </a:r>
            <a:r>
              <a:rPr lang="en-US" sz="4200" dirty="0" err="1">
                <a:latin typeface="Times New Roman" pitchFamily="18" charset="0"/>
                <a:cs typeface="Times New Roman" pitchFamily="18" charset="0"/>
              </a:rPr>
              <a:t>mật</a:t>
            </a:r>
            <a:r>
              <a:rPr lang="en-US" sz="4200" dirty="0">
                <a:latin typeface="Times New Roman" pitchFamily="18" charset="0"/>
                <a:cs typeface="Times New Roman" pitchFamily="18" charset="0"/>
              </a:rPr>
              <a:t> </a:t>
            </a:r>
            <a:r>
              <a:rPr lang="en-US" sz="4200" dirty="0" err="1">
                <a:latin typeface="Times New Roman" pitchFamily="18" charset="0"/>
                <a:cs typeface="Times New Roman" pitchFamily="18" charset="0"/>
              </a:rPr>
              <a:t>độ</a:t>
            </a:r>
            <a:r>
              <a:rPr lang="en-US" sz="4200" dirty="0">
                <a:latin typeface="Times New Roman" pitchFamily="18" charset="0"/>
                <a:cs typeface="Times New Roman" pitchFamily="18" charset="0"/>
              </a:rPr>
              <a:t> </a:t>
            </a:r>
            <a:r>
              <a:rPr lang="en-US" sz="4200" dirty="0" err="1">
                <a:latin typeface="Times New Roman" pitchFamily="18" charset="0"/>
                <a:cs typeface="Times New Roman" pitchFamily="18" charset="0"/>
              </a:rPr>
              <a:t>dày</a:t>
            </a:r>
            <a:r>
              <a:rPr lang="en-US" sz="4200" dirty="0">
                <a:latin typeface="Times New Roman" pitchFamily="18" charset="0"/>
                <a:cs typeface="Times New Roman" pitchFamily="18" charset="0"/>
              </a:rPr>
              <a:t>, </a:t>
            </a:r>
            <a:r>
              <a:rPr lang="en-US" sz="4200" dirty="0" err="1">
                <a:latin typeface="Times New Roman" pitchFamily="18" charset="0"/>
                <a:cs typeface="Times New Roman" pitchFamily="18" charset="0"/>
              </a:rPr>
              <a:t>càng</a:t>
            </a:r>
            <a:r>
              <a:rPr lang="en-US" sz="4200" dirty="0">
                <a:latin typeface="Times New Roman" pitchFamily="18" charset="0"/>
                <a:cs typeface="Times New Roman" pitchFamily="18" charset="0"/>
              </a:rPr>
              <a:t> </a:t>
            </a:r>
            <a:r>
              <a:rPr lang="en-US" sz="4200" dirty="0" err="1">
                <a:latin typeface="Times New Roman" pitchFamily="18" charset="0"/>
                <a:cs typeface="Times New Roman" pitchFamily="18" charset="0"/>
              </a:rPr>
              <a:t>xa</a:t>
            </a:r>
            <a:r>
              <a:rPr lang="en-US" sz="4200" dirty="0">
                <a:latin typeface="Times New Roman" pitchFamily="18" charset="0"/>
                <a:cs typeface="Times New Roman" pitchFamily="18" charset="0"/>
              </a:rPr>
              <a:t> </a:t>
            </a:r>
            <a:r>
              <a:rPr lang="en-US" sz="4200" dirty="0" err="1">
                <a:latin typeface="Times New Roman" pitchFamily="18" charset="0"/>
                <a:cs typeface="Times New Roman" pitchFamily="18" charset="0"/>
              </a:rPr>
              <a:t>vật</a:t>
            </a:r>
            <a:r>
              <a:rPr lang="en-US" sz="4200" dirty="0">
                <a:latin typeface="Times New Roman" pitchFamily="18" charset="0"/>
                <a:cs typeface="Times New Roman" pitchFamily="18" charset="0"/>
              </a:rPr>
              <a:t> </a:t>
            </a:r>
            <a:r>
              <a:rPr lang="en-US" sz="4200" dirty="0" err="1">
                <a:latin typeface="Times New Roman" pitchFamily="18" charset="0"/>
                <a:cs typeface="Times New Roman" pitchFamily="18" charset="0"/>
              </a:rPr>
              <a:t>thì</a:t>
            </a:r>
            <a:r>
              <a:rPr lang="en-US" sz="4200" dirty="0">
                <a:latin typeface="Times New Roman" pitchFamily="18" charset="0"/>
                <a:cs typeface="Times New Roman" pitchFamily="18" charset="0"/>
              </a:rPr>
              <a:t> </a:t>
            </a:r>
            <a:r>
              <a:rPr lang="en-US" sz="4200" dirty="0" err="1">
                <a:latin typeface="Times New Roman" pitchFamily="18" charset="0"/>
                <a:cs typeface="Times New Roman" pitchFamily="18" charset="0"/>
              </a:rPr>
              <a:t>cường</a:t>
            </a:r>
            <a:r>
              <a:rPr lang="en-US" sz="4200" dirty="0">
                <a:latin typeface="Times New Roman" pitchFamily="18" charset="0"/>
                <a:cs typeface="Times New Roman" pitchFamily="18" charset="0"/>
              </a:rPr>
              <a:t> </a:t>
            </a:r>
            <a:r>
              <a:rPr lang="en-US" sz="4200" dirty="0" err="1">
                <a:latin typeface="Times New Roman" pitchFamily="18" charset="0"/>
                <a:cs typeface="Times New Roman" pitchFamily="18" charset="0"/>
              </a:rPr>
              <a:t>độ</a:t>
            </a:r>
            <a:r>
              <a:rPr lang="en-US" sz="4200" dirty="0">
                <a:latin typeface="Times New Roman" pitchFamily="18" charset="0"/>
                <a:cs typeface="Times New Roman" pitchFamily="18" charset="0"/>
              </a:rPr>
              <a:t> </a:t>
            </a:r>
            <a:r>
              <a:rPr lang="en-US" sz="4200" dirty="0" err="1">
                <a:latin typeface="Times New Roman" pitchFamily="18" charset="0"/>
                <a:cs typeface="Times New Roman" pitchFamily="18" charset="0"/>
              </a:rPr>
              <a:t>trường</a:t>
            </a:r>
            <a:r>
              <a:rPr lang="en-US" sz="4200" dirty="0">
                <a:latin typeface="Times New Roman" pitchFamily="18" charset="0"/>
                <a:cs typeface="Times New Roman" pitchFamily="18" charset="0"/>
              </a:rPr>
              <a:t> </a:t>
            </a:r>
            <a:r>
              <a:rPr lang="en-US" sz="4200" dirty="0" err="1">
                <a:latin typeface="Times New Roman" pitchFamily="18" charset="0"/>
                <a:cs typeface="Times New Roman" pitchFamily="18" charset="0"/>
              </a:rPr>
              <a:t>hấp</a:t>
            </a:r>
            <a:r>
              <a:rPr lang="en-US" sz="4200" dirty="0">
                <a:latin typeface="Times New Roman" pitchFamily="18" charset="0"/>
                <a:cs typeface="Times New Roman" pitchFamily="18" charset="0"/>
              </a:rPr>
              <a:t> </a:t>
            </a:r>
            <a:r>
              <a:rPr lang="en-US" sz="4200" dirty="0" err="1">
                <a:latin typeface="Times New Roman" pitchFamily="18" charset="0"/>
                <a:cs typeface="Times New Roman" pitchFamily="18" charset="0"/>
              </a:rPr>
              <a:t>dẫn</a:t>
            </a:r>
            <a:r>
              <a:rPr lang="en-US" sz="4200" dirty="0">
                <a:latin typeface="Times New Roman" pitchFamily="18" charset="0"/>
                <a:cs typeface="Times New Roman" pitchFamily="18" charset="0"/>
              </a:rPr>
              <a:t> </a:t>
            </a:r>
            <a:r>
              <a:rPr lang="en-US" sz="4200" dirty="0" err="1">
                <a:latin typeface="Times New Roman" pitchFamily="18" charset="0"/>
                <a:cs typeface="Times New Roman" pitchFamily="18" charset="0"/>
              </a:rPr>
              <a:t>càng</a:t>
            </a:r>
            <a:r>
              <a:rPr lang="en-US" sz="4200" dirty="0">
                <a:latin typeface="Times New Roman" pitchFamily="18" charset="0"/>
                <a:cs typeface="Times New Roman" pitchFamily="18" charset="0"/>
              </a:rPr>
              <a:t> </a:t>
            </a:r>
            <a:r>
              <a:rPr lang="en-US" sz="4200" dirty="0" err="1">
                <a:latin typeface="Times New Roman" pitchFamily="18" charset="0"/>
                <a:cs typeface="Times New Roman" pitchFamily="18" charset="0"/>
              </a:rPr>
              <a:t>nhỏ</a:t>
            </a:r>
            <a:r>
              <a:rPr lang="en-US" sz="4200" dirty="0">
                <a:latin typeface="Times New Roman" pitchFamily="18" charset="0"/>
                <a:cs typeface="Times New Roman" pitchFamily="18" charset="0"/>
              </a:rPr>
              <a:t> </a:t>
            </a:r>
            <a:r>
              <a:rPr lang="en-US" sz="4200" dirty="0" err="1">
                <a:latin typeface="Times New Roman" pitchFamily="18" charset="0"/>
                <a:cs typeface="Times New Roman" pitchFamily="18" charset="0"/>
              </a:rPr>
              <a:t>nên</a:t>
            </a:r>
            <a:r>
              <a:rPr lang="en-US" sz="4200" dirty="0">
                <a:latin typeface="Times New Roman" pitchFamily="18" charset="0"/>
                <a:cs typeface="Times New Roman" pitchFamily="18" charset="0"/>
              </a:rPr>
              <a:t> </a:t>
            </a:r>
            <a:r>
              <a:rPr lang="en-US" sz="4200" dirty="0" err="1">
                <a:latin typeface="Times New Roman" pitchFamily="18" charset="0"/>
                <a:cs typeface="Times New Roman" pitchFamily="18" charset="0"/>
              </a:rPr>
              <a:t>đường</a:t>
            </a:r>
            <a:r>
              <a:rPr lang="en-US" sz="4200" dirty="0">
                <a:latin typeface="Times New Roman" pitchFamily="18" charset="0"/>
                <a:cs typeface="Times New Roman" pitchFamily="18" charset="0"/>
              </a:rPr>
              <a:t> </a:t>
            </a:r>
            <a:r>
              <a:rPr lang="en-US" sz="4200" dirty="0" err="1">
                <a:latin typeface="Times New Roman" pitchFamily="18" charset="0"/>
                <a:cs typeface="Times New Roman" pitchFamily="18" charset="0"/>
              </a:rPr>
              <a:t>sức</a:t>
            </a:r>
            <a:r>
              <a:rPr lang="en-US" sz="4200" dirty="0">
                <a:latin typeface="Times New Roman" pitchFamily="18" charset="0"/>
                <a:cs typeface="Times New Roman" pitchFamily="18" charset="0"/>
              </a:rPr>
              <a:t> </a:t>
            </a:r>
            <a:r>
              <a:rPr lang="en-US" sz="4200" dirty="0" err="1">
                <a:latin typeface="Times New Roman" pitchFamily="18" charset="0"/>
                <a:cs typeface="Times New Roman" pitchFamily="18" charset="0"/>
              </a:rPr>
              <a:t>có</a:t>
            </a:r>
            <a:r>
              <a:rPr lang="en-US" sz="4200" dirty="0">
                <a:latin typeface="Times New Roman" pitchFamily="18" charset="0"/>
                <a:cs typeface="Times New Roman" pitchFamily="18" charset="0"/>
              </a:rPr>
              <a:t> </a:t>
            </a:r>
            <a:r>
              <a:rPr lang="en-US" sz="4200" dirty="0" err="1">
                <a:latin typeface="Times New Roman" pitchFamily="18" charset="0"/>
                <a:cs typeface="Times New Roman" pitchFamily="18" charset="0"/>
              </a:rPr>
              <a:t>mật</a:t>
            </a:r>
            <a:r>
              <a:rPr lang="en-US" sz="4200" dirty="0">
                <a:latin typeface="Times New Roman" pitchFamily="18" charset="0"/>
                <a:cs typeface="Times New Roman" pitchFamily="18" charset="0"/>
              </a:rPr>
              <a:t> </a:t>
            </a:r>
            <a:r>
              <a:rPr lang="en-US" sz="4200" dirty="0" err="1">
                <a:latin typeface="Times New Roman" pitchFamily="18" charset="0"/>
                <a:cs typeface="Times New Roman" pitchFamily="18" charset="0"/>
              </a:rPr>
              <a:t>độ</a:t>
            </a:r>
            <a:r>
              <a:rPr lang="en-US" sz="4200" dirty="0">
                <a:latin typeface="Times New Roman" pitchFamily="18" charset="0"/>
                <a:cs typeface="Times New Roman" pitchFamily="18" charset="0"/>
              </a:rPr>
              <a:t> </a:t>
            </a:r>
            <a:r>
              <a:rPr lang="en-US" sz="4200" dirty="0" err="1">
                <a:latin typeface="Times New Roman" pitchFamily="18" charset="0"/>
                <a:cs typeface="Times New Roman" pitchFamily="18" charset="0"/>
              </a:rPr>
              <a:t>càng</a:t>
            </a:r>
            <a:r>
              <a:rPr lang="en-US" sz="4200" dirty="0">
                <a:latin typeface="Times New Roman" pitchFamily="18" charset="0"/>
                <a:cs typeface="Times New Roman" pitchFamily="18" charset="0"/>
              </a:rPr>
              <a:t> </a:t>
            </a:r>
            <a:r>
              <a:rPr lang="en-US" sz="4200" dirty="0" err="1">
                <a:latin typeface="Times New Roman" pitchFamily="18" charset="0"/>
                <a:cs typeface="Times New Roman" pitchFamily="18" charset="0"/>
              </a:rPr>
              <a:t>thưa</a:t>
            </a:r>
            <a:r>
              <a:rPr lang="en-US" sz="4200" dirty="0">
                <a:latin typeface="Times New Roman" pitchFamily="18" charset="0"/>
                <a:cs typeface="Times New Roman" pitchFamily="18" charset="0"/>
              </a:rPr>
              <a:t>.</a:t>
            </a:r>
          </a:p>
          <a:p>
            <a:pPr algn="l"/>
            <a:endParaRPr lang="en-US" dirty="0"/>
          </a:p>
          <a:p>
            <a:pPr algn="l"/>
            <a:endParaRPr lang="en-US" dirty="0"/>
          </a:p>
        </p:txBody>
      </p:sp>
      <p:sp>
        <p:nvSpPr>
          <p:cNvPr id="4" name="Title 1"/>
          <p:cNvSpPr>
            <a:spLocks noGrp="1"/>
          </p:cNvSpPr>
          <p:nvPr>
            <p:ph type="ctrTitle"/>
          </p:nvPr>
        </p:nvSpPr>
        <p:spPr>
          <a:xfrm>
            <a:off x="1056641" y="152400"/>
            <a:ext cx="9651999" cy="655782"/>
          </a:xfrm>
          <a:solidFill>
            <a:schemeClr val="bg1"/>
          </a:solidFill>
          <a:ln>
            <a:noFill/>
          </a:ln>
        </p:spPr>
        <p:style>
          <a:lnRef idx="1">
            <a:schemeClr val="accent5"/>
          </a:lnRef>
          <a:fillRef idx="3">
            <a:schemeClr val="accent5"/>
          </a:fillRef>
          <a:effectRef idx="2">
            <a:schemeClr val="accent5"/>
          </a:effectRef>
          <a:fontRef idx="minor">
            <a:schemeClr val="lt1"/>
          </a:fontRef>
        </p:style>
        <p:txBody>
          <a:bodyPr>
            <a:normAutofit/>
          </a:bodyPr>
          <a:lstStyle/>
          <a:p>
            <a:pPr algn="l"/>
            <a:r>
              <a:rPr lang="vi-VN" sz="3600" b="1" dirty="0">
                <a:solidFill>
                  <a:schemeClr val="tx1"/>
                </a:solidFill>
                <a:latin typeface="+mj-lt"/>
              </a:rPr>
              <a:t>II. CƯỜNG ĐỘ TRƯỜNG HẤP DẪN</a:t>
            </a:r>
            <a:endParaRPr lang="en-US" sz="3600" b="1" dirty="0">
              <a:solidFill>
                <a:schemeClr val="tx1"/>
              </a:solidFill>
              <a:latin typeface="+mj-lt"/>
            </a:endParaRPr>
          </a:p>
        </p:txBody>
      </p:sp>
      <p:pic>
        <p:nvPicPr>
          <p:cNvPr id="5" name="Picture 4"/>
          <p:cNvPicPr/>
          <p:nvPr/>
        </p:nvPicPr>
        <p:blipFill>
          <a:blip r:embed="rId2">
            <a:extLst>
              <a:ext uri="{28A0092B-C50C-407E-A947-70E740481C1C}">
                <a14:useLocalDpi xmlns:a14="http://schemas.microsoft.com/office/drawing/2010/main" val="0"/>
              </a:ext>
            </a:extLst>
          </a:blip>
          <a:srcRect/>
          <a:stretch>
            <a:fillRect/>
          </a:stretch>
        </p:blipFill>
        <p:spPr bwMode="auto">
          <a:xfrm>
            <a:off x="7934960" y="1138238"/>
            <a:ext cx="3352800" cy="2971482"/>
          </a:xfrm>
          <a:prstGeom prst="rect">
            <a:avLst/>
          </a:prstGeom>
          <a:noFill/>
          <a:ln>
            <a:noFill/>
          </a:ln>
        </p:spPr>
      </p:pic>
      <p:sp>
        <p:nvSpPr>
          <p:cNvPr id="2" name="TextBox 1"/>
          <p:cNvSpPr txBox="1"/>
          <p:nvPr/>
        </p:nvSpPr>
        <p:spPr>
          <a:xfrm>
            <a:off x="1056640" y="4419604"/>
            <a:ext cx="6878320" cy="1508105"/>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pPr algn="just"/>
            <a:r>
              <a:rPr lang="en-US" sz="2300" dirty="0" err="1">
                <a:latin typeface="Times New Roman" panose="02020603050405020304" pitchFamily="18" charset="0"/>
                <a:cs typeface="Times New Roman" panose="02020603050405020304" pitchFamily="18" charset="0"/>
              </a:rPr>
              <a:t>Xét</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trong</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phạm</a:t>
            </a:r>
            <a:r>
              <a:rPr lang="en-US" sz="2300" dirty="0">
                <a:latin typeface="Times New Roman" panose="02020603050405020304" pitchFamily="18" charset="0"/>
                <a:cs typeface="Times New Roman" panose="02020603050405020304" pitchFamily="18" charset="0"/>
              </a:rPr>
              <a:t> vi </a:t>
            </a:r>
            <a:r>
              <a:rPr lang="en-US" sz="2300" dirty="0" err="1">
                <a:latin typeface="Times New Roman" panose="02020603050405020304" pitchFamily="18" charset="0"/>
                <a:cs typeface="Times New Roman" panose="02020603050405020304" pitchFamily="18" charset="0"/>
              </a:rPr>
              <a:t>hẹp</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trường</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hấp</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dẫn</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thì</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chúng</a:t>
            </a:r>
            <a:r>
              <a:rPr lang="en-US" sz="2300" dirty="0">
                <a:latin typeface="Times New Roman" panose="02020603050405020304" pitchFamily="18" charset="0"/>
                <a:cs typeface="Times New Roman" panose="02020603050405020304" pitchFamily="18" charset="0"/>
              </a:rPr>
              <a:t> ta </a:t>
            </a:r>
            <a:r>
              <a:rPr lang="en-US" sz="2300" dirty="0" err="1">
                <a:latin typeface="Times New Roman" panose="02020603050405020304" pitchFamily="18" charset="0"/>
                <a:cs typeface="Times New Roman" panose="02020603050405020304" pitchFamily="18" charset="0"/>
              </a:rPr>
              <a:t>coi</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gần</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đúng</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là</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trường</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đều</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Đường</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sức</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trường</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hấp</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dẫn</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là</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những</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đường</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thẳng</a:t>
            </a:r>
            <a:r>
              <a:rPr lang="en-US" sz="2300" dirty="0">
                <a:latin typeface="Times New Roman" panose="02020603050405020304" pitchFamily="18" charset="0"/>
                <a:cs typeface="Times New Roman" panose="02020603050405020304" pitchFamily="18" charset="0"/>
              </a:rPr>
              <a:t> song </a:t>
            </a:r>
            <a:r>
              <a:rPr lang="en-US" sz="2300" dirty="0" err="1">
                <a:latin typeface="Times New Roman" panose="02020603050405020304" pitchFamily="18" charset="0"/>
                <a:cs typeface="Times New Roman" panose="02020603050405020304" pitchFamily="18" charset="0"/>
              </a:rPr>
              <a:t>song</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cùng</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chiều</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và</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cách</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đều</a:t>
            </a:r>
            <a:r>
              <a:rPr lang="en-US" sz="2300" dirty="0">
                <a:latin typeface="Times New Roman" panose="02020603050405020304" pitchFamily="18" charset="0"/>
                <a:cs typeface="Times New Roman" panose="02020603050405020304" pitchFamily="18" charset="0"/>
              </a:rPr>
              <a:t> </a:t>
            </a:r>
            <a:r>
              <a:rPr lang="en-US" sz="2300" dirty="0" err="1">
                <a:latin typeface="Times New Roman" panose="02020603050405020304" pitchFamily="18" charset="0"/>
                <a:cs typeface="Times New Roman" panose="02020603050405020304" pitchFamily="18" charset="0"/>
              </a:rPr>
              <a:t>nhau</a:t>
            </a:r>
            <a:endParaRPr lang="en-US" sz="2300" dirty="0">
              <a:latin typeface="Times New Roman" panose="02020603050405020304" pitchFamily="18" charset="0"/>
              <a:cs typeface="Times New Roman" panose="02020603050405020304" pitchFamily="18" charset="0"/>
            </a:endParaRPr>
          </a:p>
        </p:txBody>
      </p:sp>
      <p:pic>
        <p:nvPicPr>
          <p:cNvPr id="6" name="Picture 5"/>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441259" y="4716560"/>
            <a:ext cx="2338503" cy="1628822"/>
          </a:xfrm>
          <a:prstGeom prst="rect">
            <a:avLst/>
          </a:prstGeom>
          <a:noFill/>
          <a:ln>
            <a:noFill/>
          </a:ln>
        </p:spPr>
      </p:pic>
    </p:spTree>
    <p:extLst>
      <p:ext uri="{BB962C8B-B14F-4D97-AF65-F5344CB8AC3E}">
        <p14:creationId xmlns:p14="http://schemas.microsoft.com/office/powerpoint/2010/main" val="20333891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bg/>
                                          </p:spTgt>
                                        </p:tgtEl>
                                        <p:attrNameLst>
                                          <p:attrName>style.visibility</p:attrName>
                                        </p:attrNameLst>
                                      </p:cBhvr>
                                      <p:to>
                                        <p:strVal val="visible"/>
                                      </p:to>
                                    </p:set>
                                    <p:anim calcmode="lin" valueType="num">
                                      <p:cBhvr additive="base">
                                        <p:cTn id="12" dur="500" fill="hold"/>
                                        <p:tgtEl>
                                          <p:spTgt spid="3">
                                            <p:bg/>
                                          </p:spTgt>
                                        </p:tgtEl>
                                        <p:attrNameLst>
                                          <p:attrName>ppt_x</p:attrName>
                                        </p:attrNameLst>
                                      </p:cBhvr>
                                      <p:tavLst>
                                        <p:tav tm="0">
                                          <p:val>
                                            <p:strVal val="#ppt_x"/>
                                          </p:val>
                                        </p:tav>
                                        <p:tav tm="100000">
                                          <p:val>
                                            <p:strVal val="#ppt_x"/>
                                          </p:val>
                                        </p:tav>
                                      </p:tavLst>
                                    </p:anim>
                                    <p:anim calcmode="lin" valueType="num">
                                      <p:cBhvr additive="base">
                                        <p:cTn id="13"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0" end="0"/>
                                            </p:txEl>
                                          </p:spTgt>
                                        </p:tgtEl>
                                        <p:attrNameLst>
                                          <p:attrName>style.visibility</p:attrName>
                                        </p:attrNameLst>
                                      </p:cBhvr>
                                      <p:to>
                                        <p:strVal val="visible"/>
                                      </p:to>
                                    </p:set>
                                    <p:anim calcmode="lin" valueType="num">
                                      <p:cBhvr additive="base">
                                        <p:cTn id="18"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3">
                                            <p:txEl>
                                              <p:pRg st="1" end="1"/>
                                            </p:txEl>
                                          </p:spTgt>
                                        </p:tgtEl>
                                        <p:attrNameLst>
                                          <p:attrName>style.visibility</p:attrName>
                                        </p:attrNameLst>
                                      </p:cBhvr>
                                      <p:to>
                                        <p:strVal val="visible"/>
                                      </p:to>
                                    </p:set>
                                    <p:anim calcmode="lin" valueType="num">
                                      <p:cBhvr additive="base">
                                        <p:cTn id="24"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 calcmode="lin" valueType="num">
                                      <p:cBhvr additive="base">
                                        <p:cTn id="30"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3">
                                            <p:txEl>
                                              <p:pRg st="2" end="2"/>
                                            </p:txEl>
                                          </p:spTgt>
                                        </p:tgtEl>
                                        <p:attrNameLst>
                                          <p:attrName>ppt_y</p:attrName>
                                        </p:attrNameLst>
                                      </p:cBhvr>
                                      <p:tavLst>
                                        <p:tav tm="0">
                                          <p:val>
                                            <p:strVal val="1+#ppt_h/2"/>
                                          </p:val>
                                        </p:tav>
                                        <p:tav tm="100000">
                                          <p:val>
                                            <p:strVal val="#ppt_y"/>
                                          </p:val>
                                        </p:tav>
                                      </p:tavLst>
                                    </p:anim>
                                  </p:childTnLst>
                                </p:cTn>
                              </p:par>
                              <p:par>
                                <p:cTn id="32" presetID="2" presetClass="entr" presetSubtype="4" fill="hold" nodeType="withEffect">
                                  <p:stCondLst>
                                    <p:cond delay="0"/>
                                  </p:stCondLst>
                                  <p:childTnLst>
                                    <p:set>
                                      <p:cBhvr>
                                        <p:cTn id="33" dur="1" fill="hold">
                                          <p:stCondLst>
                                            <p:cond delay="0"/>
                                          </p:stCondLst>
                                        </p:cTn>
                                        <p:tgtEl>
                                          <p:spTgt spid="5"/>
                                        </p:tgtEl>
                                        <p:attrNameLst>
                                          <p:attrName>style.visibility</p:attrName>
                                        </p:attrNameLst>
                                      </p:cBhvr>
                                      <p:to>
                                        <p:strVal val="visible"/>
                                      </p:to>
                                    </p:set>
                                    <p:anim calcmode="lin" valueType="num">
                                      <p:cBhvr additive="base">
                                        <p:cTn id="34" dur="500" fill="hold"/>
                                        <p:tgtEl>
                                          <p:spTgt spid="5"/>
                                        </p:tgtEl>
                                        <p:attrNameLst>
                                          <p:attrName>ppt_x</p:attrName>
                                        </p:attrNameLst>
                                      </p:cBhvr>
                                      <p:tavLst>
                                        <p:tav tm="0">
                                          <p:val>
                                            <p:strVal val="#ppt_x"/>
                                          </p:val>
                                        </p:tav>
                                        <p:tav tm="100000">
                                          <p:val>
                                            <p:strVal val="#ppt_x"/>
                                          </p:val>
                                        </p:tav>
                                      </p:tavLst>
                                    </p:anim>
                                    <p:anim calcmode="lin" valueType="num">
                                      <p:cBhvr additive="base">
                                        <p:cTn id="35"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22" presetClass="entr" presetSubtype="4" fill="hold" grpId="0" nodeType="clickEffect">
                                  <p:stCondLst>
                                    <p:cond delay="0"/>
                                  </p:stCondLst>
                                  <p:childTnLst>
                                    <p:set>
                                      <p:cBhvr>
                                        <p:cTn id="39" dur="1" fill="hold">
                                          <p:stCondLst>
                                            <p:cond delay="0"/>
                                          </p:stCondLst>
                                        </p:cTn>
                                        <p:tgtEl>
                                          <p:spTgt spid="2"/>
                                        </p:tgtEl>
                                        <p:attrNameLst>
                                          <p:attrName>style.visibility</p:attrName>
                                        </p:attrNameLst>
                                      </p:cBhvr>
                                      <p:to>
                                        <p:strVal val="visible"/>
                                      </p:to>
                                    </p:set>
                                    <p:animEffect transition="in" filter="wipe(down)">
                                      <p:cBhvr>
                                        <p:cTn id="40" dur="500"/>
                                        <p:tgtEl>
                                          <p:spTgt spid="2"/>
                                        </p:tgtEl>
                                      </p:cBhvr>
                                    </p:animEffect>
                                  </p:childTnLst>
                                </p:cTn>
                              </p:par>
                              <p:par>
                                <p:cTn id="41" presetID="22" presetClass="entr" presetSubtype="4" fill="hold" nodeType="withEffect">
                                  <p:stCondLst>
                                    <p:cond delay="0"/>
                                  </p:stCondLst>
                                  <p:childTnLst>
                                    <p:set>
                                      <p:cBhvr>
                                        <p:cTn id="42" dur="1" fill="hold">
                                          <p:stCondLst>
                                            <p:cond delay="0"/>
                                          </p:stCondLst>
                                        </p:cTn>
                                        <p:tgtEl>
                                          <p:spTgt spid="6"/>
                                        </p:tgtEl>
                                        <p:attrNameLst>
                                          <p:attrName>style.visibility</p:attrName>
                                        </p:attrNameLst>
                                      </p:cBhvr>
                                      <p:to>
                                        <p:strVal val="visible"/>
                                      </p:to>
                                    </p:set>
                                    <p:animEffect transition="in" filter="wipe(down)">
                                      <p:cBhvr>
                                        <p:cTn id="43"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P spid="4" grpId="0" animBg="1"/>
      <p:bldP spid="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01373" y="586109"/>
            <a:ext cx="10588625" cy="1746885"/>
          </a:xfrm>
        </p:spPr>
        <p:txBody>
          <a:bodyPr>
            <a:normAutofit/>
          </a:bodyPr>
          <a:lstStyle/>
          <a:p>
            <a:r>
              <a:rPr lang="en-US" sz="3200" b="1" dirty="0">
                <a:latin typeface="Times New Roman" panose="02020603050405020304" charset="0"/>
                <a:cs typeface="Times New Roman" panose="02020603050405020304" charset="0"/>
              </a:rPr>
              <a:t>III. </a:t>
            </a:r>
            <a:r>
              <a:rPr lang="en-US" sz="3200" b="1" dirty="0">
                <a:latin typeface="Times New Roman" pitchFamily="18" charset="0"/>
                <a:cs typeface="Times New Roman" pitchFamily="18" charset="0"/>
              </a:rPr>
              <a:t>CƯỜNG ĐỘ TRƯỜNG HẤP DẪN CỦA TRÁI ĐẤT</a:t>
            </a:r>
          </a:p>
        </p:txBody>
      </p:sp>
      <p:sp>
        <p:nvSpPr>
          <p:cNvPr id="3" name="Subtitle 2"/>
          <p:cNvSpPr>
            <a:spLocks noGrp="1"/>
          </p:cNvSpPr>
          <p:nvPr>
            <p:ph type="subTitle" idx="1"/>
          </p:nvPr>
        </p:nvSpPr>
        <p:spPr>
          <a:xfrm>
            <a:off x="1076961" y="2600964"/>
            <a:ext cx="10313035" cy="3578225"/>
          </a:xfrm>
        </p:spPr>
        <p:txBody>
          <a:bodyPr>
            <a:normAutofit/>
          </a:bodyPr>
          <a:lstStyle/>
          <a:p>
            <a:pPr marL="457200" indent="-457200" algn="just">
              <a:buFont typeface="Wingdings" panose="05000000000000000000" charset="0"/>
              <a:buChar char="q"/>
            </a:pPr>
            <a:r>
              <a:rPr lang="en-US" sz="2800" dirty="0">
                <a:latin typeface="Times New Roman" panose="02020603050405020304" charset="0"/>
                <a:cs typeface="Times New Roman" panose="02020603050405020304" charset="0"/>
              </a:rPr>
              <a:t>Trái Đất có thể xem là hình cầu đồng nhất nên khối lượng của nó coi như tập trung ở tâm khi xét trường hấp dẫn của nó ở ngoài bề mặt của Trái Đất </a:t>
            </a:r>
          </a:p>
          <a:p>
            <a:pPr algn="l"/>
            <a:endParaRPr lang="en-US" sz="2800" dirty="0">
              <a:latin typeface="Times New Roman" panose="02020603050405020304" charset="0"/>
              <a:cs typeface="Times New Roman" panose="02020603050405020304" charset="0"/>
            </a:endParaRPr>
          </a:p>
          <a:p>
            <a:pPr marL="457200" indent="-457200" algn="just">
              <a:buFont typeface="Wingdings" panose="05000000000000000000" charset="0"/>
              <a:buChar char="q"/>
            </a:pPr>
            <a:r>
              <a:rPr lang="en-US" sz="2800" dirty="0">
                <a:latin typeface="Times New Roman" panose="02020603050405020304" charset="0"/>
                <a:cs typeface="Times New Roman" panose="02020603050405020304" charset="0"/>
              </a:rPr>
              <a:t>Các điểm trên mặt cầu cách đều tâm Trái Đất có độ lớn cường độ trường hấp dẫn bằng nhau và tỉ lệ nghịch với bình phương bán kính mặt cầu nhưng có hướng khác nhau.</a:t>
            </a:r>
          </a:p>
        </p:txBody>
      </p:sp>
    </p:spTree>
    <p:extLst>
      <p:ext uri="{BB962C8B-B14F-4D97-AF65-F5344CB8AC3E}">
        <p14:creationId xmlns:p14="http://schemas.microsoft.com/office/powerpoint/2010/main" val="4487085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cBhvr>
                                    </p:anim>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down)">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838200" y="930910"/>
                <a:ext cx="10515600" cy="5246370"/>
              </a:xfrm>
            </p:spPr>
            <p:txBody>
              <a:bodyPr>
                <a:normAutofit fontScale="85000" lnSpcReduction="10000"/>
              </a:bodyPr>
              <a:lstStyle/>
              <a:p>
                <a:pPr marL="0" indent="0">
                  <a:buNone/>
                </a:pPr>
                <a:r>
                  <a:rPr lang="en-US">
                    <a:latin typeface="Times New Roman" panose="02020603050405020304" charset="0"/>
                    <a:cs typeface="Times New Roman" panose="02020603050405020304" charset="0"/>
                  </a:rPr>
                  <a:t>Độ lớn cường độ trường hấp dẫn của một điểm trên mặt cầu này là:  </a:t>
                </a:r>
              </a:p>
              <a:p>
                <a:pPr marL="0" indent="0" algn="ctr">
                  <a:buNone/>
                </a:pPr>
                <a:endParaRPr lang="en-US" i="1">
                  <a:latin typeface="Times New Roman" panose="02020603050405020304" charset="0"/>
                  <a:cs typeface="Times New Roman" panose="02020603050405020304" charset="0"/>
                </a:endParaRPr>
              </a:p>
              <a:p>
                <a:pPr marL="0" indent="0" algn="ctr">
                  <a:buNone/>
                </a:pPr>
                <a14:m>
                  <m:oMath xmlns:m="http://schemas.openxmlformats.org/officeDocument/2006/math">
                    <m:r>
                      <a:rPr lang="en-US" i="1">
                        <a:latin typeface="Cambria Math" panose="02040503050406030204" charset="0"/>
                        <a:cs typeface="Cambria Math" panose="02040503050406030204" charset="0"/>
                      </a:rPr>
                      <m:t>𝑔</m:t>
                    </m:r>
                    <m:r>
                      <a:rPr lang="en-US">
                        <a:latin typeface="Cambria Math" panose="02040503050406030204" charset="0"/>
                        <a:ea typeface="MS Mincho" charset="0"/>
                        <a:cs typeface="Cambria Math" panose="02040503050406030204" charset="0"/>
                      </a:rPr>
                      <m:t> = </m:t>
                    </m:r>
                    <m:r>
                      <m:rPr>
                        <m:sty m:val="p"/>
                      </m:rPr>
                      <a:rPr lang="en-US">
                        <a:latin typeface="Cambria Math" panose="02040503050406030204" charset="0"/>
                        <a:cs typeface="Cambria Math" panose="02040503050406030204" charset="0"/>
                      </a:rPr>
                      <m:t>G</m:t>
                    </m:r>
                    <m:r>
                      <a:rPr lang="en-US">
                        <a:latin typeface="Cambria Math" panose="02040503050406030204" charset="0"/>
                        <a:ea typeface="MS Mincho" charset="0"/>
                        <a:cs typeface="Cambria Math" panose="02040503050406030204" charset="0"/>
                      </a:rPr>
                      <m:t> </m:t>
                    </m:r>
                    <m:f>
                      <m:fPr>
                        <m:ctrlPr>
                          <a:rPr lang="en-US" i="1">
                            <a:latin typeface="Cambria Math" panose="02040503050406030204" pitchFamily="18" charset="0"/>
                            <a:cs typeface="Cambria Math" panose="02040503050406030204" charset="0"/>
                          </a:rPr>
                        </m:ctrlPr>
                      </m:fPr>
                      <m:num>
                        <m:sSub>
                          <m:sSubPr>
                            <m:ctrlPr>
                              <a:rPr lang="en-US" i="1">
                                <a:latin typeface="Cambria Math" panose="02040503050406030204" pitchFamily="18" charset="0"/>
                                <a:cs typeface="Cambria Math" panose="02040503050406030204" charset="0"/>
                              </a:rPr>
                            </m:ctrlPr>
                          </m:sSubPr>
                          <m:e>
                            <m:r>
                              <a:rPr lang="en-US" i="1">
                                <a:latin typeface="Cambria Math" panose="02040503050406030204" charset="0"/>
                                <a:cs typeface="Cambria Math" panose="02040503050406030204" charset="0"/>
                              </a:rPr>
                              <m:t>𝑀</m:t>
                            </m:r>
                          </m:e>
                          <m:sub>
                            <m:r>
                              <a:rPr lang="en-US" i="1">
                                <a:latin typeface="Cambria Math" panose="02040503050406030204" charset="0"/>
                                <a:cs typeface="Cambria Math" panose="02040503050406030204" charset="0"/>
                              </a:rPr>
                              <m:t>𝑇</m:t>
                            </m:r>
                            <m:r>
                              <a:rPr lang="en-US" i="1">
                                <a:latin typeface="Cambria Math" panose="02040503050406030204" charset="0"/>
                                <a:ea typeface="MS Mincho" charset="0"/>
                                <a:cs typeface="Cambria Math" panose="02040503050406030204" charset="0"/>
                              </a:rPr>
                              <m:t>Đ</m:t>
                            </m:r>
                          </m:sub>
                        </m:sSub>
                      </m:num>
                      <m:den>
                        <m:sSup>
                          <m:sSupPr>
                            <m:ctrlPr>
                              <a:rPr lang="en-US" i="1">
                                <a:latin typeface="Cambria Math" panose="02040503050406030204" pitchFamily="18" charset="0"/>
                                <a:cs typeface="Cambria Math" panose="02040503050406030204" charset="0"/>
                              </a:rPr>
                            </m:ctrlPr>
                          </m:sSupPr>
                          <m:e>
                            <m:r>
                              <a:rPr lang="en-US" i="1">
                                <a:latin typeface="Cambria Math" panose="02040503050406030204" charset="0"/>
                                <a:ea typeface="MS Mincho" charset="0"/>
                                <a:cs typeface="Cambria Math" panose="02040503050406030204" charset="0"/>
                              </a:rPr>
                              <m:t>(</m:t>
                            </m:r>
                            <m:r>
                              <a:rPr lang="en-US" i="1">
                                <a:latin typeface="Cambria Math" panose="02040503050406030204" charset="0"/>
                                <a:cs typeface="Cambria Math" panose="02040503050406030204" charset="0"/>
                              </a:rPr>
                              <m:t>𝑅</m:t>
                            </m:r>
                            <m:r>
                              <a:rPr lang="en-US" i="1">
                                <a:latin typeface="Cambria Math" panose="02040503050406030204" charset="0"/>
                                <a:ea typeface="MS Mincho" charset="0"/>
                                <a:cs typeface="Cambria Math" panose="02040503050406030204" charset="0"/>
                              </a:rPr>
                              <m:t> + </m:t>
                            </m:r>
                            <m:r>
                              <a:rPr lang="en-US" i="1">
                                <a:latin typeface="Cambria Math" panose="02040503050406030204" charset="0"/>
                                <a:cs typeface="Cambria Math" panose="02040503050406030204" charset="0"/>
                              </a:rPr>
                              <m:t>h</m:t>
                            </m:r>
                            <m:r>
                              <a:rPr lang="en-US" i="1">
                                <a:latin typeface="Cambria Math" panose="02040503050406030204" charset="0"/>
                                <a:ea typeface="MS Mincho" charset="0"/>
                                <a:cs typeface="Cambria Math" panose="02040503050406030204" charset="0"/>
                              </a:rPr>
                              <m:t>)</m:t>
                            </m:r>
                          </m:e>
                          <m:sup>
                            <m:r>
                              <a:rPr lang="en-US" i="1">
                                <a:latin typeface="Cambria Math" panose="02040503050406030204" charset="0"/>
                                <a:ea typeface="MS Mincho" charset="0"/>
                                <a:cs typeface="Cambria Math" panose="02040503050406030204" charset="0"/>
                              </a:rPr>
                              <m:t>2 </m:t>
                            </m:r>
                          </m:sup>
                        </m:sSup>
                      </m:den>
                    </m:f>
                  </m:oMath>
                </a14:m>
                <a:r>
                  <a:rPr lang="en-US">
                    <a:latin typeface="Times New Roman" panose="02020603050405020304" charset="0"/>
                    <a:cs typeface="Times New Roman" panose="02020603050405020304" charset="0"/>
                  </a:rPr>
                  <a:t>   (2.4)</a:t>
                </a:r>
              </a:p>
              <a:p>
                <a:pPr marL="0" indent="0" algn="l">
                  <a:buNone/>
                </a:pPr>
                <a:endParaRPr lang="en-US">
                  <a:latin typeface="Times New Roman" panose="02020603050405020304" charset="0"/>
                  <a:cs typeface="Times New Roman" panose="02020603050405020304" charset="0"/>
                </a:endParaRPr>
              </a:p>
              <a:p>
                <a:pPr marL="0" indent="0" algn="l">
                  <a:buNone/>
                </a:pPr>
                <a:r>
                  <a:rPr lang="en-US">
                    <a:latin typeface="Times New Roman" panose="02020603050405020304" charset="0"/>
                    <a:cs typeface="Times New Roman" panose="02020603050405020304" charset="0"/>
                  </a:rPr>
                  <a:t>Trong đó:  G = 6,68.10</a:t>
                </a:r>
                <a:r>
                  <a:rPr lang="en-US" baseline="30000">
                    <a:latin typeface="Times New Roman" panose="02020603050405020304" charset="0"/>
                    <a:cs typeface="Times New Roman" panose="02020603050405020304" charset="0"/>
                  </a:rPr>
                  <a:t>-11</a:t>
                </a:r>
                <a:r>
                  <a:rPr lang="en-US">
                    <a:latin typeface="Times New Roman" panose="02020603050405020304" charset="0"/>
                    <a:cs typeface="Times New Roman" panose="02020603050405020304" charset="0"/>
                  </a:rPr>
                  <a:t>  là hằng số hấp dẫn </a:t>
                </a:r>
              </a:p>
              <a:p>
                <a:pPr marL="0" indent="0" algn="l">
                  <a:buNone/>
                </a:pPr>
                <a:r>
                  <a:rPr lang="en-US">
                    <a:latin typeface="Times New Roman" panose="02020603050405020304" charset="0"/>
                    <a:cs typeface="Times New Roman" panose="02020603050405020304" charset="0"/>
                  </a:rPr>
                  <a:t>                   M</a:t>
                </a:r>
                <a:r>
                  <a:rPr lang="en-US" baseline="-25000">
                    <a:latin typeface="Times New Roman" panose="02020603050405020304" charset="0"/>
                    <a:cs typeface="Times New Roman" panose="02020603050405020304" charset="0"/>
                  </a:rPr>
                  <a:t>TĐ</a:t>
                </a:r>
                <a:r>
                  <a:rPr lang="en-US">
                    <a:latin typeface="Times New Roman" panose="02020603050405020304" charset="0"/>
                    <a:cs typeface="Times New Roman" panose="02020603050405020304" charset="0"/>
                  </a:rPr>
                  <a:t> = 6.10</a:t>
                </a:r>
                <a:r>
                  <a:rPr lang="en-US" baseline="30000">
                    <a:latin typeface="Times New Roman" panose="02020603050405020304" charset="0"/>
                    <a:cs typeface="Times New Roman" panose="02020603050405020304" charset="0"/>
                  </a:rPr>
                  <a:t>24 </a:t>
                </a:r>
                <a:r>
                  <a:rPr lang="en-US">
                    <a:latin typeface="Times New Roman" panose="02020603050405020304" charset="0"/>
                    <a:cs typeface="Times New Roman" panose="02020603050405020304" charset="0"/>
                  </a:rPr>
                  <a:t>kg là khối lượng của Trái Đất </a:t>
                </a:r>
              </a:p>
              <a:p>
                <a:pPr marL="0" indent="0" algn="l">
                  <a:buNone/>
                </a:pPr>
                <a:r>
                  <a:rPr lang="en-US">
                    <a:latin typeface="Times New Roman" panose="02020603050405020304" charset="0"/>
                    <a:cs typeface="Times New Roman" panose="02020603050405020304" charset="0"/>
                  </a:rPr>
                  <a:t>                   R là bán kính Trái Đất</a:t>
                </a:r>
              </a:p>
              <a:p>
                <a:pPr marL="0" indent="0" algn="l">
                  <a:buNone/>
                </a:pPr>
                <a:r>
                  <a:rPr lang="en-US">
                    <a:latin typeface="Times New Roman" panose="02020603050405020304" charset="0"/>
                    <a:cs typeface="Times New Roman" panose="02020603050405020304" charset="0"/>
                  </a:rPr>
                  <a:t>                   h là độ cao tại một điểm mà ta xét</a:t>
                </a:r>
              </a:p>
            </p:txBody>
          </p:sp>
        </mc:Choice>
        <mc:Fallback xmlns="">
          <p:sp>
            <p:nvSpPr>
              <p:cNvPr id="3" name="Content Placeholder 2"/>
              <p:cNvSpPr>
                <a:spLocks noRot="1" noChangeAspect="1" noMove="1" noResize="1" noEditPoints="1" noAdjustHandles="1" noChangeArrowheads="1" noChangeShapeType="1" noTextEdit="1"/>
              </p:cNvSpPr>
              <p:nvPr>
                <p:ph idx="1"/>
              </p:nvPr>
            </p:nvSpPr>
            <p:spPr>
              <a:xfrm>
                <a:off x="838200" y="930910"/>
                <a:ext cx="10515600" cy="5246370"/>
              </a:xfrm>
              <a:blipFill rotWithShape="1">
                <a:blip r:embed="rId2"/>
                <a:stretch>
                  <a:fillRect/>
                </a:stretch>
              </a:blipFill>
            </p:spPr>
            <p:txBody>
              <a:bodyPr/>
              <a:lstStyle/>
              <a:p>
                <a:r>
                  <a:rPr lang="en-US" altLang="en-US">
                    <a:noFill/>
                  </a:rPr>
                  <a:t> </a:t>
                </a:r>
              </a:p>
            </p:txBody>
          </p:sp>
        </mc:Fallback>
      </mc:AlternateContent>
    </p:spTree>
    <p:extLst>
      <p:ext uri="{BB962C8B-B14F-4D97-AF65-F5344CB8AC3E}">
        <p14:creationId xmlns:p14="http://schemas.microsoft.com/office/powerpoint/2010/main" val="10898544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3" presetClass="entr" presetSubtype="1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Effect transition="in" filter="blinds(horizontal)">
                                      <p:cBhvr>
                                        <p:cTn id="11" dur="500"/>
                                        <p:tgtEl>
                                          <p:spTgt spid="3">
                                            <p:txEl>
                                              <p:pRg st="2" end="2"/>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2" presetClass="entr" presetSubtype="4" fill="hold" nodeType="clickEffect">
                                  <p:stCondLst>
                                    <p:cond delay="0"/>
                                  </p:stCondLst>
                                  <p:childTnLst>
                                    <p:set>
                                      <p:cBhvr>
                                        <p:cTn id="15" dur="1" fill="hold">
                                          <p:stCondLst>
                                            <p:cond delay="0"/>
                                          </p:stCondLst>
                                        </p:cTn>
                                        <p:tgtEl>
                                          <p:spTgt spid="3">
                                            <p:txEl>
                                              <p:pRg st="4" end="4"/>
                                            </p:txEl>
                                          </p:spTgt>
                                        </p:tgtEl>
                                        <p:attrNameLst>
                                          <p:attrName>style.visibility</p:attrName>
                                        </p:attrNameLst>
                                      </p:cBhvr>
                                      <p:to>
                                        <p:strVal val="visible"/>
                                      </p:to>
                                    </p:set>
                                    <p:anim calcmode="lin" valueType="num">
                                      <p:cBhvr additive="base">
                                        <p:cTn id="16"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7" dur="500" fill="hold"/>
                                        <p:tgtEl>
                                          <p:spTgt spid="3">
                                            <p:txEl>
                                              <p:pRg st="4" end="4"/>
                                            </p:txEl>
                                          </p:spTgt>
                                        </p:tgtEl>
                                        <p:attrNameLst>
                                          <p:attrName>ppt_y</p:attrName>
                                        </p:attrNameLst>
                                      </p:cBhvr>
                                      <p:tavLst>
                                        <p:tav tm="0">
                                          <p:val>
                                            <p:strVal val="1+#ppt_h/2"/>
                                          </p:val>
                                        </p:tav>
                                        <p:tav tm="100000">
                                          <p:val>
                                            <p:strVal val="#ppt_y"/>
                                          </p:val>
                                        </p:tav>
                                      </p:tavLst>
                                    </p:anim>
                                  </p:childTnLst>
                                </p:cTn>
                              </p:par>
                              <p:par>
                                <p:cTn id="18" presetID="2" presetClass="entr" presetSubtype="4" fill="hold" nodeType="withEffect">
                                  <p:stCondLst>
                                    <p:cond delay="0"/>
                                  </p:stCondLst>
                                  <p:childTnLst>
                                    <p:set>
                                      <p:cBhvr>
                                        <p:cTn id="19" dur="1" fill="hold">
                                          <p:stCondLst>
                                            <p:cond delay="0"/>
                                          </p:stCondLst>
                                        </p:cTn>
                                        <p:tgtEl>
                                          <p:spTgt spid="3">
                                            <p:txEl>
                                              <p:pRg st="5" end="5"/>
                                            </p:txEl>
                                          </p:spTgt>
                                        </p:tgtEl>
                                        <p:attrNameLst>
                                          <p:attrName>style.visibility</p:attrName>
                                        </p:attrNameLst>
                                      </p:cBhvr>
                                      <p:to>
                                        <p:strVal val="visible"/>
                                      </p:to>
                                    </p:set>
                                    <p:anim calcmode="lin" valueType="num">
                                      <p:cBhvr additive="base">
                                        <p:cTn id="20"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2" presetID="2" presetClass="entr" presetSubtype="4" fill="hold" nodeType="withEffect">
                                  <p:stCondLst>
                                    <p:cond delay="0"/>
                                  </p:stCondLst>
                                  <p:childTnLst>
                                    <p:set>
                                      <p:cBhvr>
                                        <p:cTn id="23" dur="1" fill="hold">
                                          <p:stCondLst>
                                            <p:cond delay="0"/>
                                          </p:stCondLst>
                                        </p:cTn>
                                        <p:tgtEl>
                                          <p:spTgt spid="3">
                                            <p:txEl>
                                              <p:pRg st="6" end="6"/>
                                            </p:txEl>
                                          </p:spTgt>
                                        </p:tgtEl>
                                        <p:attrNameLst>
                                          <p:attrName>style.visibility</p:attrName>
                                        </p:attrNameLst>
                                      </p:cBhvr>
                                      <p:to>
                                        <p:strVal val="visible"/>
                                      </p:to>
                                    </p:set>
                                    <p:anim calcmode="lin" valueType="num">
                                      <p:cBhvr additive="base">
                                        <p:cTn id="24"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6" end="6"/>
                                            </p:txEl>
                                          </p:spTgt>
                                        </p:tgtEl>
                                        <p:attrNameLst>
                                          <p:attrName>ppt_y</p:attrName>
                                        </p:attrNameLst>
                                      </p:cBhvr>
                                      <p:tavLst>
                                        <p:tav tm="0">
                                          <p:val>
                                            <p:strVal val="1+#ppt_h/2"/>
                                          </p:val>
                                        </p:tav>
                                        <p:tav tm="100000">
                                          <p:val>
                                            <p:strVal val="#ppt_y"/>
                                          </p:val>
                                        </p:tav>
                                      </p:tavLst>
                                    </p:anim>
                                  </p:childTnLst>
                                </p:cTn>
                              </p:par>
                              <p:par>
                                <p:cTn id="26" presetID="2" presetClass="entr" presetSubtype="4" fill="hold" nodeType="withEffect">
                                  <p:stCondLst>
                                    <p:cond delay="0"/>
                                  </p:stCondLst>
                                  <p:childTnLst>
                                    <p:set>
                                      <p:cBhvr>
                                        <p:cTn id="27" dur="1" fill="hold">
                                          <p:stCondLst>
                                            <p:cond delay="0"/>
                                          </p:stCondLst>
                                        </p:cTn>
                                        <p:tgtEl>
                                          <p:spTgt spid="3">
                                            <p:txEl>
                                              <p:pRg st="7" end="7"/>
                                            </p:txEl>
                                          </p:spTgt>
                                        </p:tgtEl>
                                        <p:attrNameLst>
                                          <p:attrName>style.visibility</p:attrName>
                                        </p:attrNameLst>
                                      </p:cBhvr>
                                      <p:to>
                                        <p:strVal val="visible"/>
                                      </p:to>
                                    </p:set>
                                    <p:anim calcmode="lin" valueType="num">
                                      <p:cBhvr additive="base">
                                        <p:cTn id="28"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838200" y="961390"/>
                <a:ext cx="10515600" cy="5215890"/>
              </a:xfrm>
            </p:spPr>
            <p:txBody>
              <a:bodyPr/>
              <a:lstStyle/>
              <a:p>
                <a:pPr marL="0" indent="0" algn="just">
                  <a:buNone/>
                </a:pPr>
                <a:r>
                  <a:rPr lang="en-US" dirty="0">
                    <a:latin typeface="Times New Roman" panose="02020603050405020304" charset="0"/>
                    <a:cs typeface="Times New Roman" panose="02020603050405020304" charset="0"/>
                  </a:rPr>
                  <a:t>Chúng ta đã biết gia tốc rơi tự do tại một điểm ở gần mặt </a:t>
                </a:r>
                <a:r>
                  <a:rPr lang="en-US" dirty="0" err="1">
                    <a:latin typeface="Times New Roman" panose="02020603050405020304" charset="0"/>
                    <a:cs typeface="Times New Roman" panose="02020603050405020304" charset="0"/>
                  </a:rPr>
                  <a:t>đất</a:t>
                </a:r>
                <a:r>
                  <a:rPr lang="en-US" dirty="0">
                    <a:latin typeface="Times New Roman" panose="02020603050405020304" charset="0"/>
                    <a:cs typeface="Times New Roman" panose="02020603050405020304" charset="0"/>
                  </a:rPr>
                  <a:t> </a:t>
                </a:r>
              </a:p>
              <a:p>
                <a:pPr marL="0" indent="0" algn="just">
                  <a:buNone/>
                </a:pPr>
                <a:r>
                  <a:rPr lang="en-US" dirty="0">
                    <a:latin typeface="Times New Roman" panose="02020603050405020304" charset="0"/>
                    <a:cs typeface="Times New Roman" panose="02020603050405020304" charset="0"/>
                  </a:rPr>
                  <a:t>(h = 0) được xác định </a:t>
                </a:r>
              </a:p>
              <a:p>
                <a:pPr marL="0" indent="0" algn="ctr">
                  <a:buNone/>
                </a:pPr>
                <a14:m>
                  <m:oMath xmlns:m="http://schemas.openxmlformats.org/officeDocument/2006/math">
                    <m:sSub>
                      <m:sSubPr>
                        <m:ctrlPr>
                          <a:rPr lang="en-US" i="1">
                            <a:latin typeface="Cambria Math" panose="02040503050406030204" pitchFamily="18" charset="0"/>
                            <a:cs typeface="Cambria Math" panose="02040503050406030204" charset="0"/>
                          </a:rPr>
                        </m:ctrlPr>
                      </m:sSubPr>
                      <m:e>
                        <m:r>
                          <a:rPr lang="en-US" i="1">
                            <a:latin typeface="Cambria Math" panose="02040503050406030204" charset="0"/>
                            <a:cs typeface="Cambria Math" panose="02040503050406030204" charset="0"/>
                          </a:rPr>
                          <m:t>𝑔</m:t>
                        </m:r>
                      </m:e>
                      <m:sub>
                        <m:r>
                          <a:rPr lang="en-US" i="1">
                            <a:latin typeface="Cambria Math" panose="02040503050406030204" charset="0"/>
                            <a:ea typeface="MS Mincho" charset="0"/>
                            <a:cs typeface="Cambria Math" panose="02040503050406030204" charset="0"/>
                          </a:rPr>
                          <m:t>0</m:t>
                        </m:r>
                      </m:sub>
                    </m:sSub>
                    <m:r>
                      <a:rPr lang="en-US" i="1">
                        <a:latin typeface="Cambria Math" panose="02040503050406030204" charset="0"/>
                        <a:ea typeface="MS Mincho" charset="0"/>
                        <a:cs typeface="Cambria Math" panose="02040503050406030204" charset="0"/>
                      </a:rPr>
                      <m:t> =</m:t>
                    </m:r>
                    <m:r>
                      <a:rPr lang="en-US" i="1">
                        <a:latin typeface="Cambria Math" panose="02040503050406030204" charset="0"/>
                        <a:cs typeface="Cambria Math" panose="02040503050406030204" charset="0"/>
                      </a:rPr>
                      <m:t>𝐺</m:t>
                    </m:r>
                    <m:f>
                      <m:fPr>
                        <m:ctrlPr>
                          <a:rPr lang="en-US" i="1">
                            <a:latin typeface="Cambria Math" panose="02040503050406030204" pitchFamily="18" charset="0"/>
                            <a:cs typeface="Cambria Math" panose="02040503050406030204" charset="0"/>
                          </a:rPr>
                        </m:ctrlPr>
                      </m:fPr>
                      <m:num>
                        <m:sSub>
                          <m:sSubPr>
                            <m:ctrlPr>
                              <a:rPr lang="en-US" i="1">
                                <a:latin typeface="Cambria Math" panose="02040503050406030204" pitchFamily="18" charset="0"/>
                                <a:cs typeface="Cambria Math" panose="02040503050406030204" charset="0"/>
                              </a:rPr>
                            </m:ctrlPr>
                          </m:sSubPr>
                          <m:e>
                            <m:r>
                              <a:rPr lang="en-US" i="1">
                                <a:latin typeface="Cambria Math" panose="02040503050406030204" charset="0"/>
                                <a:cs typeface="Cambria Math" panose="02040503050406030204" charset="0"/>
                              </a:rPr>
                              <m:t>𝑀</m:t>
                            </m:r>
                          </m:e>
                          <m:sub>
                            <m:r>
                              <a:rPr lang="en-US" i="1">
                                <a:latin typeface="Cambria Math" panose="02040503050406030204" charset="0"/>
                                <a:cs typeface="Cambria Math" panose="02040503050406030204" charset="0"/>
                              </a:rPr>
                              <m:t>𝑇</m:t>
                            </m:r>
                            <m:r>
                              <a:rPr lang="en-US" i="1">
                                <a:latin typeface="Cambria Math" panose="02040503050406030204" charset="0"/>
                                <a:ea typeface="MS Mincho" charset="0"/>
                                <a:cs typeface="Cambria Math" panose="02040503050406030204" charset="0"/>
                              </a:rPr>
                              <m:t>Đ</m:t>
                            </m:r>
                          </m:sub>
                        </m:sSub>
                      </m:num>
                      <m:den>
                        <m:sSup>
                          <m:sSupPr>
                            <m:ctrlPr>
                              <a:rPr lang="en-US" i="1">
                                <a:latin typeface="Cambria Math" panose="02040503050406030204" pitchFamily="18" charset="0"/>
                                <a:cs typeface="Cambria Math" panose="02040503050406030204" charset="0"/>
                              </a:rPr>
                            </m:ctrlPr>
                          </m:sSupPr>
                          <m:e>
                            <m:r>
                              <a:rPr lang="en-US" i="1">
                                <a:latin typeface="Cambria Math" panose="02040503050406030204" charset="0"/>
                                <a:cs typeface="Cambria Math" panose="02040503050406030204" charset="0"/>
                              </a:rPr>
                              <m:t>𝑅</m:t>
                            </m:r>
                          </m:e>
                          <m:sup>
                            <m:r>
                              <a:rPr lang="en-US" i="1">
                                <a:latin typeface="Cambria Math" panose="02040503050406030204" charset="0"/>
                                <a:ea typeface="MS Mincho" charset="0"/>
                                <a:cs typeface="Cambria Math" panose="02040503050406030204" charset="0"/>
                              </a:rPr>
                              <m:t>2</m:t>
                            </m:r>
                          </m:sup>
                        </m:sSup>
                      </m:den>
                    </m:f>
                    <m:r>
                      <a:rPr lang="en-US" i="1">
                        <a:latin typeface="Cambria Math" panose="02040503050406030204" charset="0"/>
                        <a:ea typeface="MS Mincho" charset="0"/>
                        <a:cs typeface="Cambria Math" panose="02040503050406030204" charset="0"/>
                      </a:rPr>
                      <m:t> </m:t>
                    </m:r>
                  </m:oMath>
                </a14:m>
                <a:r>
                  <a:rPr lang="en-US" dirty="0">
                    <a:latin typeface="Times New Roman" panose="02020603050405020304" charset="0"/>
                    <a:cs typeface="Times New Roman" panose="02020603050405020304" charset="0"/>
                  </a:rPr>
                  <a:t>      (2.5)</a:t>
                </a:r>
              </a:p>
              <a:p>
                <a:pPr marL="0" indent="0">
                  <a:buNone/>
                </a:pPr>
                <a:endParaRPr lang="en-US" dirty="0">
                  <a:latin typeface="Times New Roman" panose="02020603050405020304" charset="0"/>
                  <a:cs typeface="Times New Roman" panose="02020603050405020304" charset="0"/>
                </a:endParaRPr>
              </a:p>
              <a:p>
                <a:pPr marL="0" indent="0" algn="just">
                  <a:buNone/>
                </a:pPr>
                <a:r>
                  <a:rPr lang="en-US" dirty="0">
                    <a:latin typeface="Times New Roman" panose="02020603050405020304" charset="0"/>
                    <a:cs typeface="Times New Roman" panose="02020603050405020304" charset="0"/>
                  </a:rPr>
                  <a:t>Từ biểu thức 2.4 cho ta thấy tại những điểm trên mặt cầu đồng tâm với Trái Đất sẽ có cường độ trường hấp dẫn là không đổi và càng xa tâm Trái Đất thì cường độ trường hấp dẫn càng giảm.</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838200" y="961390"/>
                <a:ext cx="10515600" cy="5215890"/>
              </a:xfrm>
              <a:blipFill rotWithShape="1">
                <a:blip r:embed="rId2"/>
                <a:stretch>
                  <a:fillRect l="-1507" t="-1637" r="-1449"/>
                </a:stretch>
              </a:blipFill>
            </p:spPr>
            <p:txBody>
              <a:bodyPr/>
              <a:lstStyle/>
              <a:p>
                <a:r>
                  <a:rPr lang="en-US">
                    <a:noFill/>
                  </a:rPr>
                  <a:t> </a:t>
                </a:r>
              </a:p>
            </p:txBody>
          </p:sp>
        </mc:Fallback>
      </mc:AlternateContent>
    </p:spTree>
    <p:extLst>
      <p:ext uri="{BB962C8B-B14F-4D97-AF65-F5344CB8AC3E}">
        <p14:creationId xmlns:p14="http://schemas.microsoft.com/office/powerpoint/2010/main" val="29312547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ox(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ox(in)">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box(in)">
                                      <p:cBhvr>
                                        <p:cTn id="22"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1270</TotalTime>
  <Words>1325</Words>
  <Application>Microsoft Office PowerPoint</Application>
  <PresentationFormat>Widescreen</PresentationFormat>
  <Paragraphs>115</Paragraphs>
  <Slides>20</Slides>
  <Notes>0</Notes>
  <HiddenSlides>0</HiddenSlides>
  <MMClips>0</MMClips>
  <ScaleCrop>false</ScaleCrop>
  <HeadingPairs>
    <vt:vector size="8" baseType="variant">
      <vt:variant>
        <vt:lpstr>Fonts Used</vt:lpstr>
      </vt:variant>
      <vt:variant>
        <vt:i4>8</vt:i4>
      </vt:variant>
      <vt:variant>
        <vt:lpstr>Theme</vt:lpstr>
      </vt:variant>
      <vt:variant>
        <vt:i4>1</vt:i4>
      </vt:variant>
      <vt:variant>
        <vt:lpstr>Embedded OLE Servers</vt:lpstr>
      </vt:variant>
      <vt:variant>
        <vt:i4>1</vt:i4>
      </vt:variant>
      <vt:variant>
        <vt:lpstr>Slide Titles</vt:lpstr>
      </vt:variant>
      <vt:variant>
        <vt:i4>20</vt:i4>
      </vt:variant>
    </vt:vector>
  </HeadingPairs>
  <TitlesOfParts>
    <vt:vector size="30" baseType="lpstr">
      <vt:lpstr>Arial</vt:lpstr>
      <vt:lpstr>Calibri</vt:lpstr>
      <vt:lpstr>Cambria Math</vt:lpstr>
      <vt:lpstr>Sitka Small</vt:lpstr>
      <vt:lpstr>Tahoma</vt:lpstr>
      <vt:lpstr>Times New Roman</vt:lpstr>
      <vt:lpstr>VNI-Helve</vt:lpstr>
      <vt:lpstr>Wingdings</vt:lpstr>
      <vt:lpstr>Office Theme</vt:lpstr>
      <vt:lpstr>Equation</vt:lpstr>
      <vt:lpstr>PowerPoint Presentation</vt:lpstr>
      <vt:lpstr>PowerPoint Presentation</vt:lpstr>
      <vt:lpstr>PowerPoint Presentation</vt:lpstr>
      <vt:lpstr>II. CƯỜNG ĐỘ TRƯỜNG HẤP DẪN</vt:lpstr>
      <vt:lpstr>II. CƯỜNG ĐỘ TRƯỜNG HẤP DẪN</vt:lpstr>
      <vt:lpstr>II. CƯỜNG ĐỘ TRƯỜNG HẤP DẪN</vt:lpstr>
      <vt:lpstr>III. CƯỜNG ĐỘ TRƯỜNG HẤP DẪN CỦA TRÁI ĐẤT</vt:lpstr>
      <vt:lpstr>PowerPoint Presentation</vt:lpstr>
      <vt:lpstr>PowerPoint Presentation</vt:lpstr>
      <vt:lpstr>IV. LUYỆN TẬP</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Vinh</cp:lastModifiedBy>
  <cp:revision>80</cp:revision>
  <cp:lastPrinted>2023-05-26T07:50:09Z</cp:lastPrinted>
  <dcterms:created xsi:type="dcterms:W3CDTF">2023-03-18T12:47:01Z</dcterms:created>
  <dcterms:modified xsi:type="dcterms:W3CDTF">2026-01-12T11:03:21Z</dcterms:modified>
</cp:coreProperties>
</file>